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2.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5.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theme/theme66.xml" ContentType="application/vnd.openxmlformats-officedocument.theme+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7.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theme/theme68.xml" ContentType="application/vnd.openxmlformats-officedocument.theme+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9.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70.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6.xml" ContentType="application/vnd.openxmlformats-officedocument.presentationml.tags+xml"/>
  <Override PartName="/ppt/notesSlides/notesSlide60.xml" ContentType="application/vnd.openxmlformats-officedocument.presentationml.notesSlide+xml"/>
  <Override PartName="/ppt/tags/tag7.xml" ContentType="application/vnd.openxmlformats-officedocument.presentationml.tags+xml"/>
  <Override PartName="/ppt/notesSlides/notesSlide61.xml" ContentType="application/vnd.openxmlformats-officedocument.presentationml.notesSlide+xml"/>
  <Override PartName="/ppt/tags/tag8.xml" ContentType="application/vnd.openxmlformats-officedocument.presentationml.tags+xml"/>
  <Override PartName="/ppt/notesSlides/notesSlide62.xml" ContentType="application/vnd.openxmlformats-officedocument.presentationml.notesSlide+xml"/>
  <Override PartName="/ppt/tags/tag9.xml" ContentType="application/vnd.openxmlformats-officedocument.presentationml.tags+xml"/>
  <Override PartName="/ppt/notesSlides/notesSlide63.xml" ContentType="application/vnd.openxmlformats-officedocument.presentationml.notesSlide+xml"/>
  <Override PartName="/ppt/tags/tag10.xml" ContentType="application/vnd.openxmlformats-officedocument.presentationml.tags+xml"/>
  <Override PartName="/ppt/notesSlides/notesSlide64.xml" ContentType="application/vnd.openxmlformats-officedocument.presentationml.notesSlide+xml"/>
  <Override PartName="/ppt/tags/tag11.xml" ContentType="application/vnd.openxmlformats-officedocument.presentationml.tags+xml"/>
  <Override PartName="/ppt/notesSlides/notesSlide65.xml" ContentType="application/vnd.openxmlformats-officedocument.presentationml.notesSlide+xml"/>
  <Override PartName="/ppt/tags/tag1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xml" ContentType="application/vnd.openxmlformats-officedocument.themeOverride+xml"/>
  <Override PartName="/ppt/notesSlides/notesSlide10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0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0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0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0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08.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0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16" r:id="rId40"/>
    <p:sldMasterId id="2147488340" r:id="rId41"/>
    <p:sldMasterId id="2147488378" r:id="rId42"/>
    <p:sldMasterId id="2147488559" r:id="rId43"/>
    <p:sldMasterId id="2147488624" r:id="rId44"/>
    <p:sldMasterId id="2147488637" r:id="rId45"/>
    <p:sldMasterId id="2147488747" r:id="rId46"/>
    <p:sldMasterId id="2147488978" r:id="rId47"/>
    <p:sldMasterId id="2147488991" r:id="rId48"/>
    <p:sldMasterId id="2147489016" r:id="rId49"/>
    <p:sldMasterId id="2147489028" r:id="rId50"/>
    <p:sldMasterId id="2147489216" r:id="rId51"/>
    <p:sldMasterId id="2147489228" r:id="rId52"/>
    <p:sldMasterId id="2147489252" r:id="rId53"/>
    <p:sldMasterId id="2147489265" r:id="rId54"/>
    <p:sldMasterId id="2147489277" r:id="rId55"/>
    <p:sldMasterId id="2147489289" r:id="rId56"/>
    <p:sldMasterId id="2147489550" r:id="rId57"/>
    <p:sldMasterId id="2147489562" r:id="rId58"/>
    <p:sldMasterId id="2147489587" r:id="rId59"/>
    <p:sldMasterId id="2147489611" r:id="rId60"/>
    <p:sldMasterId id="2147489624" r:id="rId61"/>
    <p:sldMasterId id="2147489643" r:id="rId62"/>
    <p:sldMasterId id="2147489805" r:id="rId63"/>
    <p:sldMasterId id="2147489818" r:id="rId64"/>
    <p:sldMasterId id="2147489922" r:id="rId65"/>
    <p:sldMasterId id="2147489925" r:id="rId66"/>
    <p:sldMasterId id="2147489953" r:id="rId67"/>
    <p:sldMasterId id="2147489997" r:id="rId68"/>
    <p:sldMasterId id="2147490005" r:id="rId69"/>
    <p:sldMasterId id="2147490010" r:id="rId70"/>
    <p:sldMasterId id="2147490023" r:id="rId71"/>
  </p:sldMasterIdLst>
  <p:notesMasterIdLst>
    <p:notesMasterId r:id="rId285"/>
  </p:notesMasterIdLst>
  <p:handoutMasterIdLst>
    <p:handoutMasterId r:id="rId286"/>
  </p:handoutMasterIdLst>
  <p:sldIdLst>
    <p:sldId id="7035" r:id="rId72"/>
    <p:sldId id="5219" r:id="rId73"/>
    <p:sldId id="5218" r:id="rId74"/>
    <p:sldId id="6819" r:id="rId75"/>
    <p:sldId id="5220" r:id="rId76"/>
    <p:sldId id="5221" r:id="rId77"/>
    <p:sldId id="5222" r:id="rId78"/>
    <p:sldId id="5223" r:id="rId79"/>
    <p:sldId id="4457" r:id="rId80"/>
    <p:sldId id="4436" r:id="rId81"/>
    <p:sldId id="5529" r:id="rId82"/>
    <p:sldId id="4696" r:id="rId83"/>
    <p:sldId id="5742" r:id="rId84"/>
    <p:sldId id="7291" r:id="rId85"/>
    <p:sldId id="7466" r:id="rId86"/>
    <p:sldId id="5835" r:id="rId87"/>
    <p:sldId id="7252" r:id="rId88"/>
    <p:sldId id="6660" r:id="rId89"/>
    <p:sldId id="7037" r:id="rId90"/>
    <p:sldId id="7038" r:id="rId91"/>
    <p:sldId id="5715" r:id="rId92"/>
    <p:sldId id="7453" r:id="rId93"/>
    <p:sldId id="6768" r:id="rId94"/>
    <p:sldId id="7040" r:id="rId95"/>
    <p:sldId id="7365" r:id="rId96"/>
    <p:sldId id="7302" r:id="rId97"/>
    <p:sldId id="6511" r:id="rId98"/>
    <p:sldId id="6042" r:id="rId99"/>
    <p:sldId id="7292" r:id="rId100"/>
    <p:sldId id="5992" r:id="rId101"/>
    <p:sldId id="7446" r:id="rId102"/>
    <p:sldId id="5224" r:id="rId103"/>
    <p:sldId id="5225" r:id="rId104"/>
    <p:sldId id="5232" r:id="rId105"/>
    <p:sldId id="7091" r:id="rId106"/>
    <p:sldId id="7092" r:id="rId107"/>
    <p:sldId id="7093" r:id="rId108"/>
    <p:sldId id="7104" r:id="rId109"/>
    <p:sldId id="5227" r:id="rId110"/>
    <p:sldId id="5725" r:id="rId111"/>
    <p:sldId id="7379" r:id="rId112"/>
    <p:sldId id="5228" r:id="rId113"/>
    <p:sldId id="7253" r:id="rId114"/>
    <p:sldId id="7153" r:id="rId115"/>
    <p:sldId id="6304" r:id="rId116"/>
    <p:sldId id="6303" r:id="rId117"/>
    <p:sldId id="6923" r:id="rId118"/>
    <p:sldId id="5374" r:id="rId119"/>
    <p:sldId id="7254" r:id="rId120"/>
    <p:sldId id="5233" r:id="rId121"/>
    <p:sldId id="7239" r:id="rId122"/>
    <p:sldId id="6593" r:id="rId123"/>
    <p:sldId id="6594" r:id="rId124"/>
    <p:sldId id="7255" r:id="rId125"/>
    <p:sldId id="7403" r:id="rId126"/>
    <p:sldId id="7404" r:id="rId127"/>
    <p:sldId id="7405" r:id="rId128"/>
    <p:sldId id="7278" r:id="rId129"/>
    <p:sldId id="7282" r:id="rId130"/>
    <p:sldId id="7447" r:id="rId131"/>
    <p:sldId id="7455" r:id="rId132"/>
    <p:sldId id="7410" r:id="rId133"/>
    <p:sldId id="5167" r:id="rId134"/>
    <p:sldId id="7448" r:id="rId135"/>
    <p:sldId id="7449" r:id="rId136"/>
    <p:sldId id="7411" r:id="rId137"/>
    <p:sldId id="7412" r:id="rId138"/>
    <p:sldId id="1118" r:id="rId139"/>
    <p:sldId id="7413" r:id="rId140"/>
    <p:sldId id="7414" r:id="rId141"/>
    <p:sldId id="7415" r:id="rId142"/>
    <p:sldId id="1154" r:id="rId143"/>
    <p:sldId id="1136" r:id="rId144"/>
    <p:sldId id="1069" r:id="rId145"/>
    <p:sldId id="7416" r:id="rId146"/>
    <p:sldId id="1089" r:id="rId147"/>
    <p:sldId id="1093" r:id="rId148"/>
    <p:sldId id="1127" r:id="rId149"/>
    <p:sldId id="7417" r:id="rId150"/>
    <p:sldId id="7464" r:id="rId151"/>
    <p:sldId id="7465" r:id="rId152"/>
    <p:sldId id="7426" r:id="rId153"/>
    <p:sldId id="7427" r:id="rId154"/>
    <p:sldId id="7443" r:id="rId155"/>
    <p:sldId id="7428" r:id="rId156"/>
    <p:sldId id="7431" r:id="rId157"/>
    <p:sldId id="7432" r:id="rId158"/>
    <p:sldId id="7433" r:id="rId159"/>
    <p:sldId id="266" r:id="rId160"/>
    <p:sldId id="7434" r:id="rId161"/>
    <p:sldId id="7435" r:id="rId162"/>
    <p:sldId id="278" r:id="rId163"/>
    <p:sldId id="295" r:id="rId164"/>
    <p:sldId id="297" r:id="rId165"/>
    <p:sldId id="298" r:id="rId166"/>
    <p:sldId id="300" r:id="rId167"/>
    <p:sldId id="299" r:id="rId168"/>
    <p:sldId id="7436" r:id="rId169"/>
    <p:sldId id="302" r:id="rId170"/>
    <p:sldId id="304" r:id="rId171"/>
    <p:sldId id="306" r:id="rId172"/>
    <p:sldId id="311" r:id="rId173"/>
    <p:sldId id="312" r:id="rId174"/>
    <p:sldId id="313" r:id="rId175"/>
    <p:sldId id="7437" r:id="rId176"/>
    <p:sldId id="7438" r:id="rId177"/>
    <p:sldId id="330" r:id="rId178"/>
    <p:sldId id="315" r:id="rId179"/>
    <p:sldId id="305" r:id="rId180"/>
    <p:sldId id="329" r:id="rId181"/>
    <p:sldId id="7439" r:id="rId182"/>
    <p:sldId id="7440" r:id="rId183"/>
    <p:sldId id="332" r:id="rId184"/>
    <p:sldId id="7442" r:id="rId185"/>
    <p:sldId id="7441" r:id="rId186"/>
    <p:sldId id="6063" r:id="rId187"/>
    <p:sldId id="6064" r:id="rId188"/>
    <p:sldId id="3792" r:id="rId189"/>
    <p:sldId id="5614" r:id="rId190"/>
    <p:sldId id="6955" r:id="rId191"/>
    <p:sldId id="6306" r:id="rId192"/>
    <p:sldId id="5779" r:id="rId193"/>
    <p:sldId id="5368" r:id="rId194"/>
    <p:sldId id="6519" r:id="rId195"/>
    <p:sldId id="5776" r:id="rId196"/>
    <p:sldId id="5700" r:id="rId197"/>
    <p:sldId id="6659" r:id="rId198"/>
    <p:sldId id="6038" r:id="rId199"/>
    <p:sldId id="7060" r:id="rId200"/>
    <p:sldId id="7454" r:id="rId201"/>
    <p:sldId id="5359" r:id="rId202"/>
    <p:sldId id="257" r:id="rId203"/>
    <p:sldId id="1116" r:id="rId204"/>
    <p:sldId id="7456" r:id="rId205"/>
    <p:sldId id="1047" r:id="rId206"/>
    <p:sldId id="1048" r:id="rId207"/>
    <p:sldId id="1049" r:id="rId208"/>
    <p:sldId id="1155" r:id="rId209"/>
    <p:sldId id="1050" r:id="rId210"/>
    <p:sldId id="1086" r:id="rId211"/>
    <p:sldId id="1128" r:id="rId212"/>
    <p:sldId id="1103" r:id="rId213"/>
    <p:sldId id="1156" r:id="rId214"/>
    <p:sldId id="1157" r:id="rId215"/>
    <p:sldId id="1063" r:id="rId216"/>
    <p:sldId id="1104" r:id="rId217"/>
    <p:sldId id="7457" r:id="rId218"/>
    <p:sldId id="7458" r:id="rId219"/>
    <p:sldId id="7459" r:id="rId220"/>
    <p:sldId id="1142" r:id="rId221"/>
    <p:sldId id="1071" r:id="rId222"/>
    <p:sldId id="1138" r:id="rId223"/>
    <p:sldId id="1072" r:id="rId224"/>
    <p:sldId id="1139" r:id="rId225"/>
    <p:sldId id="1140" r:id="rId226"/>
    <p:sldId id="1141" r:id="rId227"/>
    <p:sldId id="1163" r:id="rId228"/>
    <p:sldId id="1079" r:id="rId229"/>
    <p:sldId id="1078" r:id="rId230"/>
    <p:sldId id="1143" r:id="rId231"/>
    <p:sldId id="1144" r:id="rId232"/>
    <p:sldId id="1082" r:id="rId233"/>
    <p:sldId id="1146" r:id="rId234"/>
    <p:sldId id="1105" r:id="rId235"/>
    <p:sldId id="1091" r:id="rId236"/>
    <p:sldId id="7460" r:id="rId237"/>
    <p:sldId id="7461" r:id="rId238"/>
    <p:sldId id="7462" r:id="rId239"/>
    <p:sldId id="1095" r:id="rId240"/>
    <p:sldId id="1106" r:id="rId241"/>
    <p:sldId id="1126" r:id="rId242"/>
    <p:sldId id="1036" r:id="rId243"/>
    <p:sldId id="1160" r:id="rId244"/>
    <p:sldId id="1098" r:id="rId245"/>
    <p:sldId id="1059" r:id="rId246"/>
    <p:sldId id="1129" r:id="rId247"/>
    <p:sldId id="1130" r:id="rId248"/>
    <p:sldId id="1131" r:id="rId249"/>
    <p:sldId id="1132" r:id="rId250"/>
    <p:sldId id="1133" r:id="rId251"/>
    <p:sldId id="1134" r:id="rId252"/>
    <p:sldId id="1065" r:id="rId253"/>
    <p:sldId id="1066" r:id="rId254"/>
    <p:sldId id="1159" r:id="rId255"/>
    <p:sldId id="1112" r:id="rId256"/>
    <p:sldId id="1147" r:id="rId257"/>
    <p:sldId id="1161" r:id="rId258"/>
    <p:sldId id="1162" r:id="rId259"/>
    <p:sldId id="1115" r:id="rId260"/>
    <p:sldId id="1114" r:id="rId261"/>
    <p:sldId id="1108" r:id="rId262"/>
    <p:sldId id="1148" r:id="rId263"/>
    <p:sldId id="1158" r:id="rId264"/>
    <p:sldId id="1149" r:id="rId265"/>
    <p:sldId id="1150" r:id="rId266"/>
    <p:sldId id="1152" r:id="rId267"/>
    <p:sldId id="1151" r:id="rId268"/>
    <p:sldId id="7463" r:id="rId269"/>
    <p:sldId id="7121" r:id="rId270"/>
    <p:sldId id="7395" r:id="rId271"/>
    <p:sldId id="7275" r:id="rId272"/>
    <p:sldId id="7276" r:id="rId273"/>
    <p:sldId id="7396" r:id="rId274"/>
    <p:sldId id="7444" r:id="rId275"/>
    <p:sldId id="7392" r:id="rId276"/>
    <p:sldId id="7393" r:id="rId277"/>
    <p:sldId id="7394" r:id="rId278"/>
    <p:sldId id="7445" r:id="rId279"/>
    <p:sldId id="7279" r:id="rId280"/>
    <p:sldId id="7280" r:id="rId281"/>
    <p:sldId id="7281" r:id="rId282"/>
    <p:sldId id="7283" r:id="rId283"/>
    <p:sldId id="7284" r:id="rId28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18" autoAdjust="0"/>
    <p:restoredTop sz="95070" autoAdjust="0"/>
  </p:normalViewPr>
  <p:slideViewPr>
    <p:cSldViewPr>
      <p:cViewPr varScale="1">
        <p:scale>
          <a:sx n="117" d="100"/>
          <a:sy n="117" d="100"/>
        </p:scale>
        <p:origin x="59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6.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8.xml"/><Relationship Id="rId170" Type="http://schemas.openxmlformats.org/officeDocument/2006/relationships/slide" Target="slides/slide99.xml"/><Relationship Id="rId226" Type="http://schemas.openxmlformats.org/officeDocument/2006/relationships/slide" Target="slides/slide155.xml"/><Relationship Id="rId268" Type="http://schemas.openxmlformats.org/officeDocument/2006/relationships/slide" Target="slides/slide197.xml"/><Relationship Id="rId32" Type="http://schemas.openxmlformats.org/officeDocument/2006/relationships/slideMaster" Target="slideMasters/slideMaster32.xml"/><Relationship Id="rId74" Type="http://schemas.openxmlformats.org/officeDocument/2006/relationships/slide" Target="slides/slide3.xml"/><Relationship Id="rId128" Type="http://schemas.openxmlformats.org/officeDocument/2006/relationships/slide" Target="slides/slide57.xml"/><Relationship Id="rId5" Type="http://schemas.openxmlformats.org/officeDocument/2006/relationships/slideMaster" Target="slideMasters/slideMaster5.xml"/><Relationship Id="rId181" Type="http://schemas.openxmlformats.org/officeDocument/2006/relationships/slide" Target="slides/slide110.xml"/><Relationship Id="rId237" Type="http://schemas.openxmlformats.org/officeDocument/2006/relationships/slide" Target="slides/slide166.xml"/><Relationship Id="rId279" Type="http://schemas.openxmlformats.org/officeDocument/2006/relationships/slide" Target="slides/slide208.xml"/><Relationship Id="rId43" Type="http://schemas.openxmlformats.org/officeDocument/2006/relationships/slideMaster" Target="slideMasters/slideMaster43.xml"/><Relationship Id="rId139" Type="http://schemas.openxmlformats.org/officeDocument/2006/relationships/slide" Target="slides/slide68.xml"/><Relationship Id="rId290" Type="http://schemas.openxmlformats.org/officeDocument/2006/relationships/tableStyles" Target="tableStyles.xml"/><Relationship Id="rId85" Type="http://schemas.openxmlformats.org/officeDocument/2006/relationships/slide" Target="slides/slide14.xml"/><Relationship Id="rId150" Type="http://schemas.openxmlformats.org/officeDocument/2006/relationships/slide" Target="slides/slide79.xml"/><Relationship Id="rId192" Type="http://schemas.openxmlformats.org/officeDocument/2006/relationships/slide" Target="slides/slide121.xml"/><Relationship Id="rId206" Type="http://schemas.openxmlformats.org/officeDocument/2006/relationships/slide" Target="slides/slide135.xml"/><Relationship Id="rId248" Type="http://schemas.openxmlformats.org/officeDocument/2006/relationships/slide" Target="slides/slide177.xml"/><Relationship Id="rId269" Type="http://schemas.openxmlformats.org/officeDocument/2006/relationships/slide" Target="slides/slide19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7.xml"/><Relationship Id="rId129" Type="http://schemas.openxmlformats.org/officeDocument/2006/relationships/slide" Target="slides/slide58.xml"/><Relationship Id="rId280" Type="http://schemas.openxmlformats.org/officeDocument/2006/relationships/slide" Target="slides/slide209.xml"/><Relationship Id="rId54" Type="http://schemas.openxmlformats.org/officeDocument/2006/relationships/slideMaster" Target="slideMasters/slideMaster54.xml"/><Relationship Id="rId75" Type="http://schemas.openxmlformats.org/officeDocument/2006/relationships/slide" Target="slides/slide4.xml"/><Relationship Id="rId96" Type="http://schemas.openxmlformats.org/officeDocument/2006/relationships/slide" Target="slides/slide25.xml"/><Relationship Id="rId140" Type="http://schemas.openxmlformats.org/officeDocument/2006/relationships/slide" Target="slides/slide69.xml"/><Relationship Id="rId161" Type="http://schemas.openxmlformats.org/officeDocument/2006/relationships/slide" Target="slides/slide90.xml"/><Relationship Id="rId182" Type="http://schemas.openxmlformats.org/officeDocument/2006/relationships/slide" Target="slides/slide111.xml"/><Relationship Id="rId217" Type="http://schemas.openxmlformats.org/officeDocument/2006/relationships/slide" Target="slides/slide146.xml"/><Relationship Id="rId6" Type="http://schemas.openxmlformats.org/officeDocument/2006/relationships/slideMaster" Target="slideMasters/slideMaster6.xml"/><Relationship Id="rId238" Type="http://schemas.openxmlformats.org/officeDocument/2006/relationships/slide" Target="slides/slide167.xml"/><Relationship Id="rId259" Type="http://schemas.openxmlformats.org/officeDocument/2006/relationships/slide" Target="slides/slide188.xml"/><Relationship Id="rId23" Type="http://schemas.openxmlformats.org/officeDocument/2006/relationships/slideMaster" Target="slideMasters/slideMaster23.xml"/><Relationship Id="rId119" Type="http://schemas.openxmlformats.org/officeDocument/2006/relationships/slide" Target="slides/slide48.xml"/><Relationship Id="rId270" Type="http://schemas.openxmlformats.org/officeDocument/2006/relationships/slide" Target="slides/slide199.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5.xml"/><Relationship Id="rId130" Type="http://schemas.openxmlformats.org/officeDocument/2006/relationships/slide" Target="slides/slide59.xml"/><Relationship Id="rId151" Type="http://schemas.openxmlformats.org/officeDocument/2006/relationships/slide" Target="slides/slide80.xml"/><Relationship Id="rId172" Type="http://schemas.openxmlformats.org/officeDocument/2006/relationships/slide" Target="slides/slide101.xml"/><Relationship Id="rId193" Type="http://schemas.openxmlformats.org/officeDocument/2006/relationships/slide" Target="slides/slide122.xml"/><Relationship Id="rId207" Type="http://schemas.openxmlformats.org/officeDocument/2006/relationships/slide" Target="slides/slide136.xml"/><Relationship Id="rId228" Type="http://schemas.openxmlformats.org/officeDocument/2006/relationships/slide" Target="slides/slide157.xml"/><Relationship Id="rId249" Type="http://schemas.openxmlformats.org/officeDocument/2006/relationships/slide" Target="slides/slide178.xml"/><Relationship Id="rId13" Type="http://schemas.openxmlformats.org/officeDocument/2006/relationships/slideMaster" Target="slideMasters/slideMaster13.xml"/><Relationship Id="rId109" Type="http://schemas.openxmlformats.org/officeDocument/2006/relationships/slide" Target="slides/slide38.xml"/><Relationship Id="rId260" Type="http://schemas.openxmlformats.org/officeDocument/2006/relationships/slide" Target="slides/slide189.xml"/><Relationship Id="rId281" Type="http://schemas.openxmlformats.org/officeDocument/2006/relationships/slide" Target="slides/slide210.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5.xml"/><Relationship Id="rId97" Type="http://schemas.openxmlformats.org/officeDocument/2006/relationships/slide" Target="slides/slide26.xml"/><Relationship Id="rId120" Type="http://schemas.openxmlformats.org/officeDocument/2006/relationships/slide" Target="slides/slide49.xml"/><Relationship Id="rId141" Type="http://schemas.openxmlformats.org/officeDocument/2006/relationships/slide" Target="slides/slide70.xml"/><Relationship Id="rId7" Type="http://schemas.openxmlformats.org/officeDocument/2006/relationships/slideMaster" Target="slideMasters/slideMaster7.xml"/><Relationship Id="rId162" Type="http://schemas.openxmlformats.org/officeDocument/2006/relationships/slide" Target="slides/slide91.xml"/><Relationship Id="rId183" Type="http://schemas.openxmlformats.org/officeDocument/2006/relationships/slide" Target="slides/slide112.xml"/><Relationship Id="rId218" Type="http://schemas.openxmlformats.org/officeDocument/2006/relationships/slide" Target="slides/slide147.xml"/><Relationship Id="rId239" Type="http://schemas.openxmlformats.org/officeDocument/2006/relationships/slide" Target="slides/slide168.xml"/><Relationship Id="rId250" Type="http://schemas.openxmlformats.org/officeDocument/2006/relationships/slide" Target="slides/slide179.xml"/><Relationship Id="rId271" Type="http://schemas.openxmlformats.org/officeDocument/2006/relationships/slide" Target="slides/slide20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6.xml"/><Relationship Id="rId110" Type="http://schemas.openxmlformats.org/officeDocument/2006/relationships/slide" Target="slides/slide39.xml"/><Relationship Id="rId131" Type="http://schemas.openxmlformats.org/officeDocument/2006/relationships/slide" Target="slides/slide60.xml"/><Relationship Id="rId152" Type="http://schemas.openxmlformats.org/officeDocument/2006/relationships/slide" Target="slides/slide81.xml"/><Relationship Id="rId173" Type="http://schemas.openxmlformats.org/officeDocument/2006/relationships/slide" Target="slides/slide102.xml"/><Relationship Id="rId194" Type="http://schemas.openxmlformats.org/officeDocument/2006/relationships/slide" Target="slides/slide123.xml"/><Relationship Id="rId208" Type="http://schemas.openxmlformats.org/officeDocument/2006/relationships/slide" Target="slides/slide137.xml"/><Relationship Id="rId229" Type="http://schemas.openxmlformats.org/officeDocument/2006/relationships/slide" Target="slides/slide158.xml"/><Relationship Id="rId240" Type="http://schemas.openxmlformats.org/officeDocument/2006/relationships/slide" Target="slides/slide169.xml"/><Relationship Id="rId261" Type="http://schemas.openxmlformats.org/officeDocument/2006/relationships/slide" Target="slides/slide19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6.xml"/><Relationship Id="rId100" Type="http://schemas.openxmlformats.org/officeDocument/2006/relationships/slide" Target="slides/slide29.xml"/><Relationship Id="rId282" Type="http://schemas.openxmlformats.org/officeDocument/2006/relationships/slide" Target="slides/slide211.xml"/><Relationship Id="rId8" Type="http://schemas.openxmlformats.org/officeDocument/2006/relationships/slideMaster" Target="slideMasters/slideMaster8.xml"/><Relationship Id="rId98" Type="http://schemas.openxmlformats.org/officeDocument/2006/relationships/slide" Target="slides/slide27.xml"/><Relationship Id="rId121" Type="http://schemas.openxmlformats.org/officeDocument/2006/relationships/slide" Target="slides/slide50.xml"/><Relationship Id="rId142" Type="http://schemas.openxmlformats.org/officeDocument/2006/relationships/slide" Target="slides/slide71.xml"/><Relationship Id="rId163" Type="http://schemas.openxmlformats.org/officeDocument/2006/relationships/slide" Target="slides/slide92.xml"/><Relationship Id="rId184" Type="http://schemas.openxmlformats.org/officeDocument/2006/relationships/slide" Target="slides/slide113.xml"/><Relationship Id="rId219" Type="http://schemas.openxmlformats.org/officeDocument/2006/relationships/slide" Target="slides/slide148.xml"/><Relationship Id="rId230" Type="http://schemas.openxmlformats.org/officeDocument/2006/relationships/slide" Target="slides/slide159.xml"/><Relationship Id="rId251" Type="http://schemas.openxmlformats.org/officeDocument/2006/relationships/slide" Target="slides/slide18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1.xml"/><Relationship Id="rId88" Type="http://schemas.openxmlformats.org/officeDocument/2006/relationships/slide" Target="slides/slide17.xml"/><Relationship Id="rId111" Type="http://schemas.openxmlformats.org/officeDocument/2006/relationships/slide" Target="slides/slide40.xml"/><Relationship Id="rId132" Type="http://schemas.openxmlformats.org/officeDocument/2006/relationships/slide" Target="slides/slide61.xml"/><Relationship Id="rId153" Type="http://schemas.openxmlformats.org/officeDocument/2006/relationships/slide" Target="slides/slide82.xml"/><Relationship Id="rId174" Type="http://schemas.openxmlformats.org/officeDocument/2006/relationships/slide" Target="slides/slide103.xml"/><Relationship Id="rId195" Type="http://schemas.openxmlformats.org/officeDocument/2006/relationships/slide" Target="slides/slide124.xml"/><Relationship Id="rId209" Type="http://schemas.openxmlformats.org/officeDocument/2006/relationships/slide" Target="slides/slide138.xml"/><Relationship Id="rId220" Type="http://schemas.openxmlformats.org/officeDocument/2006/relationships/slide" Target="slides/slide149.xml"/><Relationship Id="rId241"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1.xml"/><Relationship Id="rId283" Type="http://schemas.openxmlformats.org/officeDocument/2006/relationships/slide" Target="slides/slide212.xml"/><Relationship Id="rId78" Type="http://schemas.openxmlformats.org/officeDocument/2006/relationships/slide" Target="slides/slide7.xml"/><Relationship Id="rId99" Type="http://schemas.openxmlformats.org/officeDocument/2006/relationships/slide" Target="slides/slide28.xml"/><Relationship Id="rId101" Type="http://schemas.openxmlformats.org/officeDocument/2006/relationships/slide" Target="slides/slide30.xml"/><Relationship Id="rId122" Type="http://schemas.openxmlformats.org/officeDocument/2006/relationships/slide" Target="slides/slide51.xml"/><Relationship Id="rId143" Type="http://schemas.openxmlformats.org/officeDocument/2006/relationships/slide" Target="slides/slide72.xml"/><Relationship Id="rId164" Type="http://schemas.openxmlformats.org/officeDocument/2006/relationships/slide" Target="slides/slide93.xml"/><Relationship Id="rId185" Type="http://schemas.openxmlformats.org/officeDocument/2006/relationships/slide" Target="slides/slide114.xml"/><Relationship Id="rId9" Type="http://schemas.openxmlformats.org/officeDocument/2006/relationships/slideMaster" Target="slideMasters/slideMaster9.xml"/><Relationship Id="rId210" Type="http://schemas.openxmlformats.org/officeDocument/2006/relationships/slide" Target="slides/slide139.xml"/><Relationship Id="rId26" Type="http://schemas.openxmlformats.org/officeDocument/2006/relationships/slideMaster" Target="slideMasters/slideMaster26.xml"/><Relationship Id="rId231" Type="http://schemas.openxmlformats.org/officeDocument/2006/relationships/slide" Target="slides/slide160.xml"/><Relationship Id="rId252" Type="http://schemas.openxmlformats.org/officeDocument/2006/relationships/slide" Target="slides/slide181.xml"/><Relationship Id="rId273" Type="http://schemas.openxmlformats.org/officeDocument/2006/relationships/slide" Target="slides/slide202.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8.xml"/><Relationship Id="rId112" Type="http://schemas.openxmlformats.org/officeDocument/2006/relationships/slide" Target="slides/slide41.xml"/><Relationship Id="rId133" Type="http://schemas.openxmlformats.org/officeDocument/2006/relationships/slide" Target="slides/slide62.xml"/><Relationship Id="rId154" Type="http://schemas.openxmlformats.org/officeDocument/2006/relationships/slide" Target="slides/slide83.xml"/><Relationship Id="rId175" Type="http://schemas.openxmlformats.org/officeDocument/2006/relationships/slide" Target="slides/slide104.xml"/><Relationship Id="rId196" Type="http://schemas.openxmlformats.org/officeDocument/2006/relationships/slide" Target="slides/slide125.xml"/><Relationship Id="rId200" Type="http://schemas.openxmlformats.org/officeDocument/2006/relationships/slide" Target="slides/slide129.xml"/><Relationship Id="rId16" Type="http://schemas.openxmlformats.org/officeDocument/2006/relationships/slideMaster" Target="slideMasters/slideMaster16.xml"/><Relationship Id="rId221" Type="http://schemas.openxmlformats.org/officeDocument/2006/relationships/slide" Target="slides/slide150.xml"/><Relationship Id="rId242" Type="http://schemas.openxmlformats.org/officeDocument/2006/relationships/slide" Target="slides/slide171.xml"/><Relationship Id="rId263" Type="http://schemas.openxmlformats.org/officeDocument/2006/relationships/slide" Target="slides/slide192.xml"/><Relationship Id="rId284" Type="http://schemas.openxmlformats.org/officeDocument/2006/relationships/slide" Target="slides/slide21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8.xml"/><Relationship Id="rId102" Type="http://schemas.openxmlformats.org/officeDocument/2006/relationships/slide" Target="slides/slide31.xml"/><Relationship Id="rId123" Type="http://schemas.openxmlformats.org/officeDocument/2006/relationships/slide" Target="slides/slide52.xml"/><Relationship Id="rId144" Type="http://schemas.openxmlformats.org/officeDocument/2006/relationships/slide" Target="slides/slide73.xml"/><Relationship Id="rId90" Type="http://schemas.openxmlformats.org/officeDocument/2006/relationships/slide" Target="slides/slide19.xml"/><Relationship Id="rId165" Type="http://schemas.openxmlformats.org/officeDocument/2006/relationships/slide" Target="slides/slide94.xml"/><Relationship Id="rId186" Type="http://schemas.openxmlformats.org/officeDocument/2006/relationships/slide" Target="slides/slide115.xml"/><Relationship Id="rId211" Type="http://schemas.openxmlformats.org/officeDocument/2006/relationships/slide" Target="slides/slide140.xml"/><Relationship Id="rId232" Type="http://schemas.openxmlformats.org/officeDocument/2006/relationships/slide" Target="slides/slide161.xml"/><Relationship Id="rId253" Type="http://schemas.openxmlformats.org/officeDocument/2006/relationships/slide" Target="slides/slide182.xml"/><Relationship Id="rId274" Type="http://schemas.openxmlformats.org/officeDocument/2006/relationships/slide" Target="slides/slide20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2.xml"/><Relationship Id="rId134" Type="http://schemas.openxmlformats.org/officeDocument/2006/relationships/slide" Target="slides/slide63.xml"/><Relationship Id="rId80" Type="http://schemas.openxmlformats.org/officeDocument/2006/relationships/slide" Target="slides/slide9.xml"/><Relationship Id="rId155" Type="http://schemas.openxmlformats.org/officeDocument/2006/relationships/slide" Target="slides/slide84.xml"/><Relationship Id="rId176" Type="http://schemas.openxmlformats.org/officeDocument/2006/relationships/slide" Target="slides/slide105.xml"/><Relationship Id="rId197" Type="http://schemas.openxmlformats.org/officeDocument/2006/relationships/slide" Target="slides/slide126.xml"/><Relationship Id="rId201" Type="http://schemas.openxmlformats.org/officeDocument/2006/relationships/slide" Target="slides/slide130.xml"/><Relationship Id="rId222" Type="http://schemas.openxmlformats.org/officeDocument/2006/relationships/slide" Target="slides/slide151.xml"/><Relationship Id="rId243" Type="http://schemas.openxmlformats.org/officeDocument/2006/relationships/slide" Target="slides/slide172.xml"/><Relationship Id="rId264" Type="http://schemas.openxmlformats.org/officeDocument/2006/relationships/slide" Target="slides/slide193.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2.xml"/><Relationship Id="rId124" Type="http://schemas.openxmlformats.org/officeDocument/2006/relationships/slide" Target="slides/slide53.xml"/><Relationship Id="rId70" Type="http://schemas.openxmlformats.org/officeDocument/2006/relationships/slideMaster" Target="slideMasters/slideMaster70.xml"/><Relationship Id="rId91" Type="http://schemas.openxmlformats.org/officeDocument/2006/relationships/slide" Target="slides/slide20.xml"/><Relationship Id="rId145" Type="http://schemas.openxmlformats.org/officeDocument/2006/relationships/slide" Target="slides/slide74.xml"/><Relationship Id="rId166" Type="http://schemas.openxmlformats.org/officeDocument/2006/relationships/slide" Target="slides/slide95.xml"/><Relationship Id="rId187" Type="http://schemas.openxmlformats.org/officeDocument/2006/relationships/slide" Target="slides/slide116.xml"/><Relationship Id="rId1" Type="http://schemas.openxmlformats.org/officeDocument/2006/relationships/slideMaster" Target="slideMasters/slideMaster1.xml"/><Relationship Id="rId212" Type="http://schemas.openxmlformats.org/officeDocument/2006/relationships/slide" Target="slides/slide141.xml"/><Relationship Id="rId233" Type="http://schemas.openxmlformats.org/officeDocument/2006/relationships/slide" Target="slides/slide162.xml"/><Relationship Id="rId254" Type="http://schemas.openxmlformats.org/officeDocument/2006/relationships/slide" Target="slides/slide18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3.xml"/><Relationship Id="rId275" Type="http://schemas.openxmlformats.org/officeDocument/2006/relationships/slide" Target="slides/slide204.xml"/><Relationship Id="rId60" Type="http://schemas.openxmlformats.org/officeDocument/2006/relationships/slideMaster" Target="slideMasters/slideMaster60.xml"/><Relationship Id="rId81" Type="http://schemas.openxmlformats.org/officeDocument/2006/relationships/slide" Target="slides/slide10.xml"/><Relationship Id="rId135" Type="http://schemas.openxmlformats.org/officeDocument/2006/relationships/slide" Target="slides/slide64.xml"/><Relationship Id="rId156" Type="http://schemas.openxmlformats.org/officeDocument/2006/relationships/slide" Target="slides/slide85.xml"/><Relationship Id="rId177" Type="http://schemas.openxmlformats.org/officeDocument/2006/relationships/slide" Target="slides/slide106.xml"/><Relationship Id="rId198" Type="http://schemas.openxmlformats.org/officeDocument/2006/relationships/slide" Target="slides/slide127.xml"/><Relationship Id="rId202" Type="http://schemas.openxmlformats.org/officeDocument/2006/relationships/slide" Target="slides/slide131.xml"/><Relationship Id="rId223" Type="http://schemas.openxmlformats.org/officeDocument/2006/relationships/slide" Target="slides/slide152.xml"/><Relationship Id="rId244" Type="http://schemas.openxmlformats.org/officeDocument/2006/relationships/slide" Target="slides/slide17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4.xml"/><Relationship Id="rId286" Type="http://schemas.openxmlformats.org/officeDocument/2006/relationships/handoutMaster" Target="handoutMasters/handoutMaster1.xml"/><Relationship Id="rId50" Type="http://schemas.openxmlformats.org/officeDocument/2006/relationships/slideMaster" Target="slideMasters/slideMaster50.xml"/><Relationship Id="rId104" Type="http://schemas.openxmlformats.org/officeDocument/2006/relationships/slide" Target="slides/slide33.xml"/><Relationship Id="rId125" Type="http://schemas.openxmlformats.org/officeDocument/2006/relationships/slide" Target="slides/slide54.xml"/><Relationship Id="rId146" Type="http://schemas.openxmlformats.org/officeDocument/2006/relationships/slide" Target="slides/slide75.xml"/><Relationship Id="rId167" Type="http://schemas.openxmlformats.org/officeDocument/2006/relationships/slide" Target="slides/slide96.xml"/><Relationship Id="rId188" Type="http://schemas.openxmlformats.org/officeDocument/2006/relationships/slide" Target="slides/slide117.xml"/><Relationship Id="rId71" Type="http://schemas.openxmlformats.org/officeDocument/2006/relationships/slideMaster" Target="slideMasters/slideMaster71.xml"/><Relationship Id="rId92" Type="http://schemas.openxmlformats.org/officeDocument/2006/relationships/slide" Target="slides/slide21.xml"/><Relationship Id="rId213" Type="http://schemas.openxmlformats.org/officeDocument/2006/relationships/slide" Target="slides/slide142.xml"/><Relationship Id="rId234" Type="http://schemas.openxmlformats.org/officeDocument/2006/relationships/slide" Target="slides/slide1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4.xml"/><Relationship Id="rId276" Type="http://schemas.openxmlformats.org/officeDocument/2006/relationships/slide" Target="slides/slide205.xml"/><Relationship Id="rId40" Type="http://schemas.openxmlformats.org/officeDocument/2006/relationships/slideMaster" Target="slideMasters/slideMaster40.xml"/><Relationship Id="rId115" Type="http://schemas.openxmlformats.org/officeDocument/2006/relationships/slide" Target="slides/slide44.xml"/><Relationship Id="rId136" Type="http://schemas.openxmlformats.org/officeDocument/2006/relationships/slide" Target="slides/slide65.xml"/><Relationship Id="rId157" Type="http://schemas.openxmlformats.org/officeDocument/2006/relationships/slide" Target="slides/slide86.xml"/><Relationship Id="rId178" Type="http://schemas.openxmlformats.org/officeDocument/2006/relationships/slide" Target="slides/slide107.xml"/><Relationship Id="rId61" Type="http://schemas.openxmlformats.org/officeDocument/2006/relationships/slideMaster" Target="slideMasters/slideMaster61.xml"/><Relationship Id="rId82" Type="http://schemas.openxmlformats.org/officeDocument/2006/relationships/slide" Target="slides/slide11.xml"/><Relationship Id="rId199" Type="http://schemas.openxmlformats.org/officeDocument/2006/relationships/slide" Target="slides/slide128.xml"/><Relationship Id="rId203" Type="http://schemas.openxmlformats.org/officeDocument/2006/relationships/slide" Target="slides/slide132.xml"/><Relationship Id="rId19" Type="http://schemas.openxmlformats.org/officeDocument/2006/relationships/slideMaster" Target="slideMasters/slideMaster19.xml"/><Relationship Id="rId224" Type="http://schemas.openxmlformats.org/officeDocument/2006/relationships/slide" Target="slides/slide153.xml"/><Relationship Id="rId245" Type="http://schemas.openxmlformats.org/officeDocument/2006/relationships/slide" Target="slides/slide174.xml"/><Relationship Id="rId266" Type="http://schemas.openxmlformats.org/officeDocument/2006/relationships/slide" Target="slides/slide195.xml"/><Relationship Id="rId287"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34.xml"/><Relationship Id="rId126" Type="http://schemas.openxmlformats.org/officeDocument/2006/relationships/slide" Target="slides/slide55.xml"/><Relationship Id="rId147" Type="http://schemas.openxmlformats.org/officeDocument/2006/relationships/slide" Target="slides/slide76.xml"/><Relationship Id="rId168" Type="http://schemas.openxmlformats.org/officeDocument/2006/relationships/slide" Target="slides/slide97.xml"/><Relationship Id="rId51" Type="http://schemas.openxmlformats.org/officeDocument/2006/relationships/slideMaster" Target="slideMasters/slideMaster51.xml"/><Relationship Id="rId72" Type="http://schemas.openxmlformats.org/officeDocument/2006/relationships/slide" Target="slides/slide1.xml"/><Relationship Id="rId93" Type="http://schemas.openxmlformats.org/officeDocument/2006/relationships/slide" Target="slides/slide22.xml"/><Relationship Id="rId189" Type="http://schemas.openxmlformats.org/officeDocument/2006/relationships/slide" Target="slides/slide118.xml"/><Relationship Id="rId3" Type="http://schemas.openxmlformats.org/officeDocument/2006/relationships/slideMaster" Target="slideMasters/slideMaster3.xml"/><Relationship Id="rId214" Type="http://schemas.openxmlformats.org/officeDocument/2006/relationships/slide" Target="slides/slide143.xml"/><Relationship Id="rId235" Type="http://schemas.openxmlformats.org/officeDocument/2006/relationships/slide" Target="slides/slide164.xml"/><Relationship Id="rId256" Type="http://schemas.openxmlformats.org/officeDocument/2006/relationships/slide" Target="slides/slide185.xml"/><Relationship Id="rId277" Type="http://schemas.openxmlformats.org/officeDocument/2006/relationships/slide" Target="slides/slide206.xml"/><Relationship Id="rId116" Type="http://schemas.openxmlformats.org/officeDocument/2006/relationships/slide" Target="slides/slide45.xml"/><Relationship Id="rId137" Type="http://schemas.openxmlformats.org/officeDocument/2006/relationships/slide" Target="slides/slide66.xml"/><Relationship Id="rId158"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2.xml"/><Relationship Id="rId179" Type="http://schemas.openxmlformats.org/officeDocument/2006/relationships/slide" Target="slides/slide108.xml"/><Relationship Id="rId190" Type="http://schemas.openxmlformats.org/officeDocument/2006/relationships/slide" Target="slides/slide119.xml"/><Relationship Id="rId204" Type="http://schemas.openxmlformats.org/officeDocument/2006/relationships/slide" Target="slides/slide133.xml"/><Relationship Id="rId225" Type="http://schemas.openxmlformats.org/officeDocument/2006/relationships/slide" Target="slides/slide154.xml"/><Relationship Id="rId246" Type="http://schemas.openxmlformats.org/officeDocument/2006/relationships/slide" Target="slides/slide175.xml"/><Relationship Id="rId267" Type="http://schemas.openxmlformats.org/officeDocument/2006/relationships/slide" Target="slides/slide196.xml"/><Relationship Id="rId288" Type="http://schemas.openxmlformats.org/officeDocument/2006/relationships/viewProps" Target="viewProps.xml"/><Relationship Id="rId106" Type="http://schemas.openxmlformats.org/officeDocument/2006/relationships/slide" Target="slides/slide35.xml"/><Relationship Id="rId127" Type="http://schemas.openxmlformats.org/officeDocument/2006/relationships/slide" Target="slides/slide5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xml"/><Relationship Id="rId94" Type="http://schemas.openxmlformats.org/officeDocument/2006/relationships/slide" Target="slides/slide23.xml"/><Relationship Id="rId148" Type="http://schemas.openxmlformats.org/officeDocument/2006/relationships/slide" Target="slides/slide77.xml"/><Relationship Id="rId169" Type="http://schemas.openxmlformats.org/officeDocument/2006/relationships/slide" Target="slides/slide98.xml"/><Relationship Id="rId4" Type="http://schemas.openxmlformats.org/officeDocument/2006/relationships/slideMaster" Target="slideMasters/slideMaster4.xml"/><Relationship Id="rId180" Type="http://schemas.openxmlformats.org/officeDocument/2006/relationships/slide" Target="slides/slide109.xml"/><Relationship Id="rId215" Type="http://schemas.openxmlformats.org/officeDocument/2006/relationships/slide" Target="slides/slide144.xml"/><Relationship Id="rId236" Type="http://schemas.openxmlformats.org/officeDocument/2006/relationships/slide" Target="slides/slide165.xml"/><Relationship Id="rId257" Type="http://schemas.openxmlformats.org/officeDocument/2006/relationships/slide" Target="slides/slide186.xml"/><Relationship Id="rId278" Type="http://schemas.openxmlformats.org/officeDocument/2006/relationships/slide" Target="slides/slide207.xml"/><Relationship Id="rId42" Type="http://schemas.openxmlformats.org/officeDocument/2006/relationships/slideMaster" Target="slideMasters/slideMaster42.xml"/><Relationship Id="rId84" Type="http://schemas.openxmlformats.org/officeDocument/2006/relationships/slide" Target="slides/slide13.xml"/><Relationship Id="rId138" Type="http://schemas.openxmlformats.org/officeDocument/2006/relationships/slide" Target="slides/slide67.xml"/><Relationship Id="rId191" Type="http://schemas.openxmlformats.org/officeDocument/2006/relationships/slide" Target="slides/slide120.xml"/><Relationship Id="rId205" Type="http://schemas.openxmlformats.org/officeDocument/2006/relationships/slide" Target="slides/slide134.xml"/><Relationship Id="rId247" Type="http://schemas.openxmlformats.org/officeDocument/2006/relationships/slide" Target="slides/slide176.xml"/><Relationship Id="rId107" Type="http://schemas.openxmlformats.org/officeDocument/2006/relationships/slide" Target="slides/slide36.xml"/><Relationship Id="rId289" Type="http://schemas.openxmlformats.org/officeDocument/2006/relationships/theme" Target="theme/theme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8.xml"/><Relationship Id="rId95" Type="http://schemas.openxmlformats.org/officeDocument/2006/relationships/slide" Target="slides/slide24.xml"/><Relationship Id="rId160" Type="http://schemas.openxmlformats.org/officeDocument/2006/relationships/slide" Target="slides/slide89.xml"/><Relationship Id="rId216" Type="http://schemas.openxmlformats.org/officeDocument/2006/relationships/slide" Target="slides/slide145.xml"/><Relationship Id="rId258" Type="http://schemas.openxmlformats.org/officeDocument/2006/relationships/slide" Target="slides/slide187.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7.xml"/><Relationship Id="rId171" Type="http://schemas.openxmlformats.org/officeDocument/2006/relationships/slide" Target="slides/slide100.xml"/><Relationship Id="rId227" Type="http://schemas.openxmlformats.org/officeDocument/2006/relationships/slide" Target="slides/slide156.xml"/></Relationships>
</file>

<file path=ppt/charts/_rels/chart1.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Users/jspark/Dropbox/research/cowork/genstore/data.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Users/jspark/Dropbox/research/cowork/genstore/data.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Users/nika/Documents/Presentations/ASPLOS22/data-motivation.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nika/Documents/Presentations/ASPLOS22/data-motivatio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nika/Documents/Presentations/ASPLOS22/data-motivatio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nika/Documents/Presentations/ASPLOS22/data-motivation.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nika/Documents/Presentations/ASPLOS22/data-motivation.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nika/Documents/Presentations/ASPLOS22/data-motivation.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oleObject" Target="file:///C:\Users\Rakesh\Desktop\fc%20-%20Copy.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oleObject" Target="file:///C:\Users\Rakesh\Desktop\fc%20-%20Copy.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ers\nika\Documents\Projects\GenStore\ASPLOS22\hits_align_notalig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nika\Documents\Projects\GenStore\ASPLOS22\hits_align_notalig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0702627688781"/>
          <c:y val="0.11601846551115116"/>
          <c:w val="0.84088454460433826"/>
          <c:h val="0.35680181184952431"/>
        </c:manualLayout>
      </c:layout>
      <c:barChart>
        <c:barDir val="col"/>
        <c:grouping val="stacked"/>
        <c:varyColors val="0"/>
        <c:ser>
          <c:idx val="0"/>
          <c:order val="0"/>
          <c:tx>
            <c:strRef>
              <c:f>Sheet1!$E$5</c:f>
              <c:strCache>
                <c:ptCount val="1"/>
                <c:pt idx="0">
                  <c:v>Other</c:v>
                </c:pt>
              </c:strCache>
            </c:strRef>
          </c:tx>
          <c:spPr>
            <a:solidFill>
              <a:schemeClr val="bg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3DB1-9E43-920E-3C6195AE9E91}"/>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3DB1-9E43-920E-3C6195AE9E91}"/>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3DB1-9E43-920E-3C6195AE9E91}"/>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3DB1-9E43-920E-3C6195AE9E91}"/>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3DB1-9E43-920E-3C6195AE9E91}"/>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3DB1-9E43-920E-3C6195AE9E91}"/>
              </c:ext>
            </c:extLst>
          </c:dPt>
          <c:cat>
            <c:multiLvlStrRef>
              <c:f>Sheet1!$C$6:$D$11</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Sheet1!$E$6:$E$11</c:f>
              <c:numCache>
                <c:formatCode>General</c:formatCode>
                <c:ptCount val="6"/>
                <c:pt idx="0">
                  <c:v>170.17</c:v>
                </c:pt>
                <c:pt idx="1">
                  <c:v>69.239999999999995</c:v>
                </c:pt>
                <c:pt idx="2">
                  <c:v>154.65</c:v>
                </c:pt>
                <c:pt idx="3">
                  <c:v>74.709999999999994</c:v>
                </c:pt>
                <c:pt idx="4">
                  <c:v>159.07</c:v>
                </c:pt>
                <c:pt idx="5">
                  <c:v>73.31</c:v>
                </c:pt>
              </c:numCache>
            </c:numRef>
          </c:val>
          <c:extLst>
            <c:ext xmlns:c16="http://schemas.microsoft.com/office/drawing/2014/chart" uri="{C3380CC4-5D6E-409C-BE32-E72D297353CC}">
              <c16:uniqueId val="{00000018-3DB1-9E43-920E-3C6195AE9E91}"/>
            </c:ext>
          </c:extLst>
        </c:ser>
        <c:ser>
          <c:idx val="1"/>
          <c:order val="1"/>
          <c:tx>
            <c:strRef>
              <c:f>Sheet1!$F$5</c:f>
              <c:strCache>
                <c:ptCount val="1"/>
                <c:pt idx="0">
                  <c:v>Alignment</c:v>
                </c:pt>
              </c:strCache>
            </c:strRef>
          </c:tx>
          <c:spPr>
            <a:noFill/>
            <a:ln w="15875">
              <a:solidFill>
                <a:schemeClr val="tx1"/>
              </a:solidFill>
            </a:ln>
            <a:effectLst/>
          </c:spPr>
          <c:invertIfNegative val="0"/>
          <c:dPt>
            <c:idx val="0"/>
            <c:invertIfNegative val="0"/>
            <c:bubble3D val="0"/>
            <c:spPr>
              <a:noFill/>
              <a:ln w="15875">
                <a:solidFill>
                  <a:schemeClr val="tx1"/>
                </a:solidFill>
              </a:ln>
              <a:effectLst/>
            </c:spPr>
            <c:extLst>
              <c:ext xmlns:c16="http://schemas.microsoft.com/office/drawing/2014/chart" uri="{C3380CC4-5D6E-409C-BE32-E72D297353CC}">
                <c16:uniqueId val="{0000001A-3DB1-9E43-920E-3C6195AE9E91}"/>
              </c:ext>
            </c:extLst>
          </c:dPt>
          <c:dPt>
            <c:idx val="1"/>
            <c:invertIfNegative val="0"/>
            <c:bubble3D val="0"/>
            <c:spPr>
              <a:noFill/>
              <a:ln w="15875">
                <a:solidFill>
                  <a:schemeClr val="tx1"/>
                </a:solidFill>
              </a:ln>
              <a:effectLst/>
            </c:spPr>
            <c:extLst>
              <c:ext xmlns:c16="http://schemas.microsoft.com/office/drawing/2014/chart" uri="{C3380CC4-5D6E-409C-BE32-E72D297353CC}">
                <c16:uniqueId val="{0000001C-3DB1-9E43-920E-3C6195AE9E91}"/>
              </c:ext>
            </c:extLst>
          </c:dPt>
          <c:dPt>
            <c:idx val="2"/>
            <c:invertIfNegative val="0"/>
            <c:bubble3D val="0"/>
            <c:spPr>
              <a:noFill/>
              <a:ln w="15875">
                <a:solidFill>
                  <a:schemeClr val="tx1"/>
                </a:solidFill>
              </a:ln>
              <a:effectLst/>
            </c:spPr>
            <c:extLst>
              <c:ext xmlns:c16="http://schemas.microsoft.com/office/drawing/2014/chart" uri="{C3380CC4-5D6E-409C-BE32-E72D297353CC}">
                <c16:uniqueId val="{0000001E-3DB1-9E43-920E-3C6195AE9E91}"/>
              </c:ext>
            </c:extLst>
          </c:dPt>
          <c:dPt>
            <c:idx val="3"/>
            <c:invertIfNegative val="0"/>
            <c:bubble3D val="0"/>
            <c:spPr>
              <a:noFill/>
              <a:ln w="15875">
                <a:solidFill>
                  <a:schemeClr val="tx1"/>
                </a:solidFill>
              </a:ln>
              <a:effectLst/>
            </c:spPr>
            <c:extLst>
              <c:ext xmlns:c16="http://schemas.microsoft.com/office/drawing/2014/chart" uri="{C3380CC4-5D6E-409C-BE32-E72D297353CC}">
                <c16:uniqueId val="{00000020-3DB1-9E43-920E-3C6195AE9E91}"/>
              </c:ext>
            </c:extLst>
          </c:dPt>
          <c:dPt>
            <c:idx val="4"/>
            <c:invertIfNegative val="0"/>
            <c:bubble3D val="0"/>
            <c:spPr>
              <a:noFill/>
              <a:ln w="15875">
                <a:solidFill>
                  <a:schemeClr val="tx1"/>
                </a:solidFill>
              </a:ln>
              <a:effectLst/>
            </c:spPr>
            <c:extLst>
              <c:ext xmlns:c16="http://schemas.microsoft.com/office/drawing/2014/chart" uri="{C3380CC4-5D6E-409C-BE32-E72D297353CC}">
                <c16:uniqueId val="{00000022-3DB1-9E43-920E-3C6195AE9E91}"/>
              </c:ext>
            </c:extLst>
          </c:dPt>
          <c:dPt>
            <c:idx val="5"/>
            <c:invertIfNegative val="0"/>
            <c:bubble3D val="0"/>
            <c:spPr>
              <a:noFill/>
              <a:ln w="15875">
                <a:solidFill>
                  <a:schemeClr val="tx1"/>
                </a:solidFill>
              </a:ln>
              <a:effectLst/>
            </c:spPr>
            <c:extLst>
              <c:ext xmlns:c16="http://schemas.microsoft.com/office/drawing/2014/chart" uri="{C3380CC4-5D6E-409C-BE32-E72D297353CC}">
                <c16:uniqueId val="{00000024-3DB1-9E43-920E-3C6195AE9E91}"/>
              </c:ext>
            </c:extLst>
          </c:dPt>
          <c:cat>
            <c:multiLvlStrRef>
              <c:f>Sheet1!$C$6:$D$11</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Sheet1!$F$6:$F$11</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31-3DB1-9E43-920E-3C6195AE9E91}"/>
            </c:ext>
          </c:extLst>
        </c:ser>
        <c:dLbls>
          <c:showLegendKey val="0"/>
          <c:showVal val="0"/>
          <c:showCatName val="0"/>
          <c:showSerName val="0"/>
          <c:showPercent val="0"/>
          <c:showBubbleSize val="0"/>
        </c:dLbls>
        <c:gapWidth val="100"/>
        <c:overlap val="100"/>
        <c:axId val="688103712"/>
        <c:axId val="687965488"/>
      </c:barChart>
      <c:catAx>
        <c:axId val="688103712"/>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87965488"/>
        <c:crosses val="autoZero"/>
        <c:auto val="1"/>
        <c:lblAlgn val="ctr"/>
        <c:lblOffset val="100"/>
        <c:noMultiLvlLbl val="0"/>
      </c:catAx>
      <c:valAx>
        <c:axId val="687965488"/>
        <c:scaling>
          <c:orientation val="minMax"/>
        </c:scaling>
        <c:delete val="0"/>
        <c:axPos val="l"/>
        <c:majorGridlines>
          <c:spPr>
            <a:ln w="1587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8810371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1447944006999"/>
          <c:y val="8.928514873086979E-2"/>
          <c:w val="0.74619663167104122"/>
          <c:h val="0.48460082133644872"/>
        </c:manualLayout>
      </c:layout>
      <c:barChart>
        <c:barDir val="col"/>
        <c:grouping val="stacked"/>
        <c:varyColors val="0"/>
        <c:ser>
          <c:idx val="0"/>
          <c:order val="0"/>
          <c:spPr>
            <a:solidFill>
              <a:schemeClr val="accent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2-C2BE-B648-9698-7ADAADFE1BB8}"/>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5-C2BE-B648-9698-7ADAADFE1BB8}"/>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3-C2BE-B648-9698-7ADAADFE1BB8}"/>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6-C2BE-B648-9698-7ADAADFE1BB8}"/>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4-C2BE-B648-9698-7ADAADFE1BB8}"/>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C2BE-B648-9698-7ADAADFE1BB8}"/>
              </c:ext>
            </c:extLst>
          </c:dPt>
          <c:cat>
            <c:multiLvlStrRef>
              <c:f>Sheet1!$C$12:$D$17</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Sheet1!$E$12:$E$17</c:f>
              <c:numCache>
                <c:formatCode>General</c:formatCode>
                <c:ptCount val="6"/>
                <c:pt idx="0">
                  <c:v>44</c:v>
                </c:pt>
                <c:pt idx="1">
                  <c:v>8.8000000000000007</c:v>
                </c:pt>
                <c:pt idx="2">
                  <c:v>6.2857142860000002</c:v>
                </c:pt>
                <c:pt idx="3">
                  <c:v>2.8229166669999999</c:v>
                </c:pt>
                <c:pt idx="4">
                  <c:v>4.2832298140000002</c:v>
                </c:pt>
                <c:pt idx="5">
                  <c:v>2.8229166669999999</c:v>
                </c:pt>
              </c:numCache>
            </c:numRef>
          </c:val>
          <c:extLst>
            <c:ext xmlns:c16="http://schemas.microsoft.com/office/drawing/2014/chart" uri="{C3380CC4-5D6E-409C-BE32-E72D297353CC}">
              <c16:uniqueId val="{00000000-C2BE-B648-9698-7ADAADFE1BB8}"/>
            </c:ext>
          </c:extLst>
        </c:ser>
        <c:ser>
          <c:idx val="1"/>
          <c:order val="1"/>
          <c:spPr>
            <a:solidFill>
              <a:schemeClr val="accent2"/>
            </a:solidFill>
            <a:ln>
              <a:noFill/>
            </a:ln>
            <a:effectLst/>
          </c:spPr>
          <c:invertIfNegative val="0"/>
          <c:cat>
            <c:multiLvlStrRef>
              <c:f>Sheet1!$C$12:$D$17</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Sheet1!$F$12:$F$17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1-C2BE-B648-9698-7ADAADFE1BB8}"/>
            </c:ext>
          </c:extLst>
        </c:ser>
        <c:dLbls>
          <c:showLegendKey val="0"/>
          <c:showVal val="0"/>
          <c:showCatName val="0"/>
          <c:showSerName val="0"/>
          <c:showPercent val="0"/>
          <c:showBubbleSize val="0"/>
        </c:dLbls>
        <c:gapWidth val="150"/>
        <c:overlap val="100"/>
        <c:axId val="409304272"/>
        <c:axId val="409305920"/>
      </c:barChart>
      <c:catAx>
        <c:axId val="409304272"/>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09305920"/>
        <c:crosses val="autoZero"/>
        <c:auto val="1"/>
        <c:lblAlgn val="ctr"/>
        <c:lblOffset val="100"/>
        <c:noMultiLvlLbl val="0"/>
      </c:catAx>
      <c:valAx>
        <c:axId val="409305920"/>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0930427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6553501366925"/>
          <c:y val="6.4649230003439612E-2"/>
          <c:w val="0.80424800388221529"/>
          <c:h val="0.49344911443154588"/>
        </c:manualLayout>
      </c:layout>
      <c:barChart>
        <c:barDir val="col"/>
        <c:grouping val="clustered"/>
        <c:varyColors val="0"/>
        <c:ser>
          <c:idx val="0"/>
          <c:order val="0"/>
          <c:spPr>
            <a:solidFill>
              <a:schemeClr val="bg2">
                <a:lumMod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87C9-3E4F-B747-9D37129C7828}"/>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87C9-3E4F-B747-9D37129C7828}"/>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87C9-3E4F-B747-9D37129C7828}"/>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87C9-3E4F-B747-9D37129C7828}"/>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87C9-3E4F-B747-9D37129C7828}"/>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87C9-3E4F-B747-9D37129C7828}"/>
              </c:ext>
            </c:extLst>
          </c:dPt>
          <c:cat>
            <c:multiLvlStrRef>
              <c:f>Sheet2!$C$14:$D$19</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Sheet2!$E$14:$E$19</c:f>
              <c:numCache>
                <c:formatCode>General</c:formatCode>
                <c:ptCount val="6"/>
                <c:pt idx="0">
                  <c:v>30.027999999999999</c:v>
                </c:pt>
                <c:pt idx="1">
                  <c:v>1.563958333</c:v>
                </c:pt>
                <c:pt idx="2">
                  <c:v>5.3620048269999998</c:v>
                </c:pt>
                <c:pt idx="3">
                  <c:v>0.78197916670000001</c:v>
                </c:pt>
                <c:pt idx="4">
                  <c:v>5.360004827</c:v>
                </c:pt>
                <c:pt idx="5">
                  <c:v>0.78197916670000001</c:v>
                </c:pt>
              </c:numCache>
            </c:numRef>
          </c:val>
          <c:extLst>
            <c:ext xmlns:c16="http://schemas.microsoft.com/office/drawing/2014/chart" uri="{C3380CC4-5D6E-409C-BE32-E72D297353CC}">
              <c16:uniqueId val="{00000012-87C9-3E4F-B747-9D37129C7828}"/>
            </c:ext>
          </c:extLst>
        </c:ser>
        <c:dLbls>
          <c:showLegendKey val="0"/>
          <c:showVal val="0"/>
          <c:showCatName val="0"/>
          <c:showSerName val="0"/>
          <c:showPercent val="0"/>
          <c:showBubbleSize val="0"/>
        </c:dLbls>
        <c:gapWidth val="100"/>
        <c:overlap val="-27"/>
        <c:axId val="1876036816"/>
        <c:axId val="1876271296"/>
      </c:barChart>
      <c:catAx>
        <c:axId val="187603681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0" spcFirstLastPara="1" vertOverflow="ellipsis" wrap="square" anchor="t"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876271296"/>
        <c:crossesAt val="0.1"/>
        <c:auto val="1"/>
        <c:lblAlgn val="ctr"/>
        <c:lblOffset val="0"/>
        <c:noMultiLvlLbl val="0"/>
      </c:catAx>
      <c:valAx>
        <c:axId val="1876271296"/>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one"/>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orbel" panose="020B0503020204020204" pitchFamily="34" charset="0"/>
                <a:ea typeface="+mn-ea"/>
                <a:cs typeface="+mn-cs"/>
              </a:defRPr>
            </a:pPr>
            <a:endParaRPr lang="en-US"/>
          </a:p>
        </c:txPr>
        <c:crossAx val="1876036816"/>
        <c:crosses val="autoZero"/>
        <c:crossBetween val="between"/>
        <c:minorUnit val="1"/>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Corbel" panose="020B0503020204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42295956894479"/>
          <c:y val="5.5929350146776954E-2"/>
          <c:w val="0.8145753958998555"/>
          <c:h val="0.47953271249220975"/>
        </c:manualLayout>
      </c:layout>
      <c:barChart>
        <c:barDir val="col"/>
        <c:grouping val="clustered"/>
        <c:varyColors val="0"/>
        <c:ser>
          <c:idx val="0"/>
          <c:order val="0"/>
          <c:tx>
            <c:strRef>
              <c:f>Sheet2!$E$7</c:f>
              <c:strCache>
                <c:ptCount val="1"/>
                <c:pt idx="0">
                  <c:v>Time</c:v>
                </c:pt>
              </c:strCache>
            </c:strRef>
          </c:tx>
          <c:spPr>
            <a:solidFill>
              <a:schemeClr val="tx1">
                <a:lumMod val="50000"/>
                <a:lumOff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7AED-5E46-ABF0-332E1B93EE8A}"/>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7AED-5E46-ABF0-332E1B93EE8A}"/>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7AED-5E46-ABF0-332E1B93EE8A}"/>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7AED-5E46-ABF0-332E1B93EE8A}"/>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7AED-5E46-ABF0-332E1B93EE8A}"/>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7AED-5E46-ABF0-332E1B93EE8A}"/>
              </c:ext>
            </c:extLst>
          </c:dPt>
          <c:cat>
            <c:multiLvlStrRef>
              <c:f>Sheet2!$C$8:$D$13</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Sheet2!$E$8:$E$13</c:f>
              <c:numCache>
                <c:formatCode>General</c:formatCode>
                <c:ptCount val="6"/>
                <c:pt idx="0">
                  <c:v>34.840000000000003</c:v>
                </c:pt>
                <c:pt idx="1">
                  <c:v>1.55375</c:v>
                </c:pt>
                <c:pt idx="2">
                  <c:v>22.55</c:v>
                </c:pt>
                <c:pt idx="3">
                  <c:v>0.77687499999999998</c:v>
                </c:pt>
                <c:pt idx="4">
                  <c:v>21.72</c:v>
                </c:pt>
                <c:pt idx="5">
                  <c:v>0.77687499999999998</c:v>
                </c:pt>
              </c:numCache>
            </c:numRef>
          </c:val>
          <c:extLst>
            <c:ext xmlns:c16="http://schemas.microsoft.com/office/drawing/2014/chart" uri="{C3380CC4-5D6E-409C-BE32-E72D297353CC}">
              <c16:uniqueId val="{0000000C-7AED-5E46-ABF0-332E1B93EE8A}"/>
            </c:ext>
          </c:extLst>
        </c:ser>
        <c:dLbls>
          <c:showLegendKey val="0"/>
          <c:showVal val="0"/>
          <c:showCatName val="0"/>
          <c:showSerName val="0"/>
          <c:showPercent val="0"/>
          <c:showBubbleSize val="0"/>
        </c:dLbls>
        <c:gapWidth val="100"/>
        <c:overlap val="-27"/>
        <c:axId val="1390905183"/>
        <c:axId val="1391219183"/>
      </c:barChart>
      <c:catAx>
        <c:axId val="1390905183"/>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0" spcFirstLastPara="1" vertOverflow="ellipsis" wrap="square" anchor="t" anchorCtr="0"/>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391219183"/>
        <c:crossesAt val="0.1"/>
        <c:auto val="1"/>
        <c:lblAlgn val="ctr"/>
        <c:lblOffset val="110"/>
        <c:noMultiLvlLbl val="0"/>
      </c:catAx>
      <c:valAx>
        <c:axId val="1391219183"/>
        <c:scaling>
          <c:logBase val="10"/>
          <c:orientation val="minMax"/>
          <c:max val="100"/>
          <c:min val="0.1"/>
        </c:scaling>
        <c:delete val="0"/>
        <c:axPos val="l"/>
        <c:majorGridlines>
          <c:spPr>
            <a:ln w="1587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390905183"/>
        <c:crosses val="autoZero"/>
        <c:crossBetween val="between"/>
        <c:minorUnit val="5"/>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Sheet1!$C$3</c:f>
              <c:strCache>
                <c:ptCount val="1"/>
                <c:pt idx="0">
                  <c:v>SSD-L</c:v>
                </c:pt>
              </c:strCache>
            </c:strRef>
          </c:tx>
          <c:spPr>
            <a:solidFill>
              <a:schemeClr val="accent1">
                <a:lumMod val="75000"/>
              </a:schemeClr>
            </a:solidFill>
            <a:ln w="15875">
              <a:solidFill>
                <a:schemeClr val="tx1"/>
              </a:solidFill>
            </a:ln>
            <a:effectLst/>
          </c:spPr>
          <c:invertIfNegative val="0"/>
          <c:cat>
            <c:strRef>
              <c:f>Sheet1!$B$4:$B$8</c:f>
              <c:strCache>
                <c:ptCount val="5"/>
                <c:pt idx="0">
                  <c:v>Base</c:v>
                </c:pt>
                <c:pt idx="1">
                  <c:v>SW-filtered</c:v>
                </c:pt>
                <c:pt idx="2">
                  <c:v>Ideal-ISF</c:v>
                </c:pt>
                <c:pt idx="3">
                  <c:v>Accelerator</c:v>
                </c:pt>
                <c:pt idx="4">
                  <c:v>Ideal-ISF+ACC</c:v>
                </c:pt>
              </c:strCache>
            </c:strRef>
          </c:cat>
          <c:val>
            <c:numRef>
              <c:f>Sheet1!$C$4:$C$8</c:f>
              <c:numCache>
                <c:formatCode>General</c:formatCode>
                <c:ptCount val="5"/>
                <c:pt idx="0">
                  <c:v>97.56</c:v>
                </c:pt>
                <c:pt idx="1">
                  <c:v>76.621836729999998</c:v>
                </c:pt>
                <c:pt idx="2">
                  <c:v>32.942999999999998</c:v>
                </c:pt>
                <c:pt idx="3">
                  <c:v>24.8</c:v>
                </c:pt>
                <c:pt idx="4">
                  <c:v>10.08</c:v>
                </c:pt>
              </c:numCache>
            </c:numRef>
          </c:val>
          <c:extLst>
            <c:ext xmlns:c16="http://schemas.microsoft.com/office/drawing/2014/chart" uri="{C3380CC4-5D6E-409C-BE32-E72D297353CC}">
              <c16:uniqueId val="{00000000-AB4E-3045-A295-A1FD7E8CE840}"/>
            </c:ext>
          </c:extLst>
        </c:ser>
        <c:ser>
          <c:idx val="1"/>
          <c:order val="1"/>
          <c:tx>
            <c:strRef>
              <c:f>Sheet1!$D$3</c:f>
              <c:strCache>
                <c:ptCount val="1"/>
                <c:pt idx="0">
                  <c:v>SSD-M</c:v>
                </c:pt>
              </c:strCache>
            </c:strRef>
          </c:tx>
          <c:spPr>
            <a:solidFill>
              <a:schemeClr val="accent1">
                <a:lumMod val="60000"/>
                <a:lumOff val="40000"/>
              </a:schemeClr>
            </a:solidFill>
            <a:ln w="15875">
              <a:solidFill>
                <a:schemeClr val="tx1"/>
              </a:solidFill>
            </a:ln>
            <a:effectLst/>
          </c:spPr>
          <c:invertIfNegative val="0"/>
          <c:cat>
            <c:strRef>
              <c:f>Sheet1!$B$4:$B$8</c:f>
              <c:strCache>
                <c:ptCount val="5"/>
                <c:pt idx="0">
                  <c:v>Base</c:v>
                </c:pt>
                <c:pt idx="1">
                  <c:v>SW-filtered</c:v>
                </c:pt>
                <c:pt idx="2">
                  <c:v>Ideal-ISF</c:v>
                </c:pt>
                <c:pt idx="3">
                  <c:v>Accelerator</c:v>
                </c:pt>
                <c:pt idx="4">
                  <c:v>Ideal-ISF+ACC</c:v>
                </c:pt>
              </c:strCache>
            </c:strRef>
          </c:cat>
          <c:val>
            <c:numRef>
              <c:f>Sheet1!$D$4:$D$8</c:f>
              <c:numCache>
                <c:formatCode>General</c:formatCode>
                <c:ptCount val="5"/>
                <c:pt idx="0">
                  <c:v>78.44</c:v>
                </c:pt>
                <c:pt idx="1">
                  <c:v>55.588000000000001</c:v>
                </c:pt>
                <c:pt idx="2">
                  <c:v>25.1038</c:v>
                </c:pt>
                <c:pt idx="3">
                  <c:v>3.5428000000000002</c:v>
                </c:pt>
                <c:pt idx="4">
                  <c:v>1.44</c:v>
                </c:pt>
              </c:numCache>
            </c:numRef>
          </c:val>
          <c:extLst>
            <c:ext xmlns:c16="http://schemas.microsoft.com/office/drawing/2014/chart" uri="{C3380CC4-5D6E-409C-BE32-E72D297353CC}">
              <c16:uniqueId val="{00000001-AB4E-3045-A295-A1FD7E8CE840}"/>
            </c:ext>
          </c:extLst>
        </c:ser>
        <c:ser>
          <c:idx val="2"/>
          <c:order val="2"/>
          <c:tx>
            <c:strRef>
              <c:f>Sheet1!$E$3</c:f>
              <c:strCache>
                <c:ptCount val="1"/>
                <c:pt idx="0">
                  <c:v>SSD-H</c:v>
                </c:pt>
              </c:strCache>
            </c:strRef>
          </c:tx>
          <c:spPr>
            <a:solidFill>
              <a:schemeClr val="accent1">
                <a:lumMod val="20000"/>
                <a:lumOff val="80000"/>
              </a:schemeClr>
            </a:solidFill>
            <a:ln w="15875">
              <a:solidFill>
                <a:schemeClr val="tx1"/>
              </a:solidFill>
            </a:ln>
            <a:effectLst/>
          </c:spPr>
          <c:invertIfNegative val="0"/>
          <c:cat>
            <c:strRef>
              <c:f>Sheet1!$B$4:$B$8</c:f>
              <c:strCache>
                <c:ptCount val="5"/>
                <c:pt idx="0">
                  <c:v>Base</c:v>
                </c:pt>
                <c:pt idx="1">
                  <c:v>SW-filtered</c:v>
                </c:pt>
                <c:pt idx="2">
                  <c:v>Ideal-ISF</c:v>
                </c:pt>
                <c:pt idx="3">
                  <c:v>Accelerator</c:v>
                </c:pt>
                <c:pt idx="4">
                  <c:v>Ideal-ISF+ACC</c:v>
                </c:pt>
              </c:strCache>
            </c:strRef>
          </c:cat>
          <c:val>
            <c:numRef>
              <c:f>Sheet1!$E$4:$E$8</c:f>
              <c:numCache>
                <c:formatCode>General</c:formatCode>
                <c:ptCount val="5"/>
                <c:pt idx="0">
                  <c:v>78.349999999999994</c:v>
                </c:pt>
                <c:pt idx="1">
                  <c:v>55.488999999999997</c:v>
                </c:pt>
                <c:pt idx="2">
                  <c:v>25.0669</c:v>
                </c:pt>
                <c:pt idx="3">
                  <c:v>2.0101</c:v>
                </c:pt>
                <c:pt idx="4">
                  <c:v>0.72203300000000004</c:v>
                </c:pt>
              </c:numCache>
            </c:numRef>
          </c:val>
          <c:extLst>
            <c:ext xmlns:c16="http://schemas.microsoft.com/office/drawing/2014/chart" uri="{C3380CC4-5D6E-409C-BE32-E72D297353CC}">
              <c16:uniqueId val="{00000002-AB4E-3045-A295-A1FD7E8CE840}"/>
            </c:ext>
          </c:extLst>
        </c:ser>
        <c:ser>
          <c:idx val="3"/>
          <c:order val="3"/>
          <c:tx>
            <c:strRef>
              <c:f>Sheet1!$F$3</c:f>
              <c:strCache>
                <c:ptCount val="1"/>
                <c:pt idx="0">
                  <c:v>DRAM</c:v>
                </c:pt>
              </c:strCache>
            </c:strRef>
          </c:tx>
          <c:spPr>
            <a:pattFill prst="wdUpDiag">
              <a:fgClr>
                <a:srgbClr val="C00000"/>
              </a:fgClr>
              <a:bgClr>
                <a:schemeClr val="bg1"/>
              </a:bgClr>
            </a:pattFill>
            <a:ln w="15875">
              <a:solidFill>
                <a:schemeClr val="tx1"/>
              </a:solidFill>
            </a:ln>
            <a:effectLst/>
          </c:spPr>
          <c:invertIfNegative val="0"/>
          <c:cat>
            <c:strRef>
              <c:f>Sheet1!$B$4:$B$8</c:f>
              <c:strCache>
                <c:ptCount val="5"/>
                <c:pt idx="0">
                  <c:v>Base</c:v>
                </c:pt>
                <c:pt idx="1">
                  <c:v>SW-filtered</c:v>
                </c:pt>
                <c:pt idx="2">
                  <c:v>Ideal-ISF</c:v>
                </c:pt>
                <c:pt idx="3">
                  <c:v>Accelerator</c:v>
                </c:pt>
                <c:pt idx="4">
                  <c:v>Ideal-ISF+ACC</c:v>
                </c:pt>
              </c:strCache>
            </c:strRef>
          </c:cat>
          <c:val>
            <c:numRef>
              <c:f>Sheet1!$F$4:$F$8</c:f>
              <c:numCache>
                <c:formatCode>General</c:formatCode>
                <c:ptCount val="5"/>
                <c:pt idx="0">
                  <c:v>75.16</c:v>
                </c:pt>
                <c:pt idx="1">
                  <c:v>51.98</c:v>
                </c:pt>
                <c:pt idx="3">
                  <c:v>1.6421694920000001</c:v>
                </c:pt>
              </c:numCache>
            </c:numRef>
          </c:val>
          <c:extLst>
            <c:ext xmlns:c16="http://schemas.microsoft.com/office/drawing/2014/chart" uri="{C3380CC4-5D6E-409C-BE32-E72D297353CC}">
              <c16:uniqueId val="{00000003-AB4E-3045-A295-A1FD7E8CE840}"/>
            </c:ext>
          </c:extLst>
        </c:ser>
        <c:dLbls>
          <c:showLegendKey val="0"/>
          <c:showVal val="0"/>
          <c:showCatName val="0"/>
          <c:showSerName val="0"/>
          <c:showPercent val="0"/>
          <c:showBubbleSize val="0"/>
        </c:dLbls>
        <c:gapWidth val="100"/>
        <c:axId val="1283110799"/>
        <c:axId val="1282961119"/>
      </c:barChart>
      <c:catAx>
        <c:axId val="1283110799"/>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282961119"/>
        <c:crosses val="autoZero"/>
        <c:auto val="1"/>
        <c:lblAlgn val="ctr"/>
        <c:lblOffset val="100"/>
        <c:noMultiLvlLbl val="0"/>
      </c:catAx>
      <c:valAx>
        <c:axId val="12829611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1283110799"/>
        <c:crosses val="autoZero"/>
        <c:crossBetween val="between"/>
        <c:majorUnit val="25"/>
      </c:valAx>
      <c:spPr>
        <a:solidFill>
          <a:schemeClr val="bg1"/>
        </a:solid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Sheet1!$C$10</c:f>
              <c:strCache>
                <c:ptCount val="1"/>
                <c:pt idx="0">
                  <c:v>SSD-L</c:v>
                </c:pt>
              </c:strCache>
            </c:strRef>
          </c:tx>
          <c:spPr>
            <a:solidFill>
              <a:schemeClr val="accent1">
                <a:lumMod val="75000"/>
              </a:schemeClr>
            </a:solidFill>
            <a:ln w="15875">
              <a:solidFill>
                <a:schemeClr val="tx1"/>
              </a:solidFill>
            </a:ln>
            <a:effectLst/>
          </c:spPr>
          <c:invertIfNegative val="0"/>
          <c:cat>
            <c:strRef>
              <c:f>Sheet1!$B$11:$B$12</c:f>
              <c:strCache>
                <c:ptCount val="2"/>
                <c:pt idx="0">
                  <c:v>Accelerator</c:v>
                </c:pt>
                <c:pt idx="1">
                  <c:v>ACC+Ideal-ISF</c:v>
                </c:pt>
              </c:strCache>
            </c:strRef>
          </c:cat>
          <c:val>
            <c:numRef>
              <c:f>Sheet1!$C$11:$C$12</c:f>
              <c:numCache>
                <c:formatCode>General</c:formatCode>
                <c:ptCount val="2"/>
                <c:pt idx="0">
                  <c:v>24.8</c:v>
                </c:pt>
                <c:pt idx="1">
                  <c:v>10.08</c:v>
                </c:pt>
              </c:numCache>
            </c:numRef>
          </c:val>
          <c:extLst>
            <c:ext xmlns:c16="http://schemas.microsoft.com/office/drawing/2014/chart" uri="{C3380CC4-5D6E-409C-BE32-E72D297353CC}">
              <c16:uniqueId val="{00000000-1177-6B4D-9D00-E12CCB3D52A8}"/>
            </c:ext>
          </c:extLst>
        </c:ser>
        <c:ser>
          <c:idx val="1"/>
          <c:order val="1"/>
          <c:tx>
            <c:strRef>
              <c:f>Sheet1!$D$10</c:f>
              <c:strCache>
                <c:ptCount val="1"/>
                <c:pt idx="0">
                  <c:v>SSD-M</c:v>
                </c:pt>
              </c:strCache>
            </c:strRef>
          </c:tx>
          <c:spPr>
            <a:solidFill>
              <a:schemeClr val="accent1">
                <a:lumMod val="60000"/>
                <a:lumOff val="40000"/>
              </a:schemeClr>
            </a:solidFill>
            <a:ln w="15875">
              <a:solidFill>
                <a:schemeClr val="tx1"/>
              </a:solidFill>
            </a:ln>
            <a:effectLst/>
          </c:spPr>
          <c:invertIfNegative val="0"/>
          <c:cat>
            <c:strRef>
              <c:f>Sheet1!$B$11:$B$12</c:f>
              <c:strCache>
                <c:ptCount val="2"/>
                <c:pt idx="0">
                  <c:v>Accelerator</c:v>
                </c:pt>
                <c:pt idx="1">
                  <c:v>ACC+Ideal-ISF</c:v>
                </c:pt>
              </c:strCache>
            </c:strRef>
          </c:cat>
          <c:val>
            <c:numRef>
              <c:f>Sheet1!$D$11:$D$12</c:f>
              <c:numCache>
                <c:formatCode>General</c:formatCode>
                <c:ptCount val="2"/>
                <c:pt idx="0">
                  <c:v>3.5428000000000002</c:v>
                </c:pt>
                <c:pt idx="1">
                  <c:v>1.44</c:v>
                </c:pt>
              </c:numCache>
            </c:numRef>
          </c:val>
          <c:extLst>
            <c:ext xmlns:c16="http://schemas.microsoft.com/office/drawing/2014/chart" uri="{C3380CC4-5D6E-409C-BE32-E72D297353CC}">
              <c16:uniqueId val="{00000001-1177-6B4D-9D00-E12CCB3D52A8}"/>
            </c:ext>
          </c:extLst>
        </c:ser>
        <c:ser>
          <c:idx val="2"/>
          <c:order val="2"/>
          <c:tx>
            <c:strRef>
              <c:f>Sheet1!$E$10</c:f>
              <c:strCache>
                <c:ptCount val="1"/>
                <c:pt idx="0">
                  <c:v>SSD-H</c:v>
                </c:pt>
              </c:strCache>
            </c:strRef>
          </c:tx>
          <c:spPr>
            <a:solidFill>
              <a:schemeClr val="accent1">
                <a:lumMod val="20000"/>
                <a:lumOff val="80000"/>
              </a:schemeClr>
            </a:solidFill>
            <a:ln w="15875">
              <a:solidFill>
                <a:schemeClr val="tx1"/>
              </a:solidFill>
            </a:ln>
            <a:effectLst/>
          </c:spPr>
          <c:invertIfNegative val="0"/>
          <c:cat>
            <c:strRef>
              <c:f>Sheet1!$B$11:$B$12</c:f>
              <c:strCache>
                <c:ptCount val="2"/>
                <c:pt idx="0">
                  <c:v>Accelerator</c:v>
                </c:pt>
                <c:pt idx="1">
                  <c:v>ACC+Ideal-ISF</c:v>
                </c:pt>
              </c:strCache>
            </c:strRef>
          </c:cat>
          <c:val>
            <c:numRef>
              <c:f>Sheet1!$E$11:$E$12</c:f>
              <c:numCache>
                <c:formatCode>General</c:formatCode>
                <c:ptCount val="2"/>
                <c:pt idx="0">
                  <c:v>2.0101</c:v>
                </c:pt>
                <c:pt idx="1">
                  <c:v>0.72203300000000004</c:v>
                </c:pt>
              </c:numCache>
            </c:numRef>
          </c:val>
          <c:extLst>
            <c:ext xmlns:c16="http://schemas.microsoft.com/office/drawing/2014/chart" uri="{C3380CC4-5D6E-409C-BE32-E72D297353CC}">
              <c16:uniqueId val="{00000002-1177-6B4D-9D00-E12CCB3D52A8}"/>
            </c:ext>
          </c:extLst>
        </c:ser>
        <c:ser>
          <c:idx val="3"/>
          <c:order val="3"/>
          <c:tx>
            <c:strRef>
              <c:f>Sheet1!$F$10</c:f>
              <c:strCache>
                <c:ptCount val="1"/>
                <c:pt idx="0">
                  <c:v>DRAM</c:v>
                </c:pt>
              </c:strCache>
            </c:strRef>
          </c:tx>
          <c:spPr>
            <a:pattFill prst="wdUpDiag">
              <a:fgClr>
                <a:srgbClr val="C00000"/>
              </a:fgClr>
              <a:bgClr>
                <a:schemeClr val="bg1"/>
              </a:bgClr>
            </a:pattFill>
            <a:ln w="15875">
              <a:solidFill>
                <a:schemeClr val="tx1"/>
              </a:solidFill>
            </a:ln>
            <a:effectLst/>
          </c:spPr>
          <c:invertIfNegative val="0"/>
          <c:cat>
            <c:strRef>
              <c:f>Sheet1!$B$11:$B$12</c:f>
              <c:strCache>
                <c:ptCount val="2"/>
                <c:pt idx="0">
                  <c:v>Accelerator</c:v>
                </c:pt>
                <c:pt idx="1">
                  <c:v>ACC+Ideal-ISF</c:v>
                </c:pt>
              </c:strCache>
            </c:strRef>
          </c:cat>
          <c:val>
            <c:numRef>
              <c:f>Sheet1!$F$11:$F$12</c:f>
              <c:numCache>
                <c:formatCode>General</c:formatCode>
                <c:ptCount val="2"/>
                <c:pt idx="0">
                  <c:v>1.6421694920000001</c:v>
                </c:pt>
                <c:pt idx="1">
                  <c:v>1E-8</c:v>
                </c:pt>
              </c:numCache>
            </c:numRef>
          </c:val>
          <c:extLst>
            <c:ext xmlns:c16="http://schemas.microsoft.com/office/drawing/2014/chart" uri="{C3380CC4-5D6E-409C-BE32-E72D297353CC}">
              <c16:uniqueId val="{00000003-1177-6B4D-9D00-E12CCB3D52A8}"/>
            </c:ext>
          </c:extLst>
        </c:ser>
        <c:dLbls>
          <c:showLegendKey val="0"/>
          <c:showVal val="0"/>
          <c:showCatName val="0"/>
          <c:showSerName val="0"/>
          <c:showPercent val="0"/>
          <c:showBubbleSize val="0"/>
        </c:dLbls>
        <c:gapWidth val="100"/>
        <c:axId val="1283110799"/>
        <c:axId val="1282961119"/>
      </c:barChart>
      <c:catAx>
        <c:axId val="1283110799"/>
        <c:scaling>
          <c:orientation val="minMax"/>
        </c:scaling>
        <c:delete val="0"/>
        <c:axPos val="b"/>
        <c:numFmt formatCode="General" sourceLinked="1"/>
        <c:majorTickMark val="cross"/>
        <c:minorTickMark val="none"/>
        <c:tickLblPos val="none"/>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2961119"/>
        <c:crosses val="autoZero"/>
        <c:auto val="1"/>
        <c:lblAlgn val="ctr"/>
        <c:lblOffset val="100"/>
        <c:noMultiLvlLbl val="0"/>
      </c:catAx>
      <c:valAx>
        <c:axId val="1282961119"/>
        <c:scaling>
          <c:orientation val="minMax"/>
          <c:max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283110799"/>
        <c:crosses val="autoZero"/>
        <c:crossBetween val="between"/>
        <c:majorUnit val="2"/>
        <c:minorUnit val="0.25"/>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7E6E6"/>
    </a:solidFill>
    <a:ln w="19050">
      <a:solidFill>
        <a:schemeClr val="tx1"/>
      </a:solidFill>
      <a:prstDash val="sysDash"/>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90578921560923E-2"/>
          <c:y val="0.20488040801969748"/>
          <c:w val="0.89019685039370078"/>
          <c:h val="0.64780839895013131"/>
        </c:manualLayout>
      </c:layout>
      <c:barChart>
        <c:barDir val="col"/>
        <c:grouping val="clustered"/>
        <c:varyColors val="0"/>
        <c:ser>
          <c:idx val="0"/>
          <c:order val="0"/>
          <c:tx>
            <c:strRef>
              <c:f>Sheet2!$C$3</c:f>
              <c:strCache>
                <c:ptCount val="1"/>
                <c:pt idx="0">
                  <c:v>SSD-L</c:v>
                </c:pt>
              </c:strCache>
            </c:strRef>
          </c:tx>
          <c:spPr>
            <a:solidFill>
              <a:srgbClr val="4472C4"/>
            </a:solidFill>
            <a:ln w="15875">
              <a:solidFill>
                <a:schemeClr val="tx1"/>
              </a:solidFill>
            </a:ln>
            <a:effectLst/>
          </c:spPr>
          <c:invertIfNegative val="0"/>
          <c:cat>
            <c:strRef>
              <c:f>Sheet2!$B$4:$B$6</c:f>
              <c:strCache>
                <c:ptCount val="3"/>
                <c:pt idx="0">
                  <c:v>Base</c:v>
                </c:pt>
                <c:pt idx="1">
                  <c:v>SW-filter</c:v>
                </c:pt>
                <c:pt idx="2">
                  <c:v>Ideal-ISF</c:v>
                </c:pt>
              </c:strCache>
            </c:strRef>
          </c:cat>
          <c:val>
            <c:numRef>
              <c:f>Sheet2!$C$4:$C$6</c:f>
              <c:numCache>
                <c:formatCode>General</c:formatCode>
                <c:ptCount val="3"/>
                <c:pt idx="0">
                  <c:v>97.56</c:v>
                </c:pt>
                <c:pt idx="1">
                  <c:v>76.621836729999998</c:v>
                </c:pt>
                <c:pt idx="2">
                  <c:v>32.942999999999998</c:v>
                </c:pt>
              </c:numCache>
            </c:numRef>
          </c:val>
          <c:extLst>
            <c:ext xmlns:c16="http://schemas.microsoft.com/office/drawing/2014/chart" uri="{C3380CC4-5D6E-409C-BE32-E72D297353CC}">
              <c16:uniqueId val="{00000000-BD84-D346-B3A5-B1E56AC5D87B}"/>
            </c:ext>
          </c:extLst>
        </c:ser>
        <c:ser>
          <c:idx val="1"/>
          <c:order val="1"/>
          <c:tx>
            <c:strRef>
              <c:f>Sheet2!$D$3</c:f>
              <c:strCache>
                <c:ptCount val="1"/>
                <c:pt idx="0">
                  <c:v>SSD-H</c:v>
                </c:pt>
              </c:strCache>
            </c:strRef>
          </c:tx>
          <c:spPr>
            <a:solidFill>
              <a:schemeClr val="accent5">
                <a:lumMod val="20000"/>
                <a:lumOff val="80000"/>
              </a:schemeClr>
            </a:solidFill>
            <a:ln w="15875">
              <a:solidFill>
                <a:schemeClr val="tx1"/>
              </a:solidFill>
            </a:ln>
            <a:effectLst/>
          </c:spPr>
          <c:invertIfNegative val="0"/>
          <c:cat>
            <c:strRef>
              <c:f>Sheet2!$B$4:$B$6</c:f>
              <c:strCache>
                <c:ptCount val="3"/>
                <c:pt idx="0">
                  <c:v>Base</c:v>
                </c:pt>
                <c:pt idx="1">
                  <c:v>SW-filter</c:v>
                </c:pt>
                <c:pt idx="2">
                  <c:v>Ideal-ISF</c:v>
                </c:pt>
              </c:strCache>
            </c:strRef>
          </c:cat>
          <c:val>
            <c:numRef>
              <c:f>Sheet2!$D$4:$D$6</c:f>
              <c:numCache>
                <c:formatCode>General</c:formatCode>
                <c:ptCount val="3"/>
                <c:pt idx="0">
                  <c:v>78.349999999999994</c:v>
                </c:pt>
                <c:pt idx="1">
                  <c:v>55.488999999999997</c:v>
                </c:pt>
                <c:pt idx="2">
                  <c:v>25.0669</c:v>
                </c:pt>
              </c:numCache>
            </c:numRef>
          </c:val>
          <c:extLst>
            <c:ext xmlns:c16="http://schemas.microsoft.com/office/drawing/2014/chart" uri="{C3380CC4-5D6E-409C-BE32-E72D297353CC}">
              <c16:uniqueId val="{00000001-BD84-D346-B3A5-B1E56AC5D87B}"/>
            </c:ext>
          </c:extLst>
        </c:ser>
        <c:ser>
          <c:idx val="2"/>
          <c:order val="2"/>
          <c:tx>
            <c:strRef>
              <c:f>Sheet2!$E$3</c:f>
              <c:strCache>
                <c:ptCount val="1"/>
                <c:pt idx="0">
                  <c:v>DRAM</c:v>
                </c:pt>
              </c:strCache>
            </c:strRef>
          </c:tx>
          <c:spPr>
            <a:pattFill prst="wdUpDiag">
              <a:fgClr>
                <a:srgbClr val="C00000"/>
              </a:fgClr>
              <a:bgClr>
                <a:schemeClr val="bg1"/>
              </a:bgClr>
            </a:pattFill>
            <a:ln w="15875">
              <a:solidFill>
                <a:schemeClr val="tx1"/>
              </a:solidFill>
            </a:ln>
            <a:effectLst/>
          </c:spPr>
          <c:invertIfNegative val="0"/>
          <c:cat>
            <c:strRef>
              <c:f>Sheet2!$B$4:$B$6</c:f>
              <c:strCache>
                <c:ptCount val="3"/>
                <c:pt idx="0">
                  <c:v>Base</c:v>
                </c:pt>
                <c:pt idx="1">
                  <c:v>SW-filter</c:v>
                </c:pt>
                <c:pt idx="2">
                  <c:v>Ideal-ISF</c:v>
                </c:pt>
              </c:strCache>
            </c:strRef>
          </c:cat>
          <c:val>
            <c:numRef>
              <c:f>Sheet2!$E$4:$E$6</c:f>
              <c:numCache>
                <c:formatCode>General</c:formatCode>
                <c:ptCount val="3"/>
                <c:pt idx="0">
                  <c:v>75.16</c:v>
                </c:pt>
                <c:pt idx="1">
                  <c:v>51.98</c:v>
                </c:pt>
              </c:numCache>
            </c:numRef>
          </c:val>
          <c:extLst>
            <c:ext xmlns:c16="http://schemas.microsoft.com/office/drawing/2014/chart" uri="{C3380CC4-5D6E-409C-BE32-E72D297353CC}">
              <c16:uniqueId val="{00000002-BD84-D346-B3A5-B1E56AC5D87B}"/>
            </c:ext>
          </c:extLst>
        </c:ser>
        <c:dLbls>
          <c:showLegendKey val="0"/>
          <c:showVal val="0"/>
          <c:showCatName val="0"/>
          <c:showSerName val="0"/>
          <c:showPercent val="0"/>
          <c:showBubbleSize val="0"/>
        </c:dLbls>
        <c:gapWidth val="219"/>
        <c:overlap val="-27"/>
        <c:axId val="461183567"/>
        <c:axId val="460991855"/>
      </c:barChart>
      <c:catAx>
        <c:axId val="46118356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60991855"/>
        <c:crosses val="autoZero"/>
        <c:auto val="1"/>
        <c:lblAlgn val="ctr"/>
        <c:lblOffset val="100"/>
        <c:noMultiLvlLbl val="0"/>
      </c:catAx>
      <c:valAx>
        <c:axId val="460991855"/>
        <c:scaling>
          <c:orientation val="minMax"/>
          <c:max val="100"/>
        </c:scaling>
        <c:delete val="0"/>
        <c:axPos val="l"/>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orbel" panose="020B0503020204020204" pitchFamily="34" charset="0"/>
                <a:ea typeface="+mn-ea"/>
                <a:cs typeface="+mn-cs"/>
              </a:defRPr>
            </a:pPr>
            <a:endParaRPr lang="en-US"/>
          </a:p>
        </c:txPr>
        <c:crossAx val="461183567"/>
        <c:crosses val="autoZero"/>
        <c:crossBetween val="between"/>
        <c:majorUnit val="20"/>
        <c:minorUnit val="10"/>
      </c:valAx>
      <c:spPr>
        <a:noFill/>
        <a:ln w="15875">
          <a:solidFill>
            <a:schemeClr val="tx1"/>
          </a:solidFill>
        </a:ln>
        <a:effectLst/>
      </c:spPr>
    </c:plotArea>
    <c:legend>
      <c:legendPos val="b"/>
      <c:layout>
        <c:manualLayout>
          <c:xMode val="edge"/>
          <c:yMode val="edge"/>
          <c:x val="0.12839576030975094"/>
          <c:y val="6.7179355993988416E-2"/>
          <c:w val="0.73321255067154734"/>
          <c:h val="8.6097541378756234E-2"/>
        </c:manualLayout>
      </c:layout>
      <c:overlay val="0"/>
      <c:spPr>
        <a:noFill/>
        <a:ln w="15875">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Courier New" panose="02070309020205020404" pitchFamily="49" charset="0"/>
              <a:ea typeface="+mn-ea"/>
              <a:cs typeface="Courier New" panose="020703090202050204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90578921560923E-2"/>
          <c:y val="0.20488040801969748"/>
          <c:w val="0.89019685039370078"/>
          <c:h val="0.64780839895013131"/>
        </c:manualLayout>
      </c:layout>
      <c:barChart>
        <c:barDir val="col"/>
        <c:grouping val="clustered"/>
        <c:varyColors val="0"/>
        <c:ser>
          <c:idx val="0"/>
          <c:order val="0"/>
          <c:tx>
            <c:strRef>
              <c:f>Sheet2!$C$3</c:f>
              <c:strCache>
                <c:ptCount val="1"/>
                <c:pt idx="0">
                  <c:v>SSD-L</c:v>
                </c:pt>
              </c:strCache>
            </c:strRef>
          </c:tx>
          <c:spPr>
            <a:solidFill>
              <a:srgbClr val="4472C4"/>
            </a:solidFill>
            <a:ln w="15875">
              <a:solidFill>
                <a:schemeClr val="tx1"/>
              </a:solidFill>
            </a:ln>
            <a:effectLst/>
          </c:spPr>
          <c:invertIfNegative val="0"/>
          <c:cat>
            <c:strRef>
              <c:f>Sheet2!$B$4:$B$6</c:f>
              <c:strCache>
                <c:ptCount val="3"/>
                <c:pt idx="0">
                  <c:v>Base</c:v>
                </c:pt>
                <c:pt idx="1">
                  <c:v>SW-filter</c:v>
                </c:pt>
                <c:pt idx="2">
                  <c:v>Ideal-ISF</c:v>
                </c:pt>
              </c:strCache>
            </c:strRef>
          </c:cat>
          <c:val>
            <c:numRef>
              <c:f>Sheet2!$C$4:$C$6</c:f>
              <c:numCache>
                <c:formatCode>General</c:formatCode>
                <c:ptCount val="3"/>
                <c:pt idx="0">
                  <c:v>97.56</c:v>
                </c:pt>
                <c:pt idx="1">
                  <c:v>76.621836729999998</c:v>
                </c:pt>
                <c:pt idx="2">
                  <c:v>32.942999999999998</c:v>
                </c:pt>
              </c:numCache>
            </c:numRef>
          </c:val>
          <c:extLst>
            <c:ext xmlns:c16="http://schemas.microsoft.com/office/drawing/2014/chart" uri="{C3380CC4-5D6E-409C-BE32-E72D297353CC}">
              <c16:uniqueId val="{00000000-BD84-D346-B3A5-B1E56AC5D87B}"/>
            </c:ext>
          </c:extLst>
        </c:ser>
        <c:ser>
          <c:idx val="1"/>
          <c:order val="1"/>
          <c:tx>
            <c:strRef>
              <c:f>Sheet2!$D$3</c:f>
              <c:strCache>
                <c:ptCount val="1"/>
                <c:pt idx="0">
                  <c:v>SSD-H</c:v>
                </c:pt>
              </c:strCache>
            </c:strRef>
          </c:tx>
          <c:spPr>
            <a:solidFill>
              <a:schemeClr val="accent5">
                <a:lumMod val="20000"/>
                <a:lumOff val="80000"/>
              </a:schemeClr>
            </a:solidFill>
            <a:ln w="15875">
              <a:solidFill>
                <a:schemeClr val="tx1"/>
              </a:solidFill>
            </a:ln>
            <a:effectLst/>
          </c:spPr>
          <c:invertIfNegative val="0"/>
          <c:cat>
            <c:strRef>
              <c:f>Sheet2!$B$4:$B$6</c:f>
              <c:strCache>
                <c:ptCount val="3"/>
                <c:pt idx="0">
                  <c:v>Base</c:v>
                </c:pt>
                <c:pt idx="1">
                  <c:v>SW-filter</c:v>
                </c:pt>
                <c:pt idx="2">
                  <c:v>Ideal-ISF</c:v>
                </c:pt>
              </c:strCache>
            </c:strRef>
          </c:cat>
          <c:val>
            <c:numRef>
              <c:f>Sheet2!$D$4:$D$6</c:f>
              <c:numCache>
                <c:formatCode>General</c:formatCode>
                <c:ptCount val="3"/>
                <c:pt idx="0">
                  <c:v>78.349999999999994</c:v>
                </c:pt>
                <c:pt idx="1">
                  <c:v>55.488999999999997</c:v>
                </c:pt>
                <c:pt idx="2">
                  <c:v>25.0669</c:v>
                </c:pt>
              </c:numCache>
            </c:numRef>
          </c:val>
          <c:extLst>
            <c:ext xmlns:c16="http://schemas.microsoft.com/office/drawing/2014/chart" uri="{C3380CC4-5D6E-409C-BE32-E72D297353CC}">
              <c16:uniqueId val="{00000001-BD84-D346-B3A5-B1E56AC5D87B}"/>
            </c:ext>
          </c:extLst>
        </c:ser>
        <c:ser>
          <c:idx val="2"/>
          <c:order val="2"/>
          <c:tx>
            <c:strRef>
              <c:f>Sheet2!$E$3</c:f>
              <c:strCache>
                <c:ptCount val="1"/>
                <c:pt idx="0">
                  <c:v>DRAM</c:v>
                </c:pt>
              </c:strCache>
            </c:strRef>
          </c:tx>
          <c:spPr>
            <a:pattFill prst="wdUpDiag">
              <a:fgClr>
                <a:srgbClr val="C00000"/>
              </a:fgClr>
              <a:bgClr>
                <a:schemeClr val="bg1"/>
              </a:bgClr>
            </a:pattFill>
            <a:ln w="15875">
              <a:solidFill>
                <a:schemeClr val="tx1"/>
              </a:solidFill>
            </a:ln>
            <a:effectLst/>
          </c:spPr>
          <c:invertIfNegative val="0"/>
          <c:cat>
            <c:strRef>
              <c:f>Sheet2!$B$4:$B$6</c:f>
              <c:strCache>
                <c:ptCount val="3"/>
                <c:pt idx="0">
                  <c:v>Base</c:v>
                </c:pt>
                <c:pt idx="1">
                  <c:v>SW-filter</c:v>
                </c:pt>
                <c:pt idx="2">
                  <c:v>Ideal-ISF</c:v>
                </c:pt>
              </c:strCache>
            </c:strRef>
          </c:cat>
          <c:val>
            <c:numRef>
              <c:f>Sheet2!$E$4:$E$6</c:f>
              <c:numCache>
                <c:formatCode>General</c:formatCode>
                <c:ptCount val="3"/>
                <c:pt idx="0">
                  <c:v>75.16</c:v>
                </c:pt>
                <c:pt idx="1">
                  <c:v>51.98</c:v>
                </c:pt>
              </c:numCache>
            </c:numRef>
          </c:val>
          <c:extLst>
            <c:ext xmlns:c16="http://schemas.microsoft.com/office/drawing/2014/chart" uri="{C3380CC4-5D6E-409C-BE32-E72D297353CC}">
              <c16:uniqueId val="{00000002-BD84-D346-B3A5-B1E56AC5D87B}"/>
            </c:ext>
          </c:extLst>
        </c:ser>
        <c:dLbls>
          <c:showLegendKey val="0"/>
          <c:showVal val="0"/>
          <c:showCatName val="0"/>
          <c:showSerName val="0"/>
          <c:showPercent val="0"/>
          <c:showBubbleSize val="0"/>
        </c:dLbls>
        <c:gapWidth val="219"/>
        <c:overlap val="-27"/>
        <c:axId val="461183567"/>
        <c:axId val="460991855"/>
      </c:barChart>
      <c:catAx>
        <c:axId val="46118356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60991855"/>
        <c:crosses val="autoZero"/>
        <c:auto val="1"/>
        <c:lblAlgn val="ctr"/>
        <c:lblOffset val="100"/>
        <c:noMultiLvlLbl val="0"/>
      </c:catAx>
      <c:valAx>
        <c:axId val="460991855"/>
        <c:scaling>
          <c:orientation val="minMax"/>
          <c:max val="100"/>
        </c:scaling>
        <c:delete val="0"/>
        <c:axPos val="l"/>
        <c:majorGridlines>
          <c:spPr>
            <a:ln w="9525" cap="flat" cmpd="sng" algn="ctr">
              <a:solidFill>
                <a:srgbClr val="D9D9D9"/>
              </a:solidFill>
              <a:round/>
            </a:ln>
            <a:effectLst/>
          </c:spPr>
        </c:maj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orbel" panose="020B0503020204020204" pitchFamily="34" charset="0"/>
                <a:ea typeface="+mn-ea"/>
                <a:cs typeface="+mn-cs"/>
              </a:defRPr>
            </a:pPr>
            <a:endParaRPr lang="en-US"/>
          </a:p>
        </c:txPr>
        <c:crossAx val="461183567"/>
        <c:crosses val="autoZero"/>
        <c:crossBetween val="between"/>
        <c:majorUnit val="20"/>
        <c:minorUnit val="10"/>
      </c:valAx>
      <c:spPr>
        <a:noFill/>
        <a:ln w="15875">
          <a:solidFill>
            <a:schemeClr val="tx1"/>
          </a:solidFill>
        </a:ln>
        <a:effectLst/>
      </c:spPr>
    </c:plotArea>
    <c:legend>
      <c:legendPos val="b"/>
      <c:layout>
        <c:manualLayout>
          <c:xMode val="edge"/>
          <c:yMode val="edge"/>
          <c:x val="0.12839576030975094"/>
          <c:y val="6.7179355993988416E-2"/>
          <c:w val="0.73321255067154734"/>
          <c:h val="8.6097541378756234E-2"/>
        </c:manualLayout>
      </c:layout>
      <c:overlay val="0"/>
      <c:spPr>
        <a:noFill/>
        <a:ln w="15875">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Courier New" panose="02070309020205020404" pitchFamily="49" charset="0"/>
              <a:ea typeface="+mn-ea"/>
              <a:cs typeface="Courier New" panose="020703090202050204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90578921560923E-2"/>
          <c:y val="0.20488040801969748"/>
          <c:w val="0.89019685039370078"/>
          <c:h val="0.64780839895013131"/>
        </c:manualLayout>
      </c:layout>
      <c:barChart>
        <c:barDir val="col"/>
        <c:grouping val="clustered"/>
        <c:varyColors val="0"/>
        <c:ser>
          <c:idx val="0"/>
          <c:order val="0"/>
          <c:tx>
            <c:strRef>
              <c:f>Sheet2!$C$3</c:f>
              <c:strCache>
                <c:ptCount val="1"/>
                <c:pt idx="0">
                  <c:v>SSD-L</c:v>
                </c:pt>
              </c:strCache>
            </c:strRef>
          </c:tx>
          <c:spPr>
            <a:solidFill>
              <a:srgbClr val="4472C4"/>
            </a:solidFill>
            <a:ln w="15875">
              <a:solidFill>
                <a:schemeClr val="tx1"/>
              </a:solidFill>
            </a:ln>
            <a:effectLst/>
          </c:spPr>
          <c:invertIfNegative val="0"/>
          <c:cat>
            <c:strRef>
              <c:f>Sheet2!$B$4:$B$6</c:f>
              <c:strCache>
                <c:ptCount val="3"/>
                <c:pt idx="0">
                  <c:v>Base</c:v>
                </c:pt>
                <c:pt idx="1">
                  <c:v>SW-filter</c:v>
                </c:pt>
                <c:pt idx="2">
                  <c:v>Ideal-ISF</c:v>
                </c:pt>
              </c:strCache>
            </c:strRef>
          </c:cat>
          <c:val>
            <c:numRef>
              <c:f>Sheet2!$C$4:$C$6</c:f>
              <c:numCache>
                <c:formatCode>General</c:formatCode>
                <c:ptCount val="3"/>
                <c:pt idx="0">
                  <c:v>97.56</c:v>
                </c:pt>
                <c:pt idx="1">
                  <c:v>76.621836729999998</c:v>
                </c:pt>
                <c:pt idx="2">
                  <c:v>32.942999999999998</c:v>
                </c:pt>
              </c:numCache>
            </c:numRef>
          </c:val>
          <c:extLst>
            <c:ext xmlns:c16="http://schemas.microsoft.com/office/drawing/2014/chart" uri="{C3380CC4-5D6E-409C-BE32-E72D297353CC}">
              <c16:uniqueId val="{00000000-BD84-D346-B3A5-B1E56AC5D87B}"/>
            </c:ext>
          </c:extLst>
        </c:ser>
        <c:ser>
          <c:idx val="1"/>
          <c:order val="1"/>
          <c:tx>
            <c:strRef>
              <c:f>Sheet2!$D$3</c:f>
              <c:strCache>
                <c:ptCount val="1"/>
                <c:pt idx="0">
                  <c:v>SSD-H</c:v>
                </c:pt>
              </c:strCache>
            </c:strRef>
          </c:tx>
          <c:spPr>
            <a:solidFill>
              <a:schemeClr val="accent5">
                <a:lumMod val="20000"/>
                <a:lumOff val="80000"/>
              </a:schemeClr>
            </a:solidFill>
            <a:ln w="15875">
              <a:solidFill>
                <a:schemeClr val="tx1"/>
              </a:solidFill>
            </a:ln>
            <a:effectLst/>
          </c:spPr>
          <c:invertIfNegative val="0"/>
          <c:cat>
            <c:strRef>
              <c:f>Sheet2!$B$4:$B$6</c:f>
              <c:strCache>
                <c:ptCount val="3"/>
                <c:pt idx="0">
                  <c:v>Base</c:v>
                </c:pt>
                <c:pt idx="1">
                  <c:v>SW-filter</c:v>
                </c:pt>
                <c:pt idx="2">
                  <c:v>Ideal-ISF</c:v>
                </c:pt>
              </c:strCache>
            </c:strRef>
          </c:cat>
          <c:val>
            <c:numRef>
              <c:f>Sheet2!$D$4:$D$6</c:f>
              <c:numCache>
                <c:formatCode>General</c:formatCode>
                <c:ptCount val="3"/>
                <c:pt idx="0">
                  <c:v>78.349999999999994</c:v>
                </c:pt>
                <c:pt idx="1">
                  <c:v>55.488999999999997</c:v>
                </c:pt>
                <c:pt idx="2">
                  <c:v>25.0669</c:v>
                </c:pt>
              </c:numCache>
            </c:numRef>
          </c:val>
          <c:extLst>
            <c:ext xmlns:c16="http://schemas.microsoft.com/office/drawing/2014/chart" uri="{C3380CC4-5D6E-409C-BE32-E72D297353CC}">
              <c16:uniqueId val="{00000001-BD84-D346-B3A5-B1E56AC5D87B}"/>
            </c:ext>
          </c:extLst>
        </c:ser>
        <c:ser>
          <c:idx val="2"/>
          <c:order val="2"/>
          <c:tx>
            <c:strRef>
              <c:f>Sheet2!$E$3</c:f>
              <c:strCache>
                <c:ptCount val="1"/>
                <c:pt idx="0">
                  <c:v>DRAM</c:v>
                </c:pt>
              </c:strCache>
            </c:strRef>
          </c:tx>
          <c:spPr>
            <a:pattFill prst="wdUpDiag">
              <a:fgClr>
                <a:srgbClr val="C00000"/>
              </a:fgClr>
              <a:bgClr>
                <a:schemeClr val="bg1"/>
              </a:bgClr>
            </a:pattFill>
            <a:ln w="15875">
              <a:solidFill>
                <a:schemeClr val="tx1"/>
              </a:solidFill>
            </a:ln>
            <a:effectLst/>
          </c:spPr>
          <c:invertIfNegative val="0"/>
          <c:cat>
            <c:strRef>
              <c:f>Sheet2!$B$4:$B$6</c:f>
              <c:strCache>
                <c:ptCount val="3"/>
                <c:pt idx="0">
                  <c:v>Base</c:v>
                </c:pt>
                <c:pt idx="1">
                  <c:v>SW-filter</c:v>
                </c:pt>
                <c:pt idx="2">
                  <c:v>Ideal-ISF</c:v>
                </c:pt>
              </c:strCache>
            </c:strRef>
          </c:cat>
          <c:val>
            <c:numRef>
              <c:f>Sheet2!$E$4:$E$6</c:f>
              <c:numCache>
                <c:formatCode>General</c:formatCode>
                <c:ptCount val="3"/>
                <c:pt idx="0">
                  <c:v>75.16</c:v>
                </c:pt>
                <c:pt idx="1">
                  <c:v>51.98</c:v>
                </c:pt>
              </c:numCache>
            </c:numRef>
          </c:val>
          <c:extLst>
            <c:ext xmlns:c16="http://schemas.microsoft.com/office/drawing/2014/chart" uri="{C3380CC4-5D6E-409C-BE32-E72D297353CC}">
              <c16:uniqueId val="{00000002-BD84-D346-B3A5-B1E56AC5D87B}"/>
            </c:ext>
          </c:extLst>
        </c:ser>
        <c:dLbls>
          <c:showLegendKey val="0"/>
          <c:showVal val="0"/>
          <c:showCatName val="0"/>
          <c:showSerName val="0"/>
          <c:showPercent val="0"/>
          <c:showBubbleSize val="0"/>
        </c:dLbls>
        <c:gapWidth val="219"/>
        <c:overlap val="-27"/>
        <c:axId val="461183567"/>
        <c:axId val="460991855"/>
      </c:barChart>
      <c:catAx>
        <c:axId val="46118356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60991855"/>
        <c:crosses val="autoZero"/>
        <c:auto val="1"/>
        <c:lblAlgn val="ctr"/>
        <c:lblOffset val="100"/>
        <c:noMultiLvlLbl val="0"/>
      </c:catAx>
      <c:valAx>
        <c:axId val="46099185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orbel" panose="020B0503020204020204" pitchFamily="34" charset="0"/>
                <a:ea typeface="+mn-ea"/>
                <a:cs typeface="+mn-cs"/>
              </a:defRPr>
            </a:pPr>
            <a:endParaRPr lang="en-US"/>
          </a:p>
        </c:txPr>
        <c:crossAx val="461183567"/>
        <c:crosses val="autoZero"/>
        <c:crossBetween val="between"/>
        <c:majorUnit val="20"/>
        <c:minorUnit val="10"/>
      </c:valAx>
      <c:spPr>
        <a:noFill/>
        <a:ln w="15875">
          <a:solidFill>
            <a:schemeClr val="tx1"/>
          </a:solidFill>
        </a:ln>
        <a:effectLst/>
      </c:spPr>
    </c:plotArea>
    <c:legend>
      <c:legendPos val="b"/>
      <c:layout>
        <c:manualLayout>
          <c:xMode val="edge"/>
          <c:yMode val="edge"/>
          <c:x val="0.12839576030975094"/>
          <c:y val="6.7179355993988416E-2"/>
          <c:w val="0.73321255067154734"/>
          <c:h val="8.6097541378756234E-2"/>
        </c:manualLayout>
      </c:layout>
      <c:overlay val="0"/>
      <c:spPr>
        <a:noFill/>
        <a:ln w="15875">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Courier New" panose="02070309020205020404" pitchFamily="49" charset="0"/>
              <a:ea typeface="+mn-ea"/>
              <a:cs typeface="Courier New" panose="020703090202050204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90578921560923E-2"/>
          <c:y val="0.20488040801969748"/>
          <c:w val="0.89019685039370078"/>
          <c:h val="0.64780839895013131"/>
        </c:manualLayout>
      </c:layout>
      <c:barChart>
        <c:barDir val="col"/>
        <c:grouping val="clustered"/>
        <c:varyColors val="0"/>
        <c:ser>
          <c:idx val="0"/>
          <c:order val="0"/>
          <c:tx>
            <c:strRef>
              <c:f>Sheet2!$C$3</c:f>
              <c:strCache>
                <c:ptCount val="1"/>
                <c:pt idx="0">
                  <c:v>SSD-L</c:v>
                </c:pt>
              </c:strCache>
            </c:strRef>
          </c:tx>
          <c:spPr>
            <a:solidFill>
              <a:srgbClr val="4472C4"/>
            </a:solidFill>
            <a:ln w="15875">
              <a:solidFill>
                <a:schemeClr val="tx1"/>
              </a:solidFill>
            </a:ln>
            <a:effectLst/>
          </c:spPr>
          <c:invertIfNegative val="0"/>
          <c:cat>
            <c:strRef>
              <c:f>Sheet2!$B$4:$B$6</c:f>
              <c:strCache>
                <c:ptCount val="3"/>
                <c:pt idx="0">
                  <c:v>Base</c:v>
                </c:pt>
                <c:pt idx="1">
                  <c:v>SW-filter</c:v>
                </c:pt>
                <c:pt idx="2">
                  <c:v>Ideal-ISF</c:v>
                </c:pt>
              </c:strCache>
            </c:strRef>
          </c:cat>
          <c:val>
            <c:numRef>
              <c:f>Sheet2!$C$4:$C$6</c:f>
              <c:numCache>
                <c:formatCode>General</c:formatCode>
                <c:ptCount val="3"/>
                <c:pt idx="0">
                  <c:v>97.56</c:v>
                </c:pt>
                <c:pt idx="1">
                  <c:v>76.621836729999998</c:v>
                </c:pt>
                <c:pt idx="2">
                  <c:v>32.942999999999998</c:v>
                </c:pt>
              </c:numCache>
            </c:numRef>
          </c:val>
          <c:extLst>
            <c:ext xmlns:c16="http://schemas.microsoft.com/office/drawing/2014/chart" uri="{C3380CC4-5D6E-409C-BE32-E72D297353CC}">
              <c16:uniqueId val="{00000000-BD84-D346-B3A5-B1E56AC5D87B}"/>
            </c:ext>
          </c:extLst>
        </c:ser>
        <c:ser>
          <c:idx val="1"/>
          <c:order val="1"/>
          <c:tx>
            <c:strRef>
              <c:f>Sheet2!$D$3</c:f>
              <c:strCache>
                <c:ptCount val="1"/>
                <c:pt idx="0">
                  <c:v>SSD-H</c:v>
                </c:pt>
              </c:strCache>
            </c:strRef>
          </c:tx>
          <c:spPr>
            <a:solidFill>
              <a:schemeClr val="accent5">
                <a:lumMod val="20000"/>
                <a:lumOff val="80000"/>
              </a:schemeClr>
            </a:solidFill>
            <a:ln w="15875">
              <a:solidFill>
                <a:schemeClr val="tx1"/>
              </a:solidFill>
            </a:ln>
            <a:effectLst/>
          </c:spPr>
          <c:invertIfNegative val="0"/>
          <c:cat>
            <c:strRef>
              <c:f>Sheet2!$B$4:$B$6</c:f>
              <c:strCache>
                <c:ptCount val="3"/>
                <c:pt idx="0">
                  <c:v>Base</c:v>
                </c:pt>
                <c:pt idx="1">
                  <c:v>SW-filter</c:v>
                </c:pt>
                <c:pt idx="2">
                  <c:v>Ideal-ISF</c:v>
                </c:pt>
              </c:strCache>
            </c:strRef>
          </c:cat>
          <c:val>
            <c:numRef>
              <c:f>Sheet2!$D$4:$D$6</c:f>
              <c:numCache>
                <c:formatCode>General</c:formatCode>
                <c:ptCount val="3"/>
                <c:pt idx="0">
                  <c:v>78.349999999999994</c:v>
                </c:pt>
                <c:pt idx="1">
                  <c:v>55.488999999999997</c:v>
                </c:pt>
                <c:pt idx="2">
                  <c:v>25.0669</c:v>
                </c:pt>
              </c:numCache>
            </c:numRef>
          </c:val>
          <c:extLst>
            <c:ext xmlns:c16="http://schemas.microsoft.com/office/drawing/2014/chart" uri="{C3380CC4-5D6E-409C-BE32-E72D297353CC}">
              <c16:uniqueId val="{00000001-BD84-D346-B3A5-B1E56AC5D87B}"/>
            </c:ext>
          </c:extLst>
        </c:ser>
        <c:ser>
          <c:idx val="2"/>
          <c:order val="2"/>
          <c:tx>
            <c:strRef>
              <c:f>Sheet2!$E$3</c:f>
              <c:strCache>
                <c:ptCount val="1"/>
                <c:pt idx="0">
                  <c:v>DRAM</c:v>
                </c:pt>
              </c:strCache>
            </c:strRef>
          </c:tx>
          <c:spPr>
            <a:pattFill prst="wdUpDiag">
              <a:fgClr>
                <a:srgbClr val="C00000"/>
              </a:fgClr>
              <a:bgClr>
                <a:schemeClr val="bg1"/>
              </a:bgClr>
            </a:pattFill>
            <a:ln w="15875">
              <a:solidFill>
                <a:schemeClr val="tx1"/>
              </a:solidFill>
            </a:ln>
            <a:effectLst/>
          </c:spPr>
          <c:invertIfNegative val="0"/>
          <c:cat>
            <c:strRef>
              <c:f>Sheet2!$B$4:$B$6</c:f>
              <c:strCache>
                <c:ptCount val="3"/>
                <c:pt idx="0">
                  <c:v>Base</c:v>
                </c:pt>
                <c:pt idx="1">
                  <c:v>SW-filter</c:v>
                </c:pt>
                <c:pt idx="2">
                  <c:v>Ideal-ISF</c:v>
                </c:pt>
              </c:strCache>
            </c:strRef>
          </c:cat>
          <c:val>
            <c:numRef>
              <c:f>Sheet2!$E$4:$E$6</c:f>
              <c:numCache>
                <c:formatCode>General</c:formatCode>
                <c:ptCount val="3"/>
                <c:pt idx="0">
                  <c:v>75.16</c:v>
                </c:pt>
                <c:pt idx="1">
                  <c:v>51.98</c:v>
                </c:pt>
              </c:numCache>
            </c:numRef>
          </c:val>
          <c:extLst>
            <c:ext xmlns:c16="http://schemas.microsoft.com/office/drawing/2014/chart" uri="{C3380CC4-5D6E-409C-BE32-E72D297353CC}">
              <c16:uniqueId val="{00000002-BD84-D346-B3A5-B1E56AC5D87B}"/>
            </c:ext>
          </c:extLst>
        </c:ser>
        <c:dLbls>
          <c:showLegendKey val="0"/>
          <c:showVal val="0"/>
          <c:showCatName val="0"/>
          <c:showSerName val="0"/>
          <c:showPercent val="0"/>
          <c:showBubbleSize val="0"/>
        </c:dLbls>
        <c:gapWidth val="219"/>
        <c:overlap val="-27"/>
        <c:axId val="461183567"/>
        <c:axId val="460991855"/>
      </c:barChart>
      <c:catAx>
        <c:axId val="46118356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60991855"/>
        <c:crosses val="autoZero"/>
        <c:auto val="1"/>
        <c:lblAlgn val="ctr"/>
        <c:lblOffset val="100"/>
        <c:noMultiLvlLbl val="0"/>
      </c:catAx>
      <c:valAx>
        <c:axId val="46099185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orbel" panose="020B0503020204020204" pitchFamily="34" charset="0"/>
                <a:ea typeface="+mn-ea"/>
                <a:cs typeface="+mn-cs"/>
              </a:defRPr>
            </a:pPr>
            <a:endParaRPr lang="en-US"/>
          </a:p>
        </c:txPr>
        <c:crossAx val="461183567"/>
        <c:crosses val="autoZero"/>
        <c:crossBetween val="between"/>
        <c:majorUnit val="20"/>
        <c:minorUnit val="10"/>
      </c:valAx>
      <c:spPr>
        <a:noFill/>
        <a:ln w="15875">
          <a:solidFill>
            <a:schemeClr val="tx1"/>
          </a:solidFill>
        </a:ln>
        <a:effectLst/>
      </c:spPr>
    </c:plotArea>
    <c:legend>
      <c:legendPos val="b"/>
      <c:layout>
        <c:manualLayout>
          <c:xMode val="edge"/>
          <c:yMode val="edge"/>
          <c:x val="0.12839576030975094"/>
          <c:y val="6.7179355993988416E-2"/>
          <c:w val="0.73321255067154734"/>
          <c:h val="8.6097541378756234E-2"/>
        </c:manualLayout>
      </c:layout>
      <c:overlay val="0"/>
      <c:spPr>
        <a:noFill/>
        <a:ln w="15875">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Courier New" panose="02070309020205020404" pitchFamily="49" charset="0"/>
              <a:ea typeface="+mn-ea"/>
              <a:cs typeface="Courier New" panose="020703090202050204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90578921560923E-2"/>
          <c:y val="0.20488040801969748"/>
          <c:w val="0.89019685039370078"/>
          <c:h val="0.64780839895013131"/>
        </c:manualLayout>
      </c:layout>
      <c:barChart>
        <c:barDir val="col"/>
        <c:grouping val="clustered"/>
        <c:varyColors val="0"/>
        <c:ser>
          <c:idx val="0"/>
          <c:order val="0"/>
          <c:tx>
            <c:strRef>
              <c:f>Sheet2!$C$3</c:f>
              <c:strCache>
                <c:ptCount val="1"/>
                <c:pt idx="0">
                  <c:v>SSD-L</c:v>
                </c:pt>
              </c:strCache>
            </c:strRef>
          </c:tx>
          <c:spPr>
            <a:solidFill>
              <a:srgbClr val="4472C4"/>
            </a:solidFill>
            <a:ln w="15875">
              <a:solidFill>
                <a:schemeClr val="tx1"/>
              </a:solidFill>
            </a:ln>
            <a:effectLst/>
          </c:spPr>
          <c:invertIfNegative val="0"/>
          <c:cat>
            <c:strRef>
              <c:f>Sheet2!$B$4:$B$6</c:f>
              <c:strCache>
                <c:ptCount val="3"/>
                <c:pt idx="0">
                  <c:v>Base</c:v>
                </c:pt>
                <c:pt idx="1">
                  <c:v>SW-filter</c:v>
                </c:pt>
                <c:pt idx="2">
                  <c:v>Ideal-ISF</c:v>
                </c:pt>
              </c:strCache>
            </c:strRef>
          </c:cat>
          <c:val>
            <c:numRef>
              <c:f>Sheet2!$C$4:$C$6</c:f>
              <c:numCache>
                <c:formatCode>General</c:formatCode>
                <c:ptCount val="3"/>
                <c:pt idx="0">
                  <c:v>97.56</c:v>
                </c:pt>
                <c:pt idx="1">
                  <c:v>76.621836729999998</c:v>
                </c:pt>
                <c:pt idx="2">
                  <c:v>32.942999999999998</c:v>
                </c:pt>
              </c:numCache>
            </c:numRef>
          </c:val>
          <c:extLst>
            <c:ext xmlns:c16="http://schemas.microsoft.com/office/drawing/2014/chart" uri="{C3380CC4-5D6E-409C-BE32-E72D297353CC}">
              <c16:uniqueId val="{00000000-BD84-D346-B3A5-B1E56AC5D87B}"/>
            </c:ext>
          </c:extLst>
        </c:ser>
        <c:ser>
          <c:idx val="1"/>
          <c:order val="1"/>
          <c:tx>
            <c:strRef>
              <c:f>Sheet2!$D$3</c:f>
              <c:strCache>
                <c:ptCount val="1"/>
                <c:pt idx="0">
                  <c:v>SSD-H</c:v>
                </c:pt>
              </c:strCache>
            </c:strRef>
          </c:tx>
          <c:spPr>
            <a:solidFill>
              <a:schemeClr val="accent5">
                <a:lumMod val="20000"/>
                <a:lumOff val="80000"/>
              </a:schemeClr>
            </a:solidFill>
            <a:ln w="15875">
              <a:solidFill>
                <a:schemeClr val="tx1"/>
              </a:solidFill>
            </a:ln>
            <a:effectLst/>
          </c:spPr>
          <c:invertIfNegative val="0"/>
          <c:cat>
            <c:strRef>
              <c:f>Sheet2!$B$4:$B$6</c:f>
              <c:strCache>
                <c:ptCount val="3"/>
                <c:pt idx="0">
                  <c:v>Base</c:v>
                </c:pt>
                <c:pt idx="1">
                  <c:v>SW-filter</c:v>
                </c:pt>
                <c:pt idx="2">
                  <c:v>Ideal-ISF</c:v>
                </c:pt>
              </c:strCache>
            </c:strRef>
          </c:cat>
          <c:val>
            <c:numRef>
              <c:f>Sheet2!$D$4:$D$6</c:f>
              <c:numCache>
                <c:formatCode>General</c:formatCode>
                <c:ptCount val="3"/>
                <c:pt idx="0">
                  <c:v>78.349999999999994</c:v>
                </c:pt>
                <c:pt idx="1">
                  <c:v>55.488999999999997</c:v>
                </c:pt>
                <c:pt idx="2">
                  <c:v>25.0669</c:v>
                </c:pt>
              </c:numCache>
            </c:numRef>
          </c:val>
          <c:extLst>
            <c:ext xmlns:c16="http://schemas.microsoft.com/office/drawing/2014/chart" uri="{C3380CC4-5D6E-409C-BE32-E72D297353CC}">
              <c16:uniqueId val="{00000001-BD84-D346-B3A5-B1E56AC5D87B}"/>
            </c:ext>
          </c:extLst>
        </c:ser>
        <c:ser>
          <c:idx val="2"/>
          <c:order val="2"/>
          <c:tx>
            <c:strRef>
              <c:f>Sheet2!$E$3</c:f>
              <c:strCache>
                <c:ptCount val="1"/>
                <c:pt idx="0">
                  <c:v>DRAM</c:v>
                </c:pt>
              </c:strCache>
            </c:strRef>
          </c:tx>
          <c:spPr>
            <a:pattFill prst="wdUpDiag">
              <a:fgClr>
                <a:srgbClr val="C00000"/>
              </a:fgClr>
              <a:bgClr>
                <a:schemeClr val="bg1"/>
              </a:bgClr>
            </a:pattFill>
            <a:ln w="15875">
              <a:solidFill>
                <a:schemeClr val="tx1"/>
              </a:solidFill>
            </a:ln>
            <a:effectLst/>
          </c:spPr>
          <c:invertIfNegative val="0"/>
          <c:cat>
            <c:strRef>
              <c:f>Sheet2!$B$4:$B$6</c:f>
              <c:strCache>
                <c:ptCount val="3"/>
                <c:pt idx="0">
                  <c:v>Base</c:v>
                </c:pt>
                <c:pt idx="1">
                  <c:v>SW-filter</c:v>
                </c:pt>
                <c:pt idx="2">
                  <c:v>Ideal-ISF</c:v>
                </c:pt>
              </c:strCache>
            </c:strRef>
          </c:cat>
          <c:val>
            <c:numRef>
              <c:f>Sheet2!$E$4:$E$6</c:f>
              <c:numCache>
                <c:formatCode>General</c:formatCode>
                <c:ptCount val="3"/>
                <c:pt idx="0">
                  <c:v>75.16</c:v>
                </c:pt>
                <c:pt idx="1">
                  <c:v>51.98</c:v>
                </c:pt>
              </c:numCache>
            </c:numRef>
          </c:val>
          <c:extLst>
            <c:ext xmlns:c16="http://schemas.microsoft.com/office/drawing/2014/chart" uri="{C3380CC4-5D6E-409C-BE32-E72D297353CC}">
              <c16:uniqueId val="{00000002-BD84-D346-B3A5-B1E56AC5D87B}"/>
            </c:ext>
          </c:extLst>
        </c:ser>
        <c:dLbls>
          <c:showLegendKey val="0"/>
          <c:showVal val="0"/>
          <c:showCatName val="0"/>
          <c:showSerName val="0"/>
          <c:showPercent val="0"/>
          <c:showBubbleSize val="0"/>
        </c:dLbls>
        <c:gapWidth val="219"/>
        <c:overlap val="-27"/>
        <c:axId val="461183567"/>
        <c:axId val="460991855"/>
      </c:barChart>
      <c:catAx>
        <c:axId val="46118356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60991855"/>
        <c:crosses val="autoZero"/>
        <c:auto val="1"/>
        <c:lblAlgn val="ctr"/>
        <c:lblOffset val="100"/>
        <c:noMultiLvlLbl val="0"/>
      </c:catAx>
      <c:valAx>
        <c:axId val="46099185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orbel" panose="020B0503020204020204" pitchFamily="34" charset="0"/>
                <a:ea typeface="+mn-ea"/>
                <a:cs typeface="+mn-cs"/>
              </a:defRPr>
            </a:pPr>
            <a:endParaRPr lang="en-US"/>
          </a:p>
        </c:txPr>
        <c:crossAx val="461183567"/>
        <c:crosses val="autoZero"/>
        <c:crossBetween val="between"/>
        <c:majorUnit val="20"/>
        <c:minorUnit val="10"/>
      </c:valAx>
      <c:spPr>
        <a:noFill/>
        <a:ln w="15875">
          <a:solidFill>
            <a:schemeClr val="tx1"/>
          </a:solidFill>
        </a:ln>
        <a:effectLst/>
      </c:spPr>
    </c:plotArea>
    <c:legend>
      <c:legendPos val="b"/>
      <c:layout>
        <c:manualLayout>
          <c:xMode val="edge"/>
          <c:yMode val="edge"/>
          <c:x val="0.12839576030975094"/>
          <c:y val="6.7179355993988416E-2"/>
          <c:w val="0.73321255067154734"/>
          <c:h val="8.6097541378756234E-2"/>
        </c:manualLayout>
      </c:layout>
      <c:overlay val="0"/>
      <c:spPr>
        <a:noFill/>
        <a:ln w="15875">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Courier New" panose="02070309020205020404" pitchFamily="49" charset="0"/>
              <a:ea typeface="+mn-ea"/>
              <a:cs typeface="Courier New" panose="020703090202050204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1447944006999"/>
          <c:y val="8.928514873086979E-2"/>
          <c:w val="0.74619663167104122"/>
          <c:h val="0.48460082133644872"/>
        </c:manualLayout>
      </c:layout>
      <c:barChart>
        <c:barDir val="col"/>
        <c:grouping val="stacked"/>
        <c:varyColors val="0"/>
        <c:ser>
          <c:idx val="0"/>
          <c:order val="0"/>
          <c:spPr>
            <a:solidFill>
              <a:schemeClr val="accent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2-C2BE-B648-9698-7ADAADFE1BB8}"/>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5-C2BE-B648-9698-7ADAADFE1BB8}"/>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3-C2BE-B648-9698-7ADAADFE1BB8}"/>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6-C2BE-B648-9698-7ADAADFE1BB8}"/>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4-C2BE-B648-9698-7ADAADFE1BB8}"/>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C2BE-B648-9698-7ADAADFE1BB8}"/>
              </c:ext>
            </c:extLst>
          </c:dPt>
          <c:cat>
            <c:multiLvlStrRef>
              <c:f>Sheet1!$C$12:$D$17</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Sheet1!$E$12:$E$17</c:f>
              <c:numCache>
                <c:formatCode>General</c:formatCode>
                <c:ptCount val="6"/>
                <c:pt idx="0">
                  <c:v>44</c:v>
                </c:pt>
                <c:pt idx="1">
                  <c:v>8.8000000000000007</c:v>
                </c:pt>
                <c:pt idx="2">
                  <c:v>6.2857142860000002</c:v>
                </c:pt>
                <c:pt idx="3">
                  <c:v>2.8229166669999999</c:v>
                </c:pt>
                <c:pt idx="4">
                  <c:v>4.2832298140000002</c:v>
                </c:pt>
                <c:pt idx="5">
                  <c:v>2.8229166669999999</c:v>
                </c:pt>
              </c:numCache>
            </c:numRef>
          </c:val>
          <c:extLst>
            <c:ext xmlns:c16="http://schemas.microsoft.com/office/drawing/2014/chart" uri="{C3380CC4-5D6E-409C-BE32-E72D297353CC}">
              <c16:uniqueId val="{00000000-C2BE-B648-9698-7ADAADFE1BB8}"/>
            </c:ext>
          </c:extLst>
        </c:ser>
        <c:ser>
          <c:idx val="1"/>
          <c:order val="1"/>
          <c:spPr>
            <a:solidFill>
              <a:schemeClr val="accent2"/>
            </a:solidFill>
            <a:ln>
              <a:noFill/>
            </a:ln>
            <a:effectLst/>
          </c:spPr>
          <c:invertIfNegative val="0"/>
          <c:cat>
            <c:multiLvlStrRef>
              <c:f>Sheet1!$C$12:$D$17</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Sheet1!$F$12:$F$17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1-C2BE-B648-9698-7ADAADFE1BB8}"/>
            </c:ext>
          </c:extLst>
        </c:ser>
        <c:dLbls>
          <c:showLegendKey val="0"/>
          <c:showVal val="0"/>
          <c:showCatName val="0"/>
          <c:showSerName val="0"/>
          <c:showPercent val="0"/>
          <c:showBubbleSize val="0"/>
        </c:dLbls>
        <c:gapWidth val="150"/>
        <c:overlap val="100"/>
        <c:axId val="409304272"/>
        <c:axId val="409305920"/>
      </c:barChart>
      <c:catAx>
        <c:axId val="409304272"/>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09305920"/>
        <c:crosses val="autoZero"/>
        <c:auto val="1"/>
        <c:lblAlgn val="ctr"/>
        <c:lblOffset val="100"/>
        <c:noMultiLvlLbl val="0"/>
      </c:catAx>
      <c:valAx>
        <c:axId val="409305920"/>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0930427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69335083114606E-2"/>
          <c:y val="0.19444444444444445"/>
          <c:w val="0.85128313457910032"/>
          <c:h val="0.5923137212015166"/>
        </c:manualLayout>
      </c:layout>
      <c:barChart>
        <c:barDir val="col"/>
        <c:grouping val="clustered"/>
        <c:varyColors val="0"/>
        <c:ser>
          <c:idx val="0"/>
          <c:order val="0"/>
          <c:tx>
            <c:strRef>
              <c:f>Sheet2!$C$18:$C$19</c:f>
              <c:strCache>
                <c:ptCount val="2"/>
                <c:pt idx="1">
                  <c:v>SSD-L</c:v>
                </c:pt>
              </c:strCache>
            </c:strRef>
          </c:tx>
          <c:spPr>
            <a:solidFill>
              <a:schemeClr val="accent5"/>
            </a:solidFill>
            <a:ln w="15875">
              <a:solidFill>
                <a:schemeClr val="tx1"/>
              </a:solidFill>
            </a:ln>
            <a:effectLst/>
          </c:spPr>
          <c:invertIfNegative val="0"/>
          <c:cat>
            <c:strRef>
              <c:f>Sheet2!$B$20:$B$21</c:f>
              <c:strCache>
                <c:ptCount val="2"/>
                <c:pt idx="0">
                  <c:v>Accelerator</c:v>
                </c:pt>
                <c:pt idx="1">
                  <c:v>Ideal-ISF</c:v>
                </c:pt>
              </c:strCache>
            </c:strRef>
          </c:cat>
          <c:val>
            <c:numRef>
              <c:f>Sheet2!$C$20:$C$21</c:f>
              <c:numCache>
                <c:formatCode>General</c:formatCode>
                <c:ptCount val="2"/>
                <c:pt idx="0">
                  <c:v>24.8</c:v>
                </c:pt>
                <c:pt idx="1">
                  <c:v>10.08</c:v>
                </c:pt>
              </c:numCache>
            </c:numRef>
          </c:val>
          <c:extLst>
            <c:ext xmlns:c16="http://schemas.microsoft.com/office/drawing/2014/chart" uri="{C3380CC4-5D6E-409C-BE32-E72D297353CC}">
              <c16:uniqueId val="{00000000-DF27-314F-B6C0-9CDEE52EBB7A}"/>
            </c:ext>
          </c:extLst>
        </c:ser>
        <c:ser>
          <c:idx val="1"/>
          <c:order val="1"/>
          <c:tx>
            <c:strRef>
              <c:f>Sheet2!$D$18:$D$19</c:f>
              <c:strCache>
                <c:ptCount val="2"/>
                <c:pt idx="1">
                  <c:v>SSD-H</c:v>
                </c:pt>
              </c:strCache>
            </c:strRef>
          </c:tx>
          <c:spPr>
            <a:solidFill>
              <a:schemeClr val="accent5">
                <a:lumMod val="20000"/>
                <a:lumOff val="80000"/>
              </a:schemeClr>
            </a:solidFill>
            <a:ln w="15875">
              <a:solidFill>
                <a:schemeClr val="tx1"/>
              </a:solidFill>
            </a:ln>
            <a:effectLst/>
          </c:spPr>
          <c:invertIfNegative val="0"/>
          <c:cat>
            <c:strRef>
              <c:f>Sheet2!$B$20:$B$21</c:f>
              <c:strCache>
                <c:ptCount val="2"/>
                <c:pt idx="0">
                  <c:v>Accelerator</c:v>
                </c:pt>
                <c:pt idx="1">
                  <c:v>Ideal-ISF</c:v>
                </c:pt>
              </c:strCache>
            </c:strRef>
          </c:cat>
          <c:val>
            <c:numRef>
              <c:f>Sheet2!$D$20:$D$21</c:f>
              <c:numCache>
                <c:formatCode>General</c:formatCode>
                <c:ptCount val="2"/>
                <c:pt idx="0">
                  <c:v>2.0101</c:v>
                </c:pt>
                <c:pt idx="1">
                  <c:v>0.72203300000000004</c:v>
                </c:pt>
              </c:numCache>
            </c:numRef>
          </c:val>
          <c:extLst>
            <c:ext xmlns:c16="http://schemas.microsoft.com/office/drawing/2014/chart" uri="{C3380CC4-5D6E-409C-BE32-E72D297353CC}">
              <c16:uniqueId val="{00000001-DF27-314F-B6C0-9CDEE52EBB7A}"/>
            </c:ext>
          </c:extLst>
        </c:ser>
        <c:ser>
          <c:idx val="2"/>
          <c:order val="2"/>
          <c:tx>
            <c:strRef>
              <c:f>Sheet2!$E$18:$E$19</c:f>
              <c:strCache>
                <c:ptCount val="2"/>
                <c:pt idx="1">
                  <c:v>DRAM</c:v>
                </c:pt>
              </c:strCache>
            </c:strRef>
          </c:tx>
          <c:spPr>
            <a:pattFill prst="wdUpDiag">
              <a:fgClr>
                <a:srgbClr val="C00000"/>
              </a:fgClr>
              <a:bgClr>
                <a:schemeClr val="bg1"/>
              </a:bgClr>
            </a:pattFill>
            <a:ln w="15875">
              <a:solidFill>
                <a:schemeClr val="tx1"/>
              </a:solidFill>
            </a:ln>
            <a:effectLst/>
          </c:spPr>
          <c:invertIfNegative val="0"/>
          <c:cat>
            <c:strRef>
              <c:f>Sheet2!$B$20:$B$21</c:f>
              <c:strCache>
                <c:ptCount val="2"/>
                <c:pt idx="0">
                  <c:v>Accelerator</c:v>
                </c:pt>
                <c:pt idx="1">
                  <c:v>Ideal-ISF</c:v>
                </c:pt>
              </c:strCache>
            </c:strRef>
          </c:cat>
          <c:val>
            <c:numRef>
              <c:f>Sheet2!$E$20:$E$21</c:f>
              <c:numCache>
                <c:formatCode>General</c:formatCode>
                <c:ptCount val="2"/>
                <c:pt idx="0">
                  <c:v>1.6421694920000001</c:v>
                </c:pt>
                <c:pt idx="1">
                  <c:v>1E-8</c:v>
                </c:pt>
              </c:numCache>
            </c:numRef>
          </c:val>
          <c:extLst>
            <c:ext xmlns:c16="http://schemas.microsoft.com/office/drawing/2014/chart" uri="{C3380CC4-5D6E-409C-BE32-E72D297353CC}">
              <c16:uniqueId val="{00000002-DF27-314F-B6C0-9CDEE52EBB7A}"/>
            </c:ext>
          </c:extLst>
        </c:ser>
        <c:dLbls>
          <c:showLegendKey val="0"/>
          <c:showVal val="0"/>
          <c:showCatName val="0"/>
          <c:showSerName val="0"/>
          <c:showPercent val="0"/>
          <c:showBubbleSize val="0"/>
        </c:dLbls>
        <c:gapWidth val="219"/>
        <c:overlap val="-27"/>
        <c:axId val="1557637471"/>
        <c:axId val="461252271"/>
      </c:barChart>
      <c:catAx>
        <c:axId val="1557637471"/>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61252271"/>
        <c:crosses val="autoZero"/>
        <c:auto val="1"/>
        <c:lblAlgn val="ctr"/>
        <c:lblOffset val="100"/>
        <c:noMultiLvlLbl val="0"/>
      </c:catAx>
      <c:valAx>
        <c:axId val="461252271"/>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Corbel" panose="020B0503020204020204" pitchFamily="34" charset="0"/>
                <a:ea typeface="+mn-ea"/>
                <a:cs typeface="+mn-cs"/>
              </a:defRPr>
            </a:pPr>
            <a:endParaRPr lang="en-US"/>
          </a:p>
        </c:txPr>
        <c:crossAx val="1557637471"/>
        <c:crosses val="autoZero"/>
        <c:crossBetween val="between"/>
        <c:majorUnit val="1"/>
      </c:valAx>
      <c:spPr>
        <a:noFill/>
        <a:ln w="15875">
          <a:solidFill>
            <a:schemeClr val="tx1"/>
          </a:solidFill>
        </a:ln>
        <a:effectLst/>
      </c:spPr>
    </c:plotArea>
    <c:legend>
      <c:legendPos val="b"/>
      <c:layout>
        <c:manualLayout>
          <c:xMode val="edge"/>
          <c:yMode val="edge"/>
          <c:x val="0.13253062117235348"/>
          <c:y val="4.2267424905220209E-2"/>
          <c:w val="0.70716097987751536"/>
          <c:h val="7.810294546515018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0702627688781"/>
          <c:y val="0.11601846551115116"/>
          <c:w val="0.84088454460433826"/>
          <c:h val="0.31990493185057062"/>
        </c:manualLayout>
      </c:layout>
      <c:barChart>
        <c:barDir val="col"/>
        <c:grouping val="stacked"/>
        <c:varyColors val="0"/>
        <c:ser>
          <c:idx val="0"/>
          <c:order val="0"/>
          <c:tx>
            <c:strRef>
              <c:f>Sheet1!$E$5</c:f>
              <c:strCache>
                <c:ptCount val="1"/>
                <c:pt idx="0">
                  <c:v>Other</c:v>
                </c:pt>
              </c:strCache>
            </c:strRef>
          </c:tx>
          <c:spPr>
            <a:solidFill>
              <a:schemeClr val="bg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A920-0944-9E16-846AA5BE5512}"/>
              </c:ext>
            </c:extLst>
          </c:dPt>
          <c:dPt>
            <c:idx val="1"/>
            <c:invertIfNegative val="0"/>
            <c:bubble3D val="0"/>
            <c:spPr>
              <a:solidFill>
                <a:schemeClr val="bg2">
                  <a:lumMod val="50000"/>
                </a:schemeClr>
              </a:solidFill>
              <a:ln w="15875">
                <a:solidFill>
                  <a:schemeClr val="tx1"/>
                </a:solidFill>
              </a:ln>
              <a:effectLst/>
            </c:spPr>
            <c:extLst>
              <c:ext xmlns:c16="http://schemas.microsoft.com/office/drawing/2014/chart" uri="{C3380CC4-5D6E-409C-BE32-E72D297353CC}">
                <c16:uniqueId val="{00000003-A920-0944-9E16-846AA5BE5512}"/>
              </c:ext>
            </c:extLst>
          </c:dPt>
          <c:dPt>
            <c:idx val="2"/>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5-A920-0944-9E16-846AA5BE5512}"/>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A920-0944-9E16-846AA5BE5512}"/>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A920-0944-9E16-846AA5BE5512}"/>
              </c:ext>
            </c:extLst>
          </c:dPt>
          <c:dPt>
            <c:idx val="5"/>
            <c:invertIfNegative val="0"/>
            <c:bubble3D val="0"/>
            <c:spPr>
              <a:solidFill>
                <a:schemeClr val="bg2">
                  <a:lumMod val="50000"/>
                </a:schemeClr>
              </a:solidFill>
              <a:ln w="15875">
                <a:solidFill>
                  <a:schemeClr val="tx1"/>
                </a:solidFill>
              </a:ln>
              <a:effectLst/>
            </c:spPr>
            <c:extLst>
              <c:ext xmlns:c16="http://schemas.microsoft.com/office/drawing/2014/chart" uri="{C3380CC4-5D6E-409C-BE32-E72D297353CC}">
                <c16:uniqueId val="{0000000B-A920-0944-9E16-846AA5BE5512}"/>
              </c:ext>
            </c:extLst>
          </c:dPt>
          <c:dPt>
            <c:idx val="6"/>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D-A920-0944-9E16-846AA5BE5512}"/>
              </c:ext>
            </c:extLst>
          </c:dPt>
          <c:dPt>
            <c:idx val="7"/>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F-A920-0944-9E16-846AA5BE5512}"/>
              </c:ext>
            </c:extLst>
          </c:dPt>
          <c:dPt>
            <c:idx val="8"/>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11-A920-0944-9E16-846AA5BE5512}"/>
              </c:ext>
            </c:extLst>
          </c:dPt>
          <c:dPt>
            <c:idx val="9"/>
            <c:invertIfNegative val="0"/>
            <c:bubble3D val="0"/>
            <c:spPr>
              <a:solidFill>
                <a:schemeClr val="bg2">
                  <a:lumMod val="50000"/>
                </a:schemeClr>
              </a:solidFill>
              <a:ln w="15875">
                <a:solidFill>
                  <a:schemeClr val="tx1"/>
                </a:solidFill>
              </a:ln>
              <a:effectLst/>
            </c:spPr>
            <c:extLst>
              <c:ext xmlns:c16="http://schemas.microsoft.com/office/drawing/2014/chart" uri="{C3380CC4-5D6E-409C-BE32-E72D297353CC}">
                <c16:uniqueId val="{00000013-A920-0944-9E16-846AA5BE5512}"/>
              </c:ext>
            </c:extLst>
          </c:dPt>
          <c:dPt>
            <c:idx val="10"/>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15-A920-0944-9E16-846AA5BE5512}"/>
              </c:ext>
            </c:extLst>
          </c:dPt>
          <c:dPt>
            <c:idx val="1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17-A920-0944-9E16-846AA5BE5512}"/>
              </c:ext>
            </c:extLst>
          </c:dPt>
          <c:cat>
            <c:multiLvlStrRef>
              <c:f>Sheet1!$C$6:$D$17</c:f>
              <c:multiLvlStrCache>
                <c:ptCount val="12"/>
                <c:lvl>
                  <c:pt idx="0">
                    <c:v>Base</c:v>
                  </c:pt>
                  <c:pt idx="1">
                    <c:v>SIMD</c:v>
                  </c:pt>
                  <c:pt idx="2">
                    <c:v>GS-Ext</c:v>
                  </c:pt>
                  <c:pt idx="3">
                    <c:v>GS</c:v>
                  </c:pt>
                  <c:pt idx="4">
                    <c:v>Base</c:v>
                  </c:pt>
                  <c:pt idx="5">
                    <c:v>SIMD</c:v>
                  </c:pt>
                  <c:pt idx="6">
                    <c:v>GS-Ext</c:v>
                  </c:pt>
                  <c:pt idx="7">
                    <c:v>GS</c:v>
                  </c:pt>
                  <c:pt idx="8">
                    <c:v>Base</c:v>
                  </c:pt>
                  <c:pt idx="9">
                    <c:v>SIMD</c:v>
                  </c:pt>
                  <c:pt idx="10">
                    <c:v>GS-Ext</c:v>
                  </c:pt>
                  <c:pt idx="11">
                    <c:v>GS</c:v>
                  </c:pt>
                </c:lvl>
                <c:lvl>
                  <c:pt idx="0">
                    <c:v>SSD-L</c:v>
                  </c:pt>
                  <c:pt idx="4">
                    <c:v>SSD-M</c:v>
                  </c:pt>
                  <c:pt idx="8">
                    <c:v>SSD-H</c:v>
                  </c:pt>
                </c:lvl>
              </c:multiLvlStrCache>
            </c:multiLvlStrRef>
          </c:cat>
          <c:val>
            <c:numRef>
              <c:f>Sheet1!$E$6:$E$17</c:f>
              <c:numCache>
                <c:formatCode>General</c:formatCode>
                <c:ptCount val="12"/>
                <c:pt idx="0">
                  <c:v>101.8</c:v>
                </c:pt>
                <c:pt idx="1">
                  <c:v>128.44</c:v>
                </c:pt>
                <c:pt idx="2">
                  <c:v>119.24</c:v>
                </c:pt>
                <c:pt idx="3">
                  <c:v>52.78</c:v>
                </c:pt>
                <c:pt idx="4">
                  <c:v>73.98</c:v>
                </c:pt>
                <c:pt idx="5">
                  <c:v>81.378</c:v>
                </c:pt>
                <c:pt idx="6">
                  <c:v>31.69</c:v>
                </c:pt>
                <c:pt idx="7">
                  <c:v>31.69</c:v>
                </c:pt>
                <c:pt idx="8">
                  <c:v>86.17</c:v>
                </c:pt>
                <c:pt idx="9">
                  <c:v>94.787000000000006</c:v>
                </c:pt>
                <c:pt idx="10">
                  <c:v>31.92</c:v>
                </c:pt>
                <c:pt idx="11">
                  <c:v>31.92</c:v>
                </c:pt>
              </c:numCache>
            </c:numRef>
          </c:val>
          <c:extLst>
            <c:ext xmlns:c16="http://schemas.microsoft.com/office/drawing/2014/chart" uri="{C3380CC4-5D6E-409C-BE32-E72D297353CC}">
              <c16:uniqueId val="{00000018-A920-0944-9E16-846AA5BE5512}"/>
            </c:ext>
          </c:extLst>
        </c:ser>
        <c:ser>
          <c:idx val="1"/>
          <c:order val="1"/>
          <c:tx>
            <c:strRef>
              <c:f>Sheet1!$F$5</c:f>
              <c:strCache>
                <c:ptCount val="1"/>
                <c:pt idx="0">
                  <c:v>Alignment</c:v>
                </c:pt>
              </c:strCache>
            </c:strRef>
          </c:tx>
          <c:spPr>
            <a:pattFill prst="wdUpDiag">
              <a:fgClr>
                <a:schemeClr val="tx1"/>
              </a:fgClr>
              <a:bgClr>
                <a:schemeClr val="bg1"/>
              </a:bgClr>
            </a:pattFill>
            <a:ln w="15875">
              <a:solidFill>
                <a:schemeClr val="tx1"/>
              </a:solidFill>
            </a:ln>
            <a:effectLst/>
          </c:spPr>
          <c:invertIfNegative val="0"/>
          <c:dPt>
            <c:idx val="0"/>
            <c:invertIfNegative val="0"/>
            <c:bubble3D val="0"/>
            <c:spPr>
              <a:pattFill prst="wdUpDiag">
                <a:fgClr>
                  <a:schemeClr val="tx1"/>
                </a:fgClr>
                <a:bgClr>
                  <a:schemeClr val="tx1">
                    <a:lumMod val="65000"/>
                    <a:lumOff val="35000"/>
                  </a:schemeClr>
                </a:bgClr>
              </a:pattFill>
              <a:ln w="15875">
                <a:solidFill>
                  <a:schemeClr val="tx1"/>
                </a:solidFill>
              </a:ln>
              <a:effectLst/>
            </c:spPr>
            <c:extLst>
              <c:ext xmlns:c16="http://schemas.microsoft.com/office/drawing/2014/chart" uri="{C3380CC4-5D6E-409C-BE32-E72D297353CC}">
                <c16:uniqueId val="{0000001A-A920-0944-9E16-846AA5BE5512}"/>
              </c:ext>
            </c:extLst>
          </c:dPt>
          <c:dPt>
            <c:idx val="1"/>
            <c:invertIfNegative val="0"/>
            <c:bubble3D val="0"/>
            <c:spPr>
              <a:pattFill prst="wdUpDiag">
                <a:fgClr>
                  <a:schemeClr val="tx1"/>
                </a:fgClr>
                <a:bgClr>
                  <a:schemeClr val="bg2">
                    <a:lumMod val="50000"/>
                  </a:schemeClr>
                </a:bgClr>
              </a:pattFill>
              <a:ln w="15875">
                <a:solidFill>
                  <a:schemeClr val="tx1"/>
                </a:solidFill>
              </a:ln>
              <a:effectLst/>
            </c:spPr>
            <c:extLst>
              <c:ext xmlns:c16="http://schemas.microsoft.com/office/drawing/2014/chart" uri="{C3380CC4-5D6E-409C-BE32-E72D297353CC}">
                <c16:uniqueId val="{0000001C-A920-0944-9E16-846AA5BE5512}"/>
              </c:ext>
            </c:extLst>
          </c:dPt>
          <c:dPt>
            <c:idx val="2"/>
            <c:invertIfNegative val="0"/>
            <c:bubble3D val="0"/>
            <c:spPr>
              <a:pattFill prst="wdUpDiag">
                <a:fgClr>
                  <a:schemeClr val="tx1"/>
                </a:fgClr>
                <a:bgClr>
                  <a:schemeClr val="accent6">
                    <a:lumMod val="60000"/>
                    <a:lumOff val="40000"/>
                  </a:schemeClr>
                </a:bgClr>
              </a:pattFill>
              <a:ln w="15875">
                <a:solidFill>
                  <a:schemeClr val="tx1"/>
                </a:solidFill>
              </a:ln>
              <a:effectLst/>
            </c:spPr>
            <c:extLst>
              <c:ext xmlns:c16="http://schemas.microsoft.com/office/drawing/2014/chart" uri="{C3380CC4-5D6E-409C-BE32-E72D297353CC}">
                <c16:uniqueId val="{0000001E-A920-0944-9E16-846AA5BE5512}"/>
              </c:ext>
            </c:extLst>
          </c:dPt>
          <c:dPt>
            <c:idx val="3"/>
            <c:invertIfNegative val="0"/>
            <c:bubble3D val="0"/>
            <c:spPr>
              <a:pattFill prst="wdUpDiag">
                <a:fgClr>
                  <a:schemeClr val="tx1"/>
                </a:fgClr>
                <a:bgClr>
                  <a:schemeClr val="accent6">
                    <a:lumMod val="20000"/>
                    <a:lumOff val="80000"/>
                  </a:schemeClr>
                </a:bgClr>
              </a:pattFill>
              <a:ln w="15875">
                <a:solidFill>
                  <a:schemeClr val="tx1"/>
                </a:solidFill>
              </a:ln>
              <a:effectLst/>
            </c:spPr>
            <c:extLst>
              <c:ext xmlns:c16="http://schemas.microsoft.com/office/drawing/2014/chart" uri="{C3380CC4-5D6E-409C-BE32-E72D297353CC}">
                <c16:uniqueId val="{00000020-A920-0944-9E16-846AA5BE5512}"/>
              </c:ext>
            </c:extLst>
          </c:dPt>
          <c:dPt>
            <c:idx val="4"/>
            <c:invertIfNegative val="0"/>
            <c:bubble3D val="0"/>
            <c:spPr>
              <a:pattFill prst="wdUpDiag">
                <a:fgClr>
                  <a:schemeClr val="tx1"/>
                </a:fgClr>
                <a:bgClr>
                  <a:schemeClr val="tx1">
                    <a:lumMod val="65000"/>
                    <a:lumOff val="35000"/>
                  </a:schemeClr>
                </a:bgClr>
              </a:pattFill>
              <a:ln w="15875">
                <a:solidFill>
                  <a:schemeClr val="tx1"/>
                </a:solidFill>
              </a:ln>
              <a:effectLst/>
            </c:spPr>
            <c:extLst>
              <c:ext xmlns:c16="http://schemas.microsoft.com/office/drawing/2014/chart" uri="{C3380CC4-5D6E-409C-BE32-E72D297353CC}">
                <c16:uniqueId val="{00000022-A920-0944-9E16-846AA5BE5512}"/>
              </c:ext>
            </c:extLst>
          </c:dPt>
          <c:dPt>
            <c:idx val="5"/>
            <c:invertIfNegative val="0"/>
            <c:bubble3D val="0"/>
            <c:spPr>
              <a:pattFill prst="wdUpDiag">
                <a:fgClr>
                  <a:schemeClr val="tx1"/>
                </a:fgClr>
                <a:bgClr>
                  <a:schemeClr val="bg2">
                    <a:lumMod val="50000"/>
                  </a:schemeClr>
                </a:bgClr>
              </a:pattFill>
              <a:ln w="15875">
                <a:solidFill>
                  <a:schemeClr val="tx1"/>
                </a:solidFill>
              </a:ln>
              <a:effectLst/>
            </c:spPr>
            <c:extLst>
              <c:ext xmlns:c16="http://schemas.microsoft.com/office/drawing/2014/chart" uri="{C3380CC4-5D6E-409C-BE32-E72D297353CC}">
                <c16:uniqueId val="{00000024-A920-0944-9E16-846AA5BE5512}"/>
              </c:ext>
            </c:extLst>
          </c:dPt>
          <c:dPt>
            <c:idx val="6"/>
            <c:invertIfNegative val="0"/>
            <c:bubble3D val="0"/>
            <c:spPr>
              <a:pattFill prst="wdUpDiag">
                <a:fgClr>
                  <a:schemeClr val="tx1"/>
                </a:fgClr>
                <a:bgClr>
                  <a:schemeClr val="accent6">
                    <a:lumMod val="60000"/>
                    <a:lumOff val="40000"/>
                  </a:schemeClr>
                </a:bgClr>
              </a:pattFill>
              <a:ln w="15875">
                <a:solidFill>
                  <a:schemeClr val="tx1"/>
                </a:solidFill>
              </a:ln>
              <a:effectLst/>
            </c:spPr>
            <c:extLst>
              <c:ext xmlns:c16="http://schemas.microsoft.com/office/drawing/2014/chart" uri="{C3380CC4-5D6E-409C-BE32-E72D297353CC}">
                <c16:uniqueId val="{00000026-A920-0944-9E16-846AA5BE5512}"/>
              </c:ext>
            </c:extLst>
          </c:dPt>
          <c:dPt>
            <c:idx val="7"/>
            <c:invertIfNegative val="0"/>
            <c:bubble3D val="0"/>
            <c:spPr>
              <a:pattFill prst="wdUpDiag">
                <a:fgClr>
                  <a:schemeClr val="tx1"/>
                </a:fgClr>
                <a:bgClr>
                  <a:schemeClr val="accent6">
                    <a:lumMod val="20000"/>
                    <a:lumOff val="80000"/>
                  </a:schemeClr>
                </a:bgClr>
              </a:pattFill>
              <a:ln w="15875">
                <a:solidFill>
                  <a:schemeClr val="tx1"/>
                </a:solidFill>
              </a:ln>
              <a:effectLst/>
            </c:spPr>
            <c:extLst>
              <c:ext xmlns:c16="http://schemas.microsoft.com/office/drawing/2014/chart" uri="{C3380CC4-5D6E-409C-BE32-E72D297353CC}">
                <c16:uniqueId val="{00000028-A920-0944-9E16-846AA5BE5512}"/>
              </c:ext>
            </c:extLst>
          </c:dPt>
          <c:dPt>
            <c:idx val="8"/>
            <c:invertIfNegative val="0"/>
            <c:bubble3D val="0"/>
            <c:spPr>
              <a:pattFill prst="wdUpDiag">
                <a:fgClr>
                  <a:schemeClr val="tx1"/>
                </a:fgClr>
                <a:bgClr>
                  <a:schemeClr val="tx1">
                    <a:lumMod val="65000"/>
                    <a:lumOff val="35000"/>
                  </a:schemeClr>
                </a:bgClr>
              </a:pattFill>
              <a:ln w="15875">
                <a:solidFill>
                  <a:schemeClr val="tx1"/>
                </a:solidFill>
              </a:ln>
              <a:effectLst/>
            </c:spPr>
            <c:extLst>
              <c:ext xmlns:c16="http://schemas.microsoft.com/office/drawing/2014/chart" uri="{C3380CC4-5D6E-409C-BE32-E72D297353CC}">
                <c16:uniqueId val="{0000002A-A920-0944-9E16-846AA5BE5512}"/>
              </c:ext>
            </c:extLst>
          </c:dPt>
          <c:dPt>
            <c:idx val="9"/>
            <c:invertIfNegative val="0"/>
            <c:bubble3D val="0"/>
            <c:spPr>
              <a:pattFill prst="wdUpDiag">
                <a:fgClr>
                  <a:schemeClr val="tx1"/>
                </a:fgClr>
                <a:bgClr>
                  <a:schemeClr val="bg2">
                    <a:lumMod val="50000"/>
                  </a:schemeClr>
                </a:bgClr>
              </a:pattFill>
              <a:ln w="15875">
                <a:solidFill>
                  <a:schemeClr val="tx1"/>
                </a:solidFill>
              </a:ln>
              <a:effectLst/>
            </c:spPr>
            <c:extLst>
              <c:ext xmlns:c16="http://schemas.microsoft.com/office/drawing/2014/chart" uri="{C3380CC4-5D6E-409C-BE32-E72D297353CC}">
                <c16:uniqueId val="{0000002C-A920-0944-9E16-846AA5BE5512}"/>
              </c:ext>
            </c:extLst>
          </c:dPt>
          <c:dPt>
            <c:idx val="10"/>
            <c:invertIfNegative val="0"/>
            <c:bubble3D val="0"/>
            <c:spPr>
              <a:pattFill prst="wdUpDiag">
                <a:fgClr>
                  <a:schemeClr val="tx1"/>
                </a:fgClr>
                <a:bgClr>
                  <a:schemeClr val="accent6">
                    <a:lumMod val="60000"/>
                    <a:lumOff val="40000"/>
                  </a:schemeClr>
                </a:bgClr>
              </a:pattFill>
              <a:ln w="15875">
                <a:solidFill>
                  <a:schemeClr val="tx1"/>
                </a:solidFill>
              </a:ln>
              <a:effectLst/>
            </c:spPr>
            <c:extLst>
              <c:ext xmlns:c16="http://schemas.microsoft.com/office/drawing/2014/chart" uri="{C3380CC4-5D6E-409C-BE32-E72D297353CC}">
                <c16:uniqueId val="{0000002E-A920-0944-9E16-846AA5BE5512}"/>
              </c:ext>
            </c:extLst>
          </c:dPt>
          <c:dPt>
            <c:idx val="11"/>
            <c:invertIfNegative val="0"/>
            <c:bubble3D val="0"/>
            <c:spPr>
              <a:pattFill prst="wdUpDiag">
                <a:fgClr>
                  <a:schemeClr val="tx1"/>
                </a:fgClr>
                <a:bgClr>
                  <a:schemeClr val="accent6">
                    <a:lumMod val="20000"/>
                    <a:lumOff val="80000"/>
                  </a:schemeClr>
                </a:bgClr>
              </a:pattFill>
              <a:ln w="15875">
                <a:solidFill>
                  <a:schemeClr val="tx1"/>
                </a:solidFill>
              </a:ln>
              <a:effectLst/>
            </c:spPr>
            <c:extLst>
              <c:ext xmlns:c16="http://schemas.microsoft.com/office/drawing/2014/chart" uri="{C3380CC4-5D6E-409C-BE32-E72D297353CC}">
                <c16:uniqueId val="{00000030-A920-0944-9E16-846AA5BE5512}"/>
              </c:ext>
            </c:extLst>
          </c:dPt>
          <c:cat>
            <c:multiLvlStrRef>
              <c:f>Sheet1!$C$6:$D$17</c:f>
              <c:multiLvlStrCache>
                <c:ptCount val="12"/>
                <c:lvl>
                  <c:pt idx="0">
                    <c:v>Base</c:v>
                  </c:pt>
                  <c:pt idx="1">
                    <c:v>SIMD</c:v>
                  </c:pt>
                  <c:pt idx="2">
                    <c:v>GS-Ext</c:v>
                  </c:pt>
                  <c:pt idx="3">
                    <c:v>GS</c:v>
                  </c:pt>
                  <c:pt idx="4">
                    <c:v>Base</c:v>
                  </c:pt>
                  <c:pt idx="5">
                    <c:v>SIMD</c:v>
                  </c:pt>
                  <c:pt idx="6">
                    <c:v>GS-Ext</c:v>
                  </c:pt>
                  <c:pt idx="7">
                    <c:v>GS</c:v>
                  </c:pt>
                  <c:pt idx="8">
                    <c:v>Base</c:v>
                  </c:pt>
                  <c:pt idx="9">
                    <c:v>SIMD</c:v>
                  </c:pt>
                  <c:pt idx="10">
                    <c:v>GS-Ext</c:v>
                  </c:pt>
                  <c:pt idx="11">
                    <c:v>GS</c:v>
                  </c:pt>
                </c:lvl>
                <c:lvl>
                  <c:pt idx="0">
                    <c:v>SSD-L</c:v>
                  </c:pt>
                  <c:pt idx="4">
                    <c:v>SSD-M</c:v>
                  </c:pt>
                  <c:pt idx="8">
                    <c:v>SSD-H</c:v>
                  </c:pt>
                </c:lvl>
              </c:multiLvlStrCache>
            </c:multiLvlStrRef>
          </c:cat>
          <c:val>
            <c:numRef>
              <c:f>Sheet1!$F$6:$F$17</c:f>
              <c:numCache>
                <c:formatCode>General</c:formatCode>
                <c:ptCount val="12"/>
                <c:pt idx="0">
                  <c:v>68.37</c:v>
                </c:pt>
                <c:pt idx="1">
                  <c:v>16.46</c:v>
                </c:pt>
                <c:pt idx="2">
                  <c:v>16.46</c:v>
                </c:pt>
                <c:pt idx="3">
                  <c:v>16.46</c:v>
                </c:pt>
                <c:pt idx="4">
                  <c:v>80.67</c:v>
                </c:pt>
                <c:pt idx="5">
                  <c:v>43.02</c:v>
                </c:pt>
                <c:pt idx="6">
                  <c:v>43.02</c:v>
                </c:pt>
                <c:pt idx="7">
                  <c:v>43.02</c:v>
                </c:pt>
                <c:pt idx="8">
                  <c:v>72.900000000000006</c:v>
                </c:pt>
                <c:pt idx="9">
                  <c:v>41.39</c:v>
                </c:pt>
                <c:pt idx="10">
                  <c:v>41.39</c:v>
                </c:pt>
                <c:pt idx="11">
                  <c:v>41.39</c:v>
                </c:pt>
              </c:numCache>
            </c:numRef>
          </c:val>
          <c:extLst>
            <c:ext xmlns:c16="http://schemas.microsoft.com/office/drawing/2014/chart" uri="{C3380CC4-5D6E-409C-BE32-E72D297353CC}">
              <c16:uniqueId val="{00000031-A920-0944-9E16-846AA5BE5512}"/>
            </c:ext>
          </c:extLst>
        </c:ser>
        <c:dLbls>
          <c:showLegendKey val="0"/>
          <c:showVal val="0"/>
          <c:showCatName val="0"/>
          <c:showSerName val="0"/>
          <c:showPercent val="0"/>
          <c:showBubbleSize val="0"/>
        </c:dLbls>
        <c:gapWidth val="100"/>
        <c:overlap val="100"/>
        <c:axId val="688103712"/>
        <c:axId val="687965488"/>
      </c:barChart>
      <c:catAx>
        <c:axId val="688103712"/>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687965488"/>
        <c:crosses val="autoZero"/>
        <c:auto val="1"/>
        <c:lblAlgn val="ctr"/>
        <c:lblOffset val="100"/>
        <c:noMultiLvlLbl val="0"/>
      </c:catAx>
      <c:valAx>
        <c:axId val="687965488"/>
        <c:scaling>
          <c:orientation val="minMax"/>
        </c:scaling>
        <c:delete val="0"/>
        <c:axPos val="l"/>
        <c:majorGridlines>
          <c:spPr>
            <a:ln w="1587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688103712"/>
        <c:crosses val="autoZero"/>
        <c:crossBetween val="between"/>
      </c:valAx>
      <c:spPr>
        <a:noFill/>
        <a:ln w="15875">
          <a:solidFill>
            <a:schemeClr val="tx1"/>
          </a:solid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tx1"/>
                </a:solidFill>
                <a:latin typeface="Courier New" panose="02070309020205020404" pitchFamily="49" charset="0"/>
                <a:ea typeface="+mn-ea"/>
                <a:cs typeface="Courier New" panose="02070309020205020404" pitchFamily="49"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chemeClr val="tx1"/>
                </a:solidFill>
                <a:latin typeface="Courier New" panose="02070309020205020404" pitchFamily="49" charset="0"/>
                <a:ea typeface="+mn-ea"/>
                <a:cs typeface="Courier New" panose="02070309020205020404" pitchFamily="49" charset="0"/>
              </a:defRPr>
            </a:pPr>
            <a:endParaRPr lang="en-US"/>
          </a:p>
        </c:txPr>
      </c:legendEntry>
      <c:layout>
        <c:manualLayout>
          <c:xMode val="edge"/>
          <c:yMode val="edge"/>
          <c:x val="0.25566662427450954"/>
          <c:y val="3.0109227883409057E-2"/>
          <c:w val="0.57568796482857687"/>
          <c:h val="9.1921414998964668E-2"/>
        </c:manualLayout>
      </c:layout>
      <c:overlay val="0"/>
      <c:spPr>
        <a:noFill/>
        <a:ln w="15875">
          <a:noFill/>
        </a:ln>
        <a:effectLst/>
      </c:spPr>
      <c:txPr>
        <a:bodyPr rot="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149938154282433E-2"/>
          <c:y val="0.15319444444444447"/>
          <c:w val="0.81926353850991673"/>
          <c:h val="0.30156641878098572"/>
        </c:manualLayout>
      </c:layout>
      <c:barChart>
        <c:barDir val="col"/>
        <c:grouping val="stacked"/>
        <c:varyColors val="0"/>
        <c:ser>
          <c:idx val="0"/>
          <c:order val="0"/>
          <c:spPr>
            <a:solidFill>
              <a:schemeClr val="tx1">
                <a:lumMod val="65000"/>
                <a:lumOff val="35000"/>
              </a:schemeClr>
            </a:solidFill>
            <a:ln w="15875">
              <a:solidFill>
                <a:schemeClr val="tx1"/>
              </a:solidFill>
            </a:ln>
            <a:effectLst/>
          </c:spPr>
          <c:invertIfNegative val="0"/>
          <c:dPt>
            <c:idx val="1"/>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1-9084-4A45-91ED-008E34321162}"/>
              </c:ext>
            </c:extLst>
          </c:dPt>
          <c:dPt>
            <c:idx val="2"/>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9084-4A45-91ED-008E34321162}"/>
              </c:ext>
            </c:extLst>
          </c:dPt>
          <c:dPt>
            <c:idx val="4"/>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5-9084-4A45-91ED-008E34321162}"/>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9084-4A45-91ED-008E34321162}"/>
              </c:ext>
            </c:extLst>
          </c:dPt>
          <c:dPt>
            <c:idx val="7"/>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9-9084-4A45-91ED-008E34321162}"/>
              </c:ext>
            </c:extLst>
          </c:dPt>
          <c:dPt>
            <c:idx val="8"/>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9084-4A45-91ED-008E34321162}"/>
              </c:ext>
            </c:extLst>
          </c:dPt>
          <c:cat>
            <c:multiLvlStrRef>
              <c:f>Sheet1!$C$18:$D$26</c:f>
              <c:multiLvlStrCache>
                <c:ptCount val="9"/>
                <c:lvl>
                  <c:pt idx="0">
                    <c:v>Base</c:v>
                  </c:pt>
                  <c:pt idx="1">
                    <c:v>GS-Ext</c:v>
                  </c:pt>
                  <c:pt idx="2">
                    <c:v>GS</c:v>
                  </c:pt>
                  <c:pt idx="3">
                    <c:v>Base</c:v>
                  </c:pt>
                  <c:pt idx="4">
                    <c:v>GS-Ext</c:v>
                  </c:pt>
                  <c:pt idx="5">
                    <c:v>GS</c:v>
                  </c:pt>
                  <c:pt idx="6">
                    <c:v>Base</c:v>
                  </c:pt>
                  <c:pt idx="7">
                    <c:v>GS-Ext</c:v>
                  </c:pt>
                  <c:pt idx="8">
                    <c:v>GS</c:v>
                  </c:pt>
                </c:lvl>
                <c:lvl>
                  <c:pt idx="0">
                    <c:v>SSD-L</c:v>
                  </c:pt>
                  <c:pt idx="3">
                    <c:v>SSD-M</c:v>
                  </c:pt>
                  <c:pt idx="6">
                    <c:v>SSD-H</c:v>
                  </c:pt>
                </c:lvl>
              </c:multiLvlStrCache>
            </c:multiLvlStrRef>
          </c:cat>
          <c:val>
            <c:numRef>
              <c:f>Sheet1!$E$18:$E$26</c:f>
              <c:numCache>
                <c:formatCode>General</c:formatCode>
                <c:ptCount val="9"/>
                <c:pt idx="0">
                  <c:v>44</c:v>
                </c:pt>
                <c:pt idx="1">
                  <c:v>108.4</c:v>
                </c:pt>
                <c:pt idx="2">
                  <c:v>8.8000000000000007</c:v>
                </c:pt>
                <c:pt idx="3">
                  <c:v>6.2857142860000002</c:v>
                </c:pt>
                <c:pt idx="4">
                  <c:v>15.485714290000001</c:v>
                </c:pt>
                <c:pt idx="5">
                  <c:v>2.8229166669999999</c:v>
                </c:pt>
                <c:pt idx="6">
                  <c:v>4.2832298140000002</c:v>
                </c:pt>
                <c:pt idx="7">
                  <c:v>7.7428571430000002</c:v>
                </c:pt>
                <c:pt idx="8">
                  <c:v>2.8229166669999999</c:v>
                </c:pt>
              </c:numCache>
            </c:numRef>
          </c:val>
          <c:extLst>
            <c:ext xmlns:c16="http://schemas.microsoft.com/office/drawing/2014/chart" uri="{C3380CC4-5D6E-409C-BE32-E72D297353CC}">
              <c16:uniqueId val="{0000000C-9084-4A45-91ED-008E34321162}"/>
            </c:ext>
          </c:extLst>
        </c:ser>
        <c:ser>
          <c:idx val="1"/>
          <c:order val="1"/>
          <c:spPr>
            <a:solidFill>
              <a:schemeClr val="accent2"/>
            </a:solidFill>
            <a:ln>
              <a:noFill/>
            </a:ln>
            <a:effectLst/>
          </c:spPr>
          <c:invertIfNegative val="0"/>
          <c:cat>
            <c:multiLvlStrRef>
              <c:f>Sheet1!$C$18:$D$26</c:f>
              <c:multiLvlStrCache>
                <c:ptCount val="9"/>
                <c:lvl>
                  <c:pt idx="0">
                    <c:v>Base</c:v>
                  </c:pt>
                  <c:pt idx="1">
                    <c:v>GS-Ext</c:v>
                  </c:pt>
                  <c:pt idx="2">
                    <c:v>GS</c:v>
                  </c:pt>
                  <c:pt idx="3">
                    <c:v>Base</c:v>
                  </c:pt>
                  <c:pt idx="4">
                    <c:v>GS-Ext</c:v>
                  </c:pt>
                  <c:pt idx="5">
                    <c:v>GS</c:v>
                  </c:pt>
                  <c:pt idx="6">
                    <c:v>Base</c:v>
                  </c:pt>
                  <c:pt idx="7">
                    <c:v>GS-Ext</c:v>
                  </c:pt>
                  <c:pt idx="8">
                    <c:v>GS</c:v>
                  </c:pt>
                </c:lvl>
                <c:lvl>
                  <c:pt idx="0">
                    <c:v>SSD-L</c:v>
                  </c:pt>
                  <c:pt idx="3">
                    <c:v>SSD-M</c:v>
                  </c:pt>
                  <c:pt idx="6">
                    <c:v>SSD-H</c:v>
                  </c:pt>
                </c:lvl>
              </c:multiLvlStrCache>
            </c:multiLvlStrRef>
          </c:cat>
          <c:val>
            <c:numRef>
              <c:f>Sheet1!$F$18:$F$26</c:f>
              <c:numCache>
                <c:formatCode>General</c:formatCode>
                <c:ptCount val="9"/>
                <c:pt idx="0">
                  <c:v>0</c:v>
                </c:pt>
                <c:pt idx="1">
                  <c:v>0</c:v>
                </c:pt>
                <c:pt idx="2">
                  <c:v>0</c:v>
                </c:pt>
                <c:pt idx="3">
                  <c:v>0</c:v>
                </c:pt>
                <c:pt idx="4">
                  <c:v>0</c:v>
                </c:pt>
                <c:pt idx="5">
                  <c:v>0</c:v>
                </c:pt>
                <c:pt idx="6">
                  <c:v>0</c:v>
                </c:pt>
                <c:pt idx="7">
                  <c:v>0</c:v>
                </c:pt>
                <c:pt idx="8">
                  <c:v>0</c:v>
                </c:pt>
              </c:numCache>
            </c:numRef>
          </c:val>
          <c:extLst>
            <c:ext xmlns:c16="http://schemas.microsoft.com/office/drawing/2014/chart" uri="{C3380CC4-5D6E-409C-BE32-E72D297353CC}">
              <c16:uniqueId val="{0000000D-9084-4A45-91ED-008E34321162}"/>
            </c:ext>
          </c:extLst>
        </c:ser>
        <c:dLbls>
          <c:showLegendKey val="0"/>
          <c:showVal val="0"/>
          <c:showCatName val="0"/>
          <c:showSerName val="0"/>
          <c:showPercent val="0"/>
          <c:showBubbleSize val="0"/>
        </c:dLbls>
        <c:gapWidth val="100"/>
        <c:overlap val="100"/>
        <c:axId val="409304272"/>
        <c:axId val="409305920"/>
      </c:barChart>
      <c:catAx>
        <c:axId val="409304272"/>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5400000" spcFirstLastPara="1" vertOverflow="ellipsis"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409305920"/>
        <c:crosses val="autoZero"/>
        <c:auto val="1"/>
        <c:lblAlgn val="ctr"/>
        <c:lblOffset val="100"/>
        <c:noMultiLvlLbl val="0"/>
      </c:catAx>
      <c:valAx>
        <c:axId val="409305920"/>
        <c:scaling>
          <c:orientation val="minMax"/>
          <c:max val="10"/>
        </c:scaling>
        <c:delete val="0"/>
        <c:axPos val="l"/>
        <c:majorGridlines>
          <c:spPr>
            <a:ln w="9525" cap="flat" cmpd="sng" algn="ctr">
              <a:solidFill>
                <a:schemeClr val="tx1">
                  <a:lumMod val="15000"/>
                  <a:lumOff val="85000"/>
                </a:schemeClr>
              </a:solidFill>
              <a:round/>
            </a:ln>
            <a:effectLst/>
          </c:spPr>
        </c:majorGridlines>
        <c:minorGridlines>
          <c:spPr>
            <a:ln w="12700" cap="flat" cmpd="sng" algn="ctr">
              <a:solidFill>
                <a:schemeClr val="bg2">
                  <a:lumMod val="90000"/>
                </a:schemeClr>
              </a:solidFill>
              <a:round/>
            </a:ln>
            <a:effectLst/>
          </c:spPr>
        </c:min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409304272"/>
        <c:crosses val="autoZero"/>
        <c:crossBetween val="between"/>
        <c:majorUnit val="5"/>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42295956894479"/>
          <c:y val="7.4051418294039786E-2"/>
          <c:w val="0.8145753958998555"/>
          <c:h val="0.5190823189351379"/>
        </c:manualLayout>
      </c:layout>
      <c:barChart>
        <c:barDir val="col"/>
        <c:grouping val="clustered"/>
        <c:varyColors val="0"/>
        <c:ser>
          <c:idx val="0"/>
          <c:order val="0"/>
          <c:tx>
            <c:strRef>
              <c:f>Sheet2!$E$7</c:f>
              <c:strCache>
                <c:ptCount val="1"/>
                <c:pt idx="0">
                  <c:v>Time</c:v>
                </c:pt>
              </c:strCache>
            </c:strRef>
          </c:tx>
          <c:spPr>
            <a:solidFill>
              <a:schemeClr val="tx1">
                <a:lumMod val="50000"/>
                <a:lumOff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49E8-C846-83BE-706FBE1B8EAB}"/>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49E8-C846-83BE-706FBE1B8EAB}"/>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49E8-C846-83BE-706FBE1B8EAB}"/>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49E8-C846-83BE-706FBE1B8EAB}"/>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49E8-C846-83BE-706FBE1B8EAB}"/>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49E8-C846-83BE-706FBE1B8EAB}"/>
              </c:ext>
            </c:extLst>
          </c:dPt>
          <c:cat>
            <c:multiLvlStrRef>
              <c:f>Sheet2!$C$8:$D$13</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Sheet2!$E$8:$E$13</c:f>
              <c:numCache>
                <c:formatCode>General</c:formatCode>
                <c:ptCount val="6"/>
                <c:pt idx="0">
                  <c:v>34.840000000000003</c:v>
                </c:pt>
                <c:pt idx="1">
                  <c:v>1.55375</c:v>
                </c:pt>
                <c:pt idx="2">
                  <c:v>22.55</c:v>
                </c:pt>
                <c:pt idx="3">
                  <c:v>0.77687499999999998</c:v>
                </c:pt>
                <c:pt idx="4">
                  <c:v>21.72</c:v>
                </c:pt>
                <c:pt idx="5">
                  <c:v>0.77687499999999998</c:v>
                </c:pt>
              </c:numCache>
            </c:numRef>
          </c:val>
          <c:extLst>
            <c:ext xmlns:c16="http://schemas.microsoft.com/office/drawing/2014/chart" uri="{C3380CC4-5D6E-409C-BE32-E72D297353CC}">
              <c16:uniqueId val="{0000000C-49E8-C846-83BE-706FBE1B8EAB}"/>
            </c:ext>
          </c:extLst>
        </c:ser>
        <c:dLbls>
          <c:showLegendKey val="0"/>
          <c:showVal val="0"/>
          <c:showCatName val="0"/>
          <c:showSerName val="0"/>
          <c:showPercent val="0"/>
          <c:showBubbleSize val="0"/>
        </c:dLbls>
        <c:gapWidth val="100"/>
        <c:overlap val="-27"/>
        <c:axId val="1390905183"/>
        <c:axId val="1391219183"/>
      </c:barChart>
      <c:catAx>
        <c:axId val="1390905183"/>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5400000" spcFirstLastPara="1" vertOverflow="ellipsis"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391219183"/>
        <c:crossesAt val="0.1"/>
        <c:auto val="1"/>
        <c:lblAlgn val="ctr"/>
        <c:lblOffset val="110"/>
        <c:noMultiLvlLbl val="0"/>
      </c:catAx>
      <c:valAx>
        <c:axId val="1391219183"/>
        <c:scaling>
          <c:logBase val="10"/>
          <c:orientation val="minMax"/>
          <c:max val="100"/>
          <c:min val="0.1"/>
        </c:scaling>
        <c:delete val="0"/>
        <c:axPos val="l"/>
        <c:majorGridlines>
          <c:spPr>
            <a:ln w="1587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390905183"/>
        <c:crosses val="autoZero"/>
        <c:crossBetween val="between"/>
        <c:minorUnit val="5"/>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6553501366925"/>
          <c:y val="7.3527945460551997E-2"/>
          <c:w val="0.80424800388221529"/>
          <c:h val="0.44485989855759084"/>
        </c:manualLayout>
      </c:layout>
      <c:barChart>
        <c:barDir val="col"/>
        <c:grouping val="clustered"/>
        <c:varyColors val="0"/>
        <c:ser>
          <c:idx val="0"/>
          <c:order val="0"/>
          <c:spPr>
            <a:solidFill>
              <a:schemeClr val="bg2">
                <a:lumMod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995D-D74B-9A3D-B39479C9AFA3}"/>
              </c:ext>
            </c:extLst>
          </c:dPt>
          <c:dPt>
            <c:idx val="1"/>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3-995D-D74B-9A3D-B39479C9AFA3}"/>
              </c:ext>
            </c:extLst>
          </c:dPt>
          <c:dPt>
            <c:idx val="2"/>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5-995D-D74B-9A3D-B39479C9AFA3}"/>
              </c:ext>
            </c:extLst>
          </c:dPt>
          <c:dPt>
            <c:idx val="3"/>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7-995D-D74B-9A3D-B39479C9AFA3}"/>
              </c:ext>
            </c:extLst>
          </c:dPt>
          <c:dPt>
            <c:idx val="4"/>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9-995D-D74B-9A3D-B39479C9AFA3}"/>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995D-D74B-9A3D-B39479C9AFA3}"/>
              </c:ext>
            </c:extLst>
          </c:dPt>
          <c:dPt>
            <c:idx val="6"/>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D-995D-D74B-9A3D-B39479C9AFA3}"/>
              </c:ext>
            </c:extLst>
          </c:dPt>
          <c:dPt>
            <c:idx val="7"/>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F-995D-D74B-9A3D-B39479C9AFA3}"/>
              </c:ext>
            </c:extLst>
          </c:dPt>
          <c:dPt>
            <c:idx val="8"/>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11-995D-D74B-9A3D-B39479C9AFA3}"/>
              </c:ext>
            </c:extLst>
          </c:dPt>
          <c:cat>
            <c:multiLvlStrRef>
              <c:f>Sheet2!$C$14:$D$22</c:f>
              <c:multiLvlStrCache>
                <c:ptCount val="9"/>
                <c:lvl>
                  <c:pt idx="0">
                    <c:v>Base</c:v>
                  </c:pt>
                  <c:pt idx="1">
                    <c:v>GS-Ext</c:v>
                  </c:pt>
                  <c:pt idx="2">
                    <c:v>GS</c:v>
                  </c:pt>
                  <c:pt idx="3">
                    <c:v>Base</c:v>
                  </c:pt>
                  <c:pt idx="4">
                    <c:v>GS-Ext</c:v>
                  </c:pt>
                  <c:pt idx="5">
                    <c:v>GS</c:v>
                  </c:pt>
                  <c:pt idx="6">
                    <c:v>Base</c:v>
                  </c:pt>
                  <c:pt idx="7">
                    <c:v>GS-Ext</c:v>
                  </c:pt>
                  <c:pt idx="8">
                    <c:v>GS</c:v>
                  </c:pt>
                </c:lvl>
                <c:lvl>
                  <c:pt idx="0">
                    <c:v>SSD-L</c:v>
                  </c:pt>
                  <c:pt idx="3">
                    <c:v>SSD-M</c:v>
                  </c:pt>
                  <c:pt idx="6">
                    <c:v>SSD-H</c:v>
                  </c:pt>
                </c:lvl>
              </c:multiLvlStrCache>
            </c:multiLvlStrRef>
          </c:cat>
          <c:val>
            <c:numRef>
              <c:f>Sheet2!$E$14:$E$22</c:f>
              <c:numCache>
                <c:formatCode>General</c:formatCode>
                <c:ptCount val="9"/>
                <c:pt idx="0">
                  <c:v>30.027999999999999</c:v>
                </c:pt>
                <c:pt idx="1">
                  <c:v>30.056000000000001</c:v>
                </c:pt>
                <c:pt idx="2">
                  <c:v>1.563958333</c:v>
                </c:pt>
                <c:pt idx="3">
                  <c:v>5.3620048269999998</c:v>
                </c:pt>
                <c:pt idx="4">
                  <c:v>4.2937142860000002</c:v>
                </c:pt>
                <c:pt idx="5">
                  <c:v>0.78197916670000001</c:v>
                </c:pt>
                <c:pt idx="6">
                  <c:v>5.360004827</c:v>
                </c:pt>
                <c:pt idx="7">
                  <c:v>2.1468571430000001</c:v>
                </c:pt>
                <c:pt idx="8">
                  <c:v>0.78197916670000001</c:v>
                </c:pt>
              </c:numCache>
            </c:numRef>
          </c:val>
          <c:extLst>
            <c:ext xmlns:c16="http://schemas.microsoft.com/office/drawing/2014/chart" uri="{C3380CC4-5D6E-409C-BE32-E72D297353CC}">
              <c16:uniqueId val="{00000012-995D-D74B-9A3D-B39479C9AFA3}"/>
            </c:ext>
          </c:extLst>
        </c:ser>
        <c:dLbls>
          <c:showLegendKey val="0"/>
          <c:showVal val="0"/>
          <c:showCatName val="0"/>
          <c:showSerName val="0"/>
          <c:showPercent val="0"/>
          <c:showBubbleSize val="0"/>
        </c:dLbls>
        <c:gapWidth val="100"/>
        <c:overlap val="-27"/>
        <c:axId val="1876036816"/>
        <c:axId val="1876271296"/>
      </c:barChart>
      <c:catAx>
        <c:axId val="187603681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350" b="1" i="0" u="none" strike="noStrike" kern="1200" baseline="0">
                <a:solidFill>
                  <a:schemeClr val="tx1"/>
                </a:solidFill>
                <a:latin typeface="Cambria" panose="02040503050406030204" pitchFamily="18" charset="0"/>
                <a:ea typeface="+mn-ea"/>
                <a:cs typeface="+mn-cs"/>
              </a:defRPr>
            </a:pPr>
            <a:endParaRPr lang="en-US"/>
          </a:p>
        </c:txPr>
        <c:crossAx val="1876271296"/>
        <c:crossesAt val="0.1"/>
        <c:auto val="1"/>
        <c:lblAlgn val="ctr"/>
        <c:lblOffset val="0"/>
        <c:noMultiLvlLbl val="0"/>
      </c:catAx>
      <c:valAx>
        <c:axId val="1876271296"/>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one"/>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876036816"/>
        <c:crosses val="autoZero"/>
        <c:crossBetween val="between"/>
        <c:minorUnit val="1"/>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88051616595324"/>
          <c:y val="0.18455267579499435"/>
          <c:w val="0.75474289548247919"/>
          <c:h val="0.42580013004068901"/>
        </c:manualLayout>
      </c:layout>
      <c:barChart>
        <c:barDir val="col"/>
        <c:grouping val="clustered"/>
        <c:varyColors val="0"/>
        <c:ser>
          <c:idx val="0"/>
          <c:order val="0"/>
          <c:tx>
            <c:strRef>
              <c:f>Sheet3!$M$5</c:f>
              <c:strCache>
                <c:ptCount val="1"/>
                <c:pt idx="0">
                  <c:v>Base</c:v>
                </c:pt>
              </c:strCache>
            </c:strRef>
          </c:tx>
          <c:spPr>
            <a:solidFill>
              <a:schemeClr val="tx1">
                <a:lumMod val="65000"/>
                <a:lumOff val="35000"/>
              </a:schemeClr>
            </a:solidFill>
            <a:ln w="15875">
              <a:solidFill>
                <a:schemeClr val="tx1"/>
              </a:solidFill>
            </a:ln>
            <a:effectLst/>
          </c:spPr>
          <c:invertIfNegative val="0"/>
          <c:cat>
            <c:multiLvlStrRef>
              <c:f>Sheet3!$K$6:$L$11</c:f>
              <c:multiLvlStrCache>
                <c:ptCount val="6"/>
                <c:lvl>
                  <c:pt idx="0">
                    <c:v>75%</c:v>
                  </c:pt>
                  <c:pt idx="1">
                    <c:v>85%</c:v>
                  </c:pt>
                  <c:pt idx="2">
                    <c:v>75%</c:v>
                  </c:pt>
                  <c:pt idx="3">
                    <c:v>85%</c:v>
                  </c:pt>
                  <c:pt idx="4">
                    <c:v>75%</c:v>
                  </c:pt>
                  <c:pt idx="5">
                    <c:v>85%</c:v>
                  </c:pt>
                </c:lvl>
                <c:lvl>
                  <c:pt idx="0">
                    <c:v>1x</c:v>
                  </c:pt>
                  <c:pt idx="2">
                    <c:v>10x</c:v>
                  </c:pt>
                  <c:pt idx="4">
                    <c:v>20x</c:v>
                  </c:pt>
                </c:lvl>
              </c:multiLvlStrCache>
            </c:multiLvlStrRef>
          </c:cat>
          <c:val>
            <c:numRef>
              <c:f>Sheet3!$M$6:$M$11</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0-62EA-6941-B3F1-52F523E75631}"/>
            </c:ext>
          </c:extLst>
        </c:ser>
        <c:ser>
          <c:idx val="1"/>
          <c:order val="1"/>
          <c:tx>
            <c:strRef>
              <c:f>Sheet3!$N$5</c:f>
              <c:strCache>
                <c:ptCount val="1"/>
                <c:pt idx="0">
                  <c:v>GS</c:v>
                </c:pt>
              </c:strCache>
            </c:strRef>
          </c:tx>
          <c:spPr>
            <a:solidFill>
              <a:schemeClr val="accent6">
                <a:lumMod val="20000"/>
                <a:lumOff val="80000"/>
              </a:schemeClr>
            </a:solidFill>
            <a:ln w="15875">
              <a:solidFill>
                <a:schemeClr val="tx1"/>
              </a:solidFill>
            </a:ln>
            <a:effectLst/>
          </c:spPr>
          <c:invertIfNegative val="0"/>
          <c:cat>
            <c:multiLvlStrRef>
              <c:f>Sheet3!$K$6:$L$11</c:f>
              <c:multiLvlStrCache>
                <c:ptCount val="6"/>
                <c:lvl>
                  <c:pt idx="0">
                    <c:v>75%</c:v>
                  </c:pt>
                  <c:pt idx="1">
                    <c:v>85%</c:v>
                  </c:pt>
                  <c:pt idx="2">
                    <c:v>75%</c:v>
                  </c:pt>
                  <c:pt idx="3">
                    <c:v>85%</c:v>
                  </c:pt>
                  <c:pt idx="4">
                    <c:v>75%</c:v>
                  </c:pt>
                  <c:pt idx="5">
                    <c:v>85%</c:v>
                  </c:pt>
                </c:lvl>
                <c:lvl>
                  <c:pt idx="0">
                    <c:v>1x</c:v>
                  </c:pt>
                  <c:pt idx="2">
                    <c:v>10x</c:v>
                  </c:pt>
                  <c:pt idx="4">
                    <c:v>20x</c:v>
                  </c:pt>
                </c:lvl>
              </c:multiLvlStrCache>
            </c:multiLvlStrRef>
          </c:cat>
          <c:val>
            <c:numRef>
              <c:f>Sheet3!$N$6:$N$11</c:f>
              <c:numCache>
                <c:formatCode>General</c:formatCode>
                <c:ptCount val="6"/>
                <c:pt idx="0">
                  <c:v>0.50504417570023175</c:v>
                </c:pt>
                <c:pt idx="1">
                  <c:v>0.30762729769702091</c:v>
                </c:pt>
                <c:pt idx="2">
                  <c:v>0.27597940415670463</c:v>
                </c:pt>
                <c:pt idx="3">
                  <c:v>0.19435697712959896</c:v>
                </c:pt>
                <c:pt idx="4">
                  <c:v>0.28937409749539411</c:v>
                </c:pt>
                <c:pt idx="5">
                  <c:v>0.16534373624885759</c:v>
                </c:pt>
              </c:numCache>
            </c:numRef>
          </c:val>
          <c:extLst>
            <c:ext xmlns:c16="http://schemas.microsoft.com/office/drawing/2014/chart" uri="{C3380CC4-5D6E-409C-BE32-E72D297353CC}">
              <c16:uniqueId val="{00000001-62EA-6941-B3F1-52F523E75631}"/>
            </c:ext>
          </c:extLst>
        </c:ser>
        <c:dLbls>
          <c:showLegendKey val="0"/>
          <c:showVal val="0"/>
          <c:showCatName val="0"/>
          <c:showSerName val="0"/>
          <c:showPercent val="0"/>
          <c:showBubbleSize val="0"/>
        </c:dLbls>
        <c:gapWidth val="75"/>
        <c:axId val="688008704"/>
        <c:axId val="688721408"/>
      </c:barChart>
      <c:catAx>
        <c:axId val="688008704"/>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688721408"/>
        <c:crossesAt val="1.0000000000000002E-3"/>
        <c:auto val="1"/>
        <c:lblAlgn val="ctr"/>
        <c:lblOffset val="100"/>
        <c:noMultiLvlLbl val="0"/>
      </c:catAx>
      <c:valAx>
        <c:axId val="688721408"/>
        <c:scaling>
          <c:orientation val="minMax"/>
          <c:max val="1"/>
          <c:min val="0"/>
        </c:scaling>
        <c:delete val="0"/>
        <c:axPos val="l"/>
        <c:majorGridlines>
          <c:spPr>
            <a:ln w="1587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688008704"/>
        <c:crosses val="autoZero"/>
        <c:crossBetween val="midCat"/>
        <c:majorUnit val="0.2"/>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59958822494363"/>
          <c:y val="0.1851670487786351"/>
          <c:w val="0.7606294369831228"/>
          <c:h val="0.4253864076426852"/>
        </c:manualLayout>
      </c:layout>
      <c:barChart>
        <c:barDir val="col"/>
        <c:grouping val="clustered"/>
        <c:varyColors val="0"/>
        <c:ser>
          <c:idx val="0"/>
          <c:order val="0"/>
          <c:tx>
            <c:strRef>
              <c:f>Sheet3!$S$11</c:f>
              <c:strCache>
                <c:ptCount val="1"/>
                <c:pt idx="0">
                  <c:v>Base</c:v>
                </c:pt>
              </c:strCache>
            </c:strRef>
          </c:tx>
          <c:spPr>
            <a:solidFill>
              <a:schemeClr val="tx1">
                <a:lumMod val="65000"/>
                <a:lumOff val="35000"/>
              </a:schemeClr>
            </a:solidFill>
            <a:ln w="15875">
              <a:solidFill>
                <a:schemeClr val="tx1"/>
              </a:solidFill>
            </a:ln>
            <a:effectLst/>
          </c:spPr>
          <c:invertIfNegative val="0"/>
          <c:cat>
            <c:multiLvlStrRef>
              <c:f>Sheet3!$Q$12:$R$17</c:f>
              <c:multiLvlStrCache>
                <c:ptCount val="6"/>
                <c:lvl>
                  <c:pt idx="0">
                    <c:v>75%</c:v>
                  </c:pt>
                  <c:pt idx="1">
                    <c:v>85%</c:v>
                  </c:pt>
                  <c:pt idx="2">
                    <c:v>75%</c:v>
                  </c:pt>
                  <c:pt idx="3">
                    <c:v>85%</c:v>
                  </c:pt>
                  <c:pt idx="4">
                    <c:v>75%</c:v>
                  </c:pt>
                  <c:pt idx="5">
                    <c:v>85%</c:v>
                  </c:pt>
                </c:lvl>
                <c:lvl>
                  <c:pt idx="0">
                    <c:v>1x</c:v>
                  </c:pt>
                  <c:pt idx="2">
                    <c:v>10x</c:v>
                  </c:pt>
                  <c:pt idx="4">
                    <c:v>20x</c:v>
                  </c:pt>
                </c:lvl>
              </c:multiLvlStrCache>
            </c:multiLvlStrRef>
          </c:cat>
          <c:val>
            <c:numRef>
              <c:f>Sheet3!$S$12:$S$17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0-4D4C-874C-8CEA-20B4DA0A4D39}"/>
            </c:ext>
          </c:extLst>
        </c:ser>
        <c:ser>
          <c:idx val="1"/>
          <c:order val="1"/>
          <c:tx>
            <c:strRef>
              <c:f>Sheet3!$T$11</c:f>
              <c:strCache>
                <c:ptCount val="1"/>
                <c:pt idx="0">
                  <c:v>GS</c:v>
                </c:pt>
              </c:strCache>
            </c:strRef>
          </c:tx>
          <c:spPr>
            <a:solidFill>
              <a:schemeClr val="accent6">
                <a:lumMod val="20000"/>
                <a:lumOff val="80000"/>
              </a:schemeClr>
            </a:solidFill>
            <a:ln w="15875">
              <a:solidFill>
                <a:schemeClr val="tx1"/>
              </a:solidFill>
            </a:ln>
            <a:effectLst/>
          </c:spPr>
          <c:invertIfNegative val="0"/>
          <c:cat>
            <c:multiLvlStrRef>
              <c:f>Sheet3!$Q$12:$R$17</c:f>
              <c:multiLvlStrCache>
                <c:ptCount val="6"/>
                <c:lvl>
                  <c:pt idx="0">
                    <c:v>75%</c:v>
                  </c:pt>
                  <c:pt idx="1">
                    <c:v>85%</c:v>
                  </c:pt>
                  <c:pt idx="2">
                    <c:v>75%</c:v>
                  </c:pt>
                  <c:pt idx="3">
                    <c:v>85%</c:v>
                  </c:pt>
                  <c:pt idx="4">
                    <c:v>75%</c:v>
                  </c:pt>
                  <c:pt idx="5">
                    <c:v>85%</c:v>
                  </c:pt>
                </c:lvl>
                <c:lvl>
                  <c:pt idx="0">
                    <c:v>1x</c:v>
                  </c:pt>
                  <c:pt idx="2">
                    <c:v>10x</c:v>
                  </c:pt>
                  <c:pt idx="4">
                    <c:v>20x</c:v>
                  </c:pt>
                </c:lvl>
              </c:multiLvlStrCache>
            </c:multiLvlStrRef>
          </c:cat>
          <c:val>
            <c:numRef>
              <c:f>Sheet3!$T$12:$T$17</c:f>
              <c:numCache>
                <c:formatCode>General</c:formatCode>
                <c:ptCount val="6"/>
                <c:pt idx="0">
                  <c:v>0.65906262086921485</c:v>
                </c:pt>
                <c:pt idx="1">
                  <c:v>0.65906262086921485</c:v>
                </c:pt>
                <c:pt idx="2">
                  <c:v>0.33838476937938761</c:v>
                </c:pt>
                <c:pt idx="3">
                  <c:v>0.33838476937938761</c:v>
                </c:pt>
                <c:pt idx="4">
                  <c:v>0.31985524718291525</c:v>
                </c:pt>
                <c:pt idx="5">
                  <c:v>0.31985524718291525</c:v>
                </c:pt>
              </c:numCache>
            </c:numRef>
          </c:val>
          <c:extLst>
            <c:ext xmlns:c16="http://schemas.microsoft.com/office/drawing/2014/chart" uri="{C3380CC4-5D6E-409C-BE32-E72D297353CC}">
              <c16:uniqueId val="{00000001-4D4C-874C-8CEA-20B4DA0A4D39}"/>
            </c:ext>
          </c:extLst>
        </c:ser>
        <c:dLbls>
          <c:showLegendKey val="0"/>
          <c:showVal val="0"/>
          <c:showCatName val="0"/>
          <c:showSerName val="0"/>
          <c:showPercent val="0"/>
          <c:showBubbleSize val="0"/>
        </c:dLbls>
        <c:gapWidth val="75"/>
        <c:axId val="152987791"/>
        <c:axId val="1876173808"/>
      </c:barChart>
      <c:catAx>
        <c:axId val="152987791"/>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876173808"/>
        <c:crossesAt val="1.0000000000000002E-3"/>
        <c:auto val="1"/>
        <c:lblAlgn val="ctr"/>
        <c:lblOffset val="100"/>
        <c:noMultiLvlLbl val="0"/>
      </c:catAx>
      <c:valAx>
        <c:axId val="1876173808"/>
        <c:scaling>
          <c:orientation val="minMax"/>
          <c:max val="1"/>
          <c:min val="0"/>
        </c:scaling>
        <c:delete val="0"/>
        <c:axPos val="l"/>
        <c:majorGridlines>
          <c:spPr>
            <a:ln w="1587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one"/>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52987791"/>
        <c:crosses val="autoZero"/>
        <c:crossBetween val="midCat"/>
        <c:majorUnit val="0.2"/>
      </c:valAx>
      <c:spPr>
        <a:noFill/>
        <a:ln w="15875">
          <a:solidFill>
            <a:schemeClr val="tx1"/>
          </a:solidFill>
        </a:ln>
        <a:effectLst/>
      </c:spPr>
    </c:plotArea>
    <c:legend>
      <c:legendPos val="b"/>
      <c:layout>
        <c:manualLayout>
          <c:xMode val="edge"/>
          <c:yMode val="edge"/>
          <c:x val="0.56870073637943586"/>
          <c:y val="0.32054954490812299"/>
          <c:w val="0.28622951356395099"/>
          <c:h val="9.1331787738279241E-2"/>
        </c:manualLayout>
      </c:layout>
      <c:overlay val="0"/>
      <c:spPr>
        <a:solidFill>
          <a:schemeClr val="bg1"/>
        </a:solidFill>
        <a:ln w="15875">
          <a:solidFill>
            <a:schemeClr val="tx1"/>
          </a:solidFill>
        </a:ln>
        <a:effectLst/>
      </c:spPr>
      <c:txPr>
        <a:bodyPr rot="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88051616595324"/>
          <c:y val="0.18455267579499435"/>
          <c:w val="0.75474289548247919"/>
          <c:h val="0.42580013004068901"/>
        </c:manualLayout>
      </c:layout>
      <c:barChart>
        <c:barDir val="col"/>
        <c:grouping val="clustered"/>
        <c:varyColors val="0"/>
        <c:ser>
          <c:idx val="0"/>
          <c:order val="0"/>
          <c:tx>
            <c:strRef>
              <c:f>Sheet3!$M$5</c:f>
              <c:strCache>
                <c:ptCount val="1"/>
                <c:pt idx="0">
                  <c:v>Base</c:v>
                </c:pt>
              </c:strCache>
            </c:strRef>
          </c:tx>
          <c:spPr>
            <a:solidFill>
              <a:schemeClr val="tx1">
                <a:lumMod val="65000"/>
                <a:lumOff val="35000"/>
              </a:schemeClr>
            </a:solidFill>
            <a:ln w="15875">
              <a:solidFill>
                <a:schemeClr val="tx1"/>
              </a:solidFill>
            </a:ln>
            <a:effectLst/>
          </c:spPr>
          <c:invertIfNegative val="0"/>
          <c:cat>
            <c:multiLvlStrRef>
              <c:f>Sheet3!$K$6:$L$11</c:f>
              <c:multiLvlStrCache>
                <c:ptCount val="6"/>
                <c:lvl>
                  <c:pt idx="0">
                    <c:v>0.3%</c:v>
                  </c:pt>
                  <c:pt idx="1">
                    <c:v>37%</c:v>
                  </c:pt>
                  <c:pt idx="2">
                    <c:v>0.3%</c:v>
                  </c:pt>
                  <c:pt idx="3">
                    <c:v>37%</c:v>
                  </c:pt>
                  <c:pt idx="4">
                    <c:v>0.3%</c:v>
                  </c:pt>
                  <c:pt idx="5">
                    <c:v>37%</c:v>
                  </c:pt>
                </c:lvl>
                <c:lvl>
                  <c:pt idx="0">
                    <c:v>1x</c:v>
                  </c:pt>
                  <c:pt idx="2">
                    <c:v>10x</c:v>
                  </c:pt>
                  <c:pt idx="4">
                    <c:v>20x</c:v>
                  </c:pt>
                </c:lvl>
              </c:multiLvlStrCache>
            </c:multiLvlStrRef>
          </c:cat>
          <c:val>
            <c:numRef>
              <c:f>Sheet3!$M$6:$M$11</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0-D860-5C42-A2B5-BFF030C25B46}"/>
            </c:ext>
          </c:extLst>
        </c:ser>
        <c:ser>
          <c:idx val="1"/>
          <c:order val="1"/>
          <c:tx>
            <c:strRef>
              <c:f>Sheet3!$N$5</c:f>
              <c:strCache>
                <c:ptCount val="1"/>
                <c:pt idx="0">
                  <c:v>GS</c:v>
                </c:pt>
              </c:strCache>
            </c:strRef>
          </c:tx>
          <c:spPr>
            <a:solidFill>
              <a:schemeClr val="accent6">
                <a:lumMod val="20000"/>
                <a:lumOff val="80000"/>
              </a:schemeClr>
            </a:solidFill>
            <a:ln w="15875">
              <a:solidFill>
                <a:schemeClr val="tx1"/>
              </a:solidFill>
            </a:ln>
            <a:effectLst/>
          </c:spPr>
          <c:invertIfNegative val="0"/>
          <c:cat>
            <c:multiLvlStrRef>
              <c:f>Sheet3!$K$6:$L$11</c:f>
              <c:multiLvlStrCache>
                <c:ptCount val="6"/>
                <c:lvl>
                  <c:pt idx="0">
                    <c:v>0.3%</c:v>
                  </c:pt>
                  <c:pt idx="1">
                    <c:v>37%</c:v>
                  </c:pt>
                  <c:pt idx="2">
                    <c:v>0.3%</c:v>
                  </c:pt>
                  <c:pt idx="3">
                    <c:v>37%</c:v>
                  </c:pt>
                  <c:pt idx="4">
                    <c:v>0.3%</c:v>
                  </c:pt>
                  <c:pt idx="5">
                    <c:v>37%</c:v>
                  </c:pt>
                </c:lvl>
                <c:lvl>
                  <c:pt idx="0">
                    <c:v>1x</c:v>
                  </c:pt>
                  <c:pt idx="2">
                    <c:v>10x</c:v>
                  </c:pt>
                  <c:pt idx="4">
                    <c:v>20x</c:v>
                  </c:pt>
                </c:lvl>
              </c:multiLvlStrCache>
            </c:multiLvlStrRef>
          </c:cat>
          <c:val>
            <c:numRef>
              <c:f>Sheet3!$N$6:$N$11</c:f>
              <c:numCache>
                <c:formatCode>General</c:formatCode>
                <c:ptCount val="6"/>
                <c:pt idx="0">
                  <c:v>2.9734499691528547E-2</c:v>
                </c:pt>
                <c:pt idx="1">
                  <c:v>0.68810770381451014</c:v>
                </c:pt>
                <c:pt idx="2">
                  <c:v>3.427006687311418E-2</c:v>
                </c:pt>
                <c:pt idx="3">
                  <c:v>0.67399126188640457</c:v>
                </c:pt>
                <c:pt idx="4">
                  <c:v>3.5083500433533844E-2</c:v>
                </c:pt>
                <c:pt idx="5">
                  <c:v>0.66258516216131358</c:v>
                </c:pt>
              </c:numCache>
            </c:numRef>
          </c:val>
          <c:extLst>
            <c:ext xmlns:c16="http://schemas.microsoft.com/office/drawing/2014/chart" uri="{C3380CC4-5D6E-409C-BE32-E72D297353CC}">
              <c16:uniqueId val="{00000001-D860-5C42-A2B5-BFF030C25B46}"/>
            </c:ext>
          </c:extLst>
        </c:ser>
        <c:dLbls>
          <c:showLegendKey val="0"/>
          <c:showVal val="0"/>
          <c:showCatName val="0"/>
          <c:showSerName val="0"/>
          <c:showPercent val="0"/>
          <c:showBubbleSize val="0"/>
        </c:dLbls>
        <c:gapWidth val="75"/>
        <c:axId val="688008704"/>
        <c:axId val="688721408"/>
      </c:barChart>
      <c:catAx>
        <c:axId val="688008704"/>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688721408"/>
        <c:crossesAt val="1.0000000000000002E-3"/>
        <c:auto val="1"/>
        <c:lblAlgn val="ctr"/>
        <c:lblOffset val="100"/>
        <c:noMultiLvlLbl val="0"/>
      </c:catAx>
      <c:valAx>
        <c:axId val="688721408"/>
        <c:scaling>
          <c:logBase val="10"/>
          <c:orientation val="minMax"/>
          <c:max val="1"/>
          <c:min val="1.0000000000000002E-3"/>
        </c:scaling>
        <c:delete val="0"/>
        <c:axPos val="l"/>
        <c:majorGridlines>
          <c:spPr>
            <a:ln w="1587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688008704"/>
        <c:crosses val="autoZero"/>
        <c:crossBetween val="midCat"/>
        <c:majorUnit val="0.2"/>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59958822494363"/>
          <c:y val="0.1851670487786351"/>
          <c:w val="0.7606294369831228"/>
          <c:h val="0.4253864076426852"/>
        </c:manualLayout>
      </c:layout>
      <c:barChart>
        <c:barDir val="col"/>
        <c:grouping val="clustered"/>
        <c:varyColors val="0"/>
        <c:ser>
          <c:idx val="0"/>
          <c:order val="0"/>
          <c:tx>
            <c:strRef>
              <c:f>Sheet3!$S$11</c:f>
              <c:strCache>
                <c:ptCount val="1"/>
                <c:pt idx="0">
                  <c:v>Base</c:v>
                </c:pt>
              </c:strCache>
            </c:strRef>
          </c:tx>
          <c:spPr>
            <a:solidFill>
              <a:schemeClr val="tx1">
                <a:lumMod val="65000"/>
                <a:lumOff val="35000"/>
              </a:schemeClr>
            </a:solidFill>
            <a:ln w="15875">
              <a:solidFill>
                <a:schemeClr val="tx1"/>
              </a:solidFill>
            </a:ln>
            <a:effectLst/>
          </c:spPr>
          <c:invertIfNegative val="0"/>
          <c:cat>
            <c:multiLvlStrRef>
              <c:f>Sheet3!$Q$12:$R$17</c:f>
              <c:multiLvlStrCache>
                <c:ptCount val="6"/>
                <c:lvl>
                  <c:pt idx="0">
                    <c:v>0.3%</c:v>
                  </c:pt>
                  <c:pt idx="1">
                    <c:v>37%</c:v>
                  </c:pt>
                  <c:pt idx="2">
                    <c:v>0.3%</c:v>
                  </c:pt>
                  <c:pt idx="3">
                    <c:v>37%</c:v>
                  </c:pt>
                  <c:pt idx="4">
                    <c:v>0.3%</c:v>
                  </c:pt>
                  <c:pt idx="5">
                    <c:v>37%</c:v>
                  </c:pt>
                </c:lvl>
                <c:lvl>
                  <c:pt idx="0">
                    <c:v>1x</c:v>
                  </c:pt>
                  <c:pt idx="2">
                    <c:v>10x</c:v>
                  </c:pt>
                  <c:pt idx="4">
                    <c:v>20x</c:v>
                  </c:pt>
                </c:lvl>
              </c:multiLvlStrCache>
            </c:multiLvlStrRef>
          </c:cat>
          <c:val>
            <c:numRef>
              <c:f>Sheet3!$S$12:$S$17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0-EE93-2745-B3FB-F953C119A665}"/>
            </c:ext>
          </c:extLst>
        </c:ser>
        <c:ser>
          <c:idx val="1"/>
          <c:order val="1"/>
          <c:tx>
            <c:strRef>
              <c:f>Sheet3!$T$11</c:f>
              <c:strCache>
                <c:ptCount val="1"/>
                <c:pt idx="0">
                  <c:v>GS</c:v>
                </c:pt>
              </c:strCache>
            </c:strRef>
          </c:tx>
          <c:spPr>
            <a:solidFill>
              <a:schemeClr val="accent6">
                <a:lumMod val="20000"/>
                <a:lumOff val="80000"/>
              </a:schemeClr>
            </a:solidFill>
            <a:ln w="15875">
              <a:solidFill>
                <a:schemeClr val="tx1"/>
              </a:solidFill>
            </a:ln>
            <a:effectLst/>
          </c:spPr>
          <c:invertIfNegative val="0"/>
          <c:cat>
            <c:multiLvlStrRef>
              <c:f>Sheet3!$Q$12:$R$17</c:f>
              <c:multiLvlStrCache>
                <c:ptCount val="6"/>
                <c:lvl>
                  <c:pt idx="0">
                    <c:v>0.3%</c:v>
                  </c:pt>
                  <c:pt idx="1">
                    <c:v>37%</c:v>
                  </c:pt>
                  <c:pt idx="2">
                    <c:v>0.3%</c:v>
                  </c:pt>
                  <c:pt idx="3">
                    <c:v>37%</c:v>
                  </c:pt>
                  <c:pt idx="4">
                    <c:v>0.3%</c:v>
                  </c:pt>
                  <c:pt idx="5">
                    <c:v>37%</c:v>
                  </c:pt>
                </c:lvl>
                <c:lvl>
                  <c:pt idx="0">
                    <c:v>1x</c:v>
                  </c:pt>
                  <c:pt idx="2">
                    <c:v>10x</c:v>
                  </c:pt>
                  <c:pt idx="4">
                    <c:v>20x</c:v>
                  </c:pt>
                </c:lvl>
              </c:multiLvlStrCache>
            </c:multiLvlStrRef>
          </c:cat>
          <c:val>
            <c:numRef>
              <c:f>Sheet3!$T$12:$T$17</c:f>
              <c:numCache>
                <c:formatCode>General</c:formatCode>
                <c:ptCount val="6"/>
                <c:pt idx="0">
                  <c:v>0.14589150419434874</c:v>
                </c:pt>
                <c:pt idx="1">
                  <c:v>0.37023507441703279</c:v>
                </c:pt>
                <c:pt idx="2">
                  <c:v>0.14581803830322293</c:v>
                </c:pt>
                <c:pt idx="3">
                  <c:v>0.37002351534031791</c:v>
                </c:pt>
                <c:pt idx="4">
                  <c:v>0.14581395549684864</c:v>
                </c:pt>
                <c:pt idx="5">
                  <c:v>0.37001175802864217</c:v>
                </c:pt>
              </c:numCache>
            </c:numRef>
          </c:val>
          <c:extLst>
            <c:ext xmlns:c16="http://schemas.microsoft.com/office/drawing/2014/chart" uri="{C3380CC4-5D6E-409C-BE32-E72D297353CC}">
              <c16:uniqueId val="{00000001-EE93-2745-B3FB-F953C119A665}"/>
            </c:ext>
          </c:extLst>
        </c:ser>
        <c:dLbls>
          <c:showLegendKey val="0"/>
          <c:showVal val="0"/>
          <c:showCatName val="0"/>
          <c:showSerName val="0"/>
          <c:showPercent val="0"/>
          <c:showBubbleSize val="0"/>
        </c:dLbls>
        <c:gapWidth val="75"/>
        <c:axId val="152987791"/>
        <c:axId val="1876173808"/>
      </c:barChart>
      <c:catAx>
        <c:axId val="152987791"/>
        <c:scaling>
          <c:orientation val="minMax"/>
        </c:scaling>
        <c:delete val="0"/>
        <c:axPos val="b"/>
        <c:numFmt formatCode="General" sourceLinked="1"/>
        <c:majorTickMark val="in"/>
        <c:minorTickMark val="in"/>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876173808"/>
        <c:crossesAt val="1.0000000000000002E-3"/>
        <c:auto val="1"/>
        <c:lblAlgn val="ctr"/>
        <c:lblOffset val="100"/>
        <c:noMultiLvlLbl val="0"/>
      </c:catAx>
      <c:valAx>
        <c:axId val="1876173808"/>
        <c:scaling>
          <c:logBase val="10"/>
          <c:orientation val="minMax"/>
          <c:max val="1"/>
          <c:min val="1.0000000000000002E-3"/>
        </c:scaling>
        <c:delete val="0"/>
        <c:axPos val="l"/>
        <c:majorGridlines>
          <c:spPr>
            <a:ln w="1587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one"/>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52987791"/>
        <c:crosses val="autoZero"/>
        <c:crossBetween val="midCat"/>
        <c:majorUnit val="0.2"/>
      </c:valAx>
      <c:spPr>
        <a:noFill/>
        <a:ln w="15875">
          <a:solidFill>
            <a:schemeClr val="tx1"/>
          </a:solidFill>
        </a:ln>
        <a:effectLst/>
      </c:spPr>
    </c:plotArea>
    <c:legend>
      <c:legendPos val="t"/>
      <c:layout>
        <c:manualLayout>
          <c:xMode val="edge"/>
          <c:yMode val="edge"/>
          <c:x val="0.52396034424270832"/>
          <c:y val="0.44897957233716362"/>
          <c:w val="0.30711005330939201"/>
          <c:h val="9.7846302606881083E-2"/>
        </c:manualLayout>
      </c:layout>
      <c:overlay val="0"/>
      <c:spPr>
        <a:solidFill>
          <a:schemeClr val="bg1"/>
        </a:solidFill>
        <a:ln w="15875">
          <a:solidFill>
            <a:schemeClr val="tx1"/>
          </a:solidFill>
        </a:ln>
        <a:effectLst/>
      </c:spPr>
      <c:txPr>
        <a:bodyPr rot="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6553501366925"/>
          <c:y val="6.4649230003439612E-2"/>
          <c:w val="0.80424800388221529"/>
          <c:h val="0.49344911443154588"/>
        </c:manualLayout>
      </c:layout>
      <c:barChart>
        <c:barDir val="col"/>
        <c:grouping val="clustered"/>
        <c:varyColors val="0"/>
        <c:ser>
          <c:idx val="0"/>
          <c:order val="0"/>
          <c:spPr>
            <a:solidFill>
              <a:schemeClr val="bg2">
                <a:lumMod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87C9-3E4F-B747-9D37129C7828}"/>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87C9-3E4F-B747-9D37129C7828}"/>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87C9-3E4F-B747-9D37129C7828}"/>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87C9-3E4F-B747-9D37129C7828}"/>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87C9-3E4F-B747-9D37129C7828}"/>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87C9-3E4F-B747-9D37129C7828}"/>
              </c:ext>
            </c:extLst>
          </c:dPt>
          <c:cat>
            <c:multiLvlStrRef>
              <c:f>Sheet2!$C$14:$D$19</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Sheet2!$E$14:$E$19</c:f>
              <c:numCache>
                <c:formatCode>General</c:formatCode>
                <c:ptCount val="6"/>
                <c:pt idx="0">
                  <c:v>30.027999999999999</c:v>
                </c:pt>
                <c:pt idx="1">
                  <c:v>1.563958333</c:v>
                </c:pt>
                <c:pt idx="2">
                  <c:v>5.3620048269999998</c:v>
                </c:pt>
                <c:pt idx="3">
                  <c:v>0.78197916670000001</c:v>
                </c:pt>
                <c:pt idx="4">
                  <c:v>5.360004827</c:v>
                </c:pt>
                <c:pt idx="5">
                  <c:v>0.78197916670000001</c:v>
                </c:pt>
              </c:numCache>
            </c:numRef>
          </c:val>
          <c:extLst>
            <c:ext xmlns:c16="http://schemas.microsoft.com/office/drawing/2014/chart" uri="{C3380CC4-5D6E-409C-BE32-E72D297353CC}">
              <c16:uniqueId val="{00000012-87C9-3E4F-B747-9D37129C7828}"/>
            </c:ext>
          </c:extLst>
        </c:ser>
        <c:dLbls>
          <c:showLegendKey val="0"/>
          <c:showVal val="0"/>
          <c:showCatName val="0"/>
          <c:showSerName val="0"/>
          <c:showPercent val="0"/>
          <c:showBubbleSize val="0"/>
        </c:dLbls>
        <c:gapWidth val="100"/>
        <c:overlap val="-27"/>
        <c:axId val="1876036816"/>
        <c:axId val="1876271296"/>
      </c:barChart>
      <c:catAx>
        <c:axId val="187603681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0" spcFirstLastPara="1" vertOverflow="ellipsis" wrap="square" anchor="t"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876271296"/>
        <c:crossesAt val="0.1"/>
        <c:auto val="1"/>
        <c:lblAlgn val="ctr"/>
        <c:lblOffset val="0"/>
        <c:noMultiLvlLbl val="0"/>
      </c:catAx>
      <c:valAx>
        <c:axId val="1876271296"/>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one"/>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orbel" panose="020B0503020204020204" pitchFamily="34" charset="0"/>
                <a:ea typeface="+mn-ea"/>
                <a:cs typeface="+mn-cs"/>
              </a:defRPr>
            </a:pPr>
            <a:endParaRPr lang="en-US"/>
          </a:p>
        </c:txPr>
        <c:crossAx val="1876036816"/>
        <c:crosses val="autoZero"/>
        <c:crossBetween val="between"/>
        <c:minorUnit val="1"/>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Corbel" panose="020B05030202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42295956894479"/>
          <c:y val="5.5929350146776954E-2"/>
          <c:w val="0.8145753958998555"/>
          <c:h val="0.47953271249220975"/>
        </c:manualLayout>
      </c:layout>
      <c:barChart>
        <c:barDir val="col"/>
        <c:grouping val="clustered"/>
        <c:varyColors val="0"/>
        <c:ser>
          <c:idx val="0"/>
          <c:order val="0"/>
          <c:tx>
            <c:strRef>
              <c:f>Sheet2!$E$7</c:f>
              <c:strCache>
                <c:ptCount val="1"/>
                <c:pt idx="0">
                  <c:v>Time</c:v>
                </c:pt>
              </c:strCache>
            </c:strRef>
          </c:tx>
          <c:spPr>
            <a:solidFill>
              <a:schemeClr val="tx1">
                <a:lumMod val="50000"/>
                <a:lumOff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7AED-5E46-ABF0-332E1B93EE8A}"/>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7AED-5E46-ABF0-332E1B93EE8A}"/>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7AED-5E46-ABF0-332E1B93EE8A}"/>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7AED-5E46-ABF0-332E1B93EE8A}"/>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7AED-5E46-ABF0-332E1B93EE8A}"/>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7AED-5E46-ABF0-332E1B93EE8A}"/>
              </c:ext>
            </c:extLst>
          </c:dPt>
          <c:cat>
            <c:multiLvlStrRef>
              <c:f>Sheet2!$C$8:$D$13</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Sheet2!$E$8:$E$13</c:f>
              <c:numCache>
                <c:formatCode>General</c:formatCode>
                <c:ptCount val="6"/>
                <c:pt idx="0">
                  <c:v>34.840000000000003</c:v>
                </c:pt>
                <c:pt idx="1">
                  <c:v>1.55375</c:v>
                </c:pt>
                <c:pt idx="2">
                  <c:v>22.55</c:v>
                </c:pt>
                <c:pt idx="3">
                  <c:v>0.77687499999999998</c:v>
                </c:pt>
                <c:pt idx="4">
                  <c:v>21.72</c:v>
                </c:pt>
                <c:pt idx="5">
                  <c:v>0.77687499999999998</c:v>
                </c:pt>
              </c:numCache>
            </c:numRef>
          </c:val>
          <c:extLst>
            <c:ext xmlns:c16="http://schemas.microsoft.com/office/drawing/2014/chart" uri="{C3380CC4-5D6E-409C-BE32-E72D297353CC}">
              <c16:uniqueId val="{0000000C-7AED-5E46-ABF0-332E1B93EE8A}"/>
            </c:ext>
          </c:extLst>
        </c:ser>
        <c:dLbls>
          <c:showLegendKey val="0"/>
          <c:showVal val="0"/>
          <c:showCatName val="0"/>
          <c:showSerName val="0"/>
          <c:showPercent val="0"/>
          <c:showBubbleSize val="0"/>
        </c:dLbls>
        <c:gapWidth val="100"/>
        <c:overlap val="-27"/>
        <c:axId val="1390905183"/>
        <c:axId val="1391219183"/>
      </c:barChart>
      <c:catAx>
        <c:axId val="1390905183"/>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0" spcFirstLastPara="1" vertOverflow="ellipsis" wrap="square" anchor="t" anchorCtr="0"/>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391219183"/>
        <c:crossesAt val="0.1"/>
        <c:auto val="1"/>
        <c:lblAlgn val="ctr"/>
        <c:lblOffset val="110"/>
        <c:noMultiLvlLbl val="0"/>
      </c:catAx>
      <c:valAx>
        <c:axId val="1391219183"/>
        <c:scaling>
          <c:logBase val="10"/>
          <c:orientation val="minMax"/>
          <c:max val="100"/>
          <c:min val="0.1"/>
        </c:scaling>
        <c:delete val="0"/>
        <c:axPos val="l"/>
        <c:majorGridlines>
          <c:spPr>
            <a:ln w="1587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390905183"/>
        <c:crosses val="autoZero"/>
        <c:crossBetween val="between"/>
        <c:minorUnit val="5"/>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41545240024105"/>
          <c:y val="3.7474617705036566E-2"/>
          <c:w val="0.85278057997823487"/>
          <c:h val="0.80108812740354185"/>
        </c:manualLayout>
      </c:layout>
      <c:barChart>
        <c:barDir val="col"/>
        <c:grouping val="clustered"/>
        <c:varyColors val="0"/>
        <c:ser>
          <c:idx val="0"/>
          <c:order val="0"/>
          <c:spPr>
            <a:solidFill>
              <a:schemeClr val="bg2">
                <a:lumMod val="50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PERF!$E$7:$E$10</c:f>
              <c:numCache>
                <c:formatCode>General</c:formatCode>
                <c:ptCount val="4"/>
                <c:pt idx="0">
                  <c:v>1.3181454488164182</c:v>
                </c:pt>
                <c:pt idx="1">
                  <c:v>1.1934537982957298</c:v>
                </c:pt>
                <c:pt idx="2">
                  <c:v>1.3006968387045812</c:v>
                </c:pt>
                <c:pt idx="3">
                  <c:v>1.2793921596335978</c:v>
                </c:pt>
              </c:numCache>
            </c:numRef>
          </c:val>
          <c:extLst>
            <c:ext xmlns:c16="http://schemas.microsoft.com/office/drawing/2014/chart" uri="{C3380CC4-5D6E-409C-BE32-E72D297353CC}">
              <c16:uniqueId val="{00000000-81F7-4B23-9812-EF4DDF4B1D4B}"/>
            </c:ext>
          </c:extLst>
        </c:ser>
        <c:ser>
          <c:idx val="1"/>
          <c:order val="1"/>
          <c:spPr>
            <a:solidFill>
              <a:schemeClr val="bg2">
                <a:lumMod val="75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PERF!$F$7:$F$10</c:f>
              <c:numCache>
                <c:formatCode>General</c:formatCode>
                <c:ptCount val="4"/>
                <c:pt idx="0">
                  <c:v>14.164864387299732</c:v>
                </c:pt>
                <c:pt idx="1">
                  <c:v>2.9997173040686276</c:v>
                </c:pt>
                <c:pt idx="2">
                  <c:v>12.886664395435886</c:v>
                </c:pt>
                <c:pt idx="3">
                  <c:v>9.2742208649007765</c:v>
                </c:pt>
              </c:numCache>
            </c:numRef>
          </c:val>
          <c:extLst>
            <c:ext xmlns:c16="http://schemas.microsoft.com/office/drawing/2014/chart" uri="{C3380CC4-5D6E-409C-BE32-E72D297353CC}">
              <c16:uniqueId val="{00000001-81F7-4B23-9812-EF4DDF4B1D4B}"/>
            </c:ext>
          </c:extLst>
        </c:ser>
        <c:ser>
          <c:idx val="2"/>
          <c:order val="2"/>
          <c:spPr>
            <a:solidFill>
              <a:srgbClr val="70AD47">
                <a:lumMod val="20000"/>
                <a:lumOff val="80000"/>
              </a:srgb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PERF!$G$7:$G$10</c:f>
              <c:numCache>
                <c:formatCode>General</c:formatCode>
                <c:ptCount val="4"/>
                <c:pt idx="0">
                  <c:v>198.40353952822096</c:v>
                </c:pt>
                <c:pt idx="1">
                  <c:v>2.9998333977131892</c:v>
                </c:pt>
                <c:pt idx="2">
                  <c:v>25.896164265308535</c:v>
                </c:pt>
                <c:pt idx="3">
                  <c:v>32.420417654911518</c:v>
                </c:pt>
              </c:numCache>
            </c:numRef>
          </c:val>
          <c:extLst>
            <c:ext xmlns:c16="http://schemas.microsoft.com/office/drawing/2014/chart" uri="{C3380CC4-5D6E-409C-BE32-E72D297353CC}">
              <c16:uniqueId val="{00000002-81F7-4B23-9812-EF4DDF4B1D4B}"/>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99997476846564"/>
          <c:y val="6.0792740270866459E-2"/>
          <c:w val="0.85619614060319249"/>
          <c:h val="0.76889651720575924"/>
        </c:manualLayout>
      </c:layout>
      <c:barChart>
        <c:barDir val="col"/>
        <c:grouping val="clustered"/>
        <c:varyColors val="0"/>
        <c:ser>
          <c:idx val="0"/>
          <c:order val="0"/>
          <c:tx>
            <c:v>ISP</c:v>
          </c:tx>
          <c:spPr>
            <a:solidFill>
              <a:schemeClr val="bg2">
                <a:lumMod val="50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ENERGY!$E$5:$E$8</c:f>
              <c:numCache>
                <c:formatCode>General</c:formatCode>
                <c:ptCount val="4"/>
                <c:pt idx="0">
                  <c:v>8.2558142552404465</c:v>
                </c:pt>
                <c:pt idx="1">
                  <c:v>5.4514223057332885</c:v>
                </c:pt>
                <c:pt idx="2">
                  <c:v>7.477704136952477</c:v>
                </c:pt>
                <c:pt idx="3">
                  <c:v>7.1709307482271578</c:v>
                </c:pt>
              </c:numCache>
            </c:numRef>
          </c:val>
          <c:extLst>
            <c:ext xmlns:c16="http://schemas.microsoft.com/office/drawing/2014/chart" uri="{C3380CC4-5D6E-409C-BE32-E72D297353CC}">
              <c16:uniqueId val="{00000000-D977-426C-A64F-373C6E3926FE}"/>
            </c:ext>
          </c:extLst>
        </c:ser>
        <c:ser>
          <c:idx val="1"/>
          <c:order val="1"/>
          <c:tx>
            <c:v>ParaBit</c:v>
          </c:tx>
          <c:spPr>
            <a:solidFill>
              <a:schemeClr val="bg2">
                <a:lumMod val="75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ENERGY!$F$5:$F$8</c:f>
              <c:numCache>
                <c:formatCode>General</c:formatCode>
                <c:ptCount val="4"/>
                <c:pt idx="0">
                  <c:v>49.44897867787212</c:v>
                </c:pt>
                <c:pt idx="1">
                  <c:v>8.776115803712651</c:v>
                </c:pt>
                <c:pt idx="2">
                  <c:v>38.17617774721154</c:v>
                </c:pt>
                <c:pt idx="3">
                  <c:v>29.127737369122812</c:v>
                </c:pt>
              </c:numCache>
            </c:numRef>
          </c:val>
          <c:extLst>
            <c:ext xmlns:c16="http://schemas.microsoft.com/office/drawing/2014/chart" uri="{C3380CC4-5D6E-409C-BE32-E72D297353CC}">
              <c16:uniqueId val="{00000001-D977-426C-A64F-373C6E3926FE}"/>
            </c:ext>
          </c:extLst>
        </c:ser>
        <c:ser>
          <c:idx val="2"/>
          <c:order val="2"/>
          <c:tx>
            <c:v>Flash-Cosmos</c:v>
          </c:tx>
          <c:spPr>
            <a:solidFill>
              <a:srgbClr val="70AD47">
                <a:lumMod val="20000"/>
                <a:lumOff val="80000"/>
              </a:srgb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ENERGY!$G$5:$G$8</c:f>
              <c:numCache>
                <c:formatCode>General</c:formatCode>
                <c:ptCount val="4"/>
                <c:pt idx="0">
                  <c:v>582.85334743651617</c:v>
                </c:pt>
                <c:pt idx="1">
                  <c:v>8.9811027730291624</c:v>
                </c:pt>
                <c:pt idx="2">
                  <c:v>76.595427908429585</c:v>
                </c:pt>
                <c:pt idx="3">
                  <c:v>95.93856532866269</c:v>
                </c:pt>
              </c:numCache>
            </c:numRef>
          </c:val>
          <c:extLst>
            <c:ext xmlns:c16="http://schemas.microsoft.com/office/drawing/2014/chart" uri="{C3380CC4-5D6E-409C-BE32-E72D297353CC}">
              <c16:uniqueId val="{00000002-D977-426C-A64F-373C6E3926FE}"/>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81902623350819E-2"/>
          <c:y val="0.21868017614418492"/>
          <c:w val="0.63104825677742937"/>
          <c:h val="0.5338865347606313"/>
        </c:manualLayout>
      </c:layout>
      <c:lineChart>
        <c:grouping val="standard"/>
        <c:varyColors val="0"/>
        <c:ser>
          <c:idx val="1"/>
          <c:order val="0"/>
          <c:tx>
            <c:strRef>
              <c:f>hits_align_notalign!$J$1</c:f>
              <c:strCache>
                <c:ptCount val="1"/>
                <c:pt idx="0">
                  <c:v>align</c:v>
                </c:pt>
              </c:strCache>
            </c:strRef>
          </c:tx>
          <c:spPr>
            <a:ln w="31750" cap="flat">
              <a:solidFill>
                <a:schemeClr val="accent1"/>
              </a:solidFill>
              <a:miter lim="800000"/>
            </a:ln>
            <a:effectLst/>
          </c:spPr>
          <c:marker>
            <c:symbol val="none"/>
          </c:marker>
          <c:cat>
            <c:numRef>
              <c:f>hits_align_notalign!$H$2:$H$152</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cat>
          <c:val>
            <c:numRef>
              <c:f>hits_align_notalign!$J$2:$J$152</c:f>
              <c:numCache>
                <c:formatCode>General</c:formatCode>
                <c:ptCount val="151"/>
                <c:pt idx="0">
                  <c:v>0</c:v>
                </c:pt>
                <c:pt idx="1">
                  <c:v>0</c:v>
                </c:pt>
                <c:pt idx="2">
                  <c:v>0</c:v>
                </c:pt>
                <c:pt idx="3">
                  <c:v>6.0923191926742698E-2</c:v>
                </c:pt>
                <c:pt idx="4">
                  <c:v>0.10997038499506399</c:v>
                </c:pt>
                <c:pt idx="5">
                  <c:v>0.14640147631740799</c:v>
                </c:pt>
                <c:pt idx="6">
                  <c:v>0.177763819095477</c:v>
                </c:pt>
                <c:pt idx="7">
                  <c:v>0.20472440944881901</c:v>
                </c:pt>
                <c:pt idx="8">
                  <c:v>0.22260347415826701</c:v>
                </c:pt>
                <c:pt idx="9">
                  <c:v>0.230769230769231</c:v>
                </c:pt>
                <c:pt idx="10">
                  <c:v>0.25213100044863201</c:v>
                </c:pt>
                <c:pt idx="11">
                  <c:v>0.27768349596945302</c:v>
                </c:pt>
                <c:pt idx="12">
                  <c:v>0.29504993486756398</c:v>
                </c:pt>
                <c:pt idx="13">
                  <c:v>0.30668103448275902</c:v>
                </c:pt>
                <c:pt idx="14">
                  <c:v>0.32549611734253697</c:v>
                </c:pt>
                <c:pt idx="15">
                  <c:v>0.33998207082026</c:v>
                </c:pt>
                <c:pt idx="16">
                  <c:v>0.36206504434841902</c:v>
                </c:pt>
                <c:pt idx="17">
                  <c:v>0.38671603795417703</c:v>
                </c:pt>
                <c:pt idx="18">
                  <c:v>0.39116795366795398</c:v>
                </c:pt>
                <c:pt idx="19">
                  <c:v>0.41316180108856998</c:v>
                </c:pt>
                <c:pt idx="20">
                  <c:v>0.41837231968810901</c:v>
                </c:pt>
                <c:pt idx="21">
                  <c:v>0.441737820190859</c:v>
                </c:pt>
                <c:pt idx="22">
                  <c:v>0.452631578947368</c:v>
                </c:pt>
                <c:pt idx="23">
                  <c:v>0.447635993899339</c:v>
                </c:pt>
                <c:pt idx="24">
                  <c:v>0.46014206787687401</c:v>
                </c:pt>
                <c:pt idx="25">
                  <c:v>0.47400530503978799</c:v>
                </c:pt>
                <c:pt idx="26">
                  <c:v>0.481572481572482</c:v>
                </c:pt>
                <c:pt idx="27">
                  <c:v>0.48494230227976398</c:v>
                </c:pt>
                <c:pt idx="28">
                  <c:v>0.487449392712551</c:v>
                </c:pt>
                <c:pt idx="29">
                  <c:v>0.49972497249725001</c:v>
                </c:pt>
                <c:pt idx="30">
                  <c:v>0.490529247910864</c:v>
                </c:pt>
                <c:pt idx="31">
                  <c:v>0.498170560090065</c:v>
                </c:pt>
                <c:pt idx="32">
                  <c:v>0.48965324384787501</c:v>
                </c:pt>
                <c:pt idx="33">
                  <c:v>0.50284414106939701</c:v>
                </c:pt>
                <c:pt idx="34">
                  <c:v>0.50804328751096794</c:v>
                </c:pt>
                <c:pt idx="35">
                  <c:v>0.50912610619469001</c:v>
                </c:pt>
                <c:pt idx="36">
                  <c:v>0.48136903118962199</c:v>
                </c:pt>
                <c:pt idx="37">
                  <c:v>0.495536999712065</c:v>
                </c:pt>
                <c:pt idx="38">
                  <c:v>0.49468237999425102</c:v>
                </c:pt>
                <c:pt idx="39">
                  <c:v>0.51311617180743696</c:v>
                </c:pt>
                <c:pt idx="40">
                  <c:v>0.49774011299435</c:v>
                </c:pt>
                <c:pt idx="41">
                  <c:v>0.50669045495093701</c:v>
                </c:pt>
                <c:pt idx="42">
                  <c:v>0.49111178065682398</c:v>
                </c:pt>
                <c:pt idx="43">
                  <c:v>0.51122418437593498</c:v>
                </c:pt>
                <c:pt idx="44">
                  <c:v>0.51655416264866605</c:v>
                </c:pt>
                <c:pt idx="45">
                  <c:v>0.52641690682036502</c:v>
                </c:pt>
                <c:pt idx="46">
                  <c:v>0.53557046979865797</c:v>
                </c:pt>
                <c:pt idx="47">
                  <c:v>0.53745583038869305</c:v>
                </c:pt>
                <c:pt idx="48">
                  <c:v>0.53735024665257203</c:v>
                </c:pt>
                <c:pt idx="49">
                  <c:v>0.56323964497041401</c:v>
                </c:pt>
                <c:pt idx="50">
                  <c:v>0.56062819576333101</c:v>
                </c:pt>
                <c:pt idx="51">
                  <c:v>0.59626093874303898</c:v>
                </c:pt>
                <c:pt idx="52">
                  <c:v>0.62363138686131403</c:v>
                </c:pt>
                <c:pt idx="53">
                  <c:v>0.63263486402140001</c:v>
                </c:pt>
                <c:pt idx="54">
                  <c:v>0.65399610136452202</c:v>
                </c:pt>
                <c:pt idx="55">
                  <c:v>0.67347981604496698</c:v>
                </c:pt>
                <c:pt idx="56">
                  <c:v>0.68534238822863602</c:v>
                </c:pt>
                <c:pt idx="57">
                  <c:v>0.711242603550296</c:v>
                </c:pt>
                <c:pt idx="58">
                  <c:v>0.72435897435897401</c:v>
                </c:pt>
                <c:pt idx="59">
                  <c:v>0.74803149606299202</c:v>
                </c:pt>
                <c:pt idx="60">
                  <c:v>0.78279883381924198</c:v>
                </c:pt>
                <c:pt idx="61">
                  <c:v>0.78406374501992004</c:v>
                </c:pt>
                <c:pt idx="62">
                  <c:v>0.79839357429718905</c:v>
                </c:pt>
                <c:pt idx="63">
                  <c:v>0.84010371650821103</c:v>
                </c:pt>
                <c:pt idx="64">
                  <c:v>0.83890845070422504</c:v>
                </c:pt>
                <c:pt idx="65">
                  <c:v>0.88623326959847004</c:v>
                </c:pt>
                <c:pt idx="66">
                  <c:v>0.894144144144144</c:v>
                </c:pt>
                <c:pt idx="67">
                  <c:v>0.89728096676737201</c:v>
                </c:pt>
                <c:pt idx="68">
                  <c:v>0.92643678160919496</c:v>
                </c:pt>
                <c:pt idx="69">
                  <c:v>0.93621867881549004</c:v>
                </c:pt>
                <c:pt idx="70">
                  <c:v>0.93887530562347199</c:v>
                </c:pt>
                <c:pt idx="71">
                  <c:v>0.96076099881093902</c:v>
                </c:pt>
                <c:pt idx="72">
                  <c:v>0.95822454308093996</c:v>
                </c:pt>
                <c:pt idx="73">
                  <c:v>0.95269382391589996</c:v>
                </c:pt>
                <c:pt idx="74">
                  <c:v>0.96684350132625996</c:v>
                </c:pt>
                <c:pt idx="75">
                  <c:v>0.97150997150997198</c:v>
                </c:pt>
                <c:pt idx="76">
                  <c:v>0.97910447761193997</c:v>
                </c:pt>
                <c:pt idx="77">
                  <c:v>0.97481481481481502</c:v>
                </c:pt>
                <c:pt idx="78">
                  <c:v>0.98724082934609303</c:v>
                </c:pt>
                <c:pt idx="79">
                  <c:v>0.97580645161290303</c:v>
                </c:pt>
                <c:pt idx="80">
                  <c:v>0.98901098901098905</c:v>
                </c:pt>
                <c:pt idx="81">
                  <c:v>0.980530973451327</c:v>
                </c:pt>
                <c:pt idx="82">
                  <c:v>0.98161764705882304</c:v>
                </c:pt>
                <c:pt idx="83">
                  <c:v>0.98909090909090902</c:v>
                </c:pt>
                <c:pt idx="84">
                  <c:v>0.98895027624309395</c:v>
                </c:pt>
                <c:pt idx="85">
                  <c:v>0.98175182481751799</c:v>
                </c:pt>
                <c:pt idx="86">
                  <c:v>0.98188405797101397</c:v>
                </c:pt>
                <c:pt idx="87">
                  <c:v>0.98857142857142799</c:v>
                </c:pt>
                <c:pt idx="88">
                  <c:v>0.98694029850746301</c:v>
                </c:pt>
                <c:pt idx="89">
                  <c:v>0.98023715415019796</c:v>
                </c:pt>
                <c:pt idx="90">
                  <c:v>0.99387755102040798</c:v>
                </c:pt>
                <c:pt idx="91">
                  <c:v>0.98370672097759704</c:v>
                </c:pt>
                <c:pt idx="92">
                  <c:v>0.98060344827586199</c:v>
                </c:pt>
                <c:pt idx="93">
                  <c:v>0.99346405228758194</c:v>
                </c:pt>
                <c:pt idx="94">
                  <c:v>0.98447893569844802</c:v>
                </c:pt>
                <c:pt idx="95">
                  <c:v>0.98241758241758204</c:v>
                </c:pt>
                <c:pt idx="96">
                  <c:v>0.97854077253218896</c:v>
                </c:pt>
                <c:pt idx="97">
                  <c:v>0.98847926267281105</c:v>
                </c:pt>
                <c:pt idx="98">
                  <c:v>0.989247311827957</c:v>
                </c:pt>
                <c:pt idx="99">
                  <c:v>0.98574821852731598</c:v>
                </c:pt>
                <c:pt idx="100">
                  <c:v>0.98503740648379001</c:v>
                </c:pt>
                <c:pt idx="101">
                  <c:v>0.98987341772151904</c:v>
                </c:pt>
                <c:pt idx="102">
                  <c:v>0.9921875</c:v>
                </c:pt>
                <c:pt idx="103">
                  <c:v>0.98971722365038595</c:v>
                </c:pt>
                <c:pt idx="104">
                  <c:v>0.99206349206349198</c:v>
                </c:pt>
                <c:pt idx="105">
                  <c:v>0.98503740648379001</c:v>
                </c:pt>
                <c:pt idx="106">
                  <c:v>0.98369565217391297</c:v>
                </c:pt>
                <c:pt idx="107">
                  <c:v>0.98607242339832901</c:v>
                </c:pt>
                <c:pt idx="108">
                  <c:v>0.98910081743869205</c:v>
                </c:pt>
                <c:pt idx="109">
                  <c:v>0.98314606741572996</c:v>
                </c:pt>
                <c:pt idx="110">
                  <c:v>0.99378881987577605</c:v>
                </c:pt>
                <c:pt idx="111">
                  <c:v>0.99202127659574502</c:v>
                </c:pt>
                <c:pt idx="112">
                  <c:v>1</c:v>
                </c:pt>
                <c:pt idx="113">
                  <c:v>0.98489425981873102</c:v>
                </c:pt>
                <c:pt idx="114">
                  <c:v>0.98776758409785903</c:v>
                </c:pt>
                <c:pt idx="115">
                  <c:v>0.99135446685879003</c:v>
                </c:pt>
                <c:pt idx="116">
                  <c:v>0.99397590361445798</c:v>
                </c:pt>
                <c:pt idx="117">
                  <c:v>0.99022801302931596</c:v>
                </c:pt>
                <c:pt idx="118">
                  <c:v>0.993610223642173</c:v>
                </c:pt>
                <c:pt idx="119">
                  <c:v>0.99342105263157898</c:v>
                </c:pt>
                <c:pt idx="120">
                  <c:v>0.99679487179487203</c:v>
                </c:pt>
                <c:pt idx="121">
                  <c:v>0.99397590361445798</c:v>
                </c:pt>
                <c:pt idx="122">
                  <c:v>0.99275362318840599</c:v>
                </c:pt>
                <c:pt idx="123">
                  <c:v>1</c:v>
                </c:pt>
                <c:pt idx="124">
                  <c:v>1</c:v>
                </c:pt>
                <c:pt idx="125">
                  <c:v>0.99603174603174605</c:v>
                </c:pt>
                <c:pt idx="126">
                  <c:v>0.99270072992700698</c:v>
                </c:pt>
                <c:pt idx="127">
                  <c:v>0.992932862190813</c:v>
                </c:pt>
                <c:pt idx="128">
                  <c:v>0.992932862190813</c:v>
                </c:pt>
                <c:pt idx="129">
                  <c:v>0.98706896551724099</c:v>
                </c:pt>
                <c:pt idx="130">
                  <c:v>0.98513011152416297</c:v>
                </c:pt>
                <c:pt idx="131">
                  <c:v>0.99615384615384595</c:v>
                </c:pt>
                <c:pt idx="132">
                  <c:v>0.99190283400809698</c:v>
                </c:pt>
                <c:pt idx="133">
                  <c:v>0.98373983739837401</c:v>
                </c:pt>
                <c:pt idx="134">
                  <c:v>1</c:v>
                </c:pt>
                <c:pt idx="135">
                  <c:v>0.99193548387096797</c:v>
                </c:pt>
                <c:pt idx="136">
                  <c:v>0.99561403508771895</c:v>
                </c:pt>
                <c:pt idx="137">
                  <c:v>0.99004975124378103</c:v>
                </c:pt>
                <c:pt idx="138">
                  <c:v>0.99532710280373804</c:v>
                </c:pt>
                <c:pt idx="139">
                  <c:v>0.99570815450643801</c:v>
                </c:pt>
                <c:pt idx="140">
                  <c:v>1</c:v>
                </c:pt>
                <c:pt idx="141">
                  <c:v>0.99570815450643801</c:v>
                </c:pt>
                <c:pt idx="142">
                  <c:v>1</c:v>
                </c:pt>
                <c:pt idx="143">
                  <c:v>1</c:v>
                </c:pt>
                <c:pt idx="144">
                  <c:v>0.99033816425120802</c:v>
                </c:pt>
                <c:pt idx="145">
                  <c:v>0.98578199052132698</c:v>
                </c:pt>
                <c:pt idx="146">
                  <c:v>1</c:v>
                </c:pt>
                <c:pt idx="147">
                  <c:v>0.99095022624434403</c:v>
                </c:pt>
                <c:pt idx="148">
                  <c:v>0.995391705069124</c:v>
                </c:pt>
                <c:pt idx="149">
                  <c:v>0.97474747474747503</c:v>
                </c:pt>
                <c:pt idx="150">
                  <c:v>0.98130841121495305</c:v>
                </c:pt>
              </c:numCache>
            </c:numRef>
          </c:val>
          <c:smooth val="1"/>
          <c:extLst>
            <c:ext xmlns:c16="http://schemas.microsoft.com/office/drawing/2014/chart" uri="{C3380CC4-5D6E-409C-BE32-E72D297353CC}">
              <c16:uniqueId val="{00000000-6655-1D48-A4FC-345551EC396B}"/>
            </c:ext>
          </c:extLst>
        </c:ser>
        <c:dLbls>
          <c:showLegendKey val="0"/>
          <c:showVal val="0"/>
          <c:showCatName val="0"/>
          <c:showSerName val="0"/>
          <c:showPercent val="0"/>
          <c:showBubbleSize val="0"/>
        </c:dLbls>
        <c:smooth val="0"/>
        <c:axId val="338054431"/>
        <c:axId val="337185727"/>
      </c:lineChart>
      <c:catAx>
        <c:axId val="338054431"/>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337185727"/>
        <c:crosses val="autoZero"/>
        <c:auto val="1"/>
        <c:lblAlgn val="ctr"/>
        <c:lblOffset val="0"/>
        <c:tickLblSkip val="16"/>
        <c:tickMarkSkip val="16"/>
        <c:noMultiLvlLbl val="0"/>
      </c:catAx>
      <c:valAx>
        <c:axId val="337185727"/>
        <c:scaling>
          <c:orientation val="minMax"/>
          <c:max val="1"/>
          <c:min val="0"/>
        </c:scaling>
        <c:delete val="0"/>
        <c:axPos val="l"/>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338054431"/>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81902623350819E-2"/>
          <c:y val="0.21868017614418492"/>
          <c:w val="0.63104825677742937"/>
          <c:h val="0.5338865347606313"/>
        </c:manualLayout>
      </c:layout>
      <c:lineChart>
        <c:grouping val="standard"/>
        <c:varyColors val="0"/>
        <c:ser>
          <c:idx val="1"/>
          <c:order val="0"/>
          <c:tx>
            <c:strRef>
              <c:f>hits_align_notalign!$J$1</c:f>
              <c:strCache>
                <c:ptCount val="1"/>
                <c:pt idx="0">
                  <c:v>align</c:v>
                </c:pt>
              </c:strCache>
            </c:strRef>
          </c:tx>
          <c:spPr>
            <a:ln w="31750" cap="flat">
              <a:solidFill>
                <a:schemeClr val="accent1"/>
              </a:solidFill>
              <a:miter lim="800000"/>
            </a:ln>
            <a:effectLst/>
          </c:spPr>
          <c:marker>
            <c:symbol val="none"/>
          </c:marker>
          <c:cat>
            <c:numRef>
              <c:f>hits_align_notalign!$H$2:$H$152</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cat>
          <c:val>
            <c:numRef>
              <c:f>hits_align_notalign!$J$2:$J$152</c:f>
              <c:numCache>
                <c:formatCode>General</c:formatCode>
                <c:ptCount val="151"/>
                <c:pt idx="0">
                  <c:v>0</c:v>
                </c:pt>
                <c:pt idx="1">
                  <c:v>0</c:v>
                </c:pt>
                <c:pt idx="2">
                  <c:v>0</c:v>
                </c:pt>
                <c:pt idx="3">
                  <c:v>6.0923191926742698E-2</c:v>
                </c:pt>
                <c:pt idx="4">
                  <c:v>0.10997038499506399</c:v>
                </c:pt>
                <c:pt idx="5">
                  <c:v>0.14640147631740799</c:v>
                </c:pt>
                <c:pt idx="6">
                  <c:v>0.177763819095477</c:v>
                </c:pt>
                <c:pt idx="7">
                  <c:v>0.20472440944881901</c:v>
                </c:pt>
                <c:pt idx="8">
                  <c:v>0.22260347415826701</c:v>
                </c:pt>
                <c:pt idx="9">
                  <c:v>0.230769230769231</c:v>
                </c:pt>
                <c:pt idx="10">
                  <c:v>0.25213100044863201</c:v>
                </c:pt>
                <c:pt idx="11">
                  <c:v>0.27768349596945302</c:v>
                </c:pt>
                <c:pt idx="12">
                  <c:v>0.29504993486756398</c:v>
                </c:pt>
                <c:pt idx="13">
                  <c:v>0.30668103448275902</c:v>
                </c:pt>
                <c:pt idx="14">
                  <c:v>0.32549611734253697</c:v>
                </c:pt>
                <c:pt idx="15">
                  <c:v>0.33998207082026</c:v>
                </c:pt>
                <c:pt idx="16">
                  <c:v>0.36206504434841902</c:v>
                </c:pt>
                <c:pt idx="17">
                  <c:v>0.38671603795417703</c:v>
                </c:pt>
                <c:pt idx="18">
                  <c:v>0.39116795366795398</c:v>
                </c:pt>
                <c:pt idx="19">
                  <c:v>0.41316180108856998</c:v>
                </c:pt>
                <c:pt idx="20">
                  <c:v>0.41837231968810901</c:v>
                </c:pt>
                <c:pt idx="21">
                  <c:v>0.441737820190859</c:v>
                </c:pt>
                <c:pt idx="22">
                  <c:v>0.452631578947368</c:v>
                </c:pt>
                <c:pt idx="23">
                  <c:v>0.447635993899339</c:v>
                </c:pt>
                <c:pt idx="24">
                  <c:v>0.46014206787687401</c:v>
                </c:pt>
                <c:pt idx="25">
                  <c:v>0.47400530503978799</c:v>
                </c:pt>
                <c:pt idx="26">
                  <c:v>0.481572481572482</c:v>
                </c:pt>
                <c:pt idx="27">
                  <c:v>0.48494230227976398</c:v>
                </c:pt>
                <c:pt idx="28">
                  <c:v>0.487449392712551</c:v>
                </c:pt>
                <c:pt idx="29">
                  <c:v>0.49972497249725001</c:v>
                </c:pt>
                <c:pt idx="30">
                  <c:v>0.490529247910864</c:v>
                </c:pt>
                <c:pt idx="31">
                  <c:v>0.498170560090065</c:v>
                </c:pt>
                <c:pt idx="32">
                  <c:v>0.48965324384787501</c:v>
                </c:pt>
                <c:pt idx="33">
                  <c:v>0.50284414106939701</c:v>
                </c:pt>
                <c:pt idx="34">
                  <c:v>0.50804328751096794</c:v>
                </c:pt>
                <c:pt idx="35">
                  <c:v>0.50912610619469001</c:v>
                </c:pt>
                <c:pt idx="36">
                  <c:v>0.48136903118962199</c:v>
                </c:pt>
                <c:pt idx="37">
                  <c:v>0.495536999712065</c:v>
                </c:pt>
                <c:pt idx="38">
                  <c:v>0.49468237999425102</c:v>
                </c:pt>
                <c:pt idx="39">
                  <c:v>0.51311617180743696</c:v>
                </c:pt>
                <c:pt idx="40">
                  <c:v>0.49774011299435</c:v>
                </c:pt>
                <c:pt idx="41">
                  <c:v>0.50669045495093701</c:v>
                </c:pt>
                <c:pt idx="42">
                  <c:v>0.49111178065682398</c:v>
                </c:pt>
                <c:pt idx="43">
                  <c:v>0.51122418437593498</c:v>
                </c:pt>
                <c:pt idx="44">
                  <c:v>0.51655416264866605</c:v>
                </c:pt>
                <c:pt idx="45">
                  <c:v>0.52641690682036502</c:v>
                </c:pt>
                <c:pt idx="46">
                  <c:v>0.53557046979865797</c:v>
                </c:pt>
                <c:pt idx="47">
                  <c:v>0.53745583038869305</c:v>
                </c:pt>
                <c:pt idx="48">
                  <c:v>0.53735024665257203</c:v>
                </c:pt>
                <c:pt idx="49">
                  <c:v>0.56323964497041401</c:v>
                </c:pt>
                <c:pt idx="50">
                  <c:v>0.56062819576333101</c:v>
                </c:pt>
                <c:pt idx="51">
                  <c:v>0.59626093874303898</c:v>
                </c:pt>
                <c:pt idx="52">
                  <c:v>0.62363138686131403</c:v>
                </c:pt>
                <c:pt idx="53">
                  <c:v>0.63263486402140001</c:v>
                </c:pt>
                <c:pt idx="54">
                  <c:v>0.65399610136452202</c:v>
                </c:pt>
                <c:pt idx="55">
                  <c:v>0.67347981604496698</c:v>
                </c:pt>
                <c:pt idx="56">
                  <c:v>0.68534238822863602</c:v>
                </c:pt>
                <c:pt idx="57">
                  <c:v>0.711242603550296</c:v>
                </c:pt>
                <c:pt idx="58">
                  <c:v>0.72435897435897401</c:v>
                </c:pt>
                <c:pt idx="59">
                  <c:v>0.74803149606299202</c:v>
                </c:pt>
                <c:pt idx="60">
                  <c:v>0.78279883381924198</c:v>
                </c:pt>
                <c:pt idx="61">
                  <c:v>0.78406374501992004</c:v>
                </c:pt>
                <c:pt idx="62">
                  <c:v>0.79839357429718905</c:v>
                </c:pt>
                <c:pt idx="63">
                  <c:v>0.84010371650821103</c:v>
                </c:pt>
                <c:pt idx="64">
                  <c:v>0.83890845070422504</c:v>
                </c:pt>
                <c:pt idx="65">
                  <c:v>0.88623326959847004</c:v>
                </c:pt>
                <c:pt idx="66">
                  <c:v>0.894144144144144</c:v>
                </c:pt>
                <c:pt idx="67">
                  <c:v>0.89728096676737201</c:v>
                </c:pt>
                <c:pt idx="68">
                  <c:v>0.92643678160919496</c:v>
                </c:pt>
                <c:pt idx="69">
                  <c:v>0.93621867881549004</c:v>
                </c:pt>
                <c:pt idx="70">
                  <c:v>0.93887530562347199</c:v>
                </c:pt>
                <c:pt idx="71">
                  <c:v>0.96076099881093902</c:v>
                </c:pt>
                <c:pt idx="72">
                  <c:v>0.95822454308093996</c:v>
                </c:pt>
                <c:pt idx="73">
                  <c:v>0.95269382391589996</c:v>
                </c:pt>
                <c:pt idx="74">
                  <c:v>0.96684350132625996</c:v>
                </c:pt>
                <c:pt idx="75">
                  <c:v>0.97150997150997198</c:v>
                </c:pt>
                <c:pt idx="76">
                  <c:v>0.97910447761193997</c:v>
                </c:pt>
                <c:pt idx="77">
                  <c:v>0.97481481481481502</c:v>
                </c:pt>
                <c:pt idx="78">
                  <c:v>0.98724082934609303</c:v>
                </c:pt>
                <c:pt idx="79">
                  <c:v>0.97580645161290303</c:v>
                </c:pt>
                <c:pt idx="80">
                  <c:v>0.98901098901098905</c:v>
                </c:pt>
                <c:pt idx="81">
                  <c:v>0.980530973451327</c:v>
                </c:pt>
                <c:pt idx="82">
                  <c:v>0.98161764705882304</c:v>
                </c:pt>
                <c:pt idx="83">
                  <c:v>0.98909090909090902</c:v>
                </c:pt>
                <c:pt idx="84">
                  <c:v>0.98895027624309395</c:v>
                </c:pt>
                <c:pt idx="85">
                  <c:v>0.98175182481751799</c:v>
                </c:pt>
                <c:pt idx="86">
                  <c:v>0.98188405797101397</c:v>
                </c:pt>
                <c:pt idx="87">
                  <c:v>0.98857142857142799</c:v>
                </c:pt>
                <c:pt idx="88">
                  <c:v>0.98694029850746301</c:v>
                </c:pt>
                <c:pt idx="89">
                  <c:v>0.98023715415019796</c:v>
                </c:pt>
                <c:pt idx="90">
                  <c:v>0.99387755102040798</c:v>
                </c:pt>
                <c:pt idx="91">
                  <c:v>0.98370672097759704</c:v>
                </c:pt>
                <c:pt idx="92">
                  <c:v>0.98060344827586199</c:v>
                </c:pt>
                <c:pt idx="93">
                  <c:v>0.99346405228758194</c:v>
                </c:pt>
                <c:pt idx="94">
                  <c:v>0.98447893569844802</c:v>
                </c:pt>
                <c:pt idx="95">
                  <c:v>0.98241758241758204</c:v>
                </c:pt>
                <c:pt idx="96">
                  <c:v>0.97854077253218896</c:v>
                </c:pt>
                <c:pt idx="97">
                  <c:v>0.98847926267281105</c:v>
                </c:pt>
                <c:pt idx="98">
                  <c:v>0.989247311827957</c:v>
                </c:pt>
                <c:pt idx="99">
                  <c:v>0.98574821852731598</c:v>
                </c:pt>
                <c:pt idx="100">
                  <c:v>0.98503740648379001</c:v>
                </c:pt>
                <c:pt idx="101">
                  <c:v>0.98987341772151904</c:v>
                </c:pt>
                <c:pt idx="102">
                  <c:v>0.9921875</c:v>
                </c:pt>
                <c:pt idx="103">
                  <c:v>0.98971722365038595</c:v>
                </c:pt>
                <c:pt idx="104">
                  <c:v>0.99206349206349198</c:v>
                </c:pt>
                <c:pt idx="105">
                  <c:v>0.98503740648379001</c:v>
                </c:pt>
                <c:pt idx="106">
                  <c:v>0.98369565217391297</c:v>
                </c:pt>
                <c:pt idx="107">
                  <c:v>0.98607242339832901</c:v>
                </c:pt>
                <c:pt idx="108">
                  <c:v>0.98910081743869205</c:v>
                </c:pt>
                <c:pt idx="109">
                  <c:v>0.98314606741572996</c:v>
                </c:pt>
                <c:pt idx="110">
                  <c:v>0.99378881987577605</c:v>
                </c:pt>
                <c:pt idx="111">
                  <c:v>0.99202127659574502</c:v>
                </c:pt>
                <c:pt idx="112">
                  <c:v>1</c:v>
                </c:pt>
                <c:pt idx="113">
                  <c:v>0.98489425981873102</c:v>
                </c:pt>
                <c:pt idx="114">
                  <c:v>0.98776758409785903</c:v>
                </c:pt>
                <c:pt idx="115">
                  <c:v>0.99135446685879003</c:v>
                </c:pt>
                <c:pt idx="116">
                  <c:v>0.99397590361445798</c:v>
                </c:pt>
                <c:pt idx="117">
                  <c:v>0.99022801302931596</c:v>
                </c:pt>
                <c:pt idx="118">
                  <c:v>0.993610223642173</c:v>
                </c:pt>
                <c:pt idx="119">
                  <c:v>0.99342105263157898</c:v>
                </c:pt>
                <c:pt idx="120">
                  <c:v>0.99679487179487203</c:v>
                </c:pt>
                <c:pt idx="121">
                  <c:v>0.99397590361445798</c:v>
                </c:pt>
                <c:pt idx="122">
                  <c:v>0.99275362318840599</c:v>
                </c:pt>
                <c:pt idx="123">
                  <c:v>1</c:v>
                </c:pt>
                <c:pt idx="124">
                  <c:v>1</c:v>
                </c:pt>
                <c:pt idx="125">
                  <c:v>0.99603174603174605</c:v>
                </c:pt>
                <c:pt idx="126">
                  <c:v>0.99270072992700698</c:v>
                </c:pt>
                <c:pt idx="127">
                  <c:v>0.992932862190813</c:v>
                </c:pt>
                <c:pt idx="128">
                  <c:v>0.992932862190813</c:v>
                </c:pt>
                <c:pt idx="129">
                  <c:v>0.98706896551724099</c:v>
                </c:pt>
                <c:pt idx="130">
                  <c:v>0.98513011152416297</c:v>
                </c:pt>
                <c:pt idx="131">
                  <c:v>0.99615384615384595</c:v>
                </c:pt>
                <c:pt idx="132">
                  <c:v>0.99190283400809698</c:v>
                </c:pt>
                <c:pt idx="133">
                  <c:v>0.98373983739837401</c:v>
                </c:pt>
                <c:pt idx="134">
                  <c:v>1</c:v>
                </c:pt>
                <c:pt idx="135">
                  <c:v>0.99193548387096797</c:v>
                </c:pt>
                <c:pt idx="136">
                  <c:v>0.99561403508771895</c:v>
                </c:pt>
                <c:pt idx="137">
                  <c:v>0.99004975124378103</c:v>
                </c:pt>
                <c:pt idx="138">
                  <c:v>0.99532710280373804</c:v>
                </c:pt>
                <c:pt idx="139">
                  <c:v>0.99570815450643801</c:v>
                </c:pt>
                <c:pt idx="140">
                  <c:v>1</c:v>
                </c:pt>
                <c:pt idx="141">
                  <c:v>0.99570815450643801</c:v>
                </c:pt>
                <c:pt idx="142">
                  <c:v>1</c:v>
                </c:pt>
                <c:pt idx="143">
                  <c:v>1</c:v>
                </c:pt>
                <c:pt idx="144">
                  <c:v>0.99033816425120802</c:v>
                </c:pt>
                <c:pt idx="145">
                  <c:v>0.98578199052132698</c:v>
                </c:pt>
                <c:pt idx="146">
                  <c:v>1</c:v>
                </c:pt>
                <c:pt idx="147">
                  <c:v>0.99095022624434403</c:v>
                </c:pt>
                <c:pt idx="148">
                  <c:v>0.995391705069124</c:v>
                </c:pt>
                <c:pt idx="149">
                  <c:v>0.97474747474747503</c:v>
                </c:pt>
                <c:pt idx="150">
                  <c:v>0.98130841121495305</c:v>
                </c:pt>
              </c:numCache>
            </c:numRef>
          </c:val>
          <c:smooth val="1"/>
          <c:extLst>
            <c:ext xmlns:c16="http://schemas.microsoft.com/office/drawing/2014/chart" uri="{C3380CC4-5D6E-409C-BE32-E72D297353CC}">
              <c16:uniqueId val="{00000000-6655-1D48-A4FC-345551EC396B}"/>
            </c:ext>
          </c:extLst>
        </c:ser>
        <c:dLbls>
          <c:showLegendKey val="0"/>
          <c:showVal val="0"/>
          <c:showCatName val="0"/>
          <c:showSerName val="0"/>
          <c:showPercent val="0"/>
          <c:showBubbleSize val="0"/>
        </c:dLbls>
        <c:smooth val="0"/>
        <c:axId val="338054431"/>
        <c:axId val="337185727"/>
      </c:lineChart>
      <c:catAx>
        <c:axId val="338054431"/>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337185727"/>
        <c:crosses val="autoZero"/>
        <c:auto val="1"/>
        <c:lblAlgn val="ctr"/>
        <c:lblOffset val="0"/>
        <c:tickLblSkip val="16"/>
        <c:tickMarkSkip val="16"/>
        <c:noMultiLvlLbl val="0"/>
      </c:catAx>
      <c:valAx>
        <c:axId val="337185727"/>
        <c:scaling>
          <c:orientation val="minMax"/>
          <c:max val="1"/>
          <c:min val="0"/>
        </c:scaling>
        <c:delete val="0"/>
        <c:axPos val="l"/>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mn-ea"/>
                <a:cs typeface="+mn-cs"/>
              </a:defRPr>
            </a:pPr>
            <a:endParaRPr lang="en-US"/>
          </a:p>
        </c:txPr>
        <c:crossAx val="338054431"/>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0702627688781"/>
          <c:y val="0.11601846551115116"/>
          <c:w val="0.84088454460433826"/>
          <c:h val="0.35680181184952431"/>
        </c:manualLayout>
      </c:layout>
      <c:barChart>
        <c:barDir val="col"/>
        <c:grouping val="stacked"/>
        <c:varyColors val="0"/>
        <c:ser>
          <c:idx val="0"/>
          <c:order val="0"/>
          <c:tx>
            <c:strRef>
              <c:f>Sheet1!$E$5</c:f>
              <c:strCache>
                <c:ptCount val="1"/>
                <c:pt idx="0">
                  <c:v>Other</c:v>
                </c:pt>
              </c:strCache>
            </c:strRef>
          </c:tx>
          <c:spPr>
            <a:solidFill>
              <a:schemeClr val="bg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3DB1-9E43-920E-3C6195AE9E91}"/>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3DB1-9E43-920E-3C6195AE9E91}"/>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3DB1-9E43-920E-3C6195AE9E91}"/>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3DB1-9E43-920E-3C6195AE9E91}"/>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3DB1-9E43-920E-3C6195AE9E91}"/>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3DB1-9E43-920E-3C6195AE9E91}"/>
              </c:ext>
            </c:extLst>
          </c:dPt>
          <c:cat>
            <c:multiLvlStrRef>
              <c:f>Sheet1!$C$6:$D$11</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Sheet1!$E$6:$E$11</c:f>
              <c:numCache>
                <c:formatCode>General</c:formatCode>
                <c:ptCount val="6"/>
                <c:pt idx="0">
                  <c:v>170.17</c:v>
                </c:pt>
                <c:pt idx="1">
                  <c:v>69.239999999999995</c:v>
                </c:pt>
                <c:pt idx="2">
                  <c:v>154.65</c:v>
                </c:pt>
                <c:pt idx="3">
                  <c:v>74.709999999999994</c:v>
                </c:pt>
                <c:pt idx="4">
                  <c:v>159.07</c:v>
                </c:pt>
                <c:pt idx="5">
                  <c:v>73.31</c:v>
                </c:pt>
              </c:numCache>
            </c:numRef>
          </c:val>
          <c:extLst>
            <c:ext xmlns:c16="http://schemas.microsoft.com/office/drawing/2014/chart" uri="{C3380CC4-5D6E-409C-BE32-E72D297353CC}">
              <c16:uniqueId val="{00000018-3DB1-9E43-920E-3C6195AE9E91}"/>
            </c:ext>
          </c:extLst>
        </c:ser>
        <c:ser>
          <c:idx val="1"/>
          <c:order val="1"/>
          <c:tx>
            <c:strRef>
              <c:f>Sheet1!$F$5</c:f>
              <c:strCache>
                <c:ptCount val="1"/>
                <c:pt idx="0">
                  <c:v>Alignment</c:v>
                </c:pt>
              </c:strCache>
            </c:strRef>
          </c:tx>
          <c:spPr>
            <a:noFill/>
            <a:ln w="15875">
              <a:solidFill>
                <a:schemeClr val="tx1"/>
              </a:solidFill>
            </a:ln>
            <a:effectLst/>
          </c:spPr>
          <c:invertIfNegative val="0"/>
          <c:dPt>
            <c:idx val="0"/>
            <c:invertIfNegative val="0"/>
            <c:bubble3D val="0"/>
            <c:spPr>
              <a:noFill/>
              <a:ln w="15875">
                <a:solidFill>
                  <a:schemeClr val="tx1"/>
                </a:solidFill>
              </a:ln>
              <a:effectLst/>
            </c:spPr>
            <c:extLst>
              <c:ext xmlns:c16="http://schemas.microsoft.com/office/drawing/2014/chart" uri="{C3380CC4-5D6E-409C-BE32-E72D297353CC}">
                <c16:uniqueId val="{0000001A-3DB1-9E43-920E-3C6195AE9E91}"/>
              </c:ext>
            </c:extLst>
          </c:dPt>
          <c:dPt>
            <c:idx val="1"/>
            <c:invertIfNegative val="0"/>
            <c:bubble3D val="0"/>
            <c:spPr>
              <a:noFill/>
              <a:ln w="15875">
                <a:solidFill>
                  <a:schemeClr val="tx1"/>
                </a:solidFill>
              </a:ln>
              <a:effectLst/>
            </c:spPr>
            <c:extLst>
              <c:ext xmlns:c16="http://schemas.microsoft.com/office/drawing/2014/chart" uri="{C3380CC4-5D6E-409C-BE32-E72D297353CC}">
                <c16:uniqueId val="{0000001C-3DB1-9E43-920E-3C6195AE9E91}"/>
              </c:ext>
            </c:extLst>
          </c:dPt>
          <c:dPt>
            <c:idx val="2"/>
            <c:invertIfNegative val="0"/>
            <c:bubble3D val="0"/>
            <c:spPr>
              <a:noFill/>
              <a:ln w="15875">
                <a:solidFill>
                  <a:schemeClr val="tx1"/>
                </a:solidFill>
              </a:ln>
              <a:effectLst/>
            </c:spPr>
            <c:extLst>
              <c:ext xmlns:c16="http://schemas.microsoft.com/office/drawing/2014/chart" uri="{C3380CC4-5D6E-409C-BE32-E72D297353CC}">
                <c16:uniqueId val="{0000001E-3DB1-9E43-920E-3C6195AE9E91}"/>
              </c:ext>
            </c:extLst>
          </c:dPt>
          <c:dPt>
            <c:idx val="3"/>
            <c:invertIfNegative val="0"/>
            <c:bubble3D val="0"/>
            <c:spPr>
              <a:noFill/>
              <a:ln w="15875">
                <a:solidFill>
                  <a:schemeClr val="tx1"/>
                </a:solidFill>
              </a:ln>
              <a:effectLst/>
            </c:spPr>
            <c:extLst>
              <c:ext xmlns:c16="http://schemas.microsoft.com/office/drawing/2014/chart" uri="{C3380CC4-5D6E-409C-BE32-E72D297353CC}">
                <c16:uniqueId val="{00000020-3DB1-9E43-920E-3C6195AE9E91}"/>
              </c:ext>
            </c:extLst>
          </c:dPt>
          <c:dPt>
            <c:idx val="4"/>
            <c:invertIfNegative val="0"/>
            <c:bubble3D val="0"/>
            <c:spPr>
              <a:noFill/>
              <a:ln w="15875">
                <a:solidFill>
                  <a:schemeClr val="tx1"/>
                </a:solidFill>
              </a:ln>
              <a:effectLst/>
            </c:spPr>
            <c:extLst>
              <c:ext xmlns:c16="http://schemas.microsoft.com/office/drawing/2014/chart" uri="{C3380CC4-5D6E-409C-BE32-E72D297353CC}">
                <c16:uniqueId val="{00000022-3DB1-9E43-920E-3C6195AE9E91}"/>
              </c:ext>
            </c:extLst>
          </c:dPt>
          <c:dPt>
            <c:idx val="5"/>
            <c:invertIfNegative val="0"/>
            <c:bubble3D val="0"/>
            <c:spPr>
              <a:noFill/>
              <a:ln w="15875">
                <a:solidFill>
                  <a:schemeClr val="tx1"/>
                </a:solidFill>
              </a:ln>
              <a:effectLst/>
            </c:spPr>
            <c:extLst>
              <c:ext xmlns:c16="http://schemas.microsoft.com/office/drawing/2014/chart" uri="{C3380CC4-5D6E-409C-BE32-E72D297353CC}">
                <c16:uniqueId val="{00000024-3DB1-9E43-920E-3C6195AE9E91}"/>
              </c:ext>
            </c:extLst>
          </c:dPt>
          <c:cat>
            <c:multiLvlStrRef>
              <c:f>Sheet1!$C$6:$D$11</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Sheet1!$F$6:$F$11</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31-3DB1-9E43-920E-3C6195AE9E91}"/>
            </c:ext>
          </c:extLst>
        </c:ser>
        <c:dLbls>
          <c:showLegendKey val="0"/>
          <c:showVal val="0"/>
          <c:showCatName val="0"/>
          <c:showSerName val="0"/>
          <c:showPercent val="0"/>
          <c:showBubbleSize val="0"/>
        </c:dLbls>
        <c:gapWidth val="100"/>
        <c:overlap val="100"/>
        <c:axId val="688103712"/>
        <c:axId val="687965488"/>
      </c:barChart>
      <c:catAx>
        <c:axId val="688103712"/>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87965488"/>
        <c:crosses val="autoZero"/>
        <c:auto val="1"/>
        <c:lblAlgn val="ctr"/>
        <c:lblOffset val="100"/>
        <c:noMultiLvlLbl val="0"/>
      </c:catAx>
      <c:valAx>
        <c:axId val="687965488"/>
        <c:scaling>
          <c:orientation val="minMax"/>
        </c:scaling>
        <c:delete val="0"/>
        <c:axPos val="l"/>
        <c:majorGridlines>
          <c:spPr>
            <a:ln w="1587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8810371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0.0379</cdr:x>
      <cdr:y>0.01909</cdr:y>
    </cdr:from>
    <cdr:to>
      <cdr:x>0.11963</cdr:x>
      <cdr:y>0.83152</cdr:y>
    </cdr:to>
    <cdr:grpSp>
      <cdr:nvGrpSpPr>
        <cdr:cNvPr id="7" name="Group 6">
          <a:extLst xmlns:a="http://schemas.openxmlformats.org/drawingml/2006/main">
            <a:ext uri="{FF2B5EF4-FFF2-40B4-BE49-F238E27FC236}">
              <a16:creationId xmlns:a16="http://schemas.microsoft.com/office/drawing/2014/main" id="{E8315B2C-785E-952C-12C8-8E36D665364A}"/>
            </a:ext>
          </a:extLst>
        </cdr:cNvPr>
        <cdr:cNvGrpSpPr/>
      </cdr:nvGrpSpPr>
      <cdr:grpSpPr>
        <a:xfrm xmlns:a="http://schemas.openxmlformats.org/drawingml/2006/main">
          <a:off x="171693" y="50365"/>
          <a:ext cx="370251" cy="2143429"/>
          <a:chOff x="215538" y="-11318"/>
          <a:chExt cx="464563" cy="3282175"/>
        </a:xfrm>
      </cdr:grpSpPr>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930177"/>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215538" y="2921807"/>
            <a:ext cx="464563" cy="34905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1955732"/>
            <a:ext cx="464563" cy="42416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F8053D14-DD33-0698-D47F-F02DFB8D51B6}"/>
              </a:ext>
            </a:extLst>
          </cdr:cNvPr>
          <cdr:cNvSpPr txBox="1"/>
        </cdr:nvSpPr>
        <cdr:spPr>
          <a:xfrm xmlns:a="http://schemas.openxmlformats.org/drawingml/2006/main">
            <a:off x="215538" y="-11318"/>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grpSp>
  </cdr:relSizeAnchor>
</c:userShapes>
</file>

<file path=ppt/drawings/drawing2.xml><?xml version="1.0" encoding="utf-8"?>
<c:userShapes xmlns:c="http://schemas.openxmlformats.org/drawingml/2006/chart">
  <cdr:relSizeAnchor xmlns:cdr="http://schemas.openxmlformats.org/drawingml/2006/chartDrawing">
    <cdr:from>
      <cdr:x>0</cdr:x>
      <cdr:y>0.02001</cdr:y>
    </cdr:from>
    <cdr:to>
      <cdr:x>0.11953</cdr:x>
      <cdr:y>0.8567</cdr:y>
    </cdr:to>
    <cdr:grpSp>
      <cdr:nvGrpSpPr>
        <cdr:cNvPr id="7" name="Group 6">
          <a:extLst xmlns:a="http://schemas.openxmlformats.org/drawingml/2006/main">
            <a:ext uri="{FF2B5EF4-FFF2-40B4-BE49-F238E27FC236}">
              <a16:creationId xmlns:a16="http://schemas.microsoft.com/office/drawing/2014/main" id="{B3FD97C9-51BA-7AC0-99BC-85DA97DD0365}"/>
            </a:ext>
          </a:extLst>
        </cdr:cNvPr>
        <cdr:cNvGrpSpPr/>
      </cdr:nvGrpSpPr>
      <cdr:grpSpPr>
        <a:xfrm xmlns:a="http://schemas.openxmlformats.org/drawingml/2006/main">
          <a:off x="0" y="54491"/>
          <a:ext cx="511631" cy="2278463"/>
          <a:chOff x="2" y="56599"/>
          <a:chExt cx="814450" cy="2366113"/>
        </a:xfrm>
      </cdr:grpSpPr>
      <cdr:sp macro="" textlink="">
        <cdr:nvSpPr>
          <cdr:cNvPr id="2"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432124" y="2197521"/>
            <a:ext cx="346774" cy="22519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57171" y="56599"/>
            <a:ext cx="757281"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4</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5EEF277C-BCC0-4520-9B41-0A2C6CED8C2A}"/>
              </a:ext>
            </a:extLst>
          </cdr:cNvPr>
          <cdr:cNvSpPr txBox="1"/>
        </cdr:nvSpPr>
        <cdr:spPr>
          <a:xfrm xmlns:a="http://schemas.openxmlformats.org/drawingml/2006/main">
            <a:off x="31754" y="580209"/>
            <a:ext cx="782698"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422C831A-89C2-09A6-8F5C-09F068849955}"/>
              </a:ext>
            </a:extLst>
          </cdr:cNvPr>
          <cdr:cNvSpPr txBox="1"/>
        </cdr:nvSpPr>
        <cdr:spPr>
          <a:xfrm xmlns:a="http://schemas.openxmlformats.org/drawingml/2006/main">
            <a:off x="2" y="1072383"/>
            <a:ext cx="798274"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B27684C5-3900-F112-6646-1DE7CB9841DE}"/>
              </a:ext>
            </a:extLst>
          </cdr:cNvPr>
          <cdr:cNvSpPr txBox="1"/>
        </cdr:nvSpPr>
        <cdr:spPr>
          <a:xfrm xmlns:a="http://schemas.openxmlformats.org/drawingml/2006/main">
            <a:off x="60344" y="1584531"/>
            <a:ext cx="719449"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5/14/23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5/14/23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84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this end we build a  </a:t>
            </a:r>
            <a:r>
              <a:rPr lang="en-US" baseline="0" dirty="0"/>
              <a:t>[CLICK] </a:t>
            </a:r>
            <a:r>
              <a:rPr lang="en-US" b="1" baseline="0" dirty="0"/>
              <a:t>near-HBM FPGA based accelerator which is connected to a server-grade IBM POWER9-based CPU system</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4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plot shows the execution time of three read mapping systems.</a:t>
            </a:r>
          </a:p>
          <a:p>
            <a:r>
              <a:rPr lang="en-GB" dirty="0"/>
              <a:t>Base refers to a State-of-the-art software read mapper, Minimap2</a:t>
            </a:r>
          </a:p>
          <a:p>
            <a:r>
              <a:rPr lang="en-GB" dirty="0"/>
              <a:t>SW-filter refers to Base integrated with a software filter that prunes 80% of exactly-matching reads</a:t>
            </a:r>
          </a:p>
          <a:p>
            <a:r>
              <a:rPr lang="en-GB" dirty="0"/>
              <a:t>Ideal-ISF refers to base integrated with an ideal in-storage filter than prunes 80% exactly matching reads inside the SSD</a:t>
            </a:r>
          </a:p>
          <a:p>
            <a:endParaRPr lang="en-GB" dirty="0"/>
          </a:p>
          <a:p>
            <a:endParaRPr lang="en-GB" dirty="0"/>
          </a:p>
          <a:p>
            <a:endParaRPr lang="en-GB" dirty="0"/>
          </a:p>
          <a:p>
            <a:endParaRPr lang="en-GB" dirty="0"/>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1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assess the </a:t>
            </a:r>
            <a:r>
              <a:rPr lang="en-GB" dirty="0">
                <a:solidFill>
                  <a:srgbClr val="7030A0"/>
                </a:solidFill>
              </a:rPr>
              <a:t>impact of the storage subsystem</a:t>
            </a:r>
            <a:r>
              <a:rPr lang="en-GB" dirty="0"/>
              <a:t>, we evaluate each of the three mappers with different configurations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low-end SSD, a high-end SSD, and DRAM which refers to an idealized scenario where all needed data is preloaded in DRAM with no I/O overhead</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7182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Based on this plot, we make several observations, First…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849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By comparing the high-end SSD, low-end SSD, and DRAM with no I/O overhead, we observe that</a:t>
            </a:r>
          </a:p>
          <a:p>
            <a:endParaRPr lang="en-CH" dirty="0"/>
          </a:p>
          <a:p>
            <a:r>
              <a:rPr lang="en-CH" b="1" dirty="0"/>
              <a:t>[CLICK] </a:t>
            </a:r>
            <a:r>
              <a:rPr lang="en-GB" dirty="0"/>
              <a:t>I/O has a significant impact on application performance</a:t>
            </a:r>
          </a:p>
          <a:p>
            <a:r>
              <a:rPr lang="en-CH" b="1" dirty="0"/>
              <a:t>[CLICK] </a:t>
            </a:r>
            <a:r>
              <a:rPr lang="en-GB" dirty="0"/>
              <a:t>which can be alleviated at the cost of expensive storage devices and interfaces </a:t>
            </a:r>
            <a:endParaRPr lang="en-CH" dirty="0"/>
          </a:p>
          <a:p>
            <a:endParaRPr lang="en-CH" dirty="0"/>
          </a:p>
          <a:p>
            <a:r>
              <a:rPr lang="en-GB" dirty="0"/>
              <a:t>However, it is challenging to scale a storage system’s capacity using only the high-end SSDs due to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b="1" dirty="0"/>
              <a:t>[CLICK] </a:t>
            </a:r>
            <a:r>
              <a:rPr lang="en-GB" dirty="0"/>
              <a:t>the relatively smaller number of the PCIe slots in a server</a:t>
            </a: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b="1" dirty="0"/>
              <a:t>[CLICK] </a:t>
            </a:r>
            <a:r>
              <a:rPr lang="en-GB" dirty="0"/>
              <a:t>And their significantly-higher prices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8102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Third, by comparing Base and SW-filter, we observe that despite a large number of needs that can be filtered, SW-filter does not provide significant benefits compared to base. </a:t>
            </a:r>
          </a:p>
          <a:p>
            <a:r>
              <a:rPr lang="en-GB" dirty="0"/>
              <a:t>The limited speedup is mainly due to large number of accesses to the index structure for several k-</a:t>
            </a:r>
            <a:r>
              <a:rPr lang="en-GB" dirty="0" err="1"/>
              <a:t>mers</a:t>
            </a:r>
            <a:r>
              <a:rPr lang="en-GB" dirty="0"/>
              <a:t> per each read. </a:t>
            </a:r>
          </a:p>
          <a:p>
            <a:endParaRPr lang="en-GB" dirty="0"/>
          </a:p>
          <a:p>
            <a:r>
              <a:rPr lang="en-CH" b="1" dirty="0"/>
              <a:t>[CLICK]  This shows that as opposed to the instorage filter, </a:t>
            </a:r>
            <a:r>
              <a:rPr lang="en-GB" dirty="0"/>
              <a:t>the filtering process outside the SSD must compete with the read mapping process for the resources in the system</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7543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figures shows similar analysis but with a state-of-the-art hardware read mapper, gencache, and its integration with the ideal in-storage filter.</a:t>
            </a:r>
          </a:p>
          <a:p>
            <a:endParaRPr lang="en-CH" dirty="0"/>
          </a:p>
          <a:p>
            <a:r>
              <a:rPr lang="en-CH" dirty="0"/>
              <a:t>We observe that </a:t>
            </a:r>
            <a:r>
              <a:rPr lang="en-GB" dirty="0"/>
              <a:t>Even the high-end SSD does not fully alleviate the storage bottleneck in this case</a:t>
            </a: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because by addressing computation overhead using the accelerator, I/O turns into a more serious bottleneck.</a:t>
            </a:r>
          </a:p>
          <a:p>
            <a:endParaRPr lang="en-CH" dirty="0"/>
          </a:p>
          <a:p>
            <a:r>
              <a:rPr lang="en-CH" dirty="0"/>
              <a:t>However, we observe that the ideal n-storage filter </a:t>
            </a:r>
            <a:r>
              <a:rPr lang="en-GB" dirty="0"/>
              <a:t>significantly improves performance since it addresses both the computation and data movement overheads.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414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 won’t go into details, but you can refer to our paper for more details about our evaluation methdology.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3694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GS-Ext provides significant performance</a:t>
            </a:r>
          </a:p>
          <a:p>
            <a:r>
              <a:rPr lang="en-GB" dirty="0"/>
              <a:t>improvements over both Base and SIMD in SSD-M and SSD-H. However,</a:t>
            </a:r>
          </a:p>
          <a:p>
            <a:r>
              <a:rPr lang="en-GB" dirty="0"/>
              <a:t>GS-Ext provides limited benefits over SIMD in SSD-L since</a:t>
            </a:r>
          </a:p>
          <a:p>
            <a:r>
              <a:rPr lang="en-GB" dirty="0"/>
              <a:t>its performance is bottlenecked by the low external I/O bandwidth.</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8620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GS-Ext performs</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significantly slower than Base (2.28x - 1.91x) on all systems</a:t>
            </a:r>
            <a:r>
              <a:rPr lang="en-CH"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057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3238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554784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280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900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1296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838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edium-content-sans-serif-font"/>
              </a:rPr>
              <a:t>CCD = Core </a:t>
            </a:r>
            <a:r>
              <a:rPr lang="en-US" dirty="0" err="1">
                <a:latin typeface="medium-content-sans-serif-font"/>
              </a:rPr>
              <a:t>Chiplet</a:t>
            </a:r>
            <a:r>
              <a:rPr lang="en-US" dirty="0">
                <a:latin typeface="medium-content-sans-serif-font"/>
              </a:rPr>
              <a:t> Die</a:t>
            </a:r>
            <a:endParaRPr lang="en-US" dirty="0"/>
          </a:p>
          <a:p>
            <a:r>
              <a:rPr lang="en-US" dirty="0"/>
              <a:t>Structural silicon is used to equalize the height and facilitate heat dissipation from the cores.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32741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607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49415"/>
                </a:solidFill>
                <a:ea typeface="Segoe UI Symbol" panose="020B0502040204020203" pitchFamily="34" charset="0"/>
                <a:cs typeface="Segoe UI Historic" panose="020B0502040204020203" pitchFamily="34" charset="0"/>
              </a:rPr>
              <a:t>Read mapping is the f</a:t>
            </a:r>
            <a:r>
              <a:rPr lang="en-US" sz="1200" b="0" dirty="0">
                <a:ea typeface="Segoe UI Symbol" panose="020B0502040204020203" pitchFamily="34" charset="0"/>
                <a:cs typeface="Segoe UI Historic" panose="020B0502040204020203" pitchFamily="34" charset="0"/>
              </a:rPr>
              <a:t>irst key step in genome sequence analysis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Segoe UI Symbol" panose="020B0502040204020203" pitchFamily="34" charset="0"/>
                <a:cs typeface="Segoe UI Historic" panose="020B0502040204020203" pitchFamily="34" charset="0"/>
              </a:rPr>
              <a:t>That </a:t>
            </a:r>
            <a:r>
              <a:rPr lang="en-US" sz="1200" dirty="0">
                <a:ea typeface="Segoe UI Symbol" panose="020B0502040204020203" pitchFamily="34" charset="0"/>
                <a:cs typeface="Segoe UI Historic" panose="020B0502040204020203" pitchFamily="34" charset="0"/>
              </a:rPr>
              <a:t>Aligns </a:t>
            </a:r>
            <a:r>
              <a:rPr lang="en-US" sz="1200" dirty="0">
                <a:solidFill>
                  <a:srgbClr val="00B050"/>
                </a:solidFill>
                <a:ea typeface="Segoe UI Symbol" panose="020B0502040204020203" pitchFamily="34" charset="0"/>
                <a:cs typeface="Segoe UI Historic" panose="020B0502040204020203" pitchFamily="34" charset="0"/>
              </a:rPr>
              <a:t>reads</a:t>
            </a:r>
            <a:r>
              <a:rPr lang="en-US" sz="1200" dirty="0">
                <a:ea typeface="Segoe UI Symbol" panose="020B0502040204020203" pitchFamily="34" charset="0"/>
                <a:cs typeface="Segoe UI Historic" panose="020B0502040204020203" pitchFamily="34" charset="0"/>
              </a:rPr>
              <a:t> to potential </a:t>
            </a:r>
            <a:r>
              <a:rPr lang="en-US" sz="1200" dirty="0">
                <a:solidFill>
                  <a:srgbClr val="00B050"/>
                </a:solidFill>
                <a:ea typeface="Segoe UI Symbol" panose="020B0502040204020203" pitchFamily="34" charset="0"/>
                <a:cs typeface="Segoe UI Historic" panose="020B0502040204020203" pitchFamily="34" charset="0"/>
              </a:rPr>
              <a:t>matching</a:t>
            </a:r>
            <a:r>
              <a:rPr lang="en-US" sz="1200" dirty="0">
                <a:ea typeface="Segoe UI Symbol" panose="020B0502040204020203" pitchFamily="34" charset="0"/>
                <a:cs typeface="Segoe UI Historic" panose="020B0502040204020203" pitchFamily="34" charset="0"/>
              </a:rPr>
              <a:t> </a:t>
            </a:r>
            <a:r>
              <a:rPr lang="en-US" sz="1200" dirty="0">
                <a:solidFill>
                  <a:srgbClr val="00B050"/>
                </a:solidFill>
                <a:ea typeface="Segoe UI Symbol" panose="020B0502040204020203" pitchFamily="34" charset="0"/>
                <a:cs typeface="Segoe UI Historic" panose="020B0502040204020203" pitchFamily="34" charset="0"/>
              </a:rPr>
              <a:t>locations</a:t>
            </a:r>
            <a:r>
              <a:rPr lang="en-US" sz="1200" dirty="0">
                <a:ea typeface="Segoe UI Symbol" panose="020B0502040204020203" pitchFamily="34" charset="0"/>
                <a:cs typeface="Segoe UI Historic" panose="020B0502040204020203" pitchFamily="34" charset="0"/>
              </a:rPr>
              <a:t> within the </a:t>
            </a:r>
            <a:r>
              <a:rPr lang="en-US" sz="1200" dirty="0">
                <a:solidFill>
                  <a:srgbClr val="00B050"/>
                </a:solidFill>
                <a:ea typeface="Segoe UI Symbol" panose="020B0502040204020203" pitchFamily="34" charset="0"/>
                <a:cs typeface="Segoe UI Historic" panose="020B0502040204020203" pitchFamily="34" charset="0"/>
              </a:rPr>
              <a:t>reference genome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a typeface="Segoe UI Symbol" panose="020B0502040204020203" pitchFamily="34" charset="0"/>
                <a:cs typeface="Segoe UI Historic" panose="020B0502040204020203" pitchFamily="34" charset="0"/>
              </a:rPr>
              <a:t>For each matching location, the </a:t>
            </a:r>
            <a:r>
              <a:rPr lang="en-US" sz="2200" dirty="0">
                <a:solidFill>
                  <a:srgbClr val="00B050"/>
                </a:solidFill>
                <a:ea typeface="Segoe UI Symbol" panose="020B0502040204020203" pitchFamily="34" charset="0"/>
                <a:cs typeface="Segoe UI Historic" panose="020B0502040204020203" pitchFamily="34" charset="0"/>
              </a:rPr>
              <a:t>alignment step</a:t>
            </a:r>
            <a:r>
              <a:rPr lang="en-US" sz="2200" dirty="0">
                <a:ea typeface="Segoe UI Symbol" panose="020B0502040204020203" pitchFamily="34" charset="0"/>
                <a:cs typeface="Segoe UI Historic" panose="020B0502040204020203" pitchFamily="34" charset="0"/>
              </a:rPr>
              <a:t> finds the degree of </a:t>
            </a:r>
            <a:r>
              <a:rPr lang="en-US" sz="2200" dirty="0">
                <a:solidFill>
                  <a:srgbClr val="00B050"/>
                </a:solidFill>
                <a:ea typeface="Segoe UI Symbol" panose="020B0502040204020203" pitchFamily="34" charset="0"/>
                <a:cs typeface="Segoe UI Historic" panose="020B0502040204020203" pitchFamily="34" charset="0"/>
              </a:rPr>
              <a:t>similarity between read and reference by calculating the alignment score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orbel" panose="020B0503020204020204" pitchFamily="34" charset="0"/>
              </a:rPr>
              <a:t>Calculating the alignment score requires </a:t>
            </a:r>
            <a:r>
              <a:rPr lang="en-GB" sz="1200" dirty="0">
                <a:solidFill>
                  <a:srgbClr val="E90404"/>
                </a:solidFill>
                <a:effectLst/>
                <a:latin typeface="Corbel" panose="020B0503020204020204" pitchFamily="34" charset="0"/>
              </a:rPr>
              <a:t>computationally-expensive</a:t>
            </a:r>
            <a:r>
              <a:rPr lang="en-GB" sz="1200" dirty="0">
                <a:effectLst/>
                <a:latin typeface="Corbel" panose="020B0503020204020204" pitchFamily="34" charset="0"/>
              </a:rPr>
              <a:t> </a:t>
            </a:r>
            <a:r>
              <a:rPr lang="en-GB" sz="1200" b="1" i="1" dirty="0">
                <a:solidFill>
                  <a:srgbClr val="00B0F0"/>
                </a:solidFill>
                <a:effectLst/>
                <a:latin typeface="Corbel" panose="020B0503020204020204" pitchFamily="34" charset="0"/>
              </a:rPr>
              <a:t>approximate string matching (ASM) </a:t>
            </a:r>
            <a:r>
              <a:rPr lang="en-GB" sz="1200" dirty="0">
                <a:effectLst/>
                <a:latin typeface="Corbel" panose="020B0503020204020204" pitchFamily="34" charset="0"/>
              </a:rPr>
              <a:t>to account for differences between reads and the reference genome.  [CLICK] </a:t>
            </a: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Segoe UI Symbol" panose="020B0502040204020203" pitchFamily="34" charset="0"/>
              <a:cs typeface="Segoe UI Historic"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Segoe UI Symbol" panose="020B0502040204020203" pitchFamily="34" charset="0"/>
              <a:cs typeface="Segoe UI Historic" panose="020B0502040204020203" pitchFamily="34" charset="0"/>
            </a:endParaRP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538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63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9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is the first in-storage processing system designed for genome sequence analysis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key idea is to </a:t>
            </a:r>
            <a:r>
              <a:rPr lang="en-GB" sz="1200" dirty="0"/>
              <a:t>Filter reads that do not require alignment </a:t>
            </a:r>
            <a:r>
              <a:rPr lang="en-GB" sz="1200" dirty="0">
                <a:solidFill>
                  <a:srgbClr val="1982C3"/>
                </a:solidFill>
              </a:rPr>
              <a:t>inside the storage</a:t>
            </a:r>
            <a:r>
              <a:rPr lang="en-GB" sz="1200" dirty="0"/>
              <a:t> system </a:t>
            </a:r>
            <a:r>
              <a:rPr lang="en-GB" dirty="0"/>
              <a:t>and send the unfiltered data to the host system for further processing</a:t>
            </a:r>
          </a:p>
          <a:p>
            <a:endParaRPr lang="en-GB" dirty="0"/>
          </a:p>
          <a:p>
            <a:endParaRPr lang="en-GB" dirty="0"/>
          </a:p>
          <a:p>
            <a:r>
              <a:rPr lang="en-CH" dirty="0"/>
              <a:t>However, filtering reads in a modern SSD can be challenging [CLICK]</a:t>
            </a:r>
          </a:p>
          <a:p>
            <a:r>
              <a:rPr lang="en-GB" dirty="0"/>
              <a:t>Due to different </a:t>
            </a:r>
            <a:r>
              <a:rPr lang="en-GB" dirty="0" err="1"/>
              <a:t>behavior</a:t>
            </a:r>
            <a:r>
              <a:rPr lang="en-GB" dirty="0"/>
              <a:t> across read mapping workloads. [CLICK]</a:t>
            </a:r>
          </a:p>
          <a:p>
            <a:r>
              <a:rPr lang="en-GB" dirty="0"/>
              <a:t>And the limited hardware resources in the SSD. </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55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H" dirty="0"/>
              <a:t>Let’s take a look at filtering opportunities based on the input reads.</a:t>
            </a:r>
          </a:p>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(99.9%)  and </a:t>
            </a:r>
            <a:r>
              <a:rPr lang="en-GB" sz="2200" dirty="0">
                <a:solidFill>
                  <a:srgbClr val="C00000"/>
                </a:solidFill>
              </a:rPr>
              <a:t>short </a:t>
            </a:r>
            <a:r>
              <a:rPr lang="en-GB" sz="2200" dirty="0"/>
              <a:t>(e.g., up to a few hundreds of DNA characters)</a:t>
            </a:r>
          </a:p>
          <a:p>
            <a:pPr lvl="1">
              <a:spcAft>
                <a:spcPts val="800"/>
              </a:spcAft>
            </a:pPr>
            <a:r>
              <a:rPr lang="en-GB" sz="2200" b="1" dirty="0"/>
              <a:t>Long reads: </a:t>
            </a:r>
            <a:r>
              <a:rPr lang="en-GB" sz="2200" dirty="0">
                <a:solidFill>
                  <a:srgbClr val="C00000"/>
                </a:solidFill>
              </a:rPr>
              <a:t>less accurate </a:t>
            </a:r>
            <a:r>
              <a:rPr lang="en-GB" sz="2200" dirty="0"/>
              <a:t>(85-90%)  and </a:t>
            </a:r>
            <a:r>
              <a:rPr lang="en-GB" sz="2200" dirty="0">
                <a:solidFill>
                  <a:srgbClr val="629B3C"/>
                </a:solidFill>
              </a:rPr>
              <a:t>long</a:t>
            </a:r>
            <a:r>
              <a:rPr lang="en-GB" sz="2200" dirty="0">
                <a:solidFill>
                  <a:srgbClr val="22AE9B"/>
                </a:solidFill>
              </a:rPr>
              <a:t> </a:t>
            </a:r>
            <a:r>
              <a:rPr lang="en-GB" sz="2200" dirty="0"/>
              <a:t>(e.g., from hundreds to millions of DNA characters)</a:t>
            </a:r>
          </a:p>
          <a:p>
            <a:endParaRPr lang="en-CH" dirty="0"/>
          </a:p>
          <a:p>
            <a:r>
              <a:rPr lang="en-CH" dirty="0"/>
              <a:t>Based on these, We leverage two filtering opportunities</a:t>
            </a:r>
          </a:p>
          <a:p>
            <a:endParaRPr lang="en-CH" dirty="0"/>
          </a:p>
          <a:p>
            <a:r>
              <a:rPr lang="en-CH" dirty="0"/>
              <a:t>First, we can filter exactly matching reads, which are reads that match exactly to one or more subsequences of the reference genome and do not require </a:t>
            </a:r>
            <a:r>
              <a:rPr lang="en-US" sz="1200" dirty="0">
                <a:solidFill>
                  <a:srgbClr val="1982C3"/>
                </a:solidFill>
                <a:latin typeface="Corbel" panose="020B0503020204020204" pitchFamily="34" charset="0"/>
              </a:rPr>
              <a:t>approximate string matching during alignment</a:t>
            </a:r>
            <a:r>
              <a:rPr lang="en-CH" dirty="0"/>
              <a:t>. Exact matches can frequently occur in short read sets with low sequencing errors and low genetic variations</a:t>
            </a: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Second, we can filter non-matching reads. Such reads do not have any </a:t>
            </a:r>
            <a:r>
              <a:rPr lang="en-GB" dirty="0"/>
              <a:t>potential matching locations in the reference genome</a:t>
            </a:r>
            <a:r>
              <a:rPr lang="en-CH" dirty="0"/>
              <a:t> can skip the expensive alignment step. Non-matching reads can frequently occur in long read sets with high sequencing errors and short or long read sets with high genetic variations</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17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by thorough analysis</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of mapping processes of reads with different properties and</a:t>
            </a:r>
            <a:r>
              <a:rPr lang="en-GB" sz="1200" i="0" kern="1200" dirty="0">
                <a:solidFill>
                  <a:schemeClr val="tx1"/>
                </a:solidFill>
                <a:effectLst/>
                <a:latin typeface="+mn-lt"/>
                <a:ea typeface="+mn-ea"/>
                <a:cs typeface="+mn-cs"/>
              </a:rPr>
              <a:t> different </a:t>
            </a:r>
            <a:r>
              <a:rPr lang="en-GB" sz="1200" i="1" kern="1200" dirty="0">
                <a:solidFill>
                  <a:schemeClr val="tx1"/>
                </a:solidFill>
                <a:effectLst/>
                <a:latin typeface="+mn-lt"/>
                <a:ea typeface="+mn-ea"/>
                <a:cs typeface="+mn-cs"/>
              </a:rPr>
              <a:t>degrees of genetic variation, we design two  low-cost in-storage filters</a:t>
            </a:r>
            <a:endParaRPr lang="en-GB" sz="1200" kern="1200" dirty="0">
              <a:solidFill>
                <a:schemeClr val="tx1"/>
              </a:solidFill>
              <a:effectLst/>
              <a:latin typeface="+mn-lt"/>
              <a:ea typeface="+mn-ea"/>
              <a:cs typeface="+mn-cs"/>
            </a:endParaRPr>
          </a:p>
          <a:p>
            <a:endParaRPr lang="en-GB" dirty="0"/>
          </a:p>
          <a:p>
            <a:r>
              <a:rPr lang="en-GB" b="1" dirty="0"/>
              <a:t>[CLICK]  </a:t>
            </a:r>
            <a:r>
              <a:rPr lang="en-GB" dirty="0"/>
              <a:t>1) </a:t>
            </a:r>
            <a:r>
              <a:rPr lang="en-GB" dirty="0" err="1"/>
              <a:t>GenStore</a:t>
            </a:r>
            <a:r>
              <a:rPr lang="en-GB" dirty="0"/>
              <a:t>-EM for filtering exactly-matching reads</a:t>
            </a:r>
          </a:p>
          <a:p>
            <a:endParaRPr lang="en-GB" dirty="0"/>
          </a:p>
          <a:p>
            <a:r>
              <a:rPr lang="en-GB" b="1" dirty="0"/>
              <a:t>[CLICK]  </a:t>
            </a:r>
            <a:r>
              <a:rPr lang="en-GB" dirty="0"/>
              <a:t>and 2) </a:t>
            </a:r>
            <a:r>
              <a:rPr lang="en-GB" dirty="0" err="1"/>
              <a:t>GenStore</a:t>
            </a:r>
            <a:r>
              <a:rPr lang="en-GB" dirty="0"/>
              <a:t>-NM for filtering most of the non-matching reads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69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26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analyze</a:t>
            </a:r>
            <a:r>
              <a:rPr lang="en-GB" dirty="0"/>
              <a:t> the benefits of </a:t>
            </a:r>
            <a:r>
              <a:rPr lang="en-GB" dirty="0" err="1"/>
              <a:t>GenStore</a:t>
            </a:r>
            <a:r>
              <a:rPr lang="en-GB" dirty="0"/>
              <a:t>-EM for a 22-GB short read set where 80% of reads exactly match some subsequence in the reference genome and can be filtered. </a:t>
            </a:r>
          </a:p>
          <a:p>
            <a:endParaRPr lang="en-GB" dirty="0"/>
          </a:p>
          <a:p>
            <a:r>
              <a:rPr lang="en-GB" dirty="0"/>
              <a:t>We show the benefit of GS on software and hardware read mappers.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rgbClr val="629B3C"/>
                </a:solidFill>
              </a:rPr>
              <a:t>2.1× - 2.5× </a:t>
            </a:r>
            <a:r>
              <a:rPr lang="en-GB" sz="1200" b="0" dirty="0">
                <a:solidFill>
                  <a:srgbClr val="629B3C"/>
                </a:solidFill>
                <a:latin typeface="Corbel" panose="020B0503020204020204" pitchFamily="34" charset="0"/>
              </a:rPr>
              <a:t>speedup </a:t>
            </a:r>
            <a:r>
              <a:rPr lang="en-GB" sz="1200" b="0" dirty="0">
                <a:solidFill>
                  <a:schemeClr val="tx1"/>
                </a:solidFill>
                <a:latin typeface="Corbel" panose="020B0503020204020204" pitchFamily="34" charset="0"/>
              </a:rPr>
              <a:t>compared to the software Base 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rgbClr val="629B3C"/>
                </a:solidFill>
              </a:rPr>
              <a:t>1.5× – 3.3× </a:t>
            </a:r>
            <a:r>
              <a:rPr lang="en-GB" sz="1200" b="0" dirty="0">
                <a:solidFill>
                  <a:srgbClr val="629B3C"/>
                </a:solidFill>
                <a:latin typeface="Corbel" panose="020B0503020204020204" pitchFamily="34" charset="0"/>
              </a:rPr>
              <a:t>speedup </a:t>
            </a:r>
            <a:r>
              <a:rPr lang="en-GB" sz="1200" b="0" dirty="0">
                <a:solidFill>
                  <a:schemeClr val="tx1"/>
                </a:solidFill>
                <a:latin typeface="Corbel" panose="020B0503020204020204" pitchFamily="34" charset="0"/>
              </a:rPr>
              <a:t>compared to the hardware 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chemeClr val="tx1"/>
                </a:solidFill>
              </a:rPr>
              <a:t>on average </a:t>
            </a:r>
            <a:r>
              <a:rPr lang="en-GB" sz="1200" b="0" dirty="0">
                <a:solidFill>
                  <a:srgbClr val="629B3C"/>
                </a:solidFill>
              </a:rPr>
              <a:t>3.92× energy reduction</a:t>
            </a:r>
            <a:endParaRPr lang="en-GB" sz="1200" b="0" dirty="0">
              <a:solidFill>
                <a:schemeClr val="tx1"/>
              </a:solidFill>
              <a:latin typeface="Corbel" panose="020B0503020204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370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analyze</a:t>
            </a:r>
            <a:r>
              <a:rPr lang="en-GB" dirty="0"/>
              <a:t> the benefits of </a:t>
            </a:r>
            <a:r>
              <a:rPr lang="en-GB" dirty="0" err="1"/>
              <a:t>GenStore</a:t>
            </a:r>
            <a:r>
              <a:rPr lang="en-GB" dirty="0"/>
              <a:t>-NM for a 12-GB long read set with very high genetic variation compared the the reference genome where 99.7% of reads do not match any subsequence in the reference genome. </a:t>
            </a:r>
          </a:p>
          <a:p>
            <a:endParaRPr lang="en-GB" dirty="0"/>
          </a:p>
          <a:p>
            <a:r>
              <a:rPr lang="en-GB" dirty="0"/>
              <a:t>We show the benefit of GS on software and hardware read mappers.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22.4× – 27.9× speedup compared to the software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6.8× – 19.2× speedup compared to the hardware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on average 27.2× energy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4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find area and power values of GenStore by synthesizing GenStore-EM and NM using 65nm technology node, </a:t>
            </a:r>
          </a:p>
          <a:p>
            <a:r>
              <a:rPr lang="en-GB" dirty="0"/>
              <a:t>A</a:t>
            </a:r>
            <a:r>
              <a:rPr lang="en-CH" dirty="0"/>
              <a:t>nd find that for an 8-channel SSD, the area of GS is 0.2 mm square and the power is 26.6 watts</a:t>
            </a:r>
          </a:p>
          <a:p>
            <a:r>
              <a:rPr lang="en-CH" dirty="0"/>
              <a:t>BY scaling the area to lower technology nodes, we observe that the area overhead of GS </a:t>
            </a:r>
            <a:r>
              <a:rPr lang="en-GB" dirty="0"/>
              <a:t>is 0.006% </a:t>
            </a:r>
            <a:r>
              <a:rPr lang="en-CH" dirty="0"/>
              <a:t> of an Intel processor and less than 9.5% of the </a:t>
            </a:r>
            <a:r>
              <a:rPr lang="en-GB" dirty="0"/>
              <a:t>of the three ARM processors in a SATA SSD controller.</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693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04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is a very high-level overview of computing systems that consist of three main components, compute units, main memory, and storage devices. </a:t>
            </a:r>
            <a:r>
              <a:rPr lang="en-CH" b="1" dirty="0"/>
              <a:t>[Click]</a:t>
            </a:r>
          </a:p>
          <a:p>
            <a:endParaRPr lang="en-CH" b="1" dirty="0"/>
          </a:p>
          <a:p>
            <a:r>
              <a:rPr lang="en-CH" b="0" dirty="0"/>
              <a:t>To perform just simple bitwise operations, conventional systems must first read the massive entire data to the compute units throughout the memory hierarch. </a:t>
            </a:r>
            <a:r>
              <a:rPr lang="en-CH" b="1" dirty="0"/>
              <a:t>[Click] </a:t>
            </a:r>
          </a:p>
          <a:p>
            <a:endParaRPr lang="en-CH" b="1" dirty="0"/>
          </a:p>
          <a:p>
            <a:r>
              <a:rPr lang="en-CH" b="0" dirty="0"/>
              <a:t>If the target data resides in the storgage device, </a:t>
            </a:r>
            <a:r>
              <a:rPr lang="en-CH" b="1" dirty="0"/>
              <a:t>[Click]</a:t>
            </a:r>
            <a:r>
              <a:rPr lang="en-CH" b="0" dirty="0"/>
              <a:t> the relatively slow storage bandwidth becomes the main bottleneck in conventional systems.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219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In-storage processing leverages cute units inside the storage devices, </a:t>
            </a:r>
            <a:r>
              <a:rPr lang="en-CH" b="1" dirty="0"/>
              <a:t>[Cl</a:t>
            </a:r>
            <a:r>
              <a:rPr lang="en-CH" dirty="0"/>
              <a:t>omp</a:t>
            </a:r>
            <a:r>
              <a:rPr lang="en-CH" b="1" dirty="0"/>
              <a:t>ick] </a:t>
            </a:r>
            <a:r>
              <a:rPr lang="en-CH" b="0" dirty="0"/>
              <a:t>such as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48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Such as embedded core or FPGA to perform computation inside the storage </a:t>
            </a:r>
            <a:r>
              <a:rPr lang="en-CH" b="1" dirty="0"/>
              <a:t>[Click] </a:t>
            </a:r>
            <a:r>
              <a:rPr lang="en-CH" b="0" dirty="0"/>
              <a:t>and sends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55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Sends only the computation results. </a:t>
            </a:r>
            <a:r>
              <a:rPr lang="en-CH" b="1" dirty="0"/>
              <a:t>[Click]</a:t>
            </a:r>
          </a:p>
          <a:p>
            <a:endParaRPr lang="en-CH" dirty="0"/>
          </a:p>
          <a:p>
            <a:r>
              <a:rPr lang="en-CH" dirty="0"/>
              <a:t>This way, in-storage processing can significatnly mitigate the data movement by reducing external I/Os between the host and the storage device.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310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However, in-storage processing also needs to read the massive data from underlying NAND flash chips, </a:t>
            </a:r>
            <a:r>
              <a:rPr lang="en-CH" b="1" dirty="0"/>
              <a:t>[Click] </a:t>
            </a:r>
            <a:r>
              <a:rPr lang="en-CH" b="0" dirty="0"/>
              <a:t>and SSD internal bandwidth is not that higher than the external bandwidth even in high-end NAND flash-based SSDs. </a:t>
            </a:r>
            <a:r>
              <a:rPr lang="en-CH" b="1" dirty="0"/>
              <a:t>[Click]</a:t>
            </a:r>
          </a:p>
          <a:p>
            <a:endParaRPr lang="en-CH" b="1" dirty="0"/>
          </a:p>
          <a:p>
            <a:r>
              <a:rPr lang="en-CH" dirty="0"/>
              <a:t>As a result, SSD internal I/Os become the new bottlenck in in-storage processing.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488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If we can perform computation inside NAND flash chips, </a:t>
            </a:r>
            <a:r>
              <a:rPr lang="en-CH" b="1" dirty="0"/>
              <a:t>[Click] </a:t>
            </a:r>
            <a:r>
              <a:rPr lang="en-CH" b="0" dirty="0"/>
              <a:t>it can reduce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239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It can reduce the internal data movement within the SSD by sending only the results to the flash controller and the host, </a:t>
            </a:r>
            <a:r>
              <a:rPr lang="en-CH" b="1" dirty="0"/>
              <a:t>[Click] </a:t>
            </a:r>
            <a:r>
              <a:rPr lang="en-CH" b="0" dirty="0"/>
              <a:t>thereby fundamentally mitigating the data movement from the storage device.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210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At a very high level, Flash-Cosmos enables </a:t>
            </a:r>
            <a:r>
              <a:rPr lang="en-CH" b="1" dirty="0"/>
              <a:t>[Click] </a:t>
            </a:r>
            <a:r>
              <a:rPr lang="en-CH" b="0" dirty="0"/>
              <a:t>computation while sensing multiple operands at once and accurate computation results by zeroing raw bit errors in stored data.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51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introduce two techniques, Multi-Wordline Sensing, or MWS in short, that enables in-flash bulk bitwise operations via a single sensing operation, </a:t>
            </a:r>
            <a:r>
              <a:rPr lang="en-CH" b="1" dirty="0"/>
              <a:t>[Click] </a:t>
            </a:r>
            <a:r>
              <a:rPr lang="en-CH" b="0" dirty="0"/>
              <a:t>and Enhanced SLC-Mode Programming, or ESP in short, to achieve zero raw bit errors in stored data and thus no errors in computation results. </a:t>
            </a:r>
            <a:r>
              <a:rPr lang="en-CH" b="1" dirty="0"/>
              <a:t>[Click]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799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key observation is that, if we </a:t>
            </a:r>
            <a:r>
              <a:rPr lang="en-CH" dirty="0">
                <a:solidFill>
                  <a:schemeClr val="accent1"/>
                </a:solidFill>
              </a:rPr>
              <a:t>simultaneously activate multiple wordlines within a block, which we call intra-block MWS, it results in the bitwise AND of stored data in the wordlines. </a:t>
            </a:r>
            <a:r>
              <a:rPr lang="en-CH" b="1" dirty="0">
                <a:solidFill>
                  <a:schemeClr val="accent1"/>
                </a:solidFill>
              </a:rPr>
              <a:t>[Click]</a:t>
            </a:r>
          </a:p>
          <a:p>
            <a:endParaRPr lang="en-CH" b="1" dirty="0">
              <a:solidFill>
                <a:schemeClr val="accent1"/>
              </a:solidFill>
            </a:endParaRPr>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55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As explained all the non-target cell would operate as a resistance, </a:t>
            </a:r>
            <a:r>
              <a:rPr lang="en-CH" b="1" dirty="0"/>
              <a:t>[Click] </a:t>
            </a:r>
            <a:r>
              <a:rPr lang="en-CH" b="0" dirty="0"/>
              <a:t>while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77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Target cells operate as either a resistance or an open switch depending the stored data. </a:t>
            </a:r>
            <a:r>
              <a:rPr lang="en-CH" b="1" dirty="0"/>
              <a:t>[Click]</a:t>
            </a:r>
          </a:p>
          <a:p>
            <a:endParaRPr lang="en-CH" b="1" dirty="0"/>
          </a:p>
          <a:p>
            <a:r>
              <a:rPr lang="en-CH" b="0" dirty="0"/>
              <a:t>In this example, only Bitline 4 can conduct flow, as the other bitlines have at least one cell that operates as an open switch. </a:t>
            </a:r>
            <a:r>
              <a:rPr lang="en-CH" b="1" dirty="0"/>
              <a:t>[Click]</a:t>
            </a:r>
          </a:p>
          <a:p>
            <a:endParaRPr lang="en-CH" b="1" dirty="0"/>
          </a:p>
          <a:p>
            <a:endParaRPr lang="en-CH" b="0" dirty="0"/>
          </a:p>
          <a:p>
            <a:endParaRPr lang="en-CH" b="0"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074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So, the sensing result would be ‘1’ only when all the target cells store bit data ‘1’, which is equivalent to the bitwise AND of all the target cells. </a:t>
            </a:r>
            <a:r>
              <a:rPr lang="en-CH" b="1" dirty="0"/>
              <a:t>[Click]</a:t>
            </a:r>
            <a:endParaRPr lang="en-CH" b="0"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3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property also holds </a:t>
            </a:r>
            <a:r>
              <a:rPr lang="en-CH" b="1" dirty="0"/>
              <a:t>[Click] </a:t>
            </a:r>
            <a:r>
              <a:rPr lang="en-CH" dirty="0"/>
              <a:t>when we activate more than two wordlines at the same time, </a:t>
            </a:r>
            <a:r>
              <a:rPr lang="en-CH" b="1" dirty="0"/>
              <a:t>[Click]</a:t>
            </a:r>
            <a:r>
              <a:rPr lang="en-CH" b="0" dirty="0"/>
              <a:t>, for example,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17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bitline current cannot flow through Bitline 4 any longer, as it has a cell that stores ‘0’ and blocks the bitline current. </a:t>
            </a:r>
            <a:r>
              <a:rPr lang="en-CH" b="1" dirty="0"/>
              <a:t>[Click]</a:t>
            </a:r>
            <a:endParaRPr lang="en-CH" b="0" dirty="0"/>
          </a:p>
          <a:p>
            <a:endParaRPr lang="en-CH" b="0" dirty="0"/>
          </a:p>
          <a:p>
            <a:endParaRPr lang="en-CH"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365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way, intra-block MWS enables bitwise AND operation on any pages in the same block via a single sensing operation.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42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Flash-Cosmos also enables bitwise OR operations by simultaneously activating multiple wordlines in different blocks, which we call inter-block MWS.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532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In this example, only Bitline 4 cannot conduct current, as both the target NAND string have a cell that operates as an open switch. </a:t>
            </a:r>
            <a:r>
              <a:rPr lang="en-CH" b="1" dirty="0"/>
              <a:t>[Click]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624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It means that the sensing result would read as ‘0’ only when all the target cells store bit data ‘0’, which is equivalent to the bitwise OR of all the target cells.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07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Like intra-block MWS, </a:t>
            </a:r>
            <a:r>
              <a:rPr lang="en-CH" b="1" dirty="0"/>
              <a:t>[Click] </a:t>
            </a:r>
            <a:r>
              <a:rPr lang="en-CH" dirty="0"/>
              <a:t>this property holds when we activate more than two wordlines in different blocks at the same time, </a:t>
            </a:r>
            <a:r>
              <a:rPr lang="en-CH" b="1" dirty="0"/>
              <a:t>[Click]</a:t>
            </a:r>
            <a:r>
              <a:rPr lang="en-CH" b="0" dirty="0"/>
              <a:t>, as we can see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31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As we can see the current can flow through Bitline 4 as well, since there is a cell that operates as a resistance. </a:t>
            </a:r>
            <a:r>
              <a:rPr lang="en-CH" b="1" dirty="0"/>
              <a:t>[Click]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78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way, inter-block MWS enables bitwise OR operations on any pages in different blocks via only a single sensing operation.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201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9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Now let’s dive into the key ideas of Enhanced SLC-Mode Programming </a:t>
            </a:r>
            <a:r>
              <a:rPr lang="en-CH" b="1" dirty="0"/>
              <a:t>[Click] </a:t>
            </a:r>
            <a:r>
              <a:rPr lang="en-CH" b="0" dirty="0"/>
              <a:t>that elminiates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27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Eliminates raw bit errors in stored data. </a:t>
            </a:r>
            <a:r>
              <a:rPr lang="en-CH" b="1" dirty="0"/>
              <a:t>[Click]</a:t>
            </a:r>
          </a:p>
          <a:p>
            <a:endParaRPr lang="en-CH" b="1" dirty="0"/>
          </a:p>
          <a:p>
            <a:r>
              <a:rPr lang="en-CH" b="0" dirty="0"/>
              <a:t>The key idea is to program only a single bit per cell for the target data of computation, meaning that ESP trades storage density, </a:t>
            </a:r>
            <a:r>
              <a:rPr lang="en-CH" b="1" dirty="0"/>
              <a:t>[Click] </a:t>
            </a:r>
            <a:r>
              <a:rPr lang="en-CH" b="0" dirty="0"/>
              <a:t>and use more precise program-voltage control, meaning that it also trades program latency, </a:t>
            </a:r>
            <a:r>
              <a:rPr lang="en-CH" b="1" dirty="0"/>
              <a:t>[Click] </a:t>
            </a:r>
            <a:r>
              <a:rPr lang="en-CH" b="0" dirty="0"/>
              <a:t>to maximize the reliability margin between the program and erased states of flash cells. </a:t>
            </a:r>
            <a:r>
              <a:rPr lang="en-CH" b="1" dirty="0"/>
              <a:t>[Click]</a:t>
            </a:r>
          </a:p>
          <a:p>
            <a:endParaRPr lang="en-CH" b="1" dirty="0"/>
          </a:p>
          <a:p>
            <a:endParaRPr lang="en-CH" b="0" dirty="0"/>
          </a:p>
          <a:p>
            <a:endParaRPr lang="en-CH" b="1"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65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So, ESP enables reliable in-flash computation by trading storage density and program performance, </a:t>
            </a:r>
            <a:r>
              <a:rPr lang="en-CH" b="1" dirty="0"/>
              <a:t>[Click] </a:t>
            </a:r>
            <a:r>
              <a:rPr lang="en-CH" dirty="0"/>
              <a:t>but the overheads occur only for the target data of computation. </a:t>
            </a:r>
            <a:r>
              <a:rPr lang="en-CH" b="1" dirty="0"/>
              <a:t>[Click]</a:t>
            </a:r>
          </a:p>
          <a:p>
            <a:endParaRPr lang="en-CH" b="0" dirty="0"/>
          </a:p>
          <a:p>
            <a:endParaRPr lang="en-CH" b="1"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72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First, we conducted rigorous real-device characterization to validate the feasibility and reliability of Flash-Cosmos, </a:t>
            </a:r>
            <a:r>
              <a:rPr lang="en-CH" b="1" dirty="0"/>
              <a:t>[Click] </a:t>
            </a:r>
            <a:r>
              <a:rPr lang="en-CH" b="0" dirty="0"/>
              <a:t>using 160 3D NAND flash chips, </a:t>
            </a:r>
            <a:r>
              <a:rPr lang="en-CH" b="1" dirty="0"/>
              <a:t>[Click]</a:t>
            </a:r>
            <a:r>
              <a:rPr lang="en-CH" b="0" dirty="0"/>
              <a:t> considering the worst-case operation conditions. </a:t>
            </a:r>
            <a:r>
              <a:rPr lang="en-CH" b="1" dirty="0"/>
              <a:t>[Click]</a:t>
            </a:r>
          </a:p>
          <a:p>
            <a:endParaRPr lang="en-CH" b="1" dirty="0"/>
          </a:p>
          <a:p>
            <a:r>
              <a:rPr lang="en-CH" dirty="0"/>
              <a:t>We also performed system-level evaluation using the state-of-the-art SSD simulator, </a:t>
            </a:r>
            <a:r>
              <a:rPr lang="en-CH" b="1" dirty="0"/>
              <a:t>[Click] </a:t>
            </a:r>
            <a:r>
              <a:rPr lang="en-CH" b="0" dirty="0"/>
              <a:t>for three real-world applications that perform bulk bitwise operations on different numbers of operands. </a:t>
            </a:r>
            <a:r>
              <a:rPr lang="en-CH" b="1" dirty="0"/>
              <a:t>[Click]</a:t>
            </a:r>
          </a:p>
          <a:p>
            <a:endParaRPr lang="en-CH" b="1" dirty="0"/>
          </a:p>
          <a:p>
            <a:r>
              <a:rPr lang="en-CH" b="0" dirty="0"/>
              <a:t>We compared Flash-Cosmos against three baselines, a conventional system that uses a multi-core CPU, an in-storage processing system with an in-storage hardware accelerator, and a system that adopts the state-of-the-art in-flash processing mechanism to perform bulk bitwise operations. </a:t>
            </a:r>
            <a:r>
              <a:rPr lang="en-CH" b="1" dirty="0"/>
              <a:t>[Click]</a:t>
            </a:r>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639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Through our real-device characterization, we demnostrated that both MWS operations are possible without requiring any change ot the cell array of commodity NAND flash chips, </a:t>
            </a:r>
            <a:r>
              <a:rPr lang="en-CH" b="1" dirty="0"/>
              <a:t>[Click] </a:t>
            </a:r>
            <a:r>
              <a:rPr lang="en-CH" b="0" dirty="0"/>
              <a:t>and they can reliably activate multiple wordlines at the same time without significant increase in sensing latency. </a:t>
            </a:r>
            <a:r>
              <a:rPr lang="en-CH" b="1" dirty="0"/>
              <a:t>[Click]</a:t>
            </a:r>
          </a:p>
          <a:p>
            <a:endParaRPr lang="en-CH" b="1" dirty="0"/>
          </a:p>
          <a:p>
            <a:r>
              <a:rPr lang="en-CH" b="0" dirty="0"/>
              <a:t>We also observed no errors in the tested cells when we program data using ESP, which shows that Flash-Cosmos enables reliable in-flash bulk bitwise operations. </a:t>
            </a:r>
            <a:r>
              <a:rPr lang="en-CH" b="1" dirty="0"/>
              <a:t>[Click]</a:t>
            </a:r>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960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system-level evaluation, </a:t>
            </a:r>
            <a:r>
              <a:rPr lang="en-GB" b="1" dirty="0"/>
              <a:t>[Click] </a:t>
            </a:r>
            <a:r>
              <a:rPr lang="en-GB" b="0" dirty="0"/>
              <a:t>we evaluate the speedup and </a:t>
            </a:r>
            <a:r>
              <a:rPr lang="en-GB" b="1" dirty="0"/>
              <a:t>[Click]</a:t>
            </a:r>
            <a:r>
              <a:rPr lang="en-GB" b="0" dirty="0"/>
              <a:t> energy benefit over the conventional system. </a:t>
            </a:r>
            <a:r>
              <a:rPr lang="en-GB" b="1" dirty="0"/>
              <a:t>[Click]</a:t>
            </a:r>
          </a:p>
          <a:p>
            <a:endParaRPr lang="en-GB" b="1" dirty="0"/>
          </a:p>
          <a:p>
            <a:r>
              <a:rPr lang="en-GB" b="0" dirty="0"/>
              <a:t>We observe that Flash-Cosmos provides significant performance and energy benefits over all the baselines, including the state-of-the-art in-flash bulk bitwise operation technique, </a:t>
            </a:r>
            <a:r>
              <a:rPr lang="en-GB" b="1" dirty="0"/>
              <a:t>[Click] </a:t>
            </a:r>
            <a:r>
              <a:rPr lang="en-GB" b="0" dirty="0"/>
              <a:t>and the larger the number of operands for bulk bitwise operations, the higher the performance and energy benefits that Flash-Cosmos can achieve over other computing platforms. </a:t>
            </a:r>
            <a:r>
              <a:rPr lang="en-GB" b="1" dirty="0"/>
              <a:t>[Click]</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54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437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Nika, and today I will introduce </a:t>
            </a:r>
            <a:r>
              <a:rPr lang="en-US" dirty="0" err="1"/>
              <a:t>GenStore</a:t>
            </a:r>
            <a:r>
              <a:rPr lang="en-US" dirty="0"/>
              <a:t>: A High-Performance In-Storage Processing System </a:t>
            </a:r>
          </a:p>
          <a:p>
            <a:r>
              <a:rPr lang="en-US" dirty="0"/>
              <a:t>for Genome Sequence Analysis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266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50"/>
                </a:solidFill>
                <a:ea typeface="Segoe UI Symbol" panose="020B0502040204020203" pitchFamily="34" charset="0"/>
                <a:cs typeface="Segoe UI Historic" panose="020B0502040204020203" pitchFamily="34" charset="0"/>
              </a:rPr>
              <a:t>Genome sequence analysis (GSA)</a:t>
            </a:r>
            <a:r>
              <a:rPr lang="en-US" sz="1200" b="0" dirty="0">
                <a:ea typeface="Segoe UI Symbol" panose="020B0502040204020203" pitchFamily="34" charset="0"/>
                <a:cs typeface="Segoe UI Historic" panose="020B0502040204020203" pitchFamily="34" charset="0"/>
              </a:rPr>
              <a:t> </a:t>
            </a:r>
            <a:r>
              <a:rPr lang="en-US" sz="1200" dirty="0">
                <a:ea typeface="Segoe UI Symbol" panose="020B0502040204020203" pitchFamily="34" charset="0"/>
                <a:cs typeface="Segoe UI Historic" panose="020B0502040204020203" pitchFamily="34" charset="0"/>
              </a:rPr>
              <a:t>is critical for many applications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Segoe UI Symbol" panose="020B0502040204020203" pitchFamily="34" charset="0"/>
                <a:cs typeface="Segoe UI Historic" panose="020B0502040204020203" pitchFamily="34" charset="0"/>
              </a:rPr>
              <a:t>Genome sequencing machines extract smaller fragments of the original DNA sequence, known as reads.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2398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49415"/>
                </a:solidFill>
                <a:ea typeface="Segoe UI Symbol" panose="020B0502040204020203" pitchFamily="34" charset="0"/>
                <a:cs typeface="Segoe UI Historic" panose="020B0502040204020203" pitchFamily="34" charset="0"/>
              </a:rPr>
              <a:t>Read mapping is the f</a:t>
            </a:r>
            <a:r>
              <a:rPr lang="en-US" sz="1200" b="0" dirty="0">
                <a:ea typeface="Segoe UI Symbol" panose="020B0502040204020203" pitchFamily="34" charset="0"/>
                <a:cs typeface="Segoe UI Historic" panose="020B0502040204020203" pitchFamily="34" charset="0"/>
              </a:rPr>
              <a:t>irst key step in genome sequence analysis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Segoe UI Symbol" panose="020B0502040204020203" pitchFamily="34" charset="0"/>
                <a:cs typeface="Segoe UI Historic" panose="020B0502040204020203" pitchFamily="34" charset="0"/>
              </a:rPr>
              <a:t>That </a:t>
            </a:r>
            <a:r>
              <a:rPr lang="en-US" sz="1200" dirty="0">
                <a:ea typeface="Segoe UI Symbol" panose="020B0502040204020203" pitchFamily="34" charset="0"/>
                <a:cs typeface="Segoe UI Historic" panose="020B0502040204020203" pitchFamily="34" charset="0"/>
              </a:rPr>
              <a:t>Aligns </a:t>
            </a:r>
            <a:r>
              <a:rPr lang="en-US" sz="1200" dirty="0">
                <a:solidFill>
                  <a:srgbClr val="00B050"/>
                </a:solidFill>
                <a:ea typeface="Segoe UI Symbol" panose="020B0502040204020203" pitchFamily="34" charset="0"/>
                <a:cs typeface="Segoe UI Historic" panose="020B0502040204020203" pitchFamily="34" charset="0"/>
              </a:rPr>
              <a:t>reads</a:t>
            </a:r>
            <a:r>
              <a:rPr lang="en-US" sz="1200" dirty="0">
                <a:ea typeface="Segoe UI Symbol" panose="020B0502040204020203" pitchFamily="34" charset="0"/>
                <a:cs typeface="Segoe UI Historic" panose="020B0502040204020203" pitchFamily="34" charset="0"/>
              </a:rPr>
              <a:t> to potential </a:t>
            </a:r>
            <a:r>
              <a:rPr lang="en-US" sz="1200" dirty="0">
                <a:solidFill>
                  <a:srgbClr val="00B050"/>
                </a:solidFill>
                <a:ea typeface="Segoe UI Symbol" panose="020B0502040204020203" pitchFamily="34" charset="0"/>
                <a:cs typeface="Segoe UI Historic" panose="020B0502040204020203" pitchFamily="34" charset="0"/>
              </a:rPr>
              <a:t>matching</a:t>
            </a:r>
            <a:r>
              <a:rPr lang="en-US" sz="1200" dirty="0">
                <a:ea typeface="Segoe UI Symbol" panose="020B0502040204020203" pitchFamily="34" charset="0"/>
                <a:cs typeface="Segoe UI Historic" panose="020B0502040204020203" pitchFamily="34" charset="0"/>
              </a:rPr>
              <a:t> </a:t>
            </a:r>
            <a:r>
              <a:rPr lang="en-US" sz="1200" dirty="0">
                <a:solidFill>
                  <a:srgbClr val="00B050"/>
                </a:solidFill>
                <a:ea typeface="Segoe UI Symbol" panose="020B0502040204020203" pitchFamily="34" charset="0"/>
                <a:cs typeface="Segoe UI Historic" panose="020B0502040204020203" pitchFamily="34" charset="0"/>
              </a:rPr>
              <a:t>locations</a:t>
            </a:r>
            <a:r>
              <a:rPr lang="en-US" sz="1200" dirty="0">
                <a:ea typeface="Segoe UI Symbol" panose="020B0502040204020203" pitchFamily="34" charset="0"/>
                <a:cs typeface="Segoe UI Historic" panose="020B0502040204020203" pitchFamily="34" charset="0"/>
              </a:rPr>
              <a:t> within the </a:t>
            </a:r>
            <a:r>
              <a:rPr lang="en-US" sz="1200" dirty="0">
                <a:solidFill>
                  <a:srgbClr val="00B050"/>
                </a:solidFill>
                <a:ea typeface="Segoe UI Symbol" panose="020B0502040204020203" pitchFamily="34" charset="0"/>
                <a:cs typeface="Segoe UI Historic" panose="020B0502040204020203" pitchFamily="34" charset="0"/>
              </a:rPr>
              <a:t>reference genome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a typeface="Segoe UI Symbol" panose="020B0502040204020203" pitchFamily="34" charset="0"/>
                <a:cs typeface="Segoe UI Historic" panose="020B0502040204020203" pitchFamily="34" charset="0"/>
              </a:rPr>
              <a:t>For each matching location, the </a:t>
            </a:r>
            <a:r>
              <a:rPr lang="en-US" sz="2200" dirty="0">
                <a:solidFill>
                  <a:srgbClr val="00B050"/>
                </a:solidFill>
                <a:ea typeface="Segoe UI Symbol" panose="020B0502040204020203" pitchFamily="34" charset="0"/>
                <a:cs typeface="Segoe UI Historic" panose="020B0502040204020203" pitchFamily="34" charset="0"/>
              </a:rPr>
              <a:t>alignment step</a:t>
            </a:r>
            <a:r>
              <a:rPr lang="en-US" sz="2200" dirty="0">
                <a:ea typeface="Segoe UI Symbol" panose="020B0502040204020203" pitchFamily="34" charset="0"/>
                <a:cs typeface="Segoe UI Historic" panose="020B0502040204020203" pitchFamily="34" charset="0"/>
              </a:rPr>
              <a:t> finds the degree of </a:t>
            </a:r>
            <a:r>
              <a:rPr lang="en-US" sz="2200" dirty="0">
                <a:solidFill>
                  <a:srgbClr val="00B050"/>
                </a:solidFill>
                <a:ea typeface="Segoe UI Symbol" panose="020B0502040204020203" pitchFamily="34" charset="0"/>
                <a:cs typeface="Segoe UI Historic" panose="020B0502040204020203" pitchFamily="34" charset="0"/>
              </a:rPr>
              <a:t>similarity between read and reference by calculating the alignment score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orbel" panose="020B0503020204020204" pitchFamily="34" charset="0"/>
              </a:rPr>
              <a:t>Calculating the alignment score requires </a:t>
            </a:r>
            <a:r>
              <a:rPr lang="en-GB" sz="1200" dirty="0">
                <a:solidFill>
                  <a:srgbClr val="E90404"/>
                </a:solidFill>
                <a:effectLst/>
                <a:latin typeface="Corbel" panose="020B0503020204020204" pitchFamily="34" charset="0"/>
              </a:rPr>
              <a:t>computationally-expensive</a:t>
            </a:r>
            <a:r>
              <a:rPr lang="en-GB" sz="1200" dirty="0">
                <a:effectLst/>
                <a:latin typeface="Corbel" panose="020B0503020204020204" pitchFamily="34" charset="0"/>
              </a:rPr>
              <a:t> </a:t>
            </a:r>
            <a:r>
              <a:rPr lang="en-GB" sz="1200" b="1" i="1" dirty="0">
                <a:solidFill>
                  <a:srgbClr val="00B0F0"/>
                </a:solidFill>
                <a:effectLst/>
                <a:latin typeface="Corbel" panose="020B0503020204020204" pitchFamily="34" charset="0"/>
              </a:rPr>
              <a:t>approximate string matching (ASM) </a:t>
            </a:r>
            <a:r>
              <a:rPr lang="en-GB" sz="1200" dirty="0">
                <a:effectLst/>
                <a:latin typeface="Corbel" panose="020B0503020204020204" pitchFamily="34" charset="0"/>
              </a:rPr>
              <a:t>to account for differences between reads and the reference genome.  [CLICK] </a:t>
            </a: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Segoe UI Symbol" panose="020B0502040204020203" pitchFamily="34" charset="0"/>
              <a:cs typeface="Segoe UI Historic"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Segoe UI Symbol" panose="020B0502040204020203" pitchFamily="34" charset="0"/>
              <a:cs typeface="Segoe UI Historic" panose="020B0502040204020203" pitchFamily="34" charset="0"/>
            </a:endParaRP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7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900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833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217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However, filtering reads in a modern SSD can be challenging [CLICK]</a:t>
            </a:r>
          </a:p>
          <a:p>
            <a:r>
              <a:rPr lang="en-GB" dirty="0"/>
              <a:t>Due to different </a:t>
            </a:r>
            <a:r>
              <a:rPr lang="en-GB" dirty="0" err="1"/>
              <a:t>behavior</a:t>
            </a:r>
            <a:r>
              <a:rPr lang="en-GB" dirty="0"/>
              <a:t> across read mapping workloads. [CLICK]</a:t>
            </a:r>
          </a:p>
          <a:p>
            <a:r>
              <a:rPr lang="en-GB" dirty="0"/>
              <a:t>And the limited hardware resources in the SSD. </a:t>
            </a:r>
            <a:r>
              <a:rPr lang="en-GB" b="1" dirty="0"/>
              <a:t>By addressing these challenges [CLICK]</a:t>
            </a:r>
          </a:p>
          <a:p>
            <a:endParaRPr lang="en-GB" b="1"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729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435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was a summary of my talk. So let’s start with the background on read mapping so we can dive into the talk in more detail.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467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a:t>Mapping reads to reference genome requires expensive computation on large datasets. </a:t>
            </a:r>
          </a:p>
          <a:p>
            <a:r>
              <a:rPr lang="en-GB" b="1" dirty="0"/>
              <a:t>[CLICK]  The search space in the </a:t>
            </a:r>
            <a:r>
              <a:rPr lang="en-GB" dirty="0"/>
              <a:t>Reference genome can be very large (for example  the human reference genome contains more than three billion characters). </a:t>
            </a:r>
          </a:p>
          <a:p>
            <a:endParaRPr lang="en-GB" dirty="0"/>
          </a:p>
          <a:p>
            <a:r>
              <a:rPr lang="en-GB" b="1" dirty="0"/>
              <a:t>[CLICK] </a:t>
            </a:r>
            <a:r>
              <a:rPr lang="en-GB" dirty="0"/>
              <a:t>Therefore, read mappers typically use an index of the reference genome to reduce the search space. This index contains unique 𝑘-length </a:t>
            </a:r>
            <a:r>
              <a:rPr lang="en-GB" dirty="0" err="1"/>
              <a:t>subsequences</a:t>
            </a:r>
            <a:r>
              <a:rPr lang="en-GB" dirty="0"/>
              <a:t> (</a:t>
            </a:r>
            <a:r>
              <a:rPr lang="en-GB" b="1" dirty="0"/>
              <a:t>[CLICK]  </a:t>
            </a:r>
            <a:r>
              <a:rPr lang="en-GB" dirty="0"/>
              <a:t>called 𝑘-</a:t>
            </a:r>
            <a:r>
              <a:rPr lang="en-GB" dirty="0" err="1"/>
              <a:t>mers</a:t>
            </a:r>
            <a:r>
              <a:rPr lang="en-GB" dirty="0"/>
              <a:t>) extracted from the reference genome, </a:t>
            </a:r>
            <a:r>
              <a:rPr lang="en-GB" b="1" dirty="0"/>
              <a:t>[CLICK]  </a:t>
            </a:r>
            <a:r>
              <a:rPr lang="en-GB" dirty="0"/>
              <a:t>and locations of these 𝑘-</a:t>
            </a:r>
            <a:r>
              <a:rPr lang="en-GB" dirty="0" err="1"/>
              <a:t>mers</a:t>
            </a:r>
            <a:r>
              <a:rPr lang="en-GB" dirty="0"/>
              <a:t> in the reference genome.</a:t>
            </a:r>
          </a:p>
          <a:p>
            <a:endParaRPr lang="en-GB" dirty="0"/>
          </a:p>
          <a:p>
            <a:r>
              <a:rPr lang="en-GB" dirty="0"/>
              <a:t>Read mapping is a three step process. State-of-the-art read mappers involve several heuristics to reduce the cost of expensive alignment computation.</a:t>
            </a:r>
          </a:p>
          <a:p>
            <a:r>
              <a:rPr lang="en-GB" b="1" dirty="0"/>
              <a:t>[CLICK] </a:t>
            </a:r>
            <a:r>
              <a:rPr lang="en-GB" dirty="0"/>
              <a:t>In the first step (seeding), the mapper determines the  potential matching locations (seeds) in the large reference genome where the read could map. </a:t>
            </a:r>
          </a:p>
          <a:p>
            <a:r>
              <a:rPr lang="en-GB" b="1" dirty="0"/>
              <a:t>[CLICK] </a:t>
            </a:r>
            <a:r>
              <a:rPr lang="en-GB" dirty="0"/>
              <a:t>To do so, the read mapper extracts k-</a:t>
            </a:r>
            <a:r>
              <a:rPr lang="en-GB" dirty="0" err="1"/>
              <a:t>mers</a:t>
            </a:r>
            <a:r>
              <a:rPr lang="en-GB" dirty="0"/>
              <a:t> from the read </a:t>
            </a:r>
            <a:r>
              <a:rPr lang="en-GB" b="1" dirty="0"/>
              <a:t>[CLICK]  </a:t>
            </a:r>
            <a:r>
              <a:rPr lang="en-GB" dirty="0"/>
              <a:t>and looks up the k-</a:t>
            </a:r>
            <a:r>
              <a:rPr lang="en-GB" dirty="0" err="1"/>
              <a:t>mer</a:t>
            </a:r>
            <a:r>
              <a:rPr lang="en-GB" dirty="0"/>
              <a:t> fetched from a read in the reference index. </a:t>
            </a:r>
            <a:r>
              <a:rPr lang="en-GB" b="1" dirty="0"/>
              <a:t>[CLICK] </a:t>
            </a:r>
            <a:r>
              <a:rPr lang="en-GB" dirty="0"/>
              <a:t>For all the k-</a:t>
            </a:r>
            <a:r>
              <a:rPr lang="en-GB" dirty="0" err="1"/>
              <a:t>mers</a:t>
            </a:r>
            <a:r>
              <a:rPr lang="en-GB" dirty="0"/>
              <a:t> that hit in the index, the read mapper marks the locations of them in the reference genome as the read’s potential matching locations (or seeds).</a:t>
            </a:r>
          </a:p>
          <a:p>
            <a:endParaRPr lang="en-GB" dirty="0"/>
          </a:p>
          <a:p>
            <a:r>
              <a:rPr lang="en-GB" dirty="0"/>
              <a:t>To further reduce the cost of the computationally-expensive alignment, the read mapper performs a second step </a:t>
            </a:r>
            <a:r>
              <a:rPr lang="en-GB" b="1" dirty="0"/>
              <a:t>[CLICK] </a:t>
            </a:r>
            <a:r>
              <a:rPr lang="en-GB" dirty="0"/>
              <a:t>, called chaining or seed filtering, in which the mapper </a:t>
            </a:r>
            <a:r>
              <a:rPr lang="en-GB" b="1" dirty="0"/>
              <a:t>[CLICK] </a:t>
            </a:r>
            <a:r>
              <a:rPr lang="en-GB" dirty="0"/>
              <a:t>prunes the seeds in the reference to which the read  would not align using a simple approximation of the alignment score. </a:t>
            </a:r>
          </a:p>
          <a:p>
            <a:r>
              <a:rPr lang="en-GB" dirty="0"/>
              <a:t>At the end of this step, the reads that have all their locations filtered, skip the third step.</a:t>
            </a:r>
          </a:p>
          <a:p>
            <a:endParaRPr lang="en-GB" dirty="0"/>
          </a:p>
          <a:p>
            <a:r>
              <a:rPr lang="en-GB" b="1" dirty="0"/>
              <a:t>[CLICK] For the remaining reads, </a:t>
            </a:r>
            <a:r>
              <a:rPr lang="en-GB" b="0" dirty="0"/>
              <a:t>the </a:t>
            </a:r>
            <a:r>
              <a:rPr lang="en-GB" b="0" dirty="0" err="1"/>
              <a:t>thitd</a:t>
            </a:r>
            <a:r>
              <a:rPr lang="en-GB" b="0" dirty="0"/>
              <a:t> step, which is the costly alignment</a:t>
            </a:r>
            <a:r>
              <a:rPr lang="en-GB" dirty="0"/>
              <a:t>, determines the exact differences between a read and the reference genome </a:t>
            </a:r>
            <a:r>
              <a:rPr lang="en-GB" b="1" dirty="0"/>
              <a:t>[CLICK] via approximate string matching</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837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dirty="0">
                <a:solidFill>
                  <a:schemeClr val="tx1"/>
                </a:solidFill>
                <a:effectLst/>
                <a:latin typeface="+mn-lt"/>
                <a:ea typeface="+mn-ea"/>
                <a:cs typeface="+mn-cs"/>
              </a:rPr>
              <a:t>We  perform experimental studies to understand the potential of efficient in-storage filters for improving </a:t>
            </a:r>
            <a:r>
              <a:rPr lang="en-US" sz="1200" i="0" kern="1200" dirty="0">
                <a:solidFill>
                  <a:schemeClr val="tx1"/>
                </a:solidFill>
                <a:effectLst/>
                <a:latin typeface="+mn-lt"/>
                <a:ea typeface="+mn-ea"/>
                <a:cs typeface="+mn-cs"/>
              </a:rPr>
              <a:t>read mapping performance.</a:t>
            </a:r>
          </a:p>
          <a:p>
            <a:endParaRPr lang="en-US" sz="1200" i="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43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perform a case study on a real world genomic read dataset, on various read mapping systems and state-of-the-art SSD configirations. </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1971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perform a case study on a real world genomic read dataset, on various read mapping systems and state-of-the-art SSD configirations. </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0543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Motivated by these observations, Our goal is to design an in-storage filter for genome sequence analysis in a cost-effective manner. [CLICK]</a:t>
            </a:r>
          </a:p>
          <a:p>
            <a:endParaRPr lang="en-GB" dirty="0"/>
          </a:p>
          <a:p>
            <a:r>
              <a:rPr lang="en-GB" dirty="0"/>
              <a:t>We have three key objectives in designing our new system. [CLICK]</a:t>
            </a:r>
          </a:p>
          <a:p>
            <a:endParaRPr lang="en-GB" dirty="0"/>
          </a:p>
          <a:p>
            <a:r>
              <a:rPr lang="en-GB" dirty="0"/>
              <a:t>First, the system should Provide high in-storage filtering performance to overlap the filtering with the read mapping of unfiltered data</a:t>
            </a:r>
          </a:p>
          <a:p>
            <a:endParaRPr lang="en-GB" dirty="0"/>
          </a:p>
          <a:p>
            <a:r>
              <a:rPr lang="en-GB" dirty="0"/>
              <a:t>Second, the design should Support reads with 1) different properties and 2) different degrees of genetic variation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Third, </a:t>
            </a:r>
            <a:r>
              <a:rPr lang="en-US" sz="1200" dirty="0">
                <a:solidFill>
                  <a:prstClr val="black"/>
                </a:solidFill>
                <a:latin typeface="Corbel" panose="020B0503020204020204" pitchFamily="34" charset="0"/>
              </a:rPr>
              <a:t>it should not require significant additional hardware </a:t>
            </a:r>
            <a:r>
              <a:rPr lang="en-US" sz="1200" dirty="0">
                <a:solidFill>
                  <a:srgbClr val="1982C3"/>
                </a:solidFill>
                <a:latin typeface="Corbel" panose="020B0503020204020204" pitchFamily="34" charset="0"/>
              </a:rPr>
              <a:t>overhead</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3060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this end, we propose </a:t>
            </a:r>
            <a:r>
              <a:rPr lang="en-US" dirty="0" err="1"/>
              <a:t>GenStore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5904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is the first in-storage processing system designed for genome sequence analysis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key idea is to </a:t>
            </a:r>
            <a:r>
              <a:rPr lang="en-GB" sz="1200" dirty="0"/>
              <a:t>Filter reads that do not require alignment </a:t>
            </a:r>
            <a:r>
              <a:rPr lang="en-GB" sz="1200" dirty="0">
                <a:solidFill>
                  <a:srgbClr val="1982C3"/>
                </a:solidFill>
              </a:rPr>
              <a:t>inside the storage</a:t>
            </a:r>
            <a:r>
              <a:rPr lang="en-GB" sz="1200" dirty="0"/>
              <a:t> system </a:t>
            </a:r>
            <a:r>
              <a:rPr lang="en-GB" dirty="0"/>
              <a:t>and send the unfiltered data to the host system for further processing</a:t>
            </a:r>
          </a:p>
          <a:p>
            <a:endParaRPr lang="en-GB" dirty="0"/>
          </a:p>
          <a:p>
            <a:endParaRPr lang="en-GB" dirty="0"/>
          </a:p>
          <a:p>
            <a:r>
              <a:rPr lang="en-CH" dirty="0"/>
              <a:t>However, filtering reads in a modern SSD can be challenging [CLICK]</a:t>
            </a:r>
          </a:p>
          <a:p>
            <a:r>
              <a:rPr lang="en-GB" dirty="0"/>
              <a:t>Due to different </a:t>
            </a:r>
            <a:r>
              <a:rPr lang="en-GB" dirty="0" err="1"/>
              <a:t>behavior</a:t>
            </a:r>
            <a:r>
              <a:rPr lang="en-GB" dirty="0"/>
              <a:t> across read mapping workloads. [CLICK]</a:t>
            </a:r>
          </a:p>
          <a:p>
            <a:r>
              <a:rPr lang="en-GB" dirty="0"/>
              <a:t>And the limited hardware resources in the SSD. </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557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H" dirty="0"/>
              <a:t>Let’s take a look at filtering opportunities based on the input reads.</a:t>
            </a:r>
          </a:p>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(99.9%)  and </a:t>
            </a:r>
            <a:r>
              <a:rPr lang="en-GB" sz="2200" dirty="0">
                <a:solidFill>
                  <a:srgbClr val="C00000"/>
                </a:solidFill>
              </a:rPr>
              <a:t>short </a:t>
            </a:r>
            <a:r>
              <a:rPr lang="en-GB" sz="2200" dirty="0"/>
              <a:t>(e.g., up to a few hundreds of DNA characters)</a:t>
            </a:r>
          </a:p>
          <a:p>
            <a:pPr lvl="1">
              <a:spcAft>
                <a:spcPts val="800"/>
              </a:spcAft>
            </a:pPr>
            <a:r>
              <a:rPr lang="en-GB" sz="2200" b="1" dirty="0"/>
              <a:t>Long reads: </a:t>
            </a:r>
            <a:r>
              <a:rPr lang="en-GB" sz="2200" dirty="0">
                <a:solidFill>
                  <a:srgbClr val="C00000"/>
                </a:solidFill>
              </a:rPr>
              <a:t>less accurate </a:t>
            </a:r>
            <a:r>
              <a:rPr lang="en-GB" sz="2200" dirty="0"/>
              <a:t>(85-90%)  and </a:t>
            </a:r>
            <a:r>
              <a:rPr lang="en-GB" sz="2200" dirty="0">
                <a:solidFill>
                  <a:srgbClr val="629B3C"/>
                </a:solidFill>
              </a:rPr>
              <a:t>long</a:t>
            </a:r>
            <a:r>
              <a:rPr lang="en-GB" sz="2200" dirty="0">
                <a:solidFill>
                  <a:srgbClr val="22AE9B"/>
                </a:solidFill>
              </a:rPr>
              <a:t> </a:t>
            </a:r>
            <a:r>
              <a:rPr lang="en-GB" sz="2200" dirty="0"/>
              <a:t>(e.g., from hundreds to millions of DNA characters)</a:t>
            </a:r>
          </a:p>
          <a:p>
            <a:endParaRPr lang="en-CH" dirty="0"/>
          </a:p>
          <a:p>
            <a:r>
              <a:rPr lang="en-CH" dirty="0"/>
              <a:t>Based on these, We leverage two filtering opportunities</a:t>
            </a:r>
          </a:p>
          <a:p>
            <a:endParaRPr lang="en-CH" dirty="0"/>
          </a:p>
          <a:p>
            <a:r>
              <a:rPr lang="en-CH" dirty="0"/>
              <a:t>First, we can filter exactly matching reads, which are reads that match exactly to one or more subsequences of the reference genome and do not require </a:t>
            </a:r>
            <a:r>
              <a:rPr lang="en-US" sz="1200" dirty="0">
                <a:solidFill>
                  <a:srgbClr val="1982C3"/>
                </a:solidFill>
                <a:latin typeface="Corbel" panose="020B0503020204020204" pitchFamily="34" charset="0"/>
              </a:rPr>
              <a:t>approximate string matching during alignment</a:t>
            </a:r>
            <a:r>
              <a:rPr lang="en-CH" dirty="0"/>
              <a:t>. Exact matches can frequently occur in short read sets with low sequencing errors and low genetic variations</a:t>
            </a: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Second, we can filter non-matching reads. Such reads do not have any </a:t>
            </a:r>
            <a:r>
              <a:rPr lang="en-GB" dirty="0"/>
              <a:t>potential matching locations in the reference genome</a:t>
            </a:r>
            <a:r>
              <a:rPr lang="en-CH" dirty="0"/>
              <a:t> can skip the expensive alignment step. Non-matching reads can frequently occur in long read sets with high sequencing errors and short or long read sets with high genetic variations</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179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by thorough analysis</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of mapping processes of reads with different properties and</a:t>
            </a:r>
            <a:r>
              <a:rPr lang="en-GB" sz="1200" i="0" kern="1200" dirty="0">
                <a:solidFill>
                  <a:schemeClr val="tx1"/>
                </a:solidFill>
                <a:effectLst/>
                <a:latin typeface="+mn-lt"/>
                <a:ea typeface="+mn-ea"/>
                <a:cs typeface="+mn-cs"/>
              </a:rPr>
              <a:t> different </a:t>
            </a:r>
            <a:r>
              <a:rPr lang="en-GB" sz="1200" i="1" kern="1200" dirty="0">
                <a:solidFill>
                  <a:schemeClr val="tx1"/>
                </a:solidFill>
                <a:effectLst/>
                <a:latin typeface="+mn-lt"/>
                <a:ea typeface="+mn-ea"/>
                <a:cs typeface="+mn-cs"/>
              </a:rPr>
              <a:t>degrees of genetic variation, we design two  low-cost in-storage filters</a:t>
            </a:r>
            <a:endParaRPr lang="en-GB" sz="1200" kern="1200" dirty="0">
              <a:solidFill>
                <a:schemeClr val="tx1"/>
              </a:solidFill>
              <a:effectLst/>
              <a:latin typeface="+mn-lt"/>
              <a:ea typeface="+mn-ea"/>
              <a:cs typeface="+mn-cs"/>
            </a:endParaRPr>
          </a:p>
          <a:p>
            <a:endParaRPr lang="en-GB" dirty="0"/>
          </a:p>
          <a:p>
            <a:r>
              <a:rPr lang="en-GB" b="1" dirty="0"/>
              <a:t>[CLICK]  </a:t>
            </a:r>
            <a:r>
              <a:rPr lang="en-GB" dirty="0"/>
              <a:t>1) </a:t>
            </a:r>
            <a:r>
              <a:rPr lang="en-GB" dirty="0" err="1"/>
              <a:t>GenStore</a:t>
            </a:r>
            <a:r>
              <a:rPr lang="en-GB" dirty="0"/>
              <a:t>-EM for filtering exactly-matching reads</a:t>
            </a:r>
          </a:p>
          <a:p>
            <a:endParaRPr lang="en-GB" dirty="0"/>
          </a:p>
          <a:p>
            <a:r>
              <a:rPr lang="en-GB" b="1" dirty="0"/>
              <a:t>[CLICK]  </a:t>
            </a:r>
            <a:r>
              <a:rPr lang="en-GB" dirty="0"/>
              <a:t>and 2) </a:t>
            </a:r>
            <a:r>
              <a:rPr lang="en-GB" dirty="0" err="1"/>
              <a:t>GenStore</a:t>
            </a:r>
            <a:r>
              <a:rPr lang="en-GB" dirty="0"/>
              <a:t>-NM for filtering most of the non-matching reads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699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Let's take a closer look at </a:t>
            </a:r>
            <a:r>
              <a:rPr lang="en-GB" sz="1200" i="1" kern="1200" dirty="0" err="1">
                <a:solidFill>
                  <a:schemeClr val="tx1"/>
                </a:solidFill>
                <a:effectLst/>
                <a:latin typeface="+mn-lt"/>
                <a:ea typeface="+mn-ea"/>
                <a:cs typeface="+mn-cs"/>
              </a:rPr>
              <a:t>GenStore</a:t>
            </a:r>
            <a:r>
              <a:rPr lang="en-GB" sz="1200" i="1" kern="1200" dirty="0">
                <a:solidFill>
                  <a:schemeClr val="tx1"/>
                </a:solidFill>
                <a:effectLst/>
                <a:latin typeface="+mn-lt"/>
                <a:ea typeface="+mn-ea"/>
                <a:cs typeface="+mn-cs"/>
              </a:rPr>
              <a:t>-EM</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209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a:t>
            </a:r>
            <a:r>
              <a:rPr lang="en-GB" dirty="0" err="1"/>
              <a:t>GenStore</a:t>
            </a:r>
            <a:r>
              <a:rPr lang="en-GB" dirty="0"/>
              <a:t>-EM accelerates read mapping by using an efficient in-storage filter to filter reads that have at least one exactly matching location in the reference genome </a:t>
            </a:r>
          </a:p>
          <a:p>
            <a:endParaRPr lang="en-GB" dirty="0"/>
          </a:p>
          <a:p>
            <a:r>
              <a:rPr lang="en-GB" dirty="0"/>
              <a:t>[CLICK] via simple operations, without requiring alignment. </a:t>
            </a:r>
          </a:p>
          <a:p>
            <a:endParaRPr lang="en-GB" dirty="0"/>
          </a:p>
          <a:p>
            <a:endParaRPr lang="en-GB" dirty="0"/>
          </a:p>
          <a:p>
            <a:r>
              <a:rPr lang="en-GB" dirty="0"/>
              <a:t>The key challenge in designing </a:t>
            </a:r>
            <a:r>
              <a:rPr lang="en-GB" dirty="0" err="1"/>
              <a:t>GenStore</a:t>
            </a:r>
            <a:r>
              <a:rPr lang="en-GB" dirty="0"/>
              <a:t>-EM is the large number of random accesses to large data structures inside the SSD.</a:t>
            </a:r>
          </a:p>
          <a:p>
            <a:endParaRPr lang="en-GB" dirty="0"/>
          </a:p>
          <a:p>
            <a:r>
              <a:rPr lang="en-GB" dirty="0"/>
              <a:t>This is challenging because. [CLICK]</a:t>
            </a:r>
          </a:p>
          <a:p>
            <a:endParaRPr lang="en-GB" dirty="0"/>
          </a:p>
          <a:p>
            <a:r>
              <a:rPr lang="en-GB" dirty="0"/>
              <a:t>NAND flash memory exhibits poor performance for random access reads. [CLICK]</a:t>
            </a:r>
          </a:p>
          <a:p>
            <a:endParaRPr lang="en-GB" dirty="0"/>
          </a:p>
          <a:p>
            <a:r>
              <a:rPr lang="en-GB" dirty="0"/>
              <a:t>there is limited DRAM capacity available in SSD which is relatively small compared to the size of the data structures that need to be accessed.</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1338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reduce the **</a:t>
            </a:r>
            <a:r>
              <a:rPr lang="en-GB" dirty="0">
                <a:solidFill>
                  <a:srgbClr val="1982C3"/>
                </a:solidFill>
              </a:rPr>
              <a:t>number** of accesses </a:t>
            </a:r>
            <a:r>
              <a:rPr lang="en-GB" dirty="0"/>
              <a:t>per each read, we introduce </a:t>
            </a:r>
            <a:r>
              <a:rPr lang="en-GB" dirty="0">
                <a:solidFill>
                  <a:srgbClr val="1982C3"/>
                </a:solidFill>
              </a:rPr>
              <a:t>read-sized k-</a:t>
            </a:r>
            <a:r>
              <a:rPr lang="en-GB" dirty="0" err="1">
                <a:solidFill>
                  <a:srgbClr val="1982C3"/>
                </a:solidFill>
              </a:rPr>
              <a:t>mers</a:t>
            </a:r>
            <a:r>
              <a:rPr lang="en-GB" dirty="0"/>
              <a:t>.</a:t>
            </a:r>
          </a:p>
          <a:p>
            <a:r>
              <a:rPr lang="en-CH" dirty="0"/>
              <a:t>Therefore, instead of extracting several k-mers per read and performing index lookup for each of them, [CLICK] we can use the whole read as one k-mer </a:t>
            </a:r>
          </a:p>
          <a:p>
            <a:r>
              <a:rPr lang="en-GB" dirty="0"/>
              <a:t>[CLICK] A</a:t>
            </a:r>
            <a:r>
              <a:rPr lang="en-CH" dirty="0"/>
              <a:t>nd have only one index lookup per read</a:t>
            </a: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[CLICK] </a:t>
            </a:r>
            <a:r>
              <a:rPr lang="en-GB" dirty="0"/>
              <a:t>To avoid **</a:t>
            </a:r>
            <a:r>
              <a:rPr lang="en-GB" dirty="0">
                <a:solidFill>
                  <a:srgbClr val="1982C3"/>
                </a:solidFill>
              </a:rPr>
              <a:t>random** accesses </a:t>
            </a:r>
            <a:r>
              <a:rPr lang="en-GB" dirty="0"/>
              <a:t>to the index, we introduce the  **</a:t>
            </a:r>
            <a:r>
              <a:rPr lang="en-GB" dirty="0">
                <a:solidFill>
                  <a:srgbClr val="1982C3"/>
                </a:solidFill>
              </a:rPr>
              <a:t>sorted** </a:t>
            </a:r>
            <a:r>
              <a:rPr lang="en-GB" dirty="0"/>
              <a:t>index of read-sized k-</a:t>
            </a:r>
            <a:r>
              <a:rPr lang="en-GB" dirty="0" err="1"/>
              <a:t>mers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[CLICK] </a:t>
            </a:r>
            <a:r>
              <a:rPr lang="en-GB" dirty="0"/>
              <a:t>This sorted index allows finding exact matches via sequential scanning of the read sets and the index</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87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show the key idea of </a:t>
            </a:r>
            <a:r>
              <a:rPr lang="en-GB" dirty="0" err="1"/>
              <a:t>GenStore</a:t>
            </a:r>
            <a:r>
              <a:rPr lang="en-GB" dirty="0"/>
              <a:t>-EM with a simplified example</a:t>
            </a:r>
            <a:r>
              <a:rPr lang="en-GB" b="1" dirty="0"/>
              <a:t> </a:t>
            </a:r>
            <a:r>
              <a:rPr lang="en-GB" dirty="0"/>
              <a:t>in which each short read consists of 10 characters. </a:t>
            </a:r>
          </a:p>
          <a:p>
            <a:r>
              <a:rPr lang="en-GB" dirty="0"/>
              <a:t>Suppose that we have two data structures: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1) a sorted read table, each entry of which stores a read [CLICK] and its unique ID, and</a:t>
            </a:r>
          </a:p>
          <a:p>
            <a:pPr marL="228600" indent="-228600">
              <a:buAutoNum type="arabicParen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2) a sorted k-</a:t>
            </a:r>
            <a:r>
              <a:rPr lang="en-GB" dirty="0" err="1"/>
              <a:t>mer</a:t>
            </a:r>
            <a:r>
              <a:rPr lang="en-GB" dirty="0"/>
              <a:t> index, which contains all unique read sized k-</a:t>
            </a:r>
            <a:r>
              <a:rPr lang="en-GB" dirty="0" err="1"/>
              <a:t>mers</a:t>
            </a:r>
            <a:r>
              <a:rPr lang="en-GB" dirty="0"/>
              <a:t> of the reference genome,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along with each k-</a:t>
            </a:r>
            <a:r>
              <a:rPr lang="en-GB" dirty="0" err="1"/>
              <a:t>mer’s</a:t>
            </a:r>
            <a:r>
              <a:rPr lang="en-GB" dirty="0"/>
              <a:t> corresponding locations in the reference genome.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[CLICK] Each data structure is sorted by read/k-</a:t>
            </a:r>
            <a:r>
              <a:rPr lang="en-GB" dirty="0" err="1"/>
              <a:t>mer</a:t>
            </a:r>
            <a:r>
              <a:rPr lang="en-GB" dirty="0"/>
              <a:t> in alphabetical order.</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591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sequentially scan through these data structures in three different ways based on the </a:t>
            </a:r>
            <a:r>
              <a:rPr lang="en-GB" b="1" dirty="0"/>
              <a:t>[CLICK] </a:t>
            </a:r>
            <a:r>
              <a:rPr lang="en-GB" dirty="0"/>
              <a:t>comparison result of the current read and k-mer.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First, when the current read and k-</a:t>
            </a:r>
            <a:r>
              <a:rPr lang="en-GB" dirty="0" err="1"/>
              <a:t>mer</a:t>
            </a:r>
            <a:r>
              <a:rPr lang="en-GB" dirty="0"/>
              <a:t> are identical,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we record the read as an exactly-matching read that can be filtered from further read mapping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Then, we  move to the next element in both arrays.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106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read is alphabetically larger than the k-</a:t>
            </a:r>
            <a:r>
              <a:rPr lang="en-GB" dirty="0" err="1"/>
              <a:t>mer</a:t>
            </a:r>
            <a:r>
              <a:rPr lang="en-GB" dirty="0"/>
              <a:t>, </a:t>
            </a:r>
          </a:p>
          <a:p>
            <a:endParaRPr lang="en-GB" dirty="0"/>
          </a:p>
          <a:p>
            <a:r>
              <a:rPr lang="en-GB" dirty="0"/>
              <a:t>we conclude that the k-</a:t>
            </a:r>
            <a:r>
              <a:rPr lang="en-GB" dirty="0" err="1"/>
              <a:t>mer</a:t>
            </a:r>
            <a:r>
              <a:rPr lang="en-GB" dirty="0"/>
              <a:t> does not match any read</a:t>
            </a:r>
          </a:p>
          <a:p>
            <a:endParaRPr lang="en-GB" dirty="0"/>
          </a:p>
          <a:p>
            <a:r>
              <a:rPr lang="en-GB" dirty="0"/>
              <a:t>and go to the next element in the index (so that we can examine if the next k-</a:t>
            </a:r>
            <a:r>
              <a:rPr lang="en-GB" dirty="0" err="1"/>
              <a:t>mer</a:t>
            </a:r>
            <a:r>
              <a:rPr lang="en-GB" dirty="0"/>
              <a:t>).</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449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k-</a:t>
            </a:r>
            <a:r>
              <a:rPr lang="en-GB" dirty="0" err="1"/>
              <a:t>mer</a:t>
            </a:r>
            <a:r>
              <a:rPr lang="en-GB" dirty="0"/>
              <a:t> is </a:t>
            </a:r>
            <a:r>
              <a:rPr lang="en-GB" dirty="0" err="1"/>
              <a:t>alphabeticall</a:t>
            </a:r>
            <a:r>
              <a:rPr lang="en-GB" dirty="0"/>
              <a:t> larger than the read, </a:t>
            </a:r>
          </a:p>
          <a:p>
            <a:endParaRPr lang="en-GB" dirty="0"/>
          </a:p>
          <a:p>
            <a:r>
              <a:rPr lang="en-GB" dirty="0"/>
              <a:t>we conclude that the read does not match any k-</a:t>
            </a:r>
            <a:r>
              <a:rPr lang="en-GB" dirty="0" err="1"/>
              <a:t>mer</a:t>
            </a:r>
            <a:r>
              <a:rPr lang="en-GB" dirty="0"/>
              <a:t> in index, and needs to be sent for the full read mapping process</a:t>
            </a:r>
          </a:p>
          <a:p>
            <a:endParaRPr lang="en-GB" dirty="0"/>
          </a:p>
          <a:p>
            <a:r>
              <a:rPr lang="en-GB" dirty="0"/>
              <a:t>Then, we  go to the next element in the sorted read table (so that we can examine the next read).</a:t>
            </a:r>
          </a:p>
          <a:p>
            <a:endParaRPr lang="en-GB" dirty="0"/>
          </a:p>
          <a:p>
            <a:r>
              <a:rPr lang="en-GB" dirty="0"/>
              <a:t>Using this technique, </a:t>
            </a:r>
            <a:r>
              <a:rPr lang="en-GB" dirty="0" err="1"/>
              <a:t>GenStore</a:t>
            </a:r>
            <a:r>
              <a:rPr lang="en-GB" dirty="0"/>
              <a:t>-EM avoids random accesses and performs filtering using only simple low-cost logic</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499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k-</a:t>
            </a:r>
            <a:r>
              <a:rPr lang="en-GB" dirty="0" err="1"/>
              <a:t>mer</a:t>
            </a:r>
            <a:r>
              <a:rPr lang="en-GB" dirty="0"/>
              <a:t> is </a:t>
            </a:r>
            <a:r>
              <a:rPr lang="en-GB" dirty="0" err="1"/>
              <a:t>alphabeticall</a:t>
            </a:r>
            <a:r>
              <a:rPr lang="en-GB" dirty="0"/>
              <a:t> larger than the read, </a:t>
            </a:r>
          </a:p>
          <a:p>
            <a:endParaRPr lang="en-GB" dirty="0"/>
          </a:p>
          <a:p>
            <a:r>
              <a:rPr lang="en-GB" dirty="0"/>
              <a:t>we conclude that the read does not match any k-</a:t>
            </a:r>
            <a:r>
              <a:rPr lang="en-GB" dirty="0" err="1"/>
              <a:t>mer</a:t>
            </a:r>
            <a:r>
              <a:rPr lang="en-GB" dirty="0"/>
              <a:t> in index, and needs to be sent for the full read mapping process</a:t>
            </a:r>
          </a:p>
          <a:p>
            <a:endParaRPr lang="en-GB" dirty="0"/>
          </a:p>
          <a:p>
            <a:r>
              <a:rPr lang="en-GB" dirty="0"/>
              <a:t>Then, we  go to the next element in the sorted read table (so that we can examine the next read).</a:t>
            </a:r>
          </a:p>
          <a:p>
            <a:endParaRPr lang="en-GB" dirty="0"/>
          </a:p>
          <a:p>
            <a:r>
              <a:rPr lang="en-GB" dirty="0"/>
              <a:t>Using this technique, </a:t>
            </a:r>
            <a:r>
              <a:rPr lang="en-GB" dirty="0" err="1"/>
              <a:t>GenStore</a:t>
            </a:r>
            <a:r>
              <a:rPr lang="en-GB" dirty="0"/>
              <a:t>-EM avoids random accesses and performs filtering using only simple low-cost logic</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590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00"/>
              </a:spcAft>
            </a:pPr>
            <a:r>
              <a:rPr lang="en-CH" dirty="0"/>
              <a:t>Despite the key benefits of the sorted read-sized k-mer index, this index takes up a </a:t>
            </a:r>
            <a:r>
              <a:rPr lang="en-CH" dirty="0">
                <a:solidFill>
                  <a:srgbClr val="C00000"/>
                </a:solidFill>
              </a:rPr>
              <a:t>large space </a:t>
            </a:r>
            <a:r>
              <a:rPr lang="en-CH" dirty="0"/>
              <a:t>(126 GB for human index) due to the large number of unique read-sized k-mers.</a:t>
            </a:r>
          </a:p>
          <a:p>
            <a:endParaRPr lang="en-GB" dirty="0"/>
          </a:p>
          <a:p>
            <a:r>
              <a:rPr lang="en-GB" dirty="0"/>
              <a:t>We further reduce the overheads of </a:t>
            </a:r>
            <a:r>
              <a:rPr lang="en-GB" dirty="0" err="1"/>
              <a:t>GenStore</a:t>
            </a:r>
            <a:r>
              <a:rPr lang="en-GB" dirty="0"/>
              <a:t>-EM, by replacing read-sized k-</a:t>
            </a:r>
            <a:r>
              <a:rPr lang="en-GB" dirty="0" err="1"/>
              <a:t>mers</a:t>
            </a:r>
            <a:r>
              <a:rPr lang="en-GB" dirty="0"/>
              <a:t> with a strong hash of each read that act as</a:t>
            </a:r>
          </a:p>
          <a:p>
            <a:r>
              <a:rPr lang="en-GB" dirty="0"/>
              <a:t>Sorting criterion</a:t>
            </a:r>
          </a:p>
          <a:p>
            <a:r>
              <a:rPr lang="en-GB" dirty="0"/>
              <a:t>Fingerprint of each entry</a:t>
            </a:r>
          </a:p>
          <a:p>
            <a:endParaRPr lang="en-GB" dirty="0"/>
          </a:p>
          <a:p>
            <a:r>
              <a:rPr lang="en-GB" dirty="0"/>
              <a:t>Using strong hash values instead of read-sized k-</a:t>
            </a:r>
            <a:r>
              <a:rPr lang="en-GB" dirty="0" err="1"/>
              <a:t>mers</a:t>
            </a:r>
            <a:r>
              <a:rPr lang="en-GB" dirty="0"/>
              <a:t> reduces the size of the index by 3.9x </a:t>
            </a:r>
          </a:p>
          <a:p>
            <a:endParaRPr lang="en-GB" dirty="0"/>
          </a:p>
          <a:p>
            <a:r>
              <a:rPr lang="en-GB" dirty="0"/>
              <a:t>W</a:t>
            </a:r>
            <a:r>
              <a:rPr lang="en-CH" dirty="0"/>
              <a:t>hile this index is still larger than the baseline k-mer index used in the conventional read mappers, our proposal is </a:t>
            </a:r>
            <a:r>
              <a:rPr lang="en-GB" dirty="0"/>
              <a:t>feasible for in-storage processing due to the large capacity and high internal bandwidth of modern NAND flash-based SSDs.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1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I show the overall operational flow of </a:t>
            </a:r>
            <a:r>
              <a:rPr lang="en-GB" dirty="0" err="1"/>
              <a:t>GenStore</a:t>
            </a:r>
            <a:r>
              <a:rPr lang="en-GB" dirty="0"/>
              <a:t>-EM,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a:t>
            </a:r>
            <a:r>
              <a:rPr lang="en-GB" dirty="0" err="1"/>
              <a:t>SRTable</a:t>
            </a:r>
            <a:r>
              <a:rPr lang="en-GB" dirty="0"/>
              <a:t> and </a:t>
            </a:r>
            <a:r>
              <a:rPr lang="en-GB" dirty="0" err="1"/>
              <a:t>SKIndex</a:t>
            </a:r>
            <a:r>
              <a:rPr lang="en-GB" dirty="0"/>
              <a:t> in the NAND flash memory,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distributed across all channels and dies. [CLICK]</a:t>
            </a:r>
          </a:p>
          <a:p>
            <a:endParaRPr lang="en-GB" dirty="0"/>
          </a:p>
          <a:p>
            <a:r>
              <a:rPr lang="en-GB" dirty="0"/>
              <a:t>And the comparator logic located on the SSD controller.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GenStore</a:t>
            </a:r>
            <a:r>
              <a:rPr lang="en-GB" dirty="0"/>
              <a:t>-EM consists of two steps: [CLICK]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1 reads the two data structures from NAND flash chips to the SSD’s internal DRAM </a:t>
            </a:r>
            <a:r>
              <a:rPr lang="en-GB" b="1" dirty="0"/>
              <a:t>[CLICK] </a:t>
            </a:r>
            <a:r>
              <a:rPr lang="en-GB" dirty="0"/>
              <a:t>in a batched manner</a:t>
            </a:r>
          </a:p>
          <a:p>
            <a:endParaRPr lang="en-GB" dirty="0"/>
          </a:p>
          <a:p>
            <a:r>
              <a:rPr lang="en-GB" dirty="0"/>
              <a:t>Step 2 performs exact-match filtering within each read batch, using simple comparator logic.</a:t>
            </a:r>
          </a:p>
          <a:p>
            <a:endParaRPr lang="en-GB" dirty="0"/>
          </a:p>
          <a:p>
            <a:r>
              <a:rPr lang="en-GB" dirty="0"/>
              <a:t>Steps 1 and 2 are performed in a pipelined manner. During filtering, </a:t>
            </a:r>
            <a:r>
              <a:rPr lang="en-GB" dirty="0" err="1"/>
              <a:t>GenStore</a:t>
            </a:r>
            <a:r>
              <a:rPr lang="en-GB" dirty="0"/>
              <a:t>-EM sends the unfiltered reads to the host system for full read mapping.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7455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Now, let’s take a closer look at </a:t>
            </a:r>
            <a:r>
              <a:rPr lang="en-GB" sz="1200" i="1" kern="1200" dirty="0" err="1">
                <a:solidFill>
                  <a:schemeClr val="tx1"/>
                </a:solidFill>
                <a:effectLst/>
                <a:latin typeface="+mn-lt"/>
                <a:ea typeface="+mn-ea"/>
                <a:cs typeface="+mn-cs"/>
              </a:rPr>
              <a:t>GenStore</a:t>
            </a:r>
            <a:r>
              <a:rPr lang="en-GB" sz="1200" i="1" kern="1200" dirty="0">
                <a:solidFill>
                  <a:schemeClr val="tx1"/>
                </a:solidFill>
                <a:effectLst/>
                <a:latin typeface="+mn-lt"/>
                <a:ea typeface="+mn-ea"/>
                <a:cs typeface="+mn-cs"/>
              </a:rPr>
              <a:t>-NM</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9809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a:t>
            </a:r>
            <a:r>
              <a:rPr lang="en-GB" dirty="0" err="1"/>
              <a:t>chaing</a:t>
            </a:r>
            <a:r>
              <a:rPr lang="en-GB" dirty="0"/>
              <a:t>, </a:t>
            </a:r>
            <a:r>
              <a:rPr lang="en-GB" dirty="0" err="1"/>
              <a:t>GenStore</a:t>
            </a:r>
            <a:r>
              <a:rPr lang="en-GB" dirty="0"/>
              <a:t>-NM filters most of the nonmatching reads, i.e., reads that would not align to any subsequence in the reference genome. Recall that chaining filter calculates a similarity score for each read (called chaining score) and filters read with no high-scoring potential matching locations.</a:t>
            </a:r>
          </a:p>
          <a:p>
            <a:endParaRPr lang="en-GB" dirty="0"/>
          </a:p>
          <a:p>
            <a:r>
              <a:rPr lang="en-GB" dirty="0"/>
              <a:t>Calculating a chaining score in the SSD is challenging</a:t>
            </a:r>
          </a:p>
          <a:p>
            <a:endParaRPr lang="en-GB" dirty="0"/>
          </a:p>
          <a:p>
            <a:r>
              <a:rPr lang="en-GB" dirty="0"/>
              <a:t>because finding the best chaining score requires performing </a:t>
            </a:r>
            <a:r>
              <a:rPr lang="en-GB" b="1" dirty="0"/>
              <a:t>[CLICK] </a:t>
            </a:r>
            <a:r>
              <a:rPr lang="en-GB" dirty="0"/>
              <a:t>many iterations of a dynamic programming algorithm for all seeds within a read,</a:t>
            </a:r>
          </a:p>
          <a:p>
            <a:endParaRPr lang="en-GB" dirty="0"/>
          </a:p>
          <a:p>
            <a:r>
              <a:rPr lang="en-GB" dirty="0"/>
              <a:t>This is particularly challenging for </a:t>
            </a:r>
            <a:r>
              <a:rPr lang="en-GB" dirty="0">
                <a:solidFill>
                  <a:schemeClr val="accent2"/>
                </a:solidFill>
              </a:rPr>
              <a:t>long reads</a:t>
            </a:r>
            <a:r>
              <a:rPr lang="en-GB" dirty="0"/>
              <a:t> since they have a </a:t>
            </a:r>
            <a:r>
              <a:rPr lang="en-GB" dirty="0">
                <a:solidFill>
                  <a:schemeClr val="accent2"/>
                </a:solidFill>
              </a:rPr>
              <a:t>large number of k-</a:t>
            </a:r>
            <a:r>
              <a:rPr lang="en-GB" dirty="0" err="1">
                <a:solidFill>
                  <a:schemeClr val="accent2"/>
                </a:solidFill>
              </a:rPr>
              <a:t>mers</a:t>
            </a:r>
            <a:r>
              <a:rPr lang="en-GB" dirty="0">
                <a:solidFill>
                  <a:schemeClr val="accent2"/>
                </a:solidFill>
              </a:rPr>
              <a:t> </a:t>
            </a:r>
            <a:r>
              <a:rPr lang="en-GB" dirty="0"/>
              <a:t>per read</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2731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a:t>
            </a:r>
            <a:r>
              <a:rPr lang="en-GB" dirty="0"/>
              <a:t>To reduce the cost of chaining, </a:t>
            </a:r>
            <a:r>
              <a:rPr lang="en-GB" dirty="0" err="1"/>
              <a:t>GenStore</a:t>
            </a:r>
            <a:r>
              <a:rPr lang="en-GB" dirty="0"/>
              <a:t>-NM </a:t>
            </a:r>
            <a:r>
              <a:rPr lang="en-CH" sz="1200" dirty="0"/>
              <a:t>GenStore-NM uses a </a:t>
            </a:r>
            <a:r>
              <a:rPr lang="en-CH" sz="1200" dirty="0">
                <a:solidFill>
                  <a:srgbClr val="1982C3"/>
                </a:solidFill>
              </a:rPr>
              <a:t>light-weight chaining </a:t>
            </a:r>
            <a:r>
              <a:rPr lang="en-CH" sz="1200" dirty="0"/>
              <a:t>filter</a:t>
            </a:r>
          </a:p>
          <a:p>
            <a:r>
              <a:rPr lang="en-GB" b="1" dirty="0"/>
              <a:t>[CLICK] </a:t>
            </a:r>
            <a:r>
              <a:rPr lang="en-GB" sz="1200" dirty="0">
                <a:solidFill>
                  <a:srgbClr val="1982C3"/>
                </a:solidFill>
              </a:rPr>
              <a:t>Selectively</a:t>
            </a:r>
            <a:r>
              <a:rPr lang="en-GB" sz="1200" dirty="0"/>
              <a:t> performs chaining only on reads with a </a:t>
            </a:r>
            <a:r>
              <a:rPr lang="en-GB" sz="1200" dirty="0">
                <a:solidFill>
                  <a:srgbClr val="1982C3"/>
                </a:solidFill>
              </a:rPr>
              <a:t>small number of seeds</a:t>
            </a:r>
            <a:endParaRPr lang="en-GB" dirty="0"/>
          </a:p>
          <a:p>
            <a:r>
              <a:rPr lang="en-GB" b="1" dirty="0"/>
              <a:t>[CLICK] </a:t>
            </a:r>
            <a:r>
              <a:rPr lang="en-GB" dirty="0"/>
              <a:t>And Directly send reads that require more complex chaining to the host system</a:t>
            </a:r>
          </a:p>
          <a:p>
            <a:endParaRPr lang="en-GB" dirty="0"/>
          </a:p>
          <a:p>
            <a:r>
              <a:rPr lang="en-GB" dirty="0"/>
              <a:t>This idea is based on our observation from </a:t>
            </a:r>
            <a:r>
              <a:rPr lang="en-GB" dirty="0" err="1"/>
              <a:t>analyzing</a:t>
            </a:r>
            <a:r>
              <a:rPr lang="en-GB" dirty="0"/>
              <a:t> a wide range of real world genomic read sets.</a:t>
            </a:r>
          </a:p>
          <a:p>
            <a:endParaRPr lang="en-GB" dirty="0"/>
          </a:p>
          <a:p>
            <a:r>
              <a:rPr lang="en-GB" b="1" dirty="0"/>
              <a:t>[CLICK] </a:t>
            </a:r>
            <a:r>
              <a:rPr lang="en-GB" dirty="0"/>
              <a:t>This figure shows alignment probability of a read in a long read dataset to </a:t>
            </a:r>
            <a:r>
              <a:rPr lang="en-GB" dirty="0" err="1"/>
              <a:t>subsequences</a:t>
            </a:r>
            <a:r>
              <a:rPr lang="en-GB" dirty="0"/>
              <a:t> in the reference genome, as a function of the number of seeds per read.</a:t>
            </a:r>
          </a:p>
          <a:p>
            <a:endParaRPr lang="en-GB" dirty="0"/>
          </a:p>
          <a:p>
            <a:r>
              <a:rPr lang="en-GB" b="1" dirty="0"/>
              <a:t>[CLICK]  </a:t>
            </a:r>
            <a:r>
              <a:rPr lang="en-GB" dirty="0"/>
              <a:t>We observe that reads with a sufficiently large number of seeds are very likely to align to </a:t>
            </a:r>
            <a:r>
              <a:rPr lang="en-GB" dirty="0" err="1"/>
              <a:t>subsequences</a:t>
            </a:r>
            <a:r>
              <a:rPr lang="en-GB" dirty="0"/>
              <a:t> in the reference</a:t>
            </a:r>
          </a:p>
          <a:p>
            <a:r>
              <a:rPr lang="en-GB" dirty="0"/>
              <a:t>genome. Such reads can be directly sent to the CPU for full read mapping (bypassing the in-storage filter).</a:t>
            </a:r>
          </a:p>
          <a:p>
            <a:endParaRPr lang="en-GB" dirty="0"/>
          </a:p>
          <a:p>
            <a:r>
              <a:rPr lang="en-GB" b="1" dirty="0"/>
              <a:t>[CLICK]  </a:t>
            </a:r>
            <a:r>
              <a:rPr lang="en-GB" dirty="0"/>
              <a:t>We conclude that the selective light-weight chaining approach can filter many non-aligning reads without costly hardware resources in the SSD</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787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Arial" panose="020B0604020202020204" pitchFamily="34" charset="0"/>
              </a:rPr>
              <a:t>Knowing what </a:t>
            </a:r>
            <a:r>
              <a:rPr lang="en-US">
                <a:solidFill>
                  <a:srgbClr val="0000FF"/>
                </a:solidFill>
                <a:latin typeface="Arial" panose="020B0604020202020204" pitchFamily="34" charset="0"/>
              </a:rPr>
              <a:t>organisms</a:t>
            </a:r>
            <a:r>
              <a:rPr lang="en-US">
                <a:solidFill>
                  <a:srgbClr val="000000"/>
                </a:solidFill>
                <a:latin typeface="Arial" panose="020B0604020202020204" pitchFamily="34" charset="0"/>
              </a:rPr>
              <a:t> are </a:t>
            </a:r>
            <a:r>
              <a:rPr lang="en-US">
                <a:solidFill>
                  <a:srgbClr val="FF0000"/>
                </a:solidFill>
                <a:latin typeface="Arial" panose="020B0604020202020204" pitchFamily="34" charset="0"/>
              </a:rPr>
              <a:t>present</a:t>
            </a:r>
            <a:r>
              <a:rPr lang="en-US">
                <a:solidFill>
                  <a:srgbClr val="000000"/>
                </a:solidFill>
                <a:latin typeface="Arial" panose="020B0604020202020204" pitchFamily="34" charset="0"/>
              </a:rPr>
              <a:t> in a given environmental sample and how </a:t>
            </a:r>
            <a:r>
              <a:rPr lang="en-US">
                <a:solidFill>
                  <a:srgbClr val="FF0000"/>
                </a:solidFill>
                <a:latin typeface="Arial" panose="020B0604020202020204" pitchFamily="34" charset="0"/>
              </a:rPr>
              <a:t>abundant</a:t>
            </a:r>
            <a:r>
              <a:rPr lang="en-US">
                <a:solidFill>
                  <a:srgbClr val="000000"/>
                </a:solidFill>
                <a:latin typeface="Arial" panose="020B0604020202020204" pitchFamily="34" charset="0"/>
              </a:rPr>
              <a:t> are they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29869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a:t>
            </a:r>
            <a:r>
              <a:rPr lang="en-GB" dirty="0"/>
              <a:t>To reduce the cost of chaining, </a:t>
            </a:r>
            <a:r>
              <a:rPr lang="en-GB" dirty="0" err="1"/>
              <a:t>GenStore</a:t>
            </a:r>
            <a:r>
              <a:rPr lang="en-GB" dirty="0"/>
              <a:t>-NM </a:t>
            </a:r>
            <a:r>
              <a:rPr lang="en-CH" sz="1200" dirty="0"/>
              <a:t>GenStore-NM uses a </a:t>
            </a:r>
            <a:r>
              <a:rPr lang="en-CH" sz="1200" dirty="0">
                <a:solidFill>
                  <a:srgbClr val="1982C3"/>
                </a:solidFill>
              </a:rPr>
              <a:t>light-weight chaining </a:t>
            </a:r>
            <a:r>
              <a:rPr lang="en-CH" sz="1200" dirty="0"/>
              <a:t>filter</a:t>
            </a:r>
          </a:p>
          <a:p>
            <a:r>
              <a:rPr lang="en-GB" b="1" dirty="0"/>
              <a:t>[CLICK] </a:t>
            </a:r>
            <a:r>
              <a:rPr lang="en-GB" sz="1200" dirty="0">
                <a:solidFill>
                  <a:srgbClr val="1982C3"/>
                </a:solidFill>
              </a:rPr>
              <a:t>Selectively</a:t>
            </a:r>
            <a:r>
              <a:rPr lang="en-GB" sz="1200" dirty="0"/>
              <a:t> performs chaining only on reads with a </a:t>
            </a:r>
            <a:r>
              <a:rPr lang="en-GB" sz="1200" dirty="0">
                <a:solidFill>
                  <a:srgbClr val="1982C3"/>
                </a:solidFill>
              </a:rPr>
              <a:t>small number of seeds</a:t>
            </a:r>
            <a:endParaRPr lang="en-GB" dirty="0"/>
          </a:p>
          <a:p>
            <a:r>
              <a:rPr lang="en-GB" b="1" dirty="0"/>
              <a:t>[CLICK] </a:t>
            </a:r>
            <a:r>
              <a:rPr lang="en-GB" dirty="0"/>
              <a:t>And Directly send reads that require more complex chaining to the host system</a:t>
            </a:r>
          </a:p>
          <a:p>
            <a:endParaRPr lang="en-GB" dirty="0"/>
          </a:p>
          <a:p>
            <a:r>
              <a:rPr lang="en-GB" dirty="0"/>
              <a:t>This idea is based on our observation from </a:t>
            </a:r>
            <a:r>
              <a:rPr lang="en-GB" dirty="0" err="1"/>
              <a:t>analyzing</a:t>
            </a:r>
            <a:r>
              <a:rPr lang="en-GB" dirty="0"/>
              <a:t> a wide range of real world genomic read sets.</a:t>
            </a:r>
          </a:p>
          <a:p>
            <a:endParaRPr lang="en-GB" dirty="0"/>
          </a:p>
          <a:p>
            <a:r>
              <a:rPr lang="en-GB" b="1" dirty="0"/>
              <a:t>[CLICK] </a:t>
            </a:r>
            <a:r>
              <a:rPr lang="en-GB" dirty="0"/>
              <a:t>This figure shows alignment probability of a read in a long read dataset to </a:t>
            </a:r>
            <a:r>
              <a:rPr lang="en-GB" dirty="0" err="1"/>
              <a:t>subsequences</a:t>
            </a:r>
            <a:r>
              <a:rPr lang="en-GB" dirty="0"/>
              <a:t> in the reference genome, as a function of the number of seeds per read.</a:t>
            </a:r>
          </a:p>
          <a:p>
            <a:endParaRPr lang="en-GB" dirty="0"/>
          </a:p>
          <a:p>
            <a:r>
              <a:rPr lang="en-GB" b="1" dirty="0"/>
              <a:t>[CLICK]  </a:t>
            </a:r>
            <a:r>
              <a:rPr lang="en-GB" dirty="0"/>
              <a:t>We observe that reads with a sufficiently large number of seeds are very likely to align to </a:t>
            </a:r>
            <a:r>
              <a:rPr lang="en-GB" dirty="0" err="1"/>
              <a:t>subsequences</a:t>
            </a:r>
            <a:r>
              <a:rPr lang="en-GB" dirty="0"/>
              <a:t> in the reference</a:t>
            </a:r>
          </a:p>
          <a:p>
            <a:r>
              <a:rPr lang="en-GB" dirty="0"/>
              <a:t>genome. Such reads can be directly sent to the CPU for full read mapping (bypassing the in-storage filter).</a:t>
            </a:r>
          </a:p>
          <a:p>
            <a:endParaRPr lang="en-GB" dirty="0"/>
          </a:p>
          <a:p>
            <a:r>
              <a:rPr lang="en-GB" b="1" dirty="0"/>
              <a:t>[CLICK]  </a:t>
            </a:r>
            <a:r>
              <a:rPr lang="en-GB" dirty="0"/>
              <a:t>We conclude that the selective light-weight chaining approach can filter many non-aligning reads without costly hardware resources in the SSD</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1405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now go into our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338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valuate the following systems:</a:t>
            </a:r>
          </a:p>
          <a:p>
            <a:endParaRPr lang="en-GB" dirty="0"/>
          </a:p>
          <a:p>
            <a:r>
              <a:rPr lang="en-GB" dirty="0"/>
              <a:t>[CLICK]  Base: state-of-the-art software or hardware read mappers for both short and long reads</a:t>
            </a:r>
          </a:p>
          <a:p>
            <a:endParaRPr lang="en-GB" dirty="0"/>
          </a:p>
          <a:p>
            <a:r>
              <a:rPr lang="en-GB" dirty="0"/>
              <a:t>[CLICK] GS: Base integrated with the </a:t>
            </a:r>
            <a:r>
              <a:rPr lang="en-GB" dirty="0" err="1"/>
              <a:t>GenStore</a:t>
            </a:r>
            <a:r>
              <a:rPr lang="en-GB" dirty="0"/>
              <a:t> inside the SSD </a:t>
            </a:r>
          </a:p>
          <a:p>
            <a:endParaRPr lang="en-GB" dirty="0"/>
          </a:p>
          <a:p>
            <a:r>
              <a:rPr lang="en-GB" dirty="0"/>
              <a:t>We evaluate these mappers on systems with various SSD configurations, a low-end, medium-end, and high-end SSD</a:t>
            </a:r>
          </a:p>
          <a:p>
            <a:endParaRPr lang="en-GB" dirty="0"/>
          </a:p>
          <a:p>
            <a:r>
              <a:rPr lang="en-GB" dirty="0"/>
              <a:t>For other details about our methodology, please refer to the paper.</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198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analyze</a:t>
            </a:r>
            <a:r>
              <a:rPr lang="en-GB" dirty="0"/>
              <a:t> the benefits of </a:t>
            </a:r>
            <a:r>
              <a:rPr lang="en-GB" dirty="0" err="1"/>
              <a:t>GenStore</a:t>
            </a:r>
            <a:r>
              <a:rPr lang="en-GB" dirty="0"/>
              <a:t>-EM for a 22-GB short read set where 80% of reads exactly match some subsequence in the reference genome and can be filtered. </a:t>
            </a:r>
          </a:p>
          <a:p>
            <a:endParaRPr lang="en-GB" dirty="0"/>
          </a:p>
          <a:p>
            <a:r>
              <a:rPr lang="en-GB" dirty="0"/>
              <a:t>We show the benefit of GS on software and hardware read mappers.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rgbClr val="629B3C"/>
                </a:solidFill>
              </a:rPr>
              <a:t>2.1× - 2.5× </a:t>
            </a:r>
            <a:r>
              <a:rPr lang="en-GB" sz="1200" b="0" dirty="0">
                <a:solidFill>
                  <a:srgbClr val="629B3C"/>
                </a:solidFill>
                <a:latin typeface="Corbel" panose="020B0503020204020204" pitchFamily="34" charset="0"/>
              </a:rPr>
              <a:t>speedup </a:t>
            </a:r>
            <a:r>
              <a:rPr lang="en-GB" sz="1200" b="0" dirty="0">
                <a:solidFill>
                  <a:schemeClr val="tx1"/>
                </a:solidFill>
                <a:latin typeface="Corbel" panose="020B0503020204020204" pitchFamily="34" charset="0"/>
              </a:rPr>
              <a:t>compared to the software Base 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rgbClr val="629B3C"/>
                </a:solidFill>
              </a:rPr>
              <a:t>1.5× – 3.3× </a:t>
            </a:r>
            <a:r>
              <a:rPr lang="en-GB" sz="1200" b="0" dirty="0">
                <a:solidFill>
                  <a:srgbClr val="629B3C"/>
                </a:solidFill>
                <a:latin typeface="Corbel" panose="020B0503020204020204" pitchFamily="34" charset="0"/>
              </a:rPr>
              <a:t>speedup </a:t>
            </a:r>
            <a:r>
              <a:rPr lang="en-GB" sz="1200" b="0" dirty="0">
                <a:solidFill>
                  <a:schemeClr val="tx1"/>
                </a:solidFill>
                <a:latin typeface="Corbel" panose="020B0503020204020204" pitchFamily="34" charset="0"/>
              </a:rPr>
              <a:t>compared to the hardware 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chemeClr val="tx1"/>
                </a:solidFill>
              </a:rPr>
              <a:t>on average </a:t>
            </a:r>
            <a:r>
              <a:rPr lang="en-GB" sz="1200" b="0" dirty="0">
                <a:solidFill>
                  <a:srgbClr val="629B3C"/>
                </a:solidFill>
              </a:rPr>
              <a:t>3.92× energy reduction</a:t>
            </a:r>
            <a:endParaRPr lang="en-GB" sz="1200" b="0" dirty="0">
              <a:solidFill>
                <a:schemeClr val="tx1"/>
              </a:solidFill>
              <a:latin typeface="Corbel" panose="020B0503020204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3703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analyze</a:t>
            </a:r>
            <a:r>
              <a:rPr lang="en-GB" dirty="0"/>
              <a:t> the benefits of </a:t>
            </a:r>
            <a:r>
              <a:rPr lang="en-GB" dirty="0" err="1"/>
              <a:t>GenStore</a:t>
            </a:r>
            <a:r>
              <a:rPr lang="en-GB" dirty="0"/>
              <a:t>-NM for a 12-GB long read set with very high genetic variation compared the the reference genome where 99.7% of reads do not match any subsequence in the reference genome. </a:t>
            </a:r>
          </a:p>
          <a:p>
            <a:endParaRPr lang="en-GB" dirty="0"/>
          </a:p>
          <a:p>
            <a:r>
              <a:rPr lang="en-GB" dirty="0"/>
              <a:t>We show the benefit of GS on software and hardware read mappers.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22.4× – 27.9× speedup compared to the software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6.8× – 19.2× speedup compared to the hardware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on average 27.2× energy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485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find area and power values of GenStore by synthesizing GenStore-EM and NM using 65nm technology node, </a:t>
            </a:r>
          </a:p>
          <a:p>
            <a:r>
              <a:rPr lang="en-GB" dirty="0"/>
              <a:t>A</a:t>
            </a:r>
            <a:r>
              <a:rPr lang="en-CH" dirty="0"/>
              <a:t>nd find that for an 8-channel SSD, the area of GS is 0.2 mm square and the power is 26.6 watts</a:t>
            </a:r>
          </a:p>
          <a:p>
            <a:r>
              <a:rPr lang="en-CH" dirty="0"/>
              <a:t>BY scaling the area to lower technology nodes, we observe that the area overhead of GS </a:t>
            </a:r>
            <a:r>
              <a:rPr lang="en-GB" dirty="0"/>
              <a:t>is 0.006% </a:t>
            </a:r>
            <a:r>
              <a:rPr lang="en-CH" dirty="0"/>
              <a:t> of an Intel processor and less than 9.5% of the </a:t>
            </a:r>
            <a:r>
              <a:rPr lang="en-GB" dirty="0"/>
              <a:t>of the three ARM processors in a SATA SSD controller.</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6935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Let me briefly talk about other results that are included in the paper before concluding this talk. These include the following: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0574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Now, let me conclude by giving the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0413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There has been significant effort into improving read mapping performance through efficient heuristics, hardware accelerators, and various filters that prune reads that do not require expensive computation.</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While these approaches address the computation overhead in read mapping, None of them alleviate the data movement overhead from storage, whose impact becomes even larger when the computation overhead gets alleviated</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[CLICK]  Our goal is to </a:t>
            </a:r>
            <a:r>
              <a:rPr lang="en-US" sz="1200" dirty="0">
                <a:solidFill>
                  <a:schemeClr val="accent4">
                    <a:lumMod val="50000"/>
                  </a:schemeClr>
                </a:solidFill>
                <a:ea typeface="Segoe UI Symbol" panose="020B0502040204020203" pitchFamily="34" charset="0"/>
                <a:cs typeface="Segoe UI Historic" panose="020B0502040204020203" pitchFamily="34" charset="0"/>
              </a:rPr>
              <a:t>Improve the performance of genome sequence analysis by effectively reducing unnecessary data movement from the storage system</a:t>
            </a:r>
          </a:p>
          <a:p>
            <a:endParaRPr lang="en-US" sz="1200" kern="1200" dirty="0">
              <a:solidFill>
                <a:schemeClr val="accent4">
                  <a:lumMod val="50000"/>
                </a:schemeClr>
              </a:solidFill>
              <a:effectLst/>
              <a:latin typeface="+mn-lt"/>
              <a:ea typeface="Segoe UI Symbol" panose="020B0502040204020203" pitchFamily="34" charset="0"/>
              <a:cs typeface="Segoe UI Historic" panose="020B0502040204020203" pitchFamily="34" charset="0"/>
            </a:endParaRPr>
          </a:p>
          <a:p>
            <a:r>
              <a:rPr lang="en-GB" sz="1200" b="1" kern="1200" dirty="0">
                <a:solidFill>
                  <a:schemeClr val="tx1"/>
                </a:solidFill>
                <a:effectLst/>
                <a:latin typeface="+mn-lt"/>
                <a:ea typeface="+mn-ea"/>
                <a:cs typeface="+mn-cs"/>
              </a:rPr>
              <a:t>[CLICK]  The key idea is to </a:t>
            </a:r>
            <a:r>
              <a:rPr lang="en-US" sz="1200" dirty="0">
                <a:solidFill>
                  <a:schemeClr val="accent6">
                    <a:lumMod val="75000"/>
                  </a:schemeClr>
                </a:solidFill>
                <a:ea typeface="Segoe UI Symbol" panose="020B0502040204020203" pitchFamily="34" charset="0"/>
                <a:cs typeface="Segoe UI Historic" panose="020B0502040204020203" pitchFamily="34" charset="0"/>
              </a:rPr>
              <a:t>Filter reads that </a:t>
            </a:r>
            <a:r>
              <a:rPr lang="en-US" sz="1200" b="1" dirty="0">
                <a:solidFill>
                  <a:schemeClr val="accent6">
                    <a:lumMod val="75000"/>
                  </a:schemeClr>
                </a:solidFill>
                <a:ea typeface="Segoe UI Symbol" panose="020B0502040204020203" pitchFamily="34" charset="0"/>
                <a:cs typeface="Segoe UI Historic" panose="020B0502040204020203" pitchFamily="34" charset="0"/>
              </a:rPr>
              <a:t>do not require the expensive ASM </a:t>
            </a:r>
            <a:r>
              <a:rPr lang="en-US" sz="1200" dirty="0">
                <a:solidFill>
                  <a:schemeClr val="accent6">
                    <a:lumMod val="75000"/>
                  </a:schemeClr>
                </a:solidFill>
                <a:ea typeface="Segoe UI Symbol" panose="020B0502040204020203" pitchFamily="34" charset="0"/>
                <a:cs typeface="Segoe UI Historic" panose="020B0502040204020203" pitchFamily="34" charset="0"/>
              </a:rPr>
              <a:t>computation </a:t>
            </a:r>
            <a:r>
              <a:rPr lang="en-US" sz="1200" b="1" dirty="0">
                <a:solidFill>
                  <a:schemeClr val="accent6">
                    <a:lumMod val="75000"/>
                  </a:schemeClr>
                </a:solidFill>
                <a:ea typeface="Segoe UI Symbol" panose="020B0502040204020203" pitchFamily="34" charset="0"/>
                <a:cs typeface="Segoe UI Historic" panose="020B0502040204020203" pitchFamily="34" charset="0"/>
              </a:rPr>
              <a:t>in the storage system</a:t>
            </a:r>
            <a:r>
              <a:rPr lang="en-US" sz="1200" dirty="0">
                <a:solidFill>
                  <a:schemeClr val="accent6">
                    <a:lumMod val="75000"/>
                  </a:schemeClr>
                </a:solidFill>
                <a:ea typeface="Segoe UI Symbol" panose="020B0502040204020203" pitchFamily="34" charset="0"/>
                <a:cs typeface="Segoe UI Historic" panose="020B0502040204020203" pitchFamily="34" charset="0"/>
              </a:rPr>
              <a:t> to fundamentally reduce the data movement overhead</a:t>
            </a:r>
          </a:p>
          <a:p>
            <a:endParaRPr lang="en-US" sz="1200" kern="1200" dirty="0">
              <a:solidFill>
                <a:schemeClr val="accent6">
                  <a:lumMod val="75000"/>
                </a:schemeClr>
              </a:solidFill>
              <a:effectLst/>
              <a:latin typeface="+mn-lt"/>
              <a:ea typeface="Segoe UI Symbol" panose="020B0502040204020203" pitchFamily="34" charset="0"/>
              <a:cs typeface="Segoe UI Historic"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CLICK] however, filtering reads inside SSD is </a:t>
            </a:r>
            <a:r>
              <a:rPr lang="en-GB" sz="1200" b="1" kern="1200" dirty="0" err="1">
                <a:solidFill>
                  <a:schemeClr val="tx1"/>
                </a:solidFill>
                <a:effectLst/>
                <a:latin typeface="+mn-lt"/>
                <a:ea typeface="+mn-ea"/>
                <a:cs typeface="+mn-cs"/>
              </a:rPr>
              <a:t>challebging</a:t>
            </a:r>
            <a:r>
              <a:rPr lang="en-GB" sz="1200" b="1" kern="1200" dirty="0">
                <a:solidFill>
                  <a:schemeClr val="tx1"/>
                </a:solidFill>
                <a:effectLst/>
                <a:latin typeface="+mn-lt"/>
                <a:ea typeface="+mn-ea"/>
                <a:cs typeface="+mn-cs"/>
              </a:rPr>
              <a:t> </a:t>
            </a:r>
            <a:r>
              <a:rPr lang="en-US" sz="1200" dirty="0">
                <a:solidFill>
                  <a:srgbClr val="F49415"/>
                </a:solidFill>
                <a:ea typeface="Segoe UI Symbol" panose="020B0502040204020203" pitchFamily="34" charset="0"/>
                <a:cs typeface="Segoe UI Historic" panose="020B0502040204020203" pitchFamily="34" charset="0"/>
              </a:rPr>
              <a:t>1) Read mapping workloads can exhibit </a:t>
            </a:r>
            <a:r>
              <a:rPr lang="en-US" sz="1200" b="1" dirty="0">
                <a:solidFill>
                  <a:srgbClr val="F49415"/>
                </a:solidFill>
                <a:ea typeface="Segoe UI Symbol" panose="020B0502040204020203" pitchFamily="34" charset="0"/>
                <a:cs typeface="Segoe UI Historic" panose="020B0502040204020203" pitchFamily="34" charset="0"/>
              </a:rPr>
              <a:t>different behavior</a:t>
            </a:r>
            <a:r>
              <a:rPr lang="en-US" sz="1200" dirty="0">
                <a:solidFill>
                  <a:srgbClr val="F49415"/>
                </a:solidFill>
                <a:ea typeface="Segoe UI Symbol" panose="020B0502040204020203" pitchFamily="34" charset="0"/>
                <a:cs typeface="Segoe UI Historic" panose="020B0502040204020203" pitchFamily="34" charset="0"/>
              </a:rPr>
              <a:t>, and 2) There are </a:t>
            </a:r>
            <a:r>
              <a:rPr lang="en-US" sz="1200" b="1" dirty="0">
                <a:solidFill>
                  <a:srgbClr val="F49415"/>
                </a:solidFill>
                <a:ea typeface="Segoe UI Symbol" panose="020B0502040204020203" pitchFamily="34" charset="0"/>
                <a:cs typeface="Segoe UI Historic" panose="020B0502040204020203" pitchFamily="34" charset="0"/>
              </a:rPr>
              <a:t>limited available hardware resources </a:t>
            </a:r>
            <a:r>
              <a:rPr lang="en-US" sz="1200" dirty="0">
                <a:solidFill>
                  <a:srgbClr val="F49415"/>
                </a:solidFill>
                <a:ea typeface="Segoe UI Symbol" panose="020B0502040204020203" pitchFamily="34" charset="0"/>
                <a:cs typeface="Segoe UI Historic" panose="020B0502040204020203" pitchFamily="34" charset="0"/>
              </a:rPr>
              <a:t>in the storage system</a:t>
            </a:r>
          </a:p>
          <a:p>
            <a:endParaRPr lang="en-US" sz="1200" kern="1200" dirty="0">
              <a:solidFill>
                <a:schemeClr val="accent6">
                  <a:lumMod val="75000"/>
                </a:schemeClr>
              </a:solidFill>
              <a:effectLst/>
              <a:latin typeface="+mn-lt"/>
              <a:ea typeface="Segoe UI Symbol" panose="020B0502040204020203" pitchFamily="34" charset="0"/>
              <a:cs typeface="Segoe UI Historic" panose="020B0502040204020203" pitchFamily="34" charset="0"/>
            </a:endParaRPr>
          </a:p>
          <a:p>
            <a:r>
              <a:rPr lang="en-GB" sz="1200" b="1" kern="1200" dirty="0">
                <a:solidFill>
                  <a:schemeClr val="tx1"/>
                </a:solidFill>
                <a:effectLst/>
                <a:latin typeface="+mn-lt"/>
                <a:ea typeface="+mn-ea"/>
                <a:cs typeface="+mn-cs"/>
              </a:rPr>
              <a:t>[CLICK]  To this end, we propose </a:t>
            </a:r>
            <a:r>
              <a:rPr lang="en-GB" sz="1200" b="1" kern="1200" dirty="0" err="1">
                <a:solidFill>
                  <a:schemeClr val="tx1"/>
                </a:solidFill>
                <a:effectLst/>
                <a:latin typeface="+mn-lt"/>
                <a:ea typeface="+mn-ea"/>
                <a:cs typeface="+mn-cs"/>
              </a:rPr>
              <a:t>GenStore</a:t>
            </a:r>
            <a:r>
              <a:rPr lang="en-GB" sz="1200" b="1" kern="1200" dirty="0">
                <a:solidFill>
                  <a:schemeClr val="tx1"/>
                </a:solidFill>
                <a:effectLst/>
                <a:latin typeface="+mn-lt"/>
                <a:ea typeface="+mn-ea"/>
                <a:cs typeface="+mn-cs"/>
              </a:rPr>
              <a:t>, </a:t>
            </a:r>
            <a:r>
              <a:rPr lang="en-US" sz="1200" dirty="0">
                <a:solidFill>
                  <a:srgbClr val="009FFF"/>
                </a:solidFill>
                <a:ea typeface="Segoe UI Symbol" panose="020B0502040204020203" pitchFamily="34" charset="0"/>
                <a:cs typeface="Segoe UI Historic" panose="020B0502040204020203" pitchFamily="34" charset="0"/>
              </a:rPr>
              <a:t>The </a:t>
            </a:r>
            <a:r>
              <a:rPr lang="en-US" sz="1200" i="1" dirty="0">
                <a:solidFill>
                  <a:srgbClr val="009FFF"/>
                </a:solidFill>
                <a:ea typeface="Segoe UI Symbol" panose="020B0502040204020203" pitchFamily="34" charset="0"/>
                <a:cs typeface="Segoe UI Historic" panose="020B0502040204020203" pitchFamily="34" charset="0"/>
              </a:rPr>
              <a:t>first</a:t>
            </a:r>
            <a:r>
              <a:rPr lang="en-US" sz="1200" dirty="0">
                <a:solidFill>
                  <a:srgbClr val="009FFF"/>
                </a:solidFill>
                <a:ea typeface="Segoe UI Symbol" panose="020B0502040204020203" pitchFamily="34" charset="0"/>
                <a:cs typeface="Segoe UI Historic" panose="020B0502040204020203" pitchFamily="34" charset="0"/>
              </a:rPr>
              <a:t> in-storage processing system designed for genome sequence analysis to reduce both the computation/data movement overhead</a:t>
            </a:r>
            <a:endParaRPr lang="en-GB" sz="1200" kern="1200" dirty="0">
              <a:solidFill>
                <a:schemeClr val="tx1"/>
              </a:solidFill>
              <a:effectLst/>
              <a:latin typeface="+mn-lt"/>
              <a:ea typeface="+mn-ea"/>
              <a:cs typeface="+mn-cs"/>
            </a:endParaRP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[CLICK]  </a:t>
            </a:r>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a:t>
            </a:r>
            <a:endParaRPr lang="en-GB"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27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That concludes my talk. Thank you very much for listening.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45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7.xml"/><Relationship Id="rId4" Type="http://schemas.openxmlformats.org/officeDocument/2006/relationships/image" Target="../media/image9.jpeg"/></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5/14/23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2023. 5. 14.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2023. 5. 14.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2023. 5. 14.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2023. 5. 14.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2023. 5. 14.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2023. 5. 14.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2023. 5. 14.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5/14/23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5/14/23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5/14/23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5/14/23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5/14/23</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5/14/23</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5/14/23</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5/14/23</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5/14/23</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5/14/23</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5/14/23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5/14/23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5/14/23</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5/14/23</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5/14/23</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5/14/23</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5/14/23</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5/14/23</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5/14/23</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5/14/23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5/14/23</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5/14/23</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5/14/23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5/14/23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1070578482"/>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380498551"/>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84230085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704176024"/>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39114266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771534073"/>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776676437"/>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398444785"/>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72619213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160760652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495334145"/>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4091680657"/>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0C8C929E-28D9-A841-B8CA-FC3027FDB36A}"/>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6564B97F-161A-D54C-808B-F3F916EFED6B}"/>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AAC5913C-196A-0247-8DD1-1FA6DB92536B}"/>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7A83FE5-DCB7-644D-A455-D19C7BEC10F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2A417AE-95FE-8F4C-8E63-6FDC3E78F068}"/>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08D3888-D486-C848-B450-BD582C72A73A}"/>
              </a:ext>
            </a:extLst>
          </p:cNvPr>
          <p:cNvSpPr>
            <a:spLocks noGrp="1" noChangeArrowheads="1"/>
          </p:cNvSpPr>
          <p:nvPr>
            <p:ph type="sldNum" sz="quarter" idx="12"/>
          </p:nvPr>
        </p:nvSpPr>
        <p:spPr/>
        <p:txBody>
          <a:bodyPr/>
          <a:lstStyle>
            <a:lvl1pPr>
              <a:defRPr sz="1200"/>
            </a:lvl1pPr>
          </a:lstStyle>
          <a:p>
            <a:pPr>
              <a:defRPr/>
            </a:pPr>
            <a:fld id="{871A1AF6-C29A-3A49-AA01-42F32EB73108}" type="slidenum">
              <a:rPr lang="en-US" altLang="en-US"/>
              <a:pPr>
                <a:defRPr/>
              </a:pPr>
              <a:t>‹#›</a:t>
            </a:fld>
            <a:endParaRPr lang="en-US" altLang="en-US"/>
          </a:p>
        </p:txBody>
      </p:sp>
    </p:spTree>
    <p:extLst>
      <p:ext uri="{BB962C8B-B14F-4D97-AF65-F5344CB8AC3E}">
        <p14:creationId xmlns:p14="http://schemas.microsoft.com/office/powerpoint/2010/main" val="81606474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4B96156-E2A2-7147-AB6D-65FBC4DBD0A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7F09E6-2AF5-2A4F-ABE8-548BBCAFDE2E}"/>
              </a:ext>
            </a:extLst>
          </p:cNvPr>
          <p:cNvSpPr>
            <a:spLocks noGrp="1" noChangeArrowheads="1"/>
          </p:cNvSpPr>
          <p:nvPr>
            <p:ph type="sldNum" sz="quarter" idx="11"/>
          </p:nvPr>
        </p:nvSpPr>
        <p:spPr>
          <a:ln/>
        </p:spPr>
        <p:txBody>
          <a:bodyPr/>
          <a:lstStyle>
            <a:lvl1pPr>
              <a:defRPr/>
            </a:lvl1pPr>
          </a:lstStyle>
          <a:p>
            <a:pPr>
              <a:defRPr/>
            </a:pPr>
            <a:fld id="{5AE8A6BA-C088-9441-9826-2C0854D7F910}" type="slidenum">
              <a:rPr lang="en-US" altLang="en-US"/>
              <a:pPr>
                <a:defRPr/>
              </a:pPr>
              <a:t>‹#›</a:t>
            </a:fld>
            <a:endParaRPr lang="en-US" altLang="en-US"/>
          </a:p>
        </p:txBody>
      </p:sp>
    </p:spTree>
    <p:extLst>
      <p:ext uri="{BB962C8B-B14F-4D97-AF65-F5344CB8AC3E}">
        <p14:creationId xmlns:p14="http://schemas.microsoft.com/office/powerpoint/2010/main" val="3929974850"/>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C681852-FB9F-314D-A270-CA1A64B63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203247E-42B6-794D-826B-9C94F89AB759}"/>
              </a:ext>
            </a:extLst>
          </p:cNvPr>
          <p:cNvSpPr>
            <a:spLocks noGrp="1" noChangeArrowheads="1"/>
          </p:cNvSpPr>
          <p:nvPr>
            <p:ph type="sldNum" sz="quarter" idx="11"/>
          </p:nvPr>
        </p:nvSpPr>
        <p:spPr>
          <a:ln/>
        </p:spPr>
        <p:txBody>
          <a:bodyPr/>
          <a:lstStyle>
            <a:lvl1pPr>
              <a:defRPr/>
            </a:lvl1pPr>
          </a:lstStyle>
          <a:p>
            <a:pPr>
              <a:defRPr/>
            </a:pPr>
            <a:fld id="{5F9CE593-9420-3945-9878-BC99587A47DD}" type="slidenum">
              <a:rPr lang="en-US" altLang="en-US"/>
              <a:pPr>
                <a:defRPr/>
              </a:pPr>
              <a:t>‹#›</a:t>
            </a:fld>
            <a:endParaRPr lang="en-US" altLang="en-US"/>
          </a:p>
        </p:txBody>
      </p:sp>
    </p:spTree>
    <p:extLst>
      <p:ext uri="{BB962C8B-B14F-4D97-AF65-F5344CB8AC3E}">
        <p14:creationId xmlns:p14="http://schemas.microsoft.com/office/powerpoint/2010/main" val="4121396729"/>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F312C2C-ABBC-3549-B0D7-D9DA757D28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68A422CE-8B8B-C247-973A-2CC423A82E76}"/>
              </a:ext>
            </a:extLst>
          </p:cNvPr>
          <p:cNvSpPr>
            <a:spLocks noGrp="1" noChangeArrowheads="1"/>
          </p:cNvSpPr>
          <p:nvPr>
            <p:ph type="sldNum" sz="quarter" idx="11"/>
          </p:nvPr>
        </p:nvSpPr>
        <p:spPr>
          <a:ln/>
        </p:spPr>
        <p:txBody>
          <a:bodyPr/>
          <a:lstStyle>
            <a:lvl1pPr>
              <a:defRPr/>
            </a:lvl1pPr>
          </a:lstStyle>
          <a:p>
            <a:pPr>
              <a:defRPr/>
            </a:pPr>
            <a:fld id="{96B8EAE1-AABF-8048-B71C-71DBD38CCF0A}" type="slidenum">
              <a:rPr lang="en-US" altLang="en-US"/>
              <a:pPr>
                <a:defRPr/>
              </a:pPr>
              <a:t>‹#›</a:t>
            </a:fld>
            <a:endParaRPr lang="en-US" altLang="en-US"/>
          </a:p>
        </p:txBody>
      </p:sp>
    </p:spTree>
    <p:extLst>
      <p:ext uri="{BB962C8B-B14F-4D97-AF65-F5344CB8AC3E}">
        <p14:creationId xmlns:p14="http://schemas.microsoft.com/office/powerpoint/2010/main" val="340959061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F2BACE98-82C2-DA4F-BAFE-79DACFB31A2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1C3C3AFB-1D2D-1642-8A0D-BC56BC6AC915}"/>
              </a:ext>
            </a:extLst>
          </p:cNvPr>
          <p:cNvSpPr>
            <a:spLocks noGrp="1" noChangeArrowheads="1"/>
          </p:cNvSpPr>
          <p:nvPr>
            <p:ph type="sldNum" sz="quarter" idx="11"/>
          </p:nvPr>
        </p:nvSpPr>
        <p:spPr>
          <a:ln/>
        </p:spPr>
        <p:txBody>
          <a:bodyPr/>
          <a:lstStyle>
            <a:lvl1pPr>
              <a:defRPr/>
            </a:lvl1pPr>
          </a:lstStyle>
          <a:p>
            <a:pPr>
              <a:defRPr/>
            </a:pPr>
            <a:fld id="{2E73ED02-06CD-7448-B59F-41E374859A4A}" type="slidenum">
              <a:rPr lang="en-US" altLang="en-US"/>
              <a:pPr>
                <a:defRPr/>
              </a:pPr>
              <a:t>‹#›</a:t>
            </a:fld>
            <a:endParaRPr lang="en-US" altLang="en-US"/>
          </a:p>
        </p:txBody>
      </p:sp>
    </p:spTree>
    <p:extLst>
      <p:ext uri="{BB962C8B-B14F-4D97-AF65-F5344CB8AC3E}">
        <p14:creationId xmlns:p14="http://schemas.microsoft.com/office/powerpoint/2010/main" val="203773071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74218F4-92E0-D04C-BB27-25849AB017E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3ADA5DEB-2219-E04E-B3F6-9CEF3E38799B}"/>
              </a:ext>
            </a:extLst>
          </p:cNvPr>
          <p:cNvSpPr>
            <a:spLocks noGrp="1" noChangeArrowheads="1"/>
          </p:cNvSpPr>
          <p:nvPr>
            <p:ph type="sldNum" sz="quarter" idx="11"/>
          </p:nvPr>
        </p:nvSpPr>
        <p:spPr>
          <a:ln/>
        </p:spPr>
        <p:txBody>
          <a:bodyPr/>
          <a:lstStyle>
            <a:lvl1pPr>
              <a:defRPr/>
            </a:lvl1pPr>
          </a:lstStyle>
          <a:p>
            <a:pPr>
              <a:defRPr/>
            </a:pPr>
            <a:fld id="{A7275B1E-1F0C-8347-8A2D-F7FF8FA3E1F1}" type="slidenum">
              <a:rPr lang="en-US" altLang="en-US"/>
              <a:pPr>
                <a:defRPr/>
              </a:pPr>
              <a:t>‹#›</a:t>
            </a:fld>
            <a:endParaRPr lang="en-US" altLang="en-US"/>
          </a:p>
        </p:txBody>
      </p:sp>
    </p:spTree>
    <p:extLst>
      <p:ext uri="{BB962C8B-B14F-4D97-AF65-F5344CB8AC3E}">
        <p14:creationId xmlns:p14="http://schemas.microsoft.com/office/powerpoint/2010/main" val="3673601223"/>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77076116-9A8E-DD43-BB96-FF74C521A57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C6453045-3278-114F-9B94-E3CCF6BA765D}"/>
              </a:ext>
            </a:extLst>
          </p:cNvPr>
          <p:cNvSpPr>
            <a:spLocks noGrp="1" noChangeArrowheads="1"/>
          </p:cNvSpPr>
          <p:nvPr>
            <p:ph type="sldNum" sz="quarter" idx="11"/>
          </p:nvPr>
        </p:nvSpPr>
        <p:spPr>
          <a:ln/>
        </p:spPr>
        <p:txBody>
          <a:bodyPr/>
          <a:lstStyle>
            <a:lvl1pPr>
              <a:defRPr/>
            </a:lvl1pPr>
          </a:lstStyle>
          <a:p>
            <a:pPr>
              <a:defRPr/>
            </a:pPr>
            <a:fld id="{B0A63811-0C88-424D-807E-72BFC158FD04}" type="slidenum">
              <a:rPr lang="en-US" altLang="en-US"/>
              <a:pPr>
                <a:defRPr/>
              </a:pPr>
              <a:t>‹#›</a:t>
            </a:fld>
            <a:endParaRPr lang="en-US" altLang="en-US"/>
          </a:p>
        </p:txBody>
      </p:sp>
    </p:spTree>
    <p:extLst>
      <p:ext uri="{BB962C8B-B14F-4D97-AF65-F5344CB8AC3E}">
        <p14:creationId xmlns:p14="http://schemas.microsoft.com/office/powerpoint/2010/main" val="186596479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CCB6FE-6843-6C43-9199-F29F5DA9153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D7F3DB-ED82-EF49-AE0E-16C445D66EBA}"/>
              </a:ext>
            </a:extLst>
          </p:cNvPr>
          <p:cNvSpPr>
            <a:spLocks noGrp="1" noChangeArrowheads="1"/>
          </p:cNvSpPr>
          <p:nvPr>
            <p:ph type="sldNum" sz="quarter" idx="11"/>
          </p:nvPr>
        </p:nvSpPr>
        <p:spPr>
          <a:ln/>
        </p:spPr>
        <p:txBody>
          <a:bodyPr/>
          <a:lstStyle>
            <a:lvl1pPr>
              <a:defRPr/>
            </a:lvl1pPr>
          </a:lstStyle>
          <a:p>
            <a:pPr>
              <a:defRPr/>
            </a:pPr>
            <a:fld id="{3727BDC7-4286-0348-B3E3-35EBC125A67C}" type="slidenum">
              <a:rPr lang="en-US" altLang="en-US"/>
              <a:pPr>
                <a:defRPr/>
              </a:pPr>
              <a:t>‹#›</a:t>
            </a:fld>
            <a:endParaRPr lang="en-US" altLang="en-US"/>
          </a:p>
        </p:txBody>
      </p:sp>
    </p:spTree>
    <p:extLst>
      <p:ext uri="{BB962C8B-B14F-4D97-AF65-F5344CB8AC3E}">
        <p14:creationId xmlns:p14="http://schemas.microsoft.com/office/powerpoint/2010/main" val="22405654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C501A7E-E808-2A4D-A294-3FE38ED883D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5CA164-8BFD-454B-98A1-8883538D6EA8}"/>
              </a:ext>
            </a:extLst>
          </p:cNvPr>
          <p:cNvSpPr>
            <a:spLocks noGrp="1" noChangeArrowheads="1"/>
          </p:cNvSpPr>
          <p:nvPr>
            <p:ph type="sldNum" sz="quarter" idx="11"/>
          </p:nvPr>
        </p:nvSpPr>
        <p:spPr>
          <a:ln/>
        </p:spPr>
        <p:txBody>
          <a:bodyPr/>
          <a:lstStyle>
            <a:lvl1pPr>
              <a:defRPr/>
            </a:lvl1pPr>
          </a:lstStyle>
          <a:p>
            <a:pPr>
              <a:defRPr/>
            </a:pPr>
            <a:fld id="{203E3525-7C23-FA4A-84E9-CD20986B9C3D}" type="slidenum">
              <a:rPr lang="en-US" altLang="en-US"/>
              <a:pPr>
                <a:defRPr/>
              </a:pPr>
              <a:t>‹#›</a:t>
            </a:fld>
            <a:endParaRPr lang="en-US" altLang="en-US"/>
          </a:p>
        </p:txBody>
      </p:sp>
    </p:spTree>
    <p:extLst>
      <p:ext uri="{BB962C8B-B14F-4D97-AF65-F5344CB8AC3E}">
        <p14:creationId xmlns:p14="http://schemas.microsoft.com/office/powerpoint/2010/main" val="3727952080"/>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4C5C39E-8AAC-984A-99D0-C96378C34CC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2EAD916-AFF0-5040-8789-7A5150BE3DA5}"/>
              </a:ext>
            </a:extLst>
          </p:cNvPr>
          <p:cNvSpPr>
            <a:spLocks noGrp="1" noChangeArrowheads="1"/>
          </p:cNvSpPr>
          <p:nvPr>
            <p:ph type="sldNum" sz="quarter" idx="11"/>
          </p:nvPr>
        </p:nvSpPr>
        <p:spPr>
          <a:ln/>
        </p:spPr>
        <p:txBody>
          <a:bodyPr/>
          <a:lstStyle>
            <a:lvl1pPr>
              <a:defRPr/>
            </a:lvl1pPr>
          </a:lstStyle>
          <a:p>
            <a:pPr>
              <a:defRPr/>
            </a:pPr>
            <a:fld id="{C9F34B8E-6385-4148-B32C-E4FF21BA5340}" type="slidenum">
              <a:rPr lang="en-US" altLang="en-US"/>
              <a:pPr>
                <a:defRPr/>
              </a:pPr>
              <a:t>‹#›</a:t>
            </a:fld>
            <a:endParaRPr lang="en-US" altLang="en-US"/>
          </a:p>
        </p:txBody>
      </p:sp>
    </p:spTree>
    <p:extLst>
      <p:ext uri="{BB962C8B-B14F-4D97-AF65-F5344CB8AC3E}">
        <p14:creationId xmlns:p14="http://schemas.microsoft.com/office/powerpoint/2010/main" val="207598347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38DED25-2CDF-1945-8893-6959FB69CF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3DC90B0-FB99-1C4D-A9D6-A99F30E87A88}"/>
              </a:ext>
            </a:extLst>
          </p:cNvPr>
          <p:cNvSpPr>
            <a:spLocks noGrp="1" noChangeArrowheads="1"/>
          </p:cNvSpPr>
          <p:nvPr>
            <p:ph type="sldNum" sz="quarter" idx="11"/>
          </p:nvPr>
        </p:nvSpPr>
        <p:spPr>
          <a:ln/>
        </p:spPr>
        <p:txBody>
          <a:bodyPr/>
          <a:lstStyle>
            <a:lvl1pPr>
              <a:defRPr/>
            </a:lvl1pPr>
          </a:lstStyle>
          <a:p>
            <a:pPr>
              <a:defRPr/>
            </a:pPr>
            <a:fld id="{7C58E949-C242-A64E-A739-C1B5ADFC6D10}" type="slidenum">
              <a:rPr lang="en-US" altLang="en-US"/>
              <a:pPr>
                <a:defRPr/>
              </a:pPr>
              <a:t>‹#›</a:t>
            </a:fld>
            <a:endParaRPr lang="en-US" altLang="en-US"/>
          </a:p>
        </p:txBody>
      </p:sp>
    </p:spTree>
    <p:extLst>
      <p:ext uri="{BB962C8B-B14F-4D97-AF65-F5344CB8AC3E}">
        <p14:creationId xmlns:p14="http://schemas.microsoft.com/office/powerpoint/2010/main" val="50466458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EE55F241-12A6-A04E-BE21-E2FB81C9E0B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97070D8-8DAD-7241-9957-9EFC528BD426}"/>
              </a:ext>
            </a:extLst>
          </p:cNvPr>
          <p:cNvSpPr>
            <a:spLocks noGrp="1" noChangeArrowheads="1"/>
          </p:cNvSpPr>
          <p:nvPr>
            <p:ph type="sldNum" sz="quarter" idx="11"/>
          </p:nvPr>
        </p:nvSpPr>
        <p:spPr>
          <a:ln/>
        </p:spPr>
        <p:txBody>
          <a:bodyPr/>
          <a:lstStyle>
            <a:lvl1pPr>
              <a:defRPr/>
            </a:lvl1pPr>
          </a:lstStyle>
          <a:p>
            <a:pPr>
              <a:defRPr/>
            </a:pPr>
            <a:fld id="{C963C093-3ACA-694F-A135-17D0BEB3F4A5}" type="slidenum">
              <a:rPr lang="en-US" altLang="en-US"/>
              <a:pPr>
                <a:defRPr/>
              </a:pPr>
              <a:t>‹#›</a:t>
            </a:fld>
            <a:endParaRPr lang="en-US" altLang="en-US"/>
          </a:p>
        </p:txBody>
      </p:sp>
    </p:spTree>
    <p:extLst>
      <p:ext uri="{BB962C8B-B14F-4D97-AF65-F5344CB8AC3E}">
        <p14:creationId xmlns:p14="http://schemas.microsoft.com/office/powerpoint/2010/main" val="106804567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90EDC1BF-D507-7F45-A7C4-0B906829077C}"/>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1992A2FD-3614-2F4F-8D8D-1968A4FCD5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88F423D4-7D62-A046-9486-902C5E64323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93B21A48-4278-2847-949C-8F4EE04798A4}"/>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665F9C1-6ECF-784D-8FE7-AA1307BE8426}"/>
              </a:ext>
            </a:extLst>
          </p:cNvPr>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11459B8B-977C-BF46-961F-BB3F0DCA34CC}"/>
              </a:ext>
            </a:extLst>
          </p:cNvPr>
          <p:cNvSpPr>
            <a:spLocks noGrp="1" noChangeArrowheads="1"/>
          </p:cNvSpPr>
          <p:nvPr>
            <p:ph type="sldNum" sz="quarter" idx="12"/>
          </p:nvPr>
        </p:nvSpPr>
        <p:spPr/>
        <p:txBody>
          <a:bodyPr/>
          <a:lstStyle>
            <a:lvl1pPr eaLnBrk="0" hangingPunct="0">
              <a:defRPr sz="1200"/>
            </a:lvl1pPr>
          </a:lstStyle>
          <a:p>
            <a:pPr>
              <a:defRPr/>
            </a:pPr>
            <a:fld id="{FE9E5A73-BAFF-F548-9E2E-21289D47583D}" type="slidenum">
              <a:rPr lang="en-US" altLang="en-US"/>
              <a:pPr>
                <a:defRPr/>
              </a:pPr>
              <a:t>‹#›</a:t>
            </a:fld>
            <a:endParaRPr lang="en-US" altLang="en-US"/>
          </a:p>
        </p:txBody>
      </p:sp>
    </p:spTree>
    <p:extLst>
      <p:ext uri="{BB962C8B-B14F-4D97-AF65-F5344CB8AC3E}">
        <p14:creationId xmlns:p14="http://schemas.microsoft.com/office/powerpoint/2010/main" val="285576032"/>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F827B9E-D107-FE47-BCBA-A0F54423FF28}"/>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AE25E78-7811-3E45-9C3F-3AE96402681A}"/>
              </a:ext>
            </a:extLst>
          </p:cNvPr>
          <p:cNvSpPr>
            <a:spLocks noGrp="1" noChangeArrowheads="1"/>
          </p:cNvSpPr>
          <p:nvPr>
            <p:ph type="sldNum" sz="quarter" idx="11"/>
          </p:nvPr>
        </p:nvSpPr>
        <p:spPr/>
        <p:txBody>
          <a:bodyPr/>
          <a:lstStyle>
            <a:lvl1pPr eaLnBrk="0" hangingPunct="0">
              <a:defRPr/>
            </a:lvl1pPr>
          </a:lstStyle>
          <a:p>
            <a:pPr>
              <a:defRPr/>
            </a:pPr>
            <a:fld id="{9CD3246B-4504-6A44-A3C6-3AD1B220008A}" type="slidenum">
              <a:rPr lang="en-US" altLang="en-US"/>
              <a:pPr>
                <a:defRPr/>
              </a:pPr>
              <a:t>‹#›</a:t>
            </a:fld>
            <a:endParaRPr lang="en-US" altLang="en-US"/>
          </a:p>
        </p:txBody>
      </p:sp>
    </p:spTree>
    <p:extLst>
      <p:ext uri="{BB962C8B-B14F-4D97-AF65-F5344CB8AC3E}">
        <p14:creationId xmlns:p14="http://schemas.microsoft.com/office/powerpoint/2010/main" val="411795746"/>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94D63735-01BA-B944-9CAC-1B9C54BD73C2}"/>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7C670B12-B340-A643-9F4E-E46E2789DC7F}"/>
              </a:ext>
            </a:extLst>
          </p:cNvPr>
          <p:cNvSpPr>
            <a:spLocks noGrp="1" noChangeArrowheads="1"/>
          </p:cNvSpPr>
          <p:nvPr>
            <p:ph type="sldNum" sz="quarter" idx="11"/>
          </p:nvPr>
        </p:nvSpPr>
        <p:spPr/>
        <p:txBody>
          <a:bodyPr/>
          <a:lstStyle>
            <a:lvl1pPr eaLnBrk="0" hangingPunct="0">
              <a:defRPr/>
            </a:lvl1pPr>
          </a:lstStyle>
          <a:p>
            <a:pPr>
              <a:defRPr/>
            </a:pPr>
            <a:fld id="{CB2591BB-F593-DC41-9202-A6281FB4FDB6}" type="slidenum">
              <a:rPr lang="en-US" altLang="en-US"/>
              <a:pPr>
                <a:defRPr/>
              </a:pPr>
              <a:t>‹#›</a:t>
            </a:fld>
            <a:endParaRPr lang="en-US" altLang="en-US"/>
          </a:p>
        </p:txBody>
      </p:sp>
    </p:spTree>
    <p:extLst>
      <p:ext uri="{BB962C8B-B14F-4D97-AF65-F5344CB8AC3E}">
        <p14:creationId xmlns:p14="http://schemas.microsoft.com/office/powerpoint/2010/main" val="262407148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D1CFE7F-38BF-7E4F-8084-41548CC6EB39}"/>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0B09D385-5ADD-F044-A1E9-12910F637D9B}"/>
              </a:ext>
            </a:extLst>
          </p:cNvPr>
          <p:cNvSpPr>
            <a:spLocks noGrp="1" noChangeArrowheads="1"/>
          </p:cNvSpPr>
          <p:nvPr>
            <p:ph type="sldNum" sz="quarter" idx="11"/>
          </p:nvPr>
        </p:nvSpPr>
        <p:spPr/>
        <p:txBody>
          <a:bodyPr/>
          <a:lstStyle>
            <a:lvl1pPr eaLnBrk="0" hangingPunct="0">
              <a:defRPr/>
            </a:lvl1pPr>
          </a:lstStyle>
          <a:p>
            <a:pPr>
              <a:defRPr/>
            </a:pPr>
            <a:fld id="{A850AAB8-6D13-F74D-82DE-01543047371E}" type="slidenum">
              <a:rPr lang="en-US" altLang="en-US"/>
              <a:pPr>
                <a:defRPr/>
              </a:pPr>
              <a:t>‹#›</a:t>
            </a:fld>
            <a:endParaRPr lang="en-US" altLang="en-US"/>
          </a:p>
        </p:txBody>
      </p:sp>
    </p:spTree>
    <p:extLst>
      <p:ext uri="{BB962C8B-B14F-4D97-AF65-F5344CB8AC3E}">
        <p14:creationId xmlns:p14="http://schemas.microsoft.com/office/powerpoint/2010/main" val="2651874735"/>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62CE1-D7B9-2B48-AABD-520F279FD19B}"/>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a:extLst>
              <a:ext uri="{FF2B5EF4-FFF2-40B4-BE49-F238E27FC236}">
                <a16:creationId xmlns:a16="http://schemas.microsoft.com/office/drawing/2014/main" id="{48A76E69-B5F0-BF4B-B407-6D552D390EF3}"/>
              </a:ext>
            </a:extLst>
          </p:cNvPr>
          <p:cNvSpPr>
            <a:spLocks noGrp="1" noChangeArrowheads="1"/>
          </p:cNvSpPr>
          <p:nvPr>
            <p:ph type="sldNum" sz="quarter" idx="11"/>
          </p:nvPr>
        </p:nvSpPr>
        <p:spPr/>
        <p:txBody>
          <a:bodyPr/>
          <a:lstStyle>
            <a:lvl1pPr eaLnBrk="0" hangingPunct="0">
              <a:defRPr/>
            </a:lvl1pPr>
          </a:lstStyle>
          <a:p>
            <a:pPr>
              <a:defRPr/>
            </a:pPr>
            <a:fld id="{7DCC7F1B-7885-0949-97FC-084E8A56F43B}" type="slidenum">
              <a:rPr lang="en-US" altLang="en-US"/>
              <a:pPr>
                <a:defRPr/>
              </a:pPr>
              <a:t>‹#›</a:t>
            </a:fld>
            <a:endParaRPr lang="en-US" altLang="en-US"/>
          </a:p>
        </p:txBody>
      </p:sp>
    </p:spTree>
    <p:extLst>
      <p:ext uri="{BB962C8B-B14F-4D97-AF65-F5344CB8AC3E}">
        <p14:creationId xmlns:p14="http://schemas.microsoft.com/office/powerpoint/2010/main" val="1691528761"/>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35DD151-C820-B34A-B26B-2D2F1D3E1F83}"/>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a:extLst>
              <a:ext uri="{FF2B5EF4-FFF2-40B4-BE49-F238E27FC236}">
                <a16:creationId xmlns:a16="http://schemas.microsoft.com/office/drawing/2014/main" id="{CCFDF57E-6974-814A-893F-5B3EC8AC9CA0}"/>
              </a:ext>
            </a:extLst>
          </p:cNvPr>
          <p:cNvSpPr>
            <a:spLocks noGrp="1" noChangeArrowheads="1"/>
          </p:cNvSpPr>
          <p:nvPr>
            <p:ph type="sldNum" sz="quarter" idx="11"/>
          </p:nvPr>
        </p:nvSpPr>
        <p:spPr/>
        <p:txBody>
          <a:bodyPr/>
          <a:lstStyle>
            <a:lvl1pPr eaLnBrk="0" hangingPunct="0">
              <a:defRPr/>
            </a:lvl1pPr>
          </a:lstStyle>
          <a:p>
            <a:pPr>
              <a:defRPr/>
            </a:pPr>
            <a:fld id="{BDA969E1-C8A6-544B-920A-17EB75C6EE01}" type="slidenum">
              <a:rPr lang="en-US" altLang="en-US"/>
              <a:pPr>
                <a:defRPr/>
              </a:pPr>
              <a:t>‹#›</a:t>
            </a:fld>
            <a:endParaRPr lang="en-US" altLang="en-US"/>
          </a:p>
        </p:txBody>
      </p:sp>
    </p:spTree>
    <p:extLst>
      <p:ext uri="{BB962C8B-B14F-4D97-AF65-F5344CB8AC3E}">
        <p14:creationId xmlns:p14="http://schemas.microsoft.com/office/powerpoint/2010/main" val="10789492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53C2F28A-A914-FE46-A024-DF13262B8C5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a:extLst>
              <a:ext uri="{FF2B5EF4-FFF2-40B4-BE49-F238E27FC236}">
                <a16:creationId xmlns:a16="http://schemas.microsoft.com/office/drawing/2014/main" id="{19100917-C7B6-434C-99E9-E987DCCAA5D8}"/>
              </a:ext>
            </a:extLst>
          </p:cNvPr>
          <p:cNvSpPr>
            <a:spLocks noGrp="1" noChangeArrowheads="1"/>
          </p:cNvSpPr>
          <p:nvPr>
            <p:ph type="sldNum" sz="quarter" idx="11"/>
          </p:nvPr>
        </p:nvSpPr>
        <p:spPr/>
        <p:txBody>
          <a:bodyPr/>
          <a:lstStyle>
            <a:lvl1pPr eaLnBrk="0" hangingPunct="0">
              <a:defRPr/>
            </a:lvl1pPr>
          </a:lstStyle>
          <a:p>
            <a:pPr>
              <a:defRPr/>
            </a:pPr>
            <a:fld id="{6585CF00-0E48-FA45-8634-07059AC75E63}" type="slidenum">
              <a:rPr lang="en-US" altLang="en-US"/>
              <a:pPr>
                <a:defRPr/>
              </a:pPr>
              <a:t>‹#›</a:t>
            </a:fld>
            <a:endParaRPr lang="en-US" altLang="en-US"/>
          </a:p>
        </p:txBody>
      </p:sp>
    </p:spTree>
    <p:extLst>
      <p:ext uri="{BB962C8B-B14F-4D97-AF65-F5344CB8AC3E}">
        <p14:creationId xmlns:p14="http://schemas.microsoft.com/office/powerpoint/2010/main" val="1621676667"/>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552A2B8-84EB-424B-AB45-BF86C41D24AC}"/>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A2D8C86B-640E-DD49-A5A7-2807F5B6B58F}"/>
              </a:ext>
            </a:extLst>
          </p:cNvPr>
          <p:cNvSpPr>
            <a:spLocks noGrp="1" noChangeArrowheads="1"/>
          </p:cNvSpPr>
          <p:nvPr>
            <p:ph type="sldNum" sz="quarter" idx="11"/>
          </p:nvPr>
        </p:nvSpPr>
        <p:spPr/>
        <p:txBody>
          <a:bodyPr/>
          <a:lstStyle>
            <a:lvl1pPr eaLnBrk="0" hangingPunct="0">
              <a:defRPr/>
            </a:lvl1pPr>
          </a:lstStyle>
          <a:p>
            <a:pPr>
              <a:defRPr/>
            </a:pPr>
            <a:fld id="{2C344135-9420-D548-BD7C-79317C91434F}" type="slidenum">
              <a:rPr lang="en-US" altLang="en-US"/>
              <a:pPr>
                <a:defRPr/>
              </a:pPr>
              <a:t>‹#›</a:t>
            </a:fld>
            <a:endParaRPr lang="en-US" altLang="en-US"/>
          </a:p>
        </p:txBody>
      </p:sp>
    </p:spTree>
    <p:extLst>
      <p:ext uri="{BB962C8B-B14F-4D97-AF65-F5344CB8AC3E}">
        <p14:creationId xmlns:p14="http://schemas.microsoft.com/office/powerpoint/2010/main" val="2875020726"/>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8EBB0C76-64C6-2942-B4EB-EE86FC1D051F}"/>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2E47F2FC-584D-BF4D-AF6A-AD9133707603}"/>
              </a:ext>
            </a:extLst>
          </p:cNvPr>
          <p:cNvSpPr>
            <a:spLocks noGrp="1" noChangeArrowheads="1"/>
          </p:cNvSpPr>
          <p:nvPr>
            <p:ph type="sldNum" sz="quarter" idx="11"/>
          </p:nvPr>
        </p:nvSpPr>
        <p:spPr/>
        <p:txBody>
          <a:bodyPr/>
          <a:lstStyle>
            <a:lvl1pPr eaLnBrk="0" hangingPunct="0">
              <a:defRPr/>
            </a:lvl1pPr>
          </a:lstStyle>
          <a:p>
            <a:pPr>
              <a:defRPr/>
            </a:pPr>
            <a:fld id="{F1DB68E5-2868-6D4F-A89F-4CC0EFD4A2B9}" type="slidenum">
              <a:rPr lang="en-US" altLang="en-US"/>
              <a:pPr>
                <a:defRPr/>
              </a:pPr>
              <a:t>‹#›</a:t>
            </a:fld>
            <a:endParaRPr lang="en-US" altLang="en-US"/>
          </a:p>
        </p:txBody>
      </p:sp>
    </p:spTree>
    <p:extLst>
      <p:ext uri="{BB962C8B-B14F-4D97-AF65-F5344CB8AC3E}">
        <p14:creationId xmlns:p14="http://schemas.microsoft.com/office/powerpoint/2010/main" val="1022421767"/>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631792A-AD76-664C-A1F8-67622FD12195}"/>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AD1CFAAE-D710-B945-880C-4838C9E27A0A}"/>
              </a:ext>
            </a:extLst>
          </p:cNvPr>
          <p:cNvSpPr>
            <a:spLocks noGrp="1" noChangeArrowheads="1"/>
          </p:cNvSpPr>
          <p:nvPr>
            <p:ph type="sldNum" sz="quarter" idx="11"/>
          </p:nvPr>
        </p:nvSpPr>
        <p:spPr/>
        <p:txBody>
          <a:bodyPr/>
          <a:lstStyle>
            <a:lvl1pPr eaLnBrk="0" hangingPunct="0">
              <a:defRPr/>
            </a:lvl1pPr>
          </a:lstStyle>
          <a:p>
            <a:pPr>
              <a:defRPr/>
            </a:pPr>
            <a:fld id="{B99F8390-5E7B-F84D-BB5A-F0643481A975}" type="slidenum">
              <a:rPr lang="en-US" altLang="en-US"/>
              <a:pPr>
                <a:defRPr/>
              </a:pPr>
              <a:t>‹#›</a:t>
            </a:fld>
            <a:endParaRPr lang="en-US" altLang="en-US"/>
          </a:p>
        </p:txBody>
      </p:sp>
    </p:spTree>
    <p:extLst>
      <p:ext uri="{BB962C8B-B14F-4D97-AF65-F5344CB8AC3E}">
        <p14:creationId xmlns:p14="http://schemas.microsoft.com/office/powerpoint/2010/main" val="1893274077"/>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50158EE-260B-B548-928C-E911F37962D7}"/>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a:extLst>
              <a:ext uri="{FF2B5EF4-FFF2-40B4-BE49-F238E27FC236}">
                <a16:creationId xmlns:a16="http://schemas.microsoft.com/office/drawing/2014/main" id="{D3577B43-A5DC-1B40-946C-9AFCCF79B3B1}"/>
              </a:ext>
            </a:extLst>
          </p:cNvPr>
          <p:cNvSpPr>
            <a:spLocks noGrp="1" noChangeArrowheads="1"/>
          </p:cNvSpPr>
          <p:nvPr>
            <p:ph type="sldNum" sz="quarter" idx="11"/>
          </p:nvPr>
        </p:nvSpPr>
        <p:spPr/>
        <p:txBody>
          <a:bodyPr/>
          <a:lstStyle>
            <a:lvl1pPr eaLnBrk="0" hangingPunct="0">
              <a:defRPr/>
            </a:lvl1pPr>
          </a:lstStyle>
          <a:p>
            <a:pPr>
              <a:defRPr/>
            </a:pPr>
            <a:fld id="{954DE8F5-A1D7-DB49-969C-EAC86A464DD7}" type="slidenum">
              <a:rPr lang="en-US" altLang="en-US"/>
              <a:pPr>
                <a:defRPr/>
              </a:pPr>
              <a:t>‹#›</a:t>
            </a:fld>
            <a:endParaRPr lang="en-US" altLang="en-US"/>
          </a:p>
        </p:txBody>
      </p:sp>
    </p:spTree>
    <p:extLst>
      <p:ext uri="{BB962C8B-B14F-4D97-AF65-F5344CB8AC3E}">
        <p14:creationId xmlns:p14="http://schemas.microsoft.com/office/powerpoint/2010/main" val="3395671225"/>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6F2D48B-DA98-9943-BC1C-A3EA9EB5DCED}"/>
              </a:ext>
            </a:extLst>
          </p:cNvPr>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a:extLst>
              <a:ext uri="{FF2B5EF4-FFF2-40B4-BE49-F238E27FC236}">
                <a16:creationId xmlns:a16="http://schemas.microsoft.com/office/drawing/2014/main" id="{D1997EEF-E597-CB49-82CE-E15B3C1E8B73}"/>
              </a:ext>
            </a:extLst>
          </p:cNvPr>
          <p:cNvSpPr>
            <a:spLocks noGrp="1" noChangeArrowheads="1"/>
          </p:cNvSpPr>
          <p:nvPr>
            <p:ph type="sldNum" sz="quarter" idx="11"/>
          </p:nvPr>
        </p:nvSpPr>
        <p:spPr/>
        <p:txBody>
          <a:bodyPr/>
          <a:lstStyle>
            <a:lvl1pPr eaLnBrk="0" hangingPunct="0">
              <a:defRPr/>
            </a:lvl1pPr>
          </a:lstStyle>
          <a:p>
            <a:pPr>
              <a:defRPr/>
            </a:pPr>
            <a:fld id="{C61C15F8-46C5-1E47-A52A-D0FDBA87F580}" type="slidenum">
              <a:rPr lang="en-US" altLang="en-US"/>
              <a:pPr>
                <a:defRPr/>
              </a:pPr>
              <a:t>‹#›</a:t>
            </a:fld>
            <a:endParaRPr lang="en-US" altLang="en-US"/>
          </a:p>
        </p:txBody>
      </p:sp>
    </p:spTree>
    <p:extLst>
      <p:ext uri="{BB962C8B-B14F-4D97-AF65-F5344CB8AC3E}">
        <p14:creationId xmlns:p14="http://schemas.microsoft.com/office/powerpoint/2010/main" val="27333815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85805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2507729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52350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5029251"/>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3459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340943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94D8-3B35-0727-B4E2-241AC58DD756}"/>
              </a:ext>
            </a:extLst>
          </p:cNvPr>
          <p:cNvSpPr>
            <a:spLocks noGrp="1"/>
          </p:cNvSpPr>
          <p:nvPr>
            <p:ph type="ctrTitle"/>
          </p:nvPr>
        </p:nvSpPr>
        <p:spPr>
          <a:xfrm>
            <a:off x="0" y="1122363"/>
            <a:ext cx="9144000" cy="2387600"/>
          </a:xfrm>
          <a:solidFill>
            <a:srgbClr val="FAF7F5"/>
          </a:solidFill>
          <a:ln>
            <a:solidFill>
              <a:srgbClr val="FAF7F5"/>
            </a:solidFill>
          </a:ln>
        </p:spPr>
        <p:txBody>
          <a:bodyPr anchor="ctr">
            <a:normAutofit/>
          </a:bodyPr>
          <a:lstStyle>
            <a:lvl1pPr algn="ctr">
              <a:lnSpc>
                <a:spcPct val="110000"/>
              </a:lnSpc>
              <a:defRPr sz="3600">
                <a:solidFill>
                  <a:srgbClr val="C80060"/>
                </a:solidFill>
              </a:defRPr>
            </a:lvl1pPr>
          </a:lstStyle>
          <a:p>
            <a:r>
              <a:rPr lang="en-GB"/>
              <a:t>Click to edit Master title style</a:t>
            </a:r>
            <a:endParaRPr lang="en-CH" dirty="0"/>
          </a:p>
        </p:txBody>
      </p:sp>
      <p:sp>
        <p:nvSpPr>
          <p:cNvPr id="3" name="Subtitle 2">
            <a:extLst>
              <a:ext uri="{FF2B5EF4-FFF2-40B4-BE49-F238E27FC236}">
                <a16:creationId xmlns:a16="http://schemas.microsoft.com/office/drawing/2014/main" id="{2A199CD0-69FB-5141-54B6-3956626D3CE1}"/>
              </a:ext>
            </a:extLst>
          </p:cNvPr>
          <p:cNvSpPr>
            <a:spLocks noGrp="1"/>
          </p:cNvSpPr>
          <p:nvPr>
            <p:ph type="subTitle" idx="1"/>
          </p:nvPr>
        </p:nvSpPr>
        <p:spPr>
          <a:xfrm>
            <a:off x="1143000" y="4079875"/>
            <a:ext cx="6858000" cy="209563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dirty="0"/>
          </a:p>
        </p:txBody>
      </p:sp>
      <p:sp>
        <p:nvSpPr>
          <p:cNvPr id="8" name="Rectangle 7">
            <a:extLst>
              <a:ext uri="{FF2B5EF4-FFF2-40B4-BE49-F238E27FC236}">
                <a16:creationId xmlns:a16="http://schemas.microsoft.com/office/drawing/2014/main" id="{72A71D8C-6C6C-0E43-C344-9D08D9E1FB2F}"/>
              </a:ext>
            </a:extLst>
          </p:cNvPr>
          <p:cNvSpPr/>
          <p:nvPr userDrawn="1"/>
        </p:nvSpPr>
        <p:spPr>
          <a:xfrm>
            <a:off x="0" y="94211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
        <p:nvSpPr>
          <p:cNvPr id="9" name="Rectangle 8">
            <a:extLst>
              <a:ext uri="{FF2B5EF4-FFF2-40B4-BE49-F238E27FC236}">
                <a16:creationId xmlns:a16="http://schemas.microsoft.com/office/drawing/2014/main" id="{F94B6E8A-AD55-AF2C-D557-449A0305A438}"/>
              </a:ext>
            </a:extLst>
          </p:cNvPr>
          <p:cNvSpPr/>
          <p:nvPr userDrawn="1"/>
        </p:nvSpPr>
        <p:spPr>
          <a:xfrm>
            <a:off x="0" y="351386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Tree>
    <p:extLst>
      <p:ext uri="{BB962C8B-B14F-4D97-AF65-F5344CB8AC3E}">
        <p14:creationId xmlns:p14="http://schemas.microsoft.com/office/powerpoint/2010/main" val="162358357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C52-D81D-6103-C514-3D93F3A3A3E7}"/>
              </a:ext>
            </a:extLst>
          </p:cNvPr>
          <p:cNvSpPr>
            <a:spLocks noGrp="1"/>
          </p:cNvSpPr>
          <p:nvPr>
            <p:ph type="title"/>
          </p:nvPr>
        </p:nvSpPr>
        <p:spPr>
          <a:xfrm>
            <a:off x="0" y="1"/>
            <a:ext cx="9144000" cy="800082"/>
          </a:xfrm>
          <a:solidFill>
            <a:srgbClr val="FAF7F5"/>
          </a:solidFill>
          <a:ln>
            <a:solidFill>
              <a:srgbClr val="FAF7F5"/>
            </a:solidFill>
          </a:ln>
        </p:spPr>
        <p:txBody>
          <a:bodyPr tIns="180000">
            <a:normAutofit/>
          </a:bodyPr>
          <a:lstStyle>
            <a:lvl1pPr>
              <a:defRPr sz="3200">
                <a:solidFill>
                  <a:srgbClr val="66665C"/>
                </a:solidFill>
              </a:defRPr>
            </a:lvl1pPr>
          </a:lstStyle>
          <a:p>
            <a:r>
              <a:rPr lang="en-GB" dirty="0"/>
              <a:t>Click to edit Master title style</a:t>
            </a:r>
            <a:endParaRPr lang="en-CH" dirty="0"/>
          </a:p>
        </p:txBody>
      </p:sp>
      <p:sp>
        <p:nvSpPr>
          <p:cNvPr id="3" name="Content Placeholder 2">
            <a:extLst>
              <a:ext uri="{FF2B5EF4-FFF2-40B4-BE49-F238E27FC236}">
                <a16:creationId xmlns:a16="http://schemas.microsoft.com/office/drawing/2014/main" id="{CB56C9A7-A794-032F-6DCF-FA32238AA5C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H" dirty="0"/>
          </a:p>
        </p:txBody>
      </p:sp>
      <p:sp>
        <p:nvSpPr>
          <p:cNvPr id="5" name="Footer Placeholder 4">
            <a:extLst>
              <a:ext uri="{FF2B5EF4-FFF2-40B4-BE49-F238E27FC236}">
                <a16:creationId xmlns:a16="http://schemas.microsoft.com/office/drawing/2014/main" id="{D11946FB-B897-7EEF-322B-36B66F1D7D09}"/>
              </a:ext>
            </a:extLst>
          </p:cNvPr>
          <p:cNvSpPr>
            <a:spLocks noGrp="1"/>
          </p:cNvSpPr>
          <p:nvPr>
            <p:ph type="ftr" sz="quarter" idx="11"/>
          </p:nvPr>
        </p:nvSpPr>
        <p:spPr>
          <a:xfrm>
            <a:off x="-8519" y="6560583"/>
            <a:ext cx="8004550" cy="365125"/>
          </a:xfrm>
        </p:spPr>
        <p:txBody>
          <a:bodyPr/>
          <a:lstStyle>
            <a:lvl1pPr>
              <a:defRPr sz="1200" b="1" i="0">
                <a:solidFill>
                  <a:schemeClr val="bg1"/>
                </a:solidFill>
                <a:latin typeface="Avenir Next Demi Bold" panose="020B0503020202020204" pitchFamily="34" charset="0"/>
              </a:defRPr>
            </a:lvl1pPr>
          </a:lstStyle>
          <a:p>
            <a:r>
              <a:rPr lang="en-GB" dirty="0"/>
              <a:t>Flash-Cosmos: In-Flash Bulk Bitwise Operations Using Inherent Computation </a:t>
            </a:r>
            <a:r>
              <a:rPr lang="en-GB" dirty="0" err="1"/>
              <a:t>Capbility</a:t>
            </a:r>
            <a:r>
              <a:rPr lang="en-GB" dirty="0"/>
              <a:t> of NAND Flash Memory</a:t>
            </a:r>
            <a:endParaRPr lang="en-CH" dirty="0"/>
          </a:p>
        </p:txBody>
      </p:sp>
      <p:sp>
        <p:nvSpPr>
          <p:cNvPr id="6" name="Slide Number Placeholder 5">
            <a:extLst>
              <a:ext uri="{FF2B5EF4-FFF2-40B4-BE49-F238E27FC236}">
                <a16:creationId xmlns:a16="http://schemas.microsoft.com/office/drawing/2014/main" id="{4A994CEE-A16E-CD13-AD5A-343524F6CAA0}"/>
              </a:ext>
            </a:extLst>
          </p:cNvPr>
          <p:cNvSpPr>
            <a:spLocks noGrp="1"/>
          </p:cNvSpPr>
          <p:nvPr>
            <p:ph type="sldNum" sz="quarter" idx="12"/>
          </p:nvPr>
        </p:nvSpPr>
        <p:spPr>
          <a:xfrm>
            <a:off x="6967331" y="6560583"/>
            <a:ext cx="2057400" cy="365125"/>
          </a:xfrm>
        </p:spPr>
        <p:txBody>
          <a:bodyPr/>
          <a:lstStyle>
            <a:lvl1pPr>
              <a:defRPr sz="1400" b="1" i="0">
                <a:solidFill>
                  <a:srgbClr val="66665C"/>
                </a:solidFill>
                <a:latin typeface="Avenir Next Demi Bold" panose="020B0503020202020204" pitchFamily="34" charset="0"/>
              </a:defRPr>
            </a:lvl1pPr>
          </a:lstStyle>
          <a:p>
            <a:fld id="{CC579B59-77B5-774A-97C3-0D6C62254113}" type="slidenum">
              <a:rPr lang="en-CH" smtClean="0"/>
              <a:pPr/>
              <a:t>‹#›</a:t>
            </a:fld>
            <a:endParaRPr lang="en-CH" dirty="0"/>
          </a:p>
        </p:txBody>
      </p:sp>
      <p:sp>
        <p:nvSpPr>
          <p:cNvPr id="7" name="Rectangle 6">
            <a:extLst>
              <a:ext uri="{FF2B5EF4-FFF2-40B4-BE49-F238E27FC236}">
                <a16:creationId xmlns:a16="http://schemas.microsoft.com/office/drawing/2014/main" id="{F7D32CAE-C200-B97E-8C05-88E1DCEFC7C8}"/>
              </a:ext>
            </a:extLst>
          </p:cNvPr>
          <p:cNvSpPr/>
          <p:nvPr userDrawn="1"/>
        </p:nvSpPr>
        <p:spPr>
          <a:xfrm>
            <a:off x="0" y="802951"/>
            <a:ext cx="9144000" cy="74466"/>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pic>
        <p:nvPicPr>
          <p:cNvPr id="4" name="그래픽 12">
            <a:extLst>
              <a:ext uri="{FF2B5EF4-FFF2-40B4-BE49-F238E27FC236}">
                <a16:creationId xmlns:a16="http://schemas.microsoft.com/office/drawing/2014/main" id="{2D6660E3-897F-7940-5162-70C1F7A2295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96" y="6637917"/>
            <a:ext cx="978667" cy="188277"/>
          </a:xfrm>
          <a:prstGeom prst="rect">
            <a:avLst/>
          </a:prstGeom>
        </p:spPr>
      </p:pic>
    </p:spTree>
    <p:extLst>
      <p:ext uri="{BB962C8B-B14F-4D97-AF65-F5344CB8AC3E}">
        <p14:creationId xmlns:p14="http://schemas.microsoft.com/office/powerpoint/2010/main" val="3428785887"/>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19536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29486313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53707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161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49520295"/>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5271353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76228872"/>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474548340"/>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250955190"/>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597425731"/>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559401960"/>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305319645"/>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920082373"/>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13299315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712154586"/>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892979000"/>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512385366"/>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401955603"/>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3582734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755547498"/>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122176305"/>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257412497"/>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323004331"/>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04758971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781435409"/>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229566319"/>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605325302"/>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50605784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theme" Target="../theme/theme4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image" Target="../media/image1.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1.png"/><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48.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1.pn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9.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1.pn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theme" Target="../theme/theme53.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image" Target="../media/image1.pn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1.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theme" Target="../theme/theme56.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slideLayout" Target="../slideLayouts/slideLayout612.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 Id="rId1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image" Target="../media/image1.png"/><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5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image" Target="../media/image1.png"/><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0.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image" Target="../media/image1.png"/><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theme" Target="../theme/theme62.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theme" Target="../theme/theme63.xml"/><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slideLayout" Target="../slideLayouts/slideLayout693.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 Id="rId14" Type="http://schemas.openxmlformats.org/officeDocument/2006/relationships/image" Target="../media/image1.png"/></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64.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65.xml.rels><?xml version="1.0" encoding="UTF-8" standalone="yes"?>
<Relationships xmlns="http://schemas.openxmlformats.org/package/2006/relationships"><Relationship Id="rId3" Type="http://schemas.openxmlformats.org/officeDocument/2006/relationships/theme" Target="../theme/theme65.xml"/><Relationship Id="rId2" Type="http://schemas.openxmlformats.org/officeDocument/2006/relationships/slideLayout" Target="../slideLayouts/slideLayout707.xml"/><Relationship Id="rId1" Type="http://schemas.openxmlformats.org/officeDocument/2006/relationships/slideLayout" Target="../slideLayouts/slideLayout70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5.xml"/><Relationship Id="rId13" Type="http://schemas.openxmlformats.org/officeDocument/2006/relationships/theme" Target="../theme/theme66.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slideLayout" Target="../slideLayouts/slideLayout719.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 Id="rId14" Type="http://schemas.openxmlformats.org/officeDocument/2006/relationships/image" Target="../media/image1.png"/></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22.xml"/><Relationship Id="rId2" Type="http://schemas.openxmlformats.org/officeDocument/2006/relationships/slideLayout" Target="../slideLayouts/slideLayout721.xml"/><Relationship Id="rId1" Type="http://schemas.openxmlformats.org/officeDocument/2006/relationships/slideLayout" Target="../slideLayouts/slideLayout720.xml"/><Relationship Id="rId5" Type="http://schemas.openxmlformats.org/officeDocument/2006/relationships/theme" Target="../theme/theme67.xml"/><Relationship Id="rId4" Type="http://schemas.openxmlformats.org/officeDocument/2006/relationships/slideLayout" Target="../slideLayouts/slideLayout723.xml"/></Relationships>
</file>

<file path=ppt/slideMasters/_rels/slideMaster68.xml.rels><?xml version="1.0" encoding="UTF-8" standalone="yes"?>
<Relationships xmlns="http://schemas.openxmlformats.org/package/2006/relationships"><Relationship Id="rId3" Type="http://schemas.openxmlformats.org/officeDocument/2006/relationships/theme" Target="../theme/theme68.xml"/><Relationship Id="rId2" Type="http://schemas.openxmlformats.org/officeDocument/2006/relationships/slideLayout" Target="../slideLayouts/slideLayout725.xml"/><Relationship Id="rId1" Type="http://schemas.openxmlformats.org/officeDocument/2006/relationships/slideLayout" Target="../slideLayouts/slideLayout724.xml"/></Relationships>
</file>

<file path=ppt/slideMasters/_rels/slideMaster69.xml.rels><?xml version="1.0" encoding="UTF-8" standalone="yes"?>
<Relationships xmlns="http://schemas.openxmlformats.org/package/2006/relationships"><Relationship Id="rId3" Type="http://schemas.openxmlformats.org/officeDocument/2006/relationships/slideLayout" Target="../slideLayouts/slideLayout728.xml"/><Relationship Id="rId2" Type="http://schemas.openxmlformats.org/officeDocument/2006/relationships/slideLayout" Target="../slideLayouts/slideLayout727.xml"/><Relationship Id="rId1" Type="http://schemas.openxmlformats.org/officeDocument/2006/relationships/slideLayout" Target="../slideLayouts/slideLayout726.xml"/><Relationship Id="rId5" Type="http://schemas.openxmlformats.org/officeDocument/2006/relationships/theme" Target="../theme/theme69.xml"/><Relationship Id="rId4" Type="http://schemas.openxmlformats.org/officeDocument/2006/relationships/slideLayout" Target="../slideLayouts/slideLayout7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theme" Target="../theme/theme70.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slideLayout" Target="../slideLayouts/slideLayout741.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49.xml"/><Relationship Id="rId13" Type="http://schemas.openxmlformats.org/officeDocument/2006/relationships/theme" Target="../theme/theme71.xml"/><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slideLayout" Target="../slideLayouts/slideLayout753.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2023. 5. 14.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5/14/23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5/14/23</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4617165"/>
      </p:ext>
    </p:extLst>
  </p:cSld>
  <p:clrMap bg1="lt1" tx1="dk1" bg2="lt2" tx2="dk2" accent1="accent1" accent2="accent2" accent3="accent3" accent4="accent4" accent5="accent5" accent6="accent6" hlink="hlink" folHlink="folHlink"/>
  <p:sldLayoutIdLst>
    <p:sldLayoutId id="2147489612" r:id="rId1"/>
    <p:sldLayoutId id="2147489613" r:id="rId2"/>
    <p:sldLayoutId id="2147489614" r:id="rId3"/>
    <p:sldLayoutId id="2147489615" r:id="rId4"/>
    <p:sldLayoutId id="2147489616" r:id="rId5"/>
    <p:sldLayoutId id="2147489617" r:id="rId6"/>
    <p:sldLayoutId id="2147489618" r:id="rId7"/>
    <p:sldLayoutId id="2147489619" r:id="rId8"/>
    <p:sldLayoutId id="2147489620" r:id="rId9"/>
    <p:sldLayoutId id="2147489621" r:id="rId10"/>
    <p:sldLayoutId id="2147489622" r:id="rId11"/>
    <p:sldLayoutId id="214748962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4193922-6134-7948-9137-2E5B8D9C291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F539B65D-748C-974F-A932-F79F35E252D6}"/>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77CA2CB9-F24C-5E45-831A-419127340138}" type="slidenum">
              <a:rPr lang="en-US" altLang="en-US"/>
              <a:pPr>
                <a:defRPr/>
              </a:pPr>
              <a:t>‹#›</a:t>
            </a:fld>
            <a:endParaRPr lang="en-US" altLang="en-US"/>
          </a:p>
        </p:txBody>
      </p:sp>
      <p:sp>
        <p:nvSpPr>
          <p:cNvPr id="1030" name="Line 1032">
            <a:extLst>
              <a:ext uri="{FF2B5EF4-FFF2-40B4-BE49-F238E27FC236}">
                <a16:creationId xmlns:a16="http://schemas.microsoft.com/office/drawing/2014/main" id="{81ED38AC-4E34-6E46-B9C1-7D880424671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3094ABAD-0C8B-604E-94E7-BFA539131366}"/>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00652357"/>
      </p:ext>
    </p:extLst>
  </p:cSld>
  <p:clrMap bg1="lt1" tx1="dk1" bg2="lt2" tx2="dk2" accent1="accent1" accent2="accent2" accent3="accent3" accent4="accent4" accent5="accent5" accent6="accent6" hlink="hlink" folHlink="folHlink"/>
  <p:sldLayoutIdLst>
    <p:sldLayoutId id="2147489625"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905E7BDC-7850-0840-AE02-4CD684FE19E6}"/>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1027">
            <a:extLst>
              <a:ext uri="{FF2B5EF4-FFF2-40B4-BE49-F238E27FC236}">
                <a16:creationId xmlns:a16="http://schemas.microsoft.com/office/drawing/2014/main" id="{6E0880CC-46D8-144C-AB8F-FA38446BBE49}"/>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2720296-8B91-D64B-9FD7-7AF64C73237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39D3AC41-115F-0845-A7A4-47BF361B1873}"/>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2E03388C-8DDE-5549-8BDC-829E3484E1EC}" type="slidenum">
              <a:rPr lang="en-US" altLang="en-US"/>
              <a:pPr>
                <a:defRPr/>
              </a:pPr>
              <a:t>‹#›</a:t>
            </a:fld>
            <a:endParaRPr lang="en-US" altLang="en-US"/>
          </a:p>
        </p:txBody>
      </p:sp>
      <p:sp>
        <p:nvSpPr>
          <p:cNvPr id="14342" name="Line 1032">
            <a:extLst>
              <a:ext uri="{FF2B5EF4-FFF2-40B4-BE49-F238E27FC236}">
                <a16:creationId xmlns:a16="http://schemas.microsoft.com/office/drawing/2014/main" id="{C35EBA84-E5B9-C34A-9AC4-3C109F724BD9}"/>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33">
            <a:extLst>
              <a:ext uri="{FF2B5EF4-FFF2-40B4-BE49-F238E27FC236}">
                <a16:creationId xmlns:a16="http://schemas.microsoft.com/office/drawing/2014/main" id="{F5BD3987-485D-E042-8A19-7C18DF05F31E}"/>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27883387"/>
      </p:ext>
    </p:extLst>
  </p:cSld>
  <p:clrMap bg1="lt1" tx1="dk1" bg2="lt2" tx2="dk2" accent1="accent1" accent2="accent2" accent3="accent3" accent4="accent4" accent5="accent5" accent6="accent6" hlink="hlink" folHlink="folHlink"/>
  <p:sldLayoutIdLst>
    <p:sldLayoutId id="2147489819" r:id="rId1"/>
    <p:sldLayoutId id="2147489820" r:id="rId2"/>
    <p:sldLayoutId id="2147489821" r:id="rId3"/>
    <p:sldLayoutId id="2147489822" r:id="rId4"/>
    <p:sldLayoutId id="2147489823" r:id="rId5"/>
    <p:sldLayoutId id="2147489824" r:id="rId6"/>
    <p:sldLayoutId id="2147489825" r:id="rId7"/>
    <p:sldLayoutId id="2147489826" r:id="rId8"/>
    <p:sldLayoutId id="2147489827" r:id="rId9"/>
    <p:sldLayoutId id="2147489828" r:id="rId10"/>
    <p:sldLayoutId id="2147489829" r:id="rId11"/>
    <p:sldLayoutId id="214748983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27495"/>
      </p:ext>
    </p:extLst>
  </p:cSld>
  <p:clrMap bg1="lt1" tx1="dk1" bg2="lt2" tx2="dk2" accent1="accent1" accent2="accent2" accent3="accent3" accent4="accent4" accent5="accent5" accent6="accent6" hlink="hlink" folHlink="folHlink"/>
  <p:sldLayoutIdLst>
    <p:sldLayoutId id="2147489923" r:id="rId1"/>
    <p:sldLayoutId id="2147489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6387"/>
      </p:ext>
    </p:extLst>
  </p:cSld>
  <p:clrMap bg1="lt1" tx1="dk1" bg2="lt2" tx2="dk2" accent1="accent1" accent2="accent2" accent3="accent3" accent4="accent4" accent5="accent5" accent6="accent6" hlink="hlink" folHlink="folHlink"/>
  <p:sldLayoutIdLst>
    <p:sldLayoutId id="2147489954" r:id="rId1"/>
    <p:sldLayoutId id="2147489955" r:id="rId2"/>
    <p:sldLayoutId id="2147489956" r:id="rId3"/>
    <p:sldLayoutId id="214748995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C175A-001B-F122-EAEC-701B23593B9D}"/>
              </a:ext>
            </a:extLst>
          </p:cNvPr>
          <p:cNvSpPr>
            <a:spLocks noGrp="1"/>
          </p:cNvSpPr>
          <p:nvPr>
            <p:ph type="title"/>
          </p:nvPr>
        </p:nvSpPr>
        <p:spPr>
          <a:xfrm>
            <a:off x="0" y="1"/>
            <a:ext cx="9144000" cy="914400"/>
          </a:xfrm>
          <a:prstGeom prst="rect">
            <a:avLst/>
          </a:prstGeom>
          <a:noFill/>
        </p:spPr>
        <p:txBody>
          <a:bodyPr vert="horz" lIns="180000" tIns="45720" rIns="91440" bIns="45720" rtlCol="0" anchor="ctr">
            <a:normAutofit/>
          </a:bodyPr>
          <a:lstStyle/>
          <a:p>
            <a:r>
              <a:rPr lang="en-GB"/>
              <a:t>Click to edit Master title style</a:t>
            </a:r>
            <a:endParaRPr lang="en-CH" dirty="0"/>
          </a:p>
        </p:txBody>
      </p:sp>
      <p:sp>
        <p:nvSpPr>
          <p:cNvPr id="3" name="Text Placeholder 2">
            <a:extLst>
              <a:ext uri="{FF2B5EF4-FFF2-40B4-BE49-F238E27FC236}">
                <a16:creationId xmlns:a16="http://schemas.microsoft.com/office/drawing/2014/main" id="{288C6696-E964-955E-282B-B11220F407EB}"/>
              </a:ext>
            </a:extLst>
          </p:cNvPr>
          <p:cNvSpPr>
            <a:spLocks noGrp="1"/>
          </p:cNvSpPr>
          <p:nvPr>
            <p:ph type="body" idx="1"/>
          </p:nvPr>
        </p:nvSpPr>
        <p:spPr>
          <a:xfrm>
            <a:off x="119270" y="999986"/>
            <a:ext cx="8905461" cy="547501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dirty="0"/>
          </a:p>
        </p:txBody>
      </p:sp>
      <p:sp>
        <p:nvSpPr>
          <p:cNvPr id="4" name="Date Placeholder 3">
            <a:extLst>
              <a:ext uri="{FF2B5EF4-FFF2-40B4-BE49-F238E27FC236}">
                <a16:creationId xmlns:a16="http://schemas.microsoft.com/office/drawing/2014/main" id="{6A0367FD-E7D1-AA1A-9CFD-E52520E4924D}"/>
              </a:ext>
            </a:extLst>
          </p:cNvPr>
          <p:cNvSpPr>
            <a:spLocks noGrp="1"/>
          </p:cNvSpPr>
          <p:nvPr>
            <p:ph type="dt" sz="half" idx="2"/>
          </p:nvPr>
        </p:nvSpPr>
        <p:spPr>
          <a:xfrm>
            <a:off x="628650" y="6560583"/>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Avenir Next Medium" panose="020B0503020202020204" pitchFamily="34" charset="0"/>
              </a:defRPr>
            </a:lvl1pPr>
          </a:lstStyle>
          <a:p>
            <a:endParaRPr lang="en-CH"/>
          </a:p>
        </p:txBody>
      </p:sp>
      <p:sp>
        <p:nvSpPr>
          <p:cNvPr id="5" name="Footer Placeholder 4">
            <a:extLst>
              <a:ext uri="{FF2B5EF4-FFF2-40B4-BE49-F238E27FC236}">
                <a16:creationId xmlns:a16="http://schemas.microsoft.com/office/drawing/2014/main" id="{B7CCA823-584F-54AF-7E5C-3B25CBCD23D6}"/>
              </a:ext>
            </a:extLst>
          </p:cNvPr>
          <p:cNvSpPr>
            <a:spLocks noGrp="1"/>
          </p:cNvSpPr>
          <p:nvPr>
            <p:ph type="ftr" sz="quarter" idx="3"/>
          </p:nvPr>
        </p:nvSpPr>
        <p:spPr>
          <a:xfrm>
            <a:off x="3028950" y="6560583"/>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Avenir Next Medium" panose="020B0503020202020204" pitchFamily="34" charset="0"/>
              </a:defRPr>
            </a:lvl1pPr>
          </a:lstStyle>
          <a:p>
            <a:r>
              <a:rPr lang="en-GB"/>
              <a:t>Flash-Cosmos: In-Flash Bulk Bitwise Operations Using Inherent Computation Capbility of NAND Flash Memory</a:t>
            </a:r>
            <a:endParaRPr lang="en-CH" dirty="0"/>
          </a:p>
        </p:txBody>
      </p:sp>
      <p:sp>
        <p:nvSpPr>
          <p:cNvPr id="6" name="Slide Number Placeholder 5">
            <a:extLst>
              <a:ext uri="{FF2B5EF4-FFF2-40B4-BE49-F238E27FC236}">
                <a16:creationId xmlns:a16="http://schemas.microsoft.com/office/drawing/2014/main" id="{9912CAAC-4D46-D667-4BCE-1658B9342CD9}"/>
              </a:ext>
            </a:extLst>
          </p:cNvPr>
          <p:cNvSpPr>
            <a:spLocks noGrp="1"/>
          </p:cNvSpPr>
          <p:nvPr>
            <p:ph type="sldNum" sz="quarter" idx="4"/>
          </p:nvPr>
        </p:nvSpPr>
        <p:spPr>
          <a:xfrm>
            <a:off x="6457950" y="6560583"/>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venir Next Medium" panose="020B0503020202020204" pitchFamily="34" charset="0"/>
              </a:defRPr>
            </a:lvl1pPr>
          </a:lstStyle>
          <a:p>
            <a:fld id="{CC579B59-77B5-774A-97C3-0D6C62254113}" type="slidenum">
              <a:rPr lang="en-CH" smtClean="0"/>
              <a:pPr/>
              <a:t>‹#›</a:t>
            </a:fld>
            <a:endParaRPr lang="en-CH"/>
          </a:p>
        </p:txBody>
      </p:sp>
    </p:spTree>
    <p:extLst>
      <p:ext uri="{BB962C8B-B14F-4D97-AF65-F5344CB8AC3E}">
        <p14:creationId xmlns:p14="http://schemas.microsoft.com/office/powerpoint/2010/main" val="3116087038"/>
      </p:ext>
    </p:extLst>
  </p:cSld>
  <p:clrMap bg1="lt1" tx1="dk1" bg2="lt2" tx2="dk2" accent1="accent1" accent2="accent2" accent3="accent3" accent4="accent4" accent5="accent5" accent6="accent6" hlink="hlink" folHlink="folHlink"/>
  <p:sldLayoutIdLst>
    <p:sldLayoutId id="2147489998" r:id="rId1"/>
    <p:sldLayoutId id="2147489999" r:id="rId2"/>
  </p:sldLayoutIdLst>
  <p:hf hdr="0" ftr="0" dt="0"/>
  <p:txStyles>
    <p:titleStyle>
      <a:lvl1pPr algn="l" defTabSz="685800" rtl="0" eaLnBrk="1" latinLnBrk="0" hangingPunct="1">
        <a:lnSpc>
          <a:spcPct val="90000"/>
        </a:lnSpc>
        <a:spcBef>
          <a:spcPct val="0"/>
        </a:spcBef>
        <a:buNone/>
        <a:defRPr sz="3000" b="0" i="0" kern="1200">
          <a:solidFill>
            <a:schemeClr val="tx1"/>
          </a:solidFill>
          <a:latin typeface="Avenir Next Medium" panose="020B0503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C80060"/>
        </a:buClr>
        <a:buFont typeface="Wingdings" pitchFamily="2" charset="2"/>
        <a:buChar char="§"/>
        <a:defRPr sz="2100" b="0" i="0" kern="1200">
          <a:solidFill>
            <a:schemeClr val="tx1"/>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Clr>
          <a:schemeClr val="tx1"/>
        </a:buClr>
        <a:buFont typeface="Arial" panose="020B0604020202020204" pitchFamily="34" charset="0"/>
        <a:buChar char="•"/>
        <a:defRPr sz="1950" b="0" i="0" kern="1200">
          <a:solidFill>
            <a:schemeClr val="tx1"/>
          </a:solidFill>
          <a:latin typeface="Avenir Next" panose="020B0503020202020204" pitchFamily="34" charset="0"/>
          <a:ea typeface="+mn-ea"/>
          <a:cs typeface="+mn-cs"/>
        </a:defRPr>
      </a:lvl2pPr>
      <a:lvl3pPr marL="857250" indent="-171450" algn="l" defTabSz="685800" rtl="0" eaLnBrk="1" latinLnBrk="0" hangingPunct="1">
        <a:lnSpc>
          <a:spcPct val="90000"/>
        </a:lnSpc>
        <a:spcBef>
          <a:spcPts val="375"/>
        </a:spcBef>
        <a:buClr>
          <a:schemeClr val="tx1"/>
        </a:buClr>
        <a:buSzPct val="70000"/>
        <a:buFont typeface="Courier New" panose="02070309020205020404" pitchFamily="49" charset="0"/>
        <a:buChar char="o"/>
        <a:defRPr sz="1800" b="0" i="0" kern="1200">
          <a:solidFill>
            <a:schemeClr val="tx1"/>
          </a:solidFill>
          <a:latin typeface="Avenir Next" panose="020B0503020202020204" pitchFamily="34" charset="0"/>
          <a:ea typeface="+mn-ea"/>
          <a:cs typeface="+mn-cs"/>
        </a:defRPr>
      </a:lvl3pPr>
      <a:lvl4pPr marL="1200150" indent="-171450" algn="l" defTabSz="685800" rtl="0" eaLnBrk="1" latinLnBrk="0" hangingPunct="1">
        <a:lnSpc>
          <a:spcPct val="90000"/>
        </a:lnSpc>
        <a:spcBef>
          <a:spcPts val="375"/>
        </a:spcBef>
        <a:buFont typeface="Apple Symbols" panose="02000000000000000000" pitchFamily="2" charset="-79"/>
        <a:buChar char="⎻"/>
        <a:defRPr sz="1650" b="0" i="0" kern="1200">
          <a:solidFill>
            <a:schemeClr val="tx1"/>
          </a:solidFill>
          <a:latin typeface="Avenir Next" panose="020B0503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650" b="0" i="0" kern="1200">
          <a:solidFill>
            <a:schemeClr val="tx1"/>
          </a:solidFill>
          <a:latin typeface="Avenir Next" panose="020B05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794491"/>
      </p:ext>
    </p:extLst>
  </p:cSld>
  <p:clrMap bg1="lt1" tx1="dk1" bg2="lt2" tx2="dk2" accent1="accent1" accent2="accent2" accent3="accent3" accent4="accent4" accent5="accent5" accent6="accent6" hlink="hlink" folHlink="folHlink"/>
  <p:sldLayoutIdLst>
    <p:sldLayoutId id="2147490006" r:id="rId1"/>
    <p:sldLayoutId id="2147490007" r:id="rId2"/>
    <p:sldLayoutId id="2147490008" r:id="rId3"/>
    <p:sldLayoutId id="2147490009"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08491196"/>
      </p:ext>
    </p:extLst>
  </p:cSld>
  <p:clrMap bg1="lt1" tx1="dk1" bg2="lt2" tx2="dk2" accent1="accent1" accent2="accent2" accent3="accent3" accent4="accent4" accent5="accent5" accent6="accent6" hlink="hlink" folHlink="folHlink"/>
  <p:sldLayoutIdLst>
    <p:sldLayoutId id="2147490011" r:id="rId1"/>
    <p:sldLayoutId id="2147490012" r:id="rId2"/>
    <p:sldLayoutId id="2147490013" r:id="rId3"/>
    <p:sldLayoutId id="2147490014" r:id="rId4"/>
    <p:sldLayoutId id="2147490015" r:id="rId5"/>
    <p:sldLayoutId id="2147490016" r:id="rId6"/>
    <p:sldLayoutId id="2147490017" r:id="rId7"/>
    <p:sldLayoutId id="2147490018" r:id="rId8"/>
    <p:sldLayoutId id="2147490019" r:id="rId9"/>
    <p:sldLayoutId id="2147490020" r:id="rId10"/>
    <p:sldLayoutId id="2147490021" r:id="rId11"/>
    <p:sldLayoutId id="21474900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91317574"/>
      </p:ext>
    </p:extLst>
  </p:cSld>
  <p:clrMap bg1="lt1" tx1="dk1" bg2="lt2" tx2="dk2" accent1="accent1" accent2="accent2" accent3="accent3" accent4="accent4" accent5="accent5" accent6="accent6" hlink="hlink" folHlink="folHlink"/>
  <p:sldLayoutIdLst>
    <p:sldLayoutId id="2147490024" r:id="rId1"/>
    <p:sldLayoutId id="2147490025" r:id="rId2"/>
    <p:sldLayoutId id="2147490026" r:id="rId3"/>
    <p:sldLayoutId id="2147490027" r:id="rId4"/>
    <p:sldLayoutId id="2147490028" r:id="rId5"/>
    <p:sldLayoutId id="2147490029" r:id="rId6"/>
    <p:sldLayoutId id="2147490030" r:id="rId7"/>
    <p:sldLayoutId id="2147490031" r:id="rId8"/>
    <p:sldLayoutId id="2147490032" r:id="rId9"/>
    <p:sldLayoutId id="2147490033" r:id="rId10"/>
    <p:sldLayoutId id="2147490034" r:id="rId11"/>
    <p:sldLayoutId id="214749003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0.png"/><Relationship Id="rId7"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395.xml"/><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2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2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2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2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2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2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725.xml"/><Relationship Id="rId5" Type="http://schemas.openxmlformats.org/officeDocument/2006/relationships/image" Target="../media/image112.png"/><Relationship Id="rId4" Type="http://schemas.openxmlformats.org/officeDocument/2006/relationships/hyperlink" Target="https://arxiv.org/abs/2209.05566.pdf"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725.xml"/><Relationship Id="rId4" Type="http://schemas.openxmlformats.org/officeDocument/2006/relationships/image" Target="../media/image110.sv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25.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83.xml"/><Relationship Id="rId6" Type="http://schemas.openxmlformats.org/officeDocument/2006/relationships/image" Target="../media/image37.jpeg"/><Relationship Id="rId5" Type="http://schemas.openxmlformats.org/officeDocument/2006/relationships/image" Target="../media/image36.tiff"/><Relationship Id="rId4" Type="http://schemas.openxmlformats.org/officeDocument/2006/relationships/image" Target="../media/image35.tif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2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2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25.xml"/></Relationships>
</file>

<file path=ppt/slides/_rels/slide1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5.xml"/><Relationship Id="rId1" Type="http://schemas.openxmlformats.org/officeDocument/2006/relationships/slideLayout" Target="../slideLayouts/slideLayout725.xml"/><Relationship Id="rId4" Type="http://schemas.openxmlformats.org/officeDocument/2006/relationships/chart" Target="../charts/chart6.xml"/></Relationships>
</file>

<file path=ppt/slides/_rels/slide114.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102.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hyperlink" Target="https://www.youtube.com/watch?v=eAZZGDlsDAY" TargetMode="External"/><Relationship Id="rId3" Type="http://schemas.openxmlformats.org/officeDocument/2006/relationships/hyperlink" Target="http://www.date-conference.com/" TargetMode="External"/><Relationship Id="rId7" Type="http://schemas.openxmlformats.org/officeDocument/2006/relationships/hyperlink" Target="https://people.inf.ethz.ch/omutlu/pub/onur-IEDM-Tutorial-MemoryCentricComputingSystems-December-12-2020-FINAL.pdf" TargetMode="External"/><Relationship Id="rId2" Type="http://schemas.openxmlformats.org/officeDocument/2006/relationships/hyperlink" Target="https://people.inf.ethz.ch/omutlu/pub/intelligent-architectures-for-intelligent-computingsystems-invited_paper_DATE21.pdf" TargetMode="External"/><Relationship Id="rId1" Type="http://schemas.openxmlformats.org/officeDocument/2006/relationships/slideLayout" Target="../slideLayouts/slideLayout580.xml"/><Relationship Id="rId6" Type="http://schemas.openxmlformats.org/officeDocument/2006/relationships/hyperlink" Target="https://people.inf.ethz.ch/omutlu/pub/onur-IEDM-Tutorial-MemoryCentricComputingSystems-December-12-2020-FINAL.pptx" TargetMode="External"/><Relationship Id="rId5" Type="http://schemas.openxmlformats.org/officeDocument/2006/relationships/hyperlink" Target="https://people.inf.ethz.ch/omutlu/pub/onur-DATE-InvitedTalk-IntelligentArchitecturesForIntelligentComputingSystems-January-22-2021.pdf" TargetMode="External"/><Relationship Id="rId10" Type="http://schemas.openxmlformats.org/officeDocument/2006/relationships/image" Target="../media/image79.png"/><Relationship Id="rId4" Type="http://schemas.openxmlformats.org/officeDocument/2006/relationships/hyperlink" Target="https://people.inf.ethz.ch/omutlu/pub/onur-DATE-InvitedTalk-IntelligentArchitecturesForIntelligentComputingSystems-January-22-2021.pptx" TargetMode="External"/><Relationship Id="rId9" Type="http://schemas.openxmlformats.org/officeDocument/2006/relationships/hyperlink" Target="https://www.youtube.com/watch?v=H3sEaINPBOE"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1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4.png"/><Relationship Id="rId1" Type="http://schemas.openxmlformats.org/officeDocument/2006/relationships/slideLayout" Target="../slideLayouts/slideLayout727.xml"/><Relationship Id="rId6" Type="http://schemas.openxmlformats.org/officeDocument/2006/relationships/hyperlink" Target="https://safari.ethz.ch/safari-newsletter-january-2021/" TargetMode="External"/><Relationship Id="rId5" Type="http://schemas.openxmlformats.org/officeDocument/2006/relationships/image" Target="../media/image115.jpeg"/><Relationship Id="rId4" Type="http://schemas.openxmlformats.org/officeDocument/2006/relationships/hyperlink" Target="http://www.safari.ethz.ch/"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731.xml"/></Relationships>
</file>

<file path=ppt/slides/_rels/slide128.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43.xml"/></Relationships>
</file>

<file path=ppt/slides/_rels/slide12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hyperlink" Target="https://github.com/CMU-SAFARI/" TargetMode="External"/><Relationship Id="rId1" Type="http://schemas.openxmlformats.org/officeDocument/2006/relationships/slideLayout" Target="../slideLayouts/slideLayout73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3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hyperlink" Target="https://people.inf.ethz.ch/omutlu"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0.png"/><Relationship Id="rId7" Type="http://schemas.openxmlformats.org/officeDocument/2006/relationships/image" Target="../media/image126.jpg"/><Relationship Id="rId2" Type="http://schemas.openxmlformats.org/officeDocument/2006/relationships/notesSlide" Target="../notesSlides/notesSlide59.xml"/><Relationship Id="rId1" Type="http://schemas.openxmlformats.org/officeDocument/2006/relationships/slideLayout" Target="../slideLayouts/slideLayout706.xml"/><Relationship Id="rId6" Type="http://schemas.openxmlformats.org/officeDocument/2006/relationships/image" Target="../media/image125.png"/><Relationship Id="rId5" Type="http://schemas.openxmlformats.org/officeDocument/2006/relationships/image" Target="../media/image124.emf"/><Relationship Id="rId4" Type="http://schemas.openxmlformats.org/officeDocument/2006/relationships/image" Target="../media/image123.sv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07.xml"/><Relationship Id="rId1" Type="http://schemas.openxmlformats.org/officeDocument/2006/relationships/tags" Target="../tags/tag6.xml"/><Relationship Id="rId4" Type="http://schemas.openxmlformats.org/officeDocument/2006/relationships/image" Target="../media/image90.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07.xml"/><Relationship Id="rId1" Type="http://schemas.openxmlformats.org/officeDocument/2006/relationships/tags" Target="../tags/tag7.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07.xml"/><Relationship Id="rId1" Type="http://schemas.openxmlformats.org/officeDocument/2006/relationships/tags" Target="../tags/tag8.xml"/><Relationship Id="rId5" Type="http://schemas.openxmlformats.org/officeDocument/2006/relationships/image" Target="../media/image93.svg"/><Relationship Id="rId4" Type="http://schemas.openxmlformats.org/officeDocument/2006/relationships/image" Target="../media/image92.png"/></Relationships>
</file>

<file path=ppt/slides/_rels/slide13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63.xml"/><Relationship Id="rId7" Type="http://schemas.openxmlformats.org/officeDocument/2006/relationships/image" Target="../media/image97.svg"/><Relationship Id="rId2" Type="http://schemas.openxmlformats.org/officeDocument/2006/relationships/slideLayout" Target="../slideLayouts/slideLayout707.xml"/><Relationship Id="rId1" Type="http://schemas.openxmlformats.org/officeDocument/2006/relationships/tags" Target="../tags/tag9.xml"/><Relationship Id="rId6" Type="http://schemas.openxmlformats.org/officeDocument/2006/relationships/image" Target="../media/image96.png"/><Relationship Id="rId11" Type="http://schemas.openxmlformats.org/officeDocument/2006/relationships/image" Target="../media/image93.svg"/><Relationship Id="rId5" Type="http://schemas.openxmlformats.org/officeDocument/2006/relationships/image" Target="../media/image95.svg"/><Relationship Id="rId10" Type="http://schemas.openxmlformats.org/officeDocument/2006/relationships/image" Target="../media/image92.png"/><Relationship Id="rId4" Type="http://schemas.openxmlformats.org/officeDocument/2006/relationships/image" Target="../media/image94.png"/><Relationship Id="rId9" Type="http://schemas.openxmlformats.org/officeDocument/2006/relationships/image" Target="../media/image99.sv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07.xml"/><Relationship Id="rId1" Type="http://schemas.openxmlformats.org/officeDocument/2006/relationships/tags" Target="../tags/tag10.xml"/><Relationship Id="rId5" Type="http://schemas.openxmlformats.org/officeDocument/2006/relationships/image" Target="../media/image101.svg"/><Relationship Id="rId4" Type="http://schemas.openxmlformats.org/officeDocument/2006/relationships/image" Target="../media/image100.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07.xml"/><Relationship Id="rId1" Type="http://schemas.openxmlformats.org/officeDocument/2006/relationships/tags" Target="../tags/tag11.xml"/><Relationship Id="rId5" Type="http://schemas.openxmlformats.org/officeDocument/2006/relationships/image" Target="../media/image101.svg"/><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07.xml"/><Relationship Id="rId1" Type="http://schemas.openxmlformats.org/officeDocument/2006/relationships/tags" Target="../tags/tag12.xml"/><Relationship Id="rId5" Type="http://schemas.openxmlformats.org/officeDocument/2006/relationships/image" Target="../media/image101.sv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87.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0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0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0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0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0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0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0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0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0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0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arxiv.org/pdf/2305.00492.pdf" TargetMode="External"/><Relationship Id="rId1" Type="http://schemas.openxmlformats.org/officeDocument/2006/relationships/slideLayout" Target="../slideLayouts/slideLayout68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0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0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0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0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0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0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0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0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0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07.xml"/></Relationships>
</file>

<file path=ppt/slides/_rels/slide16.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4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07.xml"/></Relationships>
</file>

<file path=ppt/slides/_rels/slide16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8.xml"/><Relationship Id="rId1" Type="http://schemas.openxmlformats.org/officeDocument/2006/relationships/slideLayout" Target="../slideLayouts/slideLayout707.xml"/></Relationships>
</file>

<file path=ppt/slides/_rels/slide16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9.xml"/><Relationship Id="rId1" Type="http://schemas.openxmlformats.org/officeDocument/2006/relationships/slideLayout" Target="../slideLayouts/slideLayout707.xml"/></Relationships>
</file>

<file path=ppt/slides/_rels/slide16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0.xml"/><Relationship Id="rId1" Type="http://schemas.openxmlformats.org/officeDocument/2006/relationships/slideLayout" Target="../slideLayouts/slideLayout707.xml"/><Relationship Id="rId5" Type="http://schemas.openxmlformats.org/officeDocument/2006/relationships/image" Target="../media/image129.svg"/><Relationship Id="rId4" Type="http://schemas.openxmlformats.org/officeDocument/2006/relationships/image" Target="../media/image128.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0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07.xml"/></Relationships>
</file>

<file path=ppt/slides/_rels/slide16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3.xml"/><Relationship Id="rId1" Type="http://schemas.openxmlformats.org/officeDocument/2006/relationships/slideLayout" Target="../slideLayouts/slideLayout707.xml"/><Relationship Id="rId4" Type="http://schemas.openxmlformats.org/officeDocument/2006/relationships/chart" Target="../charts/chart10.xml"/></Relationships>
</file>

<file path=ppt/slides/_rels/slide16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4.xml"/><Relationship Id="rId1" Type="http://schemas.openxmlformats.org/officeDocument/2006/relationships/slideLayout" Target="../slideLayouts/slideLayout707.xml"/><Relationship Id="rId4" Type="http://schemas.openxmlformats.org/officeDocument/2006/relationships/chart" Target="../charts/chart1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0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07.xml"/></Relationships>
</file>

<file path=ppt/slides/_rels/slide17.xml.rels><?xml version="1.0" encoding="UTF-8" standalone="yes"?>
<Relationships xmlns="http://schemas.openxmlformats.org/package/2006/relationships"><Relationship Id="rId3" Type="http://schemas.openxmlformats.org/officeDocument/2006/relationships/hyperlink" Target="https://github.com/CMU-SAFARI/Molecules2Variations" TargetMode="External"/><Relationship Id="rId2" Type="http://schemas.openxmlformats.org/officeDocument/2006/relationships/hyperlink" Target="https://arxiv.org/abs/2205.07957" TargetMode="External"/><Relationship Id="rId1" Type="http://schemas.openxmlformats.org/officeDocument/2006/relationships/slideLayout" Target="../slideLayouts/slideLayout683.xml"/><Relationship Id="rId5" Type="http://schemas.openxmlformats.org/officeDocument/2006/relationships/hyperlink" Target="https://arxiv.org/pdf/2205.07957.pdf" TargetMode="External"/><Relationship Id="rId4" Type="http://schemas.openxmlformats.org/officeDocument/2006/relationships/image" Target="../media/image49.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0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07.xml"/></Relationships>
</file>

<file path=ppt/slides/_rels/slide17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0.png"/><Relationship Id="rId7" Type="http://schemas.openxmlformats.org/officeDocument/2006/relationships/image" Target="../media/image126.jpg"/><Relationship Id="rId2" Type="http://schemas.openxmlformats.org/officeDocument/2006/relationships/notesSlide" Target="../notesSlides/notesSlide99.xml"/><Relationship Id="rId1" Type="http://schemas.openxmlformats.org/officeDocument/2006/relationships/slideLayout" Target="../slideLayouts/slideLayout706.xml"/><Relationship Id="rId6" Type="http://schemas.openxmlformats.org/officeDocument/2006/relationships/image" Target="../media/image125.png"/><Relationship Id="rId5" Type="http://schemas.openxmlformats.org/officeDocument/2006/relationships/image" Target="../media/image124.emf"/><Relationship Id="rId4" Type="http://schemas.openxmlformats.org/officeDocument/2006/relationships/image" Target="../media/image123.sv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7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07.xml"/></Relationships>
</file>

<file path=ppt/slides/_rels/slide17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00.xml"/><Relationship Id="rId1" Type="http://schemas.openxmlformats.org/officeDocument/2006/relationships/slideLayout" Target="../slideLayouts/slideLayout707.xml"/></Relationships>
</file>

<file path=ppt/slides/_rels/slide17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01.xml"/><Relationship Id="rId1" Type="http://schemas.openxmlformats.org/officeDocument/2006/relationships/slideLayout" Target="../slideLayouts/slideLayout707.xml"/></Relationships>
</file>

<file path=ppt/slides/_rels/slide17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02.xml"/><Relationship Id="rId1" Type="http://schemas.openxmlformats.org/officeDocument/2006/relationships/slideLayout" Target="../slideLayouts/slideLayout707.xml"/></Relationships>
</file>

<file path=ppt/slides/_rels/slide17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3.xml"/><Relationship Id="rId1" Type="http://schemas.openxmlformats.org/officeDocument/2006/relationships/slideLayout" Target="../slideLayouts/slideLayout707.xml"/></Relationships>
</file>

<file path=ppt/slides/_rels/slide18.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557.xml"/><Relationship Id="rId4" Type="http://schemas.openxmlformats.org/officeDocument/2006/relationships/image" Target="../media/image50.png"/></Relationships>
</file>

<file path=ppt/slides/_rels/slide18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04.xml"/><Relationship Id="rId1" Type="http://schemas.openxmlformats.org/officeDocument/2006/relationships/slideLayout" Target="../slideLayouts/slideLayout707.xml"/></Relationships>
</file>

<file path=ppt/slides/_rels/slide18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05.xml"/><Relationship Id="rId1" Type="http://schemas.openxmlformats.org/officeDocument/2006/relationships/slideLayout" Target="../slideLayouts/slideLayout707.xml"/></Relationships>
</file>

<file path=ppt/slides/_rels/slide1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0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0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57.xml"/><Relationship Id="rId4" Type="http://schemas.openxmlformats.org/officeDocument/2006/relationships/image" Target="../media/image52.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0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9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07.xml"/></Relationships>
</file>

<file path=ppt/slides/_rels/slide19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07.xml"/><Relationship Id="rId1" Type="http://schemas.openxmlformats.org/officeDocument/2006/relationships/slideLayout" Target="../slideLayouts/slideLayout707.xml"/><Relationship Id="rId4" Type="http://schemas.openxmlformats.org/officeDocument/2006/relationships/chart" Target="../charts/chart22.xml"/></Relationships>
</file>

<file path=ppt/slides/_rels/slide19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08.xml"/><Relationship Id="rId1" Type="http://schemas.openxmlformats.org/officeDocument/2006/relationships/slideLayout" Target="../slideLayouts/slideLayout707.xml"/><Relationship Id="rId4" Type="http://schemas.openxmlformats.org/officeDocument/2006/relationships/chart" Target="../charts/chart24.xml"/></Relationships>
</file>

<file path=ppt/slides/_rels/slide19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134.png"/><Relationship Id="rId1" Type="http://schemas.openxmlformats.org/officeDocument/2006/relationships/slideLayout" Target="../slideLayouts/slideLayout707.xml"/><Relationship Id="rId4" Type="http://schemas.openxmlformats.org/officeDocument/2006/relationships/chart" Target="../charts/chart26.xml"/></Relationships>
</file>

<file path=ppt/slides/_rels/slide19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09.xml"/><Relationship Id="rId1" Type="http://schemas.openxmlformats.org/officeDocument/2006/relationships/slideLayout" Target="../slideLayouts/slideLayout707.xml"/><Relationship Id="rId5" Type="http://schemas.openxmlformats.org/officeDocument/2006/relationships/image" Target="../media/image134.png"/><Relationship Id="rId4" Type="http://schemas.openxmlformats.org/officeDocument/2006/relationships/chart" Target="../charts/chart2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3" Type="http://schemas.openxmlformats.org/officeDocument/2006/relationships/hyperlink" Target="https://www.youtube.com/watch?v=qeukNs5XI3g" TargetMode="External"/><Relationship Id="rId2" Type="http://schemas.openxmlformats.org/officeDocument/2006/relationships/image" Target="../media/image135.png"/><Relationship Id="rId1" Type="http://schemas.openxmlformats.org/officeDocument/2006/relationships/slideLayout" Target="../slideLayouts/slideLayout58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1.xml"/><Relationship Id="rId1" Type="http://schemas.openxmlformats.org/officeDocument/2006/relationships/slideLayout" Target="../slideLayouts/slideLayout557.xml"/><Relationship Id="rId4" Type="http://schemas.openxmlformats.org/officeDocument/2006/relationships/image" Target="../media/image54.tiff"/></Relationships>
</file>

<file path=ppt/slides/_rels/slide2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www.youtube.com/playlist?list=PL5Q2soXY2Zi8KzG2CQYRNQOVD0GOBrnKy" TargetMode="External"/><Relationship Id="rId1" Type="http://schemas.openxmlformats.org/officeDocument/2006/relationships/slideLayout" Target="../slideLayouts/slideLayout580.xml"/></Relationships>
</file>

<file path=ppt/slides/_rels/slide201.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731.xml"/><Relationship Id="rId6" Type="http://schemas.openxmlformats.org/officeDocument/2006/relationships/image" Target="../media/image137.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202.xml.rels><?xml version="1.0" encoding="UTF-8" standalone="yes"?>
<Relationships xmlns="http://schemas.openxmlformats.org/package/2006/relationships"><Relationship Id="rId8" Type="http://schemas.openxmlformats.org/officeDocument/2006/relationships/hyperlink" Target="https://www.youtube.com/watch?v=4yfkM_5EFgo&amp;list=PL5Q2soXY2Zi-Mnk1PxjEIG32HAGILkTOF" TargetMode="External"/><Relationship Id="rId3" Type="http://schemas.openxmlformats.org/officeDocument/2006/relationships/hyperlink" Target="https://www.youtube.com/onurmutlulectures" TargetMode="External"/><Relationship Id="rId7" Type="http://schemas.openxmlformats.org/officeDocument/2006/relationships/hyperlink" Target="https://www.youtube.com/watch?v=cpXdE3HwvK0&amp;list=PL5Q2soXY2Zi97Ya5DEUpMpO2bbAoaG7c6" TargetMode="External"/><Relationship Id="rId2" Type="http://schemas.openxmlformats.org/officeDocument/2006/relationships/image" Target="../media/image138.png"/><Relationship Id="rId1" Type="http://schemas.openxmlformats.org/officeDocument/2006/relationships/slideLayout" Target="../slideLayouts/slideLayout731.xml"/><Relationship Id="rId6" Type="http://schemas.openxmlformats.org/officeDocument/2006/relationships/hyperlink" Target="https://safari.ethz.ch/digitaltechnik/spring2021/doku.php?id=schedule" TargetMode="External"/><Relationship Id="rId5" Type="http://schemas.openxmlformats.org/officeDocument/2006/relationships/hyperlink" Target="https://safari.ethz.ch/architecture/fall2021/doku.php?id=schedule" TargetMode="External"/><Relationship Id="rId4" Type="http://schemas.openxmlformats.org/officeDocument/2006/relationships/hyperlink" Target="https://safari.ethz.ch/digitaltechnik/spring2022/doku.php?id=schedule" TargetMode="External"/><Relationship Id="rId9" Type="http://schemas.openxmlformats.org/officeDocument/2006/relationships/hyperlink" Target="https://www.youtube.com/watch?v=LbC0EZY8yw4&amp;list=PL5Q2soXY2Zi_uej3aY39YB5pfW4SJ7LlN" TargetMode="External"/></Relationships>
</file>

<file path=ppt/slides/_rels/slide20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hyperlink" Target="https://safari.ethz.ch/projects_and_seminars/fall2021/doku.php?id=processing_in_memory" TargetMode="External"/><Relationship Id="rId7"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hyperlink" Target="https://youtube.com/playlist?list=PL5Q2soXY2Zi8KzG2CQYRNQOVD0GOBrnKy" TargetMode="External"/><Relationship Id="rId5" Type="http://schemas.openxmlformats.org/officeDocument/2006/relationships/hyperlink" Target="https://youtube.com/playlist?list=PL5Q2soXY2Zi-841fUYYUK9EsXKhQKRPyX" TargetMode="External"/><Relationship Id="rId4" Type="http://schemas.openxmlformats.org/officeDocument/2006/relationships/hyperlink" Target="https://safari.ethz.ch/projects_and_seminars/fall2022/doku.php?id=processing_in_memory" TargetMode="External"/></Relationships>
</file>

<file path=ppt/slides/_rels/slide20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580.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_rels/slide205.xml.rels><?xml version="1.0" encoding="UTF-8" standalone="yes"?>
<Relationships xmlns="http://schemas.openxmlformats.org/package/2006/relationships"><Relationship Id="rId8" Type="http://schemas.openxmlformats.org/officeDocument/2006/relationships/hyperlink" Target="https://events.safari.ethz.ch/real-pim-tutorial/" TargetMode="External"/><Relationship Id="rId3" Type="http://schemas.openxmlformats.org/officeDocument/2006/relationships/image" Target="../media/image141.png"/><Relationship Id="rId7" Type="http://schemas.openxmlformats.org/officeDocument/2006/relationships/hyperlink" Target="https://www.youtube.com/watch?v=f5-nT1tbz5w" TargetMode="External"/><Relationship Id="rId2" Type="http://schemas.openxmlformats.org/officeDocument/2006/relationships/notesSlide" Target="../notesSlides/notesSlide112.xml"/><Relationship Id="rId1" Type="http://schemas.openxmlformats.org/officeDocument/2006/relationships/slideLayout" Target="../slideLayouts/slideLayout236.xml"/><Relationship Id="rId6" Type="http://schemas.openxmlformats.org/officeDocument/2006/relationships/hyperlink" Target="https://youtube.com/playlist?list=PL5Q2soXY2Zi-841fUYYUK9EsXKhQKRPyX"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206.xml.rels><?xml version="1.0" encoding="UTF-8" standalone="yes"?>
<Relationships xmlns="http://schemas.openxmlformats.org/package/2006/relationships"><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146.png"/><Relationship Id="rId2" Type="http://schemas.openxmlformats.org/officeDocument/2006/relationships/notesSlide" Target="../notesSlides/notesSlide113.xml"/><Relationship Id="rId1" Type="http://schemas.openxmlformats.org/officeDocument/2006/relationships/slideLayout" Target="../slideLayouts/slideLayout23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s://events.safari.ethz.ch/asplos-pim-tutorial/"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4.xml"/><Relationship Id="rId1" Type="http://schemas.openxmlformats.org/officeDocument/2006/relationships/slideLayout" Target="../slideLayouts/slideLayout236.xml"/><Relationship Id="rId4" Type="http://schemas.openxmlformats.org/officeDocument/2006/relationships/hyperlink" Target="https://events.safari.ethz.ch/isca-pim-tutorial/" TargetMode="External"/></Relationships>
</file>

<file path=ppt/slides/_rels/slide208.xml.rels><?xml version="1.0" encoding="UTF-8" standalone="yes"?>
<Relationships xmlns="http://schemas.openxmlformats.org/package/2006/relationships"><Relationship Id="rId8" Type="http://schemas.openxmlformats.org/officeDocument/2006/relationships/hyperlink" Target="https://www.youtube.com/watch?v=hqLrd-Uj0aU&amp;list=PL5Q2soXY2Zi9BJhenUq4JI5bwhAMpAp13&amp;pp=iAQB" TargetMode="External"/><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_q4rm71DsY4&amp;list=PL5Q2soXY2Zi8vabcse1kL22DEcgMl2RAq" TargetMode="External"/><Relationship Id="rId2" Type="http://schemas.openxmlformats.org/officeDocument/2006/relationships/hyperlink" Target="https://safari.ethz.ch/projects_and_seminars/spring2023/doku.php?id=modern_ssds" TargetMode="External"/><Relationship Id="rId1" Type="http://schemas.openxmlformats.org/officeDocument/2006/relationships/slideLayout" Target="../slideLayouts/slideLayout648.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4VTwOMmsnJY&amp;list=PL5Q2soXY2Zi_8qOM5Icpp8hB2SHtm4z57&amp;pp=iAQB" TargetMode="External"/><Relationship Id="rId10" Type="http://schemas.openxmlformats.org/officeDocument/2006/relationships/image" Target="../media/image86.png"/><Relationship Id="rId4" Type="http://schemas.openxmlformats.org/officeDocument/2006/relationships/hyperlink" Target="https://safari.ethz.ch/projects_and_seminars/fall2022/doku.php?id=modern_ssds" TargetMode="External"/><Relationship Id="rId9" Type="http://schemas.openxmlformats.org/officeDocument/2006/relationships/hyperlink" Target="https://www.youtube.com/onurmutlulectures" TargetMode="External"/></Relationships>
</file>

<file path=ppt/slides/_rels/slide20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DEL_5A_Y3TI&amp;list=PL5Q2soXY2Zi8NrPDgOR1yRU_Cxxjw-u18" TargetMode="External"/><Relationship Id="rId2" Type="http://schemas.openxmlformats.org/officeDocument/2006/relationships/hyperlink" Target="https://safari.ethz.ch/projects_and_seminars/fall2022/doku.php?id=bioinformatics" TargetMode="External"/><Relationship Id="rId1" Type="http://schemas.openxmlformats.org/officeDocument/2006/relationships/slideLayout" Target="../slideLayouts/slideLayout683.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nA41964-9r8&amp;list=PL5Q2soXY2Zi8tFlQvdxOdizD_EhVAMVQV" TargetMode="External"/><Relationship Id="rId4" Type="http://schemas.openxmlformats.org/officeDocument/2006/relationships/hyperlink" Target="https://safari.ethz.ch/projects_and_seminars/spring2022/doku.php?id=bioinformatics" TargetMode="External"/><Relationship Id="rId9" Type="http://schemas.openxmlformats.org/officeDocument/2006/relationships/hyperlink" Target="https://www.youtube.com/onurmutlulecture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580.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5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210.xml.rels><?xml version="1.0" encoding="UTF-8" standalone="yes"?>
<Relationships xmlns="http://schemas.openxmlformats.org/package/2006/relationships"><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projects_and_seminars/spring2022/doku.php?id=heterogeneous_systems" TargetMode="External"/><Relationship Id="rId1" Type="http://schemas.openxmlformats.org/officeDocument/2006/relationships/slideLayout" Target="../slideLayouts/slideLayout648.xml"/><Relationship Id="rId6" Type="http://schemas.openxmlformats.org/officeDocument/2006/relationships/image" Target="../media/image147.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oFO5fTrgFIY&amp;list=PL5Q2soXY2Zi9XrgXR38IM_FTjmY6h7Gzm" TargetMode="External"/></Relationships>
</file>

<file path=ppt/slides/_rels/slide21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hyperlink" Target="https://safari.ethz.ch/projects_and_seminars/spring2022/doku.php?id=hw_sw_codesign" TargetMode="External"/><Relationship Id="rId7" Type="http://schemas.openxmlformats.org/officeDocument/2006/relationships/image" Target="../media/image148.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48.xml"/><Relationship Id="rId6" Type="http://schemas.openxmlformats.org/officeDocument/2006/relationships/hyperlink" Target="https://youtube.com/playlist?list=PL5Q2soXY2Zi8nH7un3ghD2nutKWWDk-NK" TargetMode="External"/><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 Id="rId9" Type="http://schemas.openxmlformats.org/officeDocument/2006/relationships/hyperlink" Target="https://www.youtube.com/onurmutlulectures" TargetMode="External"/></Relationships>
</file>

<file path=ppt/slides/_rels/slide212.xml.rels><?xml version="1.0" encoding="UTF-8" standalone="yes"?>
<Relationships xmlns="http://schemas.openxmlformats.org/package/2006/relationships"><Relationship Id="rId8" Type="http://schemas.openxmlformats.org/officeDocument/2006/relationships/hyperlink" Target="https://safari.ethz.ch/projects_and_seminars/spring2022/doku.php?id=softmc" TargetMode="External"/><Relationship Id="rId3" Type="http://schemas.openxmlformats.org/officeDocument/2006/relationships/hyperlink" Target="https://www.youtube.com/onurmutlulectures" TargetMode="External"/><Relationship Id="rId7" Type="http://schemas.openxmlformats.org/officeDocument/2006/relationships/hyperlink" Target="https://safari.ethz.ch/digitaltechnik/spring2021/doku.php?id=schedule" TargetMode="External"/><Relationship Id="rId2" Type="http://schemas.openxmlformats.org/officeDocument/2006/relationships/image" Target="../media/image150.png"/><Relationship Id="rId1" Type="http://schemas.openxmlformats.org/officeDocument/2006/relationships/slideLayout" Target="../slideLayouts/slideLayout731.xml"/><Relationship Id="rId6" Type="http://schemas.openxmlformats.org/officeDocument/2006/relationships/hyperlink" Target="https://safari.ethz.ch/projects_and_seminars/fall2022/doku.php?id=softmc" TargetMode="External"/><Relationship Id="rId11" Type="http://schemas.openxmlformats.org/officeDocument/2006/relationships/hyperlink" Target="https://www.youtube.com/watch?v=r5QxuoJWttg&amp;list=PL5Q2soXY2Zi_1trfCckr6PTN8WR72icUO" TargetMode="External"/><Relationship Id="rId5" Type="http://schemas.openxmlformats.org/officeDocument/2006/relationships/hyperlink" Target="https://safari.ethz.ch/architecture/fall2021/doku.php?id=schedule" TargetMode="External"/><Relationship Id="rId10" Type="http://schemas.openxmlformats.org/officeDocument/2006/relationships/hyperlink" Target="https://www.youtube.com/watch?v=4yfkM_5EFgo&amp;list=PL5Q2soXY2Zi-Mnk1PxjEIG32HAGILkTOF" TargetMode="External"/><Relationship Id="rId4" Type="http://schemas.openxmlformats.org/officeDocument/2006/relationships/hyperlink" Target="https://safari.ethz.ch/digitaltechnik/spring2022/doku.php?id=schedule" TargetMode="External"/><Relationship Id="rId9" Type="http://schemas.openxmlformats.org/officeDocument/2006/relationships/hyperlink" Target="https://www.youtube.com/watch?v=cpXdE3HwvK0&amp;list=PL5Q2soXY2Zi97Ya5DEUpMpO2bbAoaG7c6" TargetMode="External"/></Relationships>
</file>

<file path=ppt/slides/_rels/slide213.xml.rels><?xml version="1.0" encoding="UTF-8" standalone="yes"?>
<Relationships xmlns="http://schemas.openxmlformats.org/package/2006/relationships"><Relationship Id="rId8" Type="http://schemas.openxmlformats.org/officeDocument/2006/relationships/hyperlink" Target="https://safari.ethz.ch/projects_and_seminars/spring2022/doku.php?id=ramulator" TargetMode="External"/><Relationship Id="rId3" Type="http://schemas.openxmlformats.org/officeDocument/2006/relationships/hyperlink" Target="https://www.youtube.com/onurmutlulectures" TargetMode="External"/><Relationship Id="rId7" Type="http://schemas.openxmlformats.org/officeDocument/2006/relationships/hyperlink" Target="https://safari.ethz.ch/digitaltechnik/spring2021/doku.php?id=schedule" TargetMode="External"/><Relationship Id="rId2" Type="http://schemas.openxmlformats.org/officeDocument/2006/relationships/image" Target="../media/image151.png"/><Relationship Id="rId1" Type="http://schemas.openxmlformats.org/officeDocument/2006/relationships/slideLayout" Target="../slideLayouts/slideLayout731.xml"/><Relationship Id="rId6" Type="http://schemas.openxmlformats.org/officeDocument/2006/relationships/hyperlink" Target="https://safari.ethz.ch/projects_and_seminars/fall2022/doku.php?id=ramulator" TargetMode="External"/><Relationship Id="rId11" Type="http://schemas.openxmlformats.org/officeDocument/2006/relationships/hyperlink" Target="https://www.youtube.com/watch?v=r5QxuoJWttg&amp;list=PL5Q2soXY2Zi_1trfCckr6PTN8WR72icUO" TargetMode="External"/><Relationship Id="rId5" Type="http://schemas.openxmlformats.org/officeDocument/2006/relationships/hyperlink" Target="https://safari.ethz.ch/architecture/fall2021/doku.php?id=schedule" TargetMode="External"/><Relationship Id="rId10" Type="http://schemas.openxmlformats.org/officeDocument/2006/relationships/hyperlink" Target="https://www.youtube.com/watch?v=4yfkM_5EFgo&amp;list=PL5Q2soXY2Zi-Mnk1PxjEIG32HAGILkTOF" TargetMode="External"/><Relationship Id="rId4" Type="http://schemas.openxmlformats.org/officeDocument/2006/relationships/hyperlink" Target="https://safari.ethz.ch/digitaltechnik/spring2022/doku.php?id=schedule" TargetMode="External"/><Relationship Id="rId9" Type="http://schemas.openxmlformats.org/officeDocument/2006/relationships/hyperlink" Target="https://www.youtube.com/watch?v=cpXdE3HwvK0&amp;list=PL5Q2soXY2Zi97Ya5DEUpMpO2bbAoaG7c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56.png"/><Relationship Id="rId2" Type="http://schemas.openxmlformats.org/officeDocument/2006/relationships/hyperlink" Target="https://arxiv.org/pdf/2208.09985.pdf" TargetMode="External"/><Relationship Id="rId1" Type="http://schemas.openxmlformats.org/officeDocument/2006/relationships/slideLayout" Target="../slideLayouts/slideLayout580.xml"/><Relationship Id="rId6" Type="http://schemas.openxmlformats.org/officeDocument/2006/relationships/hyperlink" Target="https://github.com/cmu-safari/scrooge" TargetMode="External"/><Relationship Id="rId5" Type="http://schemas.openxmlformats.org/officeDocument/2006/relationships/hyperlink" Target="https://arxiv.org/abs/2208.09985" TargetMode="External"/><Relationship Id="rId4" Type="http://schemas.openxmlformats.org/officeDocument/2006/relationships/hyperlink" Target="https://doi.org/10.1093/bioinformatics/btad151"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Vi1af8KY0g8"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GenStore_asplos22-lightning-talk.pdf" TargetMode="External"/><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0.xml"/><Relationship Id="rId6" Type="http://schemas.openxmlformats.org/officeDocument/2006/relationships/hyperlink" Target="https://people.inf.ethz.ch/omutlu/pub/GenStore_asplos22-lightning-talk.pptx" TargetMode="External"/><Relationship Id="rId5" Type="http://schemas.openxmlformats.org/officeDocument/2006/relationships/hyperlink" Target="https://people.inf.ethz.ch/omutlu/pub/GenStore_asplos22-talk.pdf" TargetMode="External"/><Relationship Id="rId10" Type="http://schemas.openxmlformats.org/officeDocument/2006/relationships/image" Target="../media/image57.png"/><Relationship Id="rId4" Type="http://schemas.openxmlformats.org/officeDocument/2006/relationships/hyperlink" Target="https://people.inf.ethz.ch/omutlu/pub/GenStore_asplos22-talk.pptx" TargetMode="External"/><Relationship Id="rId9" Type="http://schemas.openxmlformats.org/officeDocument/2006/relationships/hyperlink" Target="https://www.youtube.com/watch?v=bv7hgXOOMj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580.xml"/><Relationship Id="rId5" Type="http://schemas.openxmlformats.org/officeDocument/2006/relationships/image" Target="../media/image58.png"/><Relationship Id="rId4" Type="http://schemas.openxmlformats.org/officeDocument/2006/relationships/hyperlink" Target="https://arxiv.org/pdf/2205.05883.pdf"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580.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59.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rxiv.org/pdf/2211.03079.pdf" TargetMode="External"/><Relationship Id="rId1" Type="http://schemas.openxmlformats.org/officeDocument/2006/relationships/slideLayout" Target="../slideLayouts/slideLayout580.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6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arxiv.org/pdf/2008.00961.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65.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580.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NCagwf0ivT0" TargetMode="External"/><Relationship Id="rId2" Type="http://schemas.openxmlformats.org/officeDocument/2006/relationships/image" Target="../media/image66.png"/><Relationship Id="rId1" Type="http://schemas.openxmlformats.org/officeDocument/2006/relationships/slideLayout" Target="../slideLayouts/slideLayout6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DEL_5A_Y3TI&amp;list=PL5Q2soXY2Zi8NrPDgOR1yRU_Cxxjw-u18" TargetMode="External"/><Relationship Id="rId2" Type="http://schemas.openxmlformats.org/officeDocument/2006/relationships/hyperlink" Target="https://safari.ethz.ch/projects_and_seminars/fall2022/doku.php?id=bioinformatics" TargetMode="External"/><Relationship Id="rId1" Type="http://schemas.openxmlformats.org/officeDocument/2006/relationships/slideLayout" Target="../slideLayouts/slideLayout683.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nA41964-9r8&amp;list=PL5Q2soXY2Zi8tFlQvdxOdizD_EhVAMVQV" TargetMode="External"/><Relationship Id="rId4" Type="http://schemas.openxmlformats.org/officeDocument/2006/relationships/hyperlink" Target="https://safari.ethz.ch/projects_and_seminars/spring2022/doku.php?id=bioinformatics" TargetMode="External"/><Relationship Id="rId9" Type="http://schemas.openxmlformats.org/officeDocument/2006/relationships/hyperlink" Target="https://www.youtube.com/onurmutlulecture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36.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67.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gqAYMx34euU" TargetMode="External"/><Relationship Id="rId7"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467.xml"/><Relationship Id="rId6" Type="http://schemas.openxmlformats.org/officeDocument/2006/relationships/hyperlink" Target="https://community.microcenter.com/discussion/5134/comparing-zen-3-to-zen-2" TargetMode="External"/><Relationship Id="rId5" Type="http://schemas.openxmlformats.org/officeDocument/2006/relationships/image" Target="../media/image73.png"/><Relationship Id="rId4" Type="http://schemas.openxmlformats.org/officeDocument/2006/relationships/hyperlink" Target="https://www.tech-critter.com/amd-keynote-computex-2021/"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95.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13.xml"/></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2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80.xml"/></Relationships>
</file>

<file path=ppt/slides/_rels/slide4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557.xml"/><Relationship Id="rId4" Type="http://schemas.openxmlformats.org/officeDocument/2006/relationships/image" Target="../media/image77.tiff"/></Relationships>
</file>

<file path=ppt/slides/_rels/slide41.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78.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eAZZGDlsDAY" TargetMode="External"/><Relationship Id="rId3" Type="http://schemas.openxmlformats.org/officeDocument/2006/relationships/hyperlink" Target="http://www.date-conference.com/" TargetMode="External"/><Relationship Id="rId7" Type="http://schemas.openxmlformats.org/officeDocument/2006/relationships/hyperlink" Target="https://people.inf.ethz.ch/omutlu/pub/onur-IEDM-Tutorial-MemoryCentricComputingSystems-December-12-2020-FINAL.pdf" TargetMode="External"/><Relationship Id="rId2" Type="http://schemas.openxmlformats.org/officeDocument/2006/relationships/hyperlink" Target="https://people.inf.ethz.ch/omutlu/pub/intelligent-architectures-for-intelligent-computingsystems-invited_paper_DATE21.pdf" TargetMode="External"/><Relationship Id="rId1" Type="http://schemas.openxmlformats.org/officeDocument/2006/relationships/slideLayout" Target="../slideLayouts/slideLayout580.xml"/><Relationship Id="rId6" Type="http://schemas.openxmlformats.org/officeDocument/2006/relationships/hyperlink" Target="https://people.inf.ethz.ch/omutlu/pub/onur-IEDM-Tutorial-MemoryCentricComputingSystems-December-12-2020-FINAL.pptx" TargetMode="External"/><Relationship Id="rId5" Type="http://schemas.openxmlformats.org/officeDocument/2006/relationships/hyperlink" Target="https://people.inf.ethz.ch/omutlu/pub/onur-DATE-InvitedTalk-IntelligentArchitecturesForIntelligentComputingSystems-January-22-2021.pdf" TargetMode="External"/><Relationship Id="rId10" Type="http://schemas.openxmlformats.org/officeDocument/2006/relationships/image" Target="../media/image79.png"/><Relationship Id="rId4" Type="http://schemas.openxmlformats.org/officeDocument/2006/relationships/hyperlink" Target="https://people.inf.ethz.ch/omutlu/pub/onur-DATE-InvitedTalk-IntelligentArchitecturesForIntelligentComputingSystems-January-22-2021.pptx" TargetMode="External"/><Relationship Id="rId9" Type="http://schemas.openxmlformats.org/officeDocument/2006/relationships/hyperlink" Target="https://www.youtube.com/watch?v=H3sEaINPBO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13.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doi.org/10.1109/T-C.1969.222754" TargetMode="External"/><Relationship Id="rId1" Type="http://schemas.openxmlformats.org/officeDocument/2006/relationships/slideLayout" Target="../slideLayouts/slideLayout648.xml"/><Relationship Id="rId5" Type="http://schemas.openxmlformats.org/officeDocument/2006/relationships/image" Target="../media/image82.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hyperlink" Target="https://safari.ethz.ch/architecture/fall2020/lib/exe/fetch.php?media=stone_logic_in_memory_1970.pdf" TargetMode="External"/><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580.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youtube.com/watch?v=hqLrd-Uj0aU&amp;list=PL5Q2soXY2Zi9BJhenUq4JI5bwhAMpAp13&amp;pp=iAQB" TargetMode="External"/><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_q4rm71DsY4&amp;list=PL5Q2soXY2Zi8vabcse1kL22DEcgMl2RAq" TargetMode="External"/><Relationship Id="rId2" Type="http://schemas.openxmlformats.org/officeDocument/2006/relationships/hyperlink" Target="https://safari.ethz.ch/projects_and_seminars/spring2023/doku.php?id=modern_ssds" TargetMode="External"/><Relationship Id="rId1" Type="http://schemas.openxmlformats.org/officeDocument/2006/relationships/slideLayout" Target="../slideLayouts/slideLayout648.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4VTwOMmsnJY&amp;list=PL5Q2soXY2Zi_8qOM5Icpp8hB2SHtm4z57&amp;pp=iAQB" TargetMode="External"/><Relationship Id="rId10" Type="http://schemas.openxmlformats.org/officeDocument/2006/relationships/image" Target="../media/image86.png"/><Relationship Id="rId4" Type="http://schemas.openxmlformats.org/officeDocument/2006/relationships/hyperlink" Target="https://safari.ethz.ch/projects_and_seminars/fall2022/doku.php?id=modern_ssds" TargetMode="External"/><Relationship Id="rId9" Type="http://schemas.openxmlformats.org/officeDocument/2006/relationships/hyperlink" Target="https://www.youtube.com/onurmutlulectur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DEL_5A_Y3TI&amp;list=PL5Q2soXY2Zi8NrPDgOR1yRU_Cxxjw-u18" TargetMode="External"/><Relationship Id="rId2" Type="http://schemas.openxmlformats.org/officeDocument/2006/relationships/hyperlink" Target="https://safari.ethz.ch/projects_and_seminars/fall2022/doku.php?id=bioinformatics" TargetMode="External"/><Relationship Id="rId1" Type="http://schemas.openxmlformats.org/officeDocument/2006/relationships/slideLayout" Target="../slideLayouts/slideLayout683.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nA41964-9r8&amp;list=PL5Q2soXY2Zi8tFlQvdxOdizD_EhVAMVQV" TargetMode="External"/><Relationship Id="rId4" Type="http://schemas.openxmlformats.org/officeDocument/2006/relationships/hyperlink" Target="https://safari.ethz.ch/projects_and_seminars/spring2022/doku.php?id=bioinformatics" TargetMode="External"/><Relationship Id="rId9" Type="http://schemas.openxmlformats.org/officeDocument/2006/relationships/hyperlink" Target="https://www.youtube.com/onurmutlulecture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36.xml"/><Relationship Id="rId4" Type="http://schemas.openxmlformats.org/officeDocument/2006/relationships/hyperlink" Target="https://events.safari.ethz.ch/isca-pim-tutoria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71.xml"/></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pdf/1711.11427.pdf" TargetMode="External"/><Relationship Id="rId2" Type="http://schemas.openxmlformats.org/officeDocument/2006/relationships/image" Target="../media/image88.tif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0.png"/><Relationship Id="rId7" Type="http://schemas.openxmlformats.org/officeDocument/2006/relationships/image" Target="../media/image25.png"/><Relationship Id="rId2" Type="http://schemas.openxmlformats.org/officeDocument/2006/relationships/image" Target="../media/image89.tiff"/><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91.jpeg"/><Relationship Id="rId4" Type="http://schemas.openxmlformats.org/officeDocument/2006/relationships/image" Target="../media/image16.png"/><Relationship Id="rId9" Type="http://schemas.openxmlformats.org/officeDocument/2006/relationships/image" Target="../media/image35.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67.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57.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0.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07.xml"/><Relationship Id="rId1" Type="http://schemas.openxmlformats.org/officeDocument/2006/relationships/tags" Target="../tags/tag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07.xml"/><Relationship Id="rId1" Type="http://schemas.openxmlformats.org/officeDocument/2006/relationships/tags" Target="../tags/tag2.xml"/><Relationship Id="rId5" Type="http://schemas.openxmlformats.org/officeDocument/2006/relationships/image" Target="../media/image93.sv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2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7.xml"/><Relationship Id="rId7" Type="http://schemas.openxmlformats.org/officeDocument/2006/relationships/image" Target="../media/image97.svg"/><Relationship Id="rId2" Type="http://schemas.openxmlformats.org/officeDocument/2006/relationships/slideLayout" Target="../slideLayouts/slideLayout707.xml"/><Relationship Id="rId1" Type="http://schemas.openxmlformats.org/officeDocument/2006/relationships/tags" Target="../tags/tag3.xml"/><Relationship Id="rId6" Type="http://schemas.openxmlformats.org/officeDocument/2006/relationships/image" Target="../media/image96.png"/><Relationship Id="rId11" Type="http://schemas.openxmlformats.org/officeDocument/2006/relationships/image" Target="../media/image93.svg"/><Relationship Id="rId5" Type="http://schemas.openxmlformats.org/officeDocument/2006/relationships/image" Target="../media/image95.svg"/><Relationship Id="rId10" Type="http://schemas.openxmlformats.org/officeDocument/2006/relationships/image" Target="../media/image92.png"/><Relationship Id="rId4" Type="http://schemas.openxmlformats.org/officeDocument/2006/relationships/image" Target="../media/image94.png"/><Relationship Id="rId9" Type="http://schemas.openxmlformats.org/officeDocument/2006/relationships/image" Target="../media/image99.sv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07.xml"/><Relationship Id="rId1" Type="http://schemas.openxmlformats.org/officeDocument/2006/relationships/tags" Target="../tags/tag4.xml"/><Relationship Id="rId5" Type="http://schemas.openxmlformats.org/officeDocument/2006/relationships/image" Target="../media/image101.svg"/><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0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07.xml"/><Relationship Id="rId1" Type="http://schemas.openxmlformats.org/officeDocument/2006/relationships/tags" Target="../tags/tag5.xml"/><Relationship Id="rId5" Type="http://schemas.openxmlformats.org/officeDocument/2006/relationships/image" Target="../media/image101.svg"/><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07.xml"/><Relationship Id="rId4" Type="http://schemas.openxmlformats.org/officeDocument/2006/relationships/chart" Target="../charts/chart2.xml"/></Relationships>
</file>

<file path=ppt/slides/_rels/slide7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707.xml"/><Relationship Id="rId4" Type="http://schemas.openxmlformats.org/officeDocument/2006/relationships/chart" Target="../charts/char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7.xml"/></Relationships>
</file>

<file path=ppt/slides/_rels/slide79.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57.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0.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2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580.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59.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580.xml"/><Relationship Id="rId5" Type="http://schemas.openxmlformats.org/officeDocument/2006/relationships/image" Target="../media/image58.png"/><Relationship Id="rId4" Type="http://schemas.openxmlformats.org/officeDocument/2006/relationships/hyperlink" Target="https://arxiv.org/pdf/2205.05883.pdf"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102.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260.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2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2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2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5.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725.xml"/><Relationship Id="rId4" Type="http://schemas.openxmlformats.org/officeDocument/2006/relationships/image" Target="../media/image110.sv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2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May 2023</a:t>
            </a:r>
          </a:p>
          <a:p>
            <a:r>
              <a:rPr lang="en-US" sz="1800" dirty="0"/>
              <a:t>Huawei Next Generation Data Storage Architecture Innovation Forum Keynote</a:t>
            </a:r>
          </a:p>
          <a:p>
            <a:pPr algn="l"/>
            <a:endParaRPr lang="en-US" sz="2200" dirty="0"/>
          </a:p>
        </p:txBody>
      </p:sp>
      <p:sp>
        <p:nvSpPr>
          <p:cNvPr id="13" name="Title 1"/>
          <p:cNvSpPr>
            <a:spLocks noGrp="1"/>
          </p:cNvSpPr>
          <p:nvPr>
            <p:ph type="ctrTitle"/>
          </p:nvPr>
        </p:nvSpPr>
        <p:spPr>
          <a:xfrm>
            <a:off x="179512" y="1443608"/>
            <a:ext cx="8820472" cy="2201416"/>
          </a:xfrm>
        </p:spPr>
        <p:txBody>
          <a:bodyPr>
            <a:noAutofit/>
          </a:bodyPr>
          <a:lstStyle/>
          <a:p>
            <a:pPr algn="ctr"/>
            <a:r>
              <a:rPr lang="en-US" sz="5000" b="1" dirty="0">
                <a:solidFill>
                  <a:srgbClr val="006633"/>
                </a:solidFill>
              </a:rPr>
              <a:t>Storage-Centric Computing </a:t>
            </a:r>
            <a:br>
              <a:rPr lang="en-US" sz="5000" b="1" dirty="0">
                <a:solidFill>
                  <a:srgbClr val="006633"/>
                </a:solidFill>
              </a:rPr>
            </a:br>
            <a:br>
              <a:rPr lang="en-US" sz="500" b="1" dirty="0">
                <a:solidFill>
                  <a:srgbClr val="006633"/>
                </a:solidFill>
              </a:rPr>
            </a:br>
            <a:r>
              <a:rPr lang="en-US" sz="4000" dirty="0">
                <a:solidFill>
                  <a:srgbClr val="C00000"/>
                </a:solidFill>
              </a:rPr>
              <a:t>for Modern Data-Intensive Workloads</a:t>
            </a: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19416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name="Visio" r:id="rId5" imgW="2695276" imgH="2509932" progId="Visio.Drawing.11">
                  <p:embed/>
                </p:oleObj>
              </mc:Choice>
              <mc:Fallback>
                <p:oleObj name="Visio" r:id="rId5" imgW="2695276" imgH="2509932" progId="Visio.Drawing.11">
                  <p:embed/>
                  <p:pic>
                    <p:nvPicPr>
                      <p:cNvPr id="2" name="Object 1"/>
                      <p:cNvPicPr/>
                      <p:nvPr/>
                    </p:nvPicPr>
                    <p:blipFill>
                      <a:blip r:embed="rId6"/>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name="Visio" r:id="rId7" imgW="3859122" imgH="1695796" progId="Visio.Drawing.11">
                  <p:embed/>
                </p:oleObj>
              </mc:Choice>
              <mc:Fallback>
                <p:oleObj name="Visio" r:id="rId7" imgW="3859122" imgH="1695796" progId="Visio.Drawing.11">
                  <p:embed/>
                  <p:pic>
                    <p:nvPicPr>
                      <p:cNvPr id="23" name="Object 22"/>
                      <p:cNvPicPr/>
                      <p:nvPr/>
                    </p:nvPicPr>
                    <p:blipFill>
                      <a:blip r:embed="rId8"/>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1151250-6EEB-3ADE-F1D9-73E4650F5047}"/>
              </a:ext>
            </a:extLst>
          </p:cNvPr>
          <p:cNvSpPr/>
          <p:nvPr/>
        </p:nvSpPr>
        <p:spPr>
          <a:xfrm>
            <a:off x="119269" y="1024702"/>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‘1’ only when all the target cells store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18" name="Rectangle 17">
            <a:extLst>
              <a:ext uri="{FF2B5EF4-FFF2-40B4-BE49-F238E27FC236}">
                <a16:creationId xmlns:a16="http://schemas.microsoft.com/office/drawing/2014/main" id="{05EDB84A-73E0-CCF4-16A2-DCF76D21D6C2}"/>
              </a:ext>
            </a:extLst>
          </p:cNvPr>
          <p:cNvSpPr/>
          <p:nvPr/>
        </p:nvSpPr>
        <p:spPr>
          <a:xfrm>
            <a:off x="0" y="2888361"/>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(Intra-Block MWS)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bitwise AND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multiple pages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same block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via a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39431159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8" name="Group 77">
            <a:extLst>
              <a:ext uri="{FF2B5EF4-FFF2-40B4-BE49-F238E27FC236}">
                <a16:creationId xmlns:a16="http://schemas.microsoft.com/office/drawing/2014/main" id="{04B9B2D4-ABEB-5C2D-C5A7-1AF73E46B3E5}"/>
              </a:ext>
            </a:extLst>
          </p:cNvPr>
          <p:cNvGrpSpPr/>
          <p:nvPr/>
        </p:nvGrpSpPr>
        <p:grpSpPr>
          <a:xfrm>
            <a:off x="4051865" y="396324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34425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065202"/>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065202"/>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065202"/>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065202"/>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1840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19372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Tree>
    <p:extLst>
      <p:ext uri="{BB962C8B-B14F-4D97-AF65-F5344CB8AC3E}">
        <p14:creationId xmlns:p14="http://schemas.microsoft.com/office/powerpoint/2010/main" val="13102898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0"/>
            <a:ext cx="3350590" cy="3721939"/>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U-turn Arrow 199">
            <a:extLst>
              <a:ext uri="{FF2B5EF4-FFF2-40B4-BE49-F238E27FC236}">
                <a16:creationId xmlns:a16="http://schemas.microsoft.com/office/drawing/2014/main" id="{EDE5A66D-DDAD-DB13-A095-D9407F61827C}"/>
              </a:ext>
            </a:extLst>
          </p:cNvPr>
          <p:cNvSpPr/>
          <p:nvPr/>
        </p:nvSpPr>
        <p:spPr>
          <a:xfrm flipH="1">
            <a:off x="4232464" y="4033959"/>
            <a:ext cx="581169" cy="2149589"/>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6" y="4034843"/>
            <a:ext cx="581169" cy="2148705"/>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4" y="4033959"/>
            <a:ext cx="581169" cy="2149589"/>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U-turn Arrow 203">
            <a:extLst>
              <a:ext uri="{FF2B5EF4-FFF2-40B4-BE49-F238E27FC236}">
                <a16:creationId xmlns:a16="http://schemas.microsoft.com/office/drawing/2014/main" id="{408E9155-395E-5792-2E69-9ED75F141585}"/>
              </a:ext>
            </a:extLst>
          </p:cNvPr>
          <p:cNvSpPr/>
          <p:nvPr/>
        </p:nvSpPr>
        <p:spPr>
          <a:xfrm flipH="1">
            <a:off x="6462839" y="2731243"/>
            <a:ext cx="581169" cy="3441523"/>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44388320-A808-B32C-F06F-90610089A65B}"/>
              </a:ext>
            </a:extLst>
          </p:cNvPr>
          <p:cNvGrpSpPr/>
          <p:nvPr/>
        </p:nvGrpSpPr>
        <p:grpSpPr>
          <a:xfrm>
            <a:off x="3646974" y="6239030"/>
            <a:ext cx="4751874" cy="369332"/>
            <a:chOff x="3646974" y="6239030"/>
            <a:chExt cx="4751874" cy="369332"/>
          </a:xfrm>
        </p:grpSpPr>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spTree>
    <p:extLst>
      <p:ext uri="{BB962C8B-B14F-4D97-AF65-F5344CB8AC3E}">
        <p14:creationId xmlns:p14="http://schemas.microsoft.com/office/powerpoint/2010/main" val="7706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right)">
                                      <p:cBhvr>
                                        <p:cTn id="7" dur="500"/>
                                        <p:tgtEl>
                                          <p:spTgt spid="20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wipe(right)">
                                      <p:cBhvr>
                                        <p:cTn id="10" dur="500"/>
                                        <p:tgtEl>
                                          <p:spTgt spid="19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99"/>
                                        </p:tgtEl>
                                        <p:attrNameLst>
                                          <p:attrName>style.visibility</p:attrName>
                                        </p:attrNameLst>
                                      </p:cBhvr>
                                      <p:to>
                                        <p:strVal val="visible"/>
                                      </p:to>
                                    </p:set>
                                    <p:animEffect transition="in" filter="wipe(right)">
                                      <p:cBhvr>
                                        <p:cTn id="13" dur="500"/>
                                        <p:tgtEl>
                                          <p:spTgt spid="199"/>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wipe(right)">
                                      <p:cBhvr>
                                        <p:cTn id="16" dur="500"/>
                                        <p:tgtEl>
                                          <p:spTgt spid="20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04"/>
                                        </p:tgtEl>
                                        <p:attrNameLst>
                                          <p:attrName>style.visibility</p:attrName>
                                        </p:attrNameLst>
                                      </p:cBhvr>
                                      <p:to>
                                        <p:strVal val="visible"/>
                                      </p:to>
                                    </p:set>
                                    <p:animEffect transition="in" filter="wipe(right)">
                                      <p:cBhvr>
                                        <p:cTn id="19" dur="500"/>
                                        <p:tgtEl>
                                          <p:spTgt spid="20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1"/>
                                        </p:tgtEl>
                                        <p:attrNameLst>
                                          <p:attrName>style.visibility</p:attrName>
                                        </p:attrNameLst>
                                      </p:cBhvr>
                                      <p:to>
                                        <p:strVal val="visible"/>
                                      </p:to>
                                    </p:set>
                                    <p:animEffect transition="in" filter="wipe(right)">
                                      <p:cBhvr>
                                        <p:cTn id="22" dur="500"/>
                                        <p:tgtEl>
                                          <p:spTgt spid="20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wipe(right)">
                                      <p:cBhvr>
                                        <p:cTn id="25" dur="500"/>
                                        <p:tgtEl>
                                          <p:spTgt spid="198"/>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02"/>
                                        </p:tgtEl>
                                        <p:attrNameLst>
                                          <p:attrName>style.visibility</p:attrName>
                                        </p:attrNameLst>
                                      </p:cBhvr>
                                      <p:to>
                                        <p:strVal val="visible"/>
                                      </p:to>
                                    </p:set>
                                    <p:animEffect transition="in" filter="wipe(right)">
                                      <p:cBhvr>
                                        <p:cTn id="28" dur="500"/>
                                        <p:tgtEl>
                                          <p:spTgt spid="202"/>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animBg="1"/>
      <p:bldP spid="200" grpId="0" animBg="1"/>
      <p:bldP spid="201" grpId="0" animBg="1"/>
      <p:bldP spid="202" grpId="0" animBg="1"/>
      <p:bldP spid="203" grpId="0" animBg="1"/>
      <p:bldP spid="20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0"/>
            <a:ext cx="3350590" cy="3721939"/>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U-turn Arrow 199">
            <a:extLst>
              <a:ext uri="{FF2B5EF4-FFF2-40B4-BE49-F238E27FC236}">
                <a16:creationId xmlns:a16="http://schemas.microsoft.com/office/drawing/2014/main" id="{EDE5A66D-DDAD-DB13-A095-D9407F61827C}"/>
              </a:ext>
            </a:extLst>
          </p:cNvPr>
          <p:cNvSpPr/>
          <p:nvPr/>
        </p:nvSpPr>
        <p:spPr>
          <a:xfrm flipH="1">
            <a:off x="4232464" y="4033959"/>
            <a:ext cx="581169" cy="2149589"/>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6" y="4034843"/>
            <a:ext cx="581169" cy="2148705"/>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4" y="4033959"/>
            <a:ext cx="581169" cy="2149589"/>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U-turn Arrow 203">
            <a:extLst>
              <a:ext uri="{FF2B5EF4-FFF2-40B4-BE49-F238E27FC236}">
                <a16:creationId xmlns:a16="http://schemas.microsoft.com/office/drawing/2014/main" id="{408E9155-395E-5792-2E69-9ED75F141585}"/>
              </a:ext>
            </a:extLst>
          </p:cNvPr>
          <p:cNvSpPr/>
          <p:nvPr/>
        </p:nvSpPr>
        <p:spPr>
          <a:xfrm flipH="1">
            <a:off x="6462839" y="2731243"/>
            <a:ext cx="581169" cy="3441523"/>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196" name="Rectangle 195">
            <a:extLst>
              <a:ext uri="{FF2B5EF4-FFF2-40B4-BE49-F238E27FC236}">
                <a16:creationId xmlns:a16="http://schemas.microsoft.com/office/drawing/2014/main" id="{EC653F93-2B17-147D-A742-F69F0BD2B921}"/>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A5B43075-0402-8440-0E4B-90399C0CEA1C}"/>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4BAC58DE-BEFD-86AA-9215-FEC4AB516A6A}"/>
              </a:ext>
            </a:extLst>
          </p:cNvPr>
          <p:cNvSpPr/>
          <p:nvPr/>
        </p:nvSpPr>
        <p:spPr>
          <a:xfrm>
            <a:off x="7122930" y="1987464"/>
            <a:ext cx="1190941" cy="458616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ounded Rectangular Callout 211">
            <a:extLst>
              <a:ext uri="{FF2B5EF4-FFF2-40B4-BE49-F238E27FC236}">
                <a16:creationId xmlns:a16="http://schemas.microsoft.com/office/drawing/2014/main" id="{B2FA120D-ED33-9E9D-77A3-F35E7849F0F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0</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0</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OR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021045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ounded Rectangle 268">
            <a:extLst>
              <a:ext uri="{FF2B5EF4-FFF2-40B4-BE49-F238E27FC236}">
                <a16:creationId xmlns:a16="http://schemas.microsoft.com/office/drawing/2014/main" id="{8D74A2D1-E8F2-B83A-099C-E17053503545}"/>
              </a:ext>
            </a:extLst>
          </p:cNvPr>
          <p:cNvSpPr/>
          <p:nvPr/>
        </p:nvSpPr>
        <p:spPr>
          <a:xfrm>
            <a:off x="3601538" y="5179893"/>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784740"/>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26B2C235-FE7A-476E-6859-BB08AB033A5D}"/>
              </a:ext>
            </a:extLst>
          </p:cNvPr>
          <p:cNvGrpSpPr/>
          <p:nvPr/>
        </p:nvGrpSpPr>
        <p:grpSpPr>
          <a:xfrm>
            <a:off x="3646974" y="6239030"/>
            <a:ext cx="4751874" cy="369332"/>
            <a:chOff x="3646974" y="6239030"/>
            <a:chExt cx="4751874" cy="369332"/>
          </a:xfrm>
        </p:grpSpPr>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grpSp>
        <p:nvGrpSpPr>
          <p:cNvPr id="275" name="Group 274">
            <a:extLst>
              <a:ext uri="{FF2B5EF4-FFF2-40B4-BE49-F238E27FC236}">
                <a16:creationId xmlns:a16="http://schemas.microsoft.com/office/drawing/2014/main" id="{90688DD9-34FB-284C-8B20-330C86238E93}"/>
              </a:ext>
            </a:extLst>
          </p:cNvPr>
          <p:cNvGrpSpPr/>
          <p:nvPr/>
        </p:nvGrpSpPr>
        <p:grpSpPr>
          <a:xfrm>
            <a:off x="4051865" y="5260434"/>
            <a:ext cx="3939696" cy="891472"/>
            <a:chOff x="4051865" y="2665067"/>
            <a:chExt cx="3939696" cy="891472"/>
          </a:xfrm>
        </p:grpSpPr>
        <p:grpSp>
          <p:nvGrpSpPr>
            <p:cNvPr id="321" name="Group 320">
              <a:extLst>
                <a:ext uri="{FF2B5EF4-FFF2-40B4-BE49-F238E27FC236}">
                  <a16:creationId xmlns:a16="http://schemas.microsoft.com/office/drawing/2014/main" id="{93D907CB-54DB-04B1-E95C-C383CC08CF29}"/>
                </a:ext>
              </a:extLst>
            </p:cNvPr>
            <p:cNvGrpSpPr/>
            <p:nvPr/>
          </p:nvGrpSpPr>
          <p:grpSpPr>
            <a:xfrm>
              <a:off x="4062140" y="2665067"/>
              <a:ext cx="3340542" cy="891472"/>
              <a:chOff x="1860807" y="2641375"/>
              <a:chExt cx="3340542" cy="3601380"/>
            </a:xfrm>
          </p:grpSpPr>
          <p:cxnSp>
            <p:nvCxnSpPr>
              <p:cNvPr id="326" name="Straight Connector 325">
                <a:extLst>
                  <a:ext uri="{FF2B5EF4-FFF2-40B4-BE49-F238E27FC236}">
                    <a16:creationId xmlns:a16="http://schemas.microsoft.com/office/drawing/2014/main" id="{814F1E1F-F916-8741-913A-D82FE7CAA19D}"/>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EAA4627-4C25-1F01-25A5-5C97AF595799}"/>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36BF4DE-ED94-67A4-35C6-3AADCA0DAB50}"/>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14AE279-19E7-82E2-5B91-9B7E8166C24F}"/>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322" name="Straight Connector 321">
              <a:extLst>
                <a:ext uri="{FF2B5EF4-FFF2-40B4-BE49-F238E27FC236}">
                  <a16:creationId xmlns:a16="http://schemas.microsoft.com/office/drawing/2014/main" id="{93FFF7A7-7E42-455B-509E-E939DB346B31}"/>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5D1440C-105E-F18C-4FC4-2B06635D0F0B}"/>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E33E594-EBCE-347F-F30D-4BFB3B87A8D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87B9797-17D1-95FD-ADD5-4E54461FAF04}"/>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36F37AE2-ABFF-E542-C1EE-A278C2741C4F}"/>
              </a:ext>
            </a:extLst>
          </p:cNvPr>
          <p:cNvGrpSpPr/>
          <p:nvPr/>
        </p:nvGrpSpPr>
        <p:grpSpPr>
          <a:xfrm>
            <a:off x="3382115" y="5641441"/>
            <a:ext cx="5014215" cy="2"/>
            <a:chOff x="1231585" y="2671909"/>
            <a:chExt cx="6166530" cy="2"/>
          </a:xfrm>
        </p:grpSpPr>
        <p:cxnSp>
          <p:nvCxnSpPr>
            <p:cNvPr id="319" name="Straight Connector 318">
              <a:extLst>
                <a:ext uri="{FF2B5EF4-FFF2-40B4-BE49-F238E27FC236}">
                  <a16:creationId xmlns:a16="http://schemas.microsoft.com/office/drawing/2014/main" id="{3C7DB334-3C59-5EA2-669D-0AEB47AE3786}"/>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FB6DB20-4070-C0BF-A582-E0F08DCD5B67}"/>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 name="타원 299">
            <a:extLst>
              <a:ext uri="{FF2B5EF4-FFF2-40B4-BE49-F238E27FC236}">
                <a16:creationId xmlns:a16="http://schemas.microsoft.com/office/drawing/2014/main" id="{1C56E967-A2F2-CC2C-657B-D724C8BBD1FF}"/>
              </a:ext>
            </a:extLst>
          </p:cNvPr>
          <p:cNvSpPr/>
          <p:nvPr/>
        </p:nvSpPr>
        <p:spPr>
          <a:xfrm>
            <a:off x="3779881"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8" name="타원 299">
            <a:extLst>
              <a:ext uri="{FF2B5EF4-FFF2-40B4-BE49-F238E27FC236}">
                <a16:creationId xmlns:a16="http://schemas.microsoft.com/office/drawing/2014/main" id="{935F8014-2C68-1A9E-F9F5-470C54ED0788}"/>
              </a:ext>
            </a:extLst>
          </p:cNvPr>
          <p:cNvSpPr/>
          <p:nvPr/>
        </p:nvSpPr>
        <p:spPr>
          <a:xfrm>
            <a:off x="4895902"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9" name="타원 299">
            <a:extLst>
              <a:ext uri="{FF2B5EF4-FFF2-40B4-BE49-F238E27FC236}">
                <a16:creationId xmlns:a16="http://schemas.microsoft.com/office/drawing/2014/main" id="{DCF0959E-9193-512A-BEB4-57720065BF5E}"/>
              </a:ext>
            </a:extLst>
          </p:cNvPr>
          <p:cNvSpPr/>
          <p:nvPr/>
        </p:nvSpPr>
        <p:spPr>
          <a:xfrm>
            <a:off x="6009416"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0" name="타원 299">
            <a:extLst>
              <a:ext uri="{FF2B5EF4-FFF2-40B4-BE49-F238E27FC236}">
                <a16:creationId xmlns:a16="http://schemas.microsoft.com/office/drawing/2014/main" id="{8D10C29D-86BF-73D8-252E-0A86EF4D798B}"/>
              </a:ext>
            </a:extLst>
          </p:cNvPr>
          <p:cNvSpPr/>
          <p:nvPr/>
        </p:nvSpPr>
        <p:spPr>
          <a:xfrm>
            <a:off x="7122930"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1" name="TextBox 280">
            <a:extLst>
              <a:ext uri="{FF2B5EF4-FFF2-40B4-BE49-F238E27FC236}">
                <a16:creationId xmlns:a16="http://schemas.microsoft.com/office/drawing/2014/main" id="{5C9E1346-74A9-9CC7-3705-C2A7F8CE5061}"/>
              </a:ext>
            </a:extLst>
          </p:cNvPr>
          <p:cNvSpPr txBox="1"/>
          <p:nvPr/>
        </p:nvSpPr>
        <p:spPr>
          <a:xfrm>
            <a:off x="8390475" y="541560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82" name="TextBox 281">
            <a:extLst>
              <a:ext uri="{FF2B5EF4-FFF2-40B4-BE49-F238E27FC236}">
                <a16:creationId xmlns:a16="http://schemas.microsoft.com/office/drawing/2014/main" id="{C30AF8C3-2223-2AF4-5F3D-EEA040716FEF}"/>
              </a:ext>
            </a:extLst>
          </p:cNvPr>
          <p:cNvSpPr txBox="1"/>
          <p:nvPr/>
        </p:nvSpPr>
        <p:spPr>
          <a:xfrm>
            <a:off x="1741317" y="5490916"/>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z</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j</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84" name="그룹 835">
            <a:extLst>
              <a:ext uri="{FF2B5EF4-FFF2-40B4-BE49-F238E27FC236}">
                <a16:creationId xmlns:a16="http://schemas.microsoft.com/office/drawing/2014/main" id="{FB40E072-CBDC-B9FB-B80C-8F4B5BB9F4B6}"/>
              </a:ext>
            </a:extLst>
          </p:cNvPr>
          <p:cNvGrpSpPr/>
          <p:nvPr/>
        </p:nvGrpSpPr>
        <p:grpSpPr>
          <a:xfrm rot="16200000">
            <a:off x="3777481" y="5503926"/>
            <a:ext cx="564373" cy="268733"/>
            <a:chOff x="5890169" y="4312037"/>
            <a:chExt cx="1895988" cy="1103725"/>
          </a:xfrm>
        </p:grpSpPr>
        <p:grpSp>
          <p:nvGrpSpPr>
            <p:cNvPr id="299" name="그룹 822">
              <a:extLst>
                <a:ext uri="{FF2B5EF4-FFF2-40B4-BE49-F238E27FC236}">
                  <a16:creationId xmlns:a16="http://schemas.microsoft.com/office/drawing/2014/main" id="{B92FCF4C-BA05-E7E9-5126-4C6B8714C917}"/>
                </a:ext>
              </a:extLst>
            </p:cNvPr>
            <p:cNvGrpSpPr/>
            <p:nvPr/>
          </p:nvGrpSpPr>
          <p:grpSpPr>
            <a:xfrm>
              <a:off x="6122466" y="4312037"/>
              <a:ext cx="1432853" cy="1103725"/>
              <a:chOff x="5991225" y="4310063"/>
              <a:chExt cx="496427" cy="273840"/>
            </a:xfrm>
          </p:grpSpPr>
          <p:cxnSp>
            <p:nvCxnSpPr>
              <p:cNvPr id="302" name="직선 연결선 771">
                <a:extLst>
                  <a:ext uri="{FF2B5EF4-FFF2-40B4-BE49-F238E27FC236}">
                    <a16:creationId xmlns:a16="http://schemas.microsoft.com/office/drawing/2014/main" id="{4086A2E9-CB25-87C3-ADA2-B8A97CFAFB2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3" name="직선 연결선 789">
                <a:extLst>
                  <a:ext uri="{FF2B5EF4-FFF2-40B4-BE49-F238E27FC236}">
                    <a16:creationId xmlns:a16="http://schemas.microsoft.com/office/drawing/2014/main" id="{F992FD0E-E93A-64F1-8CD6-5811B72E7822}"/>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4" name="직선 연결선 792">
                <a:extLst>
                  <a:ext uri="{FF2B5EF4-FFF2-40B4-BE49-F238E27FC236}">
                    <a16:creationId xmlns:a16="http://schemas.microsoft.com/office/drawing/2014/main" id="{D32CA2A7-65FD-AE79-B5EF-CFFE1E72897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5" name="직선 연결선 807">
                <a:extLst>
                  <a:ext uri="{FF2B5EF4-FFF2-40B4-BE49-F238E27FC236}">
                    <a16:creationId xmlns:a16="http://schemas.microsoft.com/office/drawing/2014/main" id="{8D391E9D-1F57-AF14-592A-00B6DCA7D67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6" name="직선 연결선 810">
                <a:extLst>
                  <a:ext uri="{FF2B5EF4-FFF2-40B4-BE49-F238E27FC236}">
                    <a16:creationId xmlns:a16="http://schemas.microsoft.com/office/drawing/2014/main" id="{282CD6DA-1315-9DE1-60B2-1CE59D5C2DF0}"/>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7" name="직선 연결선 815">
                <a:extLst>
                  <a:ext uri="{FF2B5EF4-FFF2-40B4-BE49-F238E27FC236}">
                    <a16:creationId xmlns:a16="http://schemas.microsoft.com/office/drawing/2014/main" id="{CAC79130-DC7A-F732-67E0-C8F9BF90B24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8" name="직선 연결선 819">
                <a:extLst>
                  <a:ext uri="{FF2B5EF4-FFF2-40B4-BE49-F238E27FC236}">
                    <a16:creationId xmlns:a16="http://schemas.microsoft.com/office/drawing/2014/main" id="{FCA8BB8D-4E4A-9CAF-7228-3A5A613D093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0" name="직선 연결선 826">
              <a:extLst>
                <a:ext uri="{FF2B5EF4-FFF2-40B4-BE49-F238E27FC236}">
                  <a16:creationId xmlns:a16="http://schemas.microsoft.com/office/drawing/2014/main" id="{0E061CA4-ADD0-9EE3-8E92-E89C6ADD391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1" name="직선 연결선 832">
              <a:extLst>
                <a:ext uri="{FF2B5EF4-FFF2-40B4-BE49-F238E27FC236}">
                  <a16:creationId xmlns:a16="http://schemas.microsoft.com/office/drawing/2014/main" id="{41CCBE52-4AED-A78D-DCAA-CC0086E57A98}"/>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6" name="그룹 761">
            <a:extLst>
              <a:ext uri="{FF2B5EF4-FFF2-40B4-BE49-F238E27FC236}">
                <a16:creationId xmlns:a16="http://schemas.microsoft.com/office/drawing/2014/main" id="{8626FE54-B1FE-5C44-156D-BC0C1B999FDB}"/>
              </a:ext>
            </a:extLst>
          </p:cNvPr>
          <p:cNvGrpSpPr/>
          <p:nvPr/>
        </p:nvGrpSpPr>
        <p:grpSpPr>
          <a:xfrm rot="5400000">
            <a:off x="5999216" y="5596774"/>
            <a:ext cx="598569" cy="124310"/>
            <a:chOff x="5608137" y="3394157"/>
            <a:chExt cx="338599" cy="70817"/>
          </a:xfrm>
        </p:grpSpPr>
        <p:grpSp>
          <p:nvGrpSpPr>
            <p:cNvPr id="287" name="그룹 753">
              <a:extLst>
                <a:ext uri="{FF2B5EF4-FFF2-40B4-BE49-F238E27FC236}">
                  <a16:creationId xmlns:a16="http://schemas.microsoft.com/office/drawing/2014/main" id="{F584A370-96B7-4FF2-F4FB-EB97CCA674F3}"/>
                </a:ext>
              </a:extLst>
            </p:cNvPr>
            <p:cNvGrpSpPr/>
            <p:nvPr/>
          </p:nvGrpSpPr>
          <p:grpSpPr>
            <a:xfrm rot="5400000">
              <a:off x="5739521" y="3307128"/>
              <a:ext cx="70817" cy="244875"/>
              <a:chOff x="5131625" y="2342062"/>
              <a:chExt cx="70817" cy="244875"/>
            </a:xfrm>
          </p:grpSpPr>
          <p:sp>
            <p:nvSpPr>
              <p:cNvPr id="290" name="타원 750">
                <a:extLst>
                  <a:ext uri="{FF2B5EF4-FFF2-40B4-BE49-F238E27FC236}">
                    <a16:creationId xmlns:a16="http://schemas.microsoft.com/office/drawing/2014/main" id="{1B0556B8-7F7E-89F5-73EA-CB776BF1773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91" name="타원 751">
                <a:extLst>
                  <a:ext uri="{FF2B5EF4-FFF2-40B4-BE49-F238E27FC236}">
                    <a16:creationId xmlns:a16="http://schemas.microsoft.com/office/drawing/2014/main" id="{B031117C-9A69-5166-45D5-14DABE322D3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92" name="직선 연결선 752">
                <a:extLst>
                  <a:ext uri="{FF2B5EF4-FFF2-40B4-BE49-F238E27FC236}">
                    <a16:creationId xmlns:a16="http://schemas.microsoft.com/office/drawing/2014/main" id="{3C039091-CFFC-092E-3862-12FFEA15D52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88" name="직선 연결선 754">
              <a:extLst>
                <a:ext uri="{FF2B5EF4-FFF2-40B4-BE49-F238E27FC236}">
                  <a16:creationId xmlns:a16="http://schemas.microsoft.com/office/drawing/2014/main" id="{697CE074-A840-9C4D-1856-376A5EC1C7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89" name="직선 연결선 756">
              <a:extLst>
                <a:ext uri="{FF2B5EF4-FFF2-40B4-BE49-F238E27FC236}">
                  <a16:creationId xmlns:a16="http://schemas.microsoft.com/office/drawing/2014/main" id="{664200F9-5316-DCA5-5F2B-F1A3595C135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00" name="U-turn Arrow 199">
            <a:extLst>
              <a:ext uri="{FF2B5EF4-FFF2-40B4-BE49-F238E27FC236}">
                <a16:creationId xmlns:a16="http://schemas.microsoft.com/office/drawing/2014/main" id="{EDE5A66D-DDAD-DB13-A095-D9407F61827C}"/>
              </a:ext>
            </a:extLst>
          </p:cNvPr>
          <p:cNvSpPr/>
          <p:nvPr/>
        </p:nvSpPr>
        <p:spPr>
          <a:xfrm flipH="1">
            <a:off x="4232463" y="4033959"/>
            <a:ext cx="581169" cy="2189070"/>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5" y="4034843"/>
            <a:ext cx="581169" cy="2211506"/>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3" y="4033959"/>
            <a:ext cx="581169" cy="2188187"/>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U-turn Arrow 329">
            <a:extLst>
              <a:ext uri="{FF2B5EF4-FFF2-40B4-BE49-F238E27FC236}">
                <a16:creationId xmlns:a16="http://schemas.microsoft.com/office/drawing/2014/main" id="{A352C410-8BDF-29A0-0A66-D76E118A0046}"/>
              </a:ext>
            </a:extLst>
          </p:cNvPr>
          <p:cNvSpPr/>
          <p:nvPr/>
        </p:nvSpPr>
        <p:spPr>
          <a:xfrm flipH="1">
            <a:off x="6462837" y="5326610"/>
            <a:ext cx="581169" cy="909302"/>
          </a:xfrm>
          <a:prstGeom prst="uturnArrow">
            <a:avLst>
              <a:gd name="adj1" fmla="val 12998"/>
              <a:gd name="adj2" fmla="val 12998"/>
              <a:gd name="adj3" fmla="val 32437"/>
              <a:gd name="adj4" fmla="val 19747"/>
              <a:gd name="adj5" fmla="val 377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U-turn Arrow 330">
            <a:extLst>
              <a:ext uri="{FF2B5EF4-FFF2-40B4-BE49-F238E27FC236}">
                <a16:creationId xmlns:a16="http://schemas.microsoft.com/office/drawing/2014/main" id="{2FC27052-BA7F-A5EE-D836-5AA7FF534435}"/>
              </a:ext>
            </a:extLst>
          </p:cNvPr>
          <p:cNvSpPr/>
          <p:nvPr/>
        </p:nvSpPr>
        <p:spPr>
          <a:xfrm flipH="1">
            <a:off x="4232460" y="5341406"/>
            <a:ext cx="581169" cy="923201"/>
          </a:xfrm>
          <a:prstGeom prst="uturnArrow">
            <a:avLst>
              <a:gd name="adj1" fmla="val 12998"/>
              <a:gd name="adj2" fmla="val 12998"/>
              <a:gd name="adj3" fmla="val 32437"/>
              <a:gd name="adj4" fmla="val 19747"/>
              <a:gd name="adj5" fmla="val 916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U-turn Arrow 331">
            <a:extLst>
              <a:ext uri="{FF2B5EF4-FFF2-40B4-BE49-F238E27FC236}">
                <a16:creationId xmlns:a16="http://schemas.microsoft.com/office/drawing/2014/main" id="{7B1E2FB4-BBD4-C451-F7B7-93B60A20D545}"/>
              </a:ext>
            </a:extLst>
          </p:cNvPr>
          <p:cNvSpPr/>
          <p:nvPr/>
        </p:nvSpPr>
        <p:spPr>
          <a:xfrm flipH="1">
            <a:off x="7584992" y="5326610"/>
            <a:ext cx="581169" cy="919739"/>
          </a:xfrm>
          <a:prstGeom prst="uturnArrow">
            <a:avLst>
              <a:gd name="adj1" fmla="val 12998"/>
              <a:gd name="adj2" fmla="val 12998"/>
              <a:gd name="adj3" fmla="val 32437"/>
              <a:gd name="adj4" fmla="val 19747"/>
              <a:gd name="adj5" fmla="val 921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U-turn Arrow 332">
            <a:extLst>
              <a:ext uri="{FF2B5EF4-FFF2-40B4-BE49-F238E27FC236}">
                <a16:creationId xmlns:a16="http://schemas.microsoft.com/office/drawing/2014/main" id="{BD4254BA-9AEE-AEFC-7229-8BD986EAF1B9}"/>
              </a:ext>
            </a:extLst>
          </p:cNvPr>
          <p:cNvSpPr/>
          <p:nvPr/>
        </p:nvSpPr>
        <p:spPr>
          <a:xfrm flipH="1">
            <a:off x="5340550" y="5340992"/>
            <a:ext cx="581169" cy="912397"/>
          </a:xfrm>
          <a:prstGeom prst="uturnArrow">
            <a:avLst>
              <a:gd name="adj1" fmla="val 12998"/>
              <a:gd name="adj2" fmla="val 12998"/>
              <a:gd name="adj3" fmla="val 32437"/>
              <a:gd name="adj4" fmla="val 19747"/>
              <a:gd name="adj5" fmla="val 402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그룹 761">
            <a:extLst>
              <a:ext uri="{FF2B5EF4-FFF2-40B4-BE49-F238E27FC236}">
                <a16:creationId xmlns:a16="http://schemas.microsoft.com/office/drawing/2014/main" id="{64C6C16A-069E-DBD8-683A-69822F0907D9}"/>
              </a:ext>
            </a:extLst>
          </p:cNvPr>
          <p:cNvGrpSpPr/>
          <p:nvPr/>
        </p:nvGrpSpPr>
        <p:grpSpPr>
          <a:xfrm rot="5400000">
            <a:off x="4883794" y="5596775"/>
            <a:ext cx="598569" cy="124310"/>
            <a:chOff x="5608137" y="3394157"/>
            <a:chExt cx="338599" cy="70817"/>
          </a:xfrm>
        </p:grpSpPr>
        <p:grpSp>
          <p:nvGrpSpPr>
            <p:cNvPr id="335" name="그룹 753">
              <a:extLst>
                <a:ext uri="{FF2B5EF4-FFF2-40B4-BE49-F238E27FC236}">
                  <a16:creationId xmlns:a16="http://schemas.microsoft.com/office/drawing/2014/main" id="{46F20107-F362-1DF8-5117-D2267F9DC3AF}"/>
                </a:ext>
              </a:extLst>
            </p:cNvPr>
            <p:cNvGrpSpPr/>
            <p:nvPr/>
          </p:nvGrpSpPr>
          <p:grpSpPr>
            <a:xfrm rot="5400000">
              <a:off x="5739521" y="3307128"/>
              <a:ext cx="70817" cy="244875"/>
              <a:chOff x="5131625" y="2342062"/>
              <a:chExt cx="70817" cy="244875"/>
            </a:xfrm>
          </p:grpSpPr>
          <p:sp>
            <p:nvSpPr>
              <p:cNvPr id="338" name="타원 750">
                <a:extLst>
                  <a:ext uri="{FF2B5EF4-FFF2-40B4-BE49-F238E27FC236}">
                    <a16:creationId xmlns:a16="http://schemas.microsoft.com/office/drawing/2014/main" id="{7665EA3F-15F2-1C4E-F2BC-EA8EEC50E36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339" name="타원 751">
                <a:extLst>
                  <a:ext uri="{FF2B5EF4-FFF2-40B4-BE49-F238E27FC236}">
                    <a16:creationId xmlns:a16="http://schemas.microsoft.com/office/drawing/2014/main" id="{EAF339EB-30A5-D01B-2E80-DA4AD7942E59}"/>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340" name="직선 연결선 752">
                <a:extLst>
                  <a:ext uri="{FF2B5EF4-FFF2-40B4-BE49-F238E27FC236}">
                    <a16:creationId xmlns:a16="http://schemas.microsoft.com/office/drawing/2014/main" id="{B2FCE671-6B4F-8FA6-8A9F-57597FF3B44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336" name="직선 연결선 754">
              <a:extLst>
                <a:ext uri="{FF2B5EF4-FFF2-40B4-BE49-F238E27FC236}">
                  <a16:creationId xmlns:a16="http://schemas.microsoft.com/office/drawing/2014/main" id="{80C92A27-20B0-C7E2-BDF5-AB3C109A3A1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337" name="직선 연결선 756">
              <a:extLst>
                <a:ext uri="{FF2B5EF4-FFF2-40B4-BE49-F238E27FC236}">
                  <a16:creationId xmlns:a16="http://schemas.microsoft.com/office/drawing/2014/main" id="{4EF0C65F-2467-17F0-82DC-D94AEDCCEC6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341" name="그룹 835">
            <a:extLst>
              <a:ext uri="{FF2B5EF4-FFF2-40B4-BE49-F238E27FC236}">
                <a16:creationId xmlns:a16="http://schemas.microsoft.com/office/drawing/2014/main" id="{D6846B20-DD8D-80AE-D163-8E6EB9CBCA3B}"/>
              </a:ext>
            </a:extLst>
          </p:cNvPr>
          <p:cNvGrpSpPr/>
          <p:nvPr/>
        </p:nvGrpSpPr>
        <p:grpSpPr>
          <a:xfrm rot="16200000">
            <a:off x="7116827" y="5503926"/>
            <a:ext cx="564373" cy="268733"/>
            <a:chOff x="5890169" y="4312037"/>
            <a:chExt cx="1895988" cy="1103725"/>
          </a:xfrm>
        </p:grpSpPr>
        <p:grpSp>
          <p:nvGrpSpPr>
            <p:cNvPr id="342" name="그룹 822">
              <a:extLst>
                <a:ext uri="{FF2B5EF4-FFF2-40B4-BE49-F238E27FC236}">
                  <a16:creationId xmlns:a16="http://schemas.microsoft.com/office/drawing/2014/main" id="{BDC3047A-0E64-64E1-DE52-DF13BE2E9555}"/>
                </a:ext>
              </a:extLst>
            </p:cNvPr>
            <p:cNvGrpSpPr/>
            <p:nvPr/>
          </p:nvGrpSpPr>
          <p:grpSpPr>
            <a:xfrm>
              <a:off x="6122466" y="4312037"/>
              <a:ext cx="1432853" cy="1103725"/>
              <a:chOff x="5991225" y="4310063"/>
              <a:chExt cx="496427" cy="273840"/>
            </a:xfrm>
          </p:grpSpPr>
          <p:cxnSp>
            <p:nvCxnSpPr>
              <p:cNvPr id="345" name="직선 연결선 771">
                <a:extLst>
                  <a:ext uri="{FF2B5EF4-FFF2-40B4-BE49-F238E27FC236}">
                    <a16:creationId xmlns:a16="http://schemas.microsoft.com/office/drawing/2014/main" id="{ED88A357-6C95-D699-5C0F-D73BA602F395}"/>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6" name="직선 연결선 789">
                <a:extLst>
                  <a:ext uri="{FF2B5EF4-FFF2-40B4-BE49-F238E27FC236}">
                    <a16:creationId xmlns:a16="http://schemas.microsoft.com/office/drawing/2014/main" id="{A04FC476-F2C8-D8E4-572B-8F7993151043}"/>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7" name="직선 연결선 792">
                <a:extLst>
                  <a:ext uri="{FF2B5EF4-FFF2-40B4-BE49-F238E27FC236}">
                    <a16:creationId xmlns:a16="http://schemas.microsoft.com/office/drawing/2014/main" id="{BF6573E7-BF10-AE6C-46C1-5E4D8DA8290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8" name="직선 연결선 807">
                <a:extLst>
                  <a:ext uri="{FF2B5EF4-FFF2-40B4-BE49-F238E27FC236}">
                    <a16:creationId xmlns:a16="http://schemas.microsoft.com/office/drawing/2014/main" id="{96BFEE80-0693-15E6-F61E-C5AFB052C2D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9" name="직선 연결선 810">
                <a:extLst>
                  <a:ext uri="{FF2B5EF4-FFF2-40B4-BE49-F238E27FC236}">
                    <a16:creationId xmlns:a16="http://schemas.microsoft.com/office/drawing/2014/main" id="{7FEA705B-2191-A516-7D32-0687E660F9FE}"/>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0" name="직선 연결선 815">
                <a:extLst>
                  <a:ext uri="{FF2B5EF4-FFF2-40B4-BE49-F238E27FC236}">
                    <a16:creationId xmlns:a16="http://schemas.microsoft.com/office/drawing/2014/main" id="{ED9DCD9C-D764-9E43-0816-90991A30F1D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1" name="직선 연결선 819">
                <a:extLst>
                  <a:ext uri="{FF2B5EF4-FFF2-40B4-BE49-F238E27FC236}">
                    <a16:creationId xmlns:a16="http://schemas.microsoft.com/office/drawing/2014/main" id="{611BE62F-4C5C-9511-4286-02A274B9947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43" name="직선 연결선 826">
              <a:extLst>
                <a:ext uri="{FF2B5EF4-FFF2-40B4-BE49-F238E27FC236}">
                  <a16:creationId xmlns:a16="http://schemas.microsoft.com/office/drawing/2014/main" id="{FC070F9B-612A-9D85-6FDA-7D9AD18B94BD}"/>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4" name="직선 연결선 832">
              <a:extLst>
                <a:ext uri="{FF2B5EF4-FFF2-40B4-BE49-F238E27FC236}">
                  <a16:creationId xmlns:a16="http://schemas.microsoft.com/office/drawing/2014/main" id="{8E4DD1D2-7E6F-687F-B404-C832AA2C8C0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204" name="U-turn Arrow 203">
            <a:extLst>
              <a:ext uri="{FF2B5EF4-FFF2-40B4-BE49-F238E27FC236}">
                <a16:creationId xmlns:a16="http://schemas.microsoft.com/office/drawing/2014/main" id="{408E9155-395E-5792-2E69-9ED75F141585}"/>
              </a:ext>
            </a:extLst>
          </p:cNvPr>
          <p:cNvSpPr/>
          <p:nvPr/>
        </p:nvSpPr>
        <p:spPr>
          <a:xfrm flipH="1">
            <a:off x="6462838" y="2731243"/>
            <a:ext cx="581169" cy="3515107"/>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8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wipe(right)">
                                      <p:cBhvr>
                                        <p:cTn id="7" dur="500"/>
                                        <p:tgtEl>
                                          <p:spTgt spid="19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wipe(right)">
                                      <p:cBhvr>
                                        <p:cTn id="10" dur="500"/>
                                        <p:tgtEl>
                                          <p:spTgt spid="20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wipe(right)">
                                      <p:cBhvr>
                                        <p:cTn id="13" dur="500"/>
                                        <p:tgtEl>
                                          <p:spTgt spid="19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99"/>
                                        </p:tgtEl>
                                        <p:attrNameLst>
                                          <p:attrName>style.visibility</p:attrName>
                                        </p:attrNameLst>
                                      </p:cBhvr>
                                      <p:to>
                                        <p:strVal val="visible"/>
                                      </p:to>
                                    </p:set>
                                    <p:animEffect transition="in" filter="wipe(right)">
                                      <p:cBhvr>
                                        <p:cTn id="16" dur="500"/>
                                        <p:tgtEl>
                                          <p:spTgt spid="19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00"/>
                                        </p:tgtEl>
                                        <p:attrNameLst>
                                          <p:attrName>style.visibility</p:attrName>
                                        </p:attrNameLst>
                                      </p:cBhvr>
                                      <p:to>
                                        <p:strVal val="visible"/>
                                      </p:to>
                                    </p:set>
                                    <p:animEffect transition="in" filter="wipe(right)">
                                      <p:cBhvr>
                                        <p:cTn id="19" dur="500"/>
                                        <p:tgtEl>
                                          <p:spTgt spid="20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1"/>
                                        </p:tgtEl>
                                        <p:attrNameLst>
                                          <p:attrName>style.visibility</p:attrName>
                                        </p:attrNameLst>
                                      </p:cBhvr>
                                      <p:to>
                                        <p:strVal val="visible"/>
                                      </p:to>
                                    </p:set>
                                    <p:animEffect transition="in" filter="wipe(right)">
                                      <p:cBhvr>
                                        <p:cTn id="22" dur="500"/>
                                        <p:tgtEl>
                                          <p:spTgt spid="20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02"/>
                                        </p:tgtEl>
                                        <p:attrNameLst>
                                          <p:attrName>style.visibility</p:attrName>
                                        </p:attrNameLst>
                                      </p:cBhvr>
                                      <p:to>
                                        <p:strVal val="visible"/>
                                      </p:to>
                                    </p:set>
                                    <p:animEffect transition="in" filter="wipe(right)">
                                      <p:cBhvr>
                                        <p:cTn id="25" dur="500"/>
                                        <p:tgtEl>
                                          <p:spTgt spid="20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03"/>
                                        </p:tgtEl>
                                        <p:attrNameLst>
                                          <p:attrName>style.visibility</p:attrName>
                                        </p:attrNameLst>
                                      </p:cBhvr>
                                      <p:to>
                                        <p:strVal val="visible"/>
                                      </p:to>
                                    </p:set>
                                    <p:animEffect transition="in" filter="wipe(right)">
                                      <p:cBhvr>
                                        <p:cTn id="28" dur="500"/>
                                        <p:tgtEl>
                                          <p:spTgt spid="20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331"/>
                                        </p:tgtEl>
                                        <p:attrNameLst>
                                          <p:attrName>style.visibility</p:attrName>
                                        </p:attrNameLst>
                                      </p:cBhvr>
                                      <p:to>
                                        <p:strVal val="visible"/>
                                      </p:to>
                                    </p:set>
                                    <p:animEffect transition="in" filter="wipe(right)">
                                      <p:cBhvr>
                                        <p:cTn id="31" dur="500"/>
                                        <p:tgtEl>
                                          <p:spTgt spid="331"/>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30"/>
                                        </p:tgtEl>
                                        <p:attrNameLst>
                                          <p:attrName>style.visibility</p:attrName>
                                        </p:attrNameLst>
                                      </p:cBhvr>
                                      <p:to>
                                        <p:strVal val="visible"/>
                                      </p:to>
                                    </p:set>
                                    <p:animEffect transition="in" filter="wipe(right)">
                                      <p:cBhvr>
                                        <p:cTn id="34" dur="500"/>
                                        <p:tgtEl>
                                          <p:spTgt spid="330"/>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332"/>
                                        </p:tgtEl>
                                        <p:attrNameLst>
                                          <p:attrName>style.visibility</p:attrName>
                                        </p:attrNameLst>
                                      </p:cBhvr>
                                      <p:to>
                                        <p:strVal val="visible"/>
                                      </p:to>
                                    </p:set>
                                    <p:animEffect transition="in" filter="wipe(right)">
                                      <p:cBhvr>
                                        <p:cTn id="37" dur="500"/>
                                        <p:tgtEl>
                                          <p:spTgt spid="332"/>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33"/>
                                        </p:tgtEl>
                                        <p:attrNameLst>
                                          <p:attrName>style.visibility</p:attrName>
                                        </p:attrNameLst>
                                      </p:cBhvr>
                                      <p:to>
                                        <p:strVal val="visible"/>
                                      </p:to>
                                    </p:set>
                                    <p:animEffect transition="in" filter="wipe(right)">
                                      <p:cBhvr>
                                        <p:cTn id="40" dur="500"/>
                                        <p:tgtEl>
                                          <p:spTgt spid="333"/>
                                        </p:tgtEl>
                                      </p:cBhvr>
                                    </p:animEffec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animBg="1"/>
      <p:bldP spid="201" grpId="0" animBg="1"/>
      <p:bldP spid="200" grpId="0" animBg="1"/>
      <p:bldP spid="202" grpId="0" animBg="1"/>
      <p:bldP spid="203" grpId="0" animBg="1"/>
      <p:bldP spid="330" grpId="0" animBg="1"/>
      <p:bldP spid="331" grpId="0" animBg="1"/>
      <p:bldP spid="332" grpId="0" animBg="1"/>
      <p:bldP spid="333" grpId="0" animBg="1"/>
      <p:bldP spid="20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ounded Rectangle 268">
            <a:extLst>
              <a:ext uri="{FF2B5EF4-FFF2-40B4-BE49-F238E27FC236}">
                <a16:creationId xmlns:a16="http://schemas.microsoft.com/office/drawing/2014/main" id="{8D74A2D1-E8F2-B83A-099C-E17053503545}"/>
              </a:ext>
            </a:extLst>
          </p:cNvPr>
          <p:cNvSpPr/>
          <p:nvPr/>
        </p:nvSpPr>
        <p:spPr>
          <a:xfrm>
            <a:off x="3601538" y="5179893"/>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784740"/>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275" name="Group 274">
            <a:extLst>
              <a:ext uri="{FF2B5EF4-FFF2-40B4-BE49-F238E27FC236}">
                <a16:creationId xmlns:a16="http://schemas.microsoft.com/office/drawing/2014/main" id="{90688DD9-34FB-284C-8B20-330C86238E93}"/>
              </a:ext>
            </a:extLst>
          </p:cNvPr>
          <p:cNvGrpSpPr/>
          <p:nvPr/>
        </p:nvGrpSpPr>
        <p:grpSpPr>
          <a:xfrm>
            <a:off x="4051865" y="5260434"/>
            <a:ext cx="3939696" cy="891472"/>
            <a:chOff x="4051865" y="2665067"/>
            <a:chExt cx="3939696" cy="891472"/>
          </a:xfrm>
        </p:grpSpPr>
        <p:grpSp>
          <p:nvGrpSpPr>
            <p:cNvPr id="321" name="Group 320">
              <a:extLst>
                <a:ext uri="{FF2B5EF4-FFF2-40B4-BE49-F238E27FC236}">
                  <a16:creationId xmlns:a16="http://schemas.microsoft.com/office/drawing/2014/main" id="{93D907CB-54DB-04B1-E95C-C383CC08CF29}"/>
                </a:ext>
              </a:extLst>
            </p:cNvPr>
            <p:cNvGrpSpPr/>
            <p:nvPr/>
          </p:nvGrpSpPr>
          <p:grpSpPr>
            <a:xfrm>
              <a:off x="4062140" y="2665067"/>
              <a:ext cx="3340542" cy="891472"/>
              <a:chOff x="1860807" y="2641375"/>
              <a:chExt cx="3340542" cy="3601380"/>
            </a:xfrm>
          </p:grpSpPr>
          <p:cxnSp>
            <p:nvCxnSpPr>
              <p:cNvPr id="326" name="Straight Connector 325">
                <a:extLst>
                  <a:ext uri="{FF2B5EF4-FFF2-40B4-BE49-F238E27FC236}">
                    <a16:creationId xmlns:a16="http://schemas.microsoft.com/office/drawing/2014/main" id="{814F1E1F-F916-8741-913A-D82FE7CAA19D}"/>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EAA4627-4C25-1F01-25A5-5C97AF595799}"/>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36BF4DE-ED94-67A4-35C6-3AADCA0DAB50}"/>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14AE279-19E7-82E2-5B91-9B7E8166C24F}"/>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322" name="Straight Connector 321">
              <a:extLst>
                <a:ext uri="{FF2B5EF4-FFF2-40B4-BE49-F238E27FC236}">
                  <a16:creationId xmlns:a16="http://schemas.microsoft.com/office/drawing/2014/main" id="{93FFF7A7-7E42-455B-509E-E939DB346B31}"/>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5D1440C-105E-F18C-4FC4-2B06635D0F0B}"/>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E33E594-EBCE-347F-F30D-4BFB3B87A8D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87B9797-17D1-95FD-ADD5-4E54461FAF04}"/>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36F37AE2-ABFF-E542-C1EE-A278C2741C4F}"/>
              </a:ext>
            </a:extLst>
          </p:cNvPr>
          <p:cNvGrpSpPr/>
          <p:nvPr/>
        </p:nvGrpSpPr>
        <p:grpSpPr>
          <a:xfrm>
            <a:off x="3382115" y="5641441"/>
            <a:ext cx="5014215" cy="2"/>
            <a:chOff x="1231585" y="2671909"/>
            <a:chExt cx="6166530" cy="2"/>
          </a:xfrm>
        </p:grpSpPr>
        <p:cxnSp>
          <p:nvCxnSpPr>
            <p:cNvPr id="319" name="Straight Connector 318">
              <a:extLst>
                <a:ext uri="{FF2B5EF4-FFF2-40B4-BE49-F238E27FC236}">
                  <a16:creationId xmlns:a16="http://schemas.microsoft.com/office/drawing/2014/main" id="{3C7DB334-3C59-5EA2-669D-0AEB47AE3786}"/>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FB6DB20-4070-C0BF-A582-E0F08DCD5B67}"/>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 name="타원 299">
            <a:extLst>
              <a:ext uri="{FF2B5EF4-FFF2-40B4-BE49-F238E27FC236}">
                <a16:creationId xmlns:a16="http://schemas.microsoft.com/office/drawing/2014/main" id="{1C56E967-A2F2-CC2C-657B-D724C8BBD1FF}"/>
              </a:ext>
            </a:extLst>
          </p:cNvPr>
          <p:cNvSpPr/>
          <p:nvPr/>
        </p:nvSpPr>
        <p:spPr>
          <a:xfrm>
            <a:off x="3779881"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8" name="타원 299">
            <a:extLst>
              <a:ext uri="{FF2B5EF4-FFF2-40B4-BE49-F238E27FC236}">
                <a16:creationId xmlns:a16="http://schemas.microsoft.com/office/drawing/2014/main" id="{935F8014-2C68-1A9E-F9F5-470C54ED0788}"/>
              </a:ext>
            </a:extLst>
          </p:cNvPr>
          <p:cNvSpPr/>
          <p:nvPr/>
        </p:nvSpPr>
        <p:spPr>
          <a:xfrm>
            <a:off x="4895902"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9" name="타원 299">
            <a:extLst>
              <a:ext uri="{FF2B5EF4-FFF2-40B4-BE49-F238E27FC236}">
                <a16:creationId xmlns:a16="http://schemas.microsoft.com/office/drawing/2014/main" id="{DCF0959E-9193-512A-BEB4-57720065BF5E}"/>
              </a:ext>
            </a:extLst>
          </p:cNvPr>
          <p:cNvSpPr/>
          <p:nvPr/>
        </p:nvSpPr>
        <p:spPr>
          <a:xfrm>
            <a:off x="6009416"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0" name="타원 299">
            <a:extLst>
              <a:ext uri="{FF2B5EF4-FFF2-40B4-BE49-F238E27FC236}">
                <a16:creationId xmlns:a16="http://schemas.microsoft.com/office/drawing/2014/main" id="{8D10C29D-86BF-73D8-252E-0A86EF4D798B}"/>
              </a:ext>
            </a:extLst>
          </p:cNvPr>
          <p:cNvSpPr/>
          <p:nvPr/>
        </p:nvSpPr>
        <p:spPr>
          <a:xfrm>
            <a:off x="7122930"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1" name="TextBox 280">
            <a:extLst>
              <a:ext uri="{FF2B5EF4-FFF2-40B4-BE49-F238E27FC236}">
                <a16:creationId xmlns:a16="http://schemas.microsoft.com/office/drawing/2014/main" id="{5C9E1346-74A9-9CC7-3705-C2A7F8CE5061}"/>
              </a:ext>
            </a:extLst>
          </p:cNvPr>
          <p:cNvSpPr txBox="1"/>
          <p:nvPr/>
        </p:nvSpPr>
        <p:spPr>
          <a:xfrm>
            <a:off x="8390475" y="541560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82" name="TextBox 281">
            <a:extLst>
              <a:ext uri="{FF2B5EF4-FFF2-40B4-BE49-F238E27FC236}">
                <a16:creationId xmlns:a16="http://schemas.microsoft.com/office/drawing/2014/main" id="{C30AF8C3-2223-2AF4-5F3D-EEA040716FEF}"/>
              </a:ext>
            </a:extLst>
          </p:cNvPr>
          <p:cNvSpPr txBox="1"/>
          <p:nvPr/>
        </p:nvSpPr>
        <p:spPr>
          <a:xfrm>
            <a:off x="1741317" y="5490916"/>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z</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j</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84" name="그룹 835">
            <a:extLst>
              <a:ext uri="{FF2B5EF4-FFF2-40B4-BE49-F238E27FC236}">
                <a16:creationId xmlns:a16="http://schemas.microsoft.com/office/drawing/2014/main" id="{FB40E072-CBDC-B9FB-B80C-8F4B5BB9F4B6}"/>
              </a:ext>
            </a:extLst>
          </p:cNvPr>
          <p:cNvGrpSpPr/>
          <p:nvPr/>
        </p:nvGrpSpPr>
        <p:grpSpPr>
          <a:xfrm rot="16200000">
            <a:off x="3777481" y="5503926"/>
            <a:ext cx="564373" cy="268733"/>
            <a:chOff x="5890169" y="4312037"/>
            <a:chExt cx="1895988" cy="1103725"/>
          </a:xfrm>
        </p:grpSpPr>
        <p:grpSp>
          <p:nvGrpSpPr>
            <p:cNvPr id="299" name="그룹 822">
              <a:extLst>
                <a:ext uri="{FF2B5EF4-FFF2-40B4-BE49-F238E27FC236}">
                  <a16:creationId xmlns:a16="http://schemas.microsoft.com/office/drawing/2014/main" id="{B92FCF4C-BA05-E7E9-5126-4C6B8714C917}"/>
                </a:ext>
              </a:extLst>
            </p:cNvPr>
            <p:cNvGrpSpPr/>
            <p:nvPr/>
          </p:nvGrpSpPr>
          <p:grpSpPr>
            <a:xfrm>
              <a:off x="6122466" y="4312037"/>
              <a:ext cx="1432853" cy="1103725"/>
              <a:chOff x="5991225" y="4310063"/>
              <a:chExt cx="496427" cy="273840"/>
            </a:xfrm>
          </p:grpSpPr>
          <p:cxnSp>
            <p:nvCxnSpPr>
              <p:cNvPr id="302" name="직선 연결선 771">
                <a:extLst>
                  <a:ext uri="{FF2B5EF4-FFF2-40B4-BE49-F238E27FC236}">
                    <a16:creationId xmlns:a16="http://schemas.microsoft.com/office/drawing/2014/main" id="{4086A2E9-CB25-87C3-ADA2-B8A97CFAFB2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3" name="직선 연결선 789">
                <a:extLst>
                  <a:ext uri="{FF2B5EF4-FFF2-40B4-BE49-F238E27FC236}">
                    <a16:creationId xmlns:a16="http://schemas.microsoft.com/office/drawing/2014/main" id="{F992FD0E-E93A-64F1-8CD6-5811B72E7822}"/>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4" name="직선 연결선 792">
                <a:extLst>
                  <a:ext uri="{FF2B5EF4-FFF2-40B4-BE49-F238E27FC236}">
                    <a16:creationId xmlns:a16="http://schemas.microsoft.com/office/drawing/2014/main" id="{D32CA2A7-65FD-AE79-B5EF-CFFE1E72897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5" name="직선 연결선 807">
                <a:extLst>
                  <a:ext uri="{FF2B5EF4-FFF2-40B4-BE49-F238E27FC236}">
                    <a16:creationId xmlns:a16="http://schemas.microsoft.com/office/drawing/2014/main" id="{8D391E9D-1F57-AF14-592A-00B6DCA7D67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6" name="직선 연결선 810">
                <a:extLst>
                  <a:ext uri="{FF2B5EF4-FFF2-40B4-BE49-F238E27FC236}">
                    <a16:creationId xmlns:a16="http://schemas.microsoft.com/office/drawing/2014/main" id="{282CD6DA-1315-9DE1-60B2-1CE59D5C2DF0}"/>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7" name="직선 연결선 815">
                <a:extLst>
                  <a:ext uri="{FF2B5EF4-FFF2-40B4-BE49-F238E27FC236}">
                    <a16:creationId xmlns:a16="http://schemas.microsoft.com/office/drawing/2014/main" id="{CAC79130-DC7A-F732-67E0-C8F9BF90B24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8" name="직선 연결선 819">
                <a:extLst>
                  <a:ext uri="{FF2B5EF4-FFF2-40B4-BE49-F238E27FC236}">
                    <a16:creationId xmlns:a16="http://schemas.microsoft.com/office/drawing/2014/main" id="{FCA8BB8D-4E4A-9CAF-7228-3A5A613D093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0" name="직선 연결선 826">
              <a:extLst>
                <a:ext uri="{FF2B5EF4-FFF2-40B4-BE49-F238E27FC236}">
                  <a16:creationId xmlns:a16="http://schemas.microsoft.com/office/drawing/2014/main" id="{0E061CA4-ADD0-9EE3-8E92-E89C6ADD391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1" name="직선 연결선 832">
              <a:extLst>
                <a:ext uri="{FF2B5EF4-FFF2-40B4-BE49-F238E27FC236}">
                  <a16:creationId xmlns:a16="http://schemas.microsoft.com/office/drawing/2014/main" id="{41CCBE52-4AED-A78D-DCAA-CC0086E57A98}"/>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6" name="그룹 761">
            <a:extLst>
              <a:ext uri="{FF2B5EF4-FFF2-40B4-BE49-F238E27FC236}">
                <a16:creationId xmlns:a16="http://schemas.microsoft.com/office/drawing/2014/main" id="{8626FE54-B1FE-5C44-156D-BC0C1B999FDB}"/>
              </a:ext>
            </a:extLst>
          </p:cNvPr>
          <p:cNvGrpSpPr/>
          <p:nvPr/>
        </p:nvGrpSpPr>
        <p:grpSpPr>
          <a:xfrm rot="5400000">
            <a:off x="5999216" y="5596774"/>
            <a:ext cx="598569" cy="124310"/>
            <a:chOff x="5608137" y="3394157"/>
            <a:chExt cx="338599" cy="70817"/>
          </a:xfrm>
        </p:grpSpPr>
        <p:grpSp>
          <p:nvGrpSpPr>
            <p:cNvPr id="287" name="그룹 753">
              <a:extLst>
                <a:ext uri="{FF2B5EF4-FFF2-40B4-BE49-F238E27FC236}">
                  <a16:creationId xmlns:a16="http://schemas.microsoft.com/office/drawing/2014/main" id="{F584A370-96B7-4FF2-F4FB-EB97CCA674F3}"/>
                </a:ext>
              </a:extLst>
            </p:cNvPr>
            <p:cNvGrpSpPr/>
            <p:nvPr/>
          </p:nvGrpSpPr>
          <p:grpSpPr>
            <a:xfrm rot="5400000">
              <a:off x="5739521" y="3307128"/>
              <a:ext cx="70817" cy="244875"/>
              <a:chOff x="5131625" y="2342062"/>
              <a:chExt cx="70817" cy="244875"/>
            </a:xfrm>
          </p:grpSpPr>
          <p:sp>
            <p:nvSpPr>
              <p:cNvPr id="290" name="타원 750">
                <a:extLst>
                  <a:ext uri="{FF2B5EF4-FFF2-40B4-BE49-F238E27FC236}">
                    <a16:creationId xmlns:a16="http://schemas.microsoft.com/office/drawing/2014/main" id="{1B0556B8-7F7E-89F5-73EA-CB776BF1773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91" name="타원 751">
                <a:extLst>
                  <a:ext uri="{FF2B5EF4-FFF2-40B4-BE49-F238E27FC236}">
                    <a16:creationId xmlns:a16="http://schemas.microsoft.com/office/drawing/2014/main" id="{B031117C-9A69-5166-45D5-14DABE322D3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92" name="직선 연결선 752">
                <a:extLst>
                  <a:ext uri="{FF2B5EF4-FFF2-40B4-BE49-F238E27FC236}">
                    <a16:creationId xmlns:a16="http://schemas.microsoft.com/office/drawing/2014/main" id="{3C039091-CFFC-092E-3862-12FFEA15D52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88" name="직선 연결선 754">
              <a:extLst>
                <a:ext uri="{FF2B5EF4-FFF2-40B4-BE49-F238E27FC236}">
                  <a16:creationId xmlns:a16="http://schemas.microsoft.com/office/drawing/2014/main" id="{697CE074-A840-9C4D-1856-376A5EC1C7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89" name="직선 연결선 756">
              <a:extLst>
                <a:ext uri="{FF2B5EF4-FFF2-40B4-BE49-F238E27FC236}">
                  <a16:creationId xmlns:a16="http://schemas.microsoft.com/office/drawing/2014/main" id="{664200F9-5316-DCA5-5F2B-F1A3595C135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00" name="U-turn Arrow 199">
            <a:extLst>
              <a:ext uri="{FF2B5EF4-FFF2-40B4-BE49-F238E27FC236}">
                <a16:creationId xmlns:a16="http://schemas.microsoft.com/office/drawing/2014/main" id="{EDE5A66D-DDAD-DB13-A095-D9407F61827C}"/>
              </a:ext>
            </a:extLst>
          </p:cNvPr>
          <p:cNvSpPr/>
          <p:nvPr/>
        </p:nvSpPr>
        <p:spPr>
          <a:xfrm flipH="1">
            <a:off x="4232463" y="4033959"/>
            <a:ext cx="581169" cy="2189070"/>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5" y="4034843"/>
            <a:ext cx="581169" cy="2211506"/>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3" y="4033959"/>
            <a:ext cx="581169" cy="2188187"/>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U-turn Arrow 329">
            <a:extLst>
              <a:ext uri="{FF2B5EF4-FFF2-40B4-BE49-F238E27FC236}">
                <a16:creationId xmlns:a16="http://schemas.microsoft.com/office/drawing/2014/main" id="{A352C410-8BDF-29A0-0A66-D76E118A0046}"/>
              </a:ext>
            </a:extLst>
          </p:cNvPr>
          <p:cNvSpPr/>
          <p:nvPr/>
        </p:nvSpPr>
        <p:spPr>
          <a:xfrm flipH="1">
            <a:off x="6462837" y="5326610"/>
            <a:ext cx="581169" cy="909302"/>
          </a:xfrm>
          <a:prstGeom prst="uturnArrow">
            <a:avLst>
              <a:gd name="adj1" fmla="val 12998"/>
              <a:gd name="adj2" fmla="val 12998"/>
              <a:gd name="adj3" fmla="val 32437"/>
              <a:gd name="adj4" fmla="val 19747"/>
              <a:gd name="adj5" fmla="val 377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U-turn Arrow 330">
            <a:extLst>
              <a:ext uri="{FF2B5EF4-FFF2-40B4-BE49-F238E27FC236}">
                <a16:creationId xmlns:a16="http://schemas.microsoft.com/office/drawing/2014/main" id="{2FC27052-BA7F-A5EE-D836-5AA7FF534435}"/>
              </a:ext>
            </a:extLst>
          </p:cNvPr>
          <p:cNvSpPr/>
          <p:nvPr/>
        </p:nvSpPr>
        <p:spPr>
          <a:xfrm flipH="1">
            <a:off x="4232460" y="5341406"/>
            <a:ext cx="581169" cy="923201"/>
          </a:xfrm>
          <a:prstGeom prst="uturnArrow">
            <a:avLst>
              <a:gd name="adj1" fmla="val 12998"/>
              <a:gd name="adj2" fmla="val 12998"/>
              <a:gd name="adj3" fmla="val 32437"/>
              <a:gd name="adj4" fmla="val 19747"/>
              <a:gd name="adj5" fmla="val 916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U-turn Arrow 331">
            <a:extLst>
              <a:ext uri="{FF2B5EF4-FFF2-40B4-BE49-F238E27FC236}">
                <a16:creationId xmlns:a16="http://schemas.microsoft.com/office/drawing/2014/main" id="{7B1E2FB4-BBD4-C451-F7B7-93B60A20D545}"/>
              </a:ext>
            </a:extLst>
          </p:cNvPr>
          <p:cNvSpPr/>
          <p:nvPr/>
        </p:nvSpPr>
        <p:spPr>
          <a:xfrm flipH="1">
            <a:off x="7584992" y="5326610"/>
            <a:ext cx="581169" cy="919739"/>
          </a:xfrm>
          <a:prstGeom prst="uturnArrow">
            <a:avLst>
              <a:gd name="adj1" fmla="val 12998"/>
              <a:gd name="adj2" fmla="val 12998"/>
              <a:gd name="adj3" fmla="val 32437"/>
              <a:gd name="adj4" fmla="val 19747"/>
              <a:gd name="adj5" fmla="val 921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U-turn Arrow 332">
            <a:extLst>
              <a:ext uri="{FF2B5EF4-FFF2-40B4-BE49-F238E27FC236}">
                <a16:creationId xmlns:a16="http://schemas.microsoft.com/office/drawing/2014/main" id="{BD4254BA-9AEE-AEFC-7229-8BD986EAF1B9}"/>
              </a:ext>
            </a:extLst>
          </p:cNvPr>
          <p:cNvSpPr/>
          <p:nvPr/>
        </p:nvSpPr>
        <p:spPr>
          <a:xfrm flipH="1">
            <a:off x="5340550" y="5340992"/>
            <a:ext cx="581169" cy="912397"/>
          </a:xfrm>
          <a:prstGeom prst="uturnArrow">
            <a:avLst>
              <a:gd name="adj1" fmla="val 12998"/>
              <a:gd name="adj2" fmla="val 12998"/>
              <a:gd name="adj3" fmla="val 32437"/>
              <a:gd name="adj4" fmla="val 19747"/>
              <a:gd name="adj5" fmla="val 402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그룹 761">
            <a:extLst>
              <a:ext uri="{FF2B5EF4-FFF2-40B4-BE49-F238E27FC236}">
                <a16:creationId xmlns:a16="http://schemas.microsoft.com/office/drawing/2014/main" id="{64C6C16A-069E-DBD8-683A-69822F0907D9}"/>
              </a:ext>
            </a:extLst>
          </p:cNvPr>
          <p:cNvGrpSpPr/>
          <p:nvPr/>
        </p:nvGrpSpPr>
        <p:grpSpPr>
          <a:xfrm rot="5400000">
            <a:off x="4883794" y="5596775"/>
            <a:ext cx="598569" cy="124310"/>
            <a:chOff x="5608137" y="3394157"/>
            <a:chExt cx="338599" cy="70817"/>
          </a:xfrm>
        </p:grpSpPr>
        <p:grpSp>
          <p:nvGrpSpPr>
            <p:cNvPr id="335" name="그룹 753">
              <a:extLst>
                <a:ext uri="{FF2B5EF4-FFF2-40B4-BE49-F238E27FC236}">
                  <a16:creationId xmlns:a16="http://schemas.microsoft.com/office/drawing/2014/main" id="{46F20107-F362-1DF8-5117-D2267F9DC3AF}"/>
                </a:ext>
              </a:extLst>
            </p:cNvPr>
            <p:cNvGrpSpPr/>
            <p:nvPr/>
          </p:nvGrpSpPr>
          <p:grpSpPr>
            <a:xfrm rot="5400000">
              <a:off x="5739521" y="3307128"/>
              <a:ext cx="70817" cy="244875"/>
              <a:chOff x="5131625" y="2342062"/>
              <a:chExt cx="70817" cy="244875"/>
            </a:xfrm>
          </p:grpSpPr>
          <p:sp>
            <p:nvSpPr>
              <p:cNvPr id="338" name="타원 750">
                <a:extLst>
                  <a:ext uri="{FF2B5EF4-FFF2-40B4-BE49-F238E27FC236}">
                    <a16:creationId xmlns:a16="http://schemas.microsoft.com/office/drawing/2014/main" id="{7665EA3F-15F2-1C4E-F2BC-EA8EEC50E36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339" name="타원 751">
                <a:extLst>
                  <a:ext uri="{FF2B5EF4-FFF2-40B4-BE49-F238E27FC236}">
                    <a16:creationId xmlns:a16="http://schemas.microsoft.com/office/drawing/2014/main" id="{EAF339EB-30A5-D01B-2E80-DA4AD7942E59}"/>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340" name="직선 연결선 752">
                <a:extLst>
                  <a:ext uri="{FF2B5EF4-FFF2-40B4-BE49-F238E27FC236}">
                    <a16:creationId xmlns:a16="http://schemas.microsoft.com/office/drawing/2014/main" id="{B2FCE671-6B4F-8FA6-8A9F-57597FF3B44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336" name="직선 연결선 754">
              <a:extLst>
                <a:ext uri="{FF2B5EF4-FFF2-40B4-BE49-F238E27FC236}">
                  <a16:creationId xmlns:a16="http://schemas.microsoft.com/office/drawing/2014/main" id="{80C92A27-20B0-C7E2-BDF5-AB3C109A3A1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337" name="직선 연결선 756">
              <a:extLst>
                <a:ext uri="{FF2B5EF4-FFF2-40B4-BE49-F238E27FC236}">
                  <a16:creationId xmlns:a16="http://schemas.microsoft.com/office/drawing/2014/main" id="{4EF0C65F-2467-17F0-82DC-D94AEDCCEC6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341" name="그룹 835">
            <a:extLst>
              <a:ext uri="{FF2B5EF4-FFF2-40B4-BE49-F238E27FC236}">
                <a16:creationId xmlns:a16="http://schemas.microsoft.com/office/drawing/2014/main" id="{D6846B20-DD8D-80AE-D163-8E6EB9CBCA3B}"/>
              </a:ext>
            </a:extLst>
          </p:cNvPr>
          <p:cNvGrpSpPr/>
          <p:nvPr/>
        </p:nvGrpSpPr>
        <p:grpSpPr>
          <a:xfrm rot="16200000">
            <a:off x="7116827" y="5503926"/>
            <a:ext cx="564373" cy="268733"/>
            <a:chOff x="5890169" y="4312037"/>
            <a:chExt cx="1895988" cy="1103725"/>
          </a:xfrm>
        </p:grpSpPr>
        <p:grpSp>
          <p:nvGrpSpPr>
            <p:cNvPr id="342" name="그룹 822">
              <a:extLst>
                <a:ext uri="{FF2B5EF4-FFF2-40B4-BE49-F238E27FC236}">
                  <a16:creationId xmlns:a16="http://schemas.microsoft.com/office/drawing/2014/main" id="{BDC3047A-0E64-64E1-DE52-DF13BE2E9555}"/>
                </a:ext>
              </a:extLst>
            </p:cNvPr>
            <p:cNvGrpSpPr/>
            <p:nvPr/>
          </p:nvGrpSpPr>
          <p:grpSpPr>
            <a:xfrm>
              <a:off x="6122466" y="4312037"/>
              <a:ext cx="1432853" cy="1103725"/>
              <a:chOff x="5991225" y="4310063"/>
              <a:chExt cx="496427" cy="273840"/>
            </a:xfrm>
          </p:grpSpPr>
          <p:cxnSp>
            <p:nvCxnSpPr>
              <p:cNvPr id="345" name="직선 연결선 771">
                <a:extLst>
                  <a:ext uri="{FF2B5EF4-FFF2-40B4-BE49-F238E27FC236}">
                    <a16:creationId xmlns:a16="http://schemas.microsoft.com/office/drawing/2014/main" id="{ED88A357-6C95-D699-5C0F-D73BA602F395}"/>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6" name="직선 연결선 789">
                <a:extLst>
                  <a:ext uri="{FF2B5EF4-FFF2-40B4-BE49-F238E27FC236}">
                    <a16:creationId xmlns:a16="http://schemas.microsoft.com/office/drawing/2014/main" id="{A04FC476-F2C8-D8E4-572B-8F7993151043}"/>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7" name="직선 연결선 792">
                <a:extLst>
                  <a:ext uri="{FF2B5EF4-FFF2-40B4-BE49-F238E27FC236}">
                    <a16:creationId xmlns:a16="http://schemas.microsoft.com/office/drawing/2014/main" id="{BF6573E7-BF10-AE6C-46C1-5E4D8DA8290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8" name="직선 연결선 807">
                <a:extLst>
                  <a:ext uri="{FF2B5EF4-FFF2-40B4-BE49-F238E27FC236}">
                    <a16:creationId xmlns:a16="http://schemas.microsoft.com/office/drawing/2014/main" id="{96BFEE80-0693-15E6-F61E-C5AFB052C2D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9" name="직선 연결선 810">
                <a:extLst>
                  <a:ext uri="{FF2B5EF4-FFF2-40B4-BE49-F238E27FC236}">
                    <a16:creationId xmlns:a16="http://schemas.microsoft.com/office/drawing/2014/main" id="{7FEA705B-2191-A516-7D32-0687E660F9FE}"/>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0" name="직선 연결선 815">
                <a:extLst>
                  <a:ext uri="{FF2B5EF4-FFF2-40B4-BE49-F238E27FC236}">
                    <a16:creationId xmlns:a16="http://schemas.microsoft.com/office/drawing/2014/main" id="{ED9DCD9C-D764-9E43-0816-90991A30F1D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1" name="직선 연결선 819">
                <a:extLst>
                  <a:ext uri="{FF2B5EF4-FFF2-40B4-BE49-F238E27FC236}">
                    <a16:creationId xmlns:a16="http://schemas.microsoft.com/office/drawing/2014/main" id="{611BE62F-4C5C-9511-4286-02A274B9947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43" name="직선 연결선 826">
              <a:extLst>
                <a:ext uri="{FF2B5EF4-FFF2-40B4-BE49-F238E27FC236}">
                  <a16:creationId xmlns:a16="http://schemas.microsoft.com/office/drawing/2014/main" id="{FC070F9B-612A-9D85-6FDA-7D9AD18B94BD}"/>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4" name="직선 연결선 832">
              <a:extLst>
                <a:ext uri="{FF2B5EF4-FFF2-40B4-BE49-F238E27FC236}">
                  <a16:creationId xmlns:a16="http://schemas.microsoft.com/office/drawing/2014/main" id="{8E4DD1D2-7E6F-687F-B404-C832AA2C8C0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204" name="U-turn Arrow 203">
            <a:extLst>
              <a:ext uri="{FF2B5EF4-FFF2-40B4-BE49-F238E27FC236}">
                <a16:creationId xmlns:a16="http://schemas.microsoft.com/office/drawing/2014/main" id="{408E9155-395E-5792-2E69-9ED75F141585}"/>
              </a:ext>
            </a:extLst>
          </p:cNvPr>
          <p:cNvSpPr/>
          <p:nvPr/>
        </p:nvSpPr>
        <p:spPr>
          <a:xfrm flipH="1">
            <a:off x="6462838" y="2731243"/>
            <a:ext cx="581169" cy="3515107"/>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Rectangle 351">
            <a:extLst>
              <a:ext uri="{FF2B5EF4-FFF2-40B4-BE49-F238E27FC236}">
                <a16:creationId xmlns:a16="http://schemas.microsoft.com/office/drawing/2014/main" id="{AB109BEF-48B0-8EB1-A210-E40E134F8961}"/>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Rectangle 352">
            <a:extLst>
              <a:ext uri="{FF2B5EF4-FFF2-40B4-BE49-F238E27FC236}">
                <a16:creationId xmlns:a16="http://schemas.microsoft.com/office/drawing/2014/main" id="{3B29001F-F445-DB4D-C9CC-5F11A90FE92C}"/>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Rounded Rectangular Callout 353">
            <a:extLst>
              <a:ext uri="{FF2B5EF4-FFF2-40B4-BE49-F238E27FC236}">
                <a16:creationId xmlns:a16="http://schemas.microsoft.com/office/drawing/2014/main" id="{385365DC-36C5-373E-D9BA-549ABE6DC92E}"/>
              </a:ext>
            </a:extLst>
          </p:cNvPr>
          <p:cNvSpPr/>
          <p:nvPr/>
        </p:nvSpPr>
        <p:spPr bwMode="auto">
          <a:xfrm>
            <a:off x="91875" y="2713495"/>
            <a:ext cx="6783821" cy="980015"/>
          </a:xfrm>
          <a:prstGeom prst="wedgeRoundRectCallout">
            <a:avLst>
              <a:gd name="adj1" fmla="val 54874"/>
              <a:gd name="adj2" fmla="val -934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0</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0</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OR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355" name="Rectangle 354">
            <a:extLst>
              <a:ext uri="{FF2B5EF4-FFF2-40B4-BE49-F238E27FC236}">
                <a16:creationId xmlns:a16="http://schemas.microsoft.com/office/drawing/2014/main" id="{15A6905E-73C9-560C-0EFD-931F694B90CA}"/>
              </a:ext>
            </a:extLst>
          </p:cNvPr>
          <p:cNvSpPr/>
          <p:nvPr/>
        </p:nvSpPr>
        <p:spPr>
          <a:xfrm>
            <a:off x="7122930" y="1974213"/>
            <a:ext cx="1190941" cy="458515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2143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ounded Rectangle 268">
            <a:extLst>
              <a:ext uri="{FF2B5EF4-FFF2-40B4-BE49-F238E27FC236}">
                <a16:creationId xmlns:a16="http://schemas.microsoft.com/office/drawing/2014/main" id="{8D74A2D1-E8F2-B83A-099C-E17053503545}"/>
              </a:ext>
            </a:extLst>
          </p:cNvPr>
          <p:cNvSpPr/>
          <p:nvPr/>
        </p:nvSpPr>
        <p:spPr>
          <a:xfrm>
            <a:off x="3601538" y="5179893"/>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784740"/>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275" name="Group 274">
            <a:extLst>
              <a:ext uri="{FF2B5EF4-FFF2-40B4-BE49-F238E27FC236}">
                <a16:creationId xmlns:a16="http://schemas.microsoft.com/office/drawing/2014/main" id="{90688DD9-34FB-284C-8B20-330C86238E93}"/>
              </a:ext>
            </a:extLst>
          </p:cNvPr>
          <p:cNvGrpSpPr/>
          <p:nvPr/>
        </p:nvGrpSpPr>
        <p:grpSpPr>
          <a:xfrm>
            <a:off x="4051865" y="5260434"/>
            <a:ext cx="3939696" cy="891472"/>
            <a:chOff x="4051865" y="2665067"/>
            <a:chExt cx="3939696" cy="891472"/>
          </a:xfrm>
        </p:grpSpPr>
        <p:grpSp>
          <p:nvGrpSpPr>
            <p:cNvPr id="321" name="Group 320">
              <a:extLst>
                <a:ext uri="{FF2B5EF4-FFF2-40B4-BE49-F238E27FC236}">
                  <a16:creationId xmlns:a16="http://schemas.microsoft.com/office/drawing/2014/main" id="{93D907CB-54DB-04B1-E95C-C383CC08CF29}"/>
                </a:ext>
              </a:extLst>
            </p:cNvPr>
            <p:cNvGrpSpPr/>
            <p:nvPr/>
          </p:nvGrpSpPr>
          <p:grpSpPr>
            <a:xfrm>
              <a:off x="4062140" y="2665067"/>
              <a:ext cx="3340542" cy="891472"/>
              <a:chOff x="1860807" y="2641375"/>
              <a:chExt cx="3340542" cy="3601380"/>
            </a:xfrm>
          </p:grpSpPr>
          <p:cxnSp>
            <p:nvCxnSpPr>
              <p:cNvPr id="326" name="Straight Connector 325">
                <a:extLst>
                  <a:ext uri="{FF2B5EF4-FFF2-40B4-BE49-F238E27FC236}">
                    <a16:creationId xmlns:a16="http://schemas.microsoft.com/office/drawing/2014/main" id="{814F1E1F-F916-8741-913A-D82FE7CAA19D}"/>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EAA4627-4C25-1F01-25A5-5C97AF595799}"/>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36BF4DE-ED94-67A4-35C6-3AADCA0DAB50}"/>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14AE279-19E7-82E2-5B91-9B7E8166C24F}"/>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322" name="Straight Connector 321">
              <a:extLst>
                <a:ext uri="{FF2B5EF4-FFF2-40B4-BE49-F238E27FC236}">
                  <a16:creationId xmlns:a16="http://schemas.microsoft.com/office/drawing/2014/main" id="{93FFF7A7-7E42-455B-509E-E939DB346B31}"/>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5D1440C-105E-F18C-4FC4-2B06635D0F0B}"/>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E33E594-EBCE-347F-F30D-4BFB3B87A8D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87B9797-17D1-95FD-ADD5-4E54461FAF04}"/>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36F37AE2-ABFF-E542-C1EE-A278C2741C4F}"/>
              </a:ext>
            </a:extLst>
          </p:cNvPr>
          <p:cNvGrpSpPr/>
          <p:nvPr/>
        </p:nvGrpSpPr>
        <p:grpSpPr>
          <a:xfrm>
            <a:off x="3382115" y="5641441"/>
            <a:ext cx="5014215" cy="2"/>
            <a:chOff x="1231585" y="2671909"/>
            <a:chExt cx="6166530" cy="2"/>
          </a:xfrm>
        </p:grpSpPr>
        <p:cxnSp>
          <p:nvCxnSpPr>
            <p:cNvPr id="319" name="Straight Connector 318">
              <a:extLst>
                <a:ext uri="{FF2B5EF4-FFF2-40B4-BE49-F238E27FC236}">
                  <a16:creationId xmlns:a16="http://schemas.microsoft.com/office/drawing/2014/main" id="{3C7DB334-3C59-5EA2-669D-0AEB47AE3786}"/>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FB6DB20-4070-C0BF-A582-E0F08DCD5B67}"/>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 name="타원 299">
            <a:extLst>
              <a:ext uri="{FF2B5EF4-FFF2-40B4-BE49-F238E27FC236}">
                <a16:creationId xmlns:a16="http://schemas.microsoft.com/office/drawing/2014/main" id="{1C56E967-A2F2-CC2C-657B-D724C8BBD1FF}"/>
              </a:ext>
            </a:extLst>
          </p:cNvPr>
          <p:cNvSpPr/>
          <p:nvPr/>
        </p:nvSpPr>
        <p:spPr>
          <a:xfrm>
            <a:off x="3779881"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8" name="타원 299">
            <a:extLst>
              <a:ext uri="{FF2B5EF4-FFF2-40B4-BE49-F238E27FC236}">
                <a16:creationId xmlns:a16="http://schemas.microsoft.com/office/drawing/2014/main" id="{935F8014-2C68-1A9E-F9F5-470C54ED0788}"/>
              </a:ext>
            </a:extLst>
          </p:cNvPr>
          <p:cNvSpPr/>
          <p:nvPr/>
        </p:nvSpPr>
        <p:spPr>
          <a:xfrm>
            <a:off x="4895902"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9" name="타원 299">
            <a:extLst>
              <a:ext uri="{FF2B5EF4-FFF2-40B4-BE49-F238E27FC236}">
                <a16:creationId xmlns:a16="http://schemas.microsoft.com/office/drawing/2014/main" id="{DCF0959E-9193-512A-BEB4-57720065BF5E}"/>
              </a:ext>
            </a:extLst>
          </p:cNvPr>
          <p:cNvSpPr/>
          <p:nvPr/>
        </p:nvSpPr>
        <p:spPr>
          <a:xfrm>
            <a:off x="6009416"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0" name="타원 299">
            <a:extLst>
              <a:ext uri="{FF2B5EF4-FFF2-40B4-BE49-F238E27FC236}">
                <a16:creationId xmlns:a16="http://schemas.microsoft.com/office/drawing/2014/main" id="{8D10C29D-86BF-73D8-252E-0A86EF4D798B}"/>
              </a:ext>
            </a:extLst>
          </p:cNvPr>
          <p:cNvSpPr/>
          <p:nvPr/>
        </p:nvSpPr>
        <p:spPr>
          <a:xfrm>
            <a:off x="7122930"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1" name="TextBox 280">
            <a:extLst>
              <a:ext uri="{FF2B5EF4-FFF2-40B4-BE49-F238E27FC236}">
                <a16:creationId xmlns:a16="http://schemas.microsoft.com/office/drawing/2014/main" id="{5C9E1346-74A9-9CC7-3705-C2A7F8CE5061}"/>
              </a:ext>
            </a:extLst>
          </p:cNvPr>
          <p:cNvSpPr txBox="1"/>
          <p:nvPr/>
        </p:nvSpPr>
        <p:spPr>
          <a:xfrm>
            <a:off x="8390475" y="541560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82" name="TextBox 281">
            <a:extLst>
              <a:ext uri="{FF2B5EF4-FFF2-40B4-BE49-F238E27FC236}">
                <a16:creationId xmlns:a16="http://schemas.microsoft.com/office/drawing/2014/main" id="{C30AF8C3-2223-2AF4-5F3D-EEA040716FEF}"/>
              </a:ext>
            </a:extLst>
          </p:cNvPr>
          <p:cNvSpPr txBox="1"/>
          <p:nvPr/>
        </p:nvSpPr>
        <p:spPr>
          <a:xfrm>
            <a:off x="1741317" y="5490916"/>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z</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j</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84" name="그룹 835">
            <a:extLst>
              <a:ext uri="{FF2B5EF4-FFF2-40B4-BE49-F238E27FC236}">
                <a16:creationId xmlns:a16="http://schemas.microsoft.com/office/drawing/2014/main" id="{FB40E072-CBDC-B9FB-B80C-8F4B5BB9F4B6}"/>
              </a:ext>
            </a:extLst>
          </p:cNvPr>
          <p:cNvGrpSpPr/>
          <p:nvPr/>
        </p:nvGrpSpPr>
        <p:grpSpPr>
          <a:xfrm rot="16200000">
            <a:off x="3777481" y="5503926"/>
            <a:ext cx="564373" cy="268733"/>
            <a:chOff x="5890169" y="4312037"/>
            <a:chExt cx="1895988" cy="1103725"/>
          </a:xfrm>
        </p:grpSpPr>
        <p:grpSp>
          <p:nvGrpSpPr>
            <p:cNvPr id="299" name="그룹 822">
              <a:extLst>
                <a:ext uri="{FF2B5EF4-FFF2-40B4-BE49-F238E27FC236}">
                  <a16:creationId xmlns:a16="http://schemas.microsoft.com/office/drawing/2014/main" id="{B92FCF4C-BA05-E7E9-5126-4C6B8714C917}"/>
                </a:ext>
              </a:extLst>
            </p:cNvPr>
            <p:cNvGrpSpPr/>
            <p:nvPr/>
          </p:nvGrpSpPr>
          <p:grpSpPr>
            <a:xfrm>
              <a:off x="6122466" y="4312037"/>
              <a:ext cx="1432853" cy="1103725"/>
              <a:chOff x="5991225" y="4310063"/>
              <a:chExt cx="496427" cy="273840"/>
            </a:xfrm>
          </p:grpSpPr>
          <p:cxnSp>
            <p:nvCxnSpPr>
              <p:cNvPr id="302" name="직선 연결선 771">
                <a:extLst>
                  <a:ext uri="{FF2B5EF4-FFF2-40B4-BE49-F238E27FC236}">
                    <a16:creationId xmlns:a16="http://schemas.microsoft.com/office/drawing/2014/main" id="{4086A2E9-CB25-87C3-ADA2-B8A97CFAFB2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3" name="직선 연결선 789">
                <a:extLst>
                  <a:ext uri="{FF2B5EF4-FFF2-40B4-BE49-F238E27FC236}">
                    <a16:creationId xmlns:a16="http://schemas.microsoft.com/office/drawing/2014/main" id="{F992FD0E-E93A-64F1-8CD6-5811B72E7822}"/>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4" name="직선 연결선 792">
                <a:extLst>
                  <a:ext uri="{FF2B5EF4-FFF2-40B4-BE49-F238E27FC236}">
                    <a16:creationId xmlns:a16="http://schemas.microsoft.com/office/drawing/2014/main" id="{D32CA2A7-65FD-AE79-B5EF-CFFE1E72897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5" name="직선 연결선 807">
                <a:extLst>
                  <a:ext uri="{FF2B5EF4-FFF2-40B4-BE49-F238E27FC236}">
                    <a16:creationId xmlns:a16="http://schemas.microsoft.com/office/drawing/2014/main" id="{8D391E9D-1F57-AF14-592A-00B6DCA7D67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6" name="직선 연결선 810">
                <a:extLst>
                  <a:ext uri="{FF2B5EF4-FFF2-40B4-BE49-F238E27FC236}">
                    <a16:creationId xmlns:a16="http://schemas.microsoft.com/office/drawing/2014/main" id="{282CD6DA-1315-9DE1-60B2-1CE59D5C2DF0}"/>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7" name="직선 연결선 815">
                <a:extLst>
                  <a:ext uri="{FF2B5EF4-FFF2-40B4-BE49-F238E27FC236}">
                    <a16:creationId xmlns:a16="http://schemas.microsoft.com/office/drawing/2014/main" id="{CAC79130-DC7A-F732-67E0-C8F9BF90B24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8" name="직선 연결선 819">
                <a:extLst>
                  <a:ext uri="{FF2B5EF4-FFF2-40B4-BE49-F238E27FC236}">
                    <a16:creationId xmlns:a16="http://schemas.microsoft.com/office/drawing/2014/main" id="{FCA8BB8D-4E4A-9CAF-7228-3A5A613D093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0" name="직선 연결선 826">
              <a:extLst>
                <a:ext uri="{FF2B5EF4-FFF2-40B4-BE49-F238E27FC236}">
                  <a16:creationId xmlns:a16="http://schemas.microsoft.com/office/drawing/2014/main" id="{0E061CA4-ADD0-9EE3-8E92-E89C6ADD391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1" name="직선 연결선 832">
              <a:extLst>
                <a:ext uri="{FF2B5EF4-FFF2-40B4-BE49-F238E27FC236}">
                  <a16:creationId xmlns:a16="http://schemas.microsoft.com/office/drawing/2014/main" id="{41CCBE52-4AED-A78D-DCAA-CC0086E57A98}"/>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6" name="그룹 761">
            <a:extLst>
              <a:ext uri="{FF2B5EF4-FFF2-40B4-BE49-F238E27FC236}">
                <a16:creationId xmlns:a16="http://schemas.microsoft.com/office/drawing/2014/main" id="{8626FE54-B1FE-5C44-156D-BC0C1B999FDB}"/>
              </a:ext>
            </a:extLst>
          </p:cNvPr>
          <p:cNvGrpSpPr/>
          <p:nvPr/>
        </p:nvGrpSpPr>
        <p:grpSpPr>
          <a:xfrm rot="5400000">
            <a:off x="5999216" y="5596774"/>
            <a:ext cx="598569" cy="124310"/>
            <a:chOff x="5608137" y="3394157"/>
            <a:chExt cx="338599" cy="70817"/>
          </a:xfrm>
        </p:grpSpPr>
        <p:grpSp>
          <p:nvGrpSpPr>
            <p:cNvPr id="287" name="그룹 753">
              <a:extLst>
                <a:ext uri="{FF2B5EF4-FFF2-40B4-BE49-F238E27FC236}">
                  <a16:creationId xmlns:a16="http://schemas.microsoft.com/office/drawing/2014/main" id="{F584A370-96B7-4FF2-F4FB-EB97CCA674F3}"/>
                </a:ext>
              </a:extLst>
            </p:cNvPr>
            <p:cNvGrpSpPr/>
            <p:nvPr/>
          </p:nvGrpSpPr>
          <p:grpSpPr>
            <a:xfrm rot="5400000">
              <a:off x="5739521" y="3307128"/>
              <a:ext cx="70817" cy="244875"/>
              <a:chOff x="5131625" y="2342062"/>
              <a:chExt cx="70817" cy="244875"/>
            </a:xfrm>
          </p:grpSpPr>
          <p:sp>
            <p:nvSpPr>
              <p:cNvPr id="290" name="타원 750">
                <a:extLst>
                  <a:ext uri="{FF2B5EF4-FFF2-40B4-BE49-F238E27FC236}">
                    <a16:creationId xmlns:a16="http://schemas.microsoft.com/office/drawing/2014/main" id="{1B0556B8-7F7E-89F5-73EA-CB776BF1773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91" name="타원 751">
                <a:extLst>
                  <a:ext uri="{FF2B5EF4-FFF2-40B4-BE49-F238E27FC236}">
                    <a16:creationId xmlns:a16="http://schemas.microsoft.com/office/drawing/2014/main" id="{B031117C-9A69-5166-45D5-14DABE322D3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92" name="직선 연결선 752">
                <a:extLst>
                  <a:ext uri="{FF2B5EF4-FFF2-40B4-BE49-F238E27FC236}">
                    <a16:creationId xmlns:a16="http://schemas.microsoft.com/office/drawing/2014/main" id="{3C039091-CFFC-092E-3862-12FFEA15D52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88" name="직선 연결선 754">
              <a:extLst>
                <a:ext uri="{FF2B5EF4-FFF2-40B4-BE49-F238E27FC236}">
                  <a16:creationId xmlns:a16="http://schemas.microsoft.com/office/drawing/2014/main" id="{697CE074-A840-9C4D-1856-376A5EC1C7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89" name="직선 연결선 756">
              <a:extLst>
                <a:ext uri="{FF2B5EF4-FFF2-40B4-BE49-F238E27FC236}">
                  <a16:creationId xmlns:a16="http://schemas.microsoft.com/office/drawing/2014/main" id="{664200F9-5316-DCA5-5F2B-F1A3595C135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00" name="U-turn Arrow 199">
            <a:extLst>
              <a:ext uri="{FF2B5EF4-FFF2-40B4-BE49-F238E27FC236}">
                <a16:creationId xmlns:a16="http://schemas.microsoft.com/office/drawing/2014/main" id="{EDE5A66D-DDAD-DB13-A095-D9407F61827C}"/>
              </a:ext>
            </a:extLst>
          </p:cNvPr>
          <p:cNvSpPr/>
          <p:nvPr/>
        </p:nvSpPr>
        <p:spPr>
          <a:xfrm flipH="1">
            <a:off x="4232463" y="4033959"/>
            <a:ext cx="581169" cy="2189070"/>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5" y="4034843"/>
            <a:ext cx="581169" cy="2211506"/>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3" y="4033959"/>
            <a:ext cx="581169" cy="2188187"/>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U-turn Arrow 329">
            <a:extLst>
              <a:ext uri="{FF2B5EF4-FFF2-40B4-BE49-F238E27FC236}">
                <a16:creationId xmlns:a16="http://schemas.microsoft.com/office/drawing/2014/main" id="{A352C410-8BDF-29A0-0A66-D76E118A0046}"/>
              </a:ext>
            </a:extLst>
          </p:cNvPr>
          <p:cNvSpPr/>
          <p:nvPr/>
        </p:nvSpPr>
        <p:spPr>
          <a:xfrm flipH="1">
            <a:off x="6462837" y="5326610"/>
            <a:ext cx="581169" cy="909302"/>
          </a:xfrm>
          <a:prstGeom prst="uturnArrow">
            <a:avLst>
              <a:gd name="adj1" fmla="val 12998"/>
              <a:gd name="adj2" fmla="val 12998"/>
              <a:gd name="adj3" fmla="val 32437"/>
              <a:gd name="adj4" fmla="val 19747"/>
              <a:gd name="adj5" fmla="val 377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U-turn Arrow 330">
            <a:extLst>
              <a:ext uri="{FF2B5EF4-FFF2-40B4-BE49-F238E27FC236}">
                <a16:creationId xmlns:a16="http://schemas.microsoft.com/office/drawing/2014/main" id="{2FC27052-BA7F-A5EE-D836-5AA7FF534435}"/>
              </a:ext>
            </a:extLst>
          </p:cNvPr>
          <p:cNvSpPr/>
          <p:nvPr/>
        </p:nvSpPr>
        <p:spPr>
          <a:xfrm flipH="1">
            <a:off x="4232460" y="5341406"/>
            <a:ext cx="581169" cy="923201"/>
          </a:xfrm>
          <a:prstGeom prst="uturnArrow">
            <a:avLst>
              <a:gd name="adj1" fmla="val 12998"/>
              <a:gd name="adj2" fmla="val 12998"/>
              <a:gd name="adj3" fmla="val 32437"/>
              <a:gd name="adj4" fmla="val 19747"/>
              <a:gd name="adj5" fmla="val 916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U-turn Arrow 331">
            <a:extLst>
              <a:ext uri="{FF2B5EF4-FFF2-40B4-BE49-F238E27FC236}">
                <a16:creationId xmlns:a16="http://schemas.microsoft.com/office/drawing/2014/main" id="{7B1E2FB4-BBD4-C451-F7B7-93B60A20D545}"/>
              </a:ext>
            </a:extLst>
          </p:cNvPr>
          <p:cNvSpPr/>
          <p:nvPr/>
        </p:nvSpPr>
        <p:spPr>
          <a:xfrm flipH="1">
            <a:off x="7584992" y="5326610"/>
            <a:ext cx="581169" cy="919739"/>
          </a:xfrm>
          <a:prstGeom prst="uturnArrow">
            <a:avLst>
              <a:gd name="adj1" fmla="val 12998"/>
              <a:gd name="adj2" fmla="val 12998"/>
              <a:gd name="adj3" fmla="val 32437"/>
              <a:gd name="adj4" fmla="val 19747"/>
              <a:gd name="adj5" fmla="val 921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U-turn Arrow 332">
            <a:extLst>
              <a:ext uri="{FF2B5EF4-FFF2-40B4-BE49-F238E27FC236}">
                <a16:creationId xmlns:a16="http://schemas.microsoft.com/office/drawing/2014/main" id="{BD4254BA-9AEE-AEFC-7229-8BD986EAF1B9}"/>
              </a:ext>
            </a:extLst>
          </p:cNvPr>
          <p:cNvSpPr/>
          <p:nvPr/>
        </p:nvSpPr>
        <p:spPr>
          <a:xfrm flipH="1">
            <a:off x="5340550" y="5340992"/>
            <a:ext cx="581169" cy="912397"/>
          </a:xfrm>
          <a:prstGeom prst="uturnArrow">
            <a:avLst>
              <a:gd name="adj1" fmla="val 12998"/>
              <a:gd name="adj2" fmla="val 12998"/>
              <a:gd name="adj3" fmla="val 32437"/>
              <a:gd name="adj4" fmla="val 19747"/>
              <a:gd name="adj5" fmla="val 402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그룹 761">
            <a:extLst>
              <a:ext uri="{FF2B5EF4-FFF2-40B4-BE49-F238E27FC236}">
                <a16:creationId xmlns:a16="http://schemas.microsoft.com/office/drawing/2014/main" id="{64C6C16A-069E-DBD8-683A-69822F0907D9}"/>
              </a:ext>
            </a:extLst>
          </p:cNvPr>
          <p:cNvGrpSpPr/>
          <p:nvPr/>
        </p:nvGrpSpPr>
        <p:grpSpPr>
          <a:xfrm rot="5400000">
            <a:off x="4883794" y="5596775"/>
            <a:ext cx="598569" cy="124310"/>
            <a:chOff x="5608137" y="3394157"/>
            <a:chExt cx="338599" cy="70817"/>
          </a:xfrm>
        </p:grpSpPr>
        <p:grpSp>
          <p:nvGrpSpPr>
            <p:cNvPr id="335" name="그룹 753">
              <a:extLst>
                <a:ext uri="{FF2B5EF4-FFF2-40B4-BE49-F238E27FC236}">
                  <a16:creationId xmlns:a16="http://schemas.microsoft.com/office/drawing/2014/main" id="{46F20107-F362-1DF8-5117-D2267F9DC3AF}"/>
                </a:ext>
              </a:extLst>
            </p:cNvPr>
            <p:cNvGrpSpPr/>
            <p:nvPr/>
          </p:nvGrpSpPr>
          <p:grpSpPr>
            <a:xfrm rot="5400000">
              <a:off x="5739521" y="3307128"/>
              <a:ext cx="70817" cy="244875"/>
              <a:chOff x="5131625" y="2342062"/>
              <a:chExt cx="70817" cy="244875"/>
            </a:xfrm>
          </p:grpSpPr>
          <p:sp>
            <p:nvSpPr>
              <p:cNvPr id="338" name="타원 750">
                <a:extLst>
                  <a:ext uri="{FF2B5EF4-FFF2-40B4-BE49-F238E27FC236}">
                    <a16:creationId xmlns:a16="http://schemas.microsoft.com/office/drawing/2014/main" id="{7665EA3F-15F2-1C4E-F2BC-EA8EEC50E36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339" name="타원 751">
                <a:extLst>
                  <a:ext uri="{FF2B5EF4-FFF2-40B4-BE49-F238E27FC236}">
                    <a16:creationId xmlns:a16="http://schemas.microsoft.com/office/drawing/2014/main" id="{EAF339EB-30A5-D01B-2E80-DA4AD7942E59}"/>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340" name="직선 연결선 752">
                <a:extLst>
                  <a:ext uri="{FF2B5EF4-FFF2-40B4-BE49-F238E27FC236}">
                    <a16:creationId xmlns:a16="http://schemas.microsoft.com/office/drawing/2014/main" id="{B2FCE671-6B4F-8FA6-8A9F-57597FF3B44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336" name="직선 연결선 754">
              <a:extLst>
                <a:ext uri="{FF2B5EF4-FFF2-40B4-BE49-F238E27FC236}">
                  <a16:creationId xmlns:a16="http://schemas.microsoft.com/office/drawing/2014/main" id="{80C92A27-20B0-C7E2-BDF5-AB3C109A3A1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337" name="직선 연결선 756">
              <a:extLst>
                <a:ext uri="{FF2B5EF4-FFF2-40B4-BE49-F238E27FC236}">
                  <a16:creationId xmlns:a16="http://schemas.microsoft.com/office/drawing/2014/main" id="{4EF0C65F-2467-17F0-82DC-D94AEDCCEC6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341" name="그룹 835">
            <a:extLst>
              <a:ext uri="{FF2B5EF4-FFF2-40B4-BE49-F238E27FC236}">
                <a16:creationId xmlns:a16="http://schemas.microsoft.com/office/drawing/2014/main" id="{D6846B20-DD8D-80AE-D163-8E6EB9CBCA3B}"/>
              </a:ext>
            </a:extLst>
          </p:cNvPr>
          <p:cNvGrpSpPr/>
          <p:nvPr/>
        </p:nvGrpSpPr>
        <p:grpSpPr>
          <a:xfrm rot="16200000">
            <a:off x="7116827" y="5503926"/>
            <a:ext cx="564373" cy="268733"/>
            <a:chOff x="5890169" y="4312037"/>
            <a:chExt cx="1895988" cy="1103725"/>
          </a:xfrm>
        </p:grpSpPr>
        <p:grpSp>
          <p:nvGrpSpPr>
            <p:cNvPr id="342" name="그룹 822">
              <a:extLst>
                <a:ext uri="{FF2B5EF4-FFF2-40B4-BE49-F238E27FC236}">
                  <a16:creationId xmlns:a16="http://schemas.microsoft.com/office/drawing/2014/main" id="{BDC3047A-0E64-64E1-DE52-DF13BE2E9555}"/>
                </a:ext>
              </a:extLst>
            </p:cNvPr>
            <p:cNvGrpSpPr/>
            <p:nvPr/>
          </p:nvGrpSpPr>
          <p:grpSpPr>
            <a:xfrm>
              <a:off x="6122466" y="4312037"/>
              <a:ext cx="1432853" cy="1103725"/>
              <a:chOff x="5991225" y="4310063"/>
              <a:chExt cx="496427" cy="273840"/>
            </a:xfrm>
          </p:grpSpPr>
          <p:cxnSp>
            <p:nvCxnSpPr>
              <p:cNvPr id="345" name="직선 연결선 771">
                <a:extLst>
                  <a:ext uri="{FF2B5EF4-FFF2-40B4-BE49-F238E27FC236}">
                    <a16:creationId xmlns:a16="http://schemas.microsoft.com/office/drawing/2014/main" id="{ED88A357-6C95-D699-5C0F-D73BA602F395}"/>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6" name="직선 연결선 789">
                <a:extLst>
                  <a:ext uri="{FF2B5EF4-FFF2-40B4-BE49-F238E27FC236}">
                    <a16:creationId xmlns:a16="http://schemas.microsoft.com/office/drawing/2014/main" id="{A04FC476-F2C8-D8E4-572B-8F7993151043}"/>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7" name="직선 연결선 792">
                <a:extLst>
                  <a:ext uri="{FF2B5EF4-FFF2-40B4-BE49-F238E27FC236}">
                    <a16:creationId xmlns:a16="http://schemas.microsoft.com/office/drawing/2014/main" id="{BF6573E7-BF10-AE6C-46C1-5E4D8DA8290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8" name="직선 연결선 807">
                <a:extLst>
                  <a:ext uri="{FF2B5EF4-FFF2-40B4-BE49-F238E27FC236}">
                    <a16:creationId xmlns:a16="http://schemas.microsoft.com/office/drawing/2014/main" id="{96BFEE80-0693-15E6-F61E-C5AFB052C2D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9" name="직선 연결선 810">
                <a:extLst>
                  <a:ext uri="{FF2B5EF4-FFF2-40B4-BE49-F238E27FC236}">
                    <a16:creationId xmlns:a16="http://schemas.microsoft.com/office/drawing/2014/main" id="{7FEA705B-2191-A516-7D32-0687E660F9FE}"/>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0" name="직선 연결선 815">
                <a:extLst>
                  <a:ext uri="{FF2B5EF4-FFF2-40B4-BE49-F238E27FC236}">
                    <a16:creationId xmlns:a16="http://schemas.microsoft.com/office/drawing/2014/main" id="{ED9DCD9C-D764-9E43-0816-90991A30F1D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1" name="직선 연결선 819">
                <a:extLst>
                  <a:ext uri="{FF2B5EF4-FFF2-40B4-BE49-F238E27FC236}">
                    <a16:creationId xmlns:a16="http://schemas.microsoft.com/office/drawing/2014/main" id="{611BE62F-4C5C-9511-4286-02A274B9947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43" name="직선 연결선 826">
              <a:extLst>
                <a:ext uri="{FF2B5EF4-FFF2-40B4-BE49-F238E27FC236}">
                  <a16:creationId xmlns:a16="http://schemas.microsoft.com/office/drawing/2014/main" id="{FC070F9B-612A-9D85-6FDA-7D9AD18B94BD}"/>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4" name="직선 연결선 832">
              <a:extLst>
                <a:ext uri="{FF2B5EF4-FFF2-40B4-BE49-F238E27FC236}">
                  <a16:creationId xmlns:a16="http://schemas.microsoft.com/office/drawing/2014/main" id="{8E4DD1D2-7E6F-687F-B404-C832AA2C8C0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204" name="U-turn Arrow 203">
            <a:extLst>
              <a:ext uri="{FF2B5EF4-FFF2-40B4-BE49-F238E27FC236}">
                <a16:creationId xmlns:a16="http://schemas.microsoft.com/office/drawing/2014/main" id="{408E9155-395E-5792-2E69-9ED75F141585}"/>
              </a:ext>
            </a:extLst>
          </p:cNvPr>
          <p:cNvSpPr/>
          <p:nvPr/>
        </p:nvSpPr>
        <p:spPr>
          <a:xfrm flipH="1">
            <a:off x="6462838" y="2731243"/>
            <a:ext cx="581169" cy="3515107"/>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7FB3C844-DAC5-ADC6-BEB5-6428BC54E3C1}"/>
              </a:ext>
            </a:extLst>
          </p:cNvPr>
          <p:cNvSpPr/>
          <p:nvPr/>
        </p:nvSpPr>
        <p:spPr>
          <a:xfrm>
            <a:off x="119269" y="937632"/>
            <a:ext cx="8945689" cy="567072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DB70C486-55DA-B33C-0324-EED4D30DCB66}"/>
              </a:ext>
            </a:extLst>
          </p:cNvPr>
          <p:cNvSpPr/>
          <p:nvPr/>
        </p:nvSpPr>
        <p:spPr>
          <a:xfrm>
            <a:off x="0" y="2888361"/>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(Inter-Block MWS)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bitwise OR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multiple pages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different blocks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via a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28774140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Other Types of Bitwise Operations</a:t>
            </a:r>
          </a:p>
        </p:txBody>
      </p:sp>
      <p:sp>
        <p:nvSpPr>
          <p:cNvPr id="210" name="Rectangle 209">
            <a:extLst>
              <a:ext uri="{FF2B5EF4-FFF2-40B4-BE49-F238E27FC236}">
                <a16:creationId xmlns:a16="http://schemas.microsoft.com/office/drawing/2014/main" id="{DB70C486-55DA-B33C-0324-EED4D30DCB66}"/>
              </a:ext>
            </a:extLst>
          </p:cNvPr>
          <p:cNvSpPr/>
          <p:nvPr/>
        </p:nvSpPr>
        <p:spPr>
          <a:xfrm>
            <a:off x="0" y="1149325"/>
            <a:ext cx="9143997" cy="1865840"/>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also enables </a:t>
            </a:r>
            <a:b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other types of bitwise operations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(NOT/NAND/NOR/XOR/XNOR)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leveraging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existing features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NAND flash memory</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grpSp>
        <p:nvGrpSpPr>
          <p:cNvPr id="217" name="Group 216">
            <a:extLst>
              <a:ext uri="{FF2B5EF4-FFF2-40B4-BE49-F238E27FC236}">
                <a16:creationId xmlns:a16="http://schemas.microsoft.com/office/drawing/2014/main" id="{8C214A51-2464-E56C-4A85-E6DA58FAC007}"/>
              </a:ext>
            </a:extLst>
          </p:cNvPr>
          <p:cNvGrpSpPr/>
          <p:nvPr/>
        </p:nvGrpSpPr>
        <p:grpSpPr>
          <a:xfrm>
            <a:off x="550818" y="3193636"/>
            <a:ext cx="8041409" cy="3597779"/>
            <a:chOff x="550818" y="3193636"/>
            <a:chExt cx="8041409" cy="3597779"/>
          </a:xfrm>
        </p:grpSpPr>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stretch>
              <a:fillRect/>
            </a:stretch>
          </p:blipFill>
          <p:spPr>
            <a:xfrm>
              <a:off x="550818" y="3193636"/>
              <a:ext cx="8041409" cy="2079591"/>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746472" y="6329750"/>
              <a:ext cx="558666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hlinkClick r:id="rId4">
                    <a:extLst>
                      <a:ext uri="{A12FA001-AC4F-418D-AE19-62706E023703}">
                        <ahyp:hlinkClr xmlns:ahyp="http://schemas.microsoft.com/office/drawing/2018/hyperlinkcolor" val="tx"/>
                      </a:ext>
                    </a:extLst>
                  </a:hlinkClick>
                </a:rPr>
                <a:t>https://arxiv.org/abs/2209.05566.pdf</a:t>
              </a:r>
              <a:endPar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endParaRPr>
            </a:p>
          </p:txBody>
        </p:sp>
        <p:pic>
          <p:nvPicPr>
            <p:cNvPr id="216" name="Picture 215">
              <a:hlinkClick r:id="rId4"/>
              <a:extLst>
                <a:ext uri="{FF2B5EF4-FFF2-40B4-BE49-F238E27FC236}">
                  <a16:creationId xmlns:a16="http://schemas.microsoft.com/office/drawing/2014/main" id="{412CABE1-72A1-E708-283F-01B0ABA3EBCB}"/>
                </a:ext>
              </a:extLst>
            </p:cNvPr>
            <p:cNvPicPr>
              <a:picLocks noChangeAspect="1"/>
            </p:cNvPicPr>
            <p:nvPr/>
          </p:nvPicPr>
          <p:blipFill>
            <a:blip r:embed="rId5"/>
            <a:stretch>
              <a:fillRect/>
            </a:stretch>
          </p:blipFill>
          <p:spPr>
            <a:xfrm>
              <a:off x="4100140" y="5331814"/>
              <a:ext cx="942764" cy="939348"/>
            </a:xfrm>
            <a:prstGeom prst="rect">
              <a:avLst/>
            </a:prstGeom>
          </p:spPr>
        </p:pic>
      </p:grpSp>
    </p:spTree>
    <p:extLst>
      <p:ext uri="{BB962C8B-B14F-4D97-AF65-F5344CB8AC3E}">
        <p14:creationId xmlns:p14="http://schemas.microsoft.com/office/powerpoint/2010/main" val="210486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E480-ADF7-EF26-0630-79653E661A8D}"/>
              </a:ext>
            </a:extLst>
          </p:cNvPr>
          <p:cNvSpPr>
            <a:spLocks noGrp="1"/>
          </p:cNvSpPr>
          <p:nvPr>
            <p:ph type="title"/>
          </p:nvPr>
        </p:nvSpPr>
        <p:spPr/>
        <p:txBody>
          <a:bodyPr/>
          <a:lstStyle/>
          <a:p>
            <a:r>
              <a:rPr lang="en-CH" dirty="0"/>
              <a:t>Key Ideas</a:t>
            </a:r>
          </a:p>
        </p:txBody>
      </p:sp>
      <p:grpSp>
        <p:nvGrpSpPr>
          <p:cNvPr id="6" name="Group 5">
            <a:extLst>
              <a:ext uri="{FF2B5EF4-FFF2-40B4-BE49-F238E27FC236}">
                <a16:creationId xmlns:a16="http://schemas.microsoft.com/office/drawing/2014/main" id="{D124F802-0E0F-7080-E8DD-825F3ADD41F0}"/>
              </a:ext>
            </a:extLst>
          </p:cNvPr>
          <p:cNvGrpSpPr/>
          <p:nvPr/>
        </p:nvGrpSpPr>
        <p:grpSpPr>
          <a:xfrm>
            <a:off x="63811" y="1635898"/>
            <a:ext cx="8930486" cy="1784038"/>
            <a:chOff x="63811" y="1797362"/>
            <a:chExt cx="8930486" cy="1784038"/>
          </a:xfrm>
        </p:grpSpPr>
        <p:sp>
          <p:nvSpPr>
            <p:cNvPr id="7" name="Rectangle 6">
              <a:extLst>
                <a:ext uri="{FF2B5EF4-FFF2-40B4-BE49-F238E27FC236}">
                  <a16:creationId xmlns:a16="http://schemas.microsoft.com/office/drawing/2014/main" id="{A12ED352-8C73-3794-B8A3-BE1D9ABEC48D}"/>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Multi-</a:t>
              </a:r>
              <a:r>
                <a:rPr kumimoji="0" lang="en-US" sz="2800" b="1" i="0" u="none" strike="noStrike" kern="1200" cap="none" spc="0" normalizeH="0" baseline="0" noProof="0" dirty="0" err="1">
                  <a:ln>
                    <a:noFill/>
                  </a:ln>
                  <a:solidFill>
                    <a:srgbClr val="C80060"/>
                  </a:solidFill>
                  <a:effectLst/>
                  <a:uLnTx/>
                  <a:uFillTx/>
                  <a:latin typeface="Avenir Next Medium" panose="020B0503020202020204" pitchFamily="34" charset="0"/>
                  <a:ea typeface="+mn-ea"/>
                  <a:cs typeface="+mn-cs"/>
                </a:rPr>
                <a:t>Wordline</a:t>
              </a: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 Sensing (MWS)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enable in-flash bulk bitwise operations</a:t>
              </a:r>
              <a:b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via a single sensing operation</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8" name="Graphic 7" descr="Lights On with solid fill">
              <a:extLst>
                <a:ext uri="{FF2B5EF4-FFF2-40B4-BE49-F238E27FC236}">
                  <a16:creationId xmlns:a16="http://schemas.microsoft.com/office/drawing/2014/main" id="{1FD2DB85-FCA8-D987-B6A5-26E1379B0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grpSp>
        <p:nvGrpSpPr>
          <p:cNvPr id="9" name="Group 8">
            <a:extLst>
              <a:ext uri="{FF2B5EF4-FFF2-40B4-BE49-F238E27FC236}">
                <a16:creationId xmlns:a16="http://schemas.microsoft.com/office/drawing/2014/main" id="{0BB6615B-3CB7-55F6-F686-8AC47F1F4A14}"/>
              </a:ext>
            </a:extLst>
          </p:cNvPr>
          <p:cNvGrpSpPr/>
          <p:nvPr/>
        </p:nvGrpSpPr>
        <p:grpSpPr>
          <a:xfrm>
            <a:off x="63811" y="4017854"/>
            <a:ext cx="8930486" cy="1784038"/>
            <a:chOff x="63811" y="1797362"/>
            <a:chExt cx="8930486" cy="1784038"/>
          </a:xfrm>
        </p:grpSpPr>
        <p:sp>
          <p:nvSpPr>
            <p:cNvPr id="10" name="Rectangle 9">
              <a:extLst>
                <a:ext uri="{FF2B5EF4-FFF2-40B4-BE49-F238E27FC236}">
                  <a16:creationId xmlns:a16="http://schemas.microsoft.com/office/drawing/2014/main" id="{911B0403-2F1A-EAAA-3652-9A39F7150A05}"/>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Enhanced SLC-Mode Programming (ESP)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eliminate raw bit errors in stored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(and thus in computation results)</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11" name="Graphic 10" descr="Lights On with solid fill">
              <a:extLst>
                <a:ext uri="{FF2B5EF4-FFF2-40B4-BE49-F238E27FC236}">
                  <a16:creationId xmlns:a16="http://schemas.microsoft.com/office/drawing/2014/main" id="{07C13865-8523-A1F2-D3FC-78831E005F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sp>
        <p:nvSpPr>
          <p:cNvPr id="3" name="TextBox 2">
            <a:extLst>
              <a:ext uri="{FF2B5EF4-FFF2-40B4-BE49-F238E27FC236}">
                <a16:creationId xmlns:a16="http://schemas.microsoft.com/office/drawing/2014/main" id="{165BFB58-D96E-DF1B-1CD7-AAF5C88ADE39}"/>
              </a:ext>
            </a:extLst>
          </p:cNvPr>
          <p:cNvSpPr txBox="1"/>
          <p:nvPr/>
        </p:nvSpPr>
        <p:spPr>
          <a:xfrm>
            <a:off x="95949" y="1612571"/>
            <a:ext cx="8971985" cy="2106324"/>
          </a:xfrm>
          <a:prstGeom prst="rect">
            <a:avLst/>
          </a:prstGeom>
          <a:solidFill>
            <a:schemeClr val="bg1">
              <a:alpha val="89294"/>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1911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ED1A-3B91-6BFA-03E7-77D4FE444737}"/>
              </a:ext>
            </a:extLst>
          </p:cNvPr>
          <p:cNvSpPr>
            <a:spLocks noGrp="1"/>
          </p:cNvSpPr>
          <p:nvPr>
            <p:ph type="title"/>
          </p:nvPr>
        </p:nvSpPr>
        <p:spPr/>
        <p:txBody>
          <a:bodyPr/>
          <a:lstStyle/>
          <a:p>
            <a:r>
              <a:rPr lang="en-CH" dirty="0"/>
              <a:t>Enhanced SLC-Mode Programming (ESP)</a:t>
            </a:r>
          </a:p>
        </p:txBody>
      </p:sp>
      <p:sp>
        <p:nvSpPr>
          <p:cNvPr id="3" name="Content Placeholder 2">
            <a:extLst>
              <a:ext uri="{FF2B5EF4-FFF2-40B4-BE49-F238E27FC236}">
                <a16:creationId xmlns:a16="http://schemas.microsoft.com/office/drawing/2014/main" id="{0D2A140B-C56A-2E9F-1FCA-B3A6C4DD0CAC}"/>
              </a:ext>
            </a:extLst>
          </p:cNvPr>
          <p:cNvSpPr>
            <a:spLocks noGrp="1"/>
          </p:cNvSpPr>
          <p:nvPr>
            <p:ph idx="1"/>
          </p:nvPr>
        </p:nvSpPr>
        <p:spPr/>
        <p:txBody>
          <a:bodyPr/>
          <a:lstStyle/>
          <a:p>
            <a:r>
              <a:rPr lang="en-CH" dirty="0">
                <a:solidFill>
                  <a:srgbClr val="C80060"/>
                </a:solidFill>
              </a:rPr>
              <a:t>Goal</a:t>
            </a:r>
            <a:r>
              <a:rPr lang="en-CH" dirty="0"/>
              <a:t>: </a:t>
            </a:r>
            <a:r>
              <a:rPr lang="en-CH" dirty="0">
                <a:solidFill>
                  <a:schemeClr val="accent6">
                    <a:lumMod val="75000"/>
                  </a:schemeClr>
                </a:solidFill>
              </a:rPr>
              <a:t>eliminate</a:t>
            </a:r>
            <a:r>
              <a:rPr lang="en-CH" dirty="0"/>
              <a:t> </a:t>
            </a:r>
            <a:r>
              <a:rPr lang="en-CH" dirty="0">
                <a:solidFill>
                  <a:schemeClr val="accent6">
                    <a:lumMod val="75000"/>
                  </a:schemeClr>
                </a:solidFill>
              </a:rPr>
              <a:t>raw bit errors </a:t>
            </a:r>
            <a:r>
              <a:rPr lang="en-CH" dirty="0"/>
              <a:t>in stored data (and computation results)</a:t>
            </a:r>
          </a:p>
          <a:p>
            <a:endParaRPr lang="en-CH" dirty="0"/>
          </a:p>
          <a:p>
            <a:r>
              <a:rPr lang="en-CH" dirty="0">
                <a:solidFill>
                  <a:srgbClr val="C80060"/>
                </a:solidFill>
              </a:rPr>
              <a:t>Key ideas</a:t>
            </a:r>
          </a:p>
          <a:p>
            <a:pPr lvl="1"/>
            <a:r>
              <a:rPr lang="en-CH" dirty="0"/>
              <a:t>Programs only a </a:t>
            </a:r>
            <a:r>
              <a:rPr lang="en-CH" dirty="0">
                <a:solidFill>
                  <a:schemeClr val="accent1"/>
                </a:solidFill>
              </a:rPr>
              <a:t>single bit per cell </a:t>
            </a:r>
            <a:r>
              <a:rPr lang="en-CH" dirty="0"/>
              <a:t>(SLC-mode programming)</a:t>
            </a:r>
          </a:p>
          <a:p>
            <a:pPr lvl="2"/>
            <a:r>
              <a:rPr lang="en-CH" dirty="0">
                <a:solidFill>
                  <a:srgbClr val="FF0000"/>
                </a:solidFill>
              </a:rPr>
              <a:t>Trades storage density </a:t>
            </a:r>
            <a:r>
              <a:rPr lang="en-CH" dirty="0"/>
              <a:t>for reliable computation</a:t>
            </a:r>
          </a:p>
          <a:p>
            <a:pPr lvl="1"/>
            <a:r>
              <a:rPr lang="en-CH" dirty="0"/>
              <a:t>Performs more </a:t>
            </a:r>
            <a:r>
              <a:rPr lang="en-CH" dirty="0">
                <a:solidFill>
                  <a:schemeClr val="accent1"/>
                </a:solidFill>
              </a:rPr>
              <a:t>precise programming of the cells</a:t>
            </a:r>
          </a:p>
          <a:p>
            <a:pPr lvl="2"/>
            <a:r>
              <a:rPr lang="en-CH" dirty="0">
                <a:solidFill>
                  <a:srgbClr val="FF0000"/>
                </a:solidFill>
              </a:rPr>
              <a:t>Trades programming latency </a:t>
            </a:r>
            <a:r>
              <a:rPr lang="en-CH" dirty="0"/>
              <a:t>for reliable computaion</a:t>
            </a:r>
          </a:p>
          <a:p>
            <a:pPr marL="685800" lvl="2" indent="0">
              <a:buNone/>
            </a:pPr>
            <a:endParaRPr lang="en-CH" dirty="0"/>
          </a:p>
        </p:txBody>
      </p:sp>
      <p:sp>
        <p:nvSpPr>
          <p:cNvPr id="20" name="TextBox 19">
            <a:extLst>
              <a:ext uri="{FF2B5EF4-FFF2-40B4-BE49-F238E27FC236}">
                <a16:creationId xmlns:a16="http://schemas.microsoft.com/office/drawing/2014/main" id="{220F3222-F994-7B8B-A9C6-005C542264C8}"/>
              </a:ext>
            </a:extLst>
          </p:cNvPr>
          <p:cNvSpPr txBox="1"/>
          <p:nvPr/>
        </p:nvSpPr>
        <p:spPr>
          <a:xfrm>
            <a:off x="191292" y="4419364"/>
            <a:ext cx="8761417" cy="861774"/>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Maximizes the reliability margin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between the different states of flash cells </a:t>
            </a:r>
          </a:p>
        </p:txBody>
      </p:sp>
    </p:spTree>
    <p:extLst>
      <p:ext uri="{BB962C8B-B14F-4D97-AF65-F5344CB8AC3E}">
        <p14:creationId xmlns:p14="http://schemas.microsoft.com/office/powerpoint/2010/main" val="42937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D96F-9ED3-0E4C-BF7F-86EEEFB09540}"/>
              </a:ext>
            </a:extLst>
          </p:cNvPr>
          <p:cNvSpPr>
            <a:spLocks noGrp="1"/>
          </p:cNvSpPr>
          <p:nvPr>
            <p:ph type="title"/>
          </p:nvPr>
        </p:nvSpPr>
        <p:spPr>
          <a:xfrm>
            <a:off x="-36512" y="152400"/>
            <a:ext cx="9599984" cy="1066800"/>
          </a:xfrm>
        </p:spPr>
        <p:txBody>
          <a:bodyPr/>
          <a:lstStyle/>
          <a:p>
            <a:r>
              <a:rPr lang="en-US"/>
              <a:t>We Need Faster &amp; Scalable Genome Analysis</a:t>
            </a:r>
          </a:p>
        </p:txBody>
      </p:sp>
      <p:sp>
        <p:nvSpPr>
          <p:cNvPr id="4" name="Slide Number Placeholder 3">
            <a:extLst>
              <a:ext uri="{FF2B5EF4-FFF2-40B4-BE49-F238E27FC236}">
                <a16:creationId xmlns:a16="http://schemas.microsoft.com/office/drawing/2014/main" id="{6071BB7E-7845-6244-9D6F-DC2B6B02D6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Content Placeholder 5">
            <a:extLst>
              <a:ext uri="{FF2B5EF4-FFF2-40B4-BE49-F238E27FC236}">
                <a16:creationId xmlns:a16="http://schemas.microsoft.com/office/drawing/2014/main" id="{9D8BA7B5-6057-0749-8D04-0E229A51C619}"/>
              </a:ext>
            </a:extLst>
          </p:cNvPr>
          <p:cNvPicPr>
            <a:picLocks noChangeAspect="1"/>
          </p:cNvPicPr>
          <p:nvPr/>
        </p:nvPicPr>
        <p:blipFill rotWithShape="1">
          <a:blip r:embed="rId3">
            <a:extLst>
              <a:ext uri="{28A0092B-C50C-407E-A947-70E740481C1C}">
                <a14:useLocalDpi xmlns:a14="http://schemas.microsoft.com/office/drawing/2010/main" val="0"/>
              </a:ext>
            </a:extLst>
          </a:blip>
          <a:srcRect t="17717" r="23484" b="7611"/>
          <a:stretch/>
        </p:blipFill>
        <p:spPr>
          <a:xfrm>
            <a:off x="741198" y="1024625"/>
            <a:ext cx="3423714" cy="2088232"/>
          </a:xfrm>
          <a:prstGeom prst="rect">
            <a:avLst/>
          </a:prstGeom>
        </p:spPr>
      </p:pic>
      <p:pic>
        <p:nvPicPr>
          <p:cNvPr id="7" name="Picture 6">
            <a:extLst>
              <a:ext uri="{FF2B5EF4-FFF2-40B4-BE49-F238E27FC236}">
                <a16:creationId xmlns:a16="http://schemas.microsoft.com/office/drawing/2014/main" id="{A3B519A5-07C0-6A4A-B80F-C4828F13C08E}"/>
              </a:ext>
            </a:extLst>
          </p:cNvPr>
          <p:cNvPicPr>
            <a:picLocks noChangeAspect="1"/>
          </p:cNvPicPr>
          <p:nvPr/>
        </p:nvPicPr>
        <p:blipFill>
          <a:blip r:embed="rId4"/>
          <a:stretch>
            <a:fillRect/>
          </a:stretch>
        </p:blipFill>
        <p:spPr>
          <a:xfrm rot="5400000">
            <a:off x="5686509" y="1014038"/>
            <a:ext cx="2156459" cy="2131671"/>
          </a:xfrm>
          <a:prstGeom prst="rect">
            <a:avLst/>
          </a:prstGeom>
        </p:spPr>
      </p:pic>
      <p:sp>
        <p:nvSpPr>
          <p:cNvPr id="9" name="Rectangle 8">
            <a:extLst>
              <a:ext uri="{FF2B5EF4-FFF2-40B4-BE49-F238E27FC236}">
                <a16:creationId xmlns:a16="http://schemas.microsoft.com/office/drawing/2014/main" id="{79A357C3-037A-FF4C-9649-5150C5A41046}"/>
              </a:ext>
            </a:extLst>
          </p:cNvPr>
          <p:cNvSpPr/>
          <p:nvPr/>
        </p:nvSpPr>
        <p:spPr>
          <a:xfrm>
            <a:off x="4932040" y="3112857"/>
            <a:ext cx="41038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Predicting the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presence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relative abundance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microbes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in a sample</a:t>
            </a:r>
          </a:p>
        </p:txBody>
      </p:sp>
      <p:sp>
        <p:nvSpPr>
          <p:cNvPr id="10" name="Rectangle 9">
            <a:extLst>
              <a:ext uri="{FF2B5EF4-FFF2-40B4-BE49-F238E27FC236}">
                <a16:creationId xmlns:a16="http://schemas.microsoft.com/office/drawing/2014/main" id="{B76B1D94-3169-C94C-81E6-31FAA4873F93}"/>
              </a:ext>
            </a:extLst>
          </p:cNvPr>
          <p:cNvSpPr/>
          <p:nvPr/>
        </p:nvSpPr>
        <p:spPr>
          <a:xfrm>
            <a:off x="539552" y="3131676"/>
            <a:ext cx="392392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Understanding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genetic variations, species, evolution, …</a:t>
            </a:r>
          </a:p>
        </p:txBody>
      </p:sp>
      <p:sp>
        <p:nvSpPr>
          <p:cNvPr id="13" name="Rectangle 12">
            <a:extLst>
              <a:ext uri="{FF2B5EF4-FFF2-40B4-BE49-F238E27FC236}">
                <a16:creationId xmlns:a16="http://schemas.microsoft.com/office/drawing/2014/main" id="{3A223A29-6644-0347-8D71-6121991CBC37}"/>
              </a:ext>
            </a:extLst>
          </p:cNvPr>
          <p:cNvSpPr/>
          <p:nvPr/>
        </p:nvSpPr>
        <p:spPr>
          <a:xfrm>
            <a:off x="144016" y="5879013"/>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Rapid surveillance of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disease outbreaks</a:t>
            </a:r>
          </a:p>
        </p:txBody>
      </p:sp>
      <p:pic>
        <p:nvPicPr>
          <p:cNvPr id="16" name="Picture 15">
            <a:extLst>
              <a:ext uri="{FF2B5EF4-FFF2-40B4-BE49-F238E27FC236}">
                <a16:creationId xmlns:a16="http://schemas.microsoft.com/office/drawing/2014/main" id="{065DED78-1DA1-334F-BE4E-C478633C9CCD}"/>
              </a:ext>
            </a:extLst>
          </p:cNvPr>
          <p:cNvPicPr>
            <a:picLocks noChangeAspect="1"/>
          </p:cNvPicPr>
          <p:nvPr/>
        </p:nvPicPr>
        <p:blipFill>
          <a:blip r:embed="rId5"/>
          <a:stretch>
            <a:fillRect/>
          </a:stretch>
        </p:blipFill>
        <p:spPr>
          <a:xfrm>
            <a:off x="688528" y="3914154"/>
            <a:ext cx="3476384" cy="1955466"/>
          </a:xfrm>
          <a:prstGeom prst="rect">
            <a:avLst/>
          </a:prstGeom>
        </p:spPr>
      </p:pic>
      <p:sp>
        <p:nvSpPr>
          <p:cNvPr id="17" name="Rectangle 16">
            <a:extLst>
              <a:ext uri="{FF2B5EF4-FFF2-40B4-BE49-F238E27FC236}">
                <a16:creationId xmlns:a16="http://schemas.microsoft.com/office/drawing/2014/main" id="{7BC48378-27E6-E74D-8EEF-1E75F9F5206F}"/>
              </a:ext>
            </a:extLst>
          </p:cNvPr>
          <p:cNvSpPr/>
          <p:nvPr/>
        </p:nvSpPr>
        <p:spPr>
          <a:xfrm>
            <a:off x="5004544" y="5874281"/>
            <a:ext cx="4031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Developing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personalized medicine</a:t>
            </a:r>
          </a:p>
        </p:txBody>
      </p:sp>
      <p:pic>
        <p:nvPicPr>
          <p:cNvPr id="22" name="Picture 20" descr="Related image">
            <a:extLst>
              <a:ext uri="{FF2B5EF4-FFF2-40B4-BE49-F238E27FC236}">
                <a16:creationId xmlns:a16="http://schemas.microsoft.com/office/drawing/2014/main" id="{A207574E-145E-3846-B1F1-469104C3B01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942" t="50853" r="8530" b="12146"/>
          <a:stretch/>
        </p:blipFill>
        <p:spPr bwMode="auto">
          <a:xfrm>
            <a:off x="5923875" y="4922839"/>
            <a:ext cx="62521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Related image">
            <a:extLst>
              <a:ext uri="{FF2B5EF4-FFF2-40B4-BE49-F238E27FC236}">
                <a16:creationId xmlns:a16="http://schemas.microsoft.com/office/drawing/2014/main" id="{66E8E7A2-C541-7E48-93B5-E3E2C2B8C2B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835" t="50853" r="50206" b="12146"/>
          <a:stretch/>
        </p:blipFill>
        <p:spPr bwMode="auto">
          <a:xfrm>
            <a:off x="6020445" y="3980147"/>
            <a:ext cx="707212"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Related image">
            <a:extLst>
              <a:ext uri="{FF2B5EF4-FFF2-40B4-BE49-F238E27FC236}">
                <a16:creationId xmlns:a16="http://schemas.microsoft.com/office/drawing/2014/main" id="{042EC2D7-9036-5049-B7B0-A612D0C670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740" t="50853" r="71287" b="12146"/>
          <a:stretch/>
        </p:blipFill>
        <p:spPr bwMode="auto">
          <a:xfrm>
            <a:off x="5635182" y="3899121"/>
            <a:ext cx="673957"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descr="Image result for medication icon">
            <a:extLst>
              <a:ext uri="{FF2B5EF4-FFF2-40B4-BE49-F238E27FC236}">
                <a16:creationId xmlns:a16="http://schemas.microsoft.com/office/drawing/2014/main" id="{E34AC37D-D314-9349-8E43-D3A56B0F770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306" t="2057" r="6476" b="59543"/>
          <a:stretch/>
        </p:blipFill>
        <p:spPr bwMode="auto">
          <a:xfrm>
            <a:off x="7446864" y="5116655"/>
            <a:ext cx="653528" cy="6742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Image result for medication icon">
            <a:extLst>
              <a:ext uri="{FF2B5EF4-FFF2-40B4-BE49-F238E27FC236}">
                <a16:creationId xmlns:a16="http://schemas.microsoft.com/office/drawing/2014/main" id="{8D68DAFE-2E59-6C43-A4FF-ADCD82611D5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63" t="2087" r="55824" b="60400"/>
          <a:stretch/>
        </p:blipFill>
        <p:spPr bwMode="auto">
          <a:xfrm>
            <a:off x="7301905" y="4219429"/>
            <a:ext cx="615574" cy="615574"/>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F9FEAE5E-C06E-0842-AD47-E10909BBE084}"/>
              </a:ext>
            </a:extLst>
          </p:cNvPr>
          <p:cNvSpPr/>
          <p:nvPr/>
        </p:nvSpPr>
        <p:spPr>
          <a:xfrm flipH="1">
            <a:off x="6806446" y="4413471"/>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4" name="Right Arrow 33">
            <a:extLst>
              <a:ext uri="{FF2B5EF4-FFF2-40B4-BE49-F238E27FC236}">
                <a16:creationId xmlns:a16="http://schemas.microsoft.com/office/drawing/2014/main" id="{559D13C8-7445-4B4C-9F01-68BBD716A138}"/>
              </a:ext>
            </a:extLst>
          </p:cNvPr>
          <p:cNvSpPr/>
          <p:nvPr/>
        </p:nvSpPr>
        <p:spPr>
          <a:xfrm flipH="1">
            <a:off x="6810216" y="5342806"/>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5" name="Rectangle 34">
            <a:extLst>
              <a:ext uri="{FF2B5EF4-FFF2-40B4-BE49-F238E27FC236}">
                <a16:creationId xmlns:a16="http://schemas.microsoft.com/office/drawing/2014/main" id="{470B46ED-CFE3-1B42-9238-85E51E7AF537}"/>
              </a:ext>
            </a:extLst>
          </p:cNvPr>
          <p:cNvSpPr/>
          <p:nvPr/>
        </p:nvSpPr>
        <p:spPr>
          <a:xfrm>
            <a:off x="2267744" y="6434284"/>
            <a:ext cx="49685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And, many, many other applications …</a:t>
            </a:r>
          </a:p>
        </p:txBody>
      </p:sp>
    </p:spTree>
    <p:extLst>
      <p:ext uri="{BB962C8B-B14F-4D97-AF65-F5344CB8AC3E}">
        <p14:creationId xmlns:p14="http://schemas.microsoft.com/office/powerpoint/2010/main" val="291652558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ED1A-3B91-6BFA-03E7-77D4FE444737}"/>
              </a:ext>
            </a:extLst>
          </p:cNvPr>
          <p:cNvSpPr>
            <a:spLocks noGrp="1"/>
          </p:cNvSpPr>
          <p:nvPr>
            <p:ph type="title"/>
          </p:nvPr>
        </p:nvSpPr>
        <p:spPr/>
        <p:txBody>
          <a:bodyPr/>
          <a:lstStyle/>
          <a:p>
            <a:r>
              <a:rPr lang="en-CH" dirty="0"/>
              <a:t>Enhanced SLC-Mode Programming (ESP)</a:t>
            </a:r>
          </a:p>
        </p:txBody>
      </p:sp>
      <p:sp>
        <p:nvSpPr>
          <p:cNvPr id="3" name="Content Placeholder 2">
            <a:extLst>
              <a:ext uri="{FF2B5EF4-FFF2-40B4-BE49-F238E27FC236}">
                <a16:creationId xmlns:a16="http://schemas.microsoft.com/office/drawing/2014/main" id="{0D2A140B-C56A-2E9F-1FCA-B3A6C4DD0CAC}"/>
              </a:ext>
            </a:extLst>
          </p:cNvPr>
          <p:cNvSpPr>
            <a:spLocks noGrp="1"/>
          </p:cNvSpPr>
          <p:nvPr>
            <p:ph idx="1"/>
          </p:nvPr>
        </p:nvSpPr>
        <p:spPr/>
        <p:txBody>
          <a:bodyPr/>
          <a:lstStyle/>
          <a:p>
            <a:r>
              <a:rPr lang="en-CH" dirty="0"/>
              <a:t>To </a:t>
            </a:r>
            <a:r>
              <a:rPr lang="en-CH" dirty="0">
                <a:solidFill>
                  <a:schemeClr val="accent6">
                    <a:lumMod val="75000"/>
                  </a:schemeClr>
                </a:solidFill>
              </a:rPr>
              <a:t>eliminate</a:t>
            </a:r>
            <a:r>
              <a:rPr lang="en-CH" dirty="0"/>
              <a:t> </a:t>
            </a:r>
            <a:r>
              <a:rPr lang="en-CH" dirty="0">
                <a:solidFill>
                  <a:schemeClr val="accent6">
                    <a:lumMod val="75000"/>
                  </a:schemeClr>
                </a:solidFill>
              </a:rPr>
              <a:t>raw bit errors </a:t>
            </a:r>
            <a:r>
              <a:rPr lang="en-CH" dirty="0"/>
              <a:t>in stored data (and computation results)</a:t>
            </a:r>
          </a:p>
          <a:p>
            <a:endParaRPr lang="en-CH" dirty="0"/>
          </a:p>
          <a:p>
            <a:r>
              <a:rPr lang="en-CH" dirty="0">
                <a:solidFill>
                  <a:srgbClr val="C80060"/>
                </a:solidFill>
              </a:rPr>
              <a:t>Key ideas</a:t>
            </a:r>
          </a:p>
          <a:p>
            <a:pPr lvl="1"/>
            <a:r>
              <a:rPr lang="en-CH" dirty="0"/>
              <a:t>Programs only a </a:t>
            </a:r>
            <a:r>
              <a:rPr lang="en-CH" dirty="0">
                <a:solidFill>
                  <a:schemeClr val="accent1"/>
                </a:solidFill>
              </a:rPr>
              <a:t>single bit per cell </a:t>
            </a:r>
            <a:r>
              <a:rPr lang="en-CH" dirty="0"/>
              <a:t>(SLC-mode programming)</a:t>
            </a:r>
          </a:p>
          <a:p>
            <a:pPr lvl="2"/>
            <a:r>
              <a:rPr lang="en-CH" dirty="0">
                <a:solidFill>
                  <a:srgbClr val="FF0000"/>
                </a:solidFill>
              </a:rPr>
              <a:t>Trades storage density </a:t>
            </a:r>
            <a:r>
              <a:rPr lang="en-CH" dirty="0"/>
              <a:t>for reliable computation</a:t>
            </a:r>
          </a:p>
          <a:p>
            <a:pPr lvl="1"/>
            <a:r>
              <a:rPr lang="en-CH" dirty="0"/>
              <a:t>More </a:t>
            </a:r>
            <a:r>
              <a:rPr lang="en-CH" dirty="0">
                <a:solidFill>
                  <a:schemeClr val="accent1"/>
                </a:solidFill>
              </a:rPr>
              <a:t>precise program-voltage control</a:t>
            </a:r>
          </a:p>
          <a:p>
            <a:pPr lvl="2"/>
            <a:r>
              <a:rPr lang="en-CH" dirty="0">
                <a:solidFill>
                  <a:srgbClr val="FF0000"/>
                </a:solidFill>
              </a:rPr>
              <a:t>Trades programming latency </a:t>
            </a:r>
            <a:r>
              <a:rPr lang="en-CH" dirty="0"/>
              <a:t>for reliable computaion</a:t>
            </a:r>
          </a:p>
          <a:p>
            <a:pPr marL="685800" lvl="2" indent="0">
              <a:buNone/>
            </a:pPr>
            <a:endParaRPr lang="en-CH" dirty="0"/>
          </a:p>
        </p:txBody>
      </p:sp>
      <p:sp>
        <p:nvSpPr>
          <p:cNvPr id="20" name="TextBox 19">
            <a:extLst>
              <a:ext uri="{FF2B5EF4-FFF2-40B4-BE49-F238E27FC236}">
                <a16:creationId xmlns:a16="http://schemas.microsoft.com/office/drawing/2014/main" id="{220F3222-F994-7B8B-A9C6-005C542264C8}"/>
              </a:ext>
            </a:extLst>
          </p:cNvPr>
          <p:cNvSpPr txBox="1"/>
          <p:nvPr/>
        </p:nvSpPr>
        <p:spPr>
          <a:xfrm>
            <a:off x="191292" y="4419364"/>
            <a:ext cx="8761417" cy="861774"/>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Maximizes the reliability margin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between the different states of flash cells </a:t>
            </a:r>
          </a:p>
        </p:txBody>
      </p:sp>
      <p:sp>
        <p:nvSpPr>
          <p:cNvPr id="4" name="Rectangle 3">
            <a:extLst>
              <a:ext uri="{FF2B5EF4-FFF2-40B4-BE49-F238E27FC236}">
                <a16:creationId xmlns:a16="http://schemas.microsoft.com/office/drawing/2014/main" id="{717CFE97-8EAB-3FB9-2B42-A8D0AB2FC2D4}"/>
              </a:ext>
            </a:extLst>
          </p:cNvPr>
          <p:cNvSpPr/>
          <p:nvPr/>
        </p:nvSpPr>
        <p:spPr>
          <a:xfrm>
            <a:off x="119269" y="999986"/>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096DBFA-F745-AE0E-BAAD-B67BD5D8BC37}"/>
              </a:ext>
            </a:extLst>
          </p:cNvPr>
          <p:cNvSpPr/>
          <p:nvPr/>
        </p:nvSpPr>
        <p:spPr>
          <a:xfrm>
            <a:off x="0" y="1689830"/>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(ESP)</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reliable in-flash 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by trading </a:t>
            </a:r>
            <a:r>
              <a:rPr kumimoji="0" lang="en-US"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rPr>
              <a:t>storage density &amp; programming latency</a:t>
            </a:r>
            <a:endParaRPr kumimoji="0" lang="en-CH"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endParaRPr>
          </a:p>
        </p:txBody>
      </p:sp>
      <p:sp>
        <p:nvSpPr>
          <p:cNvPr id="6" name="Rectangle 5">
            <a:extLst>
              <a:ext uri="{FF2B5EF4-FFF2-40B4-BE49-F238E27FC236}">
                <a16:creationId xmlns:a16="http://schemas.microsoft.com/office/drawing/2014/main" id="{D0582F69-BA11-CA19-BBA2-ABD9C6536470}"/>
              </a:ext>
            </a:extLst>
          </p:cNvPr>
          <p:cNvSpPr/>
          <p:nvPr/>
        </p:nvSpPr>
        <p:spPr>
          <a:xfrm>
            <a:off x="0" y="3955146"/>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Storage &amp; latency overheads affect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only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data used in in-flash computation</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28099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7F12-2C40-13EA-87C8-C750D778EC39}"/>
              </a:ext>
            </a:extLst>
          </p:cNvPr>
          <p:cNvSpPr>
            <a:spLocks noGrp="1"/>
          </p:cNvSpPr>
          <p:nvPr>
            <p:ph type="title"/>
          </p:nvPr>
        </p:nvSpPr>
        <p:spPr/>
        <p:txBody>
          <a:bodyPr/>
          <a:lstStyle/>
          <a:p>
            <a:r>
              <a:rPr lang="en-CH" dirty="0"/>
              <a:t>Evaluation Methodology</a:t>
            </a:r>
          </a:p>
        </p:txBody>
      </p:sp>
      <p:sp>
        <p:nvSpPr>
          <p:cNvPr id="3" name="Content Placeholder 2">
            <a:extLst>
              <a:ext uri="{FF2B5EF4-FFF2-40B4-BE49-F238E27FC236}">
                <a16:creationId xmlns:a16="http://schemas.microsoft.com/office/drawing/2014/main" id="{FCE6DC50-8500-CA5C-F20E-50E5CA1BE1E4}"/>
              </a:ext>
            </a:extLst>
          </p:cNvPr>
          <p:cNvSpPr>
            <a:spLocks noGrp="1"/>
          </p:cNvSpPr>
          <p:nvPr>
            <p:ph idx="1"/>
          </p:nvPr>
        </p:nvSpPr>
        <p:spPr>
          <a:xfrm>
            <a:off x="119270" y="999985"/>
            <a:ext cx="8905461" cy="5858013"/>
          </a:xfrm>
        </p:spPr>
        <p:txBody>
          <a:bodyPr>
            <a:normAutofit/>
          </a:bodyPr>
          <a:lstStyle/>
          <a:p>
            <a:r>
              <a:rPr lang="en-CH" dirty="0">
                <a:solidFill>
                  <a:srgbClr val="C80060"/>
                </a:solidFill>
                <a:latin typeface="Avenir Next Medium" panose="020B0503020202020204" pitchFamily="34" charset="0"/>
              </a:rPr>
              <a:t>Real-device characterization</a:t>
            </a:r>
          </a:p>
          <a:p>
            <a:pPr lvl="1"/>
            <a:r>
              <a:rPr lang="en-CH" dirty="0"/>
              <a:t>To validate </a:t>
            </a:r>
            <a:r>
              <a:rPr lang="en-CH" dirty="0">
                <a:solidFill>
                  <a:schemeClr val="accent1"/>
                </a:solidFill>
              </a:rPr>
              <a:t>the feasibility and reliability </a:t>
            </a:r>
            <a:r>
              <a:rPr lang="en-CH" dirty="0"/>
              <a:t>of Flash-Cosmos</a:t>
            </a:r>
          </a:p>
          <a:p>
            <a:pPr lvl="1"/>
            <a:r>
              <a:rPr lang="en-CH" dirty="0"/>
              <a:t>Using </a:t>
            </a:r>
            <a:r>
              <a:rPr lang="en-CH" dirty="0">
                <a:solidFill>
                  <a:schemeClr val="accent1"/>
                </a:solidFill>
              </a:rPr>
              <a:t>160</a:t>
            </a:r>
            <a:r>
              <a:rPr lang="en-CH" dirty="0"/>
              <a:t> 48-WL-layer 3D Triple-Level Cell NAND flash chips</a:t>
            </a:r>
          </a:p>
          <a:p>
            <a:pPr lvl="2"/>
            <a:r>
              <a:rPr lang="en-CH" dirty="0">
                <a:solidFill>
                  <a:schemeClr val="accent1"/>
                </a:solidFill>
              </a:rPr>
              <a:t>3,686,400</a:t>
            </a:r>
            <a:r>
              <a:rPr lang="en-CH" dirty="0"/>
              <a:t> tested wordlines </a:t>
            </a:r>
          </a:p>
          <a:p>
            <a:pPr lvl="1"/>
            <a:r>
              <a:rPr lang="en-CH" dirty="0"/>
              <a:t>Under </a:t>
            </a:r>
            <a:r>
              <a:rPr lang="en-CH" dirty="0">
                <a:solidFill>
                  <a:schemeClr val="accent1"/>
                </a:solidFill>
              </a:rPr>
              <a:t>worst-case operating conditions </a:t>
            </a:r>
          </a:p>
          <a:p>
            <a:pPr lvl="2"/>
            <a:r>
              <a:rPr lang="en-CH" dirty="0"/>
              <a:t>Under a 1-year retention time at 10K P/E cycles</a:t>
            </a:r>
          </a:p>
          <a:p>
            <a:pPr lvl="2"/>
            <a:r>
              <a:rPr lang="en-CH" dirty="0"/>
              <a:t>Worst-case data patterns</a:t>
            </a:r>
          </a:p>
          <a:p>
            <a:pPr lvl="2"/>
            <a:endParaRPr lang="en-CH" sz="1000" dirty="0"/>
          </a:p>
          <a:p>
            <a:r>
              <a:rPr lang="en-CH" dirty="0">
                <a:solidFill>
                  <a:srgbClr val="C80060"/>
                </a:solidFill>
                <a:latin typeface="Avenir Next Medium" panose="020B0503020202020204" pitchFamily="34" charset="0"/>
              </a:rPr>
              <a:t>System-level evaluation</a:t>
            </a:r>
          </a:p>
          <a:p>
            <a:pPr lvl="1"/>
            <a:r>
              <a:rPr lang="en-CH" dirty="0"/>
              <a:t>Using the state-of-the-art SSD simulator (MQSim </a:t>
            </a:r>
            <a:r>
              <a:rPr lang="en-CH" sz="1800" dirty="0">
                <a:solidFill>
                  <a:schemeClr val="bg1">
                    <a:lumMod val="50000"/>
                  </a:schemeClr>
                </a:solidFill>
              </a:rPr>
              <a:t>[Tavakkol+, FAST’18]</a:t>
            </a:r>
            <a:r>
              <a:rPr lang="en-CH" dirty="0"/>
              <a:t>)</a:t>
            </a:r>
          </a:p>
          <a:p>
            <a:pPr lvl="1"/>
            <a:r>
              <a:rPr lang="en-CH" dirty="0"/>
              <a:t>Three </a:t>
            </a:r>
            <a:r>
              <a:rPr lang="en-CH" dirty="0">
                <a:solidFill>
                  <a:schemeClr val="accent1"/>
                </a:solidFill>
              </a:rPr>
              <a:t>real-world applications</a:t>
            </a:r>
          </a:p>
          <a:p>
            <a:pPr lvl="2"/>
            <a:r>
              <a:rPr lang="en-CH" dirty="0">
                <a:solidFill>
                  <a:srgbClr val="C80060"/>
                </a:solidFill>
              </a:rPr>
              <a:t>Bitmap Indices (BMI)</a:t>
            </a:r>
            <a:r>
              <a:rPr lang="en-CH" dirty="0"/>
              <a:t>: Bitwise AND of up to </a:t>
            </a:r>
            <a:r>
              <a:rPr lang="en-CH" dirty="0">
                <a:solidFill>
                  <a:schemeClr val="accent1"/>
                </a:solidFill>
              </a:rPr>
              <a:t>~1,000 </a:t>
            </a:r>
            <a:r>
              <a:rPr lang="en-CH" dirty="0"/>
              <a:t>operands</a:t>
            </a:r>
          </a:p>
          <a:p>
            <a:pPr lvl="2"/>
            <a:r>
              <a:rPr lang="en-CH" dirty="0">
                <a:solidFill>
                  <a:srgbClr val="C80060"/>
                </a:solidFill>
              </a:rPr>
              <a:t>Image Segmentation (IMS)</a:t>
            </a:r>
            <a:r>
              <a:rPr lang="en-CH" dirty="0"/>
              <a:t>: Bitwise AND of </a:t>
            </a:r>
            <a:r>
              <a:rPr lang="en-CH" dirty="0">
                <a:solidFill>
                  <a:schemeClr val="accent1"/>
                </a:solidFill>
              </a:rPr>
              <a:t>3 </a:t>
            </a:r>
            <a:r>
              <a:rPr lang="en-CH" dirty="0"/>
              <a:t>operands</a:t>
            </a:r>
          </a:p>
          <a:p>
            <a:pPr lvl="2"/>
            <a:r>
              <a:rPr lang="en-CH" dirty="0">
                <a:solidFill>
                  <a:srgbClr val="C80060"/>
                </a:solidFill>
              </a:rPr>
              <a:t>K-clique Star Listing (KCS)</a:t>
            </a:r>
            <a:r>
              <a:rPr lang="en-CH" dirty="0"/>
              <a:t>: Bitwise OR of up to </a:t>
            </a:r>
            <a:r>
              <a:rPr lang="en-CH" dirty="0">
                <a:solidFill>
                  <a:schemeClr val="accent1"/>
                </a:solidFill>
              </a:rPr>
              <a:t>32</a:t>
            </a:r>
            <a:r>
              <a:rPr lang="en-CH" dirty="0"/>
              <a:t> operands</a:t>
            </a:r>
          </a:p>
          <a:p>
            <a:pPr lvl="1"/>
            <a:r>
              <a:rPr lang="en-CH" dirty="0"/>
              <a:t>Baselines</a:t>
            </a:r>
          </a:p>
          <a:p>
            <a:pPr lvl="2"/>
            <a:r>
              <a:rPr lang="en-CH" dirty="0">
                <a:solidFill>
                  <a:srgbClr val="C80060"/>
                </a:solidFill>
              </a:rPr>
              <a:t>Outside-Storage Processing (OSP)</a:t>
            </a:r>
            <a:r>
              <a:rPr lang="en-CH" dirty="0"/>
              <a:t>: A multi-core CPU (Intel i7-11700K)</a:t>
            </a:r>
          </a:p>
          <a:p>
            <a:pPr lvl="2"/>
            <a:r>
              <a:rPr lang="en-CH" dirty="0">
                <a:solidFill>
                  <a:srgbClr val="C80060"/>
                </a:solidFill>
              </a:rPr>
              <a:t>In-Storage Processing (ISP)</a:t>
            </a:r>
            <a:r>
              <a:rPr lang="en-CH" dirty="0"/>
              <a:t>: An in-storage hardware accelerator</a:t>
            </a:r>
          </a:p>
          <a:p>
            <a:pPr lvl="2"/>
            <a:r>
              <a:rPr lang="en-CH" dirty="0">
                <a:solidFill>
                  <a:srgbClr val="C80060"/>
                </a:solidFill>
              </a:rPr>
              <a:t>ParaBit</a:t>
            </a:r>
            <a:r>
              <a:rPr lang="en-CH" dirty="0"/>
              <a:t> </a:t>
            </a:r>
            <a:r>
              <a:rPr lang="en-CH" sz="1600" dirty="0">
                <a:solidFill>
                  <a:schemeClr val="bg1">
                    <a:lumMod val="50000"/>
                  </a:schemeClr>
                </a:solidFill>
              </a:rPr>
              <a:t>[Gao+, MICRO’21]</a:t>
            </a:r>
            <a:r>
              <a:rPr lang="en-CH" dirty="0"/>
              <a:t>: State-of-the-art in-flash processing mechanism</a:t>
            </a:r>
          </a:p>
        </p:txBody>
      </p:sp>
    </p:spTree>
    <p:extLst>
      <p:ext uri="{BB962C8B-B14F-4D97-AF65-F5344CB8AC3E}">
        <p14:creationId xmlns:p14="http://schemas.microsoft.com/office/powerpoint/2010/main" val="34830755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7F12-2C40-13EA-87C8-C750D778EC39}"/>
              </a:ext>
            </a:extLst>
          </p:cNvPr>
          <p:cNvSpPr>
            <a:spLocks noGrp="1"/>
          </p:cNvSpPr>
          <p:nvPr>
            <p:ph type="title"/>
          </p:nvPr>
        </p:nvSpPr>
        <p:spPr/>
        <p:txBody>
          <a:bodyPr/>
          <a:lstStyle/>
          <a:p>
            <a:r>
              <a:rPr lang="en-CH" dirty="0"/>
              <a:t>Results: Real-Device Characterization</a:t>
            </a:r>
          </a:p>
        </p:txBody>
      </p:sp>
      <p:sp>
        <p:nvSpPr>
          <p:cNvPr id="8" name="Rectangle 7">
            <a:extLst>
              <a:ext uri="{FF2B5EF4-FFF2-40B4-BE49-F238E27FC236}">
                <a16:creationId xmlns:a16="http://schemas.microsoft.com/office/drawing/2014/main" id="{12C9F002-92B9-2C95-4AFD-6C164BFABD2E}"/>
              </a:ext>
            </a:extLst>
          </p:cNvPr>
          <p:cNvSpPr/>
          <p:nvPr/>
        </p:nvSpPr>
        <p:spPr>
          <a:xfrm>
            <a:off x="0" y="1183315"/>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70AD47">
                    <a:lumMod val="75000"/>
                  </a:srgbClr>
                </a:solidFill>
                <a:latin typeface="Avenir Next Medium" panose="020B0503020202020204" pitchFamily="34" charset="0"/>
              </a:rPr>
              <a:t>N</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o</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changes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to the cell array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commodity NAND flash chips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9" name="Rectangle 8">
            <a:extLst>
              <a:ext uri="{FF2B5EF4-FFF2-40B4-BE49-F238E27FC236}">
                <a16:creationId xmlns:a16="http://schemas.microsoft.com/office/drawing/2014/main" id="{3E1CEAFA-2FE6-FE17-068C-5C2F817B5EB4}"/>
              </a:ext>
            </a:extLst>
          </p:cNvPr>
          <p:cNvSpPr/>
          <p:nvPr/>
        </p:nvSpPr>
        <p:spPr>
          <a:xfrm>
            <a:off x="0" y="2973478"/>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4472C4"/>
                </a:solidFill>
                <a:latin typeface="Avenir Next Medium" panose="020B0503020202020204" pitchFamily="34" charset="0"/>
              </a:rPr>
              <a:t>Can have many operands</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AND</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48</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OR</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with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small increase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sensing latency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&lt; 10%</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10" name="Rectangle 9">
            <a:extLst>
              <a:ext uri="{FF2B5EF4-FFF2-40B4-BE49-F238E27FC236}">
                <a16:creationId xmlns:a16="http://schemas.microsoft.com/office/drawing/2014/main" id="{0E1C1B50-381D-4281-9DDF-704F16410869}"/>
              </a:ext>
            </a:extLst>
          </p:cNvPr>
          <p:cNvSpPr/>
          <p:nvPr/>
        </p:nvSpPr>
        <p:spPr>
          <a:xfrm>
            <a:off x="0" y="4763641"/>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ESP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significantly improves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reliability</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of computation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 observed bit error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tested flash cells)</a:t>
            </a:r>
          </a:p>
        </p:txBody>
      </p:sp>
    </p:spTree>
    <p:extLst>
      <p:ext uri="{BB962C8B-B14F-4D97-AF65-F5344CB8AC3E}">
        <p14:creationId xmlns:p14="http://schemas.microsoft.com/office/powerpoint/2010/main" val="26454048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A41CFE9-64CE-D1CD-AD9D-39BB007EB7DC}"/>
              </a:ext>
            </a:extLst>
          </p:cNvPr>
          <p:cNvGrpSpPr/>
          <p:nvPr/>
        </p:nvGrpSpPr>
        <p:grpSpPr>
          <a:xfrm>
            <a:off x="0" y="832739"/>
            <a:ext cx="4699392" cy="3100317"/>
            <a:chOff x="0" y="832739"/>
            <a:chExt cx="4699392" cy="3100317"/>
          </a:xfrm>
        </p:grpSpPr>
        <p:grpSp>
          <p:nvGrpSpPr>
            <p:cNvPr id="36" name="Group 35">
              <a:extLst>
                <a:ext uri="{FF2B5EF4-FFF2-40B4-BE49-F238E27FC236}">
                  <a16:creationId xmlns:a16="http://schemas.microsoft.com/office/drawing/2014/main" id="{5B0BC1D8-C4F4-C46A-0F5E-5E2A59647490}"/>
                </a:ext>
              </a:extLst>
            </p:cNvPr>
            <p:cNvGrpSpPr/>
            <p:nvPr/>
          </p:nvGrpSpPr>
          <p:grpSpPr>
            <a:xfrm>
              <a:off x="0" y="1132875"/>
              <a:ext cx="4699392" cy="2800181"/>
              <a:chOff x="0" y="1132875"/>
              <a:chExt cx="4699392" cy="2800181"/>
            </a:xfrm>
          </p:grpSpPr>
          <p:sp>
            <p:nvSpPr>
              <p:cNvPr id="3" name="Rectangle 2">
                <a:extLst>
                  <a:ext uri="{FF2B5EF4-FFF2-40B4-BE49-F238E27FC236}">
                    <a16:creationId xmlns:a16="http://schemas.microsoft.com/office/drawing/2014/main" id="{2BBBF97B-1D7E-7F22-828D-415B84E93940}"/>
                  </a:ext>
                </a:extLst>
              </p:cNvPr>
              <p:cNvSpPr/>
              <p:nvPr/>
            </p:nvSpPr>
            <p:spPr>
              <a:xfrm>
                <a:off x="3650323" y="1399011"/>
                <a:ext cx="958747"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B5F70927-DD97-74EC-520E-61E530A3AFCA}"/>
                  </a:ext>
                </a:extLst>
              </p:cNvPr>
              <p:cNvGrpSpPr/>
              <p:nvPr/>
            </p:nvGrpSpPr>
            <p:grpSpPr>
              <a:xfrm>
                <a:off x="0" y="1132875"/>
                <a:ext cx="4699392" cy="2800181"/>
                <a:chOff x="0" y="885741"/>
                <a:chExt cx="4699392" cy="2800181"/>
              </a:xfrm>
              <a:noFill/>
            </p:grpSpPr>
            <p:sp>
              <p:nvSpPr>
                <p:cNvPr id="8" name="TextBox 7">
                  <a:extLst>
                    <a:ext uri="{FF2B5EF4-FFF2-40B4-BE49-F238E27FC236}">
                      <a16:creationId xmlns:a16="http://schemas.microsoft.com/office/drawing/2014/main" id="{7279FB59-5FE3-4EF3-5154-5B2E0D5666E3}"/>
                    </a:ext>
                  </a:extLst>
                </p:cNvPr>
                <p:cNvSpPr txBox="1"/>
                <p:nvPr/>
              </p:nvSpPr>
              <p:spPr>
                <a:xfrm rot="16200000">
                  <a:off x="-994286" y="1880027"/>
                  <a:ext cx="2357904" cy="369332"/>
                </a:xfrm>
                <a:prstGeom prst="rect">
                  <a:avLst/>
                </a:prstGeom>
                <a:grp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Speedup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97" name="Chart 96">
                  <a:extLst>
                    <a:ext uri="{FF2B5EF4-FFF2-40B4-BE49-F238E27FC236}">
                      <a16:creationId xmlns:a16="http://schemas.microsoft.com/office/drawing/2014/main" id="{59604941-9013-4B81-87A7-DB39D633F099}"/>
                    </a:ext>
                  </a:extLst>
                </p:cNvPr>
                <p:cNvGraphicFramePr>
                  <a:graphicFrameLocks/>
                </p:cNvGraphicFramePr>
                <p:nvPr/>
              </p:nvGraphicFramePr>
              <p:xfrm>
                <a:off x="169222" y="1047628"/>
                <a:ext cx="4530170" cy="2638294"/>
              </p:xfrm>
              <a:graphic>
                <a:graphicData uri="http://schemas.openxmlformats.org/drawingml/2006/chart">
                  <c:chart xmlns:c="http://schemas.openxmlformats.org/drawingml/2006/chart" xmlns:r="http://schemas.openxmlformats.org/officeDocument/2006/relationships" r:id="rId3"/>
                </a:graphicData>
              </a:graphic>
            </p:graphicFrame>
          </p:grpSp>
        </p:grpSp>
        <p:grpSp>
          <p:nvGrpSpPr>
            <p:cNvPr id="33" name="Group 32">
              <a:extLst>
                <a:ext uri="{FF2B5EF4-FFF2-40B4-BE49-F238E27FC236}">
                  <a16:creationId xmlns:a16="http://schemas.microsoft.com/office/drawing/2014/main" id="{6358F8A6-3AFB-9A35-8120-10983DA05219}"/>
                </a:ext>
              </a:extLst>
            </p:cNvPr>
            <p:cNvGrpSpPr/>
            <p:nvPr/>
          </p:nvGrpSpPr>
          <p:grpSpPr>
            <a:xfrm>
              <a:off x="756278" y="832739"/>
              <a:ext cx="554846" cy="553998"/>
              <a:chOff x="2147861" y="956309"/>
              <a:chExt cx="554846" cy="553998"/>
            </a:xfrm>
          </p:grpSpPr>
          <p:sp>
            <p:nvSpPr>
              <p:cNvPr id="27" name="Rectangle 26">
                <a:extLst>
                  <a:ext uri="{FF2B5EF4-FFF2-40B4-BE49-F238E27FC236}">
                    <a16:creationId xmlns:a16="http://schemas.microsoft.com/office/drawing/2014/main" id="{1A6B8A54-1358-A005-1CE4-32C330E3366B}"/>
                  </a:ext>
                </a:extLst>
              </p:cNvPr>
              <p:cNvSpPr/>
              <p:nvPr/>
            </p:nvSpPr>
            <p:spPr>
              <a:xfrm>
                <a:off x="2147861" y="1150117"/>
                <a:ext cx="166382" cy="166382"/>
              </a:xfrm>
              <a:prstGeom prst="rect">
                <a:avLst/>
              </a:prstGeom>
              <a:solidFill>
                <a:srgbClr val="76717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6B81062-EE6F-156C-2E0E-9417E5F9BFF4}"/>
                  </a:ext>
                </a:extLst>
              </p:cNvPr>
              <p:cNvSpPr txBox="1"/>
              <p:nvPr/>
            </p:nvSpPr>
            <p:spPr>
              <a:xfrm>
                <a:off x="2327638" y="956309"/>
                <a:ext cx="375069"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ISP</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4" name="Group 33">
              <a:extLst>
                <a:ext uri="{FF2B5EF4-FFF2-40B4-BE49-F238E27FC236}">
                  <a16:creationId xmlns:a16="http://schemas.microsoft.com/office/drawing/2014/main" id="{9FE8C9A7-319C-658A-980B-57628E21B2BA}"/>
                </a:ext>
              </a:extLst>
            </p:cNvPr>
            <p:cNvGrpSpPr/>
            <p:nvPr/>
          </p:nvGrpSpPr>
          <p:grpSpPr>
            <a:xfrm>
              <a:off x="1551512" y="832739"/>
              <a:ext cx="1003623" cy="553998"/>
              <a:chOff x="3433152" y="956309"/>
              <a:chExt cx="1003623" cy="553998"/>
            </a:xfrm>
          </p:grpSpPr>
          <p:sp>
            <p:nvSpPr>
              <p:cNvPr id="28" name="Rectangle 27">
                <a:extLst>
                  <a:ext uri="{FF2B5EF4-FFF2-40B4-BE49-F238E27FC236}">
                    <a16:creationId xmlns:a16="http://schemas.microsoft.com/office/drawing/2014/main" id="{F5E9CEA9-5782-301A-7273-960430D97570}"/>
                  </a:ext>
                </a:extLst>
              </p:cNvPr>
              <p:cNvSpPr/>
              <p:nvPr/>
            </p:nvSpPr>
            <p:spPr>
              <a:xfrm>
                <a:off x="3433152" y="1150117"/>
                <a:ext cx="166382" cy="166382"/>
              </a:xfrm>
              <a:prstGeom prst="rect">
                <a:avLst/>
              </a:prstGeom>
              <a:solidFill>
                <a:srgbClr val="AFAB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64154E0-D6A5-131B-3589-6AF72B72AFF1}"/>
                  </a:ext>
                </a:extLst>
              </p:cNvPr>
              <p:cNvSpPr txBox="1"/>
              <p:nvPr/>
            </p:nvSpPr>
            <p:spPr>
              <a:xfrm>
                <a:off x="3609717" y="956309"/>
                <a:ext cx="827058"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ParaBit</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5" name="Group 34">
              <a:extLst>
                <a:ext uri="{FF2B5EF4-FFF2-40B4-BE49-F238E27FC236}">
                  <a16:creationId xmlns:a16="http://schemas.microsoft.com/office/drawing/2014/main" id="{9ADFB732-1841-ED08-6B56-D7A99A72F7C1}"/>
                </a:ext>
              </a:extLst>
            </p:cNvPr>
            <p:cNvGrpSpPr/>
            <p:nvPr/>
          </p:nvGrpSpPr>
          <p:grpSpPr>
            <a:xfrm>
              <a:off x="2795523" y="832739"/>
              <a:ext cx="1648181" cy="553998"/>
              <a:chOff x="4585719" y="956309"/>
              <a:chExt cx="1648181" cy="553998"/>
            </a:xfrm>
          </p:grpSpPr>
          <p:sp>
            <p:nvSpPr>
              <p:cNvPr id="29" name="Rectangle 28">
                <a:extLst>
                  <a:ext uri="{FF2B5EF4-FFF2-40B4-BE49-F238E27FC236}">
                    <a16:creationId xmlns:a16="http://schemas.microsoft.com/office/drawing/2014/main" id="{E5985338-B342-26E4-A06D-16A94DB94D58}"/>
                  </a:ext>
                </a:extLst>
              </p:cNvPr>
              <p:cNvSpPr/>
              <p:nvPr/>
            </p:nvSpPr>
            <p:spPr>
              <a:xfrm>
                <a:off x="4585719" y="1150117"/>
                <a:ext cx="166382" cy="166382"/>
              </a:xfrm>
              <a:prstGeom prst="rect">
                <a:avLst/>
              </a:prstGeom>
              <a:solidFill>
                <a:srgbClr val="E3F1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E158AD0-96C8-089A-696B-13AA5C181D3C}"/>
                  </a:ext>
                </a:extLst>
              </p:cNvPr>
              <p:cNvSpPr txBox="1"/>
              <p:nvPr/>
            </p:nvSpPr>
            <p:spPr>
              <a:xfrm>
                <a:off x="4751748" y="956309"/>
                <a:ext cx="1482152"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Flash-Cosmos</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sp>
        <p:nvSpPr>
          <p:cNvPr id="2" name="Title 1">
            <a:extLst>
              <a:ext uri="{FF2B5EF4-FFF2-40B4-BE49-F238E27FC236}">
                <a16:creationId xmlns:a16="http://schemas.microsoft.com/office/drawing/2014/main" id="{26BE94C9-71F5-48D3-82D1-1A000A73687C}"/>
              </a:ext>
            </a:extLst>
          </p:cNvPr>
          <p:cNvSpPr>
            <a:spLocks noGrp="1"/>
          </p:cNvSpPr>
          <p:nvPr>
            <p:ph type="title"/>
          </p:nvPr>
        </p:nvSpPr>
        <p:spPr/>
        <p:txBody>
          <a:bodyPr/>
          <a:lstStyle/>
          <a:p>
            <a:r>
              <a:rPr lang="en-CH" dirty="0"/>
              <a:t>Results: Performance &amp; Energy</a:t>
            </a:r>
          </a:p>
        </p:txBody>
      </p:sp>
      <p:sp>
        <p:nvSpPr>
          <p:cNvPr id="73" name="Rectangle 72">
            <a:extLst>
              <a:ext uri="{FF2B5EF4-FFF2-40B4-BE49-F238E27FC236}">
                <a16:creationId xmlns:a16="http://schemas.microsoft.com/office/drawing/2014/main" id="{919E291A-E819-F6EC-20BE-1FFED6473AFC}"/>
              </a:ext>
            </a:extLst>
          </p:cNvPr>
          <p:cNvSpPr/>
          <p:nvPr/>
        </p:nvSpPr>
        <p:spPr>
          <a:xfrm>
            <a:off x="0" y="4045605"/>
            <a:ext cx="9143997" cy="1150417"/>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Flash-Cosmos provides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 performance &amp; energy benefits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over all the baselines</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74" name="Rectangle 73">
            <a:extLst>
              <a:ext uri="{FF2B5EF4-FFF2-40B4-BE49-F238E27FC236}">
                <a16:creationId xmlns:a16="http://schemas.microsoft.com/office/drawing/2014/main" id="{809E2EE3-A030-411B-160F-5EA8B18CF43A}"/>
              </a:ext>
            </a:extLst>
          </p:cNvPr>
          <p:cNvSpPr/>
          <p:nvPr/>
        </p:nvSpPr>
        <p:spPr>
          <a:xfrm>
            <a:off x="0" y="5455454"/>
            <a:ext cx="9143997" cy="1045834"/>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The larger the number of operands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higher the performance &amp; energy benefits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grpSp>
        <p:nvGrpSpPr>
          <p:cNvPr id="37" name="Group 36">
            <a:extLst>
              <a:ext uri="{FF2B5EF4-FFF2-40B4-BE49-F238E27FC236}">
                <a16:creationId xmlns:a16="http://schemas.microsoft.com/office/drawing/2014/main" id="{BEB6A3B3-0B81-3899-1574-E5A0264F550F}"/>
              </a:ext>
            </a:extLst>
          </p:cNvPr>
          <p:cNvGrpSpPr/>
          <p:nvPr/>
        </p:nvGrpSpPr>
        <p:grpSpPr>
          <a:xfrm>
            <a:off x="4609071" y="819432"/>
            <a:ext cx="4431813" cy="3132380"/>
            <a:chOff x="4609071" y="819432"/>
            <a:chExt cx="4431813" cy="3132380"/>
          </a:xfrm>
        </p:grpSpPr>
        <p:sp>
          <p:nvSpPr>
            <p:cNvPr id="24" name="Rectangle 23">
              <a:extLst>
                <a:ext uri="{FF2B5EF4-FFF2-40B4-BE49-F238E27FC236}">
                  <a16:creationId xmlns:a16="http://schemas.microsoft.com/office/drawing/2014/main" id="{AF828D14-E3D9-99B3-9FC9-8D3F62863A0C}"/>
                </a:ext>
              </a:extLst>
            </p:cNvPr>
            <p:cNvSpPr/>
            <p:nvPr/>
          </p:nvSpPr>
          <p:spPr>
            <a:xfrm>
              <a:off x="8053039" y="1390124"/>
              <a:ext cx="912041"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C0EBE669-9A24-F97E-687F-D3A31E6E0F2D}"/>
                </a:ext>
              </a:extLst>
            </p:cNvPr>
            <p:cNvGrpSpPr/>
            <p:nvPr/>
          </p:nvGrpSpPr>
          <p:grpSpPr>
            <a:xfrm>
              <a:off x="4609071" y="819432"/>
              <a:ext cx="4431813" cy="3132380"/>
              <a:chOff x="4609071" y="572298"/>
              <a:chExt cx="4431813" cy="3132380"/>
            </a:xfrm>
            <a:noFill/>
          </p:grpSpPr>
          <p:graphicFrame>
            <p:nvGraphicFramePr>
              <p:cNvPr id="4" name="Chart 3">
                <a:extLst>
                  <a:ext uri="{FF2B5EF4-FFF2-40B4-BE49-F238E27FC236}">
                    <a16:creationId xmlns:a16="http://schemas.microsoft.com/office/drawing/2014/main" id="{D0E6C6A6-AA86-40D2-B708-C64F3DC4F745}"/>
                  </a:ext>
                </a:extLst>
              </p:cNvPr>
              <p:cNvGraphicFramePr>
                <a:graphicFrameLocks/>
              </p:cNvGraphicFramePr>
              <p:nvPr/>
            </p:nvGraphicFramePr>
            <p:xfrm>
              <a:off x="4760526" y="981491"/>
              <a:ext cx="4280358" cy="272318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77719FA-0A19-70C4-C427-BDAA997AF736}"/>
                  </a:ext>
                </a:extLst>
              </p:cNvPr>
              <p:cNvSpPr txBox="1"/>
              <p:nvPr/>
            </p:nvSpPr>
            <p:spPr>
              <a:xfrm rot="16200000">
                <a:off x="3305787" y="1875582"/>
                <a:ext cx="2975899"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Energy benefit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grpSp>
        <p:nvGrpSpPr>
          <p:cNvPr id="40" name="Group 39">
            <a:extLst>
              <a:ext uri="{FF2B5EF4-FFF2-40B4-BE49-F238E27FC236}">
                <a16:creationId xmlns:a16="http://schemas.microsoft.com/office/drawing/2014/main" id="{4C39B22A-113A-14DA-474C-F7851D1E11DF}"/>
              </a:ext>
            </a:extLst>
          </p:cNvPr>
          <p:cNvGrpSpPr/>
          <p:nvPr/>
        </p:nvGrpSpPr>
        <p:grpSpPr>
          <a:xfrm>
            <a:off x="828058" y="1560178"/>
            <a:ext cx="7117302" cy="1898433"/>
            <a:chOff x="828058" y="1560178"/>
            <a:chExt cx="7117302" cy="1898433"/>
          </a:xfrm>
        </p:grpSpPr>
        <p:cxnSp>
          <p:nvCxnSpPr>
            <p:cNvPr id="99" name="Straight Arrow Connector 98">
              <a:extLst>
                <a:ext uri="{FF2B5EF4-FFF2-40B4-BE49-F238E27FC236}">
                  <a16:creationId xmlns:a16="http://schemas.microsoft.com/office/drawing/2014/main" id="{08757DAD-F57C-D9EA-A40F-8EE913D7DA9D}"/>
                </a:ext>
              </a:extLst>
            </p:cNvPr>
            <p:cNvCxnSpPr>
              <a:cxnSpLocks/>
            </p:cNvCxnSpPr>
            <p:nvPr/>
          </p:nvCxnSpPr>
          <p:spPr>
            <a:xfrm flipV="1">
              <a:off x="929754" y="1883779"/>
              <a:ext cx="6301" cy="1535596"/>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749A43C-FE81-7D8A-34AE-521E15501E43}"/>
                </a:ext>
              </a:extLst>
            </p:cNvPr>
            <p:cNvSpPr txBox="1"/>
            <p:nvPr/>
          </p:nvSpPr>
          <p:spPr>
            <a:xfrm>
              <a:off x="828058" y="1560178"/>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150×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1" name="Straight Arrow Connector 100">
              <a:extLst>
                <a:ext uri="{FF2B5EF4-FFF2-40B4-BE49-F238E27FC236}">
                  <a16:creationId xmlns:a16="http://schemas.microsoft.com/office/drawing/2014/main" id="{831C02C6-17FF-BF64-FC72-E39DFB0C1B72}"/>
                </a:ext>
              </a:extLst>
            </p:cNvPr>
            <p:cNvCxnSpPr>
              <a:cxnSpLocks/>
            </p:cNvCxnSpPr>
            <p:nvPr/>
          </p:nvCxnSpPr>
          <p:spPr>
            <a:xfrm flipV="1">
              <a:off x="1196278" y="1883779"/>
              <a:ext cx="0" cy="78101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546B36-F1F0-72FE-0C26-C8B378FA206B}"/>
                </a:ext>
              </a:extLst>
            </p:cNvPr>
            <p:cNvCxnSpPr/>
            <p:nvPr/>
          </p:nvCxnSpPr>
          <p:spPr>
            <a:xfrm flipH="1">
              <a:off x="831151" y="1883779"/>
              <a:ext cx="78018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6F253F6-8B4C-72B6-75A1-1F5E38C901D4}"/>
                </a:ext>
              </a:extLst>
            </p:cNvPr>
            <p:cNvSpPr txBox="1"/>
            <p:nvPr/>
          </p:nvSpPr>
          <p:spPr>
            <a:xfrm>
              <a:off x="956640" y="2152526"/>
              <a:ext cx="386807"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14×</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4" name="Straight Connector 103">
              <a:extLst>
                <a:ext uri="{FF2B5EF4-FFF2-40B4-BE49-F238E27FC236}">
                  <a16:creationId xmlns:a16="http://schemas.microsoft.com/office/drawing/2014/main" id="{135CF39F-6CD2-2516-371F-3676C93B7921}"/>
                </a:ext>
              </a:extLst>
            </p:cNvPr>
            <p:cNvCxnSpPr>
              <a:cxnSpLocks/>
            </p:cNvCxnSpPr>
            <p:nvPr/>
          </p:nvCxnSpPr>
          <p:spPr>
            <a:xfrm flipH="1" flipV="1">
              <a:off x="1825024" y="3170053"/>
              <a:ext cx="731567" cy="7608"/>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60D0B92-8368-0185-1225-3FF4148C32B6}"/>
                </a:ext>
              </a:extLst>
            </p:cNvPr>
            <p:cNvSpPr txBox="1"/>
            <p:nvPr/>
          </p:nvSpPr>
          <p:spPr>
            <a:xfrm>
              <a:off x="1720929" y="2842318"/>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6" name="Straight Arrow Connector 105">
              <a:extLst>
                <a:ext uri="{FF2B5EF4-FFF2-40B4-BE49-F238E27FC236}">
                  <a16:creationId xmlns:a16="http://schemas.microsoft.com/office/drawing/2014/main" id="{ED1A5F0A-13C6-C804-A6A4-84FE504C7BE4}"/>
                </a:ext>
              </a:extLst>
            </p:cNvPr>
            <p:cNvCxnSpPr>
              <a:cxnSpLocks/>
            </p:cNvCxnSpPr>
            <p:nvPr/>
          </p:nvCxnSpPr>
          <p:spPr>
            <a:xfrm flipV="1">
              <a:off x="1931497" y="3170053"/>
              <a:ext cx="0" cy="28855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AE9F4D-7779-43CB-E010-B991959FBDC5}"/>
                </a:ext>
              </a:extLst>
            </p:cNvPr>
            <p:cNvCxnSpPr>
              <a:cxnSpLocks/>
            </p:cNvCxnSpPr>
            <p:nvPr/>
          </p:nvCxnSpPr>
          <p:spPr>
            <a:xfrm flipH="1">
              <a:off x="2745567" y="2520394"/>
              <a:ext cx="81152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989AE50-A33E-416A-268E-CCAEFF045BC5}"/>
                </a:ext>
              </a:extLst>
            </p:cNvPr>
            <p:cNvCxnSpPr>
              <a:cxnSpLocks/>
            </p:cNvCxnSpPr>
            <p:nvPr/>
          </p:nvCxnSpPr>
          <p:spPr>
            <a:xfrm flipV="1">
              <a:off x="2917034" y="2520394"/>
              <a:ext cx="0" cy="898981"/>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BDE5645-44A7-1795-C178-FB4D2FEC63E7}"/>
                </a:ext>
              </a:extLst>
            </p:cNvPr>
            <p:cNvSpPr txBox="1"/>
            <p:nvPr/>
          </p:nvSpPr>
          <p:spPr>
            <a:xfrm>
              <a:off x="2603656" y="2802107"/>
              <a:ext cx="426473"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10" name="Straight Arrow Connector 109">
              <a:extLst>
                <a:ext uri="{FF2B5EF4-FFF2-40B4-BE49-F238E27FC236}">
                  <a16:creationId xmlns:a16="http://schemas.microsoft.com/office/drawing/2014/main" id="{4969ECDB-D95C-9BCC-116B-4B9532EFBC66}"/>
                </a:ext>
              </a:extLst>
            </p:cNvPr>
            <p:cNvCxnSpPr>
              <a:cxnSpLocks/>
            </p:cNvCxnSpPr>
            <p:nvPr/>
          </p:nvCxnSpPr>
          <p:spPr>
            <a:xfrm flipH="1" flipV="1">
              <a:off x="3151327" y="2520394"/>
              <a:ext cx="1" cy="21059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285FE95-DDBB-15AF-1C82-C6821F017E67}"/>
                </a:ext>
              </a:extLst>
            </p:cNvPr>
            <p:cNvSpPr txBox="1"/>
            <p:nvPr/>
          </p:nvSpPr>
          <p:spPr>
            <a:xfrm>
              <a:off x="2896830" y="2221401"/>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2" name="Straight Arrow Connector 131">
              <a:extLst>
                <a:ext uri="{FF2B5EF4-FFF2-40B4-BE49-F238E27FC236}">
                  <a16:creationId xmlns:a16="http://schemas.microsoft.com/office/drawing/2014/main" id="{584D786F-3773-7609-EB46-4066B7BCF7D2}"/>
                </a:ext>
              </a:extLst>
            </p:cNvPr>
            <p:cNvCxnSpPr>
              <a:cxnSpLocks/>
            </p:cNvCxnSpPr>
            <p:nvPr/>
          </p:nvCxnSpPr>
          <p:spPr>
            <a:xfrm flipV="1">
              <a:off x="6420148" y="2976516"/>
              <a:ext cx="0" cy="122532"/>
            </a:xfrm>
            <a:prstGeom prst="straightConnector1">
              <a:avLst/>
            </a:prstGeom>
            <a:ln w="28575">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7E46B497-430B-A758-614A-63CCB0A27202}"/>
                </a:ext>
              </a:extLst>
            </p:cNvPr>
            <p:cNvCxnSpPr>
              <a:cxnSpLocks/>
            </p:cNvCxnSpPr>
            <p:nvPr/>
          </p:nvCxnSpPr>
          <p:spPr>
            <a:xfrm flipV="1">
              <a:off x="5459783" y="2036232"/>
              <a:ext cx="0" cy="97734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6A99BF46-9989-47A0-D191-34530A72D7DD}"/>
                </a:ext>
              </a:extLst>
            </p:cNvPr>
            <p:cNvSpPr txBox="1"/>
            <p:nvPr/>
          </p:nvSpPr>
          <p:spPr>
            <a:xfrm>
              <a:off x="5342358" y="1694102"/>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70×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24" name="Straight Arrow Connector 123">
              <a:extLst>
                <a:ext uri="{FF2B5EF4-FFF2-40B4-BE49-F238E27FC236}">
                  <a16:creationId xmlns:a16="http://schemas.microsoft.com/office/drawing/2014/main" id="{CE02CA85-4D77-0404-1901-323525D79412}"/>
                </a:ext>
              </a:extLst>
            </p:cNvPr>
            <p:cNvCxnSpPr>
              <a:cxnSpLocks/>
            </p:cNvCxnSpPr>
            <p:nvPr/>
          </p:nvCxnSpPr>
          <p:spPr>
            <a:xfrm flipV="1">
              <a:off x="5756512" y="2036232"/>
              <a:ext cx="0" cy="59312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483A6F5-8C82-F0E2-5AA4-12B7DAD27F41}"/>
                </a:ext>
              </a:extLst>
            </p:cNvPr>
            <p:cNvCxnSpPr>
              <a:cxnSpLocks/>
            </p:cNvCxnSpPr>
            <p:nvPr/>
          </p:nvCxnSpPr>
          <p:spPr>
            <a:xfrm flipH="1">
              <a:off x="5404874" y="2036232"/>
              <a:ext cx="703276"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5A3B2D91-02B7-574F-B099-A6DB31637CF5}"/>
                </a:ext>
              </a:extLst>
            </p:cNvPr>
            <p:cNvSpPr txBox="1"/>
            <p:nvPr/>
          </p:nvSpPr>
          <p:spPr>
            <a:xfrm>
              <a:off x="5481804" y="2225261"/>
              <a:ext cx="365808" cy="231237"/>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0" name="Straight Connector 129">
              <a:extLst>
                <a:ext uri="{FF2B5EF4-FFF2-40B4-BE49-F238E27FC236}">
                  <a16:creationId xmlns:a16="http://schemas.microsoft.com/office/drawing/2014/main" id="{9434AAF9-139D-70EF-2421-8089142FE40B}"/>
                </a:ext>
              </a:extLst>
            </p:cNvPr>
            <p:cNvCxnSpPr>
              <a:cxnSpLocks/>
            </p:cNvCxnSpPr>
            <p:nvPr/>
          </p:nvCxnSpPr>
          <p:spPr>
            <a:xfrm flipH="1">
              <a:off x="6305059" y="2986553"/>
              <a:ext cx="702268"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BF929F1-6D1F-52A4-C843-AD2DA24219C0}"/>
                </a:ext>
              </a:extLst>
            </p:cNvPr>
            <p:cNvSpPr txBox="1"/>
            <p:nvPr/>
          </p:nvSpPr>
          <p:spPr>
            <a:xfrm>
              <a:off x="6240293" y="2624567"/>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1.6×</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5" name="Straight Connector 134">
              <a:extLst>
                <a:ext uri="{FF2B5EF4-FFF2-40B4-BE49-F238E27FC236}">
                  <a16:creationId xmlns:a16="http://schemas.microsoft.com/office/drawing/2014/main" id="{8042DDA4-C960-3D09-5560-9536409088D0}"/>
                </a:ext>
              </a:extLst>
            </p:cNvPr>
            <p:cNvCxnSpPr/>
            <p:nvPr/>
          </p:nvCxnSpPr>
          <p:spPr>
            <a:xfrm flipH="1">
              <a:off x="7246066" y="2485500"/>
              <a:ext cx="699294"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CF4C205-E916-FE96-084B-4272BB4D2E91}"/>
                </a:ext>
              </a:extLst>
            </p:cNvPr>
            <p:cNvCxnSpPr>
              <a:cxnSpLocks/>
            </p:cNvCxnSpPr>
            <p:nvPr/>
          </p:nvCxnSpPr>
          <p:spPr>
            <a:xfrm flipV="1">
              <a:off x="7353745" y="2510156"/>
              <a:ext cx="0" cy="52535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990598B-80CC-B91C-470B-6EC07247AE85}"/>
                </a:ext>
              </a:extLst>
            </p:cNvPr>
            <p:cNvSpPr txBox="1"/>
            <p:nvPr/>
          </p:nvSpPr>
          <p:spPr>
            <a:xfrm>
              <a:off x="7051910" y="2662680"/>
              <a:ext cx="407478" cy="233897"/>
            </a:xfrm>
            <a:prstGeom prst="rect">
              <a:avLst/>
            </a:prstGeom>
            <a:solidFill>
              <a:schemeClr val="bg1"/>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8" name="Straight Arrow Connector 137">
              <a:extLst>
                <a:ext uri="{FF2B5EF4-FFF2-40B4-BE49-F238E27FC236}">
                  <a16:creationId xmlns:a16="http://schemas.microsoft.com/office/drawing/2014/main" id="{14D7457A-561D-BC56-778D-0FCAC9F0AEA9}"/>
                </a:ext>
              </a:extLst>
            </p:cNvPr>
            <p:cNvCxnSpPr>
              <a:cxnSpLocks/>
            </p:cNvCxnSpPr>
            <p:nvPr/>
          </p:nvCxnSpPr>
          <p:spPr>
            <a:xfrm flipV="1">
              <a:off x="7614479" y="2483718"/>
              <a:ext cx="0" cy="18107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C66B7072-787A-CEC6-DDF9-A0FF71ED0485}"/>
                </a:ext>
              </a:extLst>
            </p:cNvPr>
            <p:cNvSpPr txBox="1"/>
            <p:nvPr/>
          </p:nvSpPr>
          <p:spPr>
            <a:xfrm>
              <a:off x="7340651" y="2268658"/>
              <a:ext cx="510124" cy="126284"/>
            </a:xfrm>
            <a:prstGeom prst="rect">
              <a:avLst/>
            </a:prstGeom>
            <a:no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E850FE90-C44B-AA3C-5182-1CD6E2926924}"/>
              </a:ext>
            </a:extLst>
          </p:cNvPr>
          <p:cNvGrpSpPr/>
          <p:nvPr/>
        </p:nvGrpSpPr>
        <p:grpSpPr>
          <a:xfrm>
            <a:off x="3598761" y="2137547"/>
            <a:ext cx="5376016" cy="1281828"/>
            <a:chOff x="3598761" y="2137547"/>
            <a:chExt cx="5376016" cy="1281828"/>
          </a:xfrm>
        </p:grpSpPr>
        <p:cxnSp>
          <p:nvCxnSpPr>
            <p:cNvPr id="112" name="Straight Connector 111">
              <a:extLst>
                <a:ext uri="{FF2B5EF4-FFF2-40B4-BE49-F238E27FC236}">
                  <a16:creationId xmlns:a16="http://schemas.microsoft.com/office/drawing/2014/main" id="{2230ABD5-D248-59B6-4844-7C5A16AD4AB7}"/>
                </a:ext>
              </a:extLst>
            </p:cNvPr>
            <p:cNvCxnSpPr>
              <a:cxnSpLocks/>
            </p:cNvCxnSpPr>
            <p:nvPr/>
          </p:nvCxnSpPr>
          <p:spPr>
            <a:xfrm flipH="1">
              <a:off x="3769604" y="2434109"/>
              <a:ext cx="720183"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2384736-A781-C5AD-AD9D-EFA98D865199}"/>
                </a:ext>
              </a:extLst>
            </p:cNvPr>
            <p:cNvCxnSpPr>
              <a:cxnSpLocks/>
            </p:cNvCxnSpPr>
            <p:nvPr/>
          </p:nvCxnSpPr>
          <p:spPr>
            <a:xfrm flipV="1">
              <a:off x="3895281" y="2469339"/>
              <a:ext cx="0" cy="950036"/>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46EC297D-C295-33E0-F775-9406565AF571}"/>
                </a:ext>
              </a:extLst>
            </p:cNvPr>
            <p:cNvSpPr txBox="1"/>
            <p:nvPr/>
          </p:nvSpPr>
          <p:spPr>
            <a:xfrm>
              <a:off x="3598761" y="2137547"/>
              <a:ext cx="485365"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17" name="Straight Arrow Connector 116">
              <a:extLst>
                <a:ext uri="{FF2B5EF4-FFF2-40B4-BE49-F238E27FC236}">
                  <a16:creationId xmlns:a16="http://schemas.microsoft.com/office/drawing/2014/main" id="{90CF1475-559D-8EEE-428D-6EFA4B71A7F7}"/>
                </a:ext>
              </a:extLst>
            </p:cNvPr>
            <p:cNvCxnSpPr>
              <a:cxnSpLocks/>
            </p:cNvCxnSpPr>
            <p:nvPr/>
          </p:nvCxnSpPr>
          <p:spPr>
            <a:xfrm flipV="1">
              <a:off x="4143767" y="2431467"/>
              <a:ext cx="0" cy="370638"/>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35C8745-4374-D371-1121-816E277704D7}"/>
                </a:ext>
              </a:extLst>
            </p:cNvPr>
            <p:cNvSpPr txBox="1"/>
            <p:nvPr/>
          </p:nvSpPr>
          <p:spPr>
            <a:xfrm>
              <a:off x="4031276" y="2137547"/>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41" name="Straight Arrow Connector 140">
              <a:extLst>
                <a:ext uri="{FF2B5EF4-FFF2-40B4-BE49-F238E27FC236}">
                  <a16:creationId xmlns:a16="http://schemas.microsoft.com/office/drawing/2014/main" id="{F58EC2BB-34B6-5DFA-F4B8-6339D7E7B907}"/>
                </a:ext>
              </a:extLst>
            </p:cNvPr>
            <p:cNvCxnSpPr>
              <a:cxnSpLocks/>
            </p:cNvCxnSpPr>
            <p:nvPr/>
          </p:nvCxnSpPr>
          <p:spPr>
            <a:xfrm flipV="1">
              <a:off x="8205242" y="2431467"/>
              <a:ext cx="0" cy="601875"/>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86630B5-BBB9-6C6B-A7FE-791DA847A776}"/>
                </a:ext>
              </a:extLst>
            </p:cNvPr>
            <p:cNvCxnSpPr>
              <a:cxnSpLocks/>
            </p:cNvCxnSpPr>
            <p:nvPr/>
          </p:nvCxnSpPr>
          <p:spPr>
            <a:xfrm flipH="1">
              <a:off x="8137480" y="2437659"/>
              <a:ext cx="720426"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73BA0E7-D5F9-36C9-6921-52EA91D7A900}"/>
                </a:ext>
              </a:extLst>
            </p:cNvPr>
            <p:cNvCxnSpPr>
              <a:cxnSpLocks/>
            </p:cNvCxnSpPr>
            <p:nvPr/>
          </p:nvCxnSpPr>
          <p:spPr>
            <a:xfrm flipV="1">
              <a:off x="8497693" y="2431467"/>
              <a:ext cx="0" cy="258204"/>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67D62FEE-674A-75B9-1AD7-E3681120E2F6}"/>
                </a:ext>
              </a:extLst>
            </p:cNvPr>
            <p:cNvSpPr txBox="1"/>
            <p:nvPr/>
          </p:nvSpPr>
          <p:spPr>
            <a:xfrm>
              <a:off x="8447884" y="2149668"/>
              <a:ext cx="526893"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3.3×</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48" name="TextBox 147">
              <a:extLst>
                <a:ext uri="{FF2B5EF4-FFF2-40B4-BE49-F238E27FC236}">
                  <a16:creationId xmlns:a16="http://schemas.microsoft.com/office/drawing/2014/main" id="{2535CC5B-0886-FB87-76F6-14C1569B6149}"/>
                </a:ext>
              </a:extLst>
            </p:cNvPr>
            <p:cNvSpPr txBox="1"/>
            <p:nvPr/>
          </p:nvSpPr>
          <p:spPr>
            <a:xfrm>
              <a:off x="7903194" y="2162523"/>
              <a:ext cx="552129"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13.4×</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673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402025300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Storage:</a:t>
            </a:r>
            <a:br>
              <a:rPr lang="en-US" sz="6000" dirty="0"/>
            </a:br>
            <a:r>
              <a:rPr lang="en-US" sz="6000" dirty="0"/>
              <a:t>		Two 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using Storage</a:t>
            </a:r>
          </a:p>
          <a:p>
            <a:pPr algn="l"/>
            <a:r>
              <a:rPr lang="en-US" sz="3600" dirty="0">
                <a:solidFill>
                  <a:srgbClr val="0000FF"/>
                </a:solidFill>
              </a:rPr>
              <a:t>2. Processing near Storage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596495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2746482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3511774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44549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storage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storage-centric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109187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8050523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852-247E-8E45-911F-917B88B448CC}"/>
              </a:ext>
            </a:extLst>
          </p:cNvPr>
          <p:cNvSpPr>
            <a:spLocks noGrp="1"/>
          </p:cNvSpPr>
          <p:nvPr>
            <p:ph type="title"/>
          </p:nvPr>
        </p:nvSpPr>
        <p:spPr>
          <a:xfrm>
            <a:off x="228600" y="152400"/>
            <a:ext cx="8879904" cy="1066800"/>
          </a:xfrm>
        </p:spPr>
        <p:txBody>
          <a:bodyPr/>
          <a:lstStyle/>
          <a:p>
            <a:r>
              <a:rPr lang="en-US" sz="3400" dirty="0"/>
              <a:t>A Blueprint for Fundamentally Better Architectures</a:t>
            </a:r>
          </a:p>
        </p:txBody>
      </p:sp>
      <p:sp>
        <p:nvSpPr>
          <p:cNvPr id="3" name="Content Placeholder 2">
            <a:extLst>
              <a:ext uri="{FF2B5EF4-FFF2-40B4-BE49-F238E27FC236}">
                <a16:creationId xmlns:a16="http://schemas.microsoft.com/office/drawing/2014/main" id="{33D775C0-662F-E944-BE80-00AD35D75816}"/>
              </a:ext>
            </a:extLst>
          </p:cNvPr>
          <p:cNvSpPr>
            <a:spLocks noGrp="1"/>
          </p:cNvSpPr>
          <p:nvPr>
            <p:ph idx="1"/>
          </p:nvPr>
        </p:nvSpPr>
        <p:spPr>
          <a:xfrm>
            <a:off x="228600" y="1052736"/>
            <a:ext cx="8610600" cy="5195664"/>
          </a:xfrm>
        </p:spPr>
        <p:txBody>
          <a:bodyPr/>
          <a:lstStyle/>
          <a:p>
            <a:r>
              <a:rPr lang="en-US" sz="2000" dirty="0"/>
              <a:t>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"Intelligent Architectures for Intelligent Computing Systems"</a:t>
            </a:r>
            <a:br>
              <a:rPr lang="en-US" sz="2000" dirty="0"/>
            </a:br>
            <a:r>
              <a:rPr lang="en-US" sz="2000" i="1" dirty="0"/>
              <a:t>Invited Paper in Proceedings of the </a:t>
            </a:r>
            <a:r>
              <a:rPr lang="en-US" sz="2000" i="1" dirty="0">
                <a:hlinkClick r:id="rId3"/>
              </a:rPr>
              <a:t>Design, Automation, and Test in Europe Conference</a:t>
            </a:r>
            <a:r>
              <a:rPr lang="en-US" sz="2000" i="1" dirty="0"/>
              <a:t> (</a:t>
            </a:r>
            <a:r>
              <a:rPr lang="en-US" sz="2000" b="1" i="1" dirty="0"/>
              <a:t>DATE</a:t>
            </a:r>
            <a:r>
              <a:rPr lang="en-US" sz="2000" i="1" dirty="0"/>
              <a:t>)</a:t>
            </a:r>
            <a:r>
              <a:rPr lang="en-US" sz="2000" dirty="0"/>
              <a:t>, Virtual, February 2021.</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IEDM Tutorial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Short DATE Talk Video</a:t>
            </a:r>
            <a:r>
              <a:rPr lang="en-US" sz="2000" dirty="0"/>
              <a:t> (11 minutes)]</a:t>
            </a:r>
            <a:br>
              <a:rPr lang="en-US" sz="2000" dirty="0"/>
            </a:br>
            <a:r>
              <a:rPr lang="en-US" sz="2000" dirty="0"/>
              <a:t>[</a:t>
            </a:r>
            <a:r>
              <a:rPr lang="en-US" sz="2000" dirty="0">
                <a:hlinkClick r:id="rId9"/>
              </a:rPr>
              <a:t>Longer IEDM Tutorial Video</a:t>
            </a:r>
            <a:r>
              <a:rPr lang="en-US" sz="2000" dirty="0"/>
              <a:t> (1 </a:t>
            </a:r>
            <a:r>
              <a:rPr lang="en-US" sz="2000" dirty="0" err="1"/>
              <a:t>hr</a:t>
            </a:r>
            <a:r>
              <a:rPr lang="en-US" sz="2000" dirty="0"/>
              <a:t> 51 minutes)]</a:t>
            </a:r>
          </a:p>
          <a:p>
            <a:endParaRPr lang="en-US" sz="2000" dirty="0"/>
          </a:p>
        </p:txBody>
      </p:sp>
      <p:sp>
        <p:nvSpPr>
          <p:cNvPr id="4" name="Slide Number Placeholder 3">
            <a:extLst>
              <a:ext uri="{FF2B5EF4-FFF2-40B4-BE49-F238E27FC236}">
                <a16:creationId xmlns:a16="http://schemas.microsoft.com/office/drawing/2014/main" id="{A902EC93-2093-4A4C-9A55-4B63386A8D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A91863D-16AC-D747-BA17-510BFEEF04EF}"/>
              </a:ext>
            </a:extLst>
          </p:cNvPr>
          <p:cNvPicPr>
            <a:picLocks noChangeAspect="1"/>
          </p:cNvPicPr>
          <p:nvPr/>
        </p:nvPicPr>
        <p:blipFill>
          <a:blip r:embed="rId10"/>
          <a:stretch>
            <a:fillRect/>
          </a:stretch>
        </p:blipFill>
        <p:spPr>
          <a:xfrm>
            <a:off x="0" y="4399550"/>
            <a:ext cx="9144000" cy="1549730"/>
          </a:xfrm>
          <a:prstGeom prst="rect">
            <a:avLst/>
          </a:prstGeom>
        </p:spPr>
      </p:pic>
    </p:spTree>
    <p:extLst>
      <p:ext uri="{BB962C8B-B14F-4D97-AF65-F5344CB8AC3E}">
        <p14:creationId xmlns:p14="http://schemas.microsoft.com/office/powerpoint/2010/main" val="282764900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40+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https://safari.ethz.ch/safari-newsletter-january-2021/</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December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35833876-7D1A-16CA-7FD5-248FFB35F223}"/>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E16A6598-F24D-1D67-5F23-CB446E67B8DE}"/>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A044D9F4-2E00-3E8C-975A-3D6992D81A48}"/>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575BFEA3-BB1E-6C85-0EC5-DC6FCDBDB8E8}"/>
              </a:ext>
            </a:extLst>
          </p:cNvPr>
          <p:cNvPicPr>
            <a:picLocks noChangeAspect="1"/>
          </p:cNvPicPr>
          <p:nvPr/>
        </p:nvPicPr>
        <p:blipFill>
          <a:blip r:embed="rId8"/>
          <a:stretch>
            <a:fillRect/>
          </a:stretch>
        </p:blipFill>
        <p:spPr>
          <a:xfrm>
            <a:off x="819040" y="852047"/>
            <a:ext cx="7198726" cy="5701071"/>
          </a:xfrm>
          <a:prstGeom prst="rect">
            <a:avLst/>
          </a:prstGeom>
        </p:spPr>
      </p:pic>
    </p:spTree>
    <p:extLst>
      <p:ext uri="{BB962C8B-B14F-4D97-AF65-F5344CB8AC3E}">
        <p14:creationId xmlns:p14="http://schemas.microsoft.com/office/powerpoint/2010/main" val="1891932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May 2023</a:t>
            </a:r>
          </a:p>
          <a:p>
            <a:r>
              <a:rPr lang="en-US" sz="1800" dirty="0"/>
              <a:t>Huawei Next Generation Data Storage Architecture Innovation Forum Keynote</a:t>
            </a:r>
          </a:p>
          <a:p>
            <a:pPr algn="l"/>
            <a:endParaRPr lang="en-US" sz="2200" dirty="0"/>
          </a:p>
        </p:txBody>
      </p:sp>
      <p:sp>
        <p:nvSpPr>
          <p:cNvPr id="13" name="Title 1"/>
          <p:cNvSpPr>
            <a:spLocks noGrp="1"/>
          </p:cNvSpPr>
          <p:nvPr>
            <p:ph type="ctrTitle"/>
          </p:nvPr>
        </p:nvSpPr>
        <p:spPr>
          <a:xfrm>
            <a:off x="179512" y="1443608"/>
            <a:ext cx="8820472" cy="2201416"/>
          </a:xfrm>
        </p:spPr>
        <p:txBody>
          <a:bodyPr>
            <a:noAutofit/>
          </a:bodyPr>
          <a:lstStyle/>
          <a:p>
            <a:pPr algn="ctr"/>
            <a:r>
              <a:rPr lang="en-US" sz="5000" b="1" dirty="0">
                <a:solidFill>
                  <a:srgbClr val="006633"/>
                </a:solidFill>
              </a:rPr>
              <a:t>Storage-Centric Computing </a:t>
            </a:r>
            <a:br>
              <a:rPr lang="en-US" sz="5000" b="1" dirty="0">
                <a:solidFill>
                  <a:srgbClr val="006633"/>
                </a:solidFill>
              </a:rPr>
            </a:br>
            <a:br>
              <a:rPr lang="en-US" sz="500" b="1" dirty="0">
                <a:solidFill>
                  <a:srgbClr val="006633"/>
                </a:solidFill>
              </a:rPr>
            </a:br>
            <a:r>
              <a:rPr lang="en-US" sz="4000" dirty="0">
                <a:solidFill>
                  <a:srgbClr val="C00000"/>
                </a:solidFill>
              </a:rPr>
              <a:t>for Modern Data-Intensive Workloads</a:t>
            </a: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064132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6220"/>
            <a:ext cx="9144000" cy="2151395"/>
          </a:xfrm>
          <a:prstGeom prst="rect">
            <a:avLst/>
          </a:prstGeom>
          <a:solidFill>
            <a:srgbClr val="06436E"/>
          </a:solidFill>
        </p:spPr>
        <p:txBody>
          <a:bodyPr anchor="ctr">
            <a:noAutofit/>
          </a:bodyPr>
          <a:lstStyle/>
          <a:p>
            <a:pPr algn="ctr">
              <a:lnSpc>
                <a:spcPct val="100000"/>
              </a:lnSpc>
              <a:spcAft>
                <a:spcPts val="400"/>
              </a:spcAft>
            </a:pPr>
            <a:r>
              <a:rPr lang="en-US" sz="3600" b="1" dirty="0" err="1">
                <a:solidFill>
                  <a:srgbClr val="F5D8B0"/>
                </a:solidFill>
                <a:latin typeface="Corbel" panose="020B0503020204020204" pitchFamily="34" charset="0"/>
                <a:ea typeface="Verdana" panose="020B0604030504040204" pitchFamily="34" charset="0"/>
                <a:cs typeface="Verdana" panose="020B0604030504040204" pitchFamily="34" charset="0"/>
              </a:rPr>
              <a:t>GenStore</a:t>
            </a:r>
            <a:r>
              <a:rPr lang="en-US" sz="3600" b="1" dirty="0">
                <a:solidFill>
                  <a:srgbClr val="F5D8B0"/>
                </a:solidFill>
                <a:latin typeface="Corbel" panose="020B0503020204020204" pitchFamily="34" charset="0"/>
                <a:ea typeface="Verdana" panose="020B0604030504040204" pitchFamily="34" charset="0"/>
                <a:cs typeface="Verdana" panose="020B0604030504040204" pitchFamily="34" charset="0"/>
              </a:rPr>
              <a:t>:</a:t>
            </a:r>
            <a:r>
              <a:rPr lang="en-US" sz="3600" b="1" dirty="0">
                <a:solidFill>
                  <a:srgbClr val="FFFFFF"/>
                </a:solidFill>
                <a:latin typeface="Corbel" panose="020B0503020204020204" pitchFamily="34" charset="0"/>
                <a:ea typeface="Verdana" panose="020B0604030504040204" pitchFamily="34" charset="0"/>
                <a:cs typeface="Verdana" panose="020B0604030504040204" pitchFamily="34" charset="0"/>
              </a:rPr>
              <a:t> </a:t>
            </a:r>
            <a:br>
              <a:rPr lang="en-US" sz="3100" b="1" dirty="0">
                <a:solidFill>
                  <a:srgbClr val="FFFFFF"/>
                </a:solidFill>
                <a:latin typeface="Corbel" panose="020B0503020204020204" pitchFamily="34" charset="0"/>
                <a:ea typeface="Verdana" panose="020B0604030504040204" pitchFamily="34" charset="0"/>
                <a:cs typeface="Verdana" panose="020B0604030504040204" pitchFamily="34" charset="0"/>
              </a:rPr>
            </a:br>
            <a:r>
              <a:rPr lang="en-US" sz="3100" b="1" dirty="0">
                <a:solidFill>
                  <a:srgbClr val="FFFFFF"/>
                </a:solidFill>
                <a:latin typeface="Corbel" panose="020B0503020204020204" pitchFamily="34" charset="0"/>
                <a:ea typeface="Verdana" panose="020B0604030504040204" pitchFamily="34" charset="0"/>
                <a:cs typeface="Verdana" panose="020B0604030504040204" pitchFamily="34" charset="0"/>
              </a:rPr>
              <a:t>A High-Performance In-Storage Processing System</a:t>
            </a:r>
            <a:br>
              <a:rPr lang="en-US" sz="3100" b="1" dirty="0">
                <a:solidFill>
                  <a:srgbClr val="FFFFFF"/>
                </a:solidFill>
                <a:latin typeface="Corbel" panose="020B0503020204020204" pitchFamily="34" charset="0"/>
                <a:ea typeface="Verdana" panose="020B0604030504040204" pitchFamily="34" charset="0"/>
                <a:cs typeface="Verdana" panose="020B0604030504040204" pitchFamily="34" charset="0"/>
              </a:rPr>
            </a:br>
            <a:r>
              <a:rPr lang="en-US" sz="3100" b="1" dirty="0">
                <a:solidFill>
                  <a:srgbClr val="FFFFFF"/>
                </a:solidFill>
                <a:latin typeface="Corbel" panose="020B0503020204020204" pitchFamily="34" charset="0"/>
                <a:ea typeface="Verdana" panose="020B0604030504040204" pitchFamily="34" charset="0"/>
                <a:cs typeface="Verdana" panose="020B0604030504040204" pitchFamily="34" charset="0"/>
              </a:rPr>
              <a:t>for Genome Sequence Analysis</a:t>
            </a:r>
            <a:endParaRPr lang="en-US" sz="3100" dirty="0">
              <a:solidFill>
                <a:schemeClr val="accent4">
                  <a:lumMod val="20000"/>
                  <a:lumOff val="80000"/>
                </a:schemeClr>
              </a:solidFill>
              <a:latin typeface="Corbel" panose="020B0503020204020204" pitchFamily="34" charset="0"/>
              <a:ea typeface="Verdana" panose="020B0604030504040204" pitchFamily="34" charset="0"/>
              <a:cs typeface="Verdana" panose="020B0604030504040204" pitchFamily="34" charset="0"/>
            </a:endParaRPr>
          </a:p>
        </p:txBody>
      </p:sp>
      <p:sp>
        <p:nvSpPr>
          <p:cNvPr id="103" name="Subtitle 2"/>
          <p:cNvSpPr>
            <a:spLocks noGrp="1"/>
          </p:cNvSpPr>
          <p:nvPr>
            <p:ph type="subTitle" idx="4294967295"/>
          </p:nvPr>
        </p:nvSpPr>
        <p:spPr>
          <a:xfrm>
            <a:off x="0" y="3170386"/>
            <a:ext cx="9144000" cy="1705872"/>
          </a:xfrm>
          <a:prstGeom prst="rect">
            <a:avLst/>
          </a:prstGeom>
        </p:spPr>
        <p:txBody>
          <a:bodyPr anchor="ctr">
            <a:noAutofit/>
          </a:bodyPr>
          <a:lstStyle/>
          <a:p>
            <a:pPr marL="0" indent="0" algn="ctr">
              <a:lnSpc>
                <a:spcPct val="100000"/>
              </a:lnSpc>
              <a:spcBef>
                <a:spcPts val="500"/>
              </a:spcBef>
              <a:buNone/>
            </a:pPr>
            <a:r>
              <a:rPr lang="en-GB" sz="2000" b="1" u="sng" dirty="0">
                <a:latin typeface="Corbel" panose="020B0503020204020204" pitchFamily="34" charset="0"/>
                <a:ea typeface="Verdana" panose="020B0604030504040204" pitchFamily="34" charset="0"/>
                <a:cs typeface="Verdana" panose="020B0604030504040204" pitchFamily="34" charset="0"/>
              </a:rPr>
              <a:t>Nika Mansouri </a:t>
            </a:r>
            <a:r>
              <a:rPr lang="en-GB" sz="2000" b="1" u="sng" dirty="0" err="1">
                <a:latin typeface="Corbel" panose="020B0503020204020204" pitchFamily="34" charset="0"/>
                <a:ea typeface="Verdana" panose="020B0604030504040204" pitchFamily="34" charset="0"/>
                <a:cs typeface="Verdana" panose="020B0604030504040204" pitchFamily="34" charset="0"/>
              </a:rPr>
              <a:t>Ghiasi</a:t>
            </a:r>
            <a:r>
              <a:rPr lang="en-GB" sz="2000" b="1"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Jisung</a:t>
            </a:r>
            <a:r>
              <a:rPr lang="en-GB" sz="2000" dirty="0">
                <a:latin typeface="Corbel" panose="020B0503020204020204" pitchFamily="34" charset="0"/>
                <a:ea typeface="Verdana" panose="020B0604030504040204" pitchFamily="34" charset="0"/>
                <a:cs typeface="Verdana" panose="020B0604030504040204" pitchFamily="34" charset="0"/>
              </a:rPr>
              <a:t> Park, Harun Mustafa, </a:t>
            </a:r>
            <a:r>
              <a:rPr lang="en-GB" sz="2000" dirty="0" err="1">
                <a:latin typeface="Corbel" panose="020B0503020204020204" pitchFamily="34" charset="0"/>
                <a:ea typeface="Verdana" panose="020B0604030504040204" pitchFamily="34" charset="0"/>
                <a:cs typeface="Verdana" panose="020B0604030504040204" pitchFamily="34" charset="0"/>
              </a:rPr>
              <a:t>Jeremie</a:t>
            </a:r>
            <a:r>
              <a:rPr lang="en-GB" sz="2000" dirty="0">
                <a:latin typeface="Corbel" panose="020B0503020204020204" pitchFamily="34" charset="0"/>
                <a:ea typeface="Verdana" panose="020B0604030504040204" pitchFamily="34" charset="0"/>
                <a:cs typeface="Verdana" panose="020B0604030504040204" pitchFamily="34" charset="0"/>
              </a:rPr>
              <a:t> Kim, </a:t>
            </a:r>
            <a:r>
              <a:rPr lang="en-GB" sz="2000" dirty="0" err="1">
                <a:latin typeface="Corbel" panose="020B0503020204020204" pitchFamily="34" charset="0"/>
                <a:ea typeface="Verdana" panose="020B0604030504040204" pitchFamily="34" charset="0"/>
                <a:cs typeface="Verdana" panose="020B0604030504040204" pitchFamily="34" charset="0"/>
              </a:rPr>
              <a:t>Ataberk</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Olgun</a:t>
            </a:r>
            <a:r>
              <a:rPr lang="en-GB" sz="2000" dirty="0">
                <a:latin typeface="Corbel" panose="020B0503020204020204" pitchFamily="34" charset="0"/>
                <a:ea typeface="Verdana" panose="020B0604030504040204" pitchFamily="34" charset="0"/>
                <a:cs typeface="Verdana" panose="020B0604030504040204" pitchFamily="34" charset="0"/>
              </a:rPr>
              <a:t>, </a:t>
            </a:r>
          </a:p>
          <a:p>
            <a:pPr marL="0" indent="0" algn="ctr">
              <a:lnSpc>
                <a:spcPct val="100000"/>
              </a:lnSpc>
              <a:spcBef>
                <a:spcPts val="500"/>
              </a:spcBef>
              <a:buNone/>
            </a:pPr>
            <a:r>
              <a:rPr lang="en-GB" sz="2000" dirty="0" err="1">
                <a:latin typeface="Corbel" panose="020B0503020204020204" pitchFamily="34" charset="0"/>
                <a:ea typeface="Verdana" panose="020B0604030504040204" pitchFamily="34" charset="0"/>
                <a:cs typeface="Verdana" panose="020B0604030504040204" pitchFamily="34" charset="0"/>
              </a:rPr>
              <a:t>Arvid</a:t>
            </a:r>
            <a:r>
              <a:rPr lang="en-GB" sz="2000" dirty="0">
                <a:latin typeface="Corbel" panose="020B0503020204020204" pitchFamily="34" charset="0"/>
                <a:ea typeface="Verdana" panose="020B0604030504040204" pitchFamily="34" charset="0"/>
                <a:cs typeface="Verdana" panose="020B0604030504040204" pitchFamily="34" charset="0"/>
              </a:rPr>
              <a:t> Gollwitzer, </a:t>
            </a:r>
            <a:r>
              <a:rPr lang="en-GB" sz="2000" dirty="0" err="1">
                <a:latin typeface="Corbel" panose="020B0503020204020204" pitchFamily="34" charset="0"/>
                <a:ea typeface="Verdana" panose="020B0604030504040204" pitchFamily="34" charset="0"/>
                <a:cs typeface="Verdana" panose="020B0604030504040204" pitchFamily="34" charset="0"/>
              </a:rPr>
              <a:t>Damla</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Senol</a:t>
            </a:r>
            <a:r>
              <a:rPr lang="en-GB" sz="2000" dirty="0">
                <a:latin typeface="Corbel" panose="020B0503020204020204" pitchFamily="34" charset="0"/>
                <a:ea typeface="Verdana" panose="020B0604030504040204" pitchFamily="34" charset="0"/>
                <a:cs typeface="Verdana" panose="020B0604030504040204" pitchFamily="34" charset="0"/>
              </a:rPr>
              <a:t> Cali, Can </a:t>
            </a:r>
            <a:r>
              <a:rPr lang="en-GB" sz="2000" dirty="0" err="1">
                <a:latin typeface="Corbel" panose="020B0503020204020204" pitchFamily="34" charset="0"/>
                <a:ea typeface="Verdana" panose="020B0604030504040204" pitchFamily="34" charset="0"/>
                <a:cs typeface="Verdana" panose="020B0604030504040204" pitchFamily="34" charset="0"/>
              </a:rPr>
              <a:t>Firtina</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Haiyu</a:t>
            </a:r>
            <a:r>
              <a:rPr lang="en-GB" sz="2000" dirty="0">
                <a:latin typeface="Corbel" panose="020B0503020204020204" pitchFamily="34" charset="0"/>
                <a:ea typeface="Verdana" panose="020B0604030504040204" pitchFamily="34" charset="0"/>
                <a:cs typeface="Verdana" panose="020B0604030504040204" pitchFamily="34" charset="0"/>
              </a:rPr>
              <a:t> Mao, Nour </a:t>
            </a:r>
            <a:r>
              <a:rPr lang="en-GB" sz="2000" dirty="0" err="1">
                <a:latin typeface="Corbel" panose="020B0503020204020204" pitchFamily="34" charset="0"/>
                <a:ea typeface="Verdana" panose="020B0604030504040204" pitchFamily="34" charset="0"/>
                <a:cs typeface="Verdana" panose="020B0604030504040204" pitchFamily="34" charset="0"/>
              </a:rPr>
              <a:t>Almadhoun</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Alserr</a:t>
            </a:r>
            <a:r>
              <a:rPr lang="en-GB" sz="2000" dirty="0">
                <a:latin typeface="Corbel" panose="020B0503020204020204" pitchFamily="34" charset="0"/>
                <a:ea typeface="Verdana" panose="020B0604030504040204" pitchFamily="34" charset="0"/>
                <a:cs typeface="Verdana" panose="020B0604030504040204" pitchFamily="34" charset="0"/>
              </a:rPr>
              <a:t>, </a:t>
            </a:r>
          </a:p>
          <a:p>
            <a:pPr marL="0" indent="0" algn="ctr">
              <a:lnSpc>
                <a:spcPct val="100000"/>
              </a:lnSpc>
              <a:spcBef>
                <a:spcPts val="500"/>
              </a:spcBef>
              <a:buNone/>
            </a:pPr>
            <a:r>
              <a:rPr lang="en-GB" sz="2000" dirty="0" err="1">
                <a:latin typeface="Corbel" panose="020B0503020204020204" pitchFamily="34" charset="0"/>
                <a:ea typeface="Verdana" panose="020B0604030504040204" pitchFamily="34" charset="0"/>
                <a:cs typeface="Verdana" panose="020B0604030504040204" pitchFamily="34" charset="0"/>
              </a:rPr>
              <a:t>Rachata</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Ausavarungnirun</a:t>
            </a:r>
            <a:r>
              <a:rPr lang="en-GB" sz="2000" dirty="0">
                <a:latin typeface="Corbel" panose="020B0503020204020204" pitchFamily="34" charset="0"/>
                <a:ea typeface="Verdana" panose="020B0604030504040204" pitchFamily="34" charset="0"/>
                <a:cs typeface="Verdana" panose="020B0604030504040204" pitchFamily="34" charset="0"/>
              </a:rPr>
              <a:t>, Nandita Vijaykumar, Mohammed </a:t>
            </a:r>
            <a:r>
              <a:rPr lang="en-GB" sz="2000" dirty="0" err="1">
                <a:latin typeface="Corbel" panose="020B0503020204020204" pitchFamily="34" charset="0"/>
                <a:ea typeface="Verdana" panose="020B0604030504040204" pitchFamily="34" charset="0"/>
                <a:cs typeface="Verdana" panose="020B0604030504040204" pitchFamily="34" charset="0"/>
              </a:rPr>
              <a:t>Alser</a:t>
            </a:r>
            <a:r>
              <a:rPr lang="en-GB" sz="2000" dirty="0">
                <a:latin typeface="Corbel" panose="020B0503020204020204" pitchFamily="34" charset="0"/>
                <a:ea typeface="Verdana" panose="020B0604030504040204" pitchFamily="34" charset="0"/>
                <a:cs typeface="Verdana" panose="020B0604030504040204" pitchFamily="34" charset="0"/>
              </a:rPr>
              <a:t>, and </a:t>
            </a:r>
            <a:r>
              <a:rPr lang="en-GB" sz="2000" dirty="0" err="1">
                <a:latin typeface="Corbel" panose="020B0503020204020204" pitchFamily="34" charset="0"/>
                <a:ea typeface="Verdana" panose="020B0604030504040204" pitchFamily="34" charset="0"/>
                <a:cs typeface="Verdana" panose="020B0604030504040204" pitchFamily="34" charset="0"/>
              </a:rPr>
              <a:t>Onur</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Mutlu</a:t>
            </a:r>
            <a:endParaRPr lang="en-US" sz="2000" dirty="0">
              <a:latin typeface="Corbel" panose="020B0503020204020204" pitchFamily="34" charset="0"/>
              <a:ea typeface="Verdana" panose="020B0604030504040204" pitchFamily="34" charset="0"/>
              <a:cs typeface="Verdana" panose="020B0604030504040204" pitchFamily="34" charset="0"/>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4853" y="5127220"/>
            <a:ext cx="1901305" cy="365775"/>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228600" y="5963832"/>
            <a:ext cx="2350827" cy="404445"/>
          </a:xfrm>
          <a:prstGeom prst="rect">
            <a:avLst/>
          </a:prstGeom>
        </p:spPr>
      </p:pic>
      <p:pic>
        <p:nvPicPr>
          <p:cNvPr id="5" name="Picture 4">
            <a:extLst>
              <a:ext uri="{FF2B5EF4-FFF2-40B4-BE49-F238E27FC236}">
                <a16:creationId xmlns:a16="http://schemas.microsoft.com/office/drawing/2014/main" id="{41BBFCF3-2247-D74B-9369-235951C49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4583" y="5963832"/>
            <a:ext cx="2001528" cy="580153"/>
          </a:xfrm>
          <a:prstGeom prst="rect">
            <a:avLst/>
          </a:prstGeom>
        </p:spPr>
      </p:pic>
      <p:pic>
        <p:nvPicPr>
          <p:cNvPr id="8" name="Picture 7">
            <a:extLst>
              <a:ext uri="{FF2B5EF4-FFF2-40B4-BE49-F238E27FC236}">
                <a16:creationId xmlns:a16="http://schemas.microsoft.com/office/drawing/2014/main" id="{0B3C9907-610A-3A45-9508-0B963A79C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267" y="5761453"/>
            <a:ext cx="937146" cy="937146"/>
          </a:xfrm>
          <a:prstGeom prst="rect">
            <a:avLst/>
          </a:prstGeom>
        </p:spPr>
      </p:pic>
      <p:pic>
        <p:nvPicPr>
          <p:cNvPr id="11" name="Picture 10">
            <a:extLst>
              <a:ext uri="{FF2B5EF4-FFF2-40B4-BE49-F238E27FC236}">
                <a16:creationId xmlns:a16="http://schemas.microsoft.com/office/drawing/2014/main" id="{A9EEC7B1-8381-EF40-8DC2-D84639E89C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569" y="5759178"/>
            <a:ext cx="2292824" cy="939421"/>
          </a:xfrm>
          <a:prstGeom prst="rect">
            <a:avLst/>
          </a:prstGeom>
        </p:spPr>
      </p:pic>
      <p:sp>
        <p:nvSpPr>
          <p:cNvPr id="2" name="Rectangle 1">
            <a:extLst>
              <a:ext uri="{FF2B5EF4-FFF2-40B4-BE49-F238E27FC236}">
                <a16:creationId xmlns:a16="http://schemas.microsoft.com/office/drawing/2014/main" id="{B4E67210-D575-9845-8915-113011F389D0}"/>
              </a:ext>
            </a:extLst>
          </p:cNvPr>
          <p:cNvSpPr/>
          <p:nvPr/>
        </p:nvSpPr>
        <p:spPr>
          <a:xfrm>
            <a:off x="0" y="2317542"/>
            <a:ext cx="9144000" cy="653515"/>
          </a:xfrm>
          <a:prstGeom prst="rect">
            <a:avLst/>
          </a:prstGeom>
          <a:solidFill>
            <a:srgbClr val="FF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Session 6A: Thursday 3 March, 3:00 PM CEST </a:t>
            </a:r>
          </a:p>
        </p:txBody>
      </p:sp>
    </p:spTree>
    <p:extLst>
      <p:ext uri="{BB962C8B-B14F-4D97-AF65-F5344CB8AC3E}">
        <p14:creationId xmlns:p14="http://schemas.microsoft.com/office/powerpoint/2010/main" val="9965108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Genome Sequence Analysis</a:t>
            </a:r>
            <a:endParaRPr lang="en-US" b="1" dirty="0">
              <a:latin typeface="Corbel" panose="020B0503020204020204" pitchFamily="34" charset="0"/>
            </a:endParaRPr>
          </a:p>
        </p:txBody>
      </p:sp>
      <p:sp>
        <p:nvSpPr>
          <p:cNvPr id="3" name="Content Placeholder 2"/>
          <p:cNvSpPr>
            <a:spLocks noGrp="1"/>
          </p:cNvSpPr>
          <p:nvPr>
            <p:ph idx="1"/>
          </p:nvPr>
        </p:nvSpPr>
        <p:spPr>
          <a:xfrm>
            <a:off x="189559" y="863068"/>
            <a:ext cx="8874053" cy="2017090"/>
          </a:xfrm>
        </p:spPr>
        <p:txBody>
          <a:bodyPr lIns="91440" tIns="45720" rIns="91440" bIns="45720" anchor="t">
            <a:noAutofit/>
          </a:bodyPr>
          <a:lstStyle/>
          <a:p>
            <a:pPr>
              <a:lnSpc>
                <a:spcPct val="100000"/>
              </a:lnSpc>
              <a:spcBef>
                <a:spcPts val="400"/>
              </a:spcBef>
              <a:buClr>
                <a:schemeClr val="tx1"/>
              </a:buClr>
            </a:pPr>
            <a:r>
              <a:rPr lang="en-US" sz="2200" dirty="0">
                <a:solidFill>
                  <a:srgbClr val="00B050"/>
                </a:solidFill>
                <a:ea typeface="Segoe UI Symbol" panose="020B0502040204020203" pitchFamily="34" charset="0"/>
                <a:cs typeface="Segoe UI Historic" panose="020B0502040204020203" pitchFamily="34" charset="0"/>
              </a:rPr>
              <a:t>Genome sequence analysis</a:t>
            </a:r>
            <a:r>
              <a:rPr lang="en-US" sz="2200" dirty="0">
                <a:ea typeface="Segoe UI Symbol" panose="020B0502040204020203" pitchFamily="34" charset="0"/>
                <a:cs typeface="Segoe UI Historic" panose="020B0502040204020203" pitchFamily="34" charset="0"/>
              </a:rPr>
              <a:t> is critical for many applications</a:t>
            </a:r>
          </a:p>
          <a:p>
            <a:pPr marL="363538" lvl="1" indent="-185738">
              <a:lnSpc>
                <a:spcPct val="100000"/>
              </a:lnSpc>
              <a:spcBef>
                <a:spcPts val="400"/>
              </a:spcBef>
            </a:pPr>
            <a:r>
              <a:rPr lang="en-US" sz="2200" dirty="0">
                <a:ea typeface="Segoe UI Symbol" panose="020B0502040204020203" pitchFamily="34" charset="0"/>
                <a:cs typeface="Segoe UI Historic" panose="020B0502040204020203" pitchFamily="34" charset="0"/>
              </a:rPr>
              <a:t>Personalized medicine</a:t>
            </a:r>
          </a:p>
          <a:p>
            <a:pPr marL="363538" lvl="1" indent="-185738">
              <a:lnSpc>
                <a:spcPct val="100000"/>
              </a:lnSpc>
              <a:spcBef>
                <a:spcPts val="400"/>
              </a:spcBef>
            </a:pPr>
            <a:r>
              <a:rPr lang="en-US" sz="2200" dirty="0">
                <a:ea typeface="Segoe UI Symbol" panose="020B0502040204020203" pitchFamily="34" charset="0"/>
                <a:cs typeface="Segoe UI Historic" panose="020B0502040204020203" pitchFamily="34" charset="0"/>
              </a:rPr>
              <a:t>Outbreak tracing</a:t>
            </a:r>
          </a:p>
          <a:p>
            <a:pPr marL="363538" lvl="1" indent="-185738">
              <a:lnSpc>
                <a:spcPct val="100000"/>
              </a:lnSpc>
              <a:spcBef>
                <a:spcPts val="400"/>
              </a:spcBef>
            </a:pPr>
            <a:r>
              <a:rPr lang="en-US" sz="2200" dirty="0">
                <a:ea typeface="Segoe UI Symbol" panose="020B0502040204020203" pitchFamily="34" charset="0"/>
                <a:cs typeface="Segoe UI Historic" panose="020B0502040204020203" pitchFamily="34" charset="0"/>
              </a:rPr>
              <a:t>Evolutionary studies</a:t>
            </a:r>
          </a:p>
          <a:p>
            <a:pPr marL="363538" lvl="1" indent="-185738">
              <a:lnSpc>
                <a:spcPct val="100000"/>
              </a:lnSpc>
              <a:spcBef>
                <a:spcPts val="400"/>
              </a:spcBef>
            </a:pPr>
            <a:endParaRPr lang="en-US" sz="2200" dirty="0">
              <a:ea typeface="Segoe UI Symbol" panose="020B0502040204020203" pitchFamily="34" charset="0"/>
              <a:cs typeface="Segoe UI Historic" panose="020B0502040204020203" pitchFamily="34" charset="0"/>
            </a:endParaRPr>
          </a:p>
          <a:p>
            <a:pPr marL="0" indent="0">
              <a:lnSpc>
                <a:spcPct val="100000"/>
              </a:lnSpc>
              <a:spcBef>
                <a:spcPts val="400"/>
              </a:spcBef>
              <a:buNone/>
            </a:pPr>
            <a:endParaRPr lang="en-US" sz="2200" dirty="0">
              <a:ea typeface="Segoe UI Symbol" panose="020B0502040204020203" pitchFamily="34" charset="0"/>
              <a:cs typeface="Segoe UI Historic" panose="020B0502040204020203" pitchFamily="34" charset="0"/>
            </a:endParaRPr>
          </a:p>
        </p:txBody>
      </p:sp>
      <p:sp>
        <p:nvSpPr>
          <p:cNvPr id="10" name="Content Placeholder 2">
            <a:extLst>
              <a:ext uri="{FF2B5EF4-FFF2-40B4-BE49-F238E27FC236}">
                <a16:creationId xmlns:a16="http://schemas.microsoft.com/office/drawing/2014/main" id="{F815FE1A-BB38-2142-8A4D-60A48A5EF603}"/>
              </a:ext>
            </a:extLst>
          </p:cNvPr>
          <p:cNvSpPr txBox="1">
            <a:spLocks/>
          </p:cNvSpPr>
          <p:nvPr/>
        </p:nvSpPr>
        <p:spPr>
          <a:xfrm>
            <a:off x="189559" y="2760516"/>
            <a:ext cx="8874054" cy="595121"/>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marR="0" lvl="0" indent="-1333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Genome sequencing machines extract smaller fragments of the original DNA sequence, known as </a:t>
            </a: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Segoe UI Symbol" panose="020B0502040204020203" pitchFamily="34" charset="0"/>
                <a:cs typeface="Segoe UI Historic" panose="020B0502040204020203" pitchFamily="34" charset="0"/>
              </a:rPr>
              <a:t>reads</a:t>
            </a:r>
            <a:endPar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endParaRPr>
          </a:p>
        </p:txBody>
      </p:sp>
      <p:sp>
        <p:nvSpPr>
          <p:cNvPr id="11" name="Rectangle 10">
            <a:extLst>
              <a:ext uri="{FF2B5EF4-FFF2-40B4-BE49-F238E27FC236}">
                <a16:creationId xmlns:a16="http://schemas.microsoft.com/office/drawing/2014/main" id="{44FB9218-7DD0-5845-B052-E2FFA1804358}"/>
              </a:ext>
            </a:extLst>
          </p:cNvPr>
          <p:cNvSpPr/>
          <p:nvPr/>
        </p:nvSpPr>
        <p:spPr>
          <a:xfrm>
            <a:off x="570224" y="4809030"/>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12" name="Rectangle 11">
            <a:extLst>
              <a:ext uri="{FF2B5EF4-FFF2-40B4-BE49-F238E27FC236}">
                <a16:creationId xmlns:a16="http://schemas.microsoft.com/office/drawing/2014/main" id="{06B736E1-D666-6747-9664-54E019AB94D5}"/>
              </a:ext>
            </a:extLst>
          </p:cNvPr>
          <p:cNvSpPr/>
          <p:nvPr/>
        </p:nvSpPr>
        <p:spPr>
          <a:xfrm>
            <a:off x="570224" y="5063423"/>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3" name="Rectangle 12">
            <a:extLst>
              <a:ext uri="{FF2B5EF4-FFF2-40B4-BE49-F238E27FC236}">
                <a16:creationId xmlns:a16="http://schemas.microsoft.com/office/drawing/2014/main" id="{4242A33C-4BB8-3E43-A6CE-61C369794D9E}"/>
              </a:ext>
            </a:extLst>
          </p:cNvPr>
          <p:cNvSpPr/>
          <p:nvPr/>
        </p:nvSpPr>
        <p:spPr>
          <a:xfrm>
            <a:off x="570224" y="5572209"/>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4" name="Rectangle 13">
            <a:extLst>
              <a:ext uri="{FF2B5EF4-FFF2-40B4-BE49-F238E27FC236}">
                <a16:creationId xmlns:a16="http://schemas.microsoft.com/office/drawing/2014/main" id="{CFE13979-6503-E049-9F12-5FE9B5A36DD3}"/>
              </a:ext>
            </a:extLst>
          </p:cNvPr>
          <p:cNvSpPr/>
          <p:nvPr/>
        </p:nvSpPr>
        <p:spPr>
          <a:xfrm>
            <a:off x="570224" y="5317816"/>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2044BF05-2BAB-A648-B788-3BA86E3F8C8C}"/>
              </a:ext>
            </a:extLst>
          </p:cNvPr>
          <p:cNvSpPr/>
          <p:nvPr/>
        </p:nvSpPr>
        <p:spPr>
          <a:xfrm>
            <a:off x="451412" y="4676167"/>
            <a:ext cx="1740799" cy="1215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174E182B-DF51-EA4D-9F3F-0E7845682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45" y="3605258"/>
            <a:ext cx="904357" cy="2141818"/>
          </a:xfrm>
          <a:prstGeom prst="rect">
            <a:avLst/>
          </a:prstGeom>
        </p:spPr>
      </p:pic>
      <p:sp>
        <p:nvSpPr>
          <p:cNvPr id="17" name="Rectangle 16">
            <a:extLst>
              <a:ext uri="{FF2B5EF4-FFF2-40B4-BE49-F238E27FC236}">
                <a16:creationId xmlns:a16="http://schemas.microsoft.com/office/drawing/2014/main" id="{E5524454-8CB9-E644-9409-4448FEB49E0C}"/>
              </a:ext>
            </a:extLst>
          </p:cNvPr>
          <p:cNvSpPr/>
          <p:nvPr/>
        </p:nvSpPr>
        <p:spPr>
          <a:xfrm>
            <a:off x="1151525" y="4228818"/>
            <a:ext cx="717518" cy="43491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D3D92D60-0D12-1A41-8197-821B2A9ABC80}"/>
              </a:ext>
            </a:extLst>
          </p:cNvPr>
          <p:cNvSpPr/>
          <p:nvPr/>
        </p:nvSpPr>
        <p:spPr>
          <a:xfrm>
            <a:off x="1196264" y="4984763"/>
            <a:ext cx="177666" cy="97517"/>
          </a:xfrm>
          <a:prstGeom prst="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A3B4989-5B4B-584A-93F5-ABDDBE3BBB01}"/>
              </a:ext>
            </a:extLst>
          </p:cNvPr>
          <p:cNvSpPr/>
          <p:nvPr/>
        </p:nvSpPr>
        <p:spPr>
          <a:xfrm>
            <a:off x="2448325" y="4984763"/>
            <a:ext cx="177666" cy="97517"/>
          </a:xfrm>
          <a:prstGeom prst="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D306F1-20ED-E849-8967-E6CDB4C006FA}"/>
              </a:ext>
            </a:extLst>
          </p:cNvPr>
          <p:cNvSpPr/>
          <p:nvPr/>
        </p:nvSpPr>
        <p:spPr>
          <a:xfrm>
            <a:off x="1071764" y="4423877"/>
            <a:ext cx="825221" cy="580816"/>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6FE3A6F-9729-8843-A18F-62E730626D30}"/>
              </a:ext>
            </a:extLst>
          </p:cNvPr>
          <p:cNvSpPr/>
          <p:nvPr/>
        </p:nvSpPr>
        <p:spPr>
          <a:xfrm>
            <a:off x="1821422" y="4005331"/>
            <a:ext cx="904357" cy="1000471"/>
          </a:xfrm>
          <a:prstGeom prst="rect">
            <a:avLst/>
          </a:prstGeo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E937FC2-94C2-124F-BDB7-3DB51B150DA9}"/>
              </a:ext>
            </a:extLst>
          </p:cNvPr>
          <p:cNvSpPr/>
          <p:nvPr/>
        </p:nvSpPr>
        <p:spPr>
          <a:xfrm>
            <a:off x="1917974" y="4089227"/>
            <a:ext cx="717518" cy="35562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D70E1AB-5CC3-EB41-B2D3-B7A38BC5A709}"/>
              </a:ext>
            </a:extLst>
          </p:cNvPr>
          <p:cNvCxnSpPr>
            <a:cxnSpLocks/>
            <a:stCxn id="18" idx="1"/>
            <a:endCxn id="18" idx="0"/>
          </p:cNvCxnSpPr>
          <p:nvPr/>
        </p:nvCxnSpPr>
        <p:spPr>
          <a:xfrm flipV="1">
            <a:off x="1917974" y="4089227"/>
            <a:ext cx="358759" cy="1778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713C11-9BF9-F749-AC9F-C450F1124070}"/>
              </a:ext>
            </a:extLst>
          </p:cNvPr>
          <p:cNvCxnSpPr>
            <a:cxnSpLocks/>
          </p:cNvCxnSpPr>
          <p:nvPr/>
        </p:nvCxnSpPr>
        <p:spPr>
          <a:xfrm flipV="1">
            <a:off x="1896985" y="4109760"/>
            <a:ext cx="522122" cy="2543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039AAC5-B67B-064E-B4D8-190599F6AB21}"/>
              </a:ext>
            </a:extLst>
          </p:cNvPr>
          <p:cNvCxnSpPr>
            <a:cxnSpLocks/>
          </p:cNvCxnSpPr>
          <p:nvPr/>
        </p:nvCxnSpPr>
        <p:spPr>
          <a:xfrm>
            <a:off x="1821422" y="4540292"/>
            <a:ext cx="904357"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4556F1-DA3B-9547-962C-8D39B7B5A173}"/>
              </a:ext>
            </a:extLst>
          </p:cNvPr>
          <p:cNvCxnSpPr>
            <a:cxnSpLocks/>
          </p:cNvCxnSpPr>
          <p:nvPr/>
        </p:nvCxnSpPr>
        <p:spPr>
          <a:xfrm>
            <a:off x="2419107" y="4663734"/>
            <a:ext cx="0" cy="34095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5F906E-E108-6A47-8529-16104D4FF92B}"/>
              </a:ext>
            </a:extLst>
          </p:cNvPr>
          <p:cNvCxnSpPr>
            <a:cxnSpLocks/>
          </p:cNvCxnSpPr>
          <p:nvPr/>
        </p:nvCxnSpPr>
        <p:spPr>
          <a:xfrm>
            <a:off x="1821422" y="4676167"/>
            <a:ext cx="904357"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0F551C3-8A96-B248-8672-E65E34BFAAB0}"/>
              </a:ext>
            </a:extLst>
          </p:cNvPr>
          <p:cNvSpPr/>
          <p:nvPr/>
        </p:nvSpPr>
        <p:spPr>
          <a:xfrm flipV="1">
            <a:off x="1906398" y="4596872"/>
            <a:ext cx="4629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7325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Tn>
                        </p:par>
                      </p:childTnLst>
                    </p:cTn>
                  </p:par>
                  <p:par>
                    <p:cTn id="15" fill="hold">
                      <p:stCondLst>
                        <p:cond delay="indefinite"/>
                      </p:stCondLst>
                      <p:childTnLst>
                        <p:par>
                          <p:cTn id="16" fill="hold">
                            <p:stCondLst>
                              <p:cond delay="0"/>
                            </p:stCondLst>
                          </p:cTn>
                        </p:par>
                      </p:childTnLst>
                    </p:cTn>
                  </p:par>
                  <p:par>
                    <p:cTn id="17" fill="hold">
                      <p:stCondLst>
                        <p:cond delay="indefinite"/>
                      </p:stCondLst>
                      <p:childTnLst>
                        <p:par>
                          <p:cTn id="18" fill="hold">
                            <p:stCondLst>
                              <p:cond delay="0"/>
                            </p:stCond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0" nodeType="clickEffect">
                                  <p:stCondLst>
                                    <p:cond delay="0"/>
                                  </p:stCondLst>
                                  <p:childTnLst>
                                    <p:animMotion origin="layout" path="M 3.05556E-6 -7.40741E-7 L 0.24444 -0.0787 " pathEditMode="relative" rAng="0" ptsTypes="AA">
                                      <p:cBhvr>
                                        <p:cTn id="52" dur="500" fill="hold"/>
                                        <p:tgtEl>
                                          <p:spTgt spid="11"/>
                                        </p:tgtEl>
                                        <p:attrNameLst>
                                          <p:attrName>ppt_x</p:attrName>
                                          <p:attrName>ppt_y</p:attrName>
                                        </p:attrNameLst>
                                      </p:cBhvr>
                                      <p:rCtr x="12222" y="-3935"/>
                                    </p:animMotion>
                                  </p:childTnLst>
                                </p:cTn>
                              </p:par>
                              <p:par>
                                <p:cTn id="53" presetID="0" presetClass="path" presetSubtype="0" accel="50000" decel="50000" fill="hold" grpId="0" nodeType="withEffect">
                                  <p:stCondLst>
                                    <p:cond delay="0"/>
                                  </p:stCondLst>
                                  <p:childTnLst>
                                    <p:animMotion origin="layout" path="M 0.0007 -0.00047 L 0.29862 -0.06829 " pathEditMode="relative" rAng="0" ptsTypes="AA">
                                      <p:cBhvr>
                                        <p:cTn id="54" dur="500" fill="hold"/>
                                        <p:tgtEl>
                                          <p:spTgt spid="12"/>
                                        </p:tgtEl>
                                        <p:attrNameLst>
                                          <p:attrName>ppt_x</p:attrName>
                                          <p:attrName>ppt_y</p:attrName>
                                        </p:attrNameLst>
                                      </p:cBhvr>
                                      <p:rCtr x="14896" y="-3403"/>
                                    </p:animMotion>
                                  </p:childTnLst>
                                </p:cTn>
                              </p:par>
                              <p:par>
                                <p:cTn id="55" presetID="0" presetClass="path" presetSubtype="0" accel="50000" decel="50000" fill="hold" grpId="0" nodeType="withEffect">
                                  <p:stCondLst>
                                    <p:cond delay="0"/>
                                  </p:stCondLst>
                                  <p:childTnLst>
                                    <p:animMotion origin="layout" path="M -0.03263 -0.07222 L 0.56337 -0.18935 " pathEditMode="relative" rAng="0" ptsTypes="AA">
                                      <p:cBhvr>
                                        <p:cTn id="56" dur="500" fill="hold"/>
                                        <p:tgtEl>
                                          <p:spTgt spid="14"/>
                                        </p:tgtEl>
                                        <p:attrNameLst>
                                          <p:attrName>ppt_x</p:attrName>
                                          <p:attrName>ppt_y</p:attrName>
                                        </p:attrNameLst>
                                      </p:cBhvr>
                                      <p:rCtr x="29792" y="-5856"/>
                                    </p:animMotion>
                                  </p:childTnLst>
                                </p:cTn>
                              </p:par>
                              <p:par>
                                <p:cTn id="57" presetID="0" presetClass="path" presetSubtype="0" accel="50000" decel="50000" fill="hold" grpId="0" nodeType="withEffect">
                                  <p:stCondLst>
                                    <p:cond delay="0"/>
                                  </p:stCondLst>
                                  <p:childTnLst>
                                    <p:animMotion origin="layout" path="M -4.44444E-6 -0.00023 L 0.5941 -0.15393 " pathEditMode="relative" rAng="0" ptsTypes="AA">
                                      <p:cBhvr>
                                        <p:cTn id="58" dur="500" fill="hold"/>
                                        <p:tgtEl>
                                          <p:spTgt spid="13"/>
                                        </p:tgtEl>
                                        <p:attrNameLst>
                                          <p:attrName>ppt_x</p:attrName>
                                          <p:attrName>ppt_y</p:attrName>
                                        </p:attrNameLst>
                                      </p:cBhvr>
                                      <p:rCtr x="29705" y="-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P spid="11" grpId="0" animBg="1"/>
      <p:bldP spid="12" grpId="0" animBg="1"/>
      <p:bldP spid="13" grpId="0" animBg="1"/>
      <p:bldP spid="14" grpId="0" animBg="1"/>
      <p:bldP spid="17" grpId="0" animBg="1"/>
      <p:bldP spid="36" grpId="0" animBg="1"/>
      <p:bldP spid="37" grpId="0" animBg="1"/>
      <p:bldP spid="16" grpId="0" animBg="1"/>
      <p:bldP spid="4" grpId="0" animBg="1"/>
      <p:bldP spid="18" grpId="0" animBg="1"/>
      <p:bldP spid="3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Genome Sequence Analysis</a:t>
            </a:r>
            <a:endParaRPr lang="en-US" b="1" dirty="0">
              <a:latin typeface="Corbel" panose="020B0503020204020204" pitchFamily="34" charset="0"/>
            </a:endParaRPr>
          </a:p>
        </p:txBody>
      </p:sp>
      <p:sp>
        <p:nvSpPr>
          <p:cNvPr id="3" name="Content Placeholder 2"/>
          <p:cNvSpPr>
            <a:spLocks noGrp="1"/>
          </p:cNvSpPr>
          <p:nvPr>
            <p:ph idx="1"/>
          </p:nvPr>
        </p:nvSpPr>
        <p:spPr>
          <a:xfrm>
            <a:off x="189559" y="863068"/>
            <a:ext cx="8874053" cy="391627"/>
          </a:xfrm>
        </p:spPr>
        <p:txBody>
          <a:bodyPr lIns="91440" tIns="45720" rIns="91440" bIns="45720" anchor="t">
            <a:noAutofit/>
          </a:bodyPr>
          <a:lstStyle/>
          <a:p>
            <a:pPr marL="185738" indent="-185738">
              <a:lnSpc>
                <a:spcPct val="100000"/>
              </a:lnSpc>
              <a:spcBef>
                <a:spcPts val="400"/>
              </a:spcBef>
              <a:buClr>
                <a:schemeClr val="tx1"/>
              </a:buClr>
            </a:pPr>
            <a:r>
              <a:rPr lang="en-US" sz="2200" b="1" dirty="0">
                <a:solidFill>
                  <a:srgbClr val="F49415"/>
                </a:solidFill>
                <a:ea typeface="Segoe UI Symbol" panose="020B0502040204020203" pitchFamily="34" charset="0"/>
                <a:cs typeface="Segoe UI Historic" panose="020B0502040204020203" pitchFamily="34" charset="0"/>
              </a:rPr>
              <a:t>Read mapping: </a:t>
            </a:r>
            <a:r>
              <a:rPr lang="en-US" sz="2200" dirty="0">
                <a:ea typeface="Segoe UI Symbol" panose="020B0502040204020203" pitchFamily="34" charset="0"/>
                <a:cs typeface="Segoe UI Historic" panose="020B0502040204020203" pitchFamily="34" charset="0"/>
              </a:rPr>
              <a:t>first key step in genome sequence analysis</a:t>
            </a:r>
          </a:p>
        </p:txBody>
      </p:sp>
      <p:sp>
        <p:nvSpPr>
          <p:cNvPr id="10" name="Rectangle 9">
            <a:extLst>
              <a:ext uri="{FF2B5EF4-FFF2-40B4-BE49-F238E27FC236}">
                <a16:creationId xmlns:a16="http://schemas.microsoft.com/office/drawing/2014/main" id="{EC586341-02EC-AC40-ADCE-03BE081109A9}"/>
              </a:ext>
            </a:extLst>
          </p:cNvPr>
          <p:cNvSpPr/>
          <p:nvPr/>
        </p:nvSpPr>
        <p:spPr>
          <a:xfrm>
            <a:off x="1461309" y="3089732"/>
            <a:ext cx="6292918" cy="278215"/>
          </a:xfrm>
          <a:prstGeom prst="rect">
            <a:avLst/>
          </a:prstGeom>
          <a:solidFill>
            <a:schemeClr val="accent6">
              <a:lumMod val="40000"/>
              <a:lumOff val="60000"/>
              <a:alpha val="41176"/>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11" name="Content Placeholder 2">
            <a:extLst>
              <a:ext uri="{FF2B5EF4-FFF2-40B4-BE49-F238E27FC236}">
                <a16:creationId xmlns:a16="http://schemas.microsoft.com/office/drawing/2014/main" id="{F9C91E8A-E172-C54D-BD10-CDEE469B4322}"/>
              </a:ext>
            </a:extLst>
          </p:cNvPr>
          <p:cNvSpPr txBox="1">
            <a:spLocks/>
          </p:cNvSpPr>
          <p:nvPr/>
        </p:nvSpPr>
        <p:spPr>
          <a:xfrm>
            <a:off x="189559" y="1329892"/>
            <a:ext cx="8874053"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Aligns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reads</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to potential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matching</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locations</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in the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reference genome</a:t>
            </a:r>
          </a:p>
        </p:txBody>
      </p:sp>
      <p:sp>
        <p:nvSpPr>
          <p:cNvPr id="16" name="TextBox 15">
            <a:extLst>
              <a:ext uri="{FF2B5EF4-FFF2-40B4-BE49-F238E27FC236}">
                <a16:creationId xmlns:a16="http://schemas.microsoft.com/office/drawing/2014/main" id="{CAA3C5A6-E87F-114E-BB3F-F8E69655CA9A}"/>
              </a:ext>
            </a:extLst>
          </p:cNvPr>
          <p:cNvSpPr txBox="1"/>
          <p:nvPr/>
        </p:nvSpPr>
        <p:spPr>
          <a:xfrm>
            <a:off x="3277565" y="2630105"/>
            <a:ext cx="3274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Reference Genome</a:t>
            </a:r>
          </a:p>
        </p:txBody>
      </p:sp>
      <p:sp>
        <p:nvSpPr>
          <p:cNvPr id="18" name="TextBox 17">
            <a:extLst>
              <a:ext uri="{FF2B5EF4-FFF2-40B4-BE49-F238E27FC236}">
                <a16:creationId xmlns:a16="http://schemas.microsoft.com/office/drawing/2014/main" id="{C89FAAB7-34B1-8945-8D1B-47772C2262F5}"/>
              </a:ext>
            </a:extLst>
          </p:cNvPr>
          <p:cNvSpPr txBox="1"/>
          <p:nvPr/>
        </p:nvSpPr>
        <p:spPr>
          <a:xfrm>
            <a:off x="1440240" y="3655504"/>
            <a:ext cx="1619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p>
        </p:txBody>
      </p:sp>
      <p:sp>
        <p:nvSpPr>
          <p:cNvPr id="21" name="TextBox 20">
            <a:extLst>
              <a:ext uri="{FF2B5EF4-FFF2-40B4-BE49-F238E27FC236}">
                <a16:creationId xmlns:a16="http://schemas.microsoft.com/office/drawing/2014/main" id="{95D6EAFD-8585-5E4A-8CFB-141B10EF7C60}"/>
              </a:ext>
            </a:extLst>
          </p:cNvPr>
          <p:cNvSpPr txBox="1"/>
          <p:nvPr/>
        </p:nvSpPr>
        <p:spPr>
          <a:xfrm>
            <a:off x="6008877" y="3655504"/>
            <a:ext cx="1619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p>
        </p:txBody>
      </p:sp>
      <p:sp>
        <p:nvSpPr>
          <p:cNvPr id="20" name="Content Placeholder 2">
            <a:extLst>
              <a:ext uri="{FF2B5EF4-FFF2-40B4-BE49-F238E27FC236}">
                <a16:creationId xmlns:a16="http://schemas.microsoft.com/office/drawing/2014/main" id="{BEC0A51E-72DD-C74D-9B42-794D75CD4991}"/>
              </a:ext>
            </a:extLst>
          </p:cNvPr>
          <p:cNvSpPr txBox="1">
            <a:spLocks/>
          </p:cNvSpPr>
          <p:nvPr/>
        </p:nvSpPr>
        <p:spPr>
          <a:xfrm>
            <a:off x="189559" y="1762301"/>
            <a:ext cx="8874053"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
                <a:prstClr val="black"/>
              </a:buClr>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For each matching location, the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alignment step</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finds the degree of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similarity (alignment score)</a:t>
            </a:r>
          </a:p>
        </p:txBody>
      </p:sp>
      <p:sp>
        <p:nvSpPr>
          <p:cNvPr id="31" name="Rectangle 30">
            <a:extLst>
              <a:ext uri="{FF2B5EF4-FFF2-40B4-BE49-F238E27FC236}">
                <a16:creationId xmlns:a16="http://schemas.microsoft.com/office/drawing/2014/main" id="{F29929E7-60DE-634C-943C-4F80ED3403BE}"/>
              </a:ext>
            </a:extLst>
          </p:cNvPr>
          <p:cNvSpPr/>
          <p:nvPr/>
        </p:nvSpPr>
        <p:spPr>
          <a:xfrm>
            <a:off x="2809631" y="4267041"/>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3" name="Rectangle 32">
            <a:extLst>
              <a:ext uri="{FF2B5EF4-FFF2-40B4-BE49-F238E27FC236}">
                <a16:creationId xmlns:a16="http://schemas.microsoft.com/office/drawing/2014/main" id="{0147F58F-34F3-EF41-BD09-B8BE8EEA9B36}"/>
              </a:ext>
            </a:extLst>
          </p:cNvPr>
          <p:cNvSpPr/>
          <p:nvPr/>
        </p:nvSpPr>
        <p:spPr>
          <a:xfrm>
            <a:off x="5999168" y="4517513"/>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E649B350-8AC9-FC4B-9C6B-69F5E268C135}"/>
              </a:ext>
            </a:extLst>
          </p:cNvPr>
          <p:cNvSpPr/>
          <p:nvPr/>
        </p:nvSpPr>
        <p:spPr>
          <a:xfrm>
            <a:off x="5722850" y="4023090"/>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35" name="Rectangle 34">
            <a:extLst>
              <a:ext uri="{FF2B5EF4-FFF2-40B4-BE49-F238E27FC236}">
                <a16:creationId xmlns:a16="http://schemas.microsoft.com/office/drawing/2014/main" id="{54DCDC15-47DB-FD44-8C06-B694F378A9C6}"/>
              </a:ext>
            </a:extLst>
          </p:cNvPr>
          <p:cNvSpPr/>
          <p:nvPr/>
        </p:nvSpPr>
        <p:spPr>
          <a:xfrm>
            <a:off x="3304480" y="4596872"/>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7A0007B5-7D64-6E47-8292-027D8143A371}"/>
              </a:ext>
            </a:extLst>
          </p:cNvPr>
          <p:cNvSpPr txBox="1"/>
          <p:nvPr/>
        </p:nvSpPr>
        <p:spPr>
          <a:xfrm>
            <a:off x="189559" y="4238301"/>
            <a:ext cx="8684492" cy="1107996"/>
          </a:xfrm>
          <a:prstGeom prst="rect">
            <a:avLst/>
          </a:prstGeom>
          <a:noFill/>
        </p:spPr>
        <p:txBody>
          <a:bodyPr wrap="square">
            <a:spAutoFit/>
          </a:bodyPr>
          <a:lstStyle/>
          <a:p>
            <a:pPr marL="187200" marR="0" lvl="0" indent="-18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Calculating the alignment score requires </a:t>
            </a:r>
            <a:r>
              <a:rPr kumimoji="0" lang="en-GB" sz="2200" b="0" i="0" u="none" strike="noStrike" kern="1200" cap="none" spc="0" normalizeH="0" baseline="0" noProof="0" dirty="0">
                <a:ln>
                  <a:noFill/>
                </a:ln>
                <a:solidFill>
                  <a:srgbClr val="E90404"/>
                </a:solidFill>
                <a:effectLst/>
                <a:uLnTx/>
                <a:uFillTx/>
                <a:latin typeface="Corbel" panose="020B0503020204020204" pitchFamily="34" charset="0"/>
                <a:ea typeface="+mn-ea"/>
                <a:cs typeface="+mn-cs"/>
              </a:rPr>
              <a:t>computationally-expensive</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GB"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approximate string matching (ASM) </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account for </a:t>
            </a:r>
            <a:r>
              <a:rPr kumimoji="0" lang="en-GB" sz="22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between reads and the reference genome due to:</a:t>
            </a:r>
          </a:p>
        </p:txBody>
      </p:sp>
      <p:sp>
        <p:nvSpPr>
          <p:cNvPr id="37" name="Content Placeholder 2">
            <a:extLst>
              <a:ext uri="{FF2B5EF4-FFF2-40B4-BE49-F238E27FC236}">
                <a16:creationId xmlns:a16="http://schemas.microsoft.com/office/drawing/2014/main" id="{C38572B4-3DF4-3E43-B479-36F90E4156EB}"/>
              </a:ext>
            </a:extLst>
          </p:cNvPr>
          <p:cNvSpPr txBox="1">
            <a:spLocks/>
          </p:cNvSpPr>
          <p:nvPr/>
        </p:nvSpPr>
        <p:spPr>
          <a:xfrm>
            <a:off x="192005" y="5358860"/>
            <a:ext cx="8871607"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Sequencing errors</a:t>
            </a:r>
          </a:p>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Genetic variation</a:t>
            </a:r>
          </a:p>
        </p:txBody>
      </p:sp>
      <p:sp>
        <p:nvSpPr>
          <p:cNvPr id="4" name="Oval 3">
            <a:extLst>
              <a:ext uri="{FF2B5EF4-FFF2-40B4-BE49-F238E27FC236}">
                <a16:creationId xmlns:a16="http://schemas.microsoft.com/office/drawing/2014/main" id="{378BFA01-8C57-0242-A02C-63C8B93FE6A8}"/>
              </a:ext>
            </a:extLst>
          </p:cNvPr>
          <p:cNvSpPr/>
          <p:nvPr/>
        </p:nvSpPr>
        <p:spPr>
          <a:xfrm>
            <a:off x="2250064" y="2814992"/>
            <a:ext cx="196770" cy="941910"/>
          </a:xfrm>
          <a:prstGeom prst="ellipse">
            <a:avLst/>
          </a:prstGeom>
          <a:noFill/>
          <a:ln w="28575">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D3017B1-DF1C-C44E-B9E6-93256CBB68C4}"/>
              </a:ext>
            </a:extLst>
          </p:cNvPr>
          <p:cNvSpPr/>
          <p:nvPr/>
        </p:nvSpPr>
        <p:spPr>
          <a:xfrm>
            <a:off x="6920341" y="2820576"/>
            <a:ext cx="196770" cy="941910"/>
          </a:xfrm>
          <a:prstGeom prst="ellipse">
            <a:avLst/>
          </a:prstGeom>
          <a:noFill/>
          <a:ln w="28575">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757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0" presetClass="path" presetSubtype="0" accel="50000" decel="50000" fill="hold" grpId="0" nodeType="withEffect">
                                  <p:stCondLst>
                                    <p:cond delay="0"/>
                                  </p:stCondLst>
                                  <p:childTnLst>
                                    <p:animMotion origin="layout" path="M 0.02118 -0.0051 L 0.03958 -0.10093 " pathEditMode="relative" rAng="0" ptsTypes="AA">
                                      <p:cBhvr>
                                        <p:cTn id="18" dur="500" fill="hold"/>
                                        <p:tgtEl>
                                          <p:spTgt spid="34"/>
                                        </p:tgtEl>
                                        <p:attrNameLst>
                                          <p:attrName>ppt_x</p:attrName>
                                          <p:attrName>ppt_y</p:attrName>
                                        </p:attrNameLst>
                                      </p:cBhvr>
                                      <p:rCtr x="920" y="-4792"/>
                                    </p:animMotion>
                                  </p:childTnLst>
                                </p:cTn>
                              </p:par>
                              <p:par>
                                <p:cTn id="19" presetID="0" presetClass="path" presetSubtype="0" accel="50000" decel="50000" fill="hold" grpId="0" nodeType="withEffect">
                                  <p:stCondLst>
                                    <p:cond delay="0"/>
                                  </p:stCondLst>
                                  <p:childTnLst>
                                    <p:animMotion origin="layout" path="M 0.01494 1.85185E-6 L -0.47725 -0.17315 " pathEditMode="relative" rAng="0" ptsTypes="AA">
                                      <p:cBhvr>
                                        <p:cTn id="20" dur="500" fill="hold"/>
                                        <p:tgtEl>
                                          <p:spTgt spid="33"/>
                                        </p:tgtEl>
                                        <p:attrNameLst>
                                          <p:attrName>ppt_x</p:attrName>
                                          <p:attrName>ppt_y</p:attrName>
                                        </p:attrNameLst>
                                      </p:cBhvr>
                                      <p:rCtr x="-24618" y="-8657"/>
                                    </p:animMotion>
                                  </p:childTnLst>
                                </p:cTn>
                              </p:par>
                              <p:par>
                                <p:cTn id="21" presetID="0" presetClass="path" presetSubtype="0" accel="50000" decel="50000" fill="hold" grpId="0" nodeType="withEffect">
                                  <p:stCondLst>
                                    <p:cond delay="0"/>
                                  </p:stCondLst>
                                  <p:childTnLst>
                                    <p:animMotion origin="layout" path="M 3.61111E-6 -2.22222E-6 L 0.14149 -0.18472 " pathEditMode="relative" rAng="0" ptsTypes="AA">
                                      <p:cBhvr>
                                        <p:cTn id="22" dur="500" fill="hold"/>
                                        <p:tgtEl>
                                          <p:spTgt spid="35"/>
                                        </p:tgtEl>
                                        <p:attrNameLst>
                                          <p:attrName>ppt_x</p:attrName>
                                          <p:attrName>ppt_y</p:attrName>
                                        </p:attrNameLst>
                                      </p:cBhvr>
                                      <p:rCtr x="7066" y="-9236"/>
                                    </p:animMotion>
                                  </p:childTnLst>
                                </p:cTn>
                              </p:par>
                              <p:par>
                                <p:cTn id="23" presetID="0" presetClass="path" presetSubtype="0" accel="50000" decel="50000" fill="hold" grpId="0" nodeType="withEffect">
                                  <p:stCondLst>
                                    <p:cond delay="0"/>
                                  </p:stCondLst>
                                  <p:childTnLst>
                                    <p:animMotion origin="layout" path="M 2.77778E-7 -4.07407E-6 L 0.0342 -0.13657 " pathEditMode="relative" rAng="0" ptsTypes="AA">
                                      <p:cBhvr>
                                        <p:cTn id="24" dur="500" fill="hold"/>
                                        <p:tgtEl>
                                          <p:spTgt spid="31"/>
                                        </p:tgtEl>
                                        <p:attrNameLst>
                                          <p:attrName>ppt_x</p:attrName>
                                          <p:attrName>ppt_y</p:attrName>
                                        </p:attrNameLst>
                                      </p:cBhvr>
                                      <p:rCtr x="1701" y="-6829"/>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1000"/>
                                        <p:tgtEl>
                                          <p:spTgt spid="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1000"/>
                                        <p:tgtEl>
                                          <p:spTgt spid="13"/>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8" grpId="0"/>
      <p:bldP spid="21" grpId="0"/>
      <p:bldP spid="20" grpId="0"/>
      <p:bldP spid="31" grpId="0" animBg="1"/>
      <p:bldP spid="33" grpId="0" animBg="1"/>
      <p:bldP spid="34" grpId="0" animBg="1"/>
      <p:bldP spid="35" grpId="0" animBg="1"/>
      <p:bldP spid="36" grpId="0"/>
      <p:bldP spid="37" grpId="0"/>
      <p:bldP spid="4" grpId="0" animBg="1"/>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97156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6 L 0.73472 0.15185 " pathEditMode="relative" rAng="0" ptsTypes="AA">
                                      <p:cBhvr>
                                        <p:cTn id="9" dur="500" fill="hold"/>
                                        <p:tgtEl>
                                          <p:spTgt spid="31"/>
                                        </p:tgtEl>
                                        <p:attrNameLst>
                                          <p:attrName>ppt_x</p:attrName>
                                          <p:attrName>ppt_y</p:attrName>
                                        </p:attrNameLst>
                                      </p:cBhvr>
                                      <p:rCtr x="36007" y="2153"/>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 L 0.73472 0.08819 " pathEditMode="relative" rAng="0" ptsTypes="AA">
                                      <p:cBhvr>
                                        <p:cTn id="12" dur="500" fill="hold"/>
                                        <p:tgtEl>
                                          <p:spTgt spid="32"/>
                                        </p:tgtEl>
                                        <p:attrNameLst>
                                          <p:attrName>ppt_x</p:attrName>
                                          <p:attrName>ppt_y</p:attrName>
                                        </p:attrNameLst>
                                      </p:cBhvr>
                                      <p:rCtr x="36007" y="2153"/>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8 -0.08611 L 0.71024 0.05162 " pathEditMode="relative" rAng="0" ptsTypes="AA">
                                      <p:cBhvr>
                                        <p:cTn id="15" dur="500" fill="hold"/>
                                        <p:tgtEl>
                                          <p:spTgt spid="14"/>
                                        </p:tgtEl>
                                        <p:attrNameLst>
                                          <p:attrName>ppt_x</p:attrName>
                                          <p:attrName>ppt_y</p:attrName>
                                        </p:attrNameLst>
                                      </p:cBhvr>
                                      <p:rCtr x="36146" y="6875"/>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597 2.59259E-6 L 0.71406 0.19097 " pathEditMode="relative" rAng="0" ptsTypes="AA">
                                      <p:cBhvr>
                                        <p:cTn id="18" dur="500" fill="hold"/>
                                        <p:tgtEl>
                                          <p:spTgt spid="15"/>
                                        </p:tgtEl>
                                        <p:attrNameLst>
                                          <p:attrName>ppt_x</p:attrName>
                                          <p:attrName>ppt_y</p:attrName>
                                        </p:attrNameLst>
                                      </p:cBhvr>
                                      <p:rCtr x="36493" y="9537"/>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70747 0.13472 " pathEditMode="relative" rAng="0" ptsTypes="AA">
                                      <p:cBhvr>
                                        <p:cTn id="21" dur="500" fill="hold"/>
                                        <p:tgtEl>
                                          <p:spTgt spid="16"/>
                                        </p:tgtEl>
                                        <p:attrNameLst>
                                          <p:attrName>ppt_x</p:attrName>
                                          <p:attrName>ppt_y</p:attrName>
                                        </p:attrNameLst>
                                      </p:cBhvr>
                                      <p:rCtr x="35104" y="4931"/>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4 0.02384 L 0.70677 0.09537 " pathEditMode="relative" rAng="0" ptsTypes="AA">
                                      <p:cBhvr>
                                        <p:cTn id="24" dur="500" fill="hold"/>
                                        <p:tgtEl>
                                          <p:spTgt spid="17"/>
                                        </p:tgtEl>
                                        <p:attrNameLst>
                                          <p:attrName>ppt_x</p:attrName>
                                          <p:attrName>ppt_y</p:attrName>
                                        </p:attrNameLst>
                                      </p:cBhvr>
                                      <p:rCtr x="35243" y="3565"/>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8 0.02616 L 0.7342 0.16458 " pathEditMode="relative" rAng="0" ptsTypes="AA">
                                      <p:cBhvr>
                                        <p:cTn id="27" dur="500" fill="hold"/>
                                        <p:tgtEl>
                                          <p:spTgt spid="18"/>
                                        </p:tgtEl>
                                        <p:attrNameLst>
                                          <p:attrName>ppt_x</p:attrName>
                                          <p:attrName>ppt_y</p:attrName>
                                        </p:attrNameLst>
                                      </p:cBhvr>
                                      <p:rCtr x="36441" y="6921"/>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5 0.01759 L 0.72361 0.22292 " pathEditMode="relative" rAng="0" ptsTypes="AA">
                                      <p:cBhvr>
                                        <p:cTn id="30" dur="500" fill="hold"/>
                                        <p:tgtEl>
                                          <p:spTgt spid="19"/>
                                        </p:tgtEl>
                                        <p:attrNameLst>
                                          <p:attrName>ppt_x</p:attrName>
                                          <p:attrName>ppt_y</p:attrName>
                                        </p:attrNameLst>
                                      </p:cBhvr>
                                      <p:rCtr x="35833" y="1025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CH" dirty="0"/>
              <a:t>Accelerating Genome Sequence Analysis</a:t>
            </a:r>
          </a:p>
        </p:txBody>
      </p:sp>
    </p:spTree>
    <p:custDataLst>
      <p:tags r:id="rId1"/>
    </p:custDataLst>
    <p:extLst>
      <p:ext uri="{BB962C8B-B14F-4D97-AF65-F5344CB8AC3E}">
        <p14:creationId xmlns:p14="http://schemas.microsoft.com/office/powerpoint/2010/main" val="40974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childTnLst>
                          </p:cTn>
                        </p:par>
                        <p:par>
                          <p:cTn id="38" fill="hold">
                            <p:stCondLst>
                              <p:cond delay="1000"/>
                            </p:stCondLst>
                            <p:childTnLst>
                              <p:par>
                                <p:cTn id="39" presetID="0" presetClass="path" presetSubtype="0" accel="50000" decel="50000" fill="hold" grpId="0" nodeType="afterEffect">
                                  <p:stCondLst>
                                    <p:cond delay="0"/>
                                  </p:stCondLst>
                                  <p:childTnLst>
                                    <p:animMotion origin="layout" path="M 0.01458 0.0449 L 0.73472 0.08819 " pathEditMode="relative" rAng="0" ptsTypes="AA">
                                      <p:cBhvr>
                                        <p:cTn id="40" dur="500" fill="hold"/>
                                        <p:tgtEl>
                                          <p:spTgt spid="54"/>
                                        </p:tgtEl>
                                        <p:attrNameLst>
                                          <p:attrName>ppt_x</p:attrName>
                                          <p:attrName>ppt_y</p:attrName>
                                        </p:attrNameLst>
                                      </p:cBhvr>
                                      <p:rCtr x="36007" y="2153"/>
                                    </p:animMotion>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0.01268 -0.08611 L 0.71024 0.05162 " pathEditMode="relative" rAng="0" ptsTypes="AA">
                                      <p:cBhvr>
                                        <p:cTn id="43" dur="500" fill="hold"/>
                                        <p:tgtEl>
                                          <p:spTgt spid="55"/>
                                        </p:tgtEl>
                                        <p:attrNameLst>
                                          <p:attrName>ppt_x</p:attrName>
                                          <p:attrName>ppt_y</p:attrName>
                                        </p:attrNameLst>
                                      </p:cBhvr>
                                      <p:rCtr x="36146" y="6875"/>
                                    </p:animMotion>
                                  </p:childTnLst>
                                </p:cTn>
                              </p:par>
                            </p:childTnLst>
                          </p:cTn>
                        </p:par>
                        <p:par>
                          <p:cTn id="44" fill="hold">
                            <p:stCondLst>
                              <p:cond delay="2000"/>
                            </p:stCondLst>
                            <p:childTnLst>
                              <p:par>
                                <p:cTn id="45" presetID="0" presetClass="path" presetSubtype="0" accel="50000" decel="50000" fill="hold" grpId="0" nodeType="afterEffect">
                                  <p:stCondLst>
                                    <p:cond delay="0"/>
                                  </p:stCondLst>
                                  <p:childTnLst>
                                    <p:animMotion origin="layout" path="M -0.01597 2.59259E-6 L 0.71406 0.19097 " pathEditMode="relative" rAng="0" ptsTypes="AA">
                                      <p:cBhvr>
                                        <p:cTn id="46" dur="500" fill="hold"/>
                                        <p:tgtEl>
                                          <p:spTgt spid="56"/>
                                        </p:tgtEl>
                                        <p:attrNameLst>
                                          <p:attrName>ppt_x</p:attrName>
                                          <p:attrName>ppt_y</p:attrName>
                                        </p:attrNameLst>
                                      </p:cBhvr>
                                      <p:rCtr x="36493" y="9537"/>
                                    </p:animMotion>
                                  </p:childTnLst>
                                </p:cTn>
                              </p:par>
                            </p:childTnLst>
                          </p:cTn>
                        </p:par>
                        <p:par>
                          <p:cTn id="47" fill="hold">
                            <p:stCondLst>
                              <p:cond delay="2500"/>
                            </p:stCondLst>
                            <p:childTnLst>
                              <p:par>
                                <p:cTn id="48" presetID="0" presetClass="path" presetSubtype="0" accel="50000" decel="50000" fill="hold" grpId="0" nodeType="afterEffect">
                                  <p:stCondLst>
                                    <p:cond delay="0"/>
                                  </p:stCondLst>
                                  <p:childTnLst>
                                    <p:animMotion origin="layout" path="M 0.00521 0.03611 L 0.70747 0.13472 " pathEditMode="relative" rAng="0" ptsTypes="AA">
                                      <p:cBhvr>
                                        <p:cTn id="49" dur="500" fill="hold"/>
                                        <p:tgtEl>
                                          <p:spTgt spid="57"/>
                                        </p:tgtEl>
                                        <p:attrNameLst>
                                          <p:attrName>ppt_x</p:attrName>
                                          <p:attrName>ppt_y</p:attrName>
                                        </p:attrNameLst>
                                      </p:cBhvr>
                                      <p:rCtr x="35104" y="4931"/>
                                    </p:animMotion>
                                  </p:childTnLst>
                                </p:cTn>
                              </p:par>
                            </p:childTnLst>
                          </p:cTn>
                        </p:par>
                        <p:par>
                          <p:cTn id="50" fill="hold">
                            <p:stCondLst>
                              <p:cond delay="3000"/>
                            </p:stCondLst>
                            <p:childTnLst>
                              <p:par>
                                <p:cTn id="51" presetID="0" presetClass="path" presetSubtype="0" accel="50000" decel="50000" fill="hold" grpId="0" nodeType="afterEffect">
                                  <p:stCondLst>
                                    <p:cond delay="0"/>
                                  </p:stCondLst>
                                  <p:childTnLst>
                                    <p:animMotion origin="layout" path="M 0.00174 0.02384 L 0.70677 0.09537 " pathEditMode="relative" rAng="0" ptsTypes="AA">
                                      <p:cBhvr>
                                        <p:cTn id="52" dur="500" fill="hold"/>
                                        <p:tgtEl>
                                          <p:spTgt spid="58"/>
                                        </p:tgtEl>
                                        <p:attrNameLst>
                                          <p:attrName>ppt_x</p:attrName>
                                          <p:attrName>ppt_y</p:attrName>
                                        </p:attrNameLst>
                                      </p:cBhvr>
                                      <p:rCtr x="35243" y="3565"/>
                                    </p:animMotion>
                                  </p:childTnLst>
                                </p:cTn>
                              </p:par>
                            </p:childTnLst>
                          </p:cTn>
                        </p:par>
                        <p:par>
                          <p:cTn id="53" fill="hold">
                            <p:stCondLst>
                              <p:cond delay="3500"/>
                            </p:stCondLst>
                            <p:childTnLst>
                              <p:par>
                                <p:cTn id="54" presetID="0" presetClass="path" presetSubtype="0" accel="50000" decel="50000" fill="hold" grpId="0" nodeType="afterEffect">
                                  <p:stCondLst>
                                    <p:cond delay="0"/>
                                  </p:stCondLst>
                                  <p:childTnLst>
                                    <p:animMotion origin="layout" path="M 0.00538 0.02616 L 0.7342 0.16458 " pathEditMode="relative" rAng="0" ptsTypes="AA">
                                      <p:cBhvr>
                                        <p:cTn id="55" dur="500" fill="hold"/>
                                        <p:tgtEl>
                                          <p:spTgt spid="59"/>
                                        </p:tgtEl>
                                        <p:attrNameLst>
                                          <p:attrName>ppt_x</p:attrName>
                                          <p:attrName>ppt_y</p:attrName>
                                        </p:attrNameLst>
                                      </p:cBhvr>
                                      <p:rCtr x="36441" y="6921"/>
                                    </p:animMotion>
                                  </p:childTnLst>
                                </p:cTn>
                              </p:par>
                            </p:childTnLst>
                          </p:cTn>
                        </p:par>
                        <p:par>
                          <p:cTn id="56" fill="hold">
                            <p:stCondLst>
                              <p:cond delay="4000"/>
                            </p:stCondLst>
                            <p:childTnLst>
                              <p:par>
                                <p:cTn id="57" presetID="0" presetClass="path" presetSubtype="0" accel="50000" decel="50000" fill="hold" grpId="0" nodeType="afterEffect">
                                  <p:stCondLst>
                                    <p:cond delay="0"/>
                                  </p:stCondLst>
                                  <p:childTnLst>
                                    <p:animMotion origin="layout" path="M 0.00695 0.01759 L 0.72361 0.22292 " pathEditMode="relative" rAng="0" ptsTypes="AA">
                                      <p:cBhvr>
                                        <p:cTn id="58"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Key Idea</a:t>
            </a:r>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142503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Challenges</a:t>
            </a:r>
          </a:p>
        </p:txBody>
      </p:sp>
      <p:sp>
        <p:nvSpPr>
          <p:cNvPr id="30" name="Rectangle 29">
            <a:extLst>
              <a:ext uri="{FF2B5EF4-FFF2-40B4-BE49-F238E27FC236}">
                <a16:creationId xmlns:a16="http://schemas.microsoft.com/office/drawing/2014/main" id="{0E86A3CC-72C5-294F-A8F7-440249F03B31}"/>
              </a:ext>
            </a:extLst>
          </p:cNvPr>
          <p:cNvSpPr/>
          <p:nvPr/>
        </p:nvSpPr>
        <p:spPr>
          <a:xfrm>
            <a:off x="-1" y="4332370"/>
            <a:ext cx="9143999" cy="77046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 mapping workloads can exhibit different </a:t>
            </a:r>
            <a:r>
              <a:rPr kumimoji="0" lang="en-GB"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behavior</a:t>
            </a:r>
            <a:endParaRPr kumimoji="0" lang="en-CH" sz="2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endParaRPr>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There are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limited hardware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the storage system</a:t>
            </a: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EAC5AFD-345B-384E-9B87-97AE4026E27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11838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animBg="1"/>
      <p:bldP spid="3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720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a:xfrm>
            <a:off x="35496" y="152400"/>
            <a:ext cx="9167936" cy="1066800"/>
          </a:xfrm>
        </p:spPr>
        <p:txBody>
          <a:bodyPr/>
          <a:lstStyle/>
          <a:p>
            <a:r>
              <a:rPr lang="en-US" dirty="0"/>
              <a:t> Problems with (Genome) Analysis Today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4" name="Group 3">
            <a:extLst>
              <a:ext uri="{FF2B5EF4-FFF2-40B4-BE49-F238E27FC236}">
                <a16:creationId xmlns:a16="http://schemas.microsoft.com/office/drawing/2014/main" id="{E5A101C6-D963-4545-B3BF-32EF1B31EC2F}"/>
              </a:ext>
            </a:extLst>
          </p:cNvPr>
          <p:cNvGrpSpPr/>
          <p:nvPr/>
        </p:nvGrpSpPr>
        <p:grpSpPr>
          <a:xfrm>
            <a:off x="918833" y="1487851"/>
            <a:ext cx="2830933" cy="2402638"/>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3"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4005064"/>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Special-Purpose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Generation</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39" y="3143428"/>
            <a:ext cx="982715"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5"/>
          <a:stretch>
            <a:fillRect/>
          </a:stretch>
        </p:blipFill>
        <p:spPr>
          <a:xfrm>
            <a:off x="5353733" y="2180190"/>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32040" y="3962497"/>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General-Purpose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1" y="3346708"/>
            <a:ext cx="982714" cy="50822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2" y="2523560"/>
            <a:ext cx="985313" cy="399811"/>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6"/>
          <a:srcRect r="-5153" b="30267"/>
          <a:stretch/>
        </p:blipFill>
        <p:spPr>
          <a:xfrm>
            <a:off x="5872655" y="2617993"/>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228600" y="4932457"/>
            <a:ext cx="8159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33"/>
                </a:solidFill>
                <a:effectLst/>
                <a:uLnTx/>
                <a:uFillTx/>
                <a:latin typeface="Comic Sans MS" panose="030F0902030302020204" pitchFamily="66" charset="0"/>
                <a:ea typeface="+mn-ea"/>
                <a:cs typeface="+mn-cs"/>
              </a:rPr>
              <a:t>FAST                        </a:t>
            </a:r>
            <a:r>
              <a:rPr kumimoji="0" lang="en-US" sz="3200" b="1" i="0" u="none" strike="noStrike" kern="1200" cap="none" spc="0" normalizeH="0" baseline="0" noProof="0" dirty="0">
                <a:ln>
                  <a:noFill/>
                </a:ln>
                <a:solidFill>
                  <a:srgbClr val="FF0000"/>
                </a:solidFill>
                <a:effectLst/>
                <a:uLnTx/>
                <a:uFillTx/>
                <a:latin typeface="Comic Sans MS" panose="030F0902030302020204" pitchFamily="66" charset="0"/>
                <a:ea typeface="+mn-ea"/>
                <a:cs typeface="+mn-cs"/>
              </a:rPr>
              <a:t>SLOW</a:t>
            </a:r>
          </a:p>
        </p:txBody>
      </p:sp>
      <p:sp>
        <p:nvSpPr>
          <p:cNvPr id="16" name="TextBox 15">
            <a:extLst>
              <a:ext uri="{FF2B5EF4-FFF2-40B4-BE49-F238E27FC236}">
                <a16:creationId xmlns:a16="http://schemas.microsoft.com/office/drawing/2014/main" id="{D4423DC6-1026-4355-C667-D4D1A1F16D6F}"/>
              </a:ext>
            </a:extLst>
          </p:cNvPr>
          <p:cNvSpPr txBox="1"/>
          <p:nvPr/>
        </p:nvSpPr>
        <p:spPr>
          <a:xfrm>
            <a:off x="2051720" y="5661248"/>
            <a:ext cx="4992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Slow and inefficient processing capability</a:t>
            </a:r>
          </a:p>
        </p:txBody>
      </p:sp>
      <p:sp>
        <p:nvSpPr>
          <p:cNvPr id="17" name="TextBox 16">
            <a:extLst>
              <a:ext uri="{FF2B5EF4-FFF2-40B4-BE49-F238E27FC236}">
                <a16:creationId xmlns:a16="http://schemas.microsoft.com/office/drawing/2014/main" id="{64086A96-D354-3059-9C64-A176A6002A90}"/>
              </a:ext>
            </a:extLst>
          </p:cNvPr>
          <p:cNvSpPr txBox="1"/>
          <p:nvPr/>
        </p:nvSpPr>
        <p:spPr>
          <a:xfrm>
            <a:off x="1295302" y="6460492"/>
            <a:ext cx="70688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This picture is similar for many “data generators &amp; analyzers” today</a:t>
            </a:r>
          </a:p>
        </p:txBody>
      </p:sp>
      <p:sp>
        <p:nvSpPr>
          <p:cNvPr id="18" name="Line 15">
            <a:extLst>
              <a:ext uri="{FF2B5EF4-FFF2-40B4-BE49-F238E27FC236}">
                <a16:creationId xmlns:a16="http://schemas.microsoft.com/office/drawing/2014/main" id="{925427A8-7454-B0ED-2AB3-4F8B14F32BAC}"/>
              </a:ext>
            </a:extLst>
          </p:cNvPr>
          <p:cNvSpPr>
            <a:spLocks noChangeShapeType="1"/>
          </p:cNvSpPr>
          <p:nvPr/>
        </p:nvSpPr>
        <p:spPr bwMode="auto">
          <a:xfrm flipH="1" flipV="1">
            <a:off x="4090740" y="1981407"/>
            <a:ext cx="982713" cy="724645"/>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 name="TextBox 18">
            <a:extLst>
              <a:ext uri="{FF2B5EF4-FFF2-40B4-BE49-F238E27FC236}">
                <a16:creationId xmlns:a16="http://schemas.microsoft.com/office/drawing/2014/main" id="{BBBEAA23-69D8-C5D9-EC3B-5818B11D43E9}"/>
              </a:ext>
            </a:extLst>
          </p:cNvPr>
          <p:cNvSpPr txBox="1"/>
          <p:nvPr/>
        </p:nvSpPr>
        <p:spPr>
          <a:xfrm>
            <a:off x="2339752" y="5960939"/>
            <a:ext cx="4099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Large amounts of data movement</a:t>
            </a:r>
          </a:p>
        </p:txBody>
      </p:sp>
    </p:spTree>
    <p:extLst>
      <p:ext uri="{BB962C8B-B14F-4D97-AF65-F5344CB8AC3E}">
        <p14:creationId xmlns:p14="http://schemas.microsoft.com/office/powerpoint/2010/main" val="250852001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243582"/>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rbel" panose="020B0503020204020204" pitchFamily="34" charset="0"/>
                <a:ea typeface="+mn-ea"/>
                <a:cs typeface="+mn-cs"/>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65586" y="866164"/>
            <a:ext cx="8672264" cy="876337"/>
          </a:xfrm>
          <a:prstGeom prst="rect">
            <a:avLst/>
          </a:prstGeom>
          <a:solidFill>
            <a:srgbClr val="06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65586" y="1960519"/>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Motivation and Goal</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054874"/>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GenStore</a:t>
            </a:r>
            <a:endPar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82176" y="4149229"/>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dirty="0">
                <a:latin typeface="Corbel" panose="020B0503020204020204" pitchFamily="34" charset="0"/>
              </a:rPr>
              <a:t>Outline</a:t>
            </a:r>
            <a:endParaRPr lang="en-US" b="1" dirty="0">
              <a:latin typeface="Corbel" panose="020B0503020204020204" pitchFamily="34" charset="0"/>
            </a:endParaRPr>
          </a:p>
        </p:txBody>
      </p:sp>
    </p:spTree>
    <p:extLst>
      <p:ext uri="{BB962C8B-B14F-4D97-AF65-F5344CB8AC3E}">
        <p14:creationId xmlns:p14="http://schemas.microsoft.com/office/powerpoint/2010/main" val="18768050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39DD96BE-0B07-BB4A-979A-88DC493DE65D}"/>
              </a:ext>
            </a:extLst>
          </p:cNvPr>
          <p:cNvGraphicFramePr>
            <a:graphicFrameLocks noGrp="1"/>
          </p:cNvGraphicFramePr>
          <p:nvPr/>
        </p:nvGraphicFramePr>
        <p:xfrm>
          <a:off x="4183864" y="1962408"/>
          <a:ext cx="2424776" cy="1463040"/>
        </p:xfrm>
        <a:graphic>
          <a:graphicData uri="http://schemas.openxmlformats.org/drawingml/2006/table">
            <a:tbl>
              <a:tblPr firstRow="1" bandRow="1">
                <a:tableStyleId>{5940675A-B579-460E-94D1-54222C63F5DA}</a:tableStyleId>
              </a:tblPr>
              <a:tblGrid>
                <a:gridCol w="606194">
                  <a:extLst>
                    <a:ext uri="{9D8B030D-6E8A-4147-A177-3AD203B41FA5}">
                      <a16:colId xmlns:a16="http://schemas.microsoft.com/office/drawing/2014/main" val="1702563712"/>
                    </a:ext>
                  </a:extLst>
                </a:gridCol>
                <a:gridCol w="606194">
                  <a:extLst>
                    <a:ext uri="{9D8B030D-6E8A-4147-A177-3AD203B41FA5}">
                      <a16:colId xmlns:a16="http://schemas.microsoft.com/office/drawing/2014/main" val="3579326249"/>
                    </a:ext>
                  </a:extLst>
                </a:gridCol>
                <a:gridCol w="606194">
                  <a:extLst>
                    <a:ext uri="{9D8B030D-6E8A-4147-A177-3AD203B41FA5}">
                      <a16:colId xmlns:a16="http://schemas.microsoft.com/office/drawing/2014/main" val="2838019027"/>
                    </a:ext>
                  </a:extLst>
                </a:gridCol>
                <a:gridCol w="606194">
                  <a:extLst>
                    <a:ext uri="{9D8B030D-6E8A-4147-A177-3AD203B41FA5}">
                      <a16:colId xmlns:a16="http://schemas.microsoft.com/office/drawing/2014/main" val="4255235251"/>
                    </a:ext>
                  </a:extLst>
                </a:gridCol>
              </a:tblGrid>
              <a:tr h="197636">
                <a:tc>
                  <a:txBody>
                    <a:bodyPr/>
                    <a:lstStyle/>
                    <a:p>
                      <a:pPr algn="ctr"/>
                      <a:r>
                        <a:rPr lang="en-CH" sz="1600" b="1" dirty="0">
                          <a:solidFill>
                            <a:schemeClr val="accent1"/>
                          </a:solidFill>
                          <a:latin typeface="Corbel" panose="020B0503020204020204" pitchFamily="34" charset="0"/>
                        </a:rPr>
                        <a:t>G</a:t>
                      </a:r>
                      <a:r>
                        <a:rPr lang="en-CH" sz="1600" b="1" dirty="0">
                          <a:solidFill>
                            <a:schemeClr val="accent2"/>
                          </a:solidFill>
                          <a:latin typeface="Corbel" panose="020B0503020204020204" pitchFamily="34" charset="0"/>
                        </a:rPr>
                        <a:t>CC</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7</a:t>
                      </a:r>
                    </a:p>
                  </a:txBody>
                  <a:tcPr marL="0" marR="0" marT="0" marB="0">
                    <a:solidFill>
                      <a:schemeClr val="bg1"/>
                    </a:solidFill>
                  </a:tcPr>
                </a:tc>
                <a:tc rowSpan="2" gridSpan="2">
                  <a:txBody>
                    <a:bodyPr/>
                    <a:lstStyle/>
                    <a:p>
                      <a:pPr algn="ctr"/>
                      <a:endParaRPr lang="en-CH" sz="1600" dirty="0">
                        <a:latin typeface="Corbel" panose="020B0503020204020204" pitchFamily="34" charset="0"/>
                      </a:endParaRPr>
                    </a:p>
                  </a:txBody>
                  <a:tcPr marL="0" marR="0" marT="0" marB="0">
                    <a:lnT w="12700" cmpd="sng">
                      <a:noFill/>
                    </a:lnT>
                    <a:lnB w="12700" cmpd="sng">
                      <a:noFill/>
                    </a:lnB>
                    <a:solidFill>
                      <a:schemeClr val="bg1"/>
                    </a:solidFill>
                  </a:tcPr>
                </a:tc>
                <a:tc rowSpan="2" hMerge="1">
                  <a:txBody>
                    <a:bodyPr/>
                    <a:lstStyle/>
                    <a:p>
                      <a:pPr algn="ctr"/>
                      <a:endParaRPr lang="en-CH" dirty="0"/>
                    </a:p>
                  </a:txBody>
                  <a:tcPr marL="0" marR="0" marT="0" marB="0"/>
                </a:tc>
                <a:extLst>
                  <a:ext uri="{0D108BD9-81ED-4DB2-BD59-A6C34878D82A}">
                    <a16:rowId xmlns:a16="http://schemas.microsoft.com/office/drawing/2014/main" val="998391519"/>
                  </a:ext>
                </a:extLst>
              </a:tr>
              <a:tr h="197636">
                <a:tc>
                  <a:txBody>
                    <a:bodyPr/>
                    <a:lstStyle/>
                    <a:p>
                      <a:pPr algn="ctr"/>
                      <a:r>
                        <a:rPr lang="en-CH" sz="1600" b="1" dirty="0">
                          <a:solidFill>
                            <a:schemeClr val="accent2"/>
                          </a:solidFill>
                          <a:latin typeface="Corbel" panose="020B0503020204020204" pitchFamily="34" charset="0"/>
                        </a:rPr>
                        <a:t>CCC</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8</a:t>
                      </a:r>
                    </a:p>
                  </a:txBody>
                  <a:tcPr marL="0" marR="0" marT="0" marB="0">
                    <a:solidFill>
                      <a:schemeClr val="bg1"/>
                    </a:solidFill>
                  </a:tcPr>
                </a:tc>
                <a:tc gridSpan="2" vMerge="1">
                  <a:txBody>
                    <a:bodyPr/>
                    <a:lstStyle/>
                    <a:p>
                      <a:pPr algn="ctr"/>
                      <a:endParaRPr lang="en-CH"/>
                    </a:p>
                  </a:txBody>
                  <a:tcPr marL="0" marR="0" marT="0" marB="0">
                    <a:lnT w="12700" cmpd="sng">
                      <a:noFill/>
                    </a:lnT>
                  </a:tcPr>
                </a:tc>
                <a:tc hMerge="1" vMerge="1">
                  <a:txBody>
                    <a:bodyPr/>
                    <a:lstStyle/>
                    <a:p>
                      <a:pPr algn="ctr"/>
                      <a:endParaRPr lang="en-CH"/>
                    </a:p>
                  </a:txBody>
                  <a:tcPr marL="0" marR="0" marT="0" marB="0"/>
                </a:tc>
                <a:extLst>
                  <a:ext uri="{0D108BD9-81ED-4DB2-BD59-A6C34878D82A}">
                    <a16:rowId xmlns:a16="http://schemas.microsoft.com/office/drawing/2014/main" val="814032990"/>
                  </a:ext>
                </a:extLst>
              </a:tr>
              <a:tr h="197636">
                <a:tc>
                  <a:txBody>
                    <a:bodyPr/>
                    <a:lstStyle/>
                    <a:p>
                      <a:pPr algn="ctr"/>
                      <a:r>
                        <a:rPr lang="en-CH" sz="1600" b="1" dirty="0">
                          <a:solidFill>
                            <a:schemeClr val="accent2"/>
                          </a:solidFill>
                          <a:latin typeface="Corbel" panose="020B0503020204020204" pitchFamily="34" charset="0"/>
                        </a:rPr>
                        <a:t>C</a:t>
                      </a:r>
                      <a:r>
                        <a:rPr lang="en-CH" sz="1600" b="1" dirty="0">
                          <a:solidFill>
                            <a:srgbClr val="863DBE"/>
                          </a:solidFill>
                          <a:latin typeface="Corbel" panose="020B0503020204020204" pitchFamily="34" charset="0"/>
                        </a:rPr>
                        <a:t>AA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1</a:t>
                      </a:r>
                    </a:p>
                  </a:txBody>
                  <a:tcPr marL="0" marR="0" marT="0" marB="0">
                    <a:solidFill>
                      <a:schemeClr val="bg1"/>
                    </a:solidFill>
                  </a:tcPr>
                </a:tc>
                <a:tc gridSpan="2">
                  <a:txBody>
                    <a:bodyPr/>
                    <a:lstStyle/>
                    <a:p>
                      <a:pPr algn="ctr"/>
                      <a:endParaRPr lang="en-CH" sz="1600" dirty="0">
                        <a:latin typeface="Corbel" panose="020B0503020204020204" pitchFamily="34" charset="0"/>
                      </a:endParaRPr>
                    </a:p>
                  </a:txBody>
                  <a:tcPr marL="0" marR="0" marT="0" marB="0">
                    <a:lnT w="12700" cmpd="sng">
                      <a:noFill/>
                    </a:lnT>
                    <a:solidFill>
                      <a:schemeClr val="bg1"/>
                    </a:solidFill>
                  </a:tcPr>
                </a:tc>
                <a:tc hMerge="1">
                  <a:txBody>
                    <a:bodyPr/>
                    <a:lstStyle/>
                    <a:p>
                      <a:pPr algn="ctr"/>
                      <a:endParaRPr lang="en-CH" dirty="0"/>
                    </a:p>
                  </a:txBody>
                  <a:tcPr marL="0" marR="0" marT="0" marB="0"/>
                </a:tc>
                <a:extLst>
                  <a:ext uri="{0D108BD9-81ED-4DB2-BD59-A6C34878D82A}">
                    <a16:rowId xmlns:a16="http://schemas.microsoft.com/office/drawing/2014/main" val="2578426224"/>
                  </a:ext>
                </a:extLst>
              </a:tr>
              <a:tr h="197636">
                <a:tc>
                  <a:txBody>
                    <a:bodyPr/>
                    <a:lstStyle/>
                    <a:p>
                      <a:pPr algn="ctr"/>
                      <a:r>
                        <a:rPr lang="en-CH" sz="1600" b="1" dirty="0">
                          <a:solidFill>
                            <a:srgbClr val="863DBE"/>
                          </a:solidFill>
                          <a:latin typeface="Corbel" panose="020B0503020204020204" pitchFamily="34" charset="0"/>
                        </a:rPr>
                        <a:t>AAA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31</a:t>
                      </a:r>
                    </a:p>
                  </a:txBody>
                  <a:tcPr marL="0" marR="0" marT="0" marB="0">
                    <a:solidFill>
                      <a:schemeClr val="bg1"/>
                    </a:solidFill>
                  </a:tcPr>
                </a:tc>
                <a:tc>
                  <a:txBody>
                    <a:bodyPr/>
                    <a:lstStyle/>
                    <a:p>
                      <a:pPr algn="ctr"/>
                      <a:r>
                        <a:rPr lang="en-CH" sz="1600" dirty="0">
                          <a:latin typeface="Corbel" panose="020B0503020204020204" pitchFamily="34" charset="0"/>
                        </a:rPr>
                        <a:t>101</a:t>
                      </a:r>
                    </a:p>
                  </a:txBody>
                  <a:tcPr marL="0" marR="0" marT="0" marB="0">
                    <a:solidFill>
                      <a:schemeClr val="bg1"/>
                    </a:solidFill>
                  </a:tcPr>
                </a:tc>
                <a:tc>
                  <a:txBody>
                    <a:bodyPr/>
                    <a:lstStyle/>
                    <a:p>
                      <a:pPr algn="ctr"/>
                      <a:endParaRPr lang="en-CH" sz="1600" dirty="0">
                        <a:latin typeface="Corbel" panose="020B0503020204020204" pitchFamily="34" charset="0"/>
                      </a:endParaRPr>
                    </a:p>
                  </a:txBody>
                  <a:tcPr marL="0" marR="0" marT="0" marB="0">
                    <a:lnT w="12700" cmpd="sng">
                      <a:noFill/>
                    </a:lnT>
                    <a:solidFill>
                      <a:schemeClr val="bg1"/>
                    </a:solidFill>
                  </a:tcPr>
                </a:tc>
                <a:extLst>
                  <a:ext uri="{0D108BD9-81ED-4DB2-BD59-A6C34878D82A}">
                    <a16:rowId xmlns:a16="http://schemas.microsoft.com/office/drawing/2014/main" val="794836401"/>
                  </a:ext>
                </a:extLst>
              </a:tr>
              <a:tr h="197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b="1" dirty="0">
                          <a:solidFill>
                            <a:schemeClr val="accent2"/>
                          </a:solidFill>
                          <a:latin typeface="Corbel" panose="020B0503020204020204" pitchFamily="34" charset="0"/>
                        </a:rPr>
                        <a:t>CC</a:t>
                      </a:r>
                      <a:r>
                        <a:rPr lang="en-CH" sz="1600" b="1" dirty="0">
                          <a:solidFill>
                            <a:srgbClr val="863DBE"/>
                          </a:solidFill>
                          <a:latin typeface="Corbel" panose="020B0503020204020204" pitchFamily="34" charset="0"/>
                        </a:rPr>
                        <a:t>A</a:t>
                      </a:r>
                      <a:endParaRPr lang="en-CH" sz="1600" dirty="0">
                        <a:latin typeface="Corbel" panose="020B0503020204020204" pitchFamily="34" charset="0"/>
                      </a:endParaRPr>
                    </a:p>
                  </a:txBody>
                  <a:tcPr marL="0" marR="0" marT="0" marB="0">
                    <a:solidFill>
                      <a:schemeClr val="bg1"/>
                    </a:solidFill>
                  </a:tcPr>
                </a:tc>
                <a:tc>
                  <a:txBody>
                    <a:bodyPr/>
                    <a:lstStyle/>
                    <a:p>
                      <a:pPr algn="ctr"/>
                      <a:r>
                        <a:rPr lang="en-CH" sz="1600" dirty="0">
                          <a:latin typeface="Corbel" panose="020B0503020204020204" pitchFamily="34" charset="0"/>
                        </a:rPr>
                        <a:t>25</a:t>
                      </a:r>
                    </a:p>
                  </a:txBody>
                  <a:tcPr marL="0" marR="0" marT="0" marB="0">
                    <a:solidFill>
                      <a:schemeClr val="bg1"/>
                    </a:solidFill>
                  </a:tcPr>
                </a:tc>
                <a:tc>
                  <a:txBody>
                    <a:bodyPr/>
                    <a:lstStyle/>
                    <a:p>
                      <a:pPr algn="ctr"/>
                      <a:r>
                        <a:rPr lang="en-CH" sz="1600" dirty="0">
                          <a:latin typeface="Corbel" panose="020B0503020204020204" pitchFamily="34" charset="0"/>
                        </a:rPr>
                        <a:t>230</a:t>
                      </a:r>
                    </a:p>
                  </a:txBody>
                  <a:tcPr marL="0" marR="0" marT="0" marB="0">
                    <a:solidFill>
                      <a:schemeClr val="bg1"/>
                    </a:solidFill>
                  </a:tcPr>
                </a:tc>
                <a:tc>
                  <a:txBody>
                    <a:bodyPr/>
                    <a:lstStyle/>
                    <a:p>
                      <a:pPr algn="ctr"/>
                      <a:r>
                        <a:rPr lang="en-CH" sz="1600" dirty="0">
                          <a:latin typeface="Corbel" panose="020B0503020204020204" pitchFamily="34" charset="0"/>
                        </a:rPr>
                        <a:t>400</a:t>
                      </a:r>
                    </a:p>
                  </a:txBody>
                  <a:tcPr marL="0" marR="0" marT="0" marB="0">
                    <a:solidFill>
                      <a:schemeClr val="bg1"/>
                    </a:solidFill>
                  </a:tcPr>
                </a:tc>
                <a:extLst>
                  <a:ext uri="{0D108BD9-81ED-4DB2-BD59-A6C34878D82A}">
                    <a16:rowId xmlns:a16="http://schemas.microsoft.com/office/drawing/2014/main" val="3153623914"/>
                  </a:ext>
                </a:extLst>
              </a:tr>
              <a:tr h="197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tc>
                  <a:txBody>
                    <a:bodyPr/>
                    <a:lstStyle/>
                    <a:p>
                      <a:pPr algn="ctr"/>
                      <a:r>
                        <a:rPr lang="en-CH" sz="1600" dirty="0">
                          <a:latin typeface="Corbel" panose="020B0503020204020204" pitchFamily="34" charset="0"/>
                        </a:rPr>
                        <a:t>…</a:t>
                      </a:r>
                    </a:p>
                  </a:txBody>
                  <a:tcPr marL="0" marR="0" marT="0" marB="0">
                    <a:solidFill>
                      <a:schemeClr val="bg1"/>
                    </a:solidFill>
                  </a:tcPr>
                </a:tc>
                <a:extLst>
                  <a:ext uri="{0D108BD9-81ED-4DB2-BD59-A6C34878D82A}">
                    <a16:rowId xmlns:a16="http://schemas.microsoft.com/office/drawing/2014/main" val="3538254811"/>
                  </a:ext>
                </a:extLst>
              </a:tr>
            </a:tbl>
          </a:graphicData>
        </a:graphic>
      </p:graphicFrame>
      <p:sp>
        <p:nvSpPr>
          <p:cNvPr id="2" name="Title 1">
            <a:extLst>
              <a:ext uri="{FF2B5EF4-FFF2-40B4-BE49-F238E27FC236}">
                <a16:creationId xmlns:a16="http://schemas.microsoft.com/office/drawing/2014/main" id="{DF2A7DFE-127E-8540-A655-7E27FE1CD04A}"/>
              </a:ext>
            </a:extLst>
          </p:cNvPr>
          <p:cNvSpPr>
            <a:spLocks noGrp="1"/>
          </p:cNvSpPr>
          <p:nvPr>
            <p:ph type="title"/>
          </p:nvPr>
        </p:nvSpPr>
        <p:spPr/>
        <p:txBody>
          <a:bodyPr/>
          <a:lstStyle/>
          <a:p>
            <a:r>
              <a:rPr lang="en-CH" dirty="0"/>
              <a:t>Read Mapping Process</a:t>
            </a:r>
          </a:p>
        </p:txBody>
      </p:sp>
      <p:sp>
        <p:nvSpPr>
          <p:cNvPr id="5" name="Rectangle 4">
            <a:extLst>
              <a:ext uri="{FF2B5EF4-FFF2-40B4-BE49-F238E27FC236}">
                <a16:creationId xmlns:a16="http://schemas.microsoft.com/office/drawing/2014/main" id="{6ACCD888-39C6-FD4F-BF2D-300957D79C86}"/>
              </a:ext>
            </a:extLst>
          </p:cNvPr>
          <p:cNvSpPr/>
          <p:nvPr/>
        </p:nvSpPr>
        <p:spPr>
          <a:xfrm>
            <a:off x="1675735" y="1075332"/>
            <a:ext cx="6277060" cy="208345"/>
          </a:xfrm>
          <a:prstGeom prst="rect">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6" name="TextBox 5">
            <a:extLst>
              <a:ext uri="{FF2B5EF4-FFF2-40B4-BE49-F238E27FC236}">
                <a16:creationId xmlns:a16="http://schemas.microsoft.com/office/drawing/2014/main" id="{1C5F1F2C-44F8-A047-83C5-9F01BAE30569}"/>
              </a:ext>
            </a:extLst>
          </p:cNvPr>
          <p:cNvSpPr txBox="1"/>
          <p:nvPr/>
        </p:nvSpPr>
        <p:spPr>
          <a:xfrm>
            <a:off x="67753" y="922571"/>
            <a:ext cx="2364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Reference</a:t>
            </a:r>
          </a:p>
        </p:txBody>
      </p:sp>
      <p:sp>
        <p:nvSpPr>
          <p:cNvPr id="11" name="Rectangle 10">
            <a:extLst>
              <a:ext uri="{FF2B5EF4-FFF2-40B4-BE49-F238E27FC236}">
                <a16:creationId xmlns:a16="http://schemas.microsoft.com/office/drawing/2014/main" id="{B3849A51-DE1B-434A-89C2-497599B8208D}"/>
              </a:ext>
            </a:extLst>
          </p:cNvPr>
          <p:cNvSpPr/>
          <p:nvPr/>
        </p:nvSpPr>
        <p:spPr>
          <a:xfrm>
            <a:off x="5417748" y="1892008"/>
            <a:ext cx="1331090" cy="77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C9294A-9728-8A41-880A-03EF9CB36856}"/>
              </a:ext>
            </a:extLst>
          </p:cNvPr>
          <p:cNvSpPr/>
          <p:nvPr/>
        </p:nvSpPr>
        <p:spPr>
          <a:xfrm>
            <a:off x="6021180" y="1887060"/>
            <a:ext cx="843406" cy="103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1A0E623-28E6-2148-8A8D-1E1AE6550DA5}"/>
              </a:ext>
            </a:extLst>
          </p:cNvPr>
          <p:cNvSpPr txBox="1"/>
          <p:nvPr/>
        </p:nvSpPr>
        <p:spPr>
          <a:xfrm>
            <a:off x="4875709" y="281888"/>
            <a:ext cx="3170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&gt; 3 billion characters</a:t>
            </a:r>
          </a:p>
        </p:txBody>
      </p:sp>
      <p:sp>
        <p:nvSpPr>
          <p:cNvPr id="30" name="TextBox 29">
            <a:extLst>
              <a:ext uri="{FF2B5EF4-FFF2-40B4-BE49-F238E27FC236}">
                <a16:creationId xmlns:a16="http://schemas.microsoft.com/office/drawing/2014/main" id="{EB662D66-1749-0640-BF2C-B690261A3428}"/>
              </a:ext>
            </a:extLst>
          </p:cNvPr>
          <p:cNvSpPr txBox="1"/>
          <p:nvPr/>
        </p:nvSpPr>
        <p:spPr>
          <a:xfrm>
            <a:off x="4068784" y="3367934"/>
            <a:ext cx="23648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Index</a:t>
            </a:r>
          </a:p>
        </p:txBody>
      </p:sp>
      <p:sp>
        <p:nvSpPr>
          <p:cNvPr id="9" name="TextBox 8">
            <a:extLst>
              <a:ext uri="{FF2B5EF4-FFF2-40B4-BE49-F238E27FC236}">
                <a16:creationId xmlns:a16="http://schemas.microsoft.com/office/drawing/2014/main" id="{9BDF776C-43D9-2545-98D5-F688DF0413A3}"/>
              </a:ext>
            </a:extLst>
          </p:cNvPr>
          <p:cNvSpPr txBox="1"/>
          <p:nvPr/>
        </p:nvSpPr>
        <p:spPr>
          <a:xfrm>
            <a:off x="3952044" y="1410278"/>
            <a:ext cx="10578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K-mer</a:t>
            </a:r>
            <a:endParaRPr kumimoji="0" lang="en-CH" sz="18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EC4BAF4-E589-304E-92BF-CBACDBA5C9FD}"/>
              </a:ext>
            </a:extLst>
          </p:cNvPr>
          <p:cNvSpPr txBox="1"/>
          <p:nvPr/>
        </p:nvSpPr>
        <p:spPr>
          <a:xfrm>
            <a:off x="4791945" y="1412516"/>
            <a:ext cx="18166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Locations</a:t>
            </a:r>
            <a:endParaRPr kumimoji="0" lang="en-CH" sz="18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0" name="Left Brace 9">
            <a:extLst>
              <a:ext uri="{FF2B5EF4-FFF2-40B4-BE49-F238E27FC236}">
                <a16:creationId xmlns:a16="http://schemas.microsoft.com/office/drawing/2014/main" id="{D613E846-C617-374C-971A-C214279B6264}"/>
              </a:ext>
            </a:extLst>
          </p:cNvPr>
          <p:cNvSpPr/>
          <p:nvPr/>
        </p:nvSpPr>
        <p:spPr>
          <a:xfrm rot="5400000">
            <a:off x="5675221" y="868727"/>
            <a:ext cx="192164" cy="1955068"/>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C000">
                  <a:lumMod val="50000"/>
                </a:srgb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048CB44-3598-AD4C-B489-5DD912AFCC30}"/>
              </a:ext>
            </a:extLst>
          </p:cNvPr>
          <p:cNvSpPr/>
          <p:nvPr/>
        </p:nvSpPr>
        <p:spPr>
          <a:xfrm>
            <a:off x="1678724" y="2023347"/>
            <a:ext cx="1514650"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3" name="TextBox 32">
            <a:extLst>
              <a:ext uri="{FF2B5EF4-FFF2-40B4-BE49-F238E27FC236}">
                <a16:creationId xmlns:a16="http://schemas.microsoft.com/office/drawing/2014/main" id="{B7014F65-9580-DB4E-80CC-455B283D6696}"/>
              </a:ext>
            </a:extLst>
          </p:cNvPr>
          <p:cNvSpPr txBox="1"/>
          <p:nvPr/>
        </p:nvSpPr>
        <p:spPr>
          <a:xfrm>
            <a:off x="67753" y="1904000"/>
            <a:ext cx="8913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Read</a:t>
            </a:r>
          </a:p>
        </p:txBody>
      </p:sp>
      <p:sp>
        <p:nvSpPr>
          <p:cNvPr id="34" name="Rectangle 33">
            <a:extLst>
              <a:ext uri="{FF2B5EF4-FFF2-40B4-BE49-F238E27FC236}">
                <a16:creationId xmlns:a16="http://schemas.microsoft.com/office/drawing/2014/main" id="{AC3BA169-04FA-134F-AA9C-5C06ECF02A8E}"/>
              </a:ext>
            </a:extLst>
          </p:cNvPr>
          <p:cNvSpPr/>
          <p:nvPr/>
        </p:nvSpPr>
        <p:spPr>
          <a:xfrm>
            <a:off x="1672221" y="2392641"/>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5" name="Rectangle 34">
            <a:extLst>
              <a:ext uri="{FF2B5EF4-FFF2-40B4-BE49-F238E27FC236}">
                <a16:creationId xmlns:a16="http://schemas.microsoft.com/office/drawing/2014/main" id="{77C5BF41-1E91-EF42-9C41-0FD261D54108}"/>
              </a:ext>
            </a:extLst>
          </p:cNvPr>
          <p:cNvSpPr/>
          <p:nvPr/>
        </p:nvSpPr>
        <p:spPr>
          <a:xfrm>
            <a:off x="1802842" y="2658858"/>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4677794-397D-A741-BE16-45CC657602DC}"/>
              </a:ext>
            </a:extLst>
          </p:cNvPr>
          <p:cNvSpPr txBox="1"/>
          <p:nvPr/>
        </p:nvSpPr>
        <p:spPr>
          <a:xfrm>
            <a:off x="2189779" y="2744532"/>
            <a:ext cx="4795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37" name="Left Brace 36">
            <a:extLst>
              <a:ext uri="{FF2B5EF4-FFF2-40B4-BE49-F238E27FC236}">
                <a16:creationId xmlns:a16="http://schemas.microsoft.com/office/drawing/2014/main" id="{A844DEFC-FCFA-444E-B545-322E79142A80}"/>
              </a:ext>
            </a:extLst>
          </p:cNvPr>
          <p:cNvSpPr/>
          <p:nvPr/>
        </p:nvSpPr>
        <p:spPr>
          <a:xfrm>
            <a:off x="1319073" y="2392641"/>
            <a:ext cx="254643" cy="721223"/>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2E22F7E8-6179-404C-8718-CC895A6DBE30}"/>
              </a:ext>
            </a:extLst>
          </p:cNvPr>
          <p:cNvSpPr txBox="1"/>
          <p:nvPr/>
        </p:nvSpPr>
        <p:spPr>
          <a:xfrm>
            <a:off x="72256" y="2513699"/>
            <a:ext cx="11453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K-mers</a:t>
            </a:r>
          </a:p>
        </p:txBody>
      </p:sp>
      <p:sp>
        <p:nvSpPr>
          <p:cNvPr id="41" name="Rectangle 40">
            <a:extLst>
              <a:ext uri="{FF2B5EF4-FFF2-40B4-BE49-F238E27FC236}">
                <a16:creationId xmlns:a16="http://schemas.microsoft.com/office/drawing/2014/main" id="{91E193BA-E2ED-B841-A40D-E3CC08536D90}"/>
              </a:ext>
            </a:extLst>
          </p:cNvPr>
          <p:cNvSpPr/>
          <p:nvPr/>
        </p:nvSpPr>
        <p:spPr>
          <a:xfrm>
            <a:off x="2120542" y="3827094"/>
            <a:ext cx="7023458" cy="698905"/>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Determine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potential matching locations (seeds)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the reference genome </a:t>
            </a:r>
            <a:endPar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44" name="Rectangle 43">
            <a:extLst>
              <a:ext uri="{FF2B5EF4-FFF2-40B4-BE49-F238E27FC236}">
                <a16:creationId xmlns:a16="http://schemas.microsoft.com/office/drawing/2014/main" id="{3D00029F-B882-0048-ACDE-CBFFA87A26F7}"/>
              </a:ext>
            </a:extLst>
          </p:cNvPr>
          <p:cNvSpPr/>
          <p:nvPr/>
        </p:nvSpPr>
        <p:spPr>
          <a:xfrm>
            <a:off x="2586247" y="953101"/>
            <a:ext cx="1454387"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66FCDF7-3F7A-B24E-B0E6-B15D51502C6A}"/>
              </a:ext>
            </a:extLst>
          </p:cNvPr>
          <p:cNvSpPr/>
          <p:nvPr/>
        </p:nvSpPr>
        <p:spPr>
          <a:xfrm>
            <a:off x="4764422" y="949730"/>
            <a:ext cx="413961"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85D3E0F8-84FA-B744-A307-FC9F2779DF43}"/>
              </a:ext>
            </a:extLst>
          </p:cNvPr>
          <p:cNvSpPr/>
          <p:nvPr/>
        </p:nvSpPr>
        <p:spPr>
          <a:xfrm>
            <a:off x="5512709" y="949730"/>
            <a:ext cx="413961"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0E556D5-F6C4-6C40-A318-29B28A3205C4}"/>
              </a:ext>
            </a:extLst>
          </p:cNvPr>
          <p:cNvSpPr/>
          <p:nvPr/>
        </p:nvSpPr>
        <p:spPr>
          <a:xfrm>
            <a:off x="1849667" y="961286"/>
            <a:ext cx="413961" cy="369332"/>
          </a:xfrm>
          <a:prstGeom prst="rect">
            <a:avLst/>
          </a:prstGeom>
          <a:noFill/>
          <a:ln w="3175">
            <a:solidFill>
              <a:srgbClr val="1982C3"/>
            </a:solidFill>
          </a:ln>
          <a:effectLst>
            <a:glow rad="63500">
              <a:srgbClr val="1982C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016CE3D1-13FA-6242-804C-7AC83775A455}"/>
              </a:ext>
            </a:extLst>
          </p:cNvPr>
          <p:cNvSpPr/>
          <p:nvPr/>
        </p:nvSpPr>
        <p:spPr>
          <a:xfrm>
            <a:off x="2120542" y="4623086"/>
            <a:ext cx="7023458" cy="757513"/>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Prune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some seeds in the reference genome</a:t>
            </a:r>
            <a:endParaRPr kumimoji="0" lang="en-CH"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51" name="Cross 50">
            <a:extLst>
              <a:ext uri="{FF2B5EF4-FFF2-40B4-BE49-F238E27FC236}">
                <a16:creationId xmlns:a16="http://schemas.microsoft.com/office/drawing/2014/main" id="{F77A09C1-E949-5C4C-AFBD-0A00BD9D9A82}"/>
              </a:ext>
            </a:extLst>
          </p:cNvPr>
          <p:cNvSpPr/>
          <p:nvPr/>
        </p:nvSpPr>
        <p:spPr>
          <a:xfrm rot="2683010">
            <a:off x="4615642" y="745639"/>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4" name="Cross 53">
            <a:extLst>
              <a:ext uri="{FF2B5EF4-FFF2-40B4-BE49-F238E27FC236}">
                <a16:creationId xmlns:a16="http://schemas.microsoft.com/office/drawing/2014/main" id="{8C42D252-071D-F04F-AB43-EB377CB0F03E}"/>
              </a:ext>
            </a:extLst>
          </p:cNvPr>
          <p:cNvSpPr/>
          <p:nvPr/>
        </p:nvSpPr>
        <p:spPr>
          <a:xfrm rot="2683010">
            <a:off x="5380386" y="747901"/>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5" name="Cross 54">
            <a:extLst>
              <a:ext uri="{FF2B5EF4-FFF2-40B4-BE49-F238E27FC236}">
                <a16:creationId xmlns:a16="http://schemas.microsoft.com/office/drawing/2014/main" id="{E5FE27F8-58EF-3F4E-A02F-AB79F6429862}"/>
              </a:ext>
            </a:extLst>
          </p:cNvPr>
          <p:cNvSpPr/>
          <p:nvPr/>
        </p:nvSpPr>
        <p:spPr>
          <a:xfrm rot="2683010">
            <a:off x="1692179" y="714253"/>
            <a:ext cx="712659" cy="725996"/>
          </a:xfrm>
          <a:prstGeom prst="plus">
            <a:avLst>
              <a:gd name="adj" fmla="val 43665"/>
            </a:avLst>
          </a:prstGeom>
          <a:solidFill>
            <a:srgbClr val="E9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2FE90D29-43AC-9F46-BF45-115ECE177293}"/>
              </a:ext>
            </a:extLst>
          </p:cNvPr>
          <p:cNvSpPr/>
          <p:nvPr/>
        </p:nvSpPr>
        <p:spPr>
          <a:xfrm>
            <a:off x="2120542" y="5485890"/>
            <a:ext cx="7023458" cy="757513"/>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Determine the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 differences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between the read and the reference genome</a:t>
            </a:r>
            <a:endParaRPr kumimoji="0" lang="en-CH" sz="2400" b="0"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sp>
        <p:nvSpPr>
          <p:cNvPr id="57" name="Rectangle 56">
            <a:extLst>
              <a:ext uri="{FF2B5EF4-FFF2-40B4-BE49-F238E27FC236}">
                <a16:creationId xmlns:a16="http://schemas.microsoft.com/office/drawing/2014/main" id="{88C9B647-ED06-8E49-B366-33969DCC874A}"/>
              </a:ext>
            </a:extLst>
          </p:cNvPr>
          <p:cNvSpPr/>
          <p:nvPr/>
        </p:nvSpPr>
        <p:spPr>
          <a:xfrm>
            <a:off x="0" y="3827094"/>
            <a:ext cx="2120544" cy="698905"/>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Seeding</a:t>
            </a:r>
          </a:p>
        </p:txBody>
      </p:sp>
      <p:sp>
        <p:nvSpPr>
          <p:cNvPr id="58" name="Rectangle 57">
            <a:extLst>
              <a:ext uri="{FF2B5EF4-FFF2-40B4-BE49-F238E27FC236}">
                <a16:creationId xmlns:a16="http://schemas.microsoft.com/office/drawing/2014/main" id="{E28C7649-5040-2A45-8361-F4AA83EB954C}"/>
              </a:ext>
            </a:extLst>
          </p:cNvPr>
          <p:cNvSpPr/>
          <p:nvPr/>
        </p:nvSpPr>
        <p:spPr>
          <a:xfrm>
            <a:off x="-1" y="4623087"/>
            <a:ext cx="2120544" cy="754642"/>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Seed Filtering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(e.g., Chaining)</a:t>
            </a:r>
            <a:endParaRPr kumimoji="0" lang="en-CH" sz="23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1CD9E493-46FB-784E-A1BE-BCC44EED962A}"/>
              </a:ext>
            </a:extLst>
          </p:cNvPr>
          <p:cNvSpPr/>
          <p:nvPr/>
        </p:nvSpPr>
        <p:spPr>
          <a:xfrm>
            <a:off x="-2" y="5485890"/>
            <a:ext cx="2120544" cy="754642"/>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Alignment</a:t>
            </a:r>
          </a:p>
        </p:txBody>
      </p:sp>
      <p:cxnSp>
        <p:nvCxnSpPr>
          <p:cNvPr id="80" name="Straight Arrow Connector 79">
            <a:extLst>
              <a:ext uri="{FF2B5EF4-FFF2-40B4-BE49-F238E27FC236}">
                <a16:creationId xmlns:a16="http://schemas.microsoft.com/office/drawing/2014/main" id="{C4E65266-4F83-474A-A8F1-F10F807A6670}"/>
              </a:ext>
            </a:extLst>
          </p:cNvPr>
          <p:cNvCxnSpPr>
            <a:cxnSpLocks/>
          </p:cNvCxnSpPr>
          <p:nvPr/>
        </p:nvCxnSpPr>
        <p:spPr>
          <a:xfrm flipV="1">
            <a:off x="1778000" y="1283677"/>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2EC14728-0600-8546-B963-9A33BED06EA4}"/>
              </a:ext>
            </a:extLst>
          </p:cNvPr>
          <p:cNvCxnSpPr>
            <a:cxnSpLocks/>
          </p:cNvCxnSpPr>
          <p:nvPr/>
        </p:nvCxnSpPr>
        <p:spPr>
          <a:xfrm flipV="1">
            <a:off x="1892770" y="1286583"/>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521228F6-E976-4F4D-9796-76302B6F785B}"/>
              </a:ext>
            </a:extLst>
          </p:cNvPr>
          <p:cNvCxnSpPr>
            <a:cxnSpLocks/>
          </p:cNvCxnSpPr>
          <p:nvPr/>
        </p:nvCxnSpPr>
        <p:spPr>
          <a:xfrm flipV="1">
            <a:off x="2005774" y="1287574"/>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70CBDD92-A6E6-4448-831D-8628D257B1EB}"/>
              </a:ext>
            </a:extLst>
          </p:cNvPr>
          <p:cNvCxnSpPr>
            <a:cxnSpLocks/>
          </p:cNvCxnSpPr>
          <p:nvPr/>
        </p:nvCxnSpPr>
        <p:spPr>
          <a:xfrm flipV="1">
            <a:off x="2120544" y="1290480"/>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E8596E05-19DF-AB46-AF0B-21B650EFA339}"/>
              </a:ext>
            </a:extLst>
          </p:cNvPr>
          <p:cNvCxnSpPr>
            <a:cxnSpLocks/>
          </p:cNvCxnSpPr>
          <p:nvPr/>
        </p:nvCxnSpPr>
        <p:spPr>
          <a:xfrm flipV="1">
            <a:off x="2247749" y="1273968"/>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E333FA82-66B8-A048-9D44-B8FD08654345}"/>
              </a:ext>
            </a:extLst>
          </p:cNvPr>
          <p:cNvCxnSpPr>
            <a:cxnSpLocks/>
          </p:cNvCxnSpPr>
          <p:nvPr/>
        </p:nvCxnSpPr>
        <p:spPr>
          <a:xfrm flipV="1">
            <a:off x="2362519" y="1276874"/>
            <a:ext cx="891313" cy="73967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02EDE266-705F-5E4A-A2F8-18536F22D0B6}"/>
              </a:ext>
            </a:extLst>
          </p:cNvPr>
          <p:cNvCxnSpPr>
            <a:cxnSpLocks/>
          </p:cNvCxnSpPr>
          <p:nvPr/>
        </p:nvCxnSpPr>
        <p:spPr>
          <a:xfrm flipV="1">
            <a:off x="2475523" y="1277865"/>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2B4A7872-DF0F-F147-ABF8-2F931AD9B9C4}"/>
              </a:ext>
            </a:extLst>
          </p:cNvPr>
          <p:cNvCxnSpPr>
            <a:cxnSpLocks/>
          </p:cNvCxnSpPr>
          <p:nvPr/>
        </p:nvCxnSpPr>
        <p:spPr>
          <a:xfrm flipV="1">
            <a:off x="2590293" y="1280771"/>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D8002641-8075-0E4E-A38F-1697EE4D937C}"/>
              </a:ext>
            </a:extLst>
          </p:cNvPr>
          <p:cNvCxnSpPr>
            <a:cxnSpLocks/>
          </p:cNvCxnSpPr>
          <p:nvPr/>
        </p:nvCxnSpPr>
        <p:spPr>
          <a:xfrm flipV="1">
            <a:off x="2751310" y="1276874"/>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C4F1C6F2-C82A-1746-8906-61D055E56F36}"/>
              </a:ext>
            </a:extLst>
          </p:cNvPr>
          <p:cNvCxnSpPr>
            <a:cxnSpLocks/>
          </p:cNvCxnSpPr>
          <p:nvPr/>
        </p:nvCxnSpPr>
        <p:spPr>
          <a:xfrm flipV="1">
            <a:off x="2866080" y="1279780"/>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799F3633-F2CF-4C42-A061-7688FEF51952}"/>
              </a:ext>
            </a:extLst>
          </p:cNvPr>
          <p:cNvCxnSpPr>
            <a:cxnSpLocks/>
          </p:cNvCxnSpPr>
          <p:nvPr/>
        </p:nvCxnSpPr>
        <p:spPr>
          <a:xfrm flipV="1">
            <a:off x="2979084" y="1280771"/>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53FDA9C3-BBC2-5344-A350-A1D19D62FEF3}"/>
              </a:ext>
            </a:extLst>
          </p:cNvPr>
          <p:cNvCxnSpPr>
            <a:cxnSpLocks/>
          </p:cNvCxnSpPr>
          <p:nvPr/>
        </p:nvCxnSpPr>
        <p:spPr>
          <a:xfrm flipV="1">
            <a:off x="3093854" y="1283677"/>
            <a:ext cx="891313" cy="739670"/>
          </a:xfrm>
          <a:prstGeom prst="straightConnector1">
            <a:avLst/>
          </a:prstGeom>
          <a:ln w="12700">
            <a:solidFill>
              <a:srgbClr val="22AE9B"/>
            </a:solidFill>
            <a:tailEnd type="triangle"/>
          </a:ln>
        </p:spPr>
        <p:style>
          <a:lnRef idx="1">
            <a:schemeClr val="dk1"/>
          </a:lnRef>
          <a:fillRef idx="0">
            <a:schemeClr val="dk1"/>
          </a:fillRef>
          <a:effectRef idx="0">
            <a:schemeClr val="dk1"/>
          </a:effectRef>
          <a:fontRef idx="minor">
            <a:schemeClr val="tx1"/>
          </a:fontRef>
        </p:style>
      </p:cxnSp>
      <p:grpSp>
        <p:nvGrpSpPr>
          <p:cNvPr id="114" name="Group 113">
            <a:extLst>
              <a:ext uri="{FF2B5EF4-FFF2-40B4-BE49-F238E27FC236}">
                <a16:creationId xmlns:a16="http://schemas.microsoft.com/office/drawing/2014/main" id="{A7F1855D-0EFA-8940-9D7C-19E3D1AC059D}"/>
              </a:ext>
            </a:extLst>
          </p:cNvPr>
          <p:cNvGrpSpPr/>
          <p:nvPr/>
        </p:nvGrpSpPr>
        <p:grpSpPr>
          <a:xfrm>
            <a:off x="2005774" y="305776"/>
            <a:ext cx="6769799" cy="647325"/>
            <a:chOff x="2005774" y="305776"/>
            <a:chExt cx="6769799" cy="647325"/>
          </a:xfrm>
        </p:grpSpPr>
        <p:cxnSp>
          <p:nvCxnSpPr>
            <p:cNvPr id="95" name="Straight Connector 94">
              <a:extLst>
                <a:ext uri="{FF2B5EF4-FFF2-40B4-BE49-F238E27FC236}">
                  <a16:creationId xmlns:a16="http://schemas.microsoft.com/office/drawing/2014/main" id="{9C4219AC-3C47-4646-9B1B-5916AE26B3AE}"/>
                </a:ext>
              </a:extLst>
            </p:cNvPr>
            <p:cNvCxnSpPr>
              <a:cxnSpLocks/>
            </p:cNvCxnSpPr>
            <p:nvPr/>
          </p:nvCxnSpPr>
          <p:spPr>
            <a:xfrm flipV="1">
              <a:off x="2005774" y="568592"/>
              <a:ext cx="5283668" cy="353979"/>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9B3113B-A7C1-F542-998C-7DBA398201D3}"/>
                </a:ext>
              </a:extLst>
            </p:cNvPr>
            <p:cNvCxnSpPr>
              <a:cxnSpLocks/>
              <a:stCxn id="44" idx="0"/>
            </p:cNvCxnSpPr>
            <p:nvPr/>
          </p:nvCxnSpPr>
          <p:spPr>
            <a:xfrm flipV="1">
              <a:off x="3313441" y="568592"/>
              <a:ext cx="3976001" cy="384509"/>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9BFC0E0-A6D1-C945-B173-7437A9AF95E3}"/>
                </a:ext>
              </a:extLst>
            </p:cNvPr>
            <p:cNvCxnSpPr>
              <a:cxnSpLocks/>
              <a:stCxn id="45" idx="0"/>
            </p:cNvCxnSpPr>
            <p:nvPr/>
          </p:nvCxnSpPr>
          <p:spPr>
            <a:xfrm flipV="1">
              <a:off x="4971403" y="568592"/>
              <a:ext cx="2318039" cy="381138"/>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6BF416-E78A-6F43-A1A9-187AE0254C1D}"/>
                </a:ext>
              </a:extLst>
            </p:cNvPr>
            <p:cNvCxnSpPr>
              <a:cxnSpLocks/>
              <a:stCxn id="46" idx="0"/>
            </p:cNvCxnSpPr>
            <p:nvPr/>
          </p:nvCxnSpPr>
          <p:spPr>
            <a:xfrm flipV="1">
              <a:off x="5719690" y="568592"/>
              <a:ext cx="1569752" cy="381138"/>
            </a:xfrm>
            <a:prstGeom prst="line">
              <a:avLst/>
            </a:prstGeom>
            <a:ln w="19050">
              <a:solidFill>
                <a:srgbClr val="1982C3"/>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21736A26-6310-4041-9834-0F35DFD07F07}"/>
                </a:ext>
              </a:extLst>
            </p:cNvPr>
            <p:cNvSpPr txBox="1"/>
            <p:nvPr/>
          </p:nvSpPr>
          <p:spPr>
            <a:xfrm>
              <a:off x="7257698" y="305776"/>
              <a:ext cx="1517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Seeds</a:t>
              </a:r>
            </a:p>
          </p:txBody>
        </p:sp>
      </p:grpSp>
      <p:cxnSp>
        <p:nvCxnSpPr>
          <p:cNvPr id="52" name="Straight Arrow Connector 51">
            <a:extLst>
              <a:ext uri="{FF2B5EF4-FFF2-40B4-BE49-F238E27FC236}">
                <a16:creationId xmlns:a16="http://schemas.microsoft.com/office/drawing/2014/main" id="{F24D2D85-9CDC-2A49-8321-1EF03CBC6D63}"/>
              </a:ext>
            </a:extLst>
          </p:cNvPr>
          <p:cNvCxnSpPr>
            <a:cxnSpLocks/>
          </p:cNvCxnSpPr>
          <p:nvPr/>
        </p:nvCxnSpPr>
        <p:spPr>
          <a:xfrm>
            <a:off x="2005774" y="1410278"/>
            <a:ext cx="3004112" cy="1190708"/>
          </a:xfrm>
          <a:prstGeom prst="straightConnector1">
            <a:avLst/>
          </a:prstGeom>
          <a:ln w="3810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ounded Rectangle 52">
            <a:extLst>
              <a:ext uri="{FF2B5EF4-FFF2-40B4-BE49-F238E27FC236}">
                <a16:creationId xmlns:a16="http://schemas.microsoft.com/office/drawing/2014/main" id="{7870DD51-64F9-2249-AD6A-A5C87712F3F6}"/>
              </a:ext>
            </a:extLst>
          </p:cNvPr>
          <p:cNvSpPr/>
          <p:nvPr/>
        </p:nvSpPr>
        <p:spPr>
          <a:xfrm>
            <a:off x="1849469" y="949730"/>
            <a:ext cx="398280" cy="460548"/>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ounded Rectangle 59">
            <a:extLst>
              <a:ext uri="{FF2B5EF4-FFF2-40B4-BE49-F238E27FC236}">
                <a16:creationId xmlns:a16="http://schemas.microsoft.com/office/drawing/2014/main" id="{37A1BB6B-9ADF-0E4C-AB78-12136DAE2D77}"/>
              </a:ext>
            </a:extLst>
          </p:cNvPr>
          <p:cNvSpPr/>
          <p:nvPr/>
        </p:nvSpPr>
        <p:spPr>
          <a:xfrm>
            <a:off x="2572129" y="957380"/>
            <a:ext cx="413961" cy="460548"/>
          </a:xfrm>
          <a:prstGeom prst="roundRect">
            <a:avLst/>
          </a:prstGeom>
          <a:no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Arrow Connector 60">
            <a:extLst>
              <a:ext uri="{FF2B5EF4-FFF2-40B4-BE49-F238E27FC236}">
                <a16:creationId xmlns:a16="http://schemas.microsoft.com/office/drawing/2014/main" id="{BE748F91-7C89-4347-BAF6-07A29CD02944}"/>
              </a:ext>
            </a:extLst>
          </p:cNvPr>
          <p:cNvCxnSpPr>
            <a:cxnSpLocks/>
            <a:stCxn id="60" idx="2"/>
          </p:cNvCxnSpPr>
          <p:nvPr/>
        </p:nvCxnSpPr>
        <p:spPr>
          <a:xfrm>
            <a:off x="2779110" y="1417928"/>
            <a:ext cx="2222668" cy="721223"/>
          </a:xfrm>
          <a:prstGeom prst="straightConnector1">
            <a:avLst/>
          </a:prstGeom>
          <a:ln w="3810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E90931-72BA-454E-8E21-19710B8B9596}"/>
              </a:ext>
            </a:extLst>
          </p:cNvPr>
          <p:cNvCxnSpPr/>
          <p:nvPr/>
        </p:nvCxnSpPr>
        <p:spPr>
          <a:xfrm>
            <a:off x="7908925" y="1075332"/>
            <a:ext cx="742950" cy="0"/>
          </a:xfrm>
          <a:prstGeom prst="line">
            <a:avLst/>
          </a:prstGeom>
          <a:ln w="19050">
            <a:gradFill flip="none" rotWithShape="1">
              <a:gsLst>
                <a:gs pos="0">
                  <a:schemeClr val="tx1"/>
                </a:gs>
                <a:gs pos="0">
                  <a:schemeClr val="tx1"/>
                </a:gs>
                <a:gs pos="0">
                  <a:schemeClr val="tx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72A0AB-B533-6042-A89F-F4480868B31A}"/>
              </a:ext>
            </a:extLst>
          </p:cNvPr>
          <p:cNvCxnSpPr/>
          <p:nvPr/>
        </p:nvCxnSpPr>
        <p:spPr>
          <a:xfrm>
            <a:off x="7938463" y="1282953"/>
            <a:ext cx="742950" cy="0"/>
          </a:xfrm>
          <a:prstGeom prst="line">
            <a:avLst/>
          </a:prstGeom>
          <a:ln w="19050">
            <a:gradFill flip="none" rotWithShape="1">
              <a:gsLst>
                <a:gs pos="0">
                  <a:schemeClr val="tx1"/>
                </a:gs>
                <a:gs pos="0">
                  <a:schemeClr val="tx1"/>
                </a:gs>
                <a:gs pos="0">
                  <a:schemeClr val="tx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807D9CC-1656-EC49-94BD-5FD85468E1FB}"/>
              </a:ext>
            </a:extLst>
          </p:cNvPr>
          <p:cNvSpPr/>
          <p:nvPr/>
        </p:nvSpPr>
        <p:spPr>
          <a:xfrm>
            <a:off x="7762783" y="1084856"/>
            <a:ext cx="934505" cy="192475"/>
          </a:xfrm>
          <a:prstGeom prst="rect">
            <a:avLst/>
          </a:prstGeom>
          <a:gradFill flip="none" rotWithShape="1">
            <a:gsLst>
              <a:gs pos="0">
                <a:schemeClr val="bg1"/>
              </a:gs>
              <a:gs pos="100000">
                <a:schemeClr val="accent6">
                  <a:lumMod val="20000"/>
                  <a:lumOff val="80000"/>
                </a:schemeClr>
              </a:gs>
              <a:gs pos="98000">
                <a:schemeClr val="accent6">
                  <a:lumMod val="20000"/>
                  <a:lumOff val="80000"/>
                </a:schemeClr>
              </a:gs>
              <a:gs pos="100000">
                <a:schemeClr val="accent6">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3" name="Left Brace 22">
            <a:extLst>
              <a:ext uri="{FF2B5EF4-FFF2-40B4-BE49-F238E27FC236}">
                <a16:creationId xmlns:a16="http://schemas.microsoft.com/office/drawing/2014/main" id="{1FF2677B-6EAB-024E-BDAC-A54D9013A310}"/>
              </a:ext>
            </a:extLst>
          </p:cNvPr>
          <p:cNvSpPr/>
          <p:nvPr/>
        </p:nvSpPr>
        <p:spPr>
          <a:xfrm rot="5400000">
            <a:off x="5162245" y="-2751637"/>
            <a:ext cx="303299" cy="7281093"/>
          </a:xfrm>
          <a:prstGeom prst="leftBrace">
            <a:avLst>
              <a:gd name="adj1" fmla="val 80462"/>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84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22" presetClass="entr" presetSubtype="1"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up)">
                                      <p:cBhvr>
                                        <p:cTn id="39" dur="500"/>
                                        <p:tgtEl>
                                          <p:spTgt spid="52"/>
                                        </p:tgtEl>
                                      </p:cBhvr>
                                    </p:animEffect>
                                  </p:childTnLst>
                                </p:cTn>
                              </p:par>
                              <p:par>
                                <p:cTn id="40" presetID="22" presetClass="entr" presetSubtype="1"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up)">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1" nodeType="clickEffect">
                                  <p:stCondLst>
                                    <p:cond delay="0"/>
                                  </p:stCondLst>
                                  <p:childTnLst>
                                    <p:animMotion origin="layout" path="M -0.00434 -0.00324 L 0.20191 -0.06158 " pathEditMode="relative" rAng="0" ptsTypes="AA">
                                      <p:cBhvr>
                                        <p:cTn id="74" dur="500" fill="hold"/>
                                        <p:tgtEl>
                                          <p:spTgt spid="34"/>
                                        </p:tgtEl>
                                        <p:attrNameLst>
                                          <p:attrName>ppt_x</p:attrName>
                                          <p:attrName>ppt_y</p:attrName>
                                        </p:attrNameLst>
                                      </p:cBhvr>
                                      <p:rCtr x="10312" y="-2917"/>
                                    </p:animMotion>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grpId="1" nodeType="clickEffect">
                                  <p:stCondLst>
                                    <p:cond delay="0"/>
                                  </p:stCondLst>
                                  <p:childTnLst>
                                    <p:animMotion origin="layout" path="M -2.77778E-7 -3.33333E-6 L 0.1875 -0.06319 " pathEditMode="relative" rAng="0" ptsTypes="AA">
                                      <p:cBhvr>
                                        <p:cTn id="78" dur="500" fill="hold"/>
                                        <p:tgtEl>
                                          <p:spTgt spid="35"/>
                                        </p:tgtEl>
                                        <p:attrNameLst>
                                          <p:attrName>ppt_x</p:attrName>
                                          <p:attrName>ppt_y</p:attrName>
                                        </p:attrNameLst>
                                      </p:cBhvr>
                                      <p:rCtr x="9375" y="-3171"/>
                                    </p:animMotion>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xit" presetSubtype="0" fill="hold" nodeType="withEffect">
                                  <p:stCondLst>
                                    <p:cond delay="0"/>
                                  </p:stCondLst>
                                  <p:childTnLst>
                                    <p:set>
                                      <p:cBhvr>
                                        <p:cTn id="98" dur="1" fill="hold">
                                          <p:stCondLst>
                                            <p:cond delay="0"/>
                                          </p:stCondLst>
                                        </p:cTn>
                                        <p:tgtEl>
                                          <p:spTgt spid="11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500" fill="hold"/>
                                        <p:tgtEl>
                                          <p:spTgt spid="55"/>
                                        </p:tgtEl>
                                        <p:attrNameLst>
                                          <p:attrName>ppt_w</p:attrName>
                                        </p:attrNameLst>
                                      </p:cBhvr>
                                      <p:tavLst>
                                        <p:tav tm="0">
                                          <p:val>
                                            <p:fltVal val="0"/>
                                          </p:val>
                                        </p:tav>
                                        <p:tav tm="100000">
                                          <p:val>
                                            <p:strVal val="#ppt_w"/>
                                          </p:val>
                                        </p:tav>
                                      </p:tavLst>
                                    </p:anim>
                                    <p:anim calcmode="lin" valueType="num">
                                      <p:cBhvr>
                                        <p:cTn id="104" dur="500" fill="hold"/>
                                        <p:tgtEl>
                                          <p:spTgt spid="55"/>
                                        </p:tgtEl>
                                        <p:attrNameLst>
                                          <p:attrName>ppt_h</p:attrName>
                                        </p:attrNameLst>
                                      </p:cBhvr>
                                      <p:tavLst>
                                        <p:tav tm="0">
                                          <p:val>
                                            <p:fltVal val="0"/>
                                          </p:val>
                                        </p:tav>
                                        <p:tav tm="100000">
                                          <p:val>
                                            <p:strVal val="#ppt_h"/>
                                          </p:val>
                                        </p:tav>
                                      </p:tavLst>
                                    </p:anim>
                                    <p:animEffect transition="in" filter="fade">
                                      <p:cBhvr>
                                        <p:cTn id="105" dur="500"/>
                                        <p:tgtEl>
                                          <p:spTgt spid="55"/>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51"/>
                                        </p:tgtEl>
                                        <p:attrNameLst>
                                          <p:attrName>style.visibility</p:attrName>
                                        </p:attrNameLst>
                                      </p:cBhvr>
                                      <p:to>
                                        <p:strVal val="visible"/>
                                      </p:to>
                                    </p:set>
                                    <p:anim calcmode="lin" valueType="num">
                                      <p:cBhvr>
                                        <p:cTn id="108" dur="500" fill="hold"/>
                                        <p:tgtEl>
                                          <p:spTgt spid="51"/>
                                        </p:tgtEl>
                                        <p:attrNameLst>
                                          <p:attrName>ppt_w</p:attrName>
                                        </p:attrNameLst>
                                      </p:cBhvr>
                                      <p:tavLst>
                                        <p:tav tm="0">
                                          <p:val>
                                            <p:fltVal val="0"/>
                                          </p:val>
                                        </p:tav>
                                        <p:tav tm="100000">
                                          <p:val>
                                            <p:strVal val="#ppt_w"/>
                                          </p:val>
                                        </p:tav>
                                      </p:tavLst>
                                    </p:anim>
                                    <p:anim calcmode="lin" valueType="num">
                                      <p:cBhvr>
                                        <p:cTn id="109" dur="500" fill="hold"/>
                                        <p:tgtEl>
                                          <p:spTgt spid="51"/>
                                        </p:tgtEl>
                                        <p:attrNameLst>
                                          <p:attrName>ppt_h</p:attrName>
                                        </p:attrNameLst>
                                      </p:cBhvr>
                                      <p:tavLst>
                                        <p:tav tm="0">
                                          <p:val>
                                            <p:fltVal val="0"/>
                                          </p:val>
                                        </p:tav>
                                        <p:tav tm="100000">
                                          <p:val>
                                            <p:strVal val="#ppt_h"/>
                                          </p:val>
                                        </p:tav>
                                      </p:tavLst>
                                    </p:anim>
                                    <p:animEffect transition="in" filter="fade">
                                      <p:cBhvr>
                                        <p:cTn id="110" dur="500"/>
                                        <p:tgtEl>
                                          <p:spTgt spid="51"/>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54"/>
                                        </p:tgtEl>
                                        <p:attrNameLst>
                                          <p:attrName>style.visibility</p:attrName>
                                        </p:attrNameLst>
                                      </p:cBhvr>
                                      <p:to>
                                        <p:strVal val="visible"/>
                                      </p:to>
                                    </p:set>
                                    <p:anim calcmode="lin" valueType="num">
                                      <p:cBhvr>
                                        <p:cTn id="113" dur="500" fill="hold"/>
                                        <p:tgtEl>
                                          <p:spTgt spid="54"/>
                                        </p:tgtEl>
                                        <p:attrNameLst>
                                          <p:attrName>ppt_w</p:attrName>
                                        </p:attrNameLst>
                                      </p:cBhvr>
                                      <p:tavLst>
                                        <p:tav tm="0">
                                          <p:val>
                                            <p:fltVal val="0"/>
                                          </p:val>
                                        </p:tav>
                                        <p:tav tm="100000">
                                          <p:val>
                                            <p:strVal val="#ppt_w"/>
                                          </p:val>
                                        </p:tav>
                                      </p:tavLst>
                                    </p:anim>
                                    <p:anim calcmode="lin" valueType="num">
                                      <p:cBhvr>
                                        <p:cTn id="114" dur="500" fill="hold"/>
                                        <p:tgtEl>
                                          <p:spTgt spid="54"/>
                                        </p:tgtEl>
                                        <p:attrNameLst>
                                          <p:attrName>ppt_h</p:attrName>
                                        </p:attrNameLst>
                                      </p:cBhvr>
                                      <p:tavLst>
                                        <p:tav tm="0">
                                          <p:val>
                                            <p:fltVal val="0"/>
                                          </p:val>
                                        </p:tav>
                                        <p:tav tm="100000">
                                          <p:val>
                                            <p:strVal val="#ppt_h"/>
                                          </p:val>
                                        </p:tav>
                                      </p:tavLst>
                                    </p:anim>
                                    <p:animEffect transition="in" filter="fade">
                                      <p:cBhvr>
                                        <p:cTn id="115" dur="500"/>
                                        <p:tgtEl>
                                          <p:spTgt spid="54"/>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56"/>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59"/>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8" presetClass="entr" presetSubtype="9" fill="hold" nodeType="clickEffect">
                                  <p:stCondLst>
                                    <p:cond delay="0"/>
                                  </p:stCondLst>
                                  <p:childTnLst>
                                    <p:set>
                                      <p:cBhvr>
                                        <p:cTn id="125" dur="1" fill="hold">
                                          <p:stCondLst>
                                            <p:cond delay="0"/>
                                          </p:stCondLst>
                                        </p:cTn>
                                        <p:tgtEl>
                                          <p:spTgt spid="80"/>
                                        </p:tgtEl>
                                        <p:attrNameLst>
                                          <p:attrName>style.visibility</p:attrName>
                                        </p:attrNameLst>
                                      </p:cBhvr>
                                      <p:to>
                                        <p:strVal val="visible"/>
                                      </p:to>
                                    </p:set>
                                    <p:animEffect transition="in" filter="strips(upLeft)">
                                      <p:cBhvr>
                                        <p:cTn id="126" dur="2000"/>
                                        <p:tgtEl>
                                          <p:spTgt spid="80"/>
                                        </p:tgtEl>
                                      </p:cBhvr>
                                    </p:animEffect>
                                  </p:childTnLst>
                                </p:cTn>
                              </p:par>
                              <p:par>
                                <p:cTn id="127" presetID="18" presetClass="entr" presetSubtype="9" fill="hold" nodeType="withEffect">
                                  <p:stCondLst>
                                    <p:cond delay="0"/>
                                  </p:stCondLst>
                                  <p:childTnLst>
                                    <p:set>
                                      <p:cBhvr>
                                        <p:cTn id="128" dur="1" fill="hold">
                                          <p:stCondLst>
                                            <p:cond delay="0"/>
                                          </p:stCondLst>
                                        </p:cTn>
                                        <p:tgtEl>
                                          <p:spTgt spid="83"/>
                                        </p:tgtEl>
                                        <p:attrNameLst>
                                          <p:attrName>style.visibility</p:attrName>
                                        </p:attrNameLst>
                                      </p:cBhvr>
                                      <p:to>
                                        <p:strVal val="visible"/>
                                      </p:to>
                                    </p:set>
                                    <p:animEffect transition="in" filter="strips(upLeft)">
                                      <p:cBhvr>
                                        <p:cTn id="129" dur="2000"/>
                                        <p:tgtEl>
                                          <p:spTgt spid="83"/>
                                        </p:tgtEl>
                                      </p:cBhvr>
                                    </p:animEffect>
                                  </p:childTnLst>
                                </p:cTn>
                              </p:par>
                              <p:par>
                                <p:cTn id="130" presetID="18" presetClass="entr" presetSubtype="9" fill="hold" nodeType="withEffect">
                                  <p:stCondLst>
                                    <p:cond delay="0"/>
                                  </p:stCondLst>
                                  <p:childTnLst>
                                    <p:set>
                                      <p:cBhvr>
                                        <p:cTn id="131" dur="1" fill="hold">
                                          <p:stCondLst>
                                            <p:cond delay="0"/>
                                          </p:stCondLst>
                                        </p:cTn>
                                        <p:tgtEl>
                                          <p:spTgt spid="84"/>
                                        </p:tgtEl>
                                        <p:attrNameLst>
                                          <p:attrName>style.visibility</p:attrName>
                                        </p:attrNameLst>
                                      </p:cBhvr>
                                      <p:to>
                                        <p:strVal val="visible"/>
                                      </p:to>
                                    </p:set>
                                    <p:animEffect transition="in" filter="strips(upLeft)">
                                      <p:cBhvr>
                                        <p:cTn id="132" dur="2000"/>
                                        <p:tgtEl>
                                          <p:spTgt spid="84"/>
                                        </p:tgtEl>
                                      </p:cBhvr>
                                    </p:animEffect>
                                  </p:childTnLst>
                                </p:cTn>
                              </p:par>
                              <p:par>
                                <p:cTn id="133" presetID="18" presetClass="entr" presetSubtype="9" fill="hold"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strips(upLeft)">
                                      <p:cBhvr>
                                        <p:cTn id="135" dur="2000"/>
                                        <p:tgtEl>
                                          <p:spTgt spid="85"/>
                                        </p:tgtEl>
                                      </p:cBhvr>
                                    </p:animEffect>
                                  </p:childTnLst>
                                </p:cTn>
                              </p:par>
                              <p:par>
                                <p:cTn id="136" presetID="18" presetClass="entr" presetSubtype="9" fill="hold"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strips(upLeft)">
                                      <p:cBhvr>
                                        <p:cTn id="138" dur="2000"/>
                                        <p:tgtEl>
                                          <p:spTgt spid="86"/>
                                        </p:tgtEl>
                                      </p:cBhvr>
                                    </p:animEffect>
                                  </p:childTnLst>
                                </p:cTn>
                              </p:par>
                              <p:par>
                                <p:cTn id="139" presetID="18" presetClass="entr" presetSubtype="9" fill="hold" nodeType="with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strips(upLeft)">
                                      <p:cBhvr>
                                        <p:cTn id="141" dur="2000"/>
                                        <p:tgtEl>
                                          <p:spTgt spid="87"/>
                                        </p:tgtEl>
                                      </p:cBhvr>
                                    </p:animEffect>
                                  </p:childTnLst>
                                </p:cTn>
                              </p:par>
                              <p:par>
                                <p:cTn id="142" presetID="18" presetClass="entr" presetSubtype="9" fill="hold" nodeType="withEffect">
                                  <p:stCondLst>
                                    <p:cond delay="0"/>
                                  </p:stCondLst>
                                  <p:childTnLst>
                                    <p:set>
                                      <p:cBhvr>
                                        <p:cTn id="143" dur="1" fill="hold">
                                          <p:stCondLst>
                                            <p:cond delay="0"/>
                                          </p:stCondLst>
                                        </p:cTn>
                                        <p:tgtEl>
                                          <p:spTgt spid="88"/>
                                        </p:tgtEl>
                                        <p:attrNameLst>
                                          <p:attrName>style.visibility</p:attrName>
                                        </p:attrNameLst>
                                      </p:cBhvr>
                                      <p:to>
                                        <p:strVal val="visible"/>
                                      </p:to>
                                    </p:set>
                                    <p:animEffect transition="in" filter="strips(upLeft)">
                                      <p:cBhvr>
                                        <p:cTn id="144" dur="2000"/>
                                        <p:tgtEl>
                                          <p:spTgt spid="88"/>
                                        </p:tgtEl>
                                      </p:cBhvr>
                                    </p:animEffect>
                                  </p:childTnLst>
                                </p:cTn>
                              </p:par>
                              <p:par>
                                <p:cTn id="145" presetID="18" presetClass="entr" presetSubtype="9" fill="hold" nodeType="withEffect">
                                  <p:stCondLst>
                                    <p:cond delay="0"/>
                                  </p:stCondLst>
                                  <p:childTnLst>
                                    <p:set>
                                      <p:cBhvr>
                                        <p:cTn id="146" dur="1" fill="hold">
                                          <p:stCondLst>
                                            <p:cond delay="0"/>
                                          </p:stCondLst>
                                        </p:cTn>
                                        <p:tgtEl>
                                          <p:spTgt spid="89"/>
                                        </p:tgtEl>
                                        <p:attrNameLst>
                                          <p:attrName>style.visibility</p:attrName>
                                        </p:attrNameLst>
                                      </p:cBhvr>
                                      <p:to>
                                        <p:strVal val="visible"/>
                                      </p:to>
                                    </p:set>
                                    <p:animEffect transition="in" filter="strips(upLeft)">
                                      <p:cBhvr>
                                        <p:cTn id="147" dur="2000"/>
                                        <p:tgtEl>
                                          <p:spTgt spid="89"/>
                                        </p:tgtEl>
                                      </p:cBhvr>
                                    </p:animEffect>
                                  </p:childTnLst>
                                </p:cTn>
                              </p:par>
                              <p:par>
                                <p:cTn id="148" presetID="18" presetClass="entr" presetSubtype="9" fill="hold" nodeType="withEffect">
                                  <p:stCondLst>
                                    <p:cond delay="0"/>
                                  </p:stCondLst>
                                  <p:childTnLst>
                                    <p:set>
                                      <p:cBhvr>
                                        <p:cTn id="149" dur="1" fill="hold">
                                          <p:stCondLst>
                                            <p:cond delay="0"/>
                                          </p:stCondLst>
                                        </p:cTn>
                                        <p:tgtEl>
                                          <p:spTgt spid="90"/>
                                        </p:tgtEl>
                                        <p:attrNameLst>
                                          <p:attrName>style.visibility</p:attrName>
                                        </p:attrNameLst>
                                      </p:cBhvr>
                                      <p:to>
                                        <p:strVal val="visible"/>
                                      </p:to>
                                    </p:set>
                                    <p:animEffect transition="in" filter="strips(upLeft)">
                                      <p:cBhvr>
                                        <p:cTn id="150" dur="2000"/>
                                        <p:tgtEl>
                                          <p:spTgt spid="90"/>
                                        </p:tgtEl>
                                      </p:cBhvr>
                                    </p:animEffect>
                                  </p:childTnLst>
                                </p:cTn>
                              </p:par>
                              <p:par>
                                <p:cTn id="151" presetID="18" presetClass="entr" presetSubtype="9" fill="hold" nodeType="withEffect">
                                  <p:stCondLst>
                                    <p:cond delay="0"/>
                                  </p:stCondLst>
                                  <p:childTnLst>
                                    <p:set>
                                      <p:cBhvr>
                                        <p:cTn id="152" dur="1" fill="hold">
                                          <p:stCondLst>
                                            <p:cond delay="0"/>
                                          </p:stCondLst>
                                        </p:cTn>
                                        <p:tgtEl>
                                          <p:spTgt spid="91"/>
                                        </p:tgtEl>
                                        <p:attrNameLst>
                                          <p:attrName>style.visibility</p:attrName>
                                        </p:attrNameLst>
                                      </p:cBhvr>
                                      <p:to>
                                        <p:strVal val="visible"/>
                                      </p:to>
                                    </p:set>
                                    <p:animEffect transition="in" filter="strips(upLeft)">
                                      <p:cBhvr>
                                        <p:cTn id="153" dur="2000"/>
                                        <p:tgtEl>
                                          <p:spTgt spid="91"/>
                                        </p:tgtEl>
                                      </p:cBhvr>
                                    </p:animEffect>
                                  </p:childTnLst>
                                </p:cTn>
                              </p:par>
                              <p:par>
                                <p:cTn id="154" presetID="18" presetClass="entr" presetSubtype="9" fill="hold" nodeType="withEffect">
                                  <p:stCondLst>
                                    <p:cond delay="0"/>
                                  </p:stCondLst>
                                  <p:childTnLst>
                                    <p:set>
                                      <p:cBhvr>
                                        <p:cTn id="155" dur="1" fill="hold">
                                          <p:stCondLst>
                                            <p:cond delay="0"/>
                                          </p:stCondLst>
                                        </p:cTn>
                                        <p:tgtEl>
                                          <p:spTgt spid="92"/>
                                        </p:tgtEl>
                                        <p:attrNameLst>
                                          <p:attrName>style.visibility</p:attrName>
                                        </p:attrNameLst>
                                      </p:cBhvr>
                                      <p:to>
                                        <p:strVal val="visible"/>
                                      </p:to>
                                    </p:set>
                                    <p:animEffect transition="in" filter="strips(upLeft)">
                                      <p:cBhvr>
                                        <p:cTn id="156" dur="2000"/>
                                        <p:tgtEl>
                                          <p:spTgt spid="92"/>
                                        </p:tgtEl>
                                      </p:cBhvr>
                                    </p:animEffect>
                                  </p:childTnLst>
                                </p:cTn>
                              </p:par>
                              <p:par>
                                <p:cTn id="157" presetID="18" presetClass="entr" presetSubtype="9" fill="hold" nodeType="withEffect">
                                  <p:stCondLst>
                                    <p:cond delay="0"/>
                                  </p:stCondLst>
                                  <p:childTnLst>
                                    <p:set>
                                      <p:cBhvr>
                                        <p:cTn id="158" dur="1" fill="hold">
                                          <p:stCondLst>
                                            <p:cond delay="0"/>
                                          </p:stCondLst>
                                        </p:cTn>
                                        <p:tgtEl>
                                          <p:spTgt spid="93"/>
                                        </p:tgtEl>
                                        <p:attrNameLst>
                                          <p:attrName>style.visibility</p:attrName>
                                        </p:attrNameLst>
                                      </p:cBhvr>
                                      <p:to>
                                        <p:strVal val="visible"/>
                                      </p:to>
                                    </p:set>
                                    <p:animEffect transition="in" filter="strips(upLeft)">
                                      <p:cBhvr>
                                        <p:cTn id="159"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P spid="3" grpId="1"/>
      <p:bldP spid="30" grpId="0"/>
      <p:bldP spid="9" grpId="0"/>
      <p:bldP spid="31" grpId="0"/>
      <p:bldP spid="10" grpId="0" animBg="1"/>
      <p:bldP spid="34" grpId="0" animBg="1"/>
      <p:bldP spid="34" grpId="1" animBg="1"/>
      <p:bldP spid="35" grpId="0" animBg="1"/>
      <p:bldP spid="35" grpId="1" animBg="1"/>
      <p:bldP spid="36" grpId="0"/>
      <p:bldP spid="37" grpId="0" animBg="1"/>
      <p:bldP spid="38" grpId="0"/>
      <p:bldP spid="41" grpId="0" animBg="1"/>
      <p:bldP spid="44" grpId="0" animBg="1"/>
      <p:bldP spid="45" grpId="0" animBg="1"/>
      <p:bldP spid="46" grpId="0" animBg="1"/>
      <p:bldP spid="47" grpId="0" animBg="1"/>
      <p:bldP spid="48" grpId="0" animBg="1"/>
      <p:bldP spid="51" grpId="0" animBg="1"/>
      <p:bldP spid="54" grpId="0" animBg="1"/>
      <p:bldP spid="55" grpId="0" animBg="1"/>
      <p:bldP spid="56" grpId="0" animBg="1"/>
      <p:bldP spid="57" grpId="0" animBg="1"/>
      <p:bldP spid="58" grpId="0" animBg="1"/>
      <p:bldP spid="59" grpId="0" animBg="1"/>
      <p:bldP spid="53" grpId="0" animBg="1"/>
      <p:bldP spid="53" grpId="1" animBg="1"/>
      <p:bldP spid="60" grpId="0" animBg="1"/>
      <p:bldP spid="60" grpId="1" animBg="1"/>
      <p:bldP spid="23" grpId="0" animBg="1"/>
      <p:bldP spid="23"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243582"/>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rbel" panose="020B0503020204020204" pitchFamily="34" charset="0"/>
                <a:ea typeface="+mn-ea"/>
                <a:cs typeface="+mn-cs"/>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65586" y="866164"/>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65586" y="1960519"/>
            <a:ext cx="8672264" cy="876337"/>
          </a:xfrm>
          <a:prstGeom prst="rect">
            <a:avLst/>
          </a:prstGeom>
          <a:solidFill>
            <a:srgbClr val="06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Motivation and Goal</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054874"/>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GenStore</a:t>
            </a:r>
            <a:endPar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82176" y="4149229"/>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dirty="0">
                <a:latin typeface="Corbel" panose="020B0503020204020204" pitchFamily="34" charset="0"/>
              </a:rPr>
              <a:t>Outline</a:t>
            </a:r>
            <a:endParaRPr lang="en-US" b="1" dirty="0">
              <a:latin typeface="Corbel" panose="020B0503020204020204" pitchFamily="34" charset="0"/>
            </a:endParaRPr>
          </a:p>
        </p:txBody>
      </p:sp>
    </p:spTree>
    <p:extLst>
      <p:ext uri="{BB962C8B-B14F-4D97-AF65-F5344CB8AC3E}">
        <p14:creationId xmlns:p14="http://schemas.microsoft.com/office/powerpoint/2010/main" val="518615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C506E-5483-E645-8E06-B3AE6F995316}"/>
              </a:ext>
            </a:extLst>
          </p:cNvPr>
          <p:cNvSpPr>
            <a:spLocks noGrp="1"/>
          </p:cNvSpPr>
          <p:nvPr>
            <p:ph type="title"/>
          </p:nvPr>
        </p:nvSpPr>
        <p:spPr/>
        <p:txBody>
          <a:bodyPr/>
          <a:lstStyle/>
          <a:p>
            <a:r>
              <a:rPr lang="en-CH" dirty="0"/>
              <a:t>Motivation</a:t>
            </a:r>
          </a:p>
        </p:txBody>
      </p:sp>
      <p:sp>
        <p:nvSpPr>
          <p:cNvPr id="3" name="Content Placeholder 2">
            <a:extLst>
              <a:ext uri="{FF2B5EF4-FFF2-40B4-BE49-F238E27FC236}">
                <a16:creationId xmlns:a16="http://schemas.microsoft.com/office/drawing/2014/main" id="{470A7BEB-67FC-8543-AD0D-41045DBBDBC1}"/>
              </a:ext>
            </a:extLst>
          </p:cNvPr>
          <p:cNvSpPr>
            <a:spLocks noGrp="1"/>
          </p:cNvSpPr>
          <p:nvPr>
            <p:ph idx="1"/>
          </p:nvPr>
        </p:nvSpPr>
        <p:spPr/>
        <p:txBody>
          <a:bodyPr/>
          <a:lstStyle/>
          <a:p>
            <a:r>
              <a:rPr lang="en-CH" dirty="0"/>
              <a:t>Case study on a real-world genomic read dataset </a:t>
            </a:r>
          </a:p>
          <a:p>
            <a:pPr lvl="1"/>
            <a:r>
              <a:rPr lang="en-CH" dirty="0"/>
              <a:t>Various read mapping systems</a:t>
            </a:r>
          </a:p>
          <a:p>
            <a:pPr lvl="1"/>
            <a:r>
              <a:rPr lang="en-CH" dirty="0"/>
              <a:t>Various state-of-the-art SSD configurations</a:t>
            </a:r>
          </a:p>
        </p:txBody>
      </p:sp>
      <p:sp>
        <p:nvSpPr>
          <p:cNvPr id="4" name="Rectangle 3">
            <a:extLst>
              <a:ext uri="{FF2B5EF4-FFF2-40B4-BE49-F238E27FC236}">
                <a16:creationId xmlns:a16="http://schemas.microsoft.com/office/drawing/2014/main" id="{18E81D5D-D184-8743-A3AC-8A9DCAC04300}"/>
              </a:ext>
            </a:extLst>
          </p:cNvPr>
          <p:cNvSpPr/>
          <p:nvPr/>
        </p:nvSpPr>
        <p:spPr>
          <a:xfrm>
            <a:off x="0" y="2934929"/>
            <a:ext cx="9144000" cy="19762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The ideal in-storage filter significantly improves performance by</a:t>
            </a:r>
          </a:p>
          <a:p>
            <a:pPr marL="457200" marR="0" lvl="0" indent="-457200" algn="ctr" defTabSz="914400" rtl="0" eaLnBrk="1" fontAlgn="auto" latinLnBrk="0" hangingPunct="1">
              <a:lnSpc>
                <a:spcPct val="150000"/>
              </a:lnSpc>
              <a:spcBef>
                <a:spcPts val="0"/>
              </a:spcBef>
              <a:spcAft>
                <a:spcPts val="500"/>
              </a:spcAft>
              <a:buClrTx/>
              <a:buSzTx/>
              <a:buFontTx/>
              <a:buAutoNum type="arabicParenR"/>
              <a:tabLst/>
              <a:defRPr/>
            </a:pPr>
            <a:r>
              <a:rPr kumimoji="0" lang="en-GB" sz="22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reducing the computation overhead</a:t>
            </a:r>
          </a:p>
          <a:p>
            <a:pPr marL="457200" marR="0" lvl="0" indent="-457200" algn="ctr" defTabSz="914400" rtl="0" eaLnBrk="1" fontAlgn="auto" latinLnBrk="0" hangingPunct="1">
              <a:lnSpc>
                <a:spcPct val="150000"/>
              </a:lnSpc>
              <a:spcBef>
                <a:spcPts val="0"/>
              </a:spcBef>
              <a:spcAft>
                <a:spcPts val="500"/>
              </a:spcAft>
              <a:buClrTx/>
              <a:buSzTx/>
              <a:buFontTx/>
              <a:buAutoNum type="arabicParenR"/>
              <a:tabLst/>
              <a:defRPr/>
            </a:pPr>
            <a:r>
              <a:rPr kumimoji="0" lang="en-GB" sz="22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reducing the data movement overhead</a:t>
            </a:r>
            <a:endParaRPr kumimoji="0" lang="en-CH" sz="22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1628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C506E-5483-E645-8E06-B3AE6F995316}"/>
              </a:ext>
            </a:extLst>
          </p:cNvPr>
          <p:cNvSpPr>
            <a:spLocks noGrp="1"/>
          </p:cNvSpPr>
          <p:nvPr>
            <p:ph type="title"/>
          </p:nvPr>
        </p:nvSpPr>
        <p:spPr/>
        <p:txBody>
          <a:bodyPr/>
          <a:lstStyle/>
          <a:p>
            <a:r>
              <a:rPr lang="en-CH" dirty="0"/>
              <a:t>Motivation</a:t>
            </a:r>
          </a:p>
        </p:txBody>
      </p:sp>
      <p:sp>
        <p:nvSpPr>
          <p:cNvPr id="3" name="Content Placeholder 2">
            <a:extLst>
              <a:ext uri="{FF2B5EF4-FFF2-40B4-BE49-F238E27FC236}">
                <a16:creationId xmlns:a16="http://schemas.microsoft.com/office/drawing/2014/main" id="{470A7BEB-67FC-8543-AD0D-41045DBBDBC1}"/>
              </a:ext>
            </a:extLst>
          </p:cNvPr>
          <p:cNvSpPr>
            <a:spLocks noGrp="1"/>
          </p:cNvSpPr>
          <p:nvPr>
            <p:ph idx="1"/>
          </p:nvPr>
        </p:nvSpPr>
        <p:spPr/>
        <p:txBody>
          <a:bodyPr/>
          <a:lstStyle/>
          <a:p>
            <a:r>
              <a:rPr lang="en-CH" dirty="0"/>
              <a:t>Case study on a real-world genomic read dataset </a:t>
            </a:r>
          </a:p>
          <a:p>
            <a:pPr lvl="1"/>
            <a:r>
              <a:rPr lang="en-CH" dirty="0"/>
              <a:t>Various read mapping systems</a:t>
            </a:r>
          </a:p>
          <a:p>
            <a:pPr lvl="1"/>
            <a:r>
              <a:rPr lang="en-CH" dirty="0"/>
              <a:t>Various state-of-the-art SSD configurations</a:t>
            </a:r>
          </a:p>
        </p:txBody>
      </p:sp>
      <p:sp>
        <p:nvSpPr>
          <p:cNvPr id="5" name="Rectangle 4">
            <a:extLst>
              <a:ext uri="{FF2B5EF4-FFF2-40B4-BE49-F238E27FC236}">
                <a16:creationId xmlns:a16="http://schemas.microsoft.com/office/drawing/2014/main" id="{D0DEE0E0-0E39-2B4A-B797-26F8EB737195}"/>
              </a:ext>
            </a:extLst>
          </p:cNvPr>
          <p:cNvSpPr/>
          <p:nvPr/>
        </p:nvSpPr>
        <p:spPr>
          <a:xfrm>
            <a:off x="0" y="2440280"/>
            <a:ext cx="9144000" cy="19774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Filtering outside SSD provides lower performance benefit since it </a:t>
            </a:r>
          </a:p>
          <a:p>
            <a:pPr marL="457200" marR="0" lvl="0" indent="-457200" algn="ctr" defTabSz="914400" rtl="0" eaLnBrk="1" fontAlgn="auto" latinLnBrk="0" hangingPunct="1">
              <a:lnSpc>
                <a:spcPct val="150000"/>
              </a:lnSpc>
              <a:spcBef>
                <a:spcPts val="0"/>
              </a:spcBef>
              <a:spcAft>
                <a:spcPts val="500"/>
              </a:spcAft>
              <a:buClrTx/>
              <a:buSzTx/>
              <a:buFontTx/>
              <a:buAutoNum type="arabicParenR"/>
              <a:tabLst/>
              <a:defRPr/>
            </a:pPr>
            <a:r>
              <a:rPr kumimoji="0" lang="en-GB" sz="2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does not reduce the data movement overhead</a:t>
            </a:r>
          </a:p>
          <a:p>
            <a:pPr marL="0" marR="0" lvl="0" indent="0" algn="ctr" defTabSz="914400" rtl="0" eaLnBrk="1" fontAlgn="auto" latinLnBrk="0" hangingPunct="1">
              <a:lnSpc>
                <a:spcPct val="150000"/>
              </a:lnSpc>
              <a:spcBef>
                <a:spcPts val="0"/>
              </a:spcBef>
              <a:spcAft>
                <a:spcPts val="500"/>
              </a:spcAft>
              <a:buClrTx/>
              <a:buSzTx/>
              <a:buFontTx/>
              <a:buNone/>
              <a:tabLst/>
              <a:defRPr/>
            </a:pPr>
            <a:r>
              <a:rPr kumimoji="0" lang="en-GB" sz="2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2) must compete with read mapping for system resources</a:t>
            </a:r>
          </a:p>
        </p:txBody>
      </p:sp>
      <p:sp>
        <p:nvSpPr>
          <p:cNvPr id="6" name="Rectangle 5">
            <a:extLst>
              <a:ext uri="{FF2B5EF4-FFF2-40B4-BE49-F238E27FC236}">
                <a16:creationId xmlns:a16="http://schemas.microsoft.com/office/drawing/2014/main" id="{8FCE3123-DBB8-D044-B8D2-0DADB91CC094}"/>
              </a:ext>
            </a:extLst>
          </p:cNvPr>
          <p:cNvSpPr/>
          <p:nvPr/>
        </p:nvSpPr>
        <p:spPr>
          <a:xfrm>
            <a:off x="0" y="4737550"/>
            <a:ext cx="9144000" cy="11422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HW accelerator reduces the computation bottleneck,</a:t>
            </a:r>
          </a:p>
          <a:p>
            <a:pPr marL="0" marR="0" lvl="0" indent="0" algn="ctr" defTabSz="914400" rtl="0" eaLnBrk="1" fontAlgn="auto" latinLnBrk="0" hangingPunct="1">
              <a:lnSpc>
                <a:spcPct val="9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which makes I/O a larger bottleneck in the system</a:t>
            </a:r>
            <a:endParaRPr kumimoji="0" lang="en-GB" sz="2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84689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ldLvl="2"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C3EE-5993-A644-AF23-74B2FA298629}"/>
              </a:ext>
            </a:extLst>
          </p:cNvPr>
          <p:cNvSpPr>
            <a:spLocks noGrp="1"/>
          </p:cNvSpPr>
          <p:nvPr>
            <p:ph type="title"/>
          </p:nvPr>
        </p:nvSpPr>
        <p:spPr/>
        <p:txBody>
          <a:bodyPr/>
          <a:lstStyle/>
          <a:p>
            <a:r>
              <a:rPr lang="en-CH" dirty="0"/>
              <a:t>Our Goal</a:t>
            </a:r>
          </a:p>
        </p:txBody>
      </p:sp>
      <p:sp>
        <p:nvSpPr>
          <p:cNvPr id="3" name="Content Placeholder 2">
            <a:extLst>
              <a:ext uri="{FF2B5EF4-FFF2-40B4-BE49-F238E27FC236}">
                <a16:creationId xmlns:a16="http://schemas.microsoft.com/office/drawing/2014/main" id="{9D648FEE-0E94-5446-8E5D-F7DDEEAE3B22}"/>
              </a:ext>
            </a:extLst>
          </p:cNvPr>
          <p:cNvSpPr>
            <a:spLocks noGrp="1"/>
          </p:cNvSpPr>
          <p:nvPr>
            <p:ph idx="1"/>
          </p:nvPr>
        </p:nvSpPr>
        <p:spPr>
          <a:xfrm>
            <a:off x="189560" y="2169525"/>
            <a:ext cx="8987622" cy="564618"/>
          </a:xfrm>
        </p:spPr>
        <p:txBody>
          <a:bodyPr/>
          <a:lstStyle/>
          <a:p>
            <a:pPr marL="0" indent="0">
              <a:spcAft>
                <a:spcPts val="1000"/>
              </a:spcAft>
              <a:buNone/>
            </a:pPr>
            <a:r>
              <a:rPr lang="en-GB" b="1" dirty="0">
                <a:solidFill>
                  <a:schemeClr val="accent6">
                    <a:lumMod val="75000"/>
                  </a:schemeClr>
                </a:solidFill>
              </a:rPr>
              <a:t>Design Objectives:</a:t>
            </a:r>
          </a:p>
        </p:txBody>
      </p:sp>
      <p:sp>
        <p:nvSpPr>
          <p:cNvPr id="4" name="TextBox 3">
            <a:extLst>
              <a:ext uri="{FF2B5EF4-FFF2-40B4-BE49-F238E27FC236}">
                <a16:creationId xmlns:a16="http://schemas.microsoft.com/office/drawing/2014/main" id="{0E8A11E9-FEE2-8D47-8228-4D4CCFE34A7C}"/>
              </a:ext>
            </a:extLst>
          </p:cNvPr>
          <p:cNvSpPr txBox="1"/>
          <p:nvPr/>
        </p:nvSpPr>
        <p:spPr>
          <a:xfrm>
            <a:off x="366963" y="808196"/>
            <a:ext cx="8410073" cy="1026423"/>
          </a:xfrm>
          <a:prstGeom prst="roundRect">
            <a:avLst>
              <a:gd name="adj" fmla="val 4777"/>
            </a:avLst>
          </a:prstGeom>
          <a:solidFill>
            <a:schemeClr val="accent6">
              <a:lumMod val="20000"/>
              <a:lumOff val="80000"/>
            </a:schemeClr>
          </a:solidFill>
          <a:ln>
            <a:no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Design an in-storage filter for genome sequence analysis in a cost-effective manner</a:t>
            </a:r>
            <a:endParaRPr kumimoji="0" lang="en-US" sz="2800" b="0" i="1" u="none" strike="noStrike" kern="1200" cap="none" spc="0" normalizeH="0" baseline="0" noProof="0" dirty="0">
              <a:ln>
                <a:noFill/>
              </a:ln>
              <a:solidFill>
                <a:srgbClr val="0070C0"/>
              </a:solidFill>
              <a:effectLst/>
              <a:uLnTx/>
              <a:uFillTx/>
              <a:latin typeface="Corbel" panose="020B050302020402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71CBB022-B9A6-A04B-8C65-6771E22B4491}"/>
              </a:ext>
            </a:extLst>
          </p:cNvPr>
          <p:cNvGrpSpPr/>
          <p:nvPr/>
        </p:nvGrpSpPr>
        <p:grpSpPr>
          <a:xfrm>
            <a:off x="189560" y="2674473"/>
            <a:ext cx="8587476" cy="1158663"/>
            <a:chOff x="-85727" y="1376565"/>
            <a:chExt cx="7880466" cy="1158663"/>
          </a:xfrm>
        </p:grpSpPr>
        <p:sp>
          <p:nvSpPr>
            <p:cNvPr id="8" name="Rectangle 7">
              <a:extLst>
                <a:ext uri="{FF2B5EF4-FFF2-40B4-BE49-F238E27FC236}">
                  <a16:creationId xmlns:a16="http://schemas.microsoft.com/office/drawing/2014/main" id="{2CFC1EE5-FA8E-9341-B502-4644E06BF605}"/>
                </a:ext>
              </a:extLst>
            </p:cNvPr>
            <p:cNvSpPr/>
            <p:nvPr/>
          </p:nvSpPr>
          <p:spPr>
            <a:xfrm>
              <a:off x="85723" y="1562020"/>
              <a:ext cx="7709016" cy="9732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Provide high in-storage filtering performance to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overlap the filtering with the read mapping</a:t>
              </a:r>
              <a:r>
                <a:rPr kumimoji="0" lang="en-US" sz="2400" b="0" i="0" u="none" strike="noStrike" kern="1200" cap="none" spc="0" normalizeH="0" baseline="0" noProof="0" dirty="0">
                  <a:ln>
                    <a:noFill/>
                  </a:ln>
                  <a:solidFill>
                    <a:srgbClr val="009FFF"/>
                  </a:solidFill>
                  <a:effectLst/>
                  <a:uLnTx/>
                  <a:uFillTx/>
                  <a:latin typeface="Corbel" panose="020B0503020204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 unfiltered data</a:t>
              </a:r>
            </a:p>
          </p:txBody>
        </p:sp>
        <p:sp>
          <p:nvSpPr>
            <p:cNvPr id="9" name="Rectangle: Rounded Corners 8">
              <a:extLst>
                <a:ext uri="{FF2B5EF4-FFF2-40B4-BE49-F238E27FC236}">
                  <a16:creationId xmlns:a16="http://schemas.microsoft.com/office/drawing/2014/main" id="{1F9D59A2-40D7-C447-BC25-0A460FB0805B}"/>
                </a:ext>
              </a:extLst>
            </p:cNvPr>
            <p:cNvSpPr/>
            <p:nvPr/>
          </p:nvSpPr>
          <p:spPr>
            <a:xfrm>
              <a:off x="-85727" y="1376565"/>
              <a:ext cx="7709018" cy="420774"/>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Performance</a:t>
              </a:r>
              <a:endParaRPr kumimoji="0" lang="en-US" sz="28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grpSp>
      <p:grpSp>
        <p:nvGrpSpPr>
          <p:cNvPr id="10" name="Group 9">
            <a:extLst>
              <a:ext uri="{FF2B5EF4-FFF2-40B4-BE49-F238E27FC236}">
                <a16:creationId xmlns:a16="http://schemas.microsoft.com/office/drawing/2014/main" id="{5AFD98D0-7CD2-7D48-A3C6-C72824CF7F95}"/>
              </a:ext>
            </a:extLst>
          </p:cNvPr>
          <p:cNvGrpSpPr/>
          <p:nvPr/>
        </p:nvGrpSpPr>
        <p:grpSpPr>
          <a:xfrm>
            <a:off x="189560" y="4094359"/>
            <a:ext cx="8587476" cy="1150790"/>
            <a:chOff x="-85727" y="1312470"/>
            <a:chExt cx="7880466" cy="1150790"/>
          </a:xfrm>
        </p:grpSpPr>
        <p:sp>
          <p:nvSpPr>
            <p:cNvPr id="11" name="Rectangle 10">
              <a:extLst>
                <a:ext uri="{FF2B5EF4-FFF2-40B4-BE49-F238E27FC236}">
                  <a16:creationId xmlns:a16="http://schemas.microsoft.com/office/drawing/2014/main" id="{CC7DE7AB-922E-CF48-B932-40701021ED4B}"/>
                </a:ext>
              </a:extLst>
            </p:cNvPr>
            <p:cNvSpPr/>
            <p:nvPr/>
          </p:nvSpPr>
          <p:spPr>
            <a:xfrm>
              <a:off x="85723" y="1495520"/>
              <a:ext cx="7709016" cy="96774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Support reads with 1) different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properties</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2) different degrees of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genetic variation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the compared genomes</a:t>
              </a:r>
            </a:p>
          </p:txBody>
        </p:sp>
        <p:sp>
          <p:nvSpPr>
            <p:cNvPr id="12" name="Rectangle: Rounded Corners 8">
              <a:extLst>
                <a:ext uri="{FF2B5EF4-FFF2-40B4-BE49-F238E27FC236}">
                  <a16:creationId xmlns:a16="http://schemas.microsoft.com/office/drawing/2014/main" id="{4025E8AE-01C6-4A42-8BB8-0B6DADC43140}"/>
                </a:ext>
              </a:extLst>
            </p:cNvPr>
            <p:cNvSpPr/>
            <p:nvPr/>
          </p:nvSpPr>
          <p:spPr>
            <a:xfrm>
              <a:off x="-85727" y="1312470"/>
              <a:ext cx="7709018" cy="420774"/>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Applicability</a:t>
              </a:r>
              <a:endParaRPr kumimoji="0" lang="en-US" sz="28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grpSp>
      <p:grpSp>
        <p:nvGrpSpPr>
          <p:cNvPr id="13" name="Group 12">
            <a:extLst>
              <a:ext uri="{FF2B5EF4-FFF2-40B4-BE49-F238E27FC236}">
                <a16:creationId xmlns:a16="http://schemas.microsoft.com/office/drawing/2014/main" id="{7625437D-17DA-5B4B-AF12-6B182A97ED90}"/>
              </a:ext>
            </a:extLst>
          </p:cNvPr>
          <p:cNvGrpSpPr/>
          <p:nvPr/>
        </p:nvGrpSpPr>
        <p:grpSpPr>
          <a:xfrm>
            <a:off x="189560" y="5506372"/>
            <a:ext cx="8587476" cy="822775"/>
            <a:chOff x="-85727" y="1257621"/>
            <a:chExt cx="7880466" cy="822775"/>
          </a:xfrm>
        </p:grpSpPr>
        <p:sp>
          <p:nvSpPr>
            <p:cNvPr id="14" name="Rectangle 13">
              <a:extLst>
                <a:ext uri="{FF2B5EF4-FFF2-40B4-BE49-F238E27FC236}">
                  <a16:creationId xmlns:a16="http://schemas.microsoft.com/office/drawing/2014/main" id="{3A109C0C-7DBA-7E4B-B19E-BAAFE98E52F4}"/>
                </a:ext>
              </a:extLst>
            </p:cNvPr>
            <p:cNvSpPr/>
            <p:nvPr/>
          </p:nvSpPr>
          <p:spPr>
            <a:xfrm>
              <a:off x="85723" y="1345893"/>
              <a:ext cx="7709016" cy="734503"/>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require significant hardware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overhead</a:t>
              </a:r>
            </a:p>
          </p:txBody>
        </p:sp>
        <p:sp>
          <p:nvSpPr>
            <p:cNvPr id="15" name="Rectangle: Rounded Corners 8">
              <a:extLst>
                <a:ext uri="{FF2B5EF4-FFF2-40B4-BE49-F238E27FC236}">
                  <a16:creationId xmlns:a16="http://schemas.microsoft.com/office/drawing/2014/main" id="{352F7DAE-7493-F348-86F1-DF7E07C48484}"/>
                </a:ext>
              </a:extLst>
            </p:cNvPr>
            <p:cNvSpPr/>
            <p:nvPr/>
          </p:nvSpPr>
          <p:spPr>
            <a:xfrm>
              <a:off x="-85727" y="1257621"/>
              <a:ext cx="7709018" cy="420774"/>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Low-cost</a:t>
              </a:r>
              <a:endParaRPr kumimoji="0" lang="en-US" sz="28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grpSp>
    </p:spTree>
    <p:extLst>
      <p:ext uri="{BB962C8B-B14F-4D97-AF65-F5344CB8AC3E}">
        <p14:creationId xmlns:p14="http://schemas.microsoft.com/office/powerpoint/2010/main" val="315536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243582"/>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rbel" panose="020B0503020204020204" pitchFamily="34" charset="0"/>
                <a:ea typeface="+mn-ea"/>
                <a:cs typeface="+mn-cs"/>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65586" y="866164"/>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65586" y="1960519"/>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Motivation and Goal</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054874"/>
            <a:ext cx="8672264" cy="876337"/>
          </a:xfrm>
          <a:prstGeom prst="rect">
            <a:avLst/>
          </a:prstGeom>
          <a:solidFill>
            <a:srgbClr val="06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GenStore</a:t>
            </a:r>
            <a:endPar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82176" y="4149229"/>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dirty="0">
                <a:latin typeface="Corbel" panose="020B0503020204020204" pitchFamily="34" charset="0"/>
              </a:rPr>
              <a:t>Outline</a:t>
            </a:r>
            <a:endParaRPr lang="en-US" b="1" dirty="0">
              <a:latin typeface="Corbel" panose="020B0503020204020204" pitchFamily="34" charset="0"/>
            </a:endParaRPr>
          </a:p>
        </p:txBody>
      </p:sp>
    </p:spTree>
    <p:extLst>
      <p:ext uri="{BB962C8B-B14F-4D97-AF65-F5344CB8AC3E}">
        <p14:creationId xmlns:p14="http://schemas.microsoft.com/office/powerpoint/2010/main" val="4582801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7A55D90-A30F-6843-AF17-DF532F64C21E}"/>
              </a:ext>
            </a:extLst>
          </p:cNvPr>
          <p:cNvSpPr/>
          <p:nvPr/>
        </p:nvSpPr>
        <p:spPr>
          <a:xfrm>
            <a:off x="4544265" y="3720326"/>
            <a:ext cx="45719" cy="6012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98A31-6773-DA4E-BF09-CC8C70AC928B}"/>
              </a:ext>
            </a:extLst>
          </p:cNvPr>
          <p:cNvSpPr>
            <a:spLocks noGrp="1"/>
          </p:cNvSpPr>
          <p:nvPr>
            <p:ph type="title"/>
          </p:nvPr>
        </p:nvSpPr>
        <p:spPr/>
        <p:txBody>
          <a:bodyPr/>
          <a:lstStyle/>
          <a:p>
            <a:r>
              <a:rPr lang="en-CH" dirty="0"/>
              <a:t>GenStore</a:t>
            </a:r>
          </a:p>
        </p:txBody>
      </p:sp>
      <p:sp>
        <p:nvSpPr>
          <p:cNvPr id="130" name="Rounded Rectangle 129">
            <a:extLst>
              <a:ext uri="{FF2B5EF4-FFF2-40B4-BE49-F238E27FC236}">
                <a16:creationId xmlns:a16="http://schemas.microsoft.com/office/drawing/2014/main" id="{BA716545-6B7B-674E-88BE-9F37A528D99A}"/>
              </a:ext>
            </a:extLst>
          </p:cNvPr>
          <p:cNvSpPr/>
          <p:nvPr/>
        </p:nvSpPr>
        <p:spPr>
          <a:xfrm>
            <a:off x="1047136" y="4291768"/>
            <a:ext cx="6916994" cy="2101506"/>
          </a:xfrm>
          <a:prstGeom prst="roundRect">
            <a:avLst>
              <a:gd name="adj" fmla="val 6954"/>
            </a:avLst>
          </a:prstGeom>
          <a:solidFill>
            <a:schemeClr val="bg1">
              <a:lumMod val="9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1" name="Straight Connector 130">
            <a:extLst>
              <a:ext uri="{FF2B5EF4-FFF2-40B4-BE49-F238E27FC236}">
                <a16:creationId xmlns:a16="http://schemas.microsoft.com/office/drawing/2014/main" id="{D83E48F5-E0FE-2D46-BA63-2B647FB8E7E9}"/>
              </a:ext>
            </a:extLst>
          </p:cNvPr>
          <p:cNvCxnSpPr>
            <a:cxnSpLocks/>
          </p:cNvCxnSpPr>
          <p:nvPr/>
        </p:nvCxnSpPr>
        <p:spPr>
          <a:xfrm flipH="1">
            <a:off x="5982739" y="4708624"/>
            <a:ext cx="2367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Rounded Rectangle 131">
            <a:extLst>
              <a:ext uri="{FF2B5EF4-FFF2-40B4-BE49-F238E27FC236}">
                <a16:creationId xmlns:a16="http://schemas.microsoft.com/office/drawing/2014/main" id="{3FAB5062-72EF-ED4D-B329-14B3A1057736}"/>
              </a:ext>
            </a:extLst>
          </p:cNvPr>
          <p:cNvSpPr/>
          <p:nvPr/>
        </p:nvSpPr>
        <p:spPr bwMode="auto">
          <a:xfrm>
            <a:off x="3066681" y="4375211"/>
            <a:ext cx="2932802" cy="1929574"/>
          </a:xfrm>
          <a:prstGeom prst="roundRect">
            <a:avLst>
              <a:gd name="adj" fmla="val 0"/>
            </a:avLst>
          </a:prstGeom>
          <a:solidFill>
            <a:srgbClr val="E9F9E4"/>
          </a:solidFill>
          <a:ln w="15875" cap="flat" cmpd="sng" algn="ctr">
            <a:solidFill>
              <a:schemeClr val="tx1"/>
            </a:solidFill>
            <a:prstDash val="solid"/>
            <a:round/>
            <a:headEnd type="none" w="med" len="med"/>
            <a:tailEnd type="none" w="med" len="med"/>
          </a:ln>
          <a:effectLst/>
        </p:spPr>
        <p:txBody>
          <a:bodyPr vert="horz" wrap="square" lIns="91440" tIns="36000" rIns="91440" bIns="3600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SSD Controller</a:t>
            </a:r>
          </a:p>
        </p:txBody>
      </p:sp>
      <p:grpSp>
        <p:nvGrpSpPr>
          <p:cNvPr id="133" name="Group 132">
            <a:extLst>
              <a:ext uri="{FF2B5EF4-FFF2-40B4-BE49-F238E27FC236}">
                <a16:creationId xmlns:a16="http://schemas.microsoft.com/office/drawing/2014/main" id="{9C22FFB0-21B2-FD4C-AA38-17DF3AF62EA2}"/>
              </a:ext>
            </a:extLst>
          </p:cNvPr>
          <p:cNvGrpSpPr/>
          <p:nvPr/>
        </p:nvGrpSpPr>
        <p:grpSpPr>
          <a:xfrm>
            <a:off x="5108013" y="4653955"/>
            <a:ext cx="757152" cy="682568"/>
            <a:chOff x="10752096" y="4076481"/>
            <a:chExt cx="757152" cy="682568"/>
          </a:xfrm>
        </p:grpSpPr>
        <p:sp>
          <p:nvSpPr>
            <p:cNvPr id="134" name="Rectangle 133">
              <a:extLst>
                <a:ext uri="{FF2B5EF4-FFF2-40B4-BE49-F238E27FC236}">
                  <a16:creationId xmlns:a16="http://schemas.microsoft.com/office/drawing/2014/main" id="{30B01296-2EE5-F34E-9054-A75C185A5219}"/>
                </a:ext>
              </a:extLst>
            </p:cNvPr>
            <p:cNvSpPr/>
            <p:nvPr/>
          </p:nvSpPr>
          <p:spPr bwMode="auto">
            <a:xfrm>
              <a:off x="10752096" y="4076481"/>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35" name="Rectangle 134">
              <a:extLst>
                <a:ext uri="{FF2B5EF4-FFF2-40B4-BE49-F238E27FC236}">
                  <a16:creationId xmlns:a16="http://schemas.microsoft.com/office/drawing/2014/main" id="{9C922A28-6D6B-C744-BD7B-314054C2CA17}"/>
                </a:ext>
              </a:extLst>
            </p:cNvPr>
            <p:cNvSpPr/>
            <p:nvPr/>
          </p:nvSpPr>
          <p:spPr bwMode="auto">
            <a:xfrm>
              <a:off x="10804689" y="4138092"/>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36" name="Rectangle 135">
              <a:extLst>
                <a:ext uri="{FF2B5EF4-FFF2-40B4-BE49-F238E27FC236}">
                  <a16:creationId xmlns:a16="http://schemas.microsoft.com/office/drawing/2014/main" id="{A72AD538-7314-9941-AF9B-590AFBADC79D}"/>
                </a:ext>
              </a:extLst>
            </p:cNvPr>
            <p:cNvSpPr/>
            <p:nvPr/>
          </p:nvSpPr>
          <p:spPr bwMode="auto">
            <a:xfrm>
              <a:off x="10857282" y="4199703"/>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grpSp>
      <p:sp>
        <p:nvSpPr>
          <p:cNvPr id="139" name="Rectangle 138">
            <a:extLst>
              <a:ext uri="{FF2B5EF4-FFF2-40B4-BE49-F238E27FC236}">
                <a16:creationId xmlns:a16="http://schemas.microsoft.com/office/drawing/2014/main" id="{550CAAA1-8F7A-3C41-9680-FB7461FD7914}"/>
              </a:ext>
            </a:extLst>
          </p:cNvPr>
          <p:cNvSpPr/>
          <p:nvPr/>
        </p:nvSpPr>
        <p:spPr bwMode="auto">
          <a:xfrm>
            <a:off x="6193266" y="4388458"/>
            <a:ext cx="1374442" cy="1916327"/>
          </a:xfrm>
          <a:prstGeom prst="rect">
            <a:avLst/>
          </a:prstGeom>
          <a:solidFill>
            <a:schemeClr val="accent2">
              <a:lumMod val="20000"/>
              <a:lumOff val="80000"/>
            </a:schemeClr>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I</a:t>
            </a: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n-SSD DRAM</a:t>
            </a:r>
          </a:p>
        </p:txBody>
      </p:sp>
      <p:sp>
        <p:nvSpPr>
          <p:cNvPr id="140" name="Rounded Rectangle 139">
            <a:extLst>
              <a:ext uri="{FF2B5EF4-FFF2-40B4-BE49-F238E27FC236}">
                <a16:creationId xmlns:a16="http://schemas.microsoft.com/office/drawing/2014/main" id="{6B8CE80D-C246-8E46-B35E-C62A766DE30E}"/>
              </a:ext>
            </a:extLst>
          </p:cNvPr>
          <p:cNvSpPr/>
          <p:nvPr/>
        </p:nvSpPr>
        <p:spPr>
          <a:xfrm>
            <a:off x="6248740" y="4656831"/>
            <a:ext cx="1274619" cy="638034"/>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Mappings</a:t>
            </a:r>
          </a:p>
        </p:txBody>
      </p:sp>
      <p:cxnSp>
        <p:nvCxnSpPr>
          <p:cNvPr id="141" name="Elbow Connector 140">
            <a:extLst>
              <a:ext uri="{FF2B5EF4-FFF2-40B4-BE49-F238E27FC236}">
                <a16:creationId xmlns:a16="http://schemas.microsoft.com/office/drawing/2014/main" id="{07D06B4C-49E7-9A47-954A-B533AD05B48E}"/>
              </a:ext>
            </a:extLst>
          </p:cNvPr>
          <p:cNvCxnSpPr>
            <a:cxnSpLocks/>
            <a:stCxn id="161" idx="0"/>
          </p:cNvCxnSpPr>
          <p:nvPr/>
        </p:nvCxnSpPr>
        <p:spPr>
          <a:xfrm rot="5400000" flipH="1" flipV="1">
            <a:off x="2667797" y="3546156"/>
            <a:ext cx="110660" cy="203125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1F23783C-1E6F-2148-949B-28DCD639617A}"/>
              </a:ext>
            </a:extLst>
          </p:cNvPr>
          <p:cNvCxnSpPr>
            <a:cxnSpLocks/>
            <a:stCxn id="160" idx="0"/>
          </p:cNvCxnSpPr>
          <p:nvPr/>
        </p:nvCxnSpPr>
        <p:spPr>
          <a:xfrm rot="5400000" flipH="1" flipV="1">
            <a:off x="2841652" y="4345780"/>
            <a:ext cx="110660" cy="4320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E12AEC04-78C9-424B-9A2B-51F97DF95BF6}"/>
              </a:ext>
            </a:extLst>
          </p:cNvPr>
          <p:cNvSpPr/>
          <p:nvPr/>
        </p:nvSpPr>
        <p:spPr bwMode="auto">
          <a:xfrm>
            <a:off x="3120724" y="4436527"/>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Ctrl.#1</a:t>
            </a:r>
          </a:p>
        </p:txBody>
      </p:sp>
      <p:cxnSp>
        <p:nvCxnSpPr>
          <p:cNvPr id="144" name="Elbow Connector 143">
            <a:extLst>
              <a:ext uri="{FF2B5EF4-FFF2-40B4-BE49-F238E27FC236}">
                <a16:creationId xmlns:a16="http://schemas.microsoft.com/office/drawing/2014/main" id="{A080DD9F-FBE9-2842-A168-BE1F0FB731C0}"/>
              </a:ext>
            </a:extLst>
          </p:cNvPr>
          <p:cNvCxnSpPr>
            <a:cxnSpLocks/>
            <a:stCxn id="166" idx="0"/>
          </p:cNvCxnSpPr>
          <p:nvPr/>
        </p:nvCxnSpPr>
        <p:spPr>
          <a:xfrm rot="5400000" flipH="1" flipV="1">
            <a:off x="2659633" y="4535342"/>
            <a:ext cx="110660" cy="203125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Elbow Connector 144">
            <a:extLst>
              <a:ext uri="{FF2B5EF4-FFF2-40B4-BE49-F238E27FC236}">
                <a16:creationId xmlns:a16="http://schemas.microsoft.com/office/drawing/2014/main" id="{EB641D23-33DF-DD45-98CF-4B2D7999D77D}"/>
              </a:ext>
            </a:extLst>
          </p:cNvPr>
          <p:cNvCxnSpPr>
            <a:cxnSpLocks/>
            <a:stCxn id="165" idx="0"/>
          </p:cNvCxnSpPr>
          <p:nvPr/>
        </p:nvCxnSpPr>
        <p:spPr>
          <a:xfrm rot="5400000" flipH="1" flipV="1">
            <a:off x="2841652" y="5334966"/>
            <a:ext cx="110660" cy="4320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302F4DA2-BCF8-9A48-BCD9-0BA70DF15A64}"/>
              </a:ext>
            </a:extLst>
          </p:cNvPr>
          <p:cNvSpPr/>
          <p:nvPr/>
        </p:nvSpPr>
        <p:spPr bwMode="auto">
          <a:xfrm>
            <a:off x="3120724" y="5400545"/>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Ctrl.#N</a:t>
            </a:r>
          </a:p>
        </p:txBody>
      </p:sp>
      <p:sp>
        <p:nvSpPr>
          <p:cNvPr id="148" name="직사각형 363">
            <a:extLst>
              <a:ext uri="{FF2B5EF4-FFF2-40B4-BE49-F238E27FC236}">
                <a16:creationId xmlns:a16="http://schemas.microsoft.com/office/drawing/2014/main" id="{B4BDF15D-8D25-104F-AE63-C4DBE8928063}"/>
              </a:ext>
            </a:extLst>
          </p:cNvPr>
          <p:cNvSpPr/>
          <p:nvPr/>
        </p:nvSpPr>
        <p:spPr>
          <a:xfrm rot="5400000">
            <a:off x="3252980" y="5033631"/>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60" name="Rectangle 159">
            <a:extLst>
              <a:ext uri="{FF2B5EF4-FFF2-40B4-BE49-F238E27FC236}">
                <a16:creationId xmlns:a16="http://schemas.microsoft.com/office/drawing/2014/main" id="{CE64289B-EB9B-6D47-B64C-9E0580EB2FAE}"/>
              </a:ext>
            </a:extLst>
          </p:cNvPr>
          <p:cNvSpPr/>
          <p:nvPr/>
        </p:nvSpPr>
        <p:spPr bwMode="auto">
          <a:xfrm>
            <a:off x="2347056" y="4617113"/>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161" name="Rectangle 160">
            <a:extLst>
              <a:ext uri="{FF2B5EF4-FFF2-40B4-BE49-F238E27FC236}">
                <a16:creationId xmlns:a16="http://schemas.microsoft.com/office/drawing/2014/main" id="{0DBB906D-E4D7-1C41-AE6B-C1481B80D262}"/>
              </a:ext>
            </a:extLst>
          </p:cNvPr>
          <p:cNvSpPr/>
          <p:nvPr/>
        </p:nvSpPr>
        <p:spPr bwMode="auto">
          <a:xfrm>
            <a:off x="1373577" y="4617113"/>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162" name="직사각형 363">
            <a:extLst>
              <a:ext uri="{FF2B5EF4-FFF2-40B4-BE49-F238E27FC236}">
                <a16:creationId xmlns:a16="http://schemas.microsoft.com/office/drawing/2014/main" id="{308A9F7D-E526-FA48-9420-6DB86474B9A3}"/>
              </a:ext>
            </a:extLst>
          </p:cNvPr>
          <p:cNvSpPr/>
          <p:nvPr/>
        </p:nvSpPr>
        <p:spPr>
          <a:xfrm>
            <a:off x="2040997" y="4809233"/>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65" name="Rectangle 164">
            <a:extLst>
              <a:ext uri="{FF2B5EF4-FFF2-40B4-BE49-F238E27FC236}">
                <a16:creationId xmlns:a16="http://schemas.microsoft.com/office/drawing/2014/main" id="{9A6C7469-4034-2047-8AE1-A134E59CF669}"/>
              </a:ext>
            </a:extLst>
          </p:cNvPr>
          <p:cNvSpPr/>
          <p:nvPr/>
        </p:nvSpPr>
        <p:spPr bwMode="auto">
          <a:xfrm>
            <a:off x="2347056" y="5606299"/>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166" name="Rectangle 165">
            <a:extLst>
              <a:ext uri="{FF2B5EF4-FFF2-40B4-BE49-F238E27FC236}">
                <a16:creationId xmlns:a16="http://schemas.microsoft.com/office/drawing/2014/main" id="{372BC88E-4037-C64C-8988-CCAADD3A7F9C}"/>
              </a:ext>
            </a:extLst>
          </p:cNvPr>
          <p:cNvSpPr/>
          <p:nvPr/>
        </p:nvSpPr>
        <p:spPr bwMode="auto">
          <a:xfrm>
            <a:off x="1365413" y="5606299"/>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167" name="직사각형 363">
            <a:extLst>
              <a:ext uri="{FF2B5EF4-FFF2-40B4-BE49-F238E27FC236}">
                <a16:creationId xmlns:a16="http://schemas.microsoft.com/office/drawing/2014/main" id="{08986F32-0494-5C4F-81F7-43D29601CACA}"/>
              </a:ext>
            </a:extLst>
          </p:cNvPr>
          <p:cNvSpPr/>
          <p:nvPr/>
        </p:nvSpPr>
        <p:spPr>
          <a:xfrm>
            <a:off x="2040997" y="5777347"/>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78" name="Rounded Rectangle 177">
            <a:extLst>
              <a:ext uri="{FF2B5EF4-FFF2-40B4-BE49-F238E27FC236}">
                <a16:creationId xmlns:a16="http://schemas.microsoft.com/office/drawing/2014/main" id="{823B947D-A2DA-7E4F-A040-C4231925158A}"/>
              </a:ext>
            </a:extLst>
          </p:cNvPr>
          <p:cNvSpPr/>
          <p:nvPr/>
        </p:nvSpPr>
        <p:spPr>
          <a:xfrm>
            <a:off x="2752302" y="3418989"/>
            <a:ext cx="3534327" cy="302571"/>
          </a:xfrm>
          <a:prstGeom prst="roundRect">
            <a:avLst>
              <a:gd name="adj" fmla="val 30799"/>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Host System</a:t>
            </a:r>
          </a:p>
        </p:txBody>
      </p:sp>
      <p:sp>
        <p:nvSpPr>
          <p:cNvPr id="52" name="Rounded Rectangle 51">
            <a:extLst>
              <a:ext uri="{FF2B5EF4-FFF2-40B4-BE49-F238E27FC236}">
                <a16:creationId xmlns:a16="http://schemas.microsoft.com/office/drawing/2014/main" id="{F1E5A34E-4ED5-AB4D-822F-84C411E61671}"/>
              </a:ext>
            </a:extLst>
          </p:cNvPr>
          <p:cNvSpPr/>
          <p:nvPr/>
        </p:nvSpPr>
        <p:spPr>
          <a:xfrm>
            <a:off x="4981322" y="4464238"/>
            <a:ext cx="948293" cy="453460"/>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53" name="Rectangle 52">
            <a:extLst>
              <a:ext uri="{FF2B5EF4-FFF2-40B4-BE49-F238E27FC236}">
                <a16:creationId xmlns:a16="http://schemas.microsoft.com/office/drawing/2014/main" id="{C256931D-8BFC-EC4E-8D51-8BAF0560FBA8}"/>
              </a:ext>
            </a:extLst>
          </p:cNvPr>
          <p:cNvSpPr/>
          <p:nvPr/>
        </p:nvSpPr>
        <p:spPr bwMode="auto">
          <a:xfrm>
            <a:off x="5089771" y="5400543"/>
            <a:ext cx="812503"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4" name="Rectangle 53">
            <a:extLst>
              <a:ext uri="{FF2B5EF4-FFF2-40B4-BE49-F238E27FC236}">
                <a16:creationId xmlns:a16="http://schemas.microsoft.com/office/drawing/2014/main" id="{229DF49F-887A-924C-A0EF-CA98B8F10E91}"/>
              </a:ext>
            </a:extLst>
          </p:cNvPr>
          <p:cNvSpPr/>
          <p:nvPr/>
        </p:nvSpPr>
        <p:spPr bwMode="auto">
          <a:xfrm>
            <a:off x="3920709" y="4436527"/>
            <a:ext cx="752544"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5" name="Rectangle 54">
            <a:extLst>
              <a:ext uri="{FF2B5EF4-FFF2-40B4-BE49-F238E27FC236}">
                <a16:creationId xmlns:a16="http://schemas.microsoft.com/office/drawing/2014/main" id="{EE366EB1-3ED8-174F-9545-5F5FC586E043}"/>
              </a:ext>
            </a:extLst>
          </p:cNvPr>
          <p:cNvSpPr/>
          <p:nvPr/>
        </p:nvSpPr>
        <p:spPr bwMode="auto">
          <a:xfrm>
            <a:off x="3920709" y="5400544"/>
            <a:ext cx="752544"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6" name="Rounded Rectangle 55">
            <a:extLst>
              <a:ext uri="{FF2B5EF4-FFF2-40B4-BE49-F238E27FC236}">
                <a16:creationId xmlns:a16="http://schemas.microsoft.com/office/drawing/2014/main" id="{7135A139-ED18-1640-A5D8-F41D6940FCC8}"/>
              </a:ext>
            </a:extLst>
          </p:cNvPr>
          <p:cNvSpPr/>
          <p:nvPr/>
        </p:nvSpPr>
        <p:spPr>
          <a:xfrm>
            <a:off x="6248740" y="5388400"/>
            <a:ext cx="1274619" cy="638034"/>
          </a:xfrm>
          <a:prstGeom prst="roundRect">
            <a:avLst>
              <a:gd name="adj" fmla="val 9944"/>
            </a:avLst>
          </a:prstGeom>
          <a:solidFill>
            <a:srgbClr val="BAE5F5"/>
          </a:solidFill>
          <a:ln w="1905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Metadata  </a:t>
            </a:r>
          </a:p>
        </p:txBody>
      </p:sp>
      <p:sp>
        <p:nvSpPr>
          <p:cNvPr id="57" name="Rounded Rectangle 56">
            <a:extLst>
              <a:ext uri="{FF2B5EF4-FFF2-40B4-BE49-F238E27FC236}">
                <a16:creationId xmlns:a16="http://schemas.microsoft.com/office/drawing/2014/main" id="{746E2371-B898-2D4D-B665-832A7DA710CB}"/>
              </a:ext>
            </a:extLst>
          </p:cNvPr>
          <p:cNvSpPr/>
          <p:nvPr/>
        </p:nvSpPr>
        <p:spPr>
          <a:xfrm>
            <a:off x="4960001" y="4419455"/>
            <a:ext cx="977645" cy="583858"/>
          </a:xfrm>
          <a:prstGeom prst="roundRect">
            <a:avLst>
              <a:gd name="adj" fmla="val 16632"/>
            </a:avLst>
          </a:prstGeom>
          <a:solidFill>
            <a:srgbClr val="BAE5F5"/>
          </a:solidFill>
          <a:ln w="1905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12" name="Right Arrow 11">
            <a:extLst>
              <a:ext uri="{FF2B5EF4-FFF2-40B4-BE49-F238E27FC236}">
                <a16:creationId xmlns:a16="http://schemas.microsoft.com/office/drawing/2014/main" id="{30D84DD8-85AF-8549-A50C-B4F3B2A078F1}"/>
              </a:ext>
            </a:extLst>
          </p:cNvPr>
          <p:cNvSpPr/>
          <p:nvPr/>
        </p:nvSpPr>
        <p:spPr>
          <a:xfrm rot="16200000">
            <a:off x="4279490" y="3776632"/>
            <a:ext cx="580099" cy="467486"/>
          </a:xfrm>
          <a:prstGeom prst="rightArrow">
            <a:avLst/>
          </a:prstGeom>
          <a:solidFill>
            <a:srgbClr val="19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5DB76091-15B2-984C-9D40-41624FFF2AD8}"/>
              </a:ext>
            </a:extLst>
          </p:cNvPr>
          <p:cNvSpPr/>
          <p:nvPr/>
        </p:nvSpPr>
        <p:spPr bwMode="auto">
          <a:xfrm>
            <a:off x="4885532" y="3802009"/>
            <a:ext cx="3078598"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0" i="0" u="none" strike="noStrike" kern="1200" cap="none" spc="0" normalizeH="0" baseline="0" noProof="0" dirty="0">
                <a:ln>
                  <a:noFill/>
                </a:ln>
                <a:solidFill>
                  <a:srgbClr val="1982C3"/>
                </a:solidFill>
                <a:effectLst/>
                <a:uLnTx/>
                <a:uFillTx/>
                <a:latin typeface="Cambria" panose="02040503050406030204" pitchFamily="18" charset="0"/>
                <a:ea typeface="+mn-ea"/>
                <a:cs typeface="Arial" panose="020B0604020202020204" pitchFamily="34" charset="0"/>
              </a:rPr>
              <a:t>Reads that need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0" i="0" u="none" strike="noStrike" kern="1200" cap="none" spc="0" normalizeH="0" baseline="0" noProof="0" dirty="0">
                <a:ln>
                  <a:noFill/>
                </a:ln>
                <a:solidFill>
                  <a:srgbClr val="1982C3"/>
                </a:solidFill>
                <a:effectLst/>
                <a:uLnTx/>
                <a:uFillTx/>
                <a:latin typeface="Cambria" panose="02040503050406030204" pitchFamily="18" charset="0"/>
                <a:ea typeface="+mn-ea"/>
                <a:cs typeface="Arial" panose="020B0604020202020204" pitchFamily="34" charset="0"/>
              </a:rPr>
              <a:t>substantial processing</a:t>
            </a:r>
          </a:p>
        </p:txBody>
      </p:sp>
      <p:sp>
        <p:nvSpPr>
          <p:cNvPr id="65" name="Content Placeholder 2">
            <a:extLst>
              <a:ext uri="{FF2B5EF4-FFF2-40B4-BE49-F238E27FC236}">
                <a16:creationId xmlns:a16="http://schemas.microsoft.com/office/drawing/2014/main" id="{CF8748EF-DAA0-A047-9A60-18BE750087F3}"/>
              </a:ext>
            </a:extLst>
          </p:cNvPr>
          <p:cNvSpPr txBox="1">
            <a:spLocks/>
          </p:cNvSpPr>
          <p:nvPr/>
        </p:nvSpPr>
        <p:spPr>
          <a:xfrm>
            <a:off x="189560" y="955166"/>
            <a:ext cx="8764880" cy="2585763"/>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100000"/>
              </a:lnSpc>
              <a:spcBef>
                <a:spcPts val="1000"/>
              </a:spcBef>
              <a:spcAft>
                <a:spcPts val="200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Key idea: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 reads that do not require alignment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inside the storage</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system</a:t>
            </a:r>
            <a:endPar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a:p>
            <a:pPr marL="187200" marR="0" lvl="0" indent="-1872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Challenges</a:t>
            </a:r>
          </a:p>
          <a:p>
            <a:pPr marL="311150" marR="0" lvl="1" indent="-187200" algn="l" defTabSz="914400" rtl="0" eaLnBrk="1" fontAlgn="auto" latinLnBrk="0" hangingPunct="1">
              <a:lnSpc>
                <a:spcPct val="100000"/>
              </a:lnSpc>
              <a:spcBef>
                <a:spcPts val="0"/>
              </a:spcBef>
              <a:spcAft>
                <a:spcPts val="0"/>
              </a:spcAft>
              <a:buClr>
                <a:prstClr val="black"/>
              </a:buClr>
              <a:buSzTx/>
              <a:buFont typeface="Cambria" panose="02040503050406030204" pitchFamily="18" charset="0"/>
              <a:buChar char="-"/>
              <a:tabLst/>
              <a:defRPr/>
            </a:pP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Different </a:t>
            </a:r>
            <a:r>
              <a:rPr kumimoji="0" lang="en-GB" sz="2400" b="0" i="0" u="none" strike="noStrike" kern="1200" cap="none" spc="0" normalizeH="0" baseline="0" noProof="0" dirty="0" err="1">
                <a:ln>
                  <a:noFill/>
                </a:ln>
                <a:solidFill>
                  <a:srgbClr val="C00000"/>
                </a:solidFill>
                <a:effectLst/>
                <a:uLnTx/>
                <a:uFillTx/>
                <a:latin typeface="Corbel" panose="020B0503020204020204" pitchFamily="34" charset="0"/>
                <a:ea typeface="+mn-ea"/>
                <a:cs typeface="+mn-cs"/>
              </a:rPr>
              <a:t>behavior</a:t>
            </a: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across read mapping workloads</a:t>
            </a:r>
          </a:p>
          <a:p>
            <a:pPr marL="311150" marR="0" lvl="1" indent="-187200" algn="l" defTabSz="914400" rtl="0" eaLnBrk="1" fontAlgn="auto" latinLnBrk="0" hangingPunct="1">
              <a:lnSpc>
                <a:spcPct val="100000"/>
              </a:lnSpc>
              <a:spcBef>
                <a:spcPts val="0"/>
              </a:spcBef>
              <a:spcAft>
                <a:spcPts val="0"/>
              </a:spcAft>
              <a:buClr>
                <a:prstClr val="black"/>
              </a:buClr>
              <a:buSzTx/>
              <a:buFont typeface="Cambria" panose="02040503050406030204" pitchFamily="18" charset="0"/>
              <a:buChar char="-"/>
              <a:tabLst/>
              <a:defRPr/>
            </a:pP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Limited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hardware resources in the SSD</a:t>
            </a:r>
          </a:p>
        </p:txBody>
      </p:sp>
    </p:spTree>
    <p:extLst>
      <p:ext uri="{BB962C8B-B14F-4D97-AF65-F5344CB8AC3E}">
        <p14:creationId xmlns:p14="http://schemas.microsoft.com/office/powerpoint/2010/main" val="17784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P spid="12" grpId="0" animBg="1"/>
      <p:bldP spid="61" grpId="0"/>
      <p:bldP spid="65" grpId="0" uiExpand="1" build="p" bldLvl="2"/>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25B7-DEF6-5F4A-B988-8E68367812C2}"/>
              </a:ext>
            </a:extLst>
          </p:cNvPr>
          <p:cNvSpPr>
            <a:spLocks noGrp="1"/>
          </p:cNvSpPr>
          <p:nvPr>
            <p:ph type="title"/>
          </p:nvPr>
        </p:nvSpPr>
        <p:spPr/>
        <p:txBody>
          <a:bodyPr/>
          <a:lstStyle/>
          <a:p>
            <a:r>
              <a:rPr lang="en-CH" sz="3200" dirty="0"/>
              <a:t>Filtering Opportunities</a:t>
            </a:r>
          </a:p>
        </p:txBody>
      </p:sp>
      <p:sp>
        <p:nvSpPr>
          <p:cNvPr id="4" name="Content Placeholder 2">
            <a:extLst>
              <a:ext uri="{FF2B5EF4-FFF2-40B4-BE49-F238E27FC236}">
                <a16:creationId xmlns:a16="http://schemas.microsoft.com/office/drawing/2014/main" id="{4B0BFFBE-1EC2-3C4A-A597-09FB446C42A9}"/>
              </a:ext>
            </a:extLst>
          </p:cNvPr>
          <p:cNvSpPr>
            <a:spLocks noGrp="1"/>
          </p:cNvSpPr>
          <p:nvPr>
            <p:ph idx="1"/>
          </p:nvPr>
        </p:nvSpPr>
        <p:spPr>
          <a:xfrm>
            <a:off x="189559" y="978194"/>
            <a:ext cx="8874053" cy="5377521"/>
          </a:xfrm>
        </p:spPr>
        <p:txBody>
          <a:bodyPr/>
          <a:lstStyle/>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and short</a:t>
            </a:r>
          </a:p>
          <a:p>
            <a:pPr lvl="1">
              <a:spcAft>
                <a:spcPts val="800"/>
              </a:spcAft>
            </a:pPr>
            <a:r>
              <a:rPr lang="en-GB" sz="2200" b="1" dirty="0"/>
              <a:t>Long reads: </a:t>
            </a:r>
            <a:r>
              <a:rPr lang="en-GB" sz="2200" dirty="0">
                <a:solidFill>
                  <a:srgbClr val="C00000"/>
                </a:solidFill>
              </a:rPr>
              <a:t>less accurate </a:t>
            </a:r>
            <a:r>
              <a:rPr lang="en-GB" sz="2200" dirty="0"/>
              <a:t>and long</a:t>
            </a:r>
            <a:endParaRPr lang="en-GB" dirty="0"/>
          </a:p>
          <a:p>
            <a:pPr marL="0" indent="0">
              <a:buNone/>
            </a:pPr>
            <a:endParaRPr lang="en-CH" dirty="0"/>
          </a:p>
        </p:txBody>
      </p:sp>
      <p:sp>
        <p:nvSpPr>
          <p:cNvPr id="7" name="Rectangle 6">
            <a:extLst>
              <a:ext uri="{FF2B5EF4-FFF2-40B4-BE49-F238E27FC236}">
                <a16:creationId xmlns:a16="http://schemas.microsoft.com/office/drawing/2014/main" id="{3A9F7777-01A8-8344-94F4-F86EC7C6EDAB}"/>
              </a:ext>
            </a:extLst>
          </p:cNvPr>
          <p:cNvSpPr/>
          <p:nvPr/>
        </p:nvSpPr>
        <p:spPr>
          <a:xfrm>
            <a:off x="481684" y="5225849"/>
            <a:ext cx="8400644" cy="9732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(long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or long reads)</a:t>
            </a:r>
          </a:p>
        </p:txBody>
      </p:sp>
      <p:sp>
        <p:nvSpPr>
          <p:cNvPr id="8" name="Rectangle: Rounded Corners 8">
            <a:extLst>
              <a:ext uri="{FF2B5EF4-FFF2-40B4-BE49-F238E27FC236}">
                <a16:creationId xmlns:a16="http://schemas.microsoft.com/office/drawing/2014/main" id="{5326CE5E-62C4-314D-908A-4A31F336E2CC}"/>
              </a:ext>
            </a:extLst>
          </p:cNvPr>
          <p:cNvSpPr/>
          <p:nvPr/>
        </p:nvSpPr>
        <p:spPr>
          <a:xfrm>
            <a:off x="189558" y="4634434"/>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have potential matching locations, so they skip alignment</a:t>
            </a:r>
          </a:p>
        </p:txBody>
      </p:sp>
      <p:sp>
        <p:nvSpPr>
          <p:cNvPr id="10" name="Rectangle 9">
            <a:extLst>
              <a:ext uri="{FF2B5EF4-FFF2-40B4-BE49-F238E27FC236}">
                <a16:creationId xmlns:a16="http://schemas.microsoft.com/office/drawing/2014/main" id="{18010D33-781C-AF49-A244-03E794B46FDE}"/>
              </a:ext>
            </a:extLst>
          </p:cNvPr>
          <p:cNvSpPr/>
          <p:nvPr/>
        </p:nvSpPr>
        <p:spPr>
          <a:xfrm>
            <a:off x="481684" y="3196627"/>
            <a:ext cx="8400644" cy="13151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combined with</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a:t>
            </a:r>
          </a:p>
        </p:txBody>
      </p:sp>
      <p:sp>
        <p:nvSpPr>
          <p:cNvPr id="11" name="Rectangle: Rounded Corners 8">
            <a:extLst>
              <a:ext uri="{FF2B5EF4-FFF2-40B4-BE49-F238E27FC236}">
                <a16:creationId xmlns:a16="http://schemas.microsoft.com/office/drawing/2014/main" id="{84B784F0-7BDE-204A-BF08-2F32008075E0}"/>
              </a:ext>
            </a:extLst>
          </p:cNvPr>
          <p:cNvSpPr/>
          <p:nvPr/>
        </p:nvSpPr>
        <p:spPr>
          <a:xfrm>
            <a:off x="189558" y="2921018"/>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need expensive approximate string matching during alignment</a:t>
            </a:r>
          </a:p>
        </p:txBody>
      </p:sp>
      <p:sp>
        <p:nvSpPr>
          <p:cNvPr id="12" name="Content Placeholder 2">
            <a:extLst>
              <a:ext uri="{FF2B5EF4-FFF2-40B4-BE49-F238E27FC236}">
                <a16:creationId xmlns:a16="http://schemas.microsoft.com/office/drawing/2014/main" id="{B37B142F-6429-E54A-8CD8-652E6474BDF5}"/>
              </a:ext>
            </a:extLst>
          </p:cNvPr>
          <p:cNvSpPr txBox="1">
            <a:spLocks/>
          </p:cNvSpPr>
          <p:nvPr/>
        </p:nvSpPr>
        <p:spPr>
          <a:xfrm>
            <a:off x="189560" y="2378349"/>
            <a:ext cx="8987622" cy="564618"/>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None/>
              <a:tabLst/>
              <a:defRPr/>
            </a:pPr>
            <a:r>
              <a:rPr kumimoji="0" lang="en-GB"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Reads that do not require the expensive alignment step:</a:t>
            </a:r>
          </a:p>
        </p:txBody>
      </p:sp>
    </p:spTree>
    <p:extLst>
      <p:ext uri="{BB962C8B-B14F-4D97-AF65-F5344CB8AC3E}">
        <p14:creationId xmlns:p14="http://schemas.microsoft.com/office/powerpoint/2010/main" val="31049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P spid="7" grpId="0" build="p" animBg="1"/>
      <p:bldP spid="8" grpId="0" animBg="1"/>
      <p:bldP spid="10" grpId="0" build="p" animBg="1"/>
      <p:bldP spid="11" grpId="0" animBg="1"/>
      <p:bldP spid="12"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0EC-E641-4549-A00B-2879D9110069}"/>
              </a:ext>
            </a:extLst>
          </p:cNvPr>
          <p:cNvSpPr>
            <a:spLocks noGrp="1"/>
          </p:cNvSpPr>
          <p:nvPr>
            <p:ph type="title"/>
          </p:nvPr>
        </p:nvSpPr>
        <p:spPr/>
        <p:txBody>
          <a:bodyPr/>
          <a:lstStyle/>
          <a:p>
            <a:r>
              <a:rPr lang="en-CH" dirty="0"/>
              <a:t>GenStore</a:t>
            </a:r>
          </a:p>
        </p:txBody>
      </p:sp>
      <p:sp>
        <p:nvSpPr>
          <p:cNvPr id="3" name="Content Placeholder 2">
            <a:extLst>
              <a:ext uri="{FF2B5EF4-FFF2-40B4-BE49-F238E27FC236}">
                <a16:creationId xmlns:a16="http://schemas.microsoft.com/office/drawing/2014/main" id="{BF4A6C8E-3BC8-BB46-8783-21D3D816B591}"/>
              </a:ext>
            </a:extLst>
          </p:cNvPr>
          <p:cNvSpPr>
            <a:spLocks noGrp="1"/>
          </p:cNvSpPr>
          <p:nvPr>
            <p:ph idx="1"/>
          </p:nvPr>
        </p:nvSpPr>
        <p:spPr/>
        <p:txBody>
          <a:bodyPr/>
          <a:lstStyle/>
          <a:p>
            <a:endParaRPr lang="en-CH"/>
          </a:p>
        </p:txBody>
      </p:sp>
      <p:sp>
        <p:nvSpPr>
          <p:cNvPr id="4" name="TextBox 3">
            <a:extLst>
              <a:ext uri="{FF2B5EF4-FFF2-40B4-BE49-F238E27FC236}">
                <a16:creationId xmlns:a16="http://schemas.microsoft.com/office/drawing/2014/main" id="{FE69A509-2940-AF40-9D93-40CDBCF4F9D6}"/>
              </a:ext>
            </a:extLst>
          </p:cNvPr>
          <p:cNvSpPr txBox="1"/>
          <p:nvPr/>
        </p:nvSpPr>
        <p:spPr>
          <a:xfrm>
            <a:off x="364765" y="1611241"/>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xactly-</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
        <p:nvSpPr>
          <p:cNvPr id="5" name="TextBox 4">
            <a:extLst>
              <a:ext uri="{FF2B5EF4-FFF2-40B4-BE49-F238E27FC236}">
                <a16:creationId xmlns:a16="http://schemas.microsoft.com/office/drawing/2014/main" id="{E7A91EC6-06D7-EA40-9695-C5559CDEFE9C}"/>
              </a:ext>
            </a:extLst>
          </p:cNvPr>
          <p:cNvSpPr txBox="1"/>
          <p:nvPr/>
        </p:nvSpPr>
        <p:spPr>
          <a:xfrm>
            <a:off x="364764" y="3706836"/>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on-</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Tree>
    <p:extLst>
      <p:ext uri="{BB962C8B-B14F-4D97-AF65-F5344CB8AC3E}">
        <p14:creationId xmlns:p14="http://schemas.microsoft.com/office/powerpoint/2010/main" val="104819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6633"/>
                </a:solidFill>
                <a:effectLst/>
                <a:uLnTx/>
                <a:uFillTx/>
                <a:latin typeface="Garamond"/>
                <a:ea typeface="+mj-ea"/>
                <a:cs typeface="+mj-cs"/>
              </a:rPr>
              <a:t>Accelerating Genome Analysis </a:t>
            </a:r>
            <a:r>
              <a:rPr kumimoji="0" lang="en-US" sz="2200" b="1" i="0" u="none" strike="noStrike" kern="0" cap="none" spc="0" normalizeH="0" baseline="0" noProof="0" dirty="0">
                <a:ln>
                  <a:noFill/>
                </a:ln>
                <a:solidFill>
                  <a:srgbClr val="006633"/>
                </a:solidFill>
                <a:effectLst/>
                <a:uLnTx/>
                <a:uFillTx/>
                <a:latin typeface="Garamond"/>
                <a:ea typeface="+mj-ea"/>
                <a:cs typeface="+mj-cs"/>
              </a:rPr>
              <a:t>[DAC 2023]</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1185664"/>
            <a:ext cx="8610600" cy="5267672"/>
          </a:xfrm>
        </p:spPr>
        <p:txBody>
          <a:bodyPr/>
          <a:lstStyle/>
          <a:p>
            <a:r>
              <a:rPr lang="en-US" b="1" i="0" dirty="0">
                <a:solidFill>
                  <a:srgbClr val="0000FF"/>
                </a:solidFill>
                <a:effectLst/>
              </a:rPr>
              <a:t>To appear </a:t>
            </a:r>
            <a:r>
              <a:rPr lang="en-US" b="1" dirty="0">
                <a:solidFill>
                  <a:srgbClr val="0000FF"/>
                </a:solidFill>
              </a:rPr>
              <a:t>at DAC 2023</a:t>
            </a:r>
            <a:endParaRPr lang="en-US" b="1" i="0" dirty="0">
              <a:solidFill>
                <a:srgbClr val="0000FF"/>
              </a:solidFill>
              <a:effectLst/>
            </a:endParaRP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2"/>
              </a:rPr>
              <a:t>https://arxiv.org/pdf/2305.00492.pdf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4DB4C3F7-8C86-02E8-E2E2-7E2E9CF63DBB}"/>
              </a:ext>
            </a:extLst>
          </p:cNvPr>
          <p:cNvPicPr>
            <a:picLocks noChangeAspect="1"/>
          </p:cNvPicPr>
          <p:nvPr/>
        </p:nvPicPr>
        <p:blipFill>
          <a:blip r:embed="rId3"/>
          <a:stretch>
            <a:fillRect/>
          </a:stretch>
        </p:blipFill>
        <p:spPr>
          <a:xfrm>
            <a:off x="172395" y="2754551"/>
            <a:ext cx="8914319" cy="2042601"/>
          </a:xfrm>
          <a:prstGeom prst="rect">
            <a:avLst/>
          </a:prstGeom>
        </p:spPr>
      </p:pic>
    </p:spTree>
    <p:extLst>
      <p:ext uri="{BB962C8B-B14F-4D97-AF65-F5344CB8AC3E}">
        <p14:creationId xmlns:p14="http://schemas.microsoft.com/office/powerpoint/2010/main" val="113208529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0EC-E641-4549-A00B-2879D9110069}"/>
              </a:ext>
            </a:extLst>
          </p:cNvPr>
          <p:cNvSpPr>
            <a:spLocks noGrp="1"/>
          </p:cNvSpPr>
          <p:nvPr>
            <p:ph type="title"/>
          </p:nvPr>
        </p:nvSpPr>
        <p:spPr/>
        <p:txBody>
          <a:bodyPr/>
          <a:lstStyle/>
          <a:p>
            <a:r>
              <a:rPr lang="en-CH" dirty="0"/>
              <a:t>GenStore</a:t>
            </a:r>
          </a:p>
        </p:txBody>
      </p:sp>
      <p:sp>
        <p:nvSpPr>
          <p:cNvPr id="3" name="Content Placeholder 2">
            <a:extLst>
              <a:ext uri="{FF2B5EF4-FFF2-40B4-BE49-F238E27FC236}">
                <a16:creationId xmlns:a16="http://schemas.microsoft.com/office/drawing/2014/main" id="{BF4A6C8E-3BC8-BB46-8783-21D3D816B591}"/>
              </a:ext>
            </a:extLst>
          </p:cNvPr>
          <p:cNvSpPr>
            <a:spLocks noGrp="1"/>
          </p:cNvSpPr>
          <p:nvPr>
            <p:ph idx="1"/>
          </p:nvPr>
        </p:nvSpPr>
        <p:spPr/>
        <p:txBody>
          <a:bodyPr/>
          <a:lstStyle/>
          <a:p>
            <a:endParaRPr lang="en-CH"/>
          </a:p>
        </p:txBody>
      </p:sp>
      <p:sp>
        <p:nvSpPr>
          <p:cNvPr id="4" name="TextBox 3">
            <a:extLst>
              <a:ext uri="{FF2B5EF4-FFF2-40B4-BE49-F238E27FC236}">
                <a16:creationId xmlns:a16="http://schemas.microsoft.com/office/drawing/2014/main" id="{FE69A509-2940-AF40-9D93-40CDBCF4F9D6}"/>
              </a:ext>
            </a:extLst>
          </p:cNvPr>
          <p:cNvSpPr txBox="1"/>
          <p:nvPr/>
        </p:nvSpPr>
        <p:spPr>
          <a:xfrm>
            <a:off x="364765" y="1611241"/>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xactly-</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
        <p:nvSpPr>
          <p:cNvPr id="5" name="TextBox 4">
            <a:extLst>
              <a:ext uri="{FF2B5EF4-FFF2-40B4-BE49-F238E27FC236}">
                <a16:creationId xmlns:a16="http://schemas.microsoft.com/office/drawing/2014/main" id="{E7A91EC6-06D7-EA40-9695-C5559CDEFE9C}"/>
              </a:ext>
            </a:extLst>
          </p:cNvPr>
          <p:cNvSpPr txBox="1"/>
          <p:nvPr/>
        </p:nvSpPr>
        <p:spPr>
          <a:xfrm>
            <a:off x="364764" y="3706836"/>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on-</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
        <p:nvSpPr>
          <p:cNvPr id="6" name="TextBox 5">
            <a:extLst>
              <a:ext uri="{FF2B5EF4-FFF2-40B4-BE49-F238E27FC236}">
                <a16:creationId xmlns:a16="http://schemas.microsoft.com/office/drawing/2014/main" id="{9DA41287-7F16-9440-81D5-BD6E65D16F12}"/>
              </a:ext>
            </a:extLst>
          </p:cNvPr>
          <p:cNvSpPr txBox="1"/>
          <p:nvPr/>
        </p:nvSpPr>
        <p:spPr>
          <a:xfrm>
            <a:off x="364763" y="3706835"/>
            <a:ext cx="8410073" cy="1539923"/>
          </a:xfrm>
          <a:prstGeom prst="roundRect">
            <a:avLst>
              <a:gd name="adj" fmla="val 4777"/>
            </a:avLst>
          </a:prstGeom>
          <a:solidFill>
            <a:srgbClr val="FFFFFF">
              <a:alpha val="80392"/>
            </a:srgbClr>
          </a:solidFill>
          <a:ln w="57150">
            <a:solidFill>
              <a:srgbClr val="FFFFFF">
                <a:alpha val="76863"/>
              </a:srgbClr>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endParaRPr kumimoji="0" lang="en-US"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Calibri" panose="020F0502020204030204" pitchFamily="34" charset="0"/>
            </a:endParaRPr>
          </a:p>
        </p:txBody>
      </p:sp>
    </p:spTree>
    <p:extLst>
      <p:ext uri="{BB962C8B-B14F-4D97-AF65-F5344CB8AC3E}">
        <p14:creationId xmlns:p14="http://schemas.microsoft.com/office/powerpoint/2010/main" val="21447779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E8704-6BA8-9941-A69E-BC2CFEB19F48}"/>
              </a:ext>
            </a:extLst>
          </p:cNvPr>
          <p:cNvSpPr>
            <a:spLocks noGrp="1"/>
          </p:cNvSpPr>
          <p:nvPr>
            <p:ph type="title"/>
          </p:nvPr>
        </p:nvSpPr>
        <p:spPr/>
        <p:txBody>
          <a:bodyPr/>
          <a:lstStyle/>
          <a:p>
            <a:r>
              <a:rPr lang="en-CH" dirty="0"/>
              <a:t>GenStore-EM </a:t>
            </a:r>
          </a:p>
        </p:txBody>
      </p:sp>
      <p:sp>
        <p:nvSpPr>
          <p:cNvPr id="3" name="Content Placeholder 2">
            <a:extLst>
              <a:ext uri="{FF2B5EF4-FFF2-40B4-BE49-F238E27FC236}">
                <a16:creationId xmlns:a16="http://schemas.microsoft.com/office/drawing/2014/main" id="{B58F98CF-A703-BA47-B67E-4E979A73BD6C}"/>
              </a:ext>
            </a:extLst>
          </p:cNvPr>
          <p:cNvSpPr>
            <a:spLocks noGrp="1"/>
          </p:cNvSpPr>
          <p:nvPr>
            <p:ph idx="1"/>
          </p:nvPr>
        </p:nvSpPr>
        <p:spPr/>
        <p:txBody>
          <a:bodyPr/>
          <a:lstStyle/>
          <a:p>
            <a:pPr>
              <a:spcAft>
                <a:spcPts val="1000"/>
              </a:spcAft>
            </a:pPr>
            <a:r>
              <a:rPr lang="en-GB" dirty="0"/>
              <a:t>Efficient in-storage filter for reads with at least one </a:t>
            </a:r>
            <a:r>
              <a:rPr lang="en-GB" dirty="0">
                <a:solidFill>
                  <a:srgbClr val="1982C3"/>
                </a:solidFill>
              </a:rPr>
              <a:t>exact match </a:t>
            </a:r>
            <a:r>
              <a:rPr lang="en-GB" dirty="0"/>
              <a:t>in the reference genome</a:t>
            </a:r>
          </a:p>
          <a:p>
            <a:pPr>
              <a:spcAft>
                <a:spcPts val="1000"/>
              </a:spcAft>
            </a:pPr>
            <a:r>
              <a:rPr lang="en-GB" dirty="0"/>
              <a:t>Uses </a:t>
            </a:r>
            <a:r>
              <a:rPr lang="en-GB" dirty="0">
                <a:solidFill>
                  <a:srgbClr val="629B3C"/>
                </a:solidFill>
              </a:rPr>
              <a:t>simple operations</a:t>
            </a:r>
            <a:r>
              <a:rPr lang="en-GB" dirty="0"/>
              <a:t>, without requiring alignment</a:t>
            </a:r>
            <a:endParaRPr lang="en-CH" dirty="0"/>
          </a:p>
          <a:p>
            <a:pPr>
              <a:spcAft>
                <a:spcPts val="1000"/>
              </a:spcAft>
            </a:pPr>
            <a:r>
              <a:rPr lang="en-CH" b="1" dirty="0">
                <a:solidFill>
                  <a:srgbClr val="C00000"/>
                </a:solidFill>
              </a:rPr>
              <a:t>Challenge: </a:t>
            </a:r>
            <a:r>
              <a:rPr lang="en-GB" dirty="0"/>
              <a:t>large number of</a:t>
            </a:r>
            <a:r>
              <a:rPr lang="en-GB" dirty="0">
                <a:solidFill>
                  <a:schemeClr val="accent2"/>
                </a:solidFill>
              </a:rPr>
              <a:t> </a:t>
            </a:r>
            <a:r>
              <a:rPr lang="en-GB" dirty="0">
                <a:solidFill>
                  <a:srgbClr val="C00000"/>
                </a:solidFill>
              </a:rPr>
              <a:t>random accesses per read </a:t>
            </a:r>
            <a:r>
              <a:rPr lang="en-GB" dirty="0"/>
              <a:t>to the reference genome and its index</a:t>
            </a:r>
          </a:p>
          <a:p>
            <a:pPr marL="123950" lvl="1" indent="0">
              <a:spcAft>
                <a:spcPts val="1000"/>
              </a:spcAft>
              <a:buClr>
                <a:schemeClr val="tx1"/>
              </a:buClr>
              <a:buNone/>
            </a:pPr>
            <a:endParaRPr lang="en-GB" sz="2800" dirty="0"/>
          </a:p>
          <a:p>
            <a:endParaRPr lang="en-CH" dirty="0"/>
          </a:p>
        </p:txBody>
      </p:sp>
      <p:sp>
        <p:nvSpPr>
          <p:cNvPr id="7" name="Rectangle 6">
            <a:extLst>
              <a:ext uri="{FF2B5EF4-FFF2-40B4-BE49-F238E27FC236}">
                <a16:creationId xmlns:a16="http://schemas.microsoft.com/office/drawing/2014/main" id="{DCCB4544-DD11-B14D-B58C-805A99D2CD56}"/>
              </a:ext>
            </a:extLst>
          </p:cNvPr>
          <p:cNvSpPr/>
          <p:nvPr/>
        </p:nvSpPr>
        <p:spPr>
          <a:xfrm>
            <a:off x="16590" y="3753573"/>
            <a:ext cx="9144000" cy="9014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Expensive random accesses </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flash chips</a:t>
            </a:r>
          </a:p>
        </p:txBody>
      </p:sp>
      <p:sp>
        <p:nvSpPr>
          <p:cNvPr id="8" name="Rectangle 7">
            <a:extLst>
              <a:ext uri="{FF2B5EF4-FFF2-40B4-BE49-F238E27FC236}">
                <a16:creationId xmlns:a16="http://schemas.microsoft.com/office/drawing/2014/main" id="{612011CC-2D23-264C-A778-32D14758C717}"/>
              </a:ext>
            </a:extLst>
          </p:cNvPr>
          <p:cNvSpPr/>
          <p:nvPr/>
        </p:nvSpPr>
        <p:spPr>
          <a:xfrm>
            <a:off x="0" y="4978334"/>
            <a:ext cx="9144000" cy="9014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Limited DRAM capacity </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inside the SSD</a:t>
            </a:r>
          </a:p>
        </p:txBody>
      </p:sp>
    </p:spTree>
    <p:extLst>
      <p:ext uri="{BB962C8B-B14F-4D97-AF65-F5344CB8AC3E}">
        <p14:creationId xmlns:p14="http://schemas.microsoft.com/office/powerpoint/2010/main" val="69887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7" grpId="0" animBg="1"/>
      <p:bldP spid="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8557-494D-FE44-A6BE-FDDFBB412B6D}"/>
              </a:ext>
            </a:extLst>
          </p:cNvPr>
          <p:cNvSpPr>
            <a:spLocks noGrp="1"/>
          </p:cNvSpPr>
          <p:nvPr>
            <p:ph type="title"/>
          </p:nvPr>
        </p:nvSpPr>
        <p:spPr/>
        <p:txBody>
          <a:bodyPr/>
          <a:lstStyle/>
          <a:p>
            <a:r>
              <a:rPr lang="en-CH" dirty="0"/>
              <a:t>GenStore-EM: Data Structures</a:t>
            </a:r>
          </a:p>
        </p:txBody>
      </p:sp>
      <p:sp>
        <p:nvSpPr>
          <p:cNvPr id="10" name="Rectangle 9">
            <a:extLst>
              <a:ext uri="{FF2B5EF4-FFF2-40B4-BE49-F238E27FC236}">
                <a16:creationId xmlns:a16="http://schemas.microsoft.com/office/drawing/2014/main" id="{776C38F5-FA18-8E4D-B9DA-02D83B42B8CB}"/>
              </a:ext>
            </a:extLst>
          </p:cNvPr>
          <p:cNvSpPr/>
          <p:nvPr/>
        </p:nvSpPr>
        <p:spPr>
          <a:xfrm>
            <a:off x="4627983" y="2177889"/>
            <a:ext cx="1514650"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1" name="TextBox 10">
            <a:extLst>
              <a:ext uri="{FF2B5EF4-FFF2-40B4-BE49-F238E27FC236}">
                <a16:creationId xmlns:a16="http://schemas.microsoft.com/office/drawing/2014/main" id="{91E55370-A75F-5E4F-B3B4-441291352D51}"/>
              </a:ext>
            </a:extLst>
          </p:cNvPr>
          <p:cNvSpPr txBox="1"/>
          <p:nvPr/>
        </p:nvSpPr>
        <p:spPr>
          <a:xfrm>
            <a:off x="2986071" y="2058542"/>
            <a:ext cx="8913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Read</a:t>
            </a:r>
          </a:p>
        </p:txBody>
      </p:sp>
      <p:sp>
        <p:nvSpPr>
          <p:cNvPr id="12" name="Rectangle 11">
            <a:extLst>
              <a:ext uri="{FF2B5EF4-FFF2-40B4-BE49-F238E27FC236}">
                <a16:creationId xmlns:a16="http://schemas.microsoft.com/office/drawing/2014/main" id="{83A477FA-BC07-8546-9AE8-55E41E6395BD}"/>
              </a:ext>
            </a:extLst>
          </p:cNvPr>
          <p:cNvSpPr/>
          <p:nvPr/>
        </p:nvSpPr>
        <p:spPr>
          <a:xfrm>
            <a:off x="4621480" y="2547183"/>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3" name="Rectangle 12">
            <a:extLst>
              <a:ext uri="{FF2B5EF4-FFF2-40B4-BE49-F238E27FC236}">
                <a16:creationId xmlns:a16="http://schemas.microsoft.com/office/drawing/2014/main" id="{7AA7AFEF-05B7-2849-AFD2-5D7ECB7BF4FD}"/>
              </a:ext>
            </a:extLst>
          </p:cNvPr>
          <p:cNvSpPr/>
          <p:nvPr/>
        </p:nvSpPr>
        <p:spPr>
          <a:xfrm>
            <a:off x="4752101" y="2813400"/>
            <a:ext cx="479533"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AA3DD6FC-4472-314E-BBAB-666CB0DA22F0}"/>
              </a:ext>
            </a:extLst>
          </p:cNvPr>
          <p:cNvSpPr txBox="1"/>
          <p:nvPr/>
        </p:nvSpPr>
        <p:spPr>
          <a:xfrm>
            <a:off x="5139038" y="2899074"/>
            <a:ext cx="4795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15" name="Left Brace 14">
            <a:extLst>
              <a:ext uri="{FF2B5EF4-FFF2-40B4-BE49-F238E27FC236}">
                <a16:creationId xmlns:a16="http://schemas.microsoft.com/office/drawing/2014/main" id="{79C2AEA5-EFF5-1B44-8150-837DC179978E}"/>
              </a:ext>
            </a:extLst>
          </p:cNvPr>
          <p:cNvSpPr/>
          <p:nvPr/>
        </p:nvSpPr>
        <p:spPr>
          <a:xfrm>
            <a:off x="4268332" y="2547183"/>
            <a:ext cx="254643" cy="721223"/>
          </a:xfrm>
          <a:prstGeom prst="leftBrac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EE723F6-771F-A940-A336-2D6E3B6781D1}"/>
              </a:ext>
            </a:extLst>
          </p:cNvPr>
          <p:cNvSpPr txBox="1"/>
          <p:nvPr/>
        </p:nvSpPr>
        <p:spPr>
          <a:xfrm>
            <a:off x="2990574" y="2668241"/>
            <a:ext cx="11453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K-mers</a:t>
            </a:r>
          </a:p>
        </p:txBody>
      </p:sp>
      <p:sp>
        <p:nvSpPr>
          <p:cNvPr id="18" name="TextBox 17">
            <a:extLst>
              <a:ext uri="{FF2B5EF4-FFF2-40B4-BE49-F238E27FC236}">
                <a16:creationId xmlns:a16="http://schemas.microsoft.com/office/drawing/2014/main" id="{39915396-D738-1E4B-B13D-88995F53492A}"/>
              </a:ext>
            </a:extLst>
          </p:cNvPr>
          <p:cNvSpPr txBox="1"/>
          <p:nvPr/>
        </p:nvSpPr>
        <p:spPr>
          <a:xfrm>
            <a:off x="2596536" y="2045902"/>
            <a:ext cx="1817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K-mer</a:t>
            </a:r>
          </a:p>
        </p:txBody>
      </p:sp>
      <p:sp>
        <p:nvSpPr>
          <p:cNvPr id="19" name="Content Placeholder 2">
            <a:extLst>
              <a:ext uri="{FF2B5EF4-FFF2-40B4-BE49-F238E27FC236}">
                <a16:creationId xmlns:a16="http://schemas.microsoft.com/office/drawing/2014/main" id="{BE61BB75-A4B4-E54D-B3C5-F36C1948A7F2}"/>
              </a:ext>
            </a:extLst>
          </p:cNvPr>
          <p:cNvSpPr>
            <a:spLocks noGrp="1"/>
          </p:cNvSpPr>
          <p:nvPr>
            <p:ph idx="1"/>
          </p:nvPr>
        </p:nvSpPr>
        <p:spPr>
          <a:xfrm>
            <a:off x="189559" y="978194"/>
            <a:ext cx="8874053" cy="1054613"/>
          </a:xfrm>
        </p:spPr>
        <p:txBody>
          <a:bodyPr/>
          <a:lstStyle/>
          <a:p>
            <a:pPr>
              <a:lnSpc>
                <a:spcPct val="110000"/>
              </a:lnSpc>
            </a:pPr>
            <a:r>
              <a:rPr lang="en-GB" b="1" dirty="0">
                <a:solidFill>
                  <a:srgbClr val="1982C3"/>
                </a:solidFill>
              </a:rPr>
              <a:t>Read-sized k-</a:t>
            </a:r>
            <a:r>
              <a:rPr lang="en-GB" b="1" dirty="0" err="1">
                <a:solidFill>
                  <a:srgbClr val="1982C3"/>
                </a:solidFill>
              </a:rPr>
              <a:t>mers</a:t>
            </a:r>
            <a:r>
              <a:rPr lang="en-GB" b="1" dirty="0">
                <a:solidFill>
                  <a:srgbClr val="1982C3"/>
                </a:solidFill>
              </a:rPr>
              <a:t>: </a:t>
            </a:r>
            <a:r>
              <a:rPr lang="en-GB" dirty="0"/>
              <a:t>to reduce the </a:t>
            </a:r>
            <a:r>
              <a:rPr lang="en-GB" dirty="0">
                <a:solidFill>
                  <a:srgbClr val="1982C3"/>
                </a:solidFill>
              </a:rPr>
              <a:t>number of accesses </a:t>
            </a:r>
            <a:r>
              <a:rPr lang="en-GB" dirty="0"/>
              <a:t>per each read</a:t>
            </a:r>
          </a:p>
        </p:txBody>
      </p:sp>
      <p:sp>
        <p:nvSpPr>
          <p:cNvPr id="21" name="Rectangle 20">
            <a:extLst>
              <a:ext uri="{FF2B5EF4-FFF2-40B4-BE49-F238E27FC236}">
                <a16:creationId xmlns:a16="http://schemas.microsoft.com/office/drawing/2014/main" id="{472FAB1A-45CC-F246-B128-EAACA4C086CE}"/>
              </a:ext>
            </a:extLst>
          </p:cNvPr>
          <p:cNvSpPr/>
          <p:nvPr/>
        </p:nvSpPr>
        <p:spPr>
          <a:xfrm>
            <a:off x="1265529" y="2926168"/>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Only one index lookup per read</a:t>
            </a:r>
          </a:p>
        </p:txBody>
      </p:sp>
      <p:sp>
        <p:nvSpPr>
          <p:cNvPr id="22" name="Content Placeholder 2">
            <a:extLst>
              <a:ext uri="{FF2B5EF4-FFF2-40B4-BE49-F238E27FC236}">
                <a16:creationId xmlns:a16="http://schemas.microsoft.com/office/drawing/2014/main" id="{5036073E-5B57-3B46-80FF-919823985E98}"/>
              </a:ext>
            </a:extLst>
          </p:cNvPr>
          <p:cNvSpPr txBox="1">
            <a:spLocks/>
          </p:cNvSpPr>
          <p:nvPr/>
        </p:nvSpPr>
        <p:spPr>
          <a:xfrm>
            <a:off x="190956" y="3849821"/>
            <a:ext cx="8874053" cy="1054613"/>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110000"/>
              </a:lnSpc>
              <a:spcBef>
                <a:spcPts val="1000"/>
              </a:spcBef>
              <a:spcAft>
                <a:spcPts val="0"/>
              </a:spcAft>
              <a:buClr>
                <a:prstClr val="black"/>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Sorted read-sized k-</a:t>
            </a:r>
            <a:r>
              <a:rPr kumimoji="0" lang="en-GB" sz="2800" b="1" i="0" u="none" strike="noStrike" kern="1200" cap="none" spc="0" normalizeH="0" baseline="0" noProof="0" dirty="0" err="1">
                <a:ln>
                  <a:noFill/>
                </a:ln>
                <a:solidFill>
                  <a:srgbClr val="1982C3"/>
                </a:solidFill>
                <a:effectLst/>
                <a:uLnTx/>
                <a:uFillTx/>
                <a:latin typeface="Corbel" panose="020B0503020204020204" pitchFamily="34" charset="0"/>
                <a:ea typeface="+mn-ea"/>
                <a:cs typeface="+mn-cs"/>
              </a:rPr>
              <a:t>mers</a:t>
            </a: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a:t>
            </a:r>
            <a:r>
              <a:rPr kumimoji="0" lang="en-GB"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avoid </a:t>
            </a:r>
            <a:r>
              <a:rPr kumimoji="0" lang="en-GB" sz="28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random accesses </a:t>
            </a:r>
            <a:r>
              <a:rPr kumimoji="0" lang="en-GB"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the index</a:t>
            </a:r>
          </a:p>
        </p:txBody>
      </p:sp>
      <p:sp>
        <p:nvSpPr>
          <p:cNvPr id="24" name="Rectangle 23">
            <a:extLst>
              <a:ext uri="{FF2B5EF4-FFF2-40B4-BE49-F238E27FC236}">
                <a16:creationId xmlns:a16="http://schemas.microsoft.com/office/drawing/2014/main" id="{0D2C5AE9-BCB1-E048-8C60-6DE66E59F929}"/>
              </a:ext>
            </a:extLst>
          </p:cNvPr>
          <p:cNvSpPr/>
          <p:nvPr/>
        </p:nvSpPr>
        <p:spPr>
          <a:xfrm>
            <a:off x="1265529" y="5377785"/>
            <a:ext cx="71080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Sequential scan of the read set and the index</a:t>
            </a:r>
          </a:p>
        </p:txBody>
      </p:sp>
      <p:sp>
        <p:nvSpPr>
          <p:cNvPr id="17" name="TextBox 16">
            <a:extLst>
              <a:ext uri="{FF2B5EF4-FFF2-40B4-BE49-F238E27FC236}">
                <a16:creationId xmlns:a16="http://schemas.microsoft.com/office/drawing/2014/main" id="{E0AACC39-319E-844D-A243-B35250324946}"/>
              </a:ext>
            </a:extLst>
          </p:cNvPr>
          <p:cNvSpPr txBox="1"/>
          <p:nvPr/>
        </p:nvSpPr>
        <p:spPr>
          <a:xfrm>
            <a:off x="352478" y="5085397"/>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DD1D791-8180-1B44-8BE2-7BFB5F7E6AE7}"/>
              </a:ext>
            </a:extLst>
          </p:cNvPr>
          <p:cNvSpPr txBox="1"/>
          <p:nvPr/>
        </p:nvSpPr>
        <p:spPr>
          <a:xfrm>
            <a:off x="352477" y="2591152"/>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80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animBg="1"/>
      <p:bldP spid="16" grpId="0"/>
      <p:bldP spid="18" grpId="0"/>
      <p:bldP spid="21" grpId="0"/>
      <p:bldP spid="22" grpId="0" build="p" bldLvl="2"/>
      <p:bldP spid="24" grpId="0"/>
      <p:bldP spid="17" grpId="0"/>
      <p:bldP spid="2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E57C-B0E2-6249-8C9B-39D13685B855}"/>
              </a:ext>
            </a:extLst>
          </p:cNvPr>
          <p:cNvSpPr>
            <a:spLocks noGrp="1"/>
          </p:cNvSpPr>
          <p:nvPr>
            <p:ph type="title"/>
          </p:nvPr>
        </p:nvSpPr>
        <p:spPr/>
        <p:txBody>
          <a:bodyPr/>
          <a:lstStyle/>
          <a:p>
            <a:r>
              <a:rPr lang="en-CH" dirty="0"/>
              <a:t>GenStore-EM: Data Structures</a:t>
            </a:r>
          </a:p>
        </p:txBody>
      </p:sp>
      <p:grpSp>
        <p:nvGrpSpPr>
          <p:cNvPr id="34" name="Group 33">
            <a:extLst>
              <a:ext uri="{FF2B5EF4-FFF2-40B4-BE49-F238E27FC236}">
                <a16:creationId xmlns:a16="http://schemas.microsoft.com/office/drawing/2014/main" id="{BE5F15C6-A6F3-A049-B3FF-78ADAF6330AE}"/>
              </a:ext>
            </a:extLst>
          </p:cNvPr>
          <p:cNvGrpSpPr/>
          <p:nvPr/>
        </p:nvGrpSpPr>
        <p:grpSpPr>
          <a:xfrm>
            <a:off x="3810249" y="3677889"/>
            <a:ext cx="1068562" cy="267072"/>
            <a:chOff x="4756740" y="5147198"/>
            <a:chExt cx="613621" cy="227256"/>
          </a:xfrm>
          <a:noFill/>
        </p:grpSpPr>
        <p:sp>
          <p:nvSpPr>
            <p:cNvPr id="35" name="Rectangle 34">
              <a:extLst>
                <a:ext uri="{FF2B5EF4-FFF2-40B4-BE49-F238E27FC236}">
                  <a16:creationId xmlns:a16="http://schemas.microsoft.com/office/drawing/2014/main" id="{3B65EF6D-8C17-6C40-B4C0-76FDC0C30EA1}"/>
                </a:ext>
              </a:extLst>
            </p:cNvPr>
            <p:cNvSpPr/>
            <p:nvPr/>
          </p:nvSpPr>
          <p:spPr>
            <a:xfrm>
              <a:off x="4756740"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86F5F2A-DA85-724E-BEB2-6E0CE1073059}"/>
                </a:ext>
              </a:extLst>
            </p:cNvPr>
            <p:cNvSpPr/>
            <p:nvPr/>
          </p:nvSpPr>
          <p:spPr>
            <a:xfrm>
              <a:off x="5113667"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7" name="Table 4">
            <a:extLst>
              <a:ext uri="{FF2B5EF4-FFF2-40B4-BE49-F238E27FC236}">
                <a16:creationId xmlns:a16="http://schemas.microsoft.com/office/drawing/2014/main" id="{4933D8C8-E13E-B845-941C-7F40C461017D}"/>
              </a:ext>
            </a:extLst>
          </p:cNvPr>
          <p:cNvGraphicFramePr>
            <a:graphicFrameLocks noGrp="1"/>
          </p:cNvGraphicFramePr>
          <p:nvPr/>
        </p:nvGraphicFramePr>
        <p:xfrm>
          <a:off x="5156525" y="1922428"/>
          <a:ext cx="3206204" cy="2133600"/>
        </p:xfrm>
        <a:graphic>
          <a:graphicData uri="http://schemas.openxmlformats.org/drawingml/2006/table">
            <a:tbl>
              <a:tblPr firstRow="1" bandRow="1">
                <a:tableStyleId>{5940675A-B579-460E-94D1-54222C63F5DA}</a:tableStyleId>
              </a:tblPr>
              <a:tblGrid>
                <a:gridCol w="2197312">
                  <a:extLst>
                    <a:ext uri="{9D8B030D-6E8A-4147-A177-3AD203B41FA5}">
                      <a16:colId xmlns:a16="http://schemas.microsoft.com/office/drawing/2014/main" val="2329783177"/>
                    </a:ext>
                  </a:extLst>
                </a:gridCol>
                <a:gridCol w="1008892">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K-mer</a:t>
                      </a:r>
                    </a:p>
                  </a:txBody>
                  <a:tcPr marL="0" marR="0" marT="0" marB="0" anchor="ctr">
                    <a:solidFill>
                      <a:srgbClr val="FBE5D6"/>
                    </a:solidFill>
                  </a:tcPr>
                </a:tc>
                <a:tc>
                  <a:txBody>
                    <a:bodyPr/>
                    <a:lstStyle/>
                    <a:p>
                      <a:pPr algn="ctr"/>
                      <a:r>
                        <a:rPr lang="en-CH" sz="2800" b="1" dirty="0">
                          <a:latin typeface="Corbel" panose="020B0503020204020204" pitchFamily="34" charset="0"/>
                        </a:rPr>
                        <a:t>Loc.</a:t>
                      </a:r>
                    </a:p>
                  </a:txBody>
                  <a:tcPr marL="0" marR="0" marT="0" marB="0" anchor="ctr">
                    <a:solidFill>
                      <a:schemeClr val="accent2">
                        <a:lumMod val="20000"/>
                        <a:lumOff val="80000"/>
                      </a:schemeClr>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tc>
                  <a:txBody>
                    <a:bodyPr/>
                    <a:lstStyle/>
                    <a:p>
                      <a:pPr algn="ctr"/>
                      <a:r>
                        <a:rPr lang="en-CH" sz="2800" b="0" i="0" dirty="0">
                          <a:solidFill>
                            <a:schemeClr val="tx1"/>
                          </a:solidFill>
                          <a:latin typeface="Cambria" panose="02040503050406030204" pitchFamily="18" charset="0"/>
                        </a:rPr>
                        <a:t>1, 8, …</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AAC</a:t>
                      </a:r>
                    </a:p>
                  </a:txBody>
                  <a:tcPr marL="0" marR="0" marT="0" marB="0" anchor="ctr">
                    <a:solidFill>
                      <a:schemeClr val="bg1"/>
                    </a:solidFill>
                  </a:tcPr>
                </a:tc>
                <a:tc>
                  <a:txBody>
                    <a:bodyPr/>
                    <a:lstStyle/>
                    <a:p>
                      <a:pPr algn="ctr"/>
                      <a:r>
                        <a:rPr lang="en-CH" sz="2800" dirty="0">
                          <a:latin typeface="Cambria" panose="02040503050406030204" pitchFamily="18" charset="0"/>
                        </a:rPr>
                        <a:t>51</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AAT</a:t>
                      </a:r>
                    </a:p>
                  </a:txBody>
                  <a:tcPr marL="0" marR="0" marT="0" marB="0" anchor="ctr">
                    <a:solidFill>
                      <a:schemeClr val="bg1"/>
                    </a:solidFill>
                  </a:tcPr>
                </a:tc>
                <a:tc>
                  <a:txBody>
                    <a:bodyPr/>
                    <a:lstStyle/>
                    <a:p>
                      <a:pPr algn="ctr"/>
                      <a:r>
                        <a:rPr lang="en-CH" sz="2800" dirty="0">
                          <a:latin typeface="Cambria" panose="02040503050406030204" pitchFamily="18" charset="0"/>
                        </a:rPr>
                        <a:t>23, 37</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ambria" panose="02040503050406030204" pitchFamily="18" charset="0"/>
                        </a:rPr>
                        <a:t>…</a:t>
                      </a:r>
                    </a:p>
                  </a:txBody>
                  <a:tcPr marL="0" marR="0" marT="0" marB="0" anchor="ctr">
                    <a:solidFill>
                      <a:schemeClr val="bg1"/>
                    </a:solidFill>
                  </a:tcPr>
                </a:tc>
                <a:extLst>
                  <a:ext uri="{0D108BD9-81ED-4DB2-BD59-A6C34878D82A}">
                    <a16:rowId xmlns:a16="http://schemas.microsoft.com/office/drawing/2014/main" val="878528398"/>
                  </a:ext>
                </a:extLst>
              </a:tr>
            </a:tbl>
          </a:graphicData>
        </a:graphic>
      </p:graphicFrame>
      <p:sp>
        <p:nvSpPr>
          <p:cNvPr id="41" name="TextBox 40">
            <a:extLst>
              <a:ext uri="{FF2B5EF4-FFF2-40B4-BE49-F238E27FC236}">
                <a16:creationId xmlns:a16="http://schemas.microsoft.com/office/drawing/2014/main" id="{6ADC4CFB-29B8-2F4A-84C6-D1FE214F4789}"/>
              </a:ext>
            </a:extLst>
          </p:cNvPr>
          <p:cNvSpPr txBox="1"/>
          <p:nvPr/>
        </p:nvSpPr>
        <p:spPr>
          <a:xfrm>
            <a:off x="578263" y="1187721"/>
            <a:ext cx="3134245"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Read Table</a:t>
            </a:r>
          </a:p>
        </p:txBody>
      </p:sp>
      <p:graphicFrame>
        <p:nvGraphicFramePr>
          <p:cNvPr id="42" name="Table 4">
            <a:extLst>
              <a:ext uri="{FF2B5EF4-FFF2-40B4-BE49-F238E27FC236}">
                <a16:creationId xmlns:a16="http://schemas.microsoft.com/office/drawing/2014/main" id="{92E130B7-C4AE-2B4F-B4A8-195F5D268C50}"/>
              </a:ext>
            </a:extLst>
          </p:cNvPr>
          <p:cNvGraphicFramePr>
            <a:graphicFrameLocks noGrp="1"/>
          </p:cNvGraphicFramePr>
          <p:nvPr/>
        </p:nvGraphicFramePr>
        <p:xfrm>
          <a:off x="688033" y="1922428"/>
          <a:ext cx="3134246" cy="2133600"/>
        </p:xfrm>
        <a:graphic>
          <a:graphicData uri="http://schemas.openxmlformats.org/drawingml/2006/table">
            <a:tbl>
              <a:tblPr firstRow="1" bandRow="1">
                <a:tableStyleId>{5940675A-B579-460E-94D1-54222C63F5DA}</a:tableStyleId>
              </a:tblPr>
              <a:tblGrid>
                <a:gridCol w="857432">
                  <a:extLst>
                    <a:ext uri="{9D8B030D-6E8A-4147-A177-3AD203B41FA5}">
                      <a16:colId xmlns:a16="http://schemas.microsoft.com/office/drawing/2014/main" val="2329783177"/>
                    </a:ext>
                  </a:extLst>
                </a:gridCol>
                <a:gridCol w="2276814">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ID</a:t>
                      </a:r>
                    </a:p>
                  </a:txBody>
                  <a:tcPr marL="0" marR="0" marT="0" marB="0" anchor="ctr">
                    <a:solidFill>
                      <a:srgbClr val="F4DDEA"/>
                    </a:solidFill>
                  </a:tcPr>
                </a:tc>
                <a:tc>
                  <a:txBody>
                    <a:bodyPr/>
                    <a:lstStyle/>
                    <a:p>
                      <a:pPr algn="ctr"/>
                      <a:r>
                        <a:rPr lang="en-CH" sz="2800" b="1" dirty="0">
                          <a:latin typeface="Corbel" panose="020B0503020204020204" pitchFamily="34" charset="0"/>
                        </a:rPr>
                        <a:t>Read</a:t>
                      </a:r>
                    </a:p>
                  </a:txBody>
                  <a:tcPr marL="0" marR="0" marT="0" marB="0" anchor="ctr">
                    <a:solidFill>
                      <a:srgbClr val="F4DDEA"/>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ambria" panose="02040503050406030204" pitchFamily="18" charset="0"/>
                          <a:cs typeface="Courier New" panose="02070309020205020404" pitchFamily="49" charset="0"/>
                        </a:rPr>
                        <a:t>873</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dirty="0">
                          <a:latin typeface="Cambria" panose="02040503050406030204" pitchFamily="18" charset="0"/>
                          <a:cs typeface="Courier New" panose="02070309020205020404" pitchFamily="49" charset="0"/>
                        </a:rPr>
                        <a:t>232</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AAG</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dirty="0">
                          <a:latin typeface="Cambria" panose="02040503050406030204" pitchFamily="18" charset="0"/>
                          <a:cs typeface="Courier New" panose="02070309020205020404" pitchFamily="49" charset="0"/>
                        </a:rPr>
                        <a:t>17</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ACT</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ambria" panose="02040503050406030204" pitchFamily="18"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extLst>
                  <a:ext uri="{0D108BD9-81ED-4DB2-BD59-A6C34878D82A}">
                    <a16:rowId xmlns:a16="http://schemas.microsoft.com/office/drawing/2014/main" val="3418646466"/>
                  </a:ext>
                </a:extLst>
              </a:tr>
            </a:tbl>
          </a:graphicData>
        </a:graphic>
      </p:graphicFrame>
      <p:sp>
        <p:nvSpPr>
          <p:cNvPr id="43" name="Rectangle 42">
            <a:extLst>
              <a:ext uri="{FF2B5EF4-FFF2-40B4-BE49-F238E27FC236}">
                <a16:creationId xmlns:a16="http://schemas.microsoft.com/office/drawing/2014/main" id="{F9101679-879D-104A-B0EC-B513AB42B0FD}"/>
              </a:ext>
            </a:extLst>
          </p:cNvPr>
          <p:cNvSpPr/>
          <p:nvPr/>
        </p:nvSpPr>
        <p:spPr>
          <a:xfrm>
            <a:off x="3364762" y="223472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6ACBF877-75EF-9043-A5EC-D2FB62D32C98}"/>
              </a:ext>
            </a:extLst>
          </p:cNvPr>
          <p:cNvSpPr txBox="1"/>
          <p:nvPr/>
        </p:nvSpPr>
        <p:spPr>
          <a:xfrm>
            <a:off x="5163361" y="1188648"/>
            <a:ext cx="3268821"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K-mer Index</a:t>
            </a:r>
          </a:p>
        </p:txBody>
      </p:sp>
      <p:sp>
        <p:nvSpPr>
          <p:cNvPr id="45" name="Rectangle 44">
            <a:extLst>
              <a:ext uri="{FF2B5EF4-FFF2-40B4-BE49-F238E27FC236}">
                <a16:creationId xmlns:a16="http://schemas.microsoft.com/office/drawing/2014/main" id="{4CBCC492-E761-944A-B12F-2F97B50D224E}"/>
              </a:ext>
            </a:extLst>
          </p:cNvPr>
          <p:cNvSpPr/>
          <p:nvPr/>
        </p:nvSpPr>
        <p:spPr>
          <a:xfrm>
            <a:off x="4709515" y="225224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3">
            <a:extLst>
              <a:ext uri="{FF2B5EF4-FFF2-40B4-BE49-F238E27FC236}">
                <a16:creationId xmlns:a16="http://schemas.microsoft.com/office/drawing/2014/main" id="{0B7A4AF0-327B-E548-8F6C-18CF9D9F1092}"/>
              </a:ext>
            </a:extLst>
          </p:cNvPr>
          <p:cNvSpPr/>
          <p:nvPr/>
        </p:nvSpPr>
        <p:spPr>
          <a:xfrm>
            <a:off x="3929560" y="1938557"/>
            <a:ext cx="1088108" cy="2117471"/>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Sorted</a:t>
            </a:r>
          </a:p>
        </p:txBody>
      </p:sp>
      <p:sp>
        <p:nvSpPr>
          <p:cNvPr id="6" name="Rectangle 5">
            <a:extLst>
              <a:ext uri="{FF2B5EF4-FFF2-40B4-BE49-F238E27FC236}">
                <a16:creationId xmlns:a16="http://schemas.microsoft.com/office/drawing/2014/main" id="{5AABBDAC-2F2A-B14D-A9A2-DAFBFCF99C4A}"/>
              </a:ext>
            </a:extLst>
          </p:cNvPr>
          <p:cNvSpPr/>
          <p:nvPr/>
        </p:nvSpPr>
        <p:spPr>
          <a:xfrm>
            <a:off x="761356" y="1978419"/>
            <a:ext cx="669157" cy="365569"/>
          </a:xfrm>
          <a:prstGeom prst="rect">
            <a:avLst/>
          </a:prstGeom>
          <a:solidFill>
            <a:srgbClr val="F4D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2361E73-0DC6-B842-81AF-EFBD5D2A835B}"/>
              </a:ext>
            </a:extLst>
          </p:cNvPr>
          <p:cNvSpPr/>
          <p:nvPr/>
        </p:nvSpPr>
        <p:spPr>
          <a:xfrm>
            <a:off x="732336" y="2382951"/>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7D1C4C1-E092-4040-9BC2-725404A293FA}"/>
              </a:ext>
            </a:extLst>
          </p:cNvPr>
          <p:cNvSpPr/>
          <p:nvPr/>
        </p:nvSpPr>
        <p:spPr>
          <a:xfrm>
            <a:off x="732336" y="281981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54A42A5-792F-6140-8122-5E638DC6C589}"/>
              </a:ext>
            </a:extLst>
          </p:cNvPr>
          <p:cNvSpPr/>
          <p:nvPr/>
        </p:nvSpPr>
        <p:spPr>
          <a:xfrm>
            <a:off x="781271" y="322034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993F3E-1730-C541-B3B5-0CDDAFDF4B65}"/>
              </a:ext>
            </a:extLst>
          </p:cNvPr>
          <p:cNvSpPr/>
          <p:nvPr/>
        </p:nvSpPr>
        <p:spPr>
          <a:xfrm>
            <a:off x="732336" y="3661209"/>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9541576-B30D-6E4F-BEE7-9A22146C21E8}"/>
              </a:ext>
            </a:extLst>
          </p:cNvPr>
          <p:cNvSpPr/>
          <p:nvPr/>
        </p:nvSpPr>
        <p:spPr>
          <a:xfrm>
            <a:off x="7380878" y="1964266"/>
            <a:ext cx="945936" cy="365569"/>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2B2BE08-B407-794D-8A53-F2818C8223EB}"/>
              </a:ext>
            </a:extLst>
          </p:cNvPr>
          <p:cNvSpPr/>
          <p:nvPr/>
        </p:nvSpPr>
        <p:spPr>
          <a:xfrm>
            <a:off x="7367639" y="2382951"/>
            <a:ext cx="95592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42B0DB2-D015-564D-ADCF-26B7DD28E8AB}"/>
              </a:ext>
            </a:extLst>
          </p:cNvPr>
          <p:cNvSpPr/>
          <p:nvPr/>
        </p:nvSpPr>
        <p:spPr>
          <a:xfrm>
            <a:off x="7380878" y="2806443"/>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73E7C68-C02E-E342-B4B2-D2CD29BAE42C}"/>
              </a:ext>
            </a:extLst>
          </p:cNvPr>
          <p:cNvSpPr/>
          <p:nvPr/>
        </p:nvSpPr>
        <p:spPr>
          <a:xfrm>
            <a:off x="7377629" y="3247524"/>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F9A134-4C5D-A84C-807F-39303D398448}"/>
              </a:ext>
            </a:extLst>
          </p:cNvPr>
          <p:cNvSpPr/>
          <p:nvPr/>
        </p:nvSpPr>
        <p:spPr>
          <a:xfrm>
            <a:off x="7377629" y="3651725"/>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36FED0CB-E2B4-784D-9FC5-DD169C7CED1A}"/>
              </a:ext>
            </a:extLst>
          </p:cNvPr>
          <p:cNvSpPr/>
          <p:nvPr/>
        </p:nvSpPr>
        <p:spPr>
          <a:xfrm>
            <a:off x="5163361" y="4131540"/>
            <a:ext cx="2214268" cy="90416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Read-sized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K-mers</a:t>
            </a:r>
          </a:p>
        </p:txBody>
      </p:sp>
      <p:sp>
        <p:nvSpPr>
          <p:cNvPr id="8" name="TextBox 7">
            <a:extLst>
              <a:ext uri="{FF2B5EF4-FFF2-40B4-BE49-F238E27FC236}">
                <a16:creationId xmlns:a16="http://schemas.microsoft.com/office/drawing/2014/main" id="{F63DD33D-51BD-B943-AF24-BFB038279798}"/>
              </a:ext>
            </a:extLst>
          </p:cNvPr>
          <p:cNvSpPr txBox="1"/>
          <p:nvPr/>
        </p:nvSpPr>
        <p:spPr>
          <a:xfrm>
            <a:off x="1584101" y="1887041"/>
            <a:ext cx="22003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a:t>
            </a:r>
          </a:p>
        </p:txBody>
      </p:sp>
      <p:sp>
        <p:nvSpPr>
          <p:cNvPr id="32" name="TextBox 31">
            <a:extLst>
              <a:ext uri="{FF2B5EF4-FFF2-40B4-BE49-F238E27FC236}">
                <a16:creationId xmlns:a16="http://schemas.microsoft.com/office/drawing/2014/main" id="{D2F957BE-AEFC-944B-85E6-6B589E6AB5D9}"/>
              </a:ext>
            </a:extLst>
          </p:cNvPr>
          <p:cNvSpPr txBox="1"/>
          <p:nvPr/>
        </p:nvSpPr>
        <p:spPr>
          <a:xfrm>
            <a:off x="1520489" y="2301332"/>
            <a:ext cx="23275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AAAAAAAAAA</a:t>
            </a:r>
          </a:p>
        </p:txBody>
      </p:sp>
    </p:spTree>
    <p:extLst>
      <p:ext uri="{BB962C8B-B14F-4D97-AF65-F5344CB8AC3E}">
        <p14:creationId xmlns:p14="http://schemas.microsoft.com/office/powerpoint/2010/main" val="12867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nodePh="1">
                                  <p:stCondLst>
                                    <p:cond delay="0"/>
                                  </p:stCondLst>
                                  <p:endCondLst>
                                    <p:cond evt="begin" delay="0">
                                      <p:tn val="23"/>
                                    </p:cond>
                                  </p:end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up)">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4" grpId="0"/>
      <p:bldP spid="4" grpId="0" animBg="1"/>
      <p:bldP spid="6" grpId="0" animBg="1"/>
      <p:bldP spid="6" grpId="1" animBg="1"/>
      <p:bldP spid="17" grpId="0" animBg="1"/>
      <p:bldP spid="18" grpId="0" animBg="1"/>
      <p:bldP spid="19" grpId="0" animBg="1"/>
      <p:bldP spid="20" grpId="0" animBg="1"/>
      <p:bldP spid="21" grpId="0" animBg="1"/>
      <p:bldP spid="21" grpId="1" animBg="1"/>
      <p:bldP spid="22" grpId="0" animBg="1"/>
      <p:bldP spid="23" grpId="0" animBg="1"/>
      <p:bldP spid="24" grpId="0" animBg="1"/>
      <p:bldP spid="25" grpId="0" animBg="1"/>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E57C-B0E2-6249-8C9B-39D13685B855}"/>
              </a:ext>
            </a:extLst>
          </p:cNvPr>
          <p:cNvSpPr>
            <a:spLocks noGrp="1"/>
          </p:cNvSpPr>
          <p:nvPr>
            <p:ph type="title"/>
          </p:nvPr>
        </p:nvSpPr>
        <p:spPr/>
        <p:txBody>
          <a:bodyPr/>
          <a:lstStyle/>
          <a:p>
            <a:r>
              <a:rPr lang="en-CH" dirty="0"/>
              <a:t>GenStore-EM: Finding a Match</a:t>
            </a:r>
          </a:p>
        </p:txBody>
      </p:sp>
      <p:grpSp>
        <p:nvGrpSpPr>
          <p:cNvPr id="34" name="Group 33">
            <a:extLst>
              <a:ext uri="{FF2B5EF4-FFF2-40B4-BE49-F238E27FC236}">
                <a16:creationId xmlns:a16="http://schemas.microsoft.com/office/drawing/2014/main" id="{BE5F15C6-A6F3-A049-B3FF-78ADAF6330AE}"/>
              </a:ext>
            </a:extLst>
          </p:cNvPr>
          <p:cNvGrpSpPr/>
          <p:nvPr/>
        </p:nvGrpSpPr>
        <p:grpSpPr>
          <a:xfrm>
            <a:off x="3810249" y="3677889"/>
            <a:ext cx="1068562" cy="267072"/>
            <a:chOff x="4756740" y="5147198"/>
            <a:chExt cx="613621" cy="227256"/>
          </a:xfrm>
          <a:noFill/>
        </p:grpSpPr>
        <p:sp>
          <p:nvSpPr>
            <p:cNvPr id="35" name="Rectangle 34">
              <a:extLst>
                <a:ext uri="{FF2B5EF4-FFF2-40B4-BE49-F238E27FC236}">
                  <a16:creationId xmlns:a16="http://schemas.microsoft.com/office/drawing/2014/main" id="{3B65EF6D-8C17-6C40-B4C0-76FDC0C30EA1}"/>
                </a:ext>
              </a:extLst>
            </p:cNvPr>
            <p:cNvSpPr/>
            <p:nvPr/>
          </p:nvSpPr>
          <p:spPr>
            <a:xfrm>
              <a:off x="4756740"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86F5F2A-DA85-724E-BEB2-6E0CE1073059}"/>
                </a:ext>
              </a:extLst>
            </p:cNvPr>
            <p:cNvSpPr/>
            <p:nvPr/>
          </p:nvSpPr>
          <p:spPr>
            <a:xfrm>
              <a:off x="5113667"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7" name="Table 4">
            <a:extLst>
              <a:ext uri="{FF2B5EF4-FFF2-40B4-BE49-F238E27FC236}">
                <a16:creationId xmlns:a16="http://schemas.microsoft.com/office/drawing/2014/main" id="{4933D8C8-E13E-B845-941C-7F40C461017D}"/>
              </a:ext>
            </a:extLst>
          </p:cNvPr>
          <p:cNvGraphicFramePr>
            <a:graphicFrameLocks noGrp="1"/>
          </p:cNvGraphicFramePr>
          <p:nvPr/>
        </p:nvGraphicFramePr>
        <p:xfrm>
          <a:off x="5156525" y="1922428"/>
          <a:ext cx="3206204" cy="2133600"/>
        </p:xfrm>
        <a:graphic>
          <a:graphicData uri="http://schemas.openxmlformats.org/drawingml/2006/table">
            <a:tbl>
              <a:tblPr firstRow="1" bandRow="1">
                <a:tableStyleId>{5940675A-B579-460E-94D1-54222C63F5DA}</a:tableStyleId>
              </a:tblPr>
              <a:tblGrid>
                <a:gridCol w="2197312">
                  <a:extLst>
                    <a:ext uri="{9D8B030D-6E8A-4147-A177-3AD203B41FA5}">
                      <a16:colId xmlns:a16="http://schemas.microsoft.com/office/drawing/2014/main" val="2329783177"/>
                    </a:ext>
                  </a:extLst>
                </a:gridCol>
                <a:gridCol w="1008892">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K-mer</a:t>
                      </a:r>
                    </a:p>
                  </a:txBody>
                  <a:tcPr marL="0" marR="0" marT="0" marB="0" anchor="ctr">
                    <a:solidFill>
                      <a:srgbClr val="FBE5D6"/>
                    </a:solidFill>
                  </a:tcPr>
                </a:tc>
                <a:tc>
                  <a:txBody>
                    <a:bodyPr/>
                    <a:lstStyle/>
                    <a:p>
                      <a:pPr algn="ctr"/>
                      <a:r>
                        <a:rPr lang="en-CH" sz="2800" b="1" dirty="0">
                          <a:latin typeface="Corbel" panose="020B0503020204020204" pitchFamily="34" charset="0"/>
                        </a:rPr>
                        <a:t>Loc.</a:t>
                      </a:r>
                    </a:p>
                  </a:txBody>
                  <a:tcPr marL="0" marR="0" marT="0" marB="0" anchor="ctr">
                    <a:solidFill>
                      <a:schemeClr val="accent2">
                        <a:lumMod val="20000"/>
                        <a:lumOff val="80000"/>
                      </a:schemeClr>
                    </a:solidFill>
                  </a:tcPr>
                </a:tc>
                <a:extLst>
                  <a:ext uri="{0D108BD9-81ED-4DB2-BD59-A6C34878D82A}">
                    <a16:rowId xmlns:a16="http://schemas.microsoft.com/office/drawing/2014/main" val="2222198407"/>
                  </a:ext>
                </a:extLst>
              </a:tr>
              <a:tr h="340291">
                <a:tc>
                  <a:txBody>
                    <a:bodyPr/>
                    <a:lstStyle/>
                    <a:p>
                      <a:pPr algn="ctr"/>
                      <a:r>
                        <a:rPr lang="en-CH" sz="2800" b="0" i="0" dirty="0">
                          <a:solidFill>
                            <a:srgbClr val="1982C3"/>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tc>
                  <a:txBody>
                    <a:bodyPr/>
                    <a:lstStyle/>
                    <a:p>
                      <a:pPr algn="ctr"/>
                      <a:r>
                        <a:rPr lang="en-CH" sz="2800" b="0" i="0" dirty="0">
                          <a:solidFill>
                            <a:schemeClr val="tx1"/>
                          </a:solidFill>
                          <a:latin typeface="Cambria" panose="02040503050406030204" pitchFamily="18" charset="0"/>
                        </a:rPr>
                        <a:t>1, 8, …</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AAC</a:t>
                      </a:r>
                    </a:p>
                  </a:txBody>
                  <a:tcPr marL="0" marR="0" marT="0" marB="0" anchor="ctr">
                    <a:solidFill>
                      <a:schemeClr val="bg1"/>
                    </a:solidFill>
                  </a:tcPr>
                </a:tc>
                <a:tc>
                  <a:txBody>
                    <a:bodyPr/>
                    <a:lstStyle/>
                    <a:p>
                      <a:pPr algn="ctr"/>
                      <a:r>
                        <a:rPr lang="en-CH" sz="2800" dirty="0">
                          <a:latin typeface="Cambria" panose="02040503050406030204" pitchFamily="18" charset="0"/>
                        </a:rPr>
                        <a:t>51</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AAT</a:t>
                      </a:r>
                    </a:p>
                  </a:txBody>
                  <a:tcPr marL="0" marR="0" marT="0" marB="0" anchor="ctr">
                    <a:solidFill>
                      <a:schemeClr val="bg1"/>
                    </a:solidFill>
                  </a:tcPr>
                </a:tc>
                <a:tc>
                  <a:txBody>
                    <a:bodyPr/>
                    <a:lstStyle/>
                    <a:p>
                      <a:pPr algn="ctr"/>
                      <a:r>
                        <a:rPr lang="en-CH" sz="2800" dirty="0">
                          <a:latin typeface="Cambria" panose="02040503050406030204" pitchFamily="18" charset="0"/>
                        </a:rPr>
                        <a:t>23, 37</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ambria" panose="02040503050406030204" pitchFamily="18" charset="0"/>
                        </a:rPr>
                        <a:t>…</a:t>
                      </a:r>
                    </a:p>
                  </a:txBody>
                  <a:tcPr marL="0" marR="0" marT="0" marB="0" anchor="ctr">
                    <a:solidFill>
                      <a:schemeClr val="bg1"/>
                    </a:solidFill>
                  </a:tcPr>
                </a:tc>
                <a:extLst>
                  <a:ext uri="{0D108BD9-81ED-4DB2-BD59-A6C34878D82A}">
                    <a16:rowId xmlns:a16="http://schemas.microsoft.com/office/drawing/2014/main" val="878528398"/>
                  </a:ext>
                </a:extLst>
              </a:tr>
            </a:tbl>
          </a:graphicData>
        </a:graphic>
      </p:graphicFrame>
      <p:sp>
        <p:nvSpPr>
          <p:cNvPr id="41" name="TextBox 40">
            <a:extLst>
              <a:ext uri="{FF2B5EF4-FFF2-40B4-BE49-F238E27FC236}">
                <a16:creationId xmlns:a16="http://schemas.microsoft.com/office/drawing/2014/main" id="{6ADC4CFB-29B8-2F4A-84C6-D1FE214F4789}"/>
              </a:ext>
            </a:extLst>
          </p:cNvPr>
          <p:cNvSpPr txBox="1"/>
          <p:nvPr/>
        </p:nvSpPr>
        <p:spPr>
          <a:xfrm>
            <a:off x="578263" y="1187721"/>
            <a:ext cx="3134245"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Read Table</a:t>
            </a:r>
          </a:p>
        </p:txBody>
      </p:sp>
      <p:graphicFrame>
        <p:nvGraphicFramePr>
          <p:cNvPr id="42" name="Table 4">
            <a:extLst>
              <a:ext uri="{FF2B5EF4-FFF2-40B4-BE49-F238E27FC236}">
                <a16:creationId xmlns:a16="http://schemas.microsoft.com/office/drawing/2014/main" id="{92E130B7-C4AE-2B4F-B4A8-195F5D268C50}"/>
              </a:ext>
            </a:extLst>
          </p:cNvPr>
          <p:cNvGraphicFramePr>
            <a:graphicFrameLocks noGrp="1"/>
          </p:cNvGraphicFramePr>
          <p:nvPr/>
        </p:nvGraphicFramePr>
        <p:xfrm>
          <a:off x="688033" y="1922428"/>
          <a:ext cx="3134246" cy="2133600"/>
        </p:xfrm>
        <a:graphic>
          <a:graphicData uri="http://schemas.openxmlformats.org/drawingml/2006/table">
            <a:tbl>
              <a:tblPr firstRow="1" bandRow="1">
                <a:tableStyleId>{5940675A-B579-460E-94D1-54222C63F5DA}</a:tableStyleId>
              </a:tblPr>
              <a:tblGrid>
                <a:gridCol w="857432">
                  <a:extLst>
                    <a:ext uri="{9D8B030D-6E8A-4147-A177-3AD203B41FA5}">
                      <a16:colId xmlns:a16="http://schemas.microsoft.com/office/drawing/2014/main" val="2329783177"/>
                    </a:ext>
                  </a:extLst>
                </a:gridCol>
                <a:gridCol w="2276814">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ID</a:t>
                      </a:r>
                    </a:p>
                  </a:txBody>
                  <a:tcPr marL="0" marR="0" marT="0" marB="0" anchor="ctr">
                    <a:solidFill>
                      <a:srgbClr val="F4DDEA"/>
                    </a:solidFill>
                  </a:tcPr>
                </a:tc>
                <a:tc>
                  <a:txBody>
                    <a:bodyPr/>
                    <a:lstStyle/>
                    <a:p>
                      <a:pPr algn="ctr"/>
                      <a:r>
                        <a:rPr lang="en-CH" sz="2800" b="1" dirty="0">
                          <a:latin typeface="Corbel" panose="020B0503020204020204" pitchFamily="34" charset="0"/>
                        </a:rPr>
                        <a:t>Read</a:t>
                      </a:r>
                    </a:p>
                  </a:txBody>
                  <a:tcPr marL="0" marR="0" marT="0" marB="0" anchor="ctr">
                    <a:solidFill>
                      <a:srgbClr val="F4DDEA"/>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ambria" panose="02040503050406030204" pitchFamily="18" charset="0"/>
                          <a:cs typeface="Courier New" panose="02070309020205020404" pitchFamily="49" charset="0"/>
                        </a:rPr>
                        <a:t>873</a:t>
                      </a:r>
                    </a:p>
                  </a:txBody>
                  <a:tcPr marL="0" marR="0" marT="0" marB="0" anchor="ctr">
                    <a:solidFill>
                      <a:schemeClr val="bg1"/>
                    </a:solidFill>
                  </a:tcPr>
                </a:tc>
                <a:tc>
                  <a:txBody>
                    <a:bodyPr/>
                    <a:lstStyle/>
                    <a:p>
                      <a:pPr algn="ctr"/>
                      <a:r>
                        <a:rPr lang="en-CH" sz="2800" b="0" i="0" dirty="0">
                          <a:solidFill>
                            <a:srgbClr val="1982C3"/>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dirty="0">
                          <a:latin typeface="Cambria" panose="02040503050406030204" pitchFamily="18" charset="0"/>
                          <a:cs typeface="Courier New" panose="02070309020205020404" pitchFamily="49" charset="0"/>
                        </a:rPr>
                        <a:t>232</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AAG</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dirty="0">
                          <a:latin typeface="Cambria" panose="02040503050406030204" pitchFamily="18" charset="0"/>
                          <a:cs typeface="Courier New" panose="02070309020205020404" pitchFamily="49" charset="0"/>
                        </a:rPr>
                        <a:t>17</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ACT</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ambria" panose="02040503050406030204" pitchFamily="18"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extLst>
                  <a:ext uri="{0D108BD9-81ED-4DB2-BD59-A6C34878D82A}">
                    <a16:rowId xmlns:a16="http://schemas.microsoft.com/office/drawing/2014/main" val="3418646466"/>
                  </a:ext>
                </a:extLst>
              </a:tr>
            </a:tbl>
          </a:graphicData>
        </a:graphic>
      </p:graphicFrame>
      <p:sp>
        <p:nvSpPr>
          <p:cNvPr id="43" name="Rectangle 42">
            <a:extLst>
              <a:ext uri="{FF2B5EF4-FFF2-40B4-BE49-F238E27FC236}">
                <a16:creationId xmlns:a16="http://schemas.microsoft.com/office/drawing/2014/main" id="{F9101679-879D-104A-B0EC-B513AB42B0FD}"/>
              </a:ext>
            </a:extLst>
          </p:cNvPr>
          <p:cNvSpPr/>
          <p:nvPr/>
        </p:nvSpPr>
        <p:spPr>
          <a:xfrm>
            <a:off x="3364762" y="223472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6ACBF877-75EF-9043-A5EC-D2FB62D32C98}"/>
              </a:ext>
            </a:extLst>
          </p:cNvPr>
          <p:cNvSpPr txBox="1"/>
          <p:nvPr/>
        </p:nvSpPr>
        <p:spPr>
          <a:xfrm>
            <a:off x="5163361" y="1188648"/>
            <a:ext cx="3268821"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K-mer Index</a:t>
            </a:r>
          </a:p>
        </p:txBody>
      </p:sp>
      <p:sp>
        <p:nvSpPr>
          <p:cNvPr id="45" name="Rectangle 44">
            <a:extLst>
              <a:ext uri="{FF2B5EF4-FFF2-40B4-BE49-F238E27FC236}">
                <a16:creationId xmlns:a16="http://schemas.microsoft.com/office/drawing/2014/main" id="{4CBCC492-E761-944A-B12F-2F97B50D224E}"/>
              </a:ext>
            </a:extLst>
          </p:cNvPr>
          <p:cNvSpPr/>
          <p:nvPr/>
        </p:nvSpPr>
        <p:spPr>
          <a:xfrm>
            <a:off x="4709515" y="225224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ABBDAC-2F2A-B14D-A9A2-DAFBFCF99C4A}"/>
              </a:ext>
            </a:extLst>
          </p:cNvPr>
          <p:cNvSpPr/>
          <p:nvPr/>
        </p:nvSpPr>
        <p:spPr>
          <a:xfrm>
            <a:off x="761356" y="1978419"/>
            <a:ext cx="669157" cy="365569"/>
          </a:xfrm>
          <a:prstGeom prst="rect">
            <a:avLst/>
          </a:prstGeom>
          <a:solidFill>
            <a:srgbClr val="F4D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2361E73-0DC6-B842-81AF-EFBD5D2A835B}"/>
              </a:ext>
            </a:extLst>
          </p:cNvPr>
          <p:cNvSpPr/>
          <p:nvPr/>
        </p:nvSpPr>
        <p:spPr>
          <a:xfrm>
            <a:off x="732336" y="2382951"/>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7D1C4C1-E092-4040-9BC2-725404A293FA}"/>
              </a:ext>
            </a:extLst>
          </p:cNvPr>
          <p:cNvSpPr/>
          <p:nvPr/>
        </p:nvSpPr>
        <p:spPr>
          <a:xfrm>
            <a:off x="732336" y="281981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54A42A5-792F-6140-8122-5E638DC6C589}"/>
              </a:ext>
            </a:extLst>
          </p:cNvPr>
          <p:cNvSpPr/>
          <p:nvPr/>
        </p:nvSpPr>
        <p:spPr>
          <a:xfrm>
            <a:off x="781271" y="322034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993F3E-1730-C541-B3B5-0CDDAFDF4B65}"/>
              </a:ext>
            </a:extLst>
          </p:cNvPr>
          <p:cNvSpPr/>
          <p:nvPr/>
        </p:nvSpPr>
        <p:spPr>
          <a:xfrm>
            <a:off x="732336" y="3661209"/>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9541576-B30D-6E4F-BEE7-9A22146C21E8}"/>
              </a:ext>
            </a:extLst>
          </p:cNvPr>
          <p:cNvSpPr/>
          <p:nvPr/>
        </p:nvSpPr>
        <p:spPr>
          <a:xfrm>
            <a:off x="7380878" y="1964266"/>
            <a:ext cx="945936" cy="365569"/>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2B2BE08-B407-794D-8A53-F2818C8223EB}"/>
              </a:ext>
            </a:extLst>
          </p:cNvPr>
          <p:cNvSpPr/>
          <p:nvPr/>
        </p:nvSpPr>
        <p:spPr>
          <a:xfrm>
            <a:off x="7367639" y="2382951"/>
            <a:ext cx="95592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42B0DB2-D015-564D-ADCF-26B7DD28E8AB}"/>
              </a:ext>
            </a:extLst>
          </p:cNvPr>
          <p:cNvSpPr/>
          <p:nvPr/>
        </p:nvSpPr>
        <p:spPr>
          <a:xfrm>
            <a:off x="7380878" y="2806443"/>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73E7C68-C02E-E342-B4B2-D2CD29BAE42C}"/>
              </a:ext>
            </a:extLst>
          </p:cNvPr>
          <p:cNvSpPr/>
          <p:nvPr/>
        </p:nvSpPr>
        <p:spPr>
          <a:xfrm>
            <a:off x="7377629" y="3247524"/>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F9A134-4C5D-A84C-807F-39303D398448}"/>
              </a:ext>
            </a:extLst>
          </p:cNvPr>
          <p:cNvSpPr/>
          <p:nvPr/>
        </p:nvSpPr>
        <p:spPr>
          <a:xfrm>
            <a:off x="7377629" y="3651725"/>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0C41422C-4B48-BD44-B8C0-09CA1D6D7093}"/>
              </a:ext>
            </a:extLst>
          </p:cNvPr>
          <p:cNvSpPr/>
          <p:nvPr/>
        </p:nvSpPr>
        <p:spPr>
          <a:xfrm>
            <a:off x="3443934" y="4369402"/>
            <a:ext cx="2200677" cy="380170"/>
          </a:xfrm>
          <a:prstGeom prst="roundRect">
            <a:avLst>
              <a:gd name="adj" fmla="val 0"/>
            </a:avLst>
          </a:prstGeom>
          <a:solidFill>
            <a:schemeClr val="accent6">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Comparator</a:t>
            </a:r>
          </a:p>
        </p:txBody>
      </p:sp>
      <p:sp>
        <p:nvSpPr>
          <p:cNvPr id="28" name="TextBox 27">
            <a:extLst>
              <a:ext uri="{FF2B5EF4-FFF2-40B4-BE49-F238E27FC236}">
                <a16:creationId xmlns:a16="http://schemas.microsoft.com/office/drawing/2014/main" id="{98D64B45-C741-4242-BA91-9B2D5E81E502}"/>
              </a:ext>
            </a:extLst>
          </p:cNvPr>
          <p:cNvSpPr txBox="1"/>
          <p:nvPr/>
        </p:nvSpPr>
        <p:spPr>
          <a:xfrm>
            <a:off x="3301460" y="5153576"/>
            <a:ext cx="24856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 = K-mer</a:t>
            </a:r>
          </a:p>
        </p:txBody>
      </p:sp>
      <p:cxnSp>
        <p:nvCxnSpPr>
          <p:cNvPr id="29" name="Elbow Connector 28">
            <a:extLst>
              <a:ext uri="{FF2B5EF4-FFF2-40B4-BE49-F238E27FC236}">
                <a16:creationId xmlns:a16="http://schemas.microsoft.com/office/drawing/2014/main" id="{A6DCCF86-52BD-B54A-8694-9AD26D02AB39}"/>
              </a:ext>
            </a:extLst>
          </p:cNvPr>
          <p:cNvCxnSpPr>
            <a:cxnSpLocks/>
          </p:cNvCxnSpPr>
          <p:nvPr/>
        </p:nvCxnSpPr>
        <p:spPr>
          <a:xfrm rot="16200000" flipH="1">
            <a:off x="3182924" y="3219129"/>
            <a:ext cx="1803207" cy="503525"/>
          </a:xfrm>
          <a:prstGeom prst="bentConnector3">
            <a:avLst>
              <a:gd name="adj1" fmla="val 1631"/>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C5A5FACB-00F1-C54C-B647-F5E265E86AF4}"/>
              </a:ext>
            </a:extLst>
          </p:cNvPr>
          <p:cNvCxnSpPr>
            <a:cxnSpLocks/>
          </p:cNvCxnSpPr>
          <p:nvPr/>
        </p:nvCxnSpPr>
        <p:spPr>
          <a:xfrm rot="5400000">
            <a:off x="3995638" y="3202926"/>
            <a:ext cx="1792678" cy="528493"/>
          </a:xfrm>
          <a:prstGeom prst="bentConnector3">
            <a:avLst>
              <a:gd name="adj1" fmla="val 1347"/>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E92DD2F-CAAB-6040-84E3-49C6F1C60C09}"/>
              </a:ext>
            </a:extLst>
          </p:cNvPr>
          <p:cNvCxnSpPr>
            <a:cxnSpLocks/>
            <a:stCxn id="27" idx="2"/>
            <a:endCxn id="28" idx="0"/>
          </p:cNvCxnSpPr>
          <p:nvPr/>
        </p:nvCxnSpPr>
        <p:spPr>
          <a:xfrm flipH="1">
            <a:off x="4544272" y="4749572"/>
            <a:ext cx="1" cy="40400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5AB42C8-42F5-C241-88C6-3D2475BC831D}"/>
              </a:ext>
            </a:extLst>
          </p:cNvPr>
          <p:cNvSpPr/>
          <p:nvPr/>
        </p:nvSpPr>
        <p:spPr>
          <a:xfrm>
            <a:off x="6405188" y="4101905"/>
            <a:ext cx="95410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FE6200"/>
                </a:solidFill>
                <a:effectLst/>
                <a:uLnTx/>
                <a:uFillTx/>
                <a:latin typeface="Corbel" panose="020B0503020204020204" pitchFamily="34" charset="0"/>
                <a:ea typeface="+mn-ea"/>
                <a:cs typeface="+mn-cs"/>
              </a:rPr>
              <a:t>Next</a:t>
            </a:r>
          </a:p>
        </p:txBody>
      </p:sp>
      <p:cxnSp>
        <p:nvCxnSpPr>
          <p:cNvPr id="38" name="Elbow Connector 37">
            <a:extLst>
              <a:ext uri="{FF2B5EF4-FFF2-40B4-BE49-F238E27FC236}">
                <a16:creationId xmlns:a16="http://schemas.microsoft.com/office/drawing/2014/main" id="{9022D3D9-A2AA-244E-9A1F-EA7BCBD02DB2}"/>
              </a:ext>
            </a:extLst>
          </p:cNvPr>
          <p:cNvCxnSpPr>
            <a:cxnSpLocks/>
          </p:cNvCxnSpPr>
          <p:nvPr/>
        </p:nvCxnSpPr>
        <p:spPr>
          <a:xfrm rot="10800000">
            <a:off x="2798725" y="4107546"/>
            <a:ext cx="653180" cy="572950"/>
          </a:xfrm>
          <a:prstGeom prst="bentConnector2">
            <a:avLst/>
          </a:prstGeom>
          <a:ln w="28575">
            <a:solidFill>
              <a:srgbClr val="FE62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CED4ED1E-CE79-9E4D-B362-7D4EA15C2E54}"/>
              </a:ext>
            </a:extLst>
          </p:cNvPr>
          <p:cNvCxnSpPr>
            <a:cxnSpLocks/>
          </p:cNvCxnSpPr>
          <p:nvPr/>
        </p:nvCxnSpPr>
        <p:spPr>
          <a:xfrm flipV="1">
            <a:off x="5631675" y="4107546"/>
            <a:ext cx="654220" cy="572950"/>
          </a:xfrm>
          <a:prstGeom prst="bentConnector2">
            <a:avLst/>
          </a:prstGeom>
          <a:ln w="28575">
            <a:solidFill>
              <a:srgbClr val="FE6200"/>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AADF98C-3216-024F-A632-A4C0249241A6}"/>
              </a:ext>
            </a:extLst>
          </p:cNvPr>
          <p:cNvSpPr/>
          <p:nvPr/>
        </p:nvSpPr>
        <p:spPr>
          <a:xfrm>
            <a:off x="2083497" y="5767111"/>
            <a:ext cx="508846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Exact match </a:t>
            </a:r>
            <a:r>
              <a:rPr kumimoji="0" lang="en-CH"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sym typeface="Wingdings" pitchFamily="2" charset="2"/>
              </a:rPr>
              <a:t> </a:t>
            </a:r>
            <a:r>
              <a:rPr kumimoji="0" lang="en-CH"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Filter the read</a:t>
            </a:r>
          </a:p>
        </p:txBody>
      </p:sp>
      <p:sp>
        <p:nvSpPr>
          <p:cNvPr id="46" name="Rectangle 45">
            <a:extLst>
              <a:ext uri="{FF2B5EF4-FFF2-40B4-BE49-F238E27FC236}">
                <a16:creationId xmlns:a16="http://schemas.microsoft.com/office/drawing/2014/main" id="{9D76517E-F57A-C94D-AC25-379D872F3D99}"/>
              </a:ext>
            </a:extLst>
          </p:cNvPr>
          <p:cNvSpPr/>
          <p:nvPr/>
        </p:nvSpPr>
        <p:spPr>
          <a:xfrm>
            <a:off x="1764687" y="4101901"/>
            <a:ext cx="95410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FE6200"/>
                </a:solidFill>
                <a:effectLst/>
                <a:uLnTx/>
                <a:uFillTx/>
                <a:latin typeface="Corbel" panose="020B0503020204020204" pitchFamily="34" charset="0"/>
                <a:ea typeface="+mn-ea"/>
                <a:cs typeface="+mn-cs"/>
              </a:rPr>
              <a:t>Next</a:t>
            </a:r>
          </a:p>
        </p:txBody>
      </p:sp>
    </p:spTree>
    <p:extLst>
      <p:ext uri="{BB962C8B-B14F-4D97-AF65-F5344CB8AC3E}">
        <p14:creationId xmlns:p14="http://schemas.microsoft.com/office/powerpoint/2010/main" val="27787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par>
                                <p:cTn id="12" presetID="22" presetClass="entr" presetSubtype="1"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par>
                                <p:cTn id="15" presetID="22" presetClass="entr" presetSubtype="1"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2" grpId="0"/>
      <p:bldP spid="40" grpId="0"/>
      <p:bldP spid="4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E57C-B0E2-6249-8C9B-39D13685B855}"/>
              </a:ext>
            </a:extLst>
          </p:cNvPr>
          <p:cNvSpPr>
            <a:spLocks noGrp="1"/>
          </p:cNvSpPr>
          <p:nvPr>
            <p:ph type="title"/>
          </p:nvPr>
        </p:nvSpPr>
        <p:spPr/>
        <p:txBody>
          <a:bodyPr/>
          <a:lstStyle/>
          <a:p>
            <a:r>
              <a:rPr lang="en-CH" dirty="0"/>
              <a:t>GenStore-EM: Not Finding a Match</a:t>
            </a:r>
          </a:p>
        </p:txBody>
      </p:sp>
      <p:grpSp>
        <p:nvGrpSpPr>
          <p:cNvPr id="34" name="Group 33">
            <a:extLst>
              <a:ext uri="{FF2B5EF4-FFF2-40B4-BE49-F238E27FC236}">
                <a16:creationId xmlns:a16="http://schemas.microsoft.com/office/drawing/2014/main" id="{BE5F15C6-A6F3-A049-B3FF-78ADAF6330AE}"/>
              </a:ext>
            </a:extLst>
          </p:cNvPr>
          <p:cNvGrpSpPr/>
          <p:nvPr/>
        </p:nvGrpSpPr>
        <p:grpSpPr>
          <a:xfrm>
            <a:off x="3810249" y="3677889"/>
            <a:ext cx="1068562" cy="267072"/>
            <a:chOff x="4756740" y="5147198"/>
            <a:chExt cx="613621" cy="227256"/>
          </a:xfrm>
          <a:noFill/>
        </p:grpSpPr>
        <p:sp>
          <p:nvSpPr>
            <p:cNvPr id="35" name="Rectangle 34">
              <a:extLst>
                <a:ext uri="{FF2B5EF4-FFF2-40B4-BE49-F238E27FC236}">
                  <a16:creationId xmlns:a16="http://schemas.microsoft.com/office/drawing/2014/main" id="{3B65EF6D-8C17-6C40-B4C0-76FDC0C30EA1}"/>
                </a:ext>
              </a:extLst>
            </p:cNvPr>
            <p:cNvSpPr/>
            <p:nvPr/>
          </p:nvSpPr>
          <p:spPr>
            <a:xfrm>
              <a:off x="4756740"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86F5F2A-DA85-724E-BEB2-6E0CE1073059}"/>
                </a:ext>
              </a:extLst>
            </p:cNvPr>
            <p:cNvSpPr/>
            <p:nvPr/>
          </p:nvSpPr>
          <p:spPr>
            <a:xfrm>
              <a:off x="5113667"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7" name="Table 4">
            <a:extLst>
              <a:ext uri="{FF2B5EF4-FFF2-40B4-BE49-F238E27FC236}">
                <a16:creationId xmlns:a16="http://schemas.microsoft.com/office/drawing/2014/main" id="{4933D8C8-E13E-B845-941C-7F40C461017D}"/>
              </a:ext>
            </a:extLst>
          </p:cNvPr>
          <p:cNvGraphicFramePr>
            <a:graphicFrameLocks noGrp="1"/>
          </p:cNvGraphicFramePr>
          <p:nvPr/>
        </p:nvGraphicFramePr>
        <p:xfrm>
          <a:off x="5156525" y="1922428"/>
          <a:ext cx="3206204" cy="2133600"/>
        </p:xfrm>
        <a:graphic>
          <a:graphicData uri="http://schemas.openxmlformats.org/drawingml/2006/table">
            <a:tbl>
              <a:tblPr firstRow="1" bandRow="1">
                <a:tableStyleId>{5940675A-B579-460E-94D1-54222C63F5DA}</a:tableStyleId>
              </a:tblPr>
              <a:tblGrid>
                <a:gridCol w="2197312">
                  <a:extLst>
                    <a:ext uri="{9D8B030D-6E8A-4147-A177-3AD203B41FA5}">
                      <a16:colId xmlns:a16="http://schemas.microsoft.com/office/drawing/2014/main" val="2329783177"/>
                    </a:ext>
                  </a:extLst>
                </a:gridCol>
                <a:gridCol w="1008892">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K-mer</a:t>
                      </a:r>
                    </a:p>
                  </a:txBody>
                  <a:tcPr marL="0" marR="0" marT="0" marB="0" anchor="ctr">
                    <a:solidFill>
                      <a:srgbClr val="FBE5D6"/>
                    </a:solidFill>
                  </a:tcPr>
                </a:tc>
                <a:tc>
                  <a:txBody>
                    <a:bodyPr/>
                    <a:lstStyle/>
                    <a:p>
                      <a:pPr algn="ctr"/>
                      <a:r>
                        <a:rPr lang="en-CH" sz="2800" b="1" dirty="0">
                          <a:latin typeface="Corbel" panose="020B0503020204020204" pitchFamily="34" charset="0"/>
                        </a:rPr>
                        <a:t>Loc.</a:t>
                      </a:r>
                    </a:p>
                  </a:txBody>
                  <a:tcPr marL="0" marR="0" marT="0" marB="0" anchor="ctr">
                    <a:solidFill>
                      <a:schemeClr val="accent2">
                        <a:lumMod val="20000"/>
                        <a:lumOff val="80000"/>
                      </a:schemeClr>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tc>
                  <a:txBody>
                    <a:bodyPr/>
                    <a:lstStyle/>
                    <a:p>
                      <a:pPr algn="ctr"/>
                      <a:r>
                        <a:rPr lang="en-CH" sz="2800" b="0" i="0" dirty="0">
                          <a:solidFill>
                            <a:schemeClr val="tx1"/>
                          </a:solidFill>
                          <a:latin typeface="Cambria" panose="02040503050406030204" pitchFamily="18" charset="0"/>
                        </a:rPr>
                        <a:t>1, 8, …</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b="0" i="0" dirty="0">
                          <a:solidFill>
                            <a:srgbClr val="1982C3"/>
                          </a:solidFill>
                          <a:latin typeface="Courier New" panose="02070309020205020404" pitchFamily="49" charset="0"/>
                          <a:cs typeface="Courier New" panose="02070309020205020404" pitchFamily="49" charset="0"/>
                        </a:rPr>
                        <a:t>AAAAAAA</a:t>
                      </a:r>
                      <a:r>
                        <a:rPr lang="en-CH" sz="2800" dirty="0">
                          <a:solidFill>
                            <a:srgbClr val="1982C3"/>
                          </a:solidFill>
                          <a:latin typeface="Courier New" panose="02070309020205020404" pitchFamily="49" charset="0"/>
                          <a:cs typeface="Courier New" panose="02070309020205020404" pitchFamily="49" charset="0"/>
                        </a:rPr>
                        <a:t>AAC</a:t>
                      </a:r>
                    </a:p>
                  </a:txBody>
                  <a:tcPr marL="0" marR="0" marT="0" marB="0" anchor="ctr">
                    <a:solidFill>
                      <a:schemeClr val="bg1"/>
                    </a:solidFill>
                  </a:tcPr>
                </a:tc>
                <a:tc>
                  <a:txBody>
                    <a:bodyPr/>
                    <a:lstStyle/>
                    <a:p>
                      <a:pPr algn="ctr"/>
                      <a:r>
                        <a:rPr lang="en-CH" sz="2800" dirty="0">
                          <a:latin typeface="Cambria" panose="02040503050406030204" pitchFamily="18" charset="0"/>
                        </a:rPr>
                        <a:t>51</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AAT</a:t>
                      </a:r>
                    </a:p>
                  </a:txBody>
                  <a:tcPr marL="0" marR="0" marT="0" marB="0" anchor="ctr">
                    <a:solidFill>
                      <a:schemeClr val="bg1"/>
                    </a:solidFill>
                  </a:tcPr>
                </a:tc>
                <a:tc>
                  <a:txBody>
                    <a:bodyPr/>
                    <a:lstStyle/>
                    <a:p>
                      <a:pPr algn="ctr"/>
                      <a:r>
                        <a:rPr lang="en-CH" sz="2800" dirty="0">
                          <a:latin typeface="Cambria" panose="02040503050406030204" pitchFamily="18" charset="0"/>
                        </a:rPr>
                        <a:t>23, 37</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ambria" panose="02040503050406030204" pitchFamily="18" charset="0"/>
                        </a:rPr>
                        <a:t>…</a:t>
                      </a:r>
                    </a:p>
                  </a:txBody>
                  <a:tcPr marL="0" marR="0" marT="0" marB="0" anchor="ctr">
                    <a:solidFill>
                      <a:schemeClr val="bg1"/>
                    </a:solidFill>
                  </a:tcPr>
                </a:tc>
                <a:extLst>
                  <a:ext uri="{0D108BD9-81ED-4DB2-BD59-A6C34878D82A}">
                    <a16:rowId xmlns:a16="http://schemas.microsoft.com/office/drawing/2014/main" val="878528398"/>
                  </a:ext>
                </a:extLst>
              </a:tr>
            </a:tbl>
          </a:graphicData>
        </a:graphic>
      </p:graphicFrame>
      <p:sp>
        <p:nvSpPr>
          <p:cNvPr id="41" name="TextBox 40">
            <a:extLst>
              <a:ext uri="{FF2B5EF4-FFF2-40B4-BE49-F238E27FC236}">
                <a16:creationId xmlns:a16="http://schemas.microsoft.com/office/drawing/2014/main" id="{6ADC4CFB-29B8-2F4A-84C6-D1FE214F4789}"/>
              </a:ext>
            </a:extLst>
          </p:cNvPr>
          <p:cNvSpPr txBox="1"/>
          <p:nvPr/>
        </p:nvSpPr>
        <p:spPr>
          <a:xfrm>
            <a:off x="578263" y="1187721"/>
            <a:ext cx="3134245"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Read Table</a:t>
            </a:r>
          </a:p>
        </p:txBody>
      </p:sp>
      <p:graphicFrame>
        <p:nvGraphicFramePr>
          <p:cNvPr id="42" name="Table 4">
            <a:extLst>
              <a:ext uri="{FF2B5EF4-FFF2-40B4-BE49-F238E27FC236}">
                <a16:creationId xmlns:a16="http://schemas.microsoft.com/office/drawing/2014/main" id="{92E130B7-C4AE-2B4F-B4A8-195F5D268C50}"/>
              </a:ext>
            </a:extLst>
          </p:cNvPr>
          <p:cNvGraphicFramePr>
            <a:graphicFrameLocks noGrp="1"/>
          </p:cNvGraphicFramePr>
          <p:nvPr/>
        </p:nvGraphicFramePr>
        <p:xfrm>
          <a:off x="688033" y="1922428"/>
          <a:ext cx="3134246" cy="2133600"/>
        </p:xfrm>
        <a:graphic>
          <a:graphicData uri="http://schemas.openxmlformats.org/drawingml/2006/table">
            <a:tbl>
              <a:tblPr firstRow="1" bandRow="1">
                <a:tableStyleId>{5940675A-B579-460E-94D1-54222C63F5DA}</a:tableStyleId>
              </a:tblPr>
              <a:tblGrid>
                <a:gridCol w="857432">
                  <a:extLst>
                    <a:ext uri="{9D8B030D-6E8A-4147-A177-3AD203B41FA5}">
                      <a16:colId xmlns:a16="http://schemas.microsoft.com/office/drawing/2014/main" val="2329783177"/>
                    </a:ext>
                  </a:extLst>
                </a:gridCol>
                <a:gridCol w="2276814">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ID</a:t>
                      </a:r>
                    </a:p>
                  </a:txBody>
                  <a:tcPr marL="0" marR="0" marT="0" marB="0" anchor="ctr">
                    <a:solidFill>
                      <a:srgbClr val="F4DDEA"/>
                    </a:solidFill>
                  </a:tcPr>
                </a:tc>
                <a:tc>
                  <a:txBody>
                    <a:bodyPr/>
                    <a:lstStyle/>
                    <a:p>
                      <a:pPr algn="ctr"/>
                      <a:r>
                        <a:rPr lang="en-CH" sz="2800" b="1" dirty="0">
                          <a:latin typeface="Corbel" panose="020B0503020204020204" pitchFamily="34" charset="0"/>
                        </a:rPr>
                        <a:t>Read</a:t>
                      </a:r>
                    </a:p>
                  </a:txBody>
                  <a:tcPr marL="0" marR="0" marT="0" marB="0" anchor="ctr">
                    <a:solidFill>
                      <a:srgbClr val="F4DDEA"/>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ambria" panose="02040503050406030204" pitchFamily="18" charset="0"/>
                          <a:cs typeface="Courier New" panose="02070309020205020404" pitchFamily="49" charset="0"/>
                        </a:rPr>
                        <a:t>873</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dirty="0">
                          <a:latin typeface="Cambria" panose="02040503050406030204" pitchFamily="18" charset="0"/>
                          <a:cs typeface="Courier New" panose="02070309020205020404" pitchFamily="49" charset="0"/>
                        </a:rPr>
                        <a:t>232</a:t>
                      </a:r>
                    </a:p>
                  </a:txBody>
                  <a:tcPr marL="0" marR="0" marT="0" marB="0" anchor="ctr">
                    <a:solidFill>
                      <a:schemeClr val="bg1"/>
                    </a:solidFill>
                  </a:tcPr>
                </a:tc>
                <a:tc>
                  <a:txBody>
                    <a:bodyPr/>
                    <a:lstStyle/>
                    <a:p>
                      <a:pPr algn="ctr"/>
                      <a:r>
                        <a:rPr lang="en-CH" sz="2800" b="0" i="0" dirty="0">
                          <a:solidFill>
                            <a:srgbClr val="1982C3"/>
                          </a:solidFill>
                          <a:latin typeface="Courier New" panose="02070309020205020404" pitchFamily="49" charset="0"/>
                          <a:cs typeface="Courier New" panose="02070309020205020404" pitchFamily="49" charset="0"/>
                        </a:rPr>
                        <a:t>AAAAAAA</a:t>
                      </a:r>
                      <a:r>
                        <a:rPr lang="en-CH" sz="2800" dirty="0">
                          <a:solidFill>
                            <a:srgbClr val="1982C3"/>
                          </a:solidFill>
                          <a:latin typeface="Courier New" panose="02070309020205020404" pitchFamily="49" charset="0"/>
                          <a:cs typeface="Courier New" panose="02070309020205020404" pitchFamily="49" charset="0"/>
                        </a:rPr>
                        <a:t>AAG</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dirty="0">
                          <a:latin typeface="Cambria" panose="02040503050406030204" pitchFamily="18" charset="0"/>
                          <a:cs typeface="Courier New" panose="02070309020205020404" pitchFamily="49" charset="0"/>
                        </a:rPr>
                        <a:t>17</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ACT</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ambria" panose="02040503050406030204" pitchFamily="18"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extLst>
                  <a:ext uri="{0D108BD9-81ED-4DB2-BD59-A6C34878D82A}">
                    <a16:rowId xmlns:a16="http://schemas.microsoft.com/office/drawing/2014/main" val="3418646466"/>
                  </a:ext>
                </a:extLst>
              </a:tr>
            </a:tbl>
          </a:graphicData>
        </a:graphic>
      </p:graphicFrame>
      <p:sp>
        <p:nvSpPr>
          <p:cNvPr id="43" name="Rectangle 42">
            <a:extLst>
              <a:ext uri="{FF2B5EF4-FFF2-40B4-BE49-F238E27FC236}">
                <a16:creationId xmlns:a16="http://schemas.microsoft.com/office/drawing/2014/main" id="{F9101679-879D-104A-B0EC-B513AB42B0FD}"/>
              </a:ext>
            </a:extLst>
          </p:cNvPr>
          <p:cNvSpPr/>
          <p:nvPr/>
        </p:nvSpPr>
        <p:spPr>
          <a:xfrm>
            <a:off x="3364762" y="223472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6ACBF877-75EF-9043-A5EC-D2FB62D32C98}"/>
              </a:ext>
            </a:extLst>
          </p:cNvPr>
          <p:cNvSpPr txBox="1"/>
          <p:nvPr/>
        </p:nvSpPr>
        <p:spPr>
          <a:xfrm>
            <a:off x="5163361" y="1188648"/>
            <a:ext cx="3268821"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K-mer Index</a:t>
            </a:r>
          </a:p>
        </p:txBody>
      </p:sp>
      <p:sp>
        <p:nvSpPr>
          <p:cNvPr id="45" name="Rectangle 44">
            <a:extLst>
              <a:ext uri="{FF2B5EF4-FFF2-40B4-BE49-F238E27FC236}">
                <a16:creationId xmlns:a16="http://schemas.microsoft.com/office/drawing/2014/main" id="{4CBCC492-E761-944A-B12F-2F97B50D224E}"/>
              </a:ext>
            </a:extLst>
          </p:cNvPr>
          <p:cNvSpPr/>
          <p:nvPr/>
        </p:nvSpPr>
        <p:spPr>
          <a:xfrm>
            <a:off x="4709515" y="225224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ABBDAC-2F2A-B14D-A9A2-DAFBFCF99C4A}"/>
              </a:ext>
            </a:extLst>
          </p:cNvPr>
          <p:cNvSpPr/>
          <p:nvPr/>
        </p:nvSpPr>
        <p:spPr>
          <a:xfrm>
            <a:off x="761356" y="1978419"/>
            <a:ext cx="669157" cy="365569"/>
          </a:xfrm>
          <a:prstGeom prst="rect">
            <a:avLst/>
          </a:prstGeom>
          <a:solidFill>
            <a:srgbClr val="F4D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2361E73-0DC6-B842-81AF-EFBD5D2A835B}"/>
              </a:ext>
            </a:extLst>
          </p:cNvPr>
          <p:cNvSpPr/>
          <p:nvPr/>
        </p:nvSpPr>
        <p:spPr>
          <a:xfrm>
            <a:off x="732336" y="2382951"/>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7D1C4C1-E092-4040-9BC2-725404A293FA}"/>
              </a:ext>
            </a:extLst>
          </p:cNvPr>
          <p:cNvSpPr/>
          <p:nvPr/>
        </p:nvSpPr>
        <p:spPr>
          <a:xfrm>
            <a:off x="732336" y="281981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54A42A5-792F-6140-8122-5E638DC6C589}"/>
              </a:ext>
            </a:extLst>
          </p:cNvPr>
          <p:cNvSpPr/>
          <p:nvPr/>
        </p:nvSpPr>
        <p:spPr>
          <a:xfrm>
            <a:off x="781271" y="322034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993F3E-1730-C541-B3B5-0CDDAFDF4B65}"/>
              </a:ext>
            </a:extLst>
          </p:cNvPr>
          <p:cNvSpPr/>
          <p:nvPr/>
        </p:nvSpPr>
        <p:spPr>
          <a:xfrm>
            <a:off x="732336" y="3661209"/>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9541576-B30D-6E4F-BEE7-9A22146C21E8}"/>
              </a:ext>
            </a:extLst>
          </p:cNvPr>
          <p:cNvSpPr/>
          <p:nvPr/>
        </p:nvSpPr>
        <p:spPr>
          <a:xfrm>
            <a:off x="7380878" y="1964266"/>
            <a:ext cx="945936" cy="365569"/>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2B2BE08-B407-794D-8A53-F2818C8223EB}"/>
              </a:ext>
            </a:extLst>
          </p:cNvPr>
          <p:cNvSpPr/>
          <p:nvPr/>
        </p:nvSpPr>
        <p:spPr>
          <a:xfrm>
            <a:off x="7367639" y="2382951"/>
            <a:ext cx="95592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42B0DB2-D015-564D-ADCF-26B7DD28E8AB}"/>
              </a:ext>
            </a:extLst>
          </p:cNvPr>
          <p:cNvSpPr/>
          <p:nvPr/>
        </p:nvSpPr>
        <p:spPr>
          <a:xfrm>
            <a:off x="7380878" y="2806443"/>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73E7C68-C02E-E342-B4B2-D2CD29BAE42C}"/>
              </a:ext>
            </a:extLst>
          </p:cNvPr>
          <p:cNvSpPr/>
          <p:nvPr/>
        </p:nvSpPr>
        <p:spPr>
          <a:xfrm>
            <a:off x="7377629" y="3247524"/>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F9A134-4C5D-A84C-807F-39303D398448}"/>
              </a:ext>
            </a:extLst>
          </p:cNvPr>
          <p:cNvSpPr/>
          <p:nvPr/>
        </p:nvSpPr>
        <p:spPr>
          <a:xfrm>
            <a:off x="7377629" y="3651725"/>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Elbow Connector 47">
            <a:extLst>
              <a:ext uri="{FF2B5EF4-FFF2-40B4-BE49-F238E27FC236}">
                <a16:creationId xmlns:a16="http://schemas.microsoft.com/office/drawing/2014/main" id="{DA8AAD95-586C-354A-A972-6AAD55CF945E}"/>
              </a:ext>
            </a:extLst>
          </p:cNvPr>
          <p:cNvCxnSpPr>
            <a:cxnSpLocks/>
          </p:cNvCxnSpPr>
          <p:nvPr/>
        </p:nvCxnSpPr>
        <p:spPr>
          <a:xfrm>
            <a:off x="3822278" y="3027868"/>
            <a:ext cx="514012" cy="1331749"/>
          </a:xfrm>
          <a:prstGeom prst="bentConnector2">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6E9B6BC-460B-5241-BA24-76FCB07CAF89}"/>
              </a:ext>
            </a:extLst>
          </p:cNvPr>
          <p:cNvCxnSpPr>
            <a:cxnSpLocks/>
          </p:cNvCxnSpPr>
          <p:nvPr/>
        </p:nvCxnSpPr>
        <p:spPr>
          <a:xfrm rot="10800000" flipV="1">
            <a:off x="4627731" y="3027868"/>
            <a:ext cx="528794" cy="1322766"/>
          </a:xfrm>
          <a:prstGeom prst="bentConnector2">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068E716F-2CB0-EF42-B4FE-FA2F7FFC745B}"/>
              </a:ext>
            </a:extLst>
          </p:cNvPr>
          <p:cNvSpPr/>
          <p:nvPr/>
        </p:nvSpPr>
        <p:spPr>
          <a:xfrm>
            <a:off x="6405188" y="4089027"/>
            <a:ext cx="95410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FE6200"/>
                </a:solidFill>
                <a:effectLst/>
                <a:uLnTx/>
                <a:uFillTx/>
                <a:latin typeface="Corbel" panose="020B0503020204020204" pitchFamily="34" charset="0"/>
                <a:ea typeface="+mn-ea"/>
                <a:cs typeface="+mn-cs"/>
              </a:rPr>
              <a:t>Next</a:t>
            </a:r>
          </a:p>
        </p:txBody>
      </p:sp>
      <p:cxnSp>
        <p:nvCxnSpPr>
          <p:cNvPr id="52" name="Elbow Connector 51">
            <a:extLst>
              <a:ext uri="{FF2B5EF4-FFF2-40B4-BE49-F238E27FC236}">
                <a16:creationId xmlns:a16="http://schemas.microsoft.com/office/drawing/2014/main" id="{86AF067A-1936-954A-9007-6E67EB5B00E6}"/>
              </a:ext>
            </a:extLst>
          </p:cNvPr>
          <p:cNvCxnSpPr>
            <a:cxnSpLocks/>
          </p:cNvCxnSpPr>
          <p:nvPr/>
        </p:nvCxnSpPr>
        <p:spPr>
          <a:xfrm flipV="1">
            <a:off x="5631675" y="4094668"/>
            <a:ext cx="654220" cy="572950"/>
          </a:xfrm>
          <a:prstGeom prst="bentConnector2">
            <a:avLst/>
          </a:prstGeom>
          <a:ln w="28575">
            <a:solidFill>
              <a:srgbClr val="FE6200"/>
            </a:solidFill>
            <a:tailEnd type="triangle" w="lg" len="lg"/>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CCF5CB75-2211-0F47-B259-5953B989247B}"/>
              </a:ext>
            </a:extLst>
          </p:cNvPr>
          <p:cNvSpPr/>
          <p:nvPr/>
        </p:nvSpPr>
        <p:spPr>
          <a:xfrm>
            <a:off x="3443934" y="4369402"/>
            <a:ext cx="2200677" cy="380170"/>
          </a:xfrm>
          <a:prstGeom prst="roundRect">
            <a:avLst>
              <a:gd name="adj" fmla="val 0"/>
            </a:avLst>
          </a:prstGeom>
          <a:solidFill>
            <a:schemeClr val="accent6">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Comparator</a:t>
            </a:r>
          </a:p>
        </p:txBody>
      </p:sp>
      <p:sp>
        <p:nvSpPr>
          <p:cNvPr id="55" name="TextBox 54">
            <a:extLst>
              <a:ext uri="{FF2B5EF4-FFF2-40B4-BE49-F238E27FC236}">
                <a16:creationId xmlns:a16="http://schemas.microsoft.com/office/drawing/2014/main" id="{26B114A5-B1A3-D345-ACAE-5E4729F81C6E}"/>
              </a:ext>
            </a:extLst>
          </p:cNvPr>
          <p:cNvSpPr txBox="1"/>
          <p:nvPr/>
        </p:nvSpPr>
        <p:spPr>
          <a:xfrm>
            <a:off x="3301460" y="5153576"/>
            <a:ext cx="24856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 &gt; K-mer</a:t>
            </a:r>
          </a:p>
        </p:txBody>
      </p:sp>
      <p:cxnSp>
        <p:nvCxnSpPr>
          <p:cNvPr id="56" name="Straight Arrow Connector 55">
            <a:extLst>
              <a:ext uri="{FF2B5EF4-FFF2-40B4-BE49-F238E27FC236}">
                <a16:creationId xmlns:a16="http://schemas.microsoft.com/office/drawing/2014/main" id="{AF0AF3C8-9E8C-384F-816D-4149732CA742}"/>
              </a:ext>
            </a:extLst>
          </p:cNvPr>
          <p:cNvCxnSpPr>
            <a:cxnSpLocks/>
            <a:stCxn id="54" idx="2"/>
            <a:endCxn id="55" idx="0"/>
          </p:cNvCxnSpPr>
          <p:nvPr/>
        </p:nvCxnSpPr>
        <p:spPr>
          <a:xfrm flipH="1">
            <a:off x="4544272" y="4749572"/>
            <a:ext cx="1" cy="40400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9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22"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500"/>
                                        <p:tgtEl>
                                          <p:spTgt spid="48"/>
                                        </p:tgtEl>
                                      </p:cBhvr>
                                    </p:animEffect>
                                  </p:childTnLst>
                                </p:cTn>
                              </p:par>
                              <p:par>
                                <p:cTn id="11" presetID="22" presetClass="entr" presetSubtype="1"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500"/>
                                        <p:tgtEl>
                                          <p:spTgt spid="5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down)">
                                      <p:cBhvr>
                                        <p:cTn id="20" dur="500"/>
                                        <p:tgtEl>
                                          <p:spTgt spid="52"/>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Elbow Connector 39">
            <a:extLst>
              <a:ext uri="{FF2B5EF4-FFF2-40B4-BE49-F238E27FC236}">
                <a16:creationId xmlns:a16="http://schemas.microsoft.com/office/drawing/2014/main" id="{9DB1EE00-48AC-E54E-8FFD-8A31568DA5B8}"/>
              </a:ext>
            </a:extLst>
          </p:cNvPr>
          <p:cNvCxnSpPr>
            <a:cxnSpLocks/>
          </p:cNvCxnSpPr>
          <p:nvPr/>
        </p:nvCxnSpPr>
        <p:spPr>
          <a:xfrm rot="10800000">
            <a:off x="2798725" y="4107546"/>
            <a:ext cx="653180" cy="572950"/>
          </a:xfrm>
          <a:prstGeom prst="bentConnector2">
            <a:avLst/>
          </a:prstGeom>
          <a:ln w="28575">
            <a:solidFill>
              <a:srgbClr val="FE6200"/>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4D05ADE-712F-504B-889A-7F8A0B92BF06}"/>
              </a:ext>
            </a:extLst>
          </p:cNvPr>
          <p:cNvSpPr/>
          <p:nvPr/>
        </p:nvSpPr>
        <p:spPr>
          <a:xfrm>
            <a:off x="1764687" y="4101901"/>
            <a:ext cx="95410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FE6200"/>
                </a:solidFill>
                <a:effectLst/>
                <a:uLnTx/>
                <a:uFillTx/>
                <a:latin typeface="Corbel" panose="020B0503020204020204" pitchFamily="34" charset="0"/>
                <a:ea typeface="+mn-ea"/>
                <a:cs typeface="+mn-cs"/>
              </a:rPr>
              <a:t>Next</a:t>
            </a:r>
          </a:p>
        </p:txBody>
      </p:sp>
      <p:sp>
        <p:nvSpPr>
          <p:cNvPr id="2" name="Title 1">
            <a:extLst>
              <a:ext uri="{FF2B5EF4-FFF2-40B4-BE49-F238E27FC236}">
                <a16:creationId xmlns:a16="http://schemas.microsoft.com/office/drawing/2014/main" id="{F23BE57C-B0E2-6249-8C9B-39D13685B855}"/>
              </a:ext>
            </a:extLst>
          </p:cNvPr>
          <p:cNvSpPr>
            <a:spLocks noGrp="1"/>
          </p:cNvSpPr>
          <p:nvPr>
            <p:ph type="title"/>
          </p:nvPr>
        </p:nvSpPr>
        <p:spPr/>
        <p:txBody>
          <a:bodyPr/>
          <a:lstStyle/>
          <a:p>
            <a:r>
              <a:rPr lang="en-CH" dirty="0"/>
              <a:t>GenStore-EM: Not Finding a Match</a:t>
            </a:r>
          </a:p>
        </p:txBody>
      </p:sp>
      <p:grpSp>
        <p:nvGrpSpPr>
          <p:cNvPr id="34" name="Group 33">
            <a:extLst>
              <a:ext uri="{FF2B5EF4-FFF2-40B4-BE49-F238E27FC236}">
                <a16:creationId xmlns:a16="http://schemas.microsoft.com/office/drawing/2014/main" id="{BE5F15C6-A6F3-A049-B3FF-78ADAF6330AE}"/>
              </a:ext>
            </a:extLst>
          </p:cNvPr>
          <p:cNvGrpSpPr/>
          <p:nvPr/>
        </p:nvGrpSpPr>
        <p:grpSpPr>
          <a:xfrm>
            <a:off x="3810249" y="3677889"/>
            <a:ext cx="1068562" cy="267072"/>
            <a:chOff x="4756740" y="5147198"/>
            <a:chExt cx="613621" cy="227256"/>
          </a:xfrm>
          <a:noFill/>
        </p:grpSpPr>
        <p:sp>
          <p:nvSpPr>
            <p:cNvPr id="35" name="Rectangle 34">
              <a:extLst>
                <a:ext uri="{FF2B5EF4-FFF2-40B4-BE49-F238E27FC236}">
                  <a16:creationId xmlns:a16="http://schemas.microsoft.com/office/drawing/2014/main" id="{3B65EF6D-8C17-6C40-B4C0-76FDC0C30EA1}"/>
                </a:ext>
              </a:extLst>
            </p:cNvPr>
            <p:cNvSpPr/>
            <p:nvPr/>
          </p:nvSpPr>
          <p:spPr>
            <a:xfrm>
              <a:off x="4756740"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86F5F2A-DA85-724E-BEB2-6E0CE1073059}"/>
                </a:ext>
              </a:extLst>
            </p:cNvPr>
            <p:cNvSpPr/>
            <p:nvPr/>
          </p:nvSpPr>
          <p:spPr>
            <a:xfrm>
              <a:off x="5113667"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7" name="Table 4">
            <a:extLst>
              <a:ext uri="{FF2B5EF4-FFF2-40B4-BE49-F238E27FC236}">
                <a16:creationId xmlns:a16="http://schemas.microsoft.com/office/drawing/2014/main" id="{4933D8C8-E13E-B845-941C-7F40C461017D}"/>
              </a:ext>
            </a:extLst>
          </p:cNvPr>
          <p:cNvGraphicFramePr>
            <a:graphicFrameLocks noGrp="1"/>
          </p:cNvGraphicFramePr>
          <p:nvPr/>
        </p:nvGraphicFramePr>
        <p:xfrm>
          <a:off x="5156525" y="1922428"/>
          <a:ext cx="3206204" cy="2133600"/>
        </p:xfrm>
        <a:graphic>
          <a:graphicData uri="http://schemas.openxmlformats.org/drawingml/2006/table">
            <a:tbl>
              <a:tblPr firstRow="1" bandRow="1">
                <a:tableStyleId>{5940675A-B579-460E-94D1-54222C63F5DA}</a:tableStyleId>
              </a:tblPr>
              <a:tblGrid>
                <a:gridCol w="2197312">
                  <a:extLst>
                    <a:ext uri="{9D8B030D-6E8A-4147-A177-3AD203B41FA5}">
                      <a16:colId xmlns:a16="http://schemas.microsoft.com/office/drawing/2014/main" val="2329783177"/>
                    </a:ext>
                  </a:extLst>
                </a:gridCol>
                <a:gridCol w="1008892">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K-mer</a:t>
                      </a:r>
                    </a:p>
                  </a:txBody>
                  <a:tcPr marL="0" marR="0" marT="0" marB="0" anchor="ctr">
                    <a:solidFill>
                      <a:srgbClr val="FBE5D6"/>
                    </a:solidFill>
                  </a:tcPr>
                </a:tc>
                <a:tc>
                  <a:txBody>
                    <a:bodyPr/>
                    <a:lstStyle/>
                    <a:p>
                      <a:pPr algn="ctr"/>
                      <a:r>
                        <a:rPr lang="en-CH" sz="2800" b="1" dirty="0">
                          <a:latin typeface="Corbel" panose="020B0503020204020204" pitchFamily="34" charset="0"/>
                        </a:rPr>
                        <a:t>Loc.</a:t>
                      </a:r>
                    </a:p>
                  </a:txBody>
                  <a:tcPr marL="0" marR="0" marT="0" marB="0" anchor="ctr">
                    <a:solidFill>
                      <a:schemeClr val="accent2">
                        <a:lumMod val="20000"/>
                        <a:lumOff val="80000"/>
                      </a:schemeClr>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tc>
                  <a:txBody>
                    <a:bodyPr/>
                    <a:lstStyle/>
                    <a:p>
                      <a:pPr algn="ctr"/>
                      <a:r>
                        <a:rPr lang="en-CH" sz="2800" b="0" i="0" dirty="0">
                          <a:solidFill>
                            <a:schemeClr val="tx1"/>
                          </a:solidFill>
                          <a:latin typeface="Cambria" panose="02040503050406030204" pitchFamily="18" charset="0"/>
                        </a:rPr>
                        <a:t>1, 8, …</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solidFill>
                            <a:schemeClr val="tx1"/>
                          </a:solidFill>
                          <a:latin typeface="Courier New" panose="02070309020205020404" pitchFamily="49" charset="0"/>
                          <a:cs typeface="Courier New" panose="02070309020205020404" pitchFamily="49" charset="0"/>
                        </a:rPr>
                        <a:t>AAC</a:t>
                      </a:r>
                    </a:p>
                  </a:txBody>
                  <a:tcPr marL="0" marR="0" marT="0" marB="0" anchor="ctr">
                    <a:solidFill>
                      <a:schemeClr val="bg1"/>
                    </a:solidFill>
                  </a:tcPr>
                </a:tc>
                <a:tc>
                  <a:txBody>
                    <a:bodyPr/>
                    <a:lstStyle/>
                    <a:p>
                      <a:pPr algn="ctr"/>
                      <a:r>
                        <a:rPr lang="en-CH" sz="2800" dirty="0">
                          <a:latin typeface="Cambria" panose="02040503050406030204" pitchFamily="18" charset="0"/>
                        </a:rPr>
                        <a:t>51</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b="0" i="0" dirty="0">
                          <a:solidFill>
                            <a:srgbClr val="1982C3"/>
                          </a:solidFill>
                          <a:latin typeface="Courier New" panose="02070309020205020404" pitchFamily="49" charset="0"/>
                          <a:cs typeface="Courier New" panose="02070309020205020404" pitchFamily="49" charset="0"/>
                        </a:rPr>
                        <a:t>AAAAAAA</a:t>
                      </a:r>
                      <a:r>
                        <a:rPr lang="en-CH" sz="2800" dirty="0">
                          <a:solidFill>
                            <a:srgbClr val="1982C3"/>
                          </a:solidFill>
                          <a:latin typeface="Courier New" panose="02070309020205020404" pitchFamily="49" charset="0"/>
                          <a:cs typeface="Courier New" panose="02070309020205020404" pitchFamily="49" charset="0"/>
                        </a:rPr>
                        <a:t>AAT</a:t>
                      </a:r>
                    </a:p>
                  </a:txBody>
                  <a:tcPr marL="0" marR="0" marT="0" marB="0" anchor="ctr">
                    <a:solidFill>
                      <a:schemeClr val="bg1"/>
                    </a:solidFill>
                  </a:tcPr>
                </a:tc>
                <a:tc>
                  <a:txBody>
                    <a:bodyPr/>
                    <a:lstStyle/>
                    <a:p>
                      <a:pPr algn="ctr"/>
                      <a:r>
                        <a:rPr lang="en-CH" sz="2800" dirty="0">
                          <a:latin typeface="Cambria" panose="02040503050406030204" pitchFamily="18" charset="0"/>
                        </a:rPr>
                        <a:t>23, 37</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ambria" panose="02040503050406030204" pitchFamily="18" charset="0"/>
                        </a:rPr>
                        <a:t>…</a:t>
                      </a:r>
                    </a:p>
                  </a:txBody>
                  <a:tcPr marL="0" marR="0" marT="0" marB="0" anchor="ctr">
                    <a:solidFill>
                      <a:schemeClr val="bg1"/>
                    </a:solidFill>
                  </a:tcPr>
                </a:tc>
                <a:extLst>
                  <a:ext uri="{0D108BD9-81ED-4DB2-BD59-A6C34878D82A}">
                    <a16:rowId xmlns:a16="http://schemas.microsoft.com/office/drawing/2014/main" val="878528398"/>
                  </a:ext>
                </a:extLst>
              </a:tr>
            </a:tbl>
          </a:graphicData>
        </a:graphic>
      </p:graphicFrame>
      <p:sp>
        <p:nvSpPr>
          <p:cNvPr id="41" name="TextBox 40">
            <a:extLst>
              <a:ext uri="{FF2B5EF4-FFF2-40B4-BE49-F238E27FC236}">
                <a16:creationId xmlns:a16="http://schemas.microsoft.com/office/drawing/2014/main" id="{6ADC4CFB-29B8-2F4A-84C6-D1FE214F4789}"/>
              </a:ext>
            </a:extLst>
          </p:cNvPr>
          <p:cNvSpPr txBox="1"/>
          <p:nvPr/>
        </p:nvSpPr>
        <p:spPr>
          <a:xfrm>
            <a:off x="578263" y="1187721"/>
            <a:ext cx="3134245"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Read Table</a:t>
            </a:r>
          </a:p>
        </p:txBody>
      </p:sp>
      <p:graphicFrame>
        <p:nvGraphicFramePr>
          <p:cNvPr id="42" name="Table 4">
            <a:extLst>
              <a:ext uri="{FF2B5EF4-FFF2-40B4-BE49-F238E27FC236}">
                <a16:creationId xmlns:a16="http://schemas.microsoft.com/office/drawing/2014/main" id="{92E130B7-C4AE-2B4F-B4A8-195F5D268C50}"/>
              </a:ext>
            </a:extLst>
          </p:cNvPr>
          <p:cNvGraphicFramePr>
            <a:graphicFrameLocks noGrp="1"/>
          </p:cNvGraphicFramePr>
          <p:nvPr/>
        </p:nvGraphicFramePr>
        <p:xfrm>
          <a:off x="688033" y="1922428"/>
          <a:ext cx="3134246" cy="2133600"/>
        </p:xfrm>
        <a:graphic>
          <a:graphicData uri="http://schemas.openxmlformats.org/drawingml/2006/table">
            <a:tbl>
              <a:tblPr firstRow="1" bandRow="1">
                <a:tableStyleId>{5940675A-B579-460E-94D1-54222C63F5DA}</a:tableStyleId>
              </a:tblPr>
              <a:tblGrid>
                <a:gridCol w="857432">
                  <a:extLst>
                    <a:ext uri="{9D8B030D-6E8A-4147-A177-3AD203B41FA5}">
                      <a16:colId xmlns:a16="http://schemas.microsoft.com/office/drawing/2014/main" val="2329783177"/>
                    </a:ext>
                  </a:extLst>
                </a:gridCol>
                <a:gridCol w="2276814">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ID</a:t>
                      </a:r>
                    </a:p>
                  </a:txBody>
                  <a:tcPr marL="0" marR="0" marT="0" marB="0" anchor="ctr">
                    <a:solidFill>
                      <a:srgbClr val="F4DDEA"/>
                    </a:solidFill>
                  </a:tcPr>
                </a:tc>
                <a:tc>
                  <a:txBody>
                    <a:bodyPr/>
                    <a:lstStyle/>
                    <a:p>
                      <a:pPr algn="ctr"/>
                      <a:r>
                        <a:rPr lang="en-CH" sz="2800" b="1" dirty="0">
                          <a:latin typeface="Corbel" panose="020B0503020204020204" pitchFamily="34" charset="0"/>
                        </a:rPr>
                        <a:t>Read</a:t>
                      </a:r>
                    </a:p>
                  </a:txBody>
                  <a:tcPr marL="0" marR="0" marT="0" marB="0" anchor="ctr">
                    <a:solidFill>
                      <a:srgbClr val="F4DDEA"/>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ambria" panose="02040503050406030204" pitchFamily="18" charset="0"/>
                          <a:cs typeface="Courier New" panose="02070309020205020404" pitchFamily="49" charset="0"/>
                        </a:rPr>
                        <a:t>873</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dirty="0">
                          <a:latin typeface="Cambria" panose="02040503050406030204" pitchFamily="18" charset="0"/>
                          <a:cs typeface="Courier New" panose="02070309020205020404" pitchFamily="49" charset="0"/>
                        </a:rPr>
                        <a:t>232</a:t>
                      </a:r>
                    </a:p>
                  </a:txBody>
                  <a:tcPr marL="0" marR="0" marT="0" marB="0" anchor="ctr">
                    <a:solidFill>
                      <a:schemeClr val="bg1"/>
                    </a:solidFill>
                  </a:tcPr>
                </a:tc>
                <a:tc>
                  <a:txBody>
                    <a:bodyPr/>
                    <a:lstStyle/>
                    <a:p>
                      <a:pPr algn="ctr"/>
                      <a:r>
                        <a:rPr lang="en-CH" sz="2800" b="0" i="0" dirty="0">
                          <a:solidFill>
                            <a:srgbClr val="1982C3"/>
                          </a:solidFill>
                          <a:latin typeface="Courier New" panose="02070309020205020404" pitchFamily="49" charset="0"/>
                          <a:cs typeface="Courier New" panose="02070309020205020404" pitchFamily="49" charset="0"/>
                        </a:rPr>
                        <a:t>AAAAAAA</a:t>
                      </a:r>
                      <a:r>
                        <a:rPr lang="en-CH" sz="2800" dirty="0">
                          <a:solidFill>
                            <a:srgbClr val="1982C3"/>
                          </a:solidFill>
                          <a:latin typeface="Courier New" panose="02070309020205020404" pitchFamily="49" charset="0"/>
                          <a:cs typeface="Courier New" panose="02070309020205020404" pitchFamily="49" charset="0"/>
                        </a:rPr>
                        <a:t>AAG</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dirty="0">
                          <a:latin typeface="Cambria" panose="02040503050406030204" pitchFamily="18" charset="0"/>
                          <a:cs typeface="Courier New" panose="02070309020205020404" pitchFamily="49" charset="0"/>
                        </a:rPr>
                        <a:t>17</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ACT</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ambria" panose="02040503050406030204" pitchFamily="18"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extLst>
                  <a:ext uri="{0D108BD9-81ED-4DB2-BD59-A6C34878D82A}">
                    <a16:rowId xmlns:a16="http://schemas.microsoft.com/office/drawing/2014/main" val="3418646466"/>
                  </a:ext>
                </a:extLst>
              </a:tr>
            </a:tbl>
          </a:graphicData>
        </a:graphic>
      </p:graphicFrame>
      <p:sp>
        <p:nvSpPr>
          <p:cNvPr id="43" name="Rectangle 42">
            <a:extLst>
              <a:ext uri="{FF2B5EF4-FFF2-40B4-BE49-F238E27FC236}">
                <a16:creationId xmlns:a16="http://schemas.microsoft.com/office/drawing/2014/main" id="{F9101679-879D-104A-B0EC-B513AB42B0FD}"/>
              </a:ext>
            </a:extLst>
          </p:cNvPr>
          <p:cNvSpPr/>
          <p:nvPr/>
        </p:nvSpPr>
        <p:spPr>
          <a:xfrm>
            <a:off x="3364762" y="223472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6ACBF877-75EF-9043-A5EC-D2FB62D32C98}"/>
              </a:ext>
            </a:extLst>
          </p:cNvPr>
          <p:cNvSpPr txBox="1"/>
          <p:nvPr/>
        </p:nvSpPr>
        <p:spPr>
          <a:xfrm>
            <a:off x="5163361" y="1188648"/>
            <a:ext cx="3268821"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K-mer Index</a:t>
            </a:r>
          </a:p>
        </p:txBody>
      </p:sp>
      <p:sp>
        <p:nvSpPr>
          <p:cNvPr id="45" name="Rectangle 44">
            <a:extLst>
              <a:ext uri="{FF2B5EF4-FFF2-40B4-BE49-F238E27FC236}">
                <a16:creationId xmlns:a16="http://schemas.microsoft.com/office/drawing/2014/main" id="{4CBCC492-E761-944A-B12F-2F97B50D224E}"/>
              </a:ext>
            </a:extLst>
          </p:cNvPr>
          <p:cNvSpPr/>
          <p:nvPr/>
        </p:nvSpPr>
        <p:spPr>
          <a:xfrm>
            <a:off x="4709515" y="225224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ABBDAC-2F2A-B14D-A9A2-DAFBFCF99C4A}"/>
              </a:ext>
            </a:extLst>
          </p:cNvPr>
          <p:cNvSpPr/>
          <p:nvPr/>
        </p:nvSpPr>
        <p:spPr>
          <a:xfrm>
            <a:off x="761356" y="1978419"/>
            <a:ext cx="669157" cy="365569"/>
          </a:xfrm>
          <a:prstGeom prst="rect">
            <a:avLst/>
          </a:prstGeom>
          <a:solidFill>
            <a:srgbClr val="F4D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2361E73-0DC6-B842-81AF-EFBD5D2A835B}"/>
              </a:ext>
            </a:extLst>
          </p:cNvPr>
          <p:cNvSpPr/>
          <p:nvPr/>
        </p:nvSpPr>
        <p:spPr>
          <a:xfrm>
            <a:off x="732336" y="2382951"/>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7D1C4C1-E092-4040-9BC2-725404A293FA}"/>
              </a:ext>
            </a:extLst>
          </p:cNvPr>
          <p:cNvSpPr/>
          <p:nvPr/>
        </p:nvSpPr>
        <p:spPr>
          <a:xfrm>
            <a:off x="732336" y="281981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54A42A5-792F-6140-8122-5E638DC6C589}"/>
              </a:ext>
            </a:extLst>
          </p:cNvPr>
          <p:cNvSpPr/>
          <p:nvPr/>
        </p:nvSpPr>
        <p:spPr>
          <a:xfrm>
            <a:off x="781271" y="322034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993F3E-1730-C541-B3B5-0CDDAFDF4B65}"/>
              </a:ext>
            </a:extLst>
          </p:cNvPr>
          <p:cNvSpPr/>
          <p:nvPr/>
        </p:nvSpPr>
        <p:spPr>
          <a:xfrm>
            <a:off x="732336" y="3661209"/>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9541576-B30D-6E4F-BEE7-9A22146C21E8}"/>
              </a:ext>
            </a:extLst>
          </p:cNvPr>
          <p:cNvSpPr/>
          <p:nvPr/>
        </p:nvSpPr>
        <p:spPr>
          <a:xfrm>
            <a:off x="7380878" y="1964266"/>
            <a:ext cx="945936" cy="365569"/>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2B2BE08-B407-794D-8A53-F2818C8223EB}"/>
              </a:ext>
            </a:extLst>
          </p:cNvPr>
          <p:cNvSpPr/>
          <p:nvPr/>
        </p:nvSpPr>
        <p:spPr>
          <a:xfrm>
            <a:off x="7367639" y="2382951"/>
            <a:ext cx="95592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42B0DB2-D015-564D-ADCF-26B7DD28E8AB}"/>
              </a:ext>
            </a:extLst>
          </p:cNvPr>
          <p:cNvSpPr/>
          <p:nvPr/>
        </p:nvSpPr>
        <p:spPr>
          <a:xfrm>
            <a:off x="7380878" y="2806443"/>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73E7C68-C02E-E342-B4B2-D2CD29BAE42C}"/>
              </a:ext>
            </a:extLst>
          </p:cNvPr>
          <p:cNvSpPr/>
          <p:nvPr/>
        </p:nvSpPr>
        <p:spPr>
          <a:xfrm>
            <a:off x="7377629" y="3247524"/>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F9A134-4C5D-A84C-807F-39303D398448}"/>
              </a:ext>
            </a:extLst>
          </p:cNvPr>
          <p:cNvSpPr/>
          <p:nvPr/>
        </p:nvSpPr>
        <p:spPr>
          <a:xfrm>
            <a:off x="7377629" y="3651725"/>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Elbow Connector 47">
            <a:extLst>
              <a:ext uri="{FF2B5EF4-FFF2-40B4-BE49-F238E27FC236}">
                <a16:creationId xmlns:a16="http://schemas.microsoft.com/office/drawing/2014/main" id="{DA8AAD95-586C-354A-A972-6AAD55CF945E}"/>
              </a:ext>
            </a:extLst>
          </p:cNvPr>
          <p:cNvCxnSpPr>
            <a:cxnSpLocks/>
          </p:cNvCxnSpPr>
          <p:nvPr/>
        </p:nvCxnSpPr>
        <p:spPr>
          <a:xfrm>
            <a:off x="3822278" y="3027868"/>
            <a:ext cx="514012" cy="1331749"/>
          </a:xfrm>
          <a:prstGeom prst="bentConnector2">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6E9B6BC-460B-5241-BA24-76FCB07CAF89}"/>
              </a:ext>
            </a:extLst>
          </p:cNvPr>
          <p:cNvCxnSpPr>
            <a:cxnSpLocks/>
          </p:cNvCxnSpPr>
          <p:nvPr/>
        </p:nvCxnSpPr>
        <p:spPr>
          <a:xfrm rot="5400000">
            <a:off x="4431311" y="3625420"/>
            <a:ext cx="921634" cy="528794"/>
          </a:xfrm>
          <a:prstGeom prst="bentConnector3">
            <a:avLst>
              <a:gd name="adj1" fmla="val 1091"/>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CCF5CB75-2211-0F47-B259-5953B989247B}"/>
              </a:ext>
            </a:extLst>
          </p:cNvPr>
          <p:cNvSpPr/>
          <p:nvPr/>
        </p:nvSpPr>
        <p:spPr>
          <a:xfrm>
            <a:off x="3443934" y="4369402"/>
            <a:ext cx="2200677" cy="380170"/>
          </a:xfrm>
          <a:prstGeom prst="roundRect">
            <a:avLst>
              <a:gd name="adj" fmla="val 0"/>
            </a:avLst>
          </a:prstGeom>
          <a:solidFill>
            <a:schemeClr val="accent6">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Comparator</a:t>
            </a:r>
          </a:p>
        </p:txBody>
      </p:sp>
      <p:sp>
        <p:nvSpPr>
          <p:cNvPr id="55" name="TextBox 54">
            <a:extLst>
              <a:ext uri="{FF2B5EF4-FFF2-40B4-BE49-F238E27FC236}">
                <a16:creationId xmlns:a16="http://schemas.microsoft.com/office/drawing/2014/main" id="{26B114A5-B1A3-D345-ACAE-5E4729F81C6E}"/>
              </a:ext>
            </a:extLst>
          </p:cNvPr>
          <p:cNvSpPr txBox="1"/>
          <p:nvPr/>
        </p:nvSpPr>
        <p:spPr>
          <a:xfrm>
            <a:off x="3301460" y="5153576"/>
            <a:ext cx="24856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 &lt; K-mer</a:t>
            </a:r>
          </a:p>
        </p:txBody>
      </p:sp>
      <p:cxnSp>
        <p:nvCxnSpPr>
          <p:cNvPr id="56" name="Straight Arrow Connector 55">
            <a:extLst>
              <a:ext uri="{FF2B5EF4-FFF2-40B4-BE49-F238E27FC236}">
                <a16:creationId xmlns:a16="http://schemas.microsoft.com/office/drawing/2014/main" id="{AF0AF3C8-9E8C-384F-816D-4149732CA742}"/>
              </a:ext>
            </a:extLst>
          </p:cNvPr>
          <p:cNvCxnSpPr>
            <a:cxnSpLocks/>
            <a:stCxn id="54" idx="2"/>
            <a:endCxn id="55" idx="0"/>
          </p:cNvCxnSpPr>
          <p:nvPr/>
        </p:nvCxnSpPr>
        <p:spPr>
          <a:xfrm flipH="1">
            <a:off x="4544272" y="4749572"/>
            <a:ext cx="1" cy="40400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78942A1-E84E-CD4C-8C5A-F2BCCF008578}"/>
              </a:ext>
            </a:extLst>
          </p:cNvPr>
          <p:cNvSpPr/>
          <p:nvPr/>
        </p:nvSpPr>
        <p:spPr>
          <a:xfrm>
            <a:off x="1080799" y="5764003"/>
            <a:ext cx="698240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Not an exact match </a:t>
            </a: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sym typeface="Wingdings" pitchFamily="2" charset="2"/>
              </a:rPr>
              <a:t> </a:t>
            </a: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Send to read mapper</a:t>
            </a:r>
          </a:p>
        </p:txBody>
      </p:sp>
    </p:spTree>
    <p:extLst>
      <p:ext uri="{BB962C8B-B14F-4D97-AF65-F5344CB8AC3E}">
        <p14:creationId xmlns:p14="http://schemas.microsoft.com/office/powerpoint/2010/main" val="66719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22" presetClass="entr" presetSubtype="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5" grpId="0"/>
      <p:bldP spid="31"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Elbow Connector 39">
            <a:extLst>
              <a:ext uri="{FF2B5EF4-FFF2-40B4-BE49-F238E27FC236}">
                <a16:creationId xmlns:a16="http://schemas.microsoft.com/office/drawing/2014/main" id="{9DB1EE00-48AC-E54E-8FFD-8A31568DA5B8}"/>
              </a:ext>
            </a:extLst>
          </p:cNvPr>
          <p:cNvCxnSpPr>
            <a:cxnSpLocks/>
          </p:cNvCxnSpPr>
          <p:nvPr/>
        </p:nvCxnSpPr>
        <p:spPr>
          <a:xfrm rot="10800000">
            <a:off x="2798725" y="4107546"/>
            <a:ext cx="653180" cy="572950"/>
          </a:xfrm>
          <a:prstGeom prst="bentConnector2">
            <a:avLst/>
          </a:prstGeom>
          <a:ln w="28575">
            <a:solidFill>
              <a:srgbClr val="FE6200"/>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4D05ADE-712F-504B-889A-7F8A0B92BF06}"/>
              </a:ext>
            </a:extLst>
          </p:cNvPr>
          <p:cNvSpPr/>
          <p:nvPr/>
        </p:nvSpPr>
        <p:spPr>
          <a:xfrm>
            <a:off x="1764687" y="4101901"/>
            <a:ext cx="95410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FE6200"/>
                </a:solidFill>
                <a:effectLst/>
                <a:uLnTx/>
                <a:uFillTx/>
                <a:latin typeface="Corbel" panose="020B0503020204020204" pitchFamily="34" charset="0"/>
                <a:ea typeface="+mn-ea"/>
                <a:cs typeface="+mn-cs"/>
              </a:rPr>
              <a:t>Next</a:t>
            </a:r>
          </a:p>
        </p:txBody>
      </p:sp>
      <p:sp>
        <p:nvSpPr>
          <p:cNvPr id="2" name="Title 1">
            <a:extLst>
              <a:ext uri="{FF2B5EF4-FFF2-40B4-BE49-F238E27FC236}">
                <a16:creationId xmlns:a16="http://schemas.microsoft.com/office/drawing/2014/main" id="{F23BE57C-B0E2-6249-8C9B-39D13685B855}"/>
              </a:ext>
            </a:extLst>
          </p:cNvPr>
          <p:cNvSpPr>
            <a:spLocks noGrp="1"/>
          </p:cNvSpPr>
          <p:nvPr>
            <p:ph type="title"/>
          </p:nvPr>
        </p:nvSpPr>
        <p:spPr/>
        <p:txBody>
          <a:bodyPr/>
          <a:lstStyle/>
          <a:p>
            <a:r>
              <a:rPr lang="en-CH" dirty="0"/>
              <a:t>GenStore-EM: Not Finding a Match</a:t>
            </a:r>
          </a:p>
        </p:txBody>
      </p:sp>
      <p:grpSp>
        <p:nvGrpSpPr>
          <p:cNvPr id="34" name="Group 33">
            <a:extLst>
              <a:ext uri="{FF2B5EF4-FFF2-40B4-BE49-F238E27FC236}">
                <a16:creationId xmlns:a16="http://schemas.microsoft.com/office/drawing/2014/main" id="{BE5F15C6-A6F3-A049-B3FF-78ADAF6330AE}"/>
              </a:ext>
            </a:extLst>
          </p:cNvPr>
          <p:cNvGrpSpPr/>
          <p:nvPr/>
        </p:nvGrpSpPr>
        <p:grpSpPr>
          <a:xfrm>
            <a:off x="3810249" y="3677889"/>
            <a:ext cx="1068562" cy="267072"/>
            <a:chOff x="4756740" y="5147198"/>
            <a:chExt cx="613621" cy="227256"/>
          </a:xfrm>
          <a:noFill/>
        </p:grpSpPr>
        <p:sp>
          <p:nvSpPr>
            <p:cNvPr id="35" name="Rectangle 34">
              <a:extLst>
                <a:ext uri="{FF2B5EF4-FFF2-40B4-BE49-F238E27FC236}">
                  <a16:creationId xmlns:a16="http://schemas.microsoft.com/office/drawing/2014/main" id="{3B65EF6D-8C17-6C40-B4C0-76FDC0C30EA1}"/>
                </a:ext>
              </a:extLst>
            </p:cNvPr>
            <p:cNvSpPr/>
            <p:nvPr/>
          </p:nvSpPr>
          <p:spPr>
            <a:xfrm>
              <a:off x="4756740"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86F5F2A-DA85-724E-BEB2-6E0CE1073059}"/>
                </a:ext>
              </a:extLst>
            </p:cNvPr>
            <p:cNvSpPr/>
            <p:nvPr/>
          </p:nvSpPr>
          <p:spPr>
            <a:xfrm>
              <a:off x="5113667" y="5147198"/>
              <a:ext cx="256694" cy="22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7" name="Table 4">
            <a:extLst>
              <a:ext uri="{FF2B5EF4-FFF2-40B4-BE49-F238E27FC236}">
                <a16:creationId xmlns:a16="http://schemas.microsoft.com/office/drawing/2014/main" id="{4933D8C8-E13E-B845-941C-7F40C461017D}"/>
              </a:ext>
            </a:extLst>
          </p:cNvPr>
          <p:cNvGraphicFramePr>
            <a:graphicFrameLocks noGrp="1"/>
          </p:cNvGraphicFramePr>
          <p:nvPr/>
        </p:nvGraphicFramePr>
        <p:xfrm>
          <a:off x="5156525" y="1922428"/>
          <a:ext cx="3206204" cy="2133600"/>
        </p:xfrm>
        <a:graphic>
          <a:graphicData uri="http://schemas.openxmlformats.org/drawingml/2006/table">
            <a:tbl>
              <a:tblPr firstRow="1" bandRow="1">
                <a:tableStyleId>{5940675A-B579-460E-94D1-54222C63F5DA}</a:tableStyleId>
              </a:tblPr>
              <a:tblGrid>
                <a:gridCol w="2197312">
                  <a:extLst>
                    <a:ext uri="{9D8B030D-6E8A-4147-A177-3AD203B41FA5}">
                      <a16:colId xmlns:a16="http://schemas.microsoft.com/office/drawing/2014/main" val="2329783177"/>
                    </a:ext>
                  </a:extLst>
                </a:gridCol>
                <a:gridCol w="1008892">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K-mer</a:t>
                      </a:r>
                    </a:p>
                  </a:txBody>
                  <a:tcPr marL="0" marR="0" marT="0" marB="0" anchor="ctr">
                    <a:solidFill>
                      <a:srgbClr val="FBE5D6"/>
                    </a:solidFill>
                  </a:tcPr>
                </a:tc>
                <a:tc>
                  <a:txBody>
                    <a:bodyPr/>
                    <a:lstStyle/>
                    <a:p>
                      <a:pPr algn="ctr"/>
                      <a:r>
                        <a:rPr lang="en-CH" sz="2800" b="1" dirty="0">
                          <a:latin typeface="Corbel" panose="020B0503020204020204" pitchFamily="34" charset="0"/>
                        </a:rPr>
                        <a:t>Loc.</a:t>
                      </a:r>
                    </a:p>
                  </a:txBody>
                  <a:tcPr marL="0" marR="0" marT="0" marB="0" anchor="ctr">
                    <a:solidFill>
                      <a:schemeClr val="accent2">
                        <a:lumMod val="20000"/>
                        <a:lumOff val="80000"/>
                      </a:schemeClr>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tc>
                  <a:txBody>
                    <a:bodyPr/>
                    <a:lstStyle/>
                    <a:p>
                      <a:pPr algn="ctr"/>
                      <a:r>
                        <a:rPr lang="en-CH" sz="2800" b="0" i="0" dirty="0">
                          <a:solidFill>
                            <a:schemeClr val="tx1"/>
                          </a:solidFill>
                          <a:latin typeface="Cambria" panose="02040503050406030204" pitchFamily="18" charset="0"/>
                        </a:rPr>
                        <a:t>1, 8, …</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solidFill>
                            <a:schemeClr val="tx1"/>
                          </a:solidFill>
                          <a:latin typeface="Courier New" panose="02070309020205020404" pitchFamily="49" charset="0"/>
                          <a:cs typeface="Courier New" panose="02070309020205020404" pitchFamily="49" charset="0"/>
                        </a:rPr>
                        <a:t>AAC</a:t>
                      </a:r>
                    </a:p>
                  </a:txBody>
                  <a:tcPr marL="0" marR="0" marT="0" marB="0" anchor="ctr">
                    <a:solidFill>
                      <a:schemeClr val="bg1"/>
                    </a:solidFill>
                  </a:tcPr>
                </a:tc>
                <a:tc>
                  <a:txBody>
                    <a:bodyPr/>
                    <a:lstStyle/>
                    <a:p>
                      <a:pPr algn="ctr"/>
                      <a:r>
                        <a:rPr lang="en-CH" sz="2800" dirty="0">
                          <a:latin typeface="Cambria" panose="02040503050406030204" pitchFamily="18" charset="0"/>
                        </a:rPr>
                        <a:t>51</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b="0" i="0" dirty="0">
                          <a:solidFill>
                            <a:srgbClr val="1982C3"/>
                          </a:solidFill>
                          <a:latin typeface="Courier New" panose="02070309020205020404" pitchFamily="49" charset="0"/>
                          <a:cs typeface="Courier New" panose="02070309020205020404" pitchFamily="49" charset="0"/>
                        </a:rPr>
                        <a:t>AAAAAAA</a:t>
                      </a:r>
                      <a:r>
                        <a:rPr lang="en-CH" sz="2800" dirty="0">
                          <a:solidFill>
                            <a:srgbClr val="1982C3"/>
                          </a:solidFill>
                          <a:latin typeface="Courier New" panose="02070309020205020404" pitchFamily="49" charset="0"/>
                          <a:cs typeface="Courier New" panose="02070309020205020404" pitchFamily="49" charset="0"/>
                        </a:rPr>
                        <a:t>AAT</a:t>
                      </a:r>
                    </a:p>
                  </a:txBody>
                  <a:tcPr marL="0" marR="0" marT="0" marB="0" anchor="ctr">
                    <a:solidFill>
                      <a:schemeClr val="bg1"/>
                    </a:solidFill>
                  </a:tcPr>
                </a:tc>
                <a:tc>
                  <a:txBody>
                    <a:bodyPr/>
                    <a:lstStyle/>
                    <a:p>
                      <a:pPr algn="ctr"/>
                      <a:r>
                        <a:rPr lang="en-CH" sz="2800" dirty="0">
                          <a:latin typeface="Cambria" panose="02040503050406030204" pitchFamily="18" charset="0"/>
                        </a:rPr>
                        <a:t>23, 37</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ambria" panose="02040503050406030204" pitchFamily="18" charset="0"/>
                        </a:rPr>
                        <a:t>…</a:t>
                      </a:r>
                    </a:p>
                  </a:txBody>
                  <a:tcPr marL="0" marR="0" marT="0" marB="0" anchor="ctr">
                    <a:solidFill>
                      <a:schemeClr val="bg1"/>
                    </a:solidFill>
                  </a:tcPr>
                </a:tc>
                <a:extLst>
                  <a:ext uri="{0D108BD9-81ED-4DB2-BD59-A6C34878D82A}">
                    <a16:rowId xmlns:a16="http://schemas.microsoft.com/office/drawing/2014/main" val="878528398"/>
                  </a:ext>
                </a:extLst>
              </a:tr>
            </a:tbl>
          </a:graphicData>
        </a:graphic>
      </p:graphicFrame>
      <p:sp>
        <p:nvSpPr>
          <p:cNvPr id="41" name="TextBox 40">
            <a:extLst>
              <a:ext uri="{FF2B5EF4-FFF2-40B4-BE49-F238E27FC236}">
                <a16:creationId xmlns:a16="http://schemas.microsoft.com/office/drawing/2014/main" id="{6ADC4CFB-29B8-2F4A-84C6-D1FE214F4789}"/>
              </a:ext>
            </a:extLst>
          </p:cNvPr>
          <p:cNvSpPr txBox="1"/>
          <p:nvPr/>
        </p:nvSpPr>
        <p:spPr>
          <a:xfrm>
            <a:off x="578263" y="1187721"/>
            <a:ext cx="3134245"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Read Table</a:t>
            </a:r>
          </a:p>
        </p:txBody>
      </p:sp>
      <p:graphicFrame>
        <p:nvGraphicFramePr>
          <p:cNvPr id="42" name="Table 4">
            <a:extLst>
              <a:ext uri="{FF2B5EF4-FFF2-40B4-BE49-F238E27FC236}">
                <a16:creationId xmlns:a16="http://schemas.microsoft.com/office/drawing/2014/main" id="{92E130B7-C4AE-2B4F-B4A8-195F5D268C50}"/>
              </a:ext>
            </a:extLst>
          </p:cNvPr>
          <p:cNvGraphicFramePr>
            <a:graphicFrameLocks noGrp="1"/>
          </p:cNvGraphicFramePr>
          <p:nvPr/>
        </p:nvGraphicFramePr>
        <p:xfrm>
          <a:off x="688033" y="1922428"/>
          <a:ext cx="3134246" cy="2133600"/>
        </p:xfrm>
        <a:graphic>
          <a:graphicData uri="http://schemas.openxmlformats.org/drawingml/2006/table">
            <a:tbl>
              <a:tblPr firstRow="1" bandRow="1">
                <a:tableStyleId>{5940675A-B579-460E-94D1-54222C63F5DA}</a:tableStyleId>
              </a:tblPr>
              <a:tblGrid>
                <a:gridCol w="857432">
                  <a:extLst>
                    <a:ext uri="{9D8B030D-6E8A-4147-A177-3AD203B41FA5}">
                      <a16:colId xmlns:a16="http://schemas.microsoft.com/office/drawing/2014/main" val="2329783177"/>
                    </a:ext>
                  </a:extLst>
                </a:gridCol>
                <a:gridCol w="2276814">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ID</a:t>
                      </a:r>
                    </a:p>
                  </a:txBody>
                  <a:tcPr marL="0" marR="0" marT="0" marB="0" anchor="ctr">
                    <a:solidFill>
                      <a:srgbClr val="F4DDEA"/>
                    </a:solidFill>
                  </a:tcPr>
                </a:tc>
                <a:tc>
                  <a:txBody>
                    <a:bodyPr/>
                    <a:lstStyle/>
                    <a:p>
                      <a:pPr algn="ctr"/>
                      <a:r>
                        <a:rPr lang="en-CH" sz="2800" b="1" dirty="0">
                          <a:latin typeface="Corbel" panose="020B0503020204020204" pitchFamily="34" charset="0"/>
                        </a:rPr>
                        <a:t>Read</a:t>
                      </a:r>
                    </a:p>
                  </a:txBody>
                  <a:tcPr marL="0" marR="0" marT="0" marB="0" anchor="ctr">
                    <a:solidFill>
                      <a:srgbClr val="F4DDEA"/>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ambria" panose="02040503050406030204" pitchFamily="18" charset="0"/>
                          <a:cs typeface="Courier New" panose="02070309020205020404" pitchFamily="49" charset="0"/>
                        </a:rPr>
                        <a:t>873</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dirty="0">
                          <a:latin typeface="Cambria" panose="02040503050406030204" pitchFamily="18" charset="0"/>
                          <a:cs typeface="Courier New" panose="02070309020205020404" pitchFamily="49" charset="0"/>
                        </a:rPr>
                        <a:t>232</a:t>
                      </a:r>
                    </a:p>
                  </a:txBody>
                  <a:tcPr marL="0" marR="0" marT="0" marB="0" anchor="ctr">
                    <a:solidFill>
                      <a:schemeClr val="bg1"/>
                    </a:solidFill>
                  </a:tcPr>
                </a:tc>
                <a:tc>
                  <a:txBody>
                    <a:bodyPr/>
                    <a:lstStyle/>
                    <a:p>
                      <a:pPr algn="ctr"/>
                      <a:r>
                        <a:rPr lang="en-CH" sz="2800" b="0" i="0" dirty="0">
                          <a:solidFill>
                            <a:srgbClr val="1982C3"/>
                          </a:solidFill>
                          <a:latin typeface="Courier New" panose="02070309020205020404" pitchFamily="49" charset="0"/>
                          <a:cs typeface="Courier New" panose="02070309020205020404" pitchFamily="49" charset="0"/>
                        </a:rPr>
                        <a:t>AAAAAAA</a:t>
                      </a:r>
                      <a:r>
                        <a:rPr lang="en-CH" sz="2800" dirty="0">
                          <a:solidFill>
                            <a:srgbClr val="1982C3"/>
                          </a:solidFill>
                          <a:latin typeface="Courier New" panose="02070309020205020404" pitchFamily="49" charset="0"/>
                          <a:cs typeface="Courier New" panose="02070309020205020404" pitchFamily="49" charset="0"/>
                        </a:rPr>
                        <a:t>AAG</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dirty="0">
                          <a:latin typeface="Cambria" panose="02040503050406030204" pitchFamily="18" charset="0"/>
                          <a:cs typeface="Courier New" panose="02070309020205020404" pitchFamily="49" charset="0"/>
                        </a:rPr>
                        <a:t>17</a:t>
                      </a:r>
                    </a:p>
                  </a:txBody>
                  <a:tcPr marL="0" marR="0" marT="0" marB="0" anchor="ctr">
                    <a:solidFill>
                      <a:schemeClr val="bg1"/>
                    </a:solidFill>
                  </a:tcPr>
                </a:tc>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ACT</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ambria" panose="02040503050406030204" pitchFamily="18"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extLst>
                  <a:ext uri="{0D108BD9-81ED-4DB2-BD59-A6C34878D82A}">
                    <a16:rowId xmlns:a16="http://schemas.microsoft.com/office/drawing/2014/main" val="3418646466"/>
                  </a:ext>
                </a:extLst>
              </a:tr>
            </a:tbl>
          </a:graphicData>
        </a:graphic>
      </p:graphicFrame>
      <p:sp>
        <p:nvSpPr>
          <p:cNvPr id="43" name="Rectangle 42">
            <a:extLst>
              <a:ext uri="{FF2B5EF4-FFF2-40B4-BE49-F238E27FC236}">
                <a16:creationId xmlns:a16="http://schemas.microsoft.com/office/drawing/2014/main" id="{F9101679-879D-104A-B0EC-B513AB42B0FD}"/>
              </a:ext>
            </a:extLst>
          </p:cNvPr>
          <p:cNvSpPr/>
          <p:nvPr/>
        </p:nvSpPr>
        <p:spPr>
          <a:xfrm>
            <a:off x="3364762" y="223472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6ACBF877-75EF-9043-A5EC-D2FB62D32C98}"/>
              </a:ext>
            </a:extLst>
          </p:cNvPr>
          <p:cNvSpPr txBox="1"/>
          <p:nvPr/>
        </p:nvSpPr>
        <p:spPr>
          <a:xfrm>
            <a:off x="5163361" y="1188648"/>
            <a:ext cx="3268821"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K-mer Index</a:t>
            </a:r>
          </a:p>
        </p:txBody>
      </p:sp>
      <p:sp>
        <p:nvSpPr>
          <p:cNvPr id="45" name="Rectangle 44">
            <a:extLst>
              <a:ext uri="{FF2B5EF4-FFF2-40B4-BE49-F238E27FC236}">
                <a16:creationId xmlns:a16="http://schemas.microsoft.com/office/drawing/2014/main" id="{4CBCC492-E761-944A-B12F-2F97B50D224E}"/>
              </a:ext>
            </a:extLst>
          </p:cNvPr>
          <p:cNvSpPr/>
          <p:nvPr/>
        </p:nvSpPr>
        <p:spPr>
          <a:xfrm>
            <a:off x="4709515" y="2252245"/>
            <a:ext cx="447010" cy="267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AABBDAC-2F2A-B14D-A9A2-DAFBFCF99C4A}"/>
              </a:ext>
            </a:extLst>
          </p:cNvPr>
          <p:cNvSpPr/>
          <p:nvPr/>
        </p:nvSpPr>
        <p:spPr>
          <a:xfrm>
            <a:off x="761356" y="1978419"/>
            <a:ext cx="669157" cy="365569"/>
          </a:xfrm>
          <a:prstGeom prst="rect">
            <a:avLst/>
          </a:prstGeom>
          <a:solidFill>
            <a:srgbClr val="F4D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2361E73-0DC6-B842-81AF-EFBD5D2A835B}"/>
              </a:ext>
            </a:extLst>
          </p:cNvPr>
          <p:cNvSpPr/>
          <p:nvPr/>
        </p:nvSpPr>
        <p:spPr>
          <a:xfrm>
            <a:off x="732336" y="2382951"/>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7D1C4C1-E092-4040-9BC2-725404A293FA}"/>
              </a:ext>
            </a:extLst>
          </p:cNvPr>
          <p:cNvSpPr/>
          <p:nvPr/>
        </p:nvSpPr>
        <p:spPr>
          <a:xfrm>
            <a:off x="732336" y="281981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54A42A5-792F-6140-8122-5E638DC6C589}"/>
              </a:ext>
            </a:extLst>
          </p:cNvPr>
          <p:cNvSpPr/>
          <p:nvPr/>
        </p:nvSpPr>
        <p:spPr>
          <a:xfrm>
            <a:off x="781271" y="3220344"/>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993F3E-1730-C541-B3B5-0CDDAFDF4B65}"/>
              </a:ext>
            </a:extLst>
          </p:cNvPr>
          <p:cNvSpPr/>
          <p:nvPr/>
        </p:nvSpPr>
        <p:spPr>
          <a:xfrm>
            <a:off x="732336" y="3661209"/>
            <a:ext cx="66915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9541576-B30D-6E4F-BEE7-9A22146C21E8}"/>
              </a:ext>
            </a:extLst>
          </p:cNvPr>
          <p:cNvSpPr/>
          <p:nvPr/>
        </p:nvSpPr>
        <p:spPr>
          <a:xfrm>
            <a:off x="7380878" y="1964266"/>
            <a:ext cx="945936" cy="365569"/>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2B2BE08-B407-794D-8A53-F2818C8223EB}"/>
              </a:ext>
            </a:extLst>
          </p:cNvPr>
          <p:cNvSpPr/>
          <p:nvPr/>
        </p:nvSpPr>
        <p:spPr>
          <a:xfrm>
            <a:off x="7367639" y="2382951"/>
            <a:ext cx="95592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42B0DB2-D015-564D-ADCF-26B7DD28E8AB}"/>
              </a:ext>
            </a:extLst>
          </p:cNvPr>
          <p:cNvSpPr/>
          <p:nvPr/>
        </p:nvSpPr>
        <p:spPr>
          <a:xfrm>
            <a:off x="7380878" y="2806443"/>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73E7C68-C02E-E342-B4B2-D2CD29BAE42C}"/>
              </a:ext>
            </a:extLst>
          </p:cNvPr>
          <p:cNvSpPr/>
          <p:nvPr/>
        </p:nvSpPr>
        <p:spPr>
          <a:xfrm>
            <a:off x="7377629" y="3247524"/>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F9A134-4C5D-A84C-807F-39303D398448}"/>
              </a:ext>
            </a:extLst>
          </p:cNvPr>
          <p:cNvSpPr/>
          <p:nvPr/>
        </p:nvSpPr>
        <p:spPr>
          <a:xfrm>
            <a:off x="7377629" y="3651725"/>
            <a:ext cx="945936"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Elbow Connector 47">
            <a:extLst>
              <a:ext uri="{FF2B5EF4-FFF2-40B4-BE49-F238E27FC236}">
                <a16:creationId xmlns:a16="http://schemas.microsoft.com/office/drawing/2014/main" id="{DA8AAD95-586C-354A-A972-6AAD55CF945E}"/>
              </a:ext>
            </a:extLst>
          </p:cNvPr>
          <p:cNvCxnSpPr>
            <a:cxnSpLocks/>
          </p:cNvCxnSpPr>
          <p:nvPr/>
        </p:nvCxnSpPr>
        <p:spPr>
          <a:xfrm>
            <a:off x="3822278" y="3027868"/>
            <a:ext cx="514012" cy="1331749"/>
          </a:xfrm>
          <a:prstGeom prst="bentConnector2">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06E9B6BC-460B-5241-BA24-76FCB07CAF89}"/>
              </a:ext>
            </a:extLst>
          </p:cNvPr>
          <p:cNvCxnSpPr>
            <a:cxnSpLocks/>
          </p:cNvCxnSpPr>
          <p:nvPr/>
        </p:nvCxnSpPr>
        <p:spPr>
          <a:xfrm rot="5400000">
            <a:off x="4431311" y="3625420"/>
            <a:ext cx="921634" cy="528794"/>
          </a:xfrm>
          <a:prstGeom prst="bentConnector3">
            <a:avLst>
              <a:gd name="adj1" fmla="val 1091"/>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CCF5CB75-2211-0F47-B259-5953B989247B}"/>
              </a:ext>
            </a:extLst>
          </p:cNvPr>
          <p:cNvSpPr/>
          <p:nvPr/>
        </p:nvSpPr>
        <p:spPr>
          <a:xfrm>
            <a:off x="3443934" y="4369402"/>
            <a:ext cx="2200677" cy="380170"/>
          </a:xfrm>
          <a:prstGeom prst="roundRect">
            <a:avLst>
              <a:gd name="adj" fmla="val 0"/>
            </a:avLst>
          </a:prstGeom>
          <a:solidFill>
            <a:schemeClr val="accent6">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Comparator</a:t>
            </a:r>
          </a:p>
        </p:txBody>
      </p:sp>
      <p:sp>
        <p:nvSpPr>
          <p:cNvPr id="55" name="TextBox 54">
            <a:extLst>
              <a:ext uri="{FF2B5EF4-FFF2-40B4-BE49-F238E27FC236}">
                <a16:creationId xmlns:a16="http://schemas.microsoft.com/office/drawing/2014/main" id="{26B114A5-B1A3-D345-ACAE-5E4729F81C6E}"/>
              </a:ext>
            </a:extLst>
          </p:cNvPr>
          <p:cNvSpPr txBox="1"/>
          <p:nvPr/>
        </p:nvSpPr>
        <p:spPr>
          <a:xfrm>
            <a:off x="3301460" y="5153576"/>
            <a:ext cx="24856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 &lt; K-mer</a:t>
            </a:r>
          </a:p>
        </p:txBody>
      </p:sp>
      <p:cxnSp>
        <p:nvCxnSpPr>
          <p:cNvPr id="56" name="Straight Arrow Connector 55">
            <a:extLst>
              <a:ext uri="{FF2B5EF4-FFF2-40B4-BE49-F238E27FC236}">
                <a16:creationId xmlns:a16="http://schemas.microsoft.com/office/drawing/2014/main" id="{AF0AF3C8-9E8C-384F-816D-4149732CA742}"/>
              </a:ext>
            </a:extLst>
          </p:cNvPr>
          <p:cNvCxnSpPr>
            <a:cxnSpLocks/>
            <a:stCxn id="54" idx="2"/>
            <a:endCxn id="55" idx="0"/>
          </p:cNvCxnSpPr>
          <p:nvPr/>
        </p:nvCxnSpPr>
        <p:spPr>
          <a:xfrm flipH="1">
            <a:off x="4544272" y="4749572"/>
            <a:ext cx="1" cy="40400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78942A1-E84E-CD4C-8C5A-F2BCCF008578}"/>
              </a:ext>
            </a:extLst>
          </p:cNvPr>
          <p:cNvSpPr/>
          <p:nvPr/>
        </p:nvSpPr>
        <p:spPr>
          <a:xfrm>
            <a:off x="1080799" y="5764003"/>
            <a:ext cx="698240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Not an exact match </a:t>
            </a: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sym typeface="Wingdings" pitchFamily="2" charset="2"/>
              </a:rPr>
              <a:t> </a:t>
            </a: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Send to read mapper</a:t>
            </a:r>
          </a:p>
        </p:txBody>
      </p:sp>
      <p:sp>
        <p:nvSpPr>
          <p:cNvPr id="32" name="Rectangle 31">
            <a:extLst>
              <a:ext uri="{FF2B5EF4-FFF2-40B4-BE49-F238E27FC236}">
                <a16:creationId xmlns:a16="http://schemas.microsoft.com/office/drawing/2014/main" id="{DC4526E9-7395-1A41-86B6-87798895ECE7}"/>
              </a:ext>
            </a:extLst>
          </p:cNvPr>
          <p:cNvSpPr/>
          <p:nvPr/>
        </p:nvSpPr>
        <p:spPr>
          <a:xfrm>
            <a:off x="7727" y="913673"/>
            <a:ext cx="9143999" cy="5373550"/>
          </a:xfrm>
          <a:prstGeom prst="rect">
            <a:avLst/>
          </a:prstGeom>
          <a:solidFill>
            <a:srgbClr val="FFFFFF">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29CA2E5-50B9-B143-B553-7457373E8A7C}"/>
              </a:ext>
            </a:extLst>
          </p:cNvPr>
          <p:cNvSpPr/>
          <p:nvPr/>
        </p:nvSpPr>
        <p:spPr>
          <a:xfrm>
            <a:off x="3182" y="2823311"/>
            <a:ext cx="9144000" cy="16765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Avoids random accesses</a:t>
            </a:r>
          </a:p>
          <a:p>
            <a:pPr marL="0" marR="0" lvl="0" indent="0" algn="ctr" defTabSz="914400" rtl="0" eaLnBrk="1" fontAlgn="auto" latinLnBrk="0" hangingPunct="1">
              <a:lnSpc>
                <a:spcPct val="150000"/>
              </a:lnSpc>
              <a:spcBef>
                <a:spcPts val="0"/>
              </a:spcBef>
              <a:spcAft>
                <a:spcPts val="2000"/>
              </a:spcAft>
              <a:buClrTx/>
              <a:buSzTx/>
              <a:buFontTx/>
              <a:buNone/>
              <a:tabLst/>
              <a:defRPr/>
            </a:pPr>
            <a:r>
              <a:rPr kumimoji="0" lang="en-GB" sz="32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Simple low-cost logic</a:t>
            </a:r>
          </a:p>
        </p:txBody>
      </p:sp>
      <p:sp>
        <p:nvSpPr>
          <p:cNvPr id="47" name="TextBox 46">
            <a:extLst>
              <a:ext uri="{FF2B5EF4-FFF2-40B4-BE49-F238E27FC236}">
                <a16:creationId xmlns:a16="http://schemas.microsoft.com/office/drawing/2014/main" id="{4332AB68-F5FC-A84B-97FA-5123383BC345}"/>
              </a:ext>
            </a:extLst>
          </p:cNvPr>
          <p:cNvSpPr txBox="1"/>
          <p:nvPr/>
        </p:nvSpPr>
        <p:spPr>
          <a:xfrm>
            <a:off x="1631877" y="3422712"/>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D4F029B8-C460-4A44-A51D-408E07BBB077}"/>
              </a:ext>
            </a:extLst>
          </p:cNvPr>
          <p:cNvSpPr txBox="1"/>
          <p:nvPr/>
        </p:nvSpPr>
        <p:spPr>
          <a:xfrm>
            <a:off x="1560239" y="2647153"/>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6455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D692-3F05-2147-8CFA-88B36F7D0966}"/>
              </a:ext>
            </a:extLst>
          </p:cNvPr>
          <p:cNvSpPr>
            <a:spLocks noGrp="1"/>
          </p:cNvSpPr>
          <p:nvPr>
            <p:ph type="title"/>
          </p:nvPr>
        </p:nvSpPr>
        <p:spPr/>
        <p:txBody>
          <a:bodyPr/>
          <a:lstStyle/>
          <a:p>
            <a:r>
              <a:rPr lang="en-CH" dirty="0"/>
              <a:t>GenStore-EM: Optimization</a:t>
            </a:r>
          </a:p>
        </p:txBody>
      </p:sp>
      <p:sp>
        <p:nvSpPr>
          <p:cNvPr id="3" name="Content Placeholder 2">
            <a:extLst>
              <a:ext uri="{FF2B5EF4-FFF2-40B4-BE49-F238E27FC236}">
                <a16:creationId xmlns:a16="http://schemas.microsoft.com/office/drawing/2014/main" id="{3E86795E-10A8-4049-91E0-4F2A3E8FB932}"/>
              </a:ext>
            </a:extLst>
          </p:cNvPr>
          <p:cNvSpPr>
            <a:spLocks noGrp="1"/>
          </p:cNvSpPr>
          <p:nvPr>
            <p:ph idx="1"/>
          </p:nvPr>
        </p:nvSpPr>
        <p:spPr/>
        <p:txBody>
          <a:bodyPr/>
          <a:lstStyle/>
          <a:p>
            <a:pPr>
              <a:spcAft>
                <a:spcPts val="700"/>
              </a:spcAft>
            </a:pPr>
            <a:r>
              <a:rPr lang="en-CH" dirty="0"/>
              <a:t>Read-sized k-mer index takes up a </a:t>
            </a:r>
            <a:r>
              <a:rPr lang="en-CH" dirty="0">
                <a:solidFill>
                  <a:srgbClr val="C00000"/>
                </a:solidFill>
              </a:rPr>
              <a:t>large amount of space </a:t>
            </a:r>
            <a:r>
              <a:rPr lang="en-CH" dirty="0"/>
              <a:t>(126 GB for human index) due to the larger number of unique k-mers</a:t>
            </a:r>
          </a:p>
          <a:p>
            <a:pPr marL="0" indent="0">
              <a:buNone/>
            </a:pPr>
            <a:endParaRPr lang="en-CH" dirty="0"/>
          </a:p>
          <a:p>
            <a:pPr marL="123950" lvl="1" indent="0">
              <a:buNone/>
            </a:pPr>
            <a:endParaRPr lang="en-CH" dirty="0"/>
          </a:p>
          <a:p>
            <a:pPr lvl="1"/>
            <a:endParaRPr lang="en-CH" dirty="0"/>
          </a:p>
        </p:txBody>
      </p:sp>
      <p:graphicFrame>
        <p:nvGraphicFramePr>
          <p:cNvPr id="6" name="Table 4">
            <a:extLst>
              <a:ext uri="{FF2B5EF4-FFF2-40B4-BE49-F238E27FC236}">
                <a16:creationId xmlns:a16="http://schemas.microsoft.com/office/drawing/2014/main" id="{922A083C-26D4-4C48-8717-E3899603BBC2}"/>
              </a:ext>
            </a:extLst>
          </p:cNvPr>
          <p:cNvGraphicFramePr>
            <a:graphicFrameLocks noGrp="1"/>
          </p:cNvGraphicFramePr>
          <p:nvPr/>
        </p:nvGraphicFramePr>
        <p:xfrm>
          <a:off x="2773934" y="2710737"/>
          <a:ext cx="3206204" cy="2133600"/>
        </p:xfrm>
        <a:graphic>
          <a:graphicData uri="http://schemas.openxmlformats.org/drawingml/2006/table">
            <a:tbl>
              <a:tblPr firstRow="1" bandRow="1">
                <a:tableStyleId>{5940675A-B579-460E-94D1-54222C63F5DA}</a:tableStyleId>
              </a:tblPr>
              <a:tblGrid>
                <a:gridCol w="2197312">
                  <a:extLst>
                    <a:ext uri="{9D8B030D-6E8A-4147-A177-3AD203B41FA5}">
                      <a16:colId xmlns:a16="http://schemas.microsoft.com/office/drawing/2014/main" val="2329783177"/>
                    </a:ext>
                  </a:extLst>
                </a:gridCol>
                <a:gridCol w="1008892">
                  <a:extLst>
                    <a:ext uri="{9D8B030D-6E8A-4147-A177-3AD203B41FA5}">
                      <a16:colId xmlns:a16="http://schemas.microsoft.com/office/drawing/2014/main" val="231892753"/>
                    </a:ext>
                  </a:extLst>
                </a:gridCol>
              </a:tblGrid>
              <a:tr h="334655">
                <a:tc>
                  <a:txBody>
                    <a:bodyPr/>
                    <a:lstStyle/>
                    <a:p>
                      <a:pPr algn="ctr"/>
                      <a:r>
                        <a:rPr lang="en-CH" sz="2800" b="1" dirty="0">
                          <a:latin typeface="Corbel" panose="020B0503020204020204" pitchFamily="34" charset="0"/>
                        </a:rPr>
                        <a:t>K-mer</a:t>
                      </a:r>
                    </a:p>
                  </a:txBody>
                  <a:tcPr marL="0" marR="0" marT="0" marB="0" anchor="ctr">
                    <a:solidFill>
                      <a:srgbClr val="FBE5D6"/>
                    </a:solidFill>
                  </a:tcPr>
                </a:tc>
                <a:tc>
                  <a:txBody>
                    <a:bodyPr/>
                    <a:lstStyle/>
                    <a:p>
                      <a:pPr algn="ctr"/>
                      <a:r>
                        <a:rPr lang="en-CH" sz="2800" b="1" dirty="0">
                          <a:latin typeface="Corbel" panose="020B0503020204020204" pitchFamily="34" charset="0"/>
                        </a:rPr>
                        <a:t>Loc.</a:t>
                      </a:r>
                    </a:p>
                  </a:txBody>
                  <a:tcPr marL="0" marR="0" marT="0" marB="0" anchor="ctr">
                    <a:solidFill>
                      <a:schemeClr val="accent2">
                        <a:lumMod val="20000"/>
                        <a:lumOff val="80000"/>
                      </a:schemeClr>
                    </a:solidFill>
                  </a:tcPr>
                </a:tc>
                <a:extLst>
                  <a:ext uri="{0D108BD9-81ED-4DB2-BD59-A6C34878D82A}">
                    <a16:rowId xmlns:a16="http://schemas.microsoft.com/office/drawing/2014/main" val="222219840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AAAAAAAAAA</a:t>
                      </a:r>
                    </a:p>
                  </a:txBody>
                  <a:tcPr marL="0" marR="0" marT="0" marB="0" anchor="ctr">
                    <a:solidFill>
                      <a:schemeClr val="bg1"/>
                    </a:solidFill>
                  </a:tcPr>
                </a:tc>
                <a:tc>
                  <a:txBody>
                    <a:bodyPr/>
                    <a:lstStyle/>
                    <a:p>
                      <a:pPr algn="ctr"/>
                      <a:r>
                        <a:rPr lang="en-CH" sz="2800" b="0" i="0" dirty="0">
                          <a:solidFill>
                            <a:schemeClr val="tx1"/>
                          </a:solidFill>
                          <a:latin typeface="Cambria" panose="02040503050406030204" pitchFamily="18" charset="0"/>
                        </a:rPr>
                        <a:t>1, 8, …</a:t>
                      </a:r>
                    </a:p>
                  </a:txBody>
                  <a:tcPr marL="0" marR="0" marT="0" marB="0" anchor="ctr">
                    <a:solidFill>
                      <a:schemeClr val="bg1"/>
                    </a:solidFill>
                  </a:tcPr>
                </a:tc>
                <a:extLst>
                  <a:ext uri="{0D108BD9-81ED-4DB2-BD59-A6C34878D82A}">
                    <a16:rowId xmlns:a16="http://schemas.microsoft.com/office/drawing/2014/main" val="1526467351"/>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AAC</a:t>
                      </a:r>
                    </a:p>
                  </a:txBody>
                  <a:tcPr marL="0" marR="0" marT="0" marB="0" anchor="ctr">
                    <a:solidFill>
                      <a:schemeClr val="bg1"/>
                    </a:solidFill>
                  </a:tcPr>
                </a:tc>
                <a:tc>
                  <a:txBody>
                    <a:bodyPr/>
                    <a:lstStyle/>
                    <a:p>
                      <a:pPr algn="ctr"/>
                      <a:r>
                        <a:rPr lang="en-CH" sz="2800" dirty="0">
                          <a:latin typeface="Cambria" panose="02040503050406030204" pitchFamily="18" charset="0"/>
                        </a:rPr>
                        <a:t>51</a:t>
                      </a:r>
                    </a:p>
                  </a:txBody>
                  <a:tcPr marL="0" marR="0" marT="0" marB="0" anchor="ctr">
                    <a:solidFill>
                      <a:schemeClr val="bg1"/>
                    </a:solidFill>
                  </a:tcPr>
                </a:tc>
                <a:extLst>
                  <a:ext uri="{0D108BD9-81ED-4DB2-BD59-A6C34878D82A}">
                    <a16:rowId xmlns:a16="http://schemas.microsoft.com/office/drawing/2014/main" val="2594522337"/>
                  </a:ext>
                </a:extLst>
              </a:tr>
              <a:tr h="340291">
                <a:tc>
                  <a:txBody>
                    <a:bodyPr/>
                    <a:lstStyle/>
                    <a:p>
                      <a:pPr algn="ctr"/>
                      <a:r>
                        <a:rPr lang="en-CH" sz="2800" b="0" i="0" dirty="0">
                          <a:solidFill>
                            <a:schemeClr val="tx1"/>
                          </a:solidFill>
                          <a:latin typeface="Courier New" panose="02070309020205020404" pitchFamily="49" charset="0"/>
                          <a:cs typeface="Courier New" panose="02070309020205020404" pitchFamily="49" charset="0"/>
                        </a:rPr>
                        <a:t>AAAAAAA</a:t>
                      </a:r>
                      <a:r>
                        <a:rPr lang="en-CH" sz="2800" dirty="0">
                          <a:latin typeface="Courier New" panose="02070309020205020404" pitchFamily="49" charset="0"/>
                          <a:cs typeface="Courier New" panose="02070309020205020404" pitchFamily="49" charset="0"/>
                        </a:rPr>
                        <a:t>AAT</a:t>
                      </a:r>
                    </a:p>
                  </a:txBody>
                  <a:tcPr marL="0" marR="0" marT="0" marB="0" anchor="ctr">
                    <a:solidFill>
                      <a:schemeClr val="bg1"/>
                    </a:solidFill>
                  </a:tcPr>
                </a:tc>
                <a:tc>
                  <a:txBody>
                    <a:bodyPr/>
                    <a:lstStyle/>
                    <a:p>
                      <a:pPr algn="ctr"/>
                      <a:r>
                        <a:rPr lang="en-CH" sz="2800" dirty="0">
                          <a:latin typeface="Cambria" panose="02040503050406030204" pitchFamily="18" charset="0"/>
                        </a:rPr>
                        <a:t>23, 37</a:t>
                      </a:r>
                    </a:p>
                  </a:txBody>
                  <a:tcPr marL="0" marR="0" marT="0" marB="0" anchor="ctr">
                    <a:solidFill>
                      <a:schemeClr val="bg1"/>
                    </a:solidFill>
                  </a:tcPr>
                </a:tc>
                <a:extLst>
                  <a:ext uri="{0D108BD9-81ED-4DB2-BD59-A6C34878D82A}">
                    <a16:rowId xmlns:a16="http://schemas.microsoft.com/office/drawing/2014/main" val="1233684629"/>
                  </a:ext>
                </a:extLst>
              </a:tr>
              <a:tr h="340291">
                <a:tc>
                  <a:txBody>
                    <a:bodyPr/>
                    <a:lstStyle/>
                    <a:p>
                      <a:pPr algn="ctr"/>
                      <a:r>
                        <a:rPr lang="en-CH" sz="2800" dirty="0">
                          <a:latin typeface="Courier New" panose="02070309020205020404" pitchFamily="49" charset="0"/>
                          <a:cs typeface="Courier New" panose="02070309020205020404" pitchFamily="49" charset="0"/>
                        </a:rPr>
                        <a:t>…</a:t>
                      </a:r>
                    </a:p>
                  </a:txBody>
                  <a:tcPr marL="0" marR="0" marT="0" marB="0" anchor="ctr">
                    <a:solidFill>
                      <a:schemeClr val="bg1"/>
                    </a:solidFill>
                  </a:tcPr>
                </a:tc>
                <a:tc>
                  <a:txBody>
                    <a:bodyPr/>
                    <a:lstStyle/>
                    <a:p>
                      <a:pPr algn="ctr"/>
                      <a:r>
                        <a:rPr lang="en-CH" sz="2800" dirty="0">
                          <a:latin typeface="Cambria" panose="02040503050406030204" pitchFamily="18" charset="0"/>
                        </a:rPr>
                        <a:t>…</a:t>
                      </a:r>
                    </a:p>
                  </a:txBody>
                  <a:tcPr marL="0" marR="0" marT="0" marB="0" anchor="ctr">
                    <a:solidFill>
                      <a:schemeClr val="bg1"/>
                    </a:solidFill>
                  </a:tcPr>
                </a:tc>
                <a:extLst>
                  <a:ext uri="{0D108BD9-81ED-4DB2-BD59-A6C34878D82A}">
                    <a16:rowId xmlns:a16="http://schemas.microsoft.com/office/drawing/2014/main" val="878528398"/>
                  </a:ext>
                </a:extLst>
              </a:tr>
            </a:tbl>
          </a:graphicData>
        </a:graphic>
      </p:graphicFrame>
      <p:sp>
        <p:nvSpPr>
          <p:cNvPr id="7" name="TextBox 6">
            <a:extLst>
              <a:ext uri="{FF2B5EF4-FFF2-40B4-BE49-F238E27FC236}">
                <a16:creationId xmlns:a16="http://schemas.microsoft.com/office/drawing/2014/main" id="{029EF7F1-D1FB-3A49-B7E6-1E961AF40AE6}"/>
              </a:ext>
            </a:extLst>
          </p:cNvPr>
          <p:cNvSpPr txBox="1"/>
          <p:nvPr/>
        </p:nvSpPr>
        <p:spPr>
          <a:xfrm>
            <a:off x="2742625" y="2001572"/>
            <a:ext cx="3268821" cy="503590"/>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Sorted K-mer Index</a:t>
            </a:r>
          </a:p>
        </p:txBody>
      </p:sp>
      <p:grpSp>
        <p:nvGrpSpPr>
          <p:cNvPr id="4" name="Group 3">
            <a:extLst>
              <a:ext uri="{FF2B5EF4-FFF2-40B4-BE49-F238E27FC236}">
                <a16:creationId xmlns:a16="http://schemas.microsoft.com/office/drawing/2014/main" id="{A8FE3C01-E5A2-CC47-A049-13C0B74136EB}"/>
              </a:ext>
            </a:extLst>
          </p:cNvPr>
          <p:cNvGrpSpPr/>
          <p:nvPr/>
        </p:nvGrpSpPr>
        <p:grpSpPr>
          <a:xfrm>
            <a:off x="2780770" y="2757149"/>
            <a:ext cx="2175448" cy="2050328"/>
            <a:chOff x="2780770" y="2757149"/>
            <a:chExt cx="2175448" cy="2050328"/>
          </a:xfrm>
        </p:grpSpPr>
        <p:sp>
          <p:nvSpPr>
            <p:cNvPr id="10" name="Rectangle 9">
              <a:extLst>
                <a:ext uri="{FF2B5EF4-FFF2-40B4-BE49-F238E27FC236}">
                  <a16:creationId xmlns:a16="http://schemas.microsoft.com/office/drawing/2014/main" id="{03BA6948-D07C-504A-B07F-FE155D927D0C}"/>
                </a:ext>
              </a:extLst>
            </p:cNvPr>
            <p:cNvSpPr/>
            <p:nvPr/>
          </p:nvSpPr>
          <p:spPr>
            <a:xfrm>
              <a:off x="2780770" y="2757149"/>
              <a:ext cx="2164717" cy="365569"/>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Strong Hash Value</a:t>
              </a:r>
            </a:p>
          </p:txBody>
        </p:sp>
        <p:sp>
          <p:nvSpPr>
            <p:cNvPr id="11" name="Rectangle 10">
              <a:extLst>
                <a:ext uri="{FF2B5EF4-FFF2-40B4-BE49-F238E27FC236}">
                  <a16:creationId xmlns:a16="http://schemas.microsoft.com/office/drawing/2014/main" id="{56AAD22C-9038-3346-AF7D-ECAFCFDBC363}"/>
                </a:ext>
              </a:extLst>
            </p:cNvPr>
            <p:cNvSpPr/>
            <p:nvPr/>
          </p:nvSpPr>
          <p:spPr>
            <a:xfrm>
              <a:off x="2780770" y="3169130"/>
              <a:ext cx="216471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6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1</a:t>
              </a:r>
              <a:endParaRPr kumimoji="0" lang="en-CH" sz="2600" b="1" i="0" u="none" strike="noStrike" kern="1200" cap="none" spc="0" normalizeH="0" baseline="0" noProof="0" dirty="0">
                <a:ln>
                  <a:noFill/>
                </a:ln>
                <a:solidFill>
                  <a:srgbClr val="1982C3"/>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A822DB7B-97F5-5048-B10C-8B6AB2BDBB85}"/>
                </a:ext>
              </a:extLst>
            </p:cNvPr>
            <p:cNvSpPr/>
            <p:nvPr/>
          </p:nvSpPr>
          <p:spPr>
            <a:xfrm>
              <a:off x="2791501" y="3591989"/>
              <a:ext cx="216471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6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4</a:t>
              </a:r>
            </a:p>
          </p:txBody>
        </p:sp>
        <p:sp>
          <p:nvSpPr>
            <p:cNvPr id="13" name="Rectangle 12">
              <a:extLst>
                <a:ext uri="{FF2B5EF4-FFF2-40B4-BE49-F238E27FC236}">
                  <a16:creationId xmlns:a16="http://schemas.microsoft.com/office/drawing/2014/main" id="{F26BE170-626C-AB4B-B721-20BB67631DA7}"/>
                </a:ext>
              </a:extLst>
            </p:cNvPr>
            <p:cNvSpPr/>
            <p:nvPr/>
          </p:nvSpPr>
          <p:spPr>
            <a:xfrm>
              <a:off x="2791501" y="4030305"/>
              <a:ext cx="216471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6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7</a:t>
              </a:r>
            </a:p>
          </p:txBody>
        </p:sp>
        <p:sp>
          <p:nvSpPr>
            <p:cNvPr id="14" name="Rectangle 13">
              <a:extLst>
                <a:ext uri="{FF2B5EF4-FFF2-40B4-BE49-F238E27FC236}">
                  <a16:creationId xmlns:a16="http://schemas.microsoft.com/office/drawing/2014/main" id="{6C5F84F9-E072-2A48-B1B7-6BEF55941127}"/>
                </a:ext>
              </a:extLst>
            </p:cNvPr>
            <p:cNvSpPr/>
            <p:nvPr/>
          </p:nvSpPr>
          <p:spPr>
            <a:xfrm>
              <a:off x="2780770" y="4441908"/>
              <a:ext cx="2164717" cy="365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6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16</a:t>
              </a:r>
            </a:p>
          </p:txBody>
        </p:sp>
      </p:grpSp>
      <p:sp>
        <p:nvSpPr>
          <p:cNvPr id="15" name="Rectangle 14">
            <a:extLst>
              <a:ext uri="{FF2B5EF4-FFF2-40B4-BE49-F238E27FC236}">
                <a16:creationId xmlns:a16="http://schemas.microsoft.com/office/drawing/2014/main" id="{CEFD49F6-420F-BE4B-B2A4-067EABD8D216}"/>
              </a:ext>
            </a:extLst>
          </p:cNvPr>
          <p:cNvSpPr/>
          <p:nvPr/>
        </p:nvSpPr>
        <p:spPr>
          <a:xfrm>
            <a:off x="-2198" y="5118601"/>
            <a:ext cx="9144000" cy="106325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Using strong hash values instead of read-sized k-</a:t>
            </a:r>
            <a:r>
              <a:rPr kumimoji="0" lang="en-GB"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mers</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reduces the size of the index by 3.9x </a:t>
            </a:r>
          </a:p>
        </p:txBody>
      </p:sp>
    </p:spTree>
    <p:extLst>
      <p:ext uri="{BB962C8B-B14F-4D97-AF65-F5344CB8AC3E}">
        <p14:creationId xmlns:p14="http://schemas.microsoft.com/office/powerpoint/2010/main" val="316085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D570-DD52-1C42-AE36-D4EAF8A6801E}"/>
              </a:ext>
            </a:extLst>
          </p:cNvPr>
          <p:cNvSpPr>
            <a:spLocks noGrp="1"/>
          </p:cNvSpPr>
          <p:nvPr>
            <p:ph type="title"/>
          </p:nvPr>
        </p:nvSpPr>
        <p:spPr/>
        <p:txBody>
          <a:bodyPr/>
          <a:lstStyle/>
          <a:p>
            <a:r>
              <a:rPr lang="en-CH" dirty="0"/>
              <a:t>GenStore-EM: Design</a:t>
            </a:r>
          </a:p>
        </p:txBody>
      </p:sp>
      <p:sp>
        <p:nvSpPr>
          <p:cNvPr id="4" name="Rounded Rectangle 1">
            <a:extLst>
              <a:ext uri="{FF2B5EF4-FFF2-40B4-BE49-F238E27FC236}">
                <a16:creationId xmlns:a16="http://schemas.microsoft.com/office/drawing/2014/main" id="{8CC950F5-D378-9E49-BA9A-DCAF3CA3AF96}"/>
              </a:ext>
            </a:extLst>
          </p:cNvPr>
          <p:cNvSpPr/>
          <p:nvPr/>
        </p:nvSpPr>
        <p:spPr>
          <a:xfrm>
            <a:off x="783927" y="1999730"/>
            <a:ext cx="7576145" cy="1554147"/>
          </a:xfrm>
          <a:prstGeom prst="roundRect">
            <a:avLst>
              <a:gd name="adj" fmla="val 6954"/>
            </a:avLst>
          </a:prstGeom>
          <a:solidFill>
            <a:srgbClr val="009FFF">
              <a:alpha val="9804"/>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0062A0"/>
                </a:solidFill>
                <a:effectLst/>
                <a:uLnTx/>
                <a:uFillTx/>
                <a:latin typeface="Corbel" panose="020B0503020204020204" pitchFamily="34" charset="0"/>
                <a:ea typeface="+mn-ea"/>
                <a:cs typeface="+mn-cs"/>
              </a:rPr>
              <a:t>GenStore-Enabled SSD</a:t>
            </a:r>
          </a:p>
        </p:txBody>
      </p:sp>
      <p:cxnSp>
        <p:nvCxnSpPr>
          <p:cNvPr id="5" name="Straight Connector 4">
            <a:extLst>
              <a:ext uri="{FF2B5EF4-FFF2-40B4-BE49-F238E27FC236}">
                <a16:creationId xmlns:a16="http://schemas.microsoft.com/office/drawing/2014/main" id="{1CFD8603-DB18-6C4E-8F5E-2DCB4CBB81CE}"/>
              </a:ext>
            </a:extLst>
          </p:cNvPr>
          <p:cNvCxnSpPr>
            <a:cxnSpLocks/>
          </p:cNvCxnSpPr>
          <p:nvPr/>
        </p:nvCxnSpPr>
        <p:spPr>
          <a:xfrm>
            <a:off x="2867842" y="2879951"/>
            <a:ext cx="49651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60">
            <a:extLst>
              <a:ext uri="{FF2B5EF4-FFF2-40B4-BE49-F238E27FC236}">
                <a16:creationId xmlns:a16="http://schemas.microsoft.com/office/drawing/2014/main" id="{B51B3BE6-A2E7-1349-9C33-AD8A6BF3FF7C}"/>
              </a:ext>
            </a:extLst>
          </p:cNvPr>
          <p:cNvSpPr/>
          <p:nvPr/>
        </p:nvSpPr>
        <p:spPr>
          <a:xfrm>
            <a:off x="2804836" y="1369324"/>
            <a:ext cx="3534327" cy="392316"/>
          </a:xfrm>
          <a:prstGeom prst="roundRect">
            <a:avLst>
              <a:gd name="adj" fmla="val 30799"/>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Host System</a:t>
            </a:r>
          </a:p>
        </p:txBody>
      </p:sp>
      <p:sp>
        <p:nvSpPr>
          <p:cNvPr id="7" name="Rounded Rectangle 151">
            <a:extLst>
              <a:ext uri="{FF2B5EF4-FFF2-40B4-BE49-F238E27FC236}">
                <a16:creationId xmlns:a16="http://schemas.microsoft.com/office/drawing/2014/main" id="{31E1395A-E51E-4243-8341-47BE8DE64388}"/>
              </a:ext>
            </a:extLst>
          </p:cNvPr>
          <p:cNvSpPr/>
          <p:nvPr/>
        </p:nvSpPr>
        <p:spPr>
          <a:xfrm>
            <a:off x="903990" y="3965548"/>
            <a:ext cx="7336019" cy="1785799"/>
          </a:xfrm>
          <a:prstGeom prst="roundRect">
            <a:avLst>
              <a:gd name="adj" fmla="val 0"/>
            </a:avLst>
          </a:prstGeom>
          <a:solidFill>
            <a:schemeClr val="bg2">
              <a:alpha val="63706"/>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8" name="Group 7">
            <a:extLst>
              <a:ext uri="{FF2B5EF4-FFF2-40B4-BE49-F238E27FC236}">
                <a16:creationId xmlns:a16="http://schemas.microsoft.com/office/drawing/2014/main" id="{98387074-80C6-9445-82D0-7A20A373505B}"/>
              </a:ext>
            </a:extLst>
          </p:cNvPr>
          <p:cNvGrpSpPr/>
          <p:nvPr/>
        </p:nvGrpSpPr>
        <p:grpSpPr>
          <a:xfrm>
            <a:off x="978511" y="4343441"/>
            <a:ext cx="2820230" cy="1314934"/>
            <a:chOff x="2686050" y="4148829"/>
            <a:chExt cx="2820230" cy="1314934"/>
          </a:xfrm>
        </p:grpSpPr>
        <p:sp>
          <p:nvSpPr>
            <p:cNvPr id="9" name="직사각형 78">
              <a:extLst>
                <a:ext uri="{FF2B5EF4-FFF2-40B4-BE49-F238E27FC236}">
                  <a16:creationId xmlns:a16="http://schemas.microsoft.com/office/drawing/2014/main" id="{AC221B24-D04B-6747-957E-06680D69305D}"/>
                </a:ext>
              </a:extLst>
            </p:cNvPr>
            <p:cNvSpPr/>
            <p:nvPr/>
          </p:nvSpPr>
          <p:spPr>
            <a:xfrm>
              <a:off x="2686050" y="4148829"/>
              <a:ext cx="1696057" cy="1314934"/>
            </a:xfrm>
            <a:prstGeom prst="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Die#1</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0" name="직사각형 79">
              <a:extLst>
                <a:ext uri="{FF2B5EF4-FFF2-40B4-BE49-F238E27FC236}">
                  <a16:creationId xmlns:a16="http://schemas.microsoft.com/office/drawing/2014/main" id="{8061B1E2-6570-F048-BAED-B62A2466FF79}"/>
                </a:ext>
              </a:extLst>
            </p:cNvPr>
            <p:cNvSpPr/>
            <p:nvPr/>
          </p:nvSpPr>
          <p:spPr>
            <a:xfrm>
              <a:off x="2720180" y="4195807"/>
              <a:ext cx="788096" cy="987764"/>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Plane#1</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1" name="직사각형 352">
              <a:extLst>
                <a:ext uri="{FF2B5EF4-FFF2-40B4-BE49-F238E27FC236}">
                  <a16:creationId xmlns:a16="http://schemas.microsoft.com/office/drawing/2014/main" id="{D01E6D29-6F82-CC4A-94FD-1F9748B1F7D5}"/>
                </a:ext>
              </a:extLst>
            </p:cNvPr>
            <p:cNvSpPr/>
            <p:nvPr/>
          </p:nvSpPr>
          <p:spPr>
            <a:xfrm>
              <a:off x="2761664" y="4298013"/>
              <a:ext cx="705130"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2" name="직사각형 79">
              <a:extLst>
                <a:ext uri="{FF2B5EF4-FFF2-40B4-BE49-F238E27FC236}">
                  <a16:creationId xmlns:a16="http://schemas.microsoft.com/office/drawing/2014/main" id="{DA1DD13C-95C6-D44C-8E7E-50615B537B32}"/>
                </a:ext>
              </a:extLst>
            </p:cNvPr>
            <p:cNvSpPr/>
            <p:nvPr/>
          </p:nvSpPr>
          <p:spPr>
            <a:xfrm>
              <a:off x="3551634" y="4195807"/>
              <a:ext cx="788096" cy="987764"/>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Plane#2</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3" name="직사각형 352">
              <a:extLst>
                <a:ext uri="{FF2B5EF4-FFF2-40B4-BE49-F238E27FC236}">
                  <a16:creationId xmlns:a16="http://schemas.microsoft.com/office/drawing/2014/main" id="{BFC0E4F4-3760-6647-9FCB-F2E58DBDFC48}"/>
                </a:ext>
              </a:extLst>
            </p:cNvPr>
            <p:cNvSpPr/>
            <p:nvPr/>
          </p:nvSpPr>
          <p:spPr>
            <a:xfrm>
              <a:off x="3593117" y="4298013"/>
              <a:ext cx="705130"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4" name="직사각형 352">
              <a:extLst>
                <a:ext uri="{FF2B5EF4-FFF2-40B4-BE49-F238E27FC236}">
                  <a16:creationId xmlns:a16="http://schemas.microsoft.com/office/drawing/2014/main" id="{92EA377F-8AA3-7244-AFE6-95131032BE94}"/>
                </a:ext>
              </a:extLst>
            </p:cNvPr>
            <p:cNvSpPr/>
            <p:nvPr/>
          </p:nvSpPr>
          <p:spPr>
            <a:xfrm>
              <a:off x="3593117" y="4692527"/>
              <a:ext cx="705130"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nvGrpSpPr>
            <p:cNvPr id="15" name="Group 14">
              <a:extLst>
                <a:ext uri="{FF2B5EF4-FFF2-40B4-BE49-F238E27FC236}">
                  <a16:creationId xmlns:a16="http://schemas.microsoft.com/office/drawing/2014/main" id="{1D047CA6-F8BF-054E-87AA-0BC15CAB9A70}"/>
                </a:ext>
              </a:extLst>
            </p:cNvPr>
            <p:cNvGrpSpPr/>
            <p:nvPr/>
          </p:nvGrpSpPr>
          <p:grpSpPr>
            <a:xfrm>
              <a:off x="4654000" y="4148829"/>
              <a:ext cx="852280" cy="1314934"/>
              <a:chOff x="4783207" y="4148829"/>
              <a:chExt cx="1696057" cy="1314934"/>
            </a:xfrm>
          </p:grpSpPr>
          <p:sp>
            <p:nvSpPr>
              <p:cNvPr id="17" name="직사각형 78">
                <a:extLst>
                  <a:ext uri="{FF2B5EF4-FFF2-40B4-BE49-F238E27FC236}">
                    <a16:creationId xmlns:a16="http://schemas.microsoft.com/office/drawing/2014/main" id="{976DD7D5-0FED-6944-AEA8-995EB2052DEA}"/>
                  </a:ext>
                </a:extLst>
              </p:cNvPr>
              <p:cNvSpPr/>
              <p:nvPr/>
            </p:nvSpPr>
            <p:spPr>
              <a:xfrm>
                <a:off x="4783207" y="4148829"/>
                <a:ext cx="1696057" cy="1314934"/>
              </a:xfrm>
              <a:prstGeom prst="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Die#4</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8" name="직사각형 79">
                <a:extLst>
                  <a:ext uri="{FF2B5EF4-FFF2-40B4-BE49-F238E27FC236}">
                    <a16:creationId xmlns:a16="http://schemas.microsoft.com/office/drawing/2014/main" id="{5907D46E-ADE2-8C45-99EF-766E96B681C8}"/>
                  </a:ext>
                </a:extLst>
              </p:cNvPr>
              <p:cNvSpPr/>
              <p:nvPr/>
            </p:nvSpPr>
            <p:spPr>
              <a:xfrm>
                <a:off x="4853160" y="4195807"/>
                <a:ext cx="716452" cy="987764"/>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P#1</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9" name="직사각형 352">
                <a:extLst>
                  <a:ext uri="{FF2B5EF4-FFF2-40B4-BE49-F238E27FC236}">
                    <a16:creationId xmlns:a16="http://schemas.microsoft.com/office/drawing/2014/main" id="{25793CB1-7077-E840-A34C-D90D3216E4DE}"/>
                  </a:ext>
                </a:extLst>
              </p:cNvPr>
              <p:cNvSpPr/>
              <p:nvPr/>
            </p:nvSpPr>
            <p:spPr>
              <a:xfrm>
                <a:off x="4946500"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20" name="직사각형 79">
                <a:extLst>
                  <a:ext uri="{FF2B5EF4-FFF2-40B4-BE49-F238E27FC236}">
                    <a16:creationId xmlns:a16="http://schemas.microsoft.com/office/drawing/2014/main" id="{D2348870-135F-B647-A177-357B15D0BF0F}"/>
                  </a:ext>
                </a:extLst>
              </p:cNvPr>
              <p:cNvSpPr/>
              <p:nvPr/>
            </p:nvSpPr>
            <p:spPr>
              <a:xfrm>
                <a:off x="5684614" y="4195807"/>
                <a:ext cx="716452" cy="987764"/>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P#2</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21" name="직사각형 352">
                <a:extLst>
                  <a:ext uri="{FF2B5EF4-FFF2-40B4-BE49-F238E27FC236}">
                    <a16:creationId xmlns:a16="http://schemas.microsoft.com/office/drawing/2014/main" id="{9942E8B2-781A-9C4F-94B1-67AF2B06089F}"/>
                  </a:ext>
                </a:extLst>
              </p:cNvPr>
              <p:cNvSpPr/>
              <p:nvPr/>
            </p:nvSpPr>
            <p:spPr>
              <a:xfrm>
                <a:off x="5777952"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22" name="직사각형 352">
                <a:extLst>
                  <a:ext uri="{FF2B5EF4-FFF2-40B4-BE49-F238E27FC236}">
                    <a16:creationId xmlns:a16="http://schemas.microsoft.com/office/drawing/2014/main" id="{BC5907A3-A808-CD42-9413-71F12F9126D7}"/>
                  </a:ext>
                </a:extLst>
              </p:cNvPr>
              <p:cNvSpPr/>
              <p:nvPr/>
            </p:nvSpPr>
            <p:spPr>
              <a:xfrm>
                <a:off x="4946500"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23" name="직사각형 352">
                <a:extLst>
                  <a:ext uri="{FF2B5EF4-FFF2-40B4-BE49-F238E27FC236}">
                    <a16:creationId xmlns:a16="http://schemas.microsoft.com/office/drawing/2014/main" id="{CD256BDB-9209-1443-9B49-ED7B52623889}"/>
                  </a:ext>
                </a:extLst>
              </p:cNvPr>
              <p:cNvSpPr/>
              <p:nvPr/>
            </p:nvSpPr>
            <p:spPr>
              <a:xfrm>
                <a:off x="5777952"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sp>
          <p:nvSpPr>
            <p:cNvPr id="16" name="직사각형 363">
              <a:extLst>
                <a:ext uri="{FF2B5EF4-FFF2-40B4-BE49-F238E27FC236}">
                  <a16:creationId xmlns:a16="http://schemas.microsoft.com/office/drawing/2014/main" id="{66BF03D5-706D-4246-A420-F8C5E98E9AC0}"/>
                </a:ext>
              </a:extLst>
            </p:cNvPr>
            <p:cNvSpPr/>
            <p:nvPr/>
          </p:nvSpPr>
          <p:spPr>
            <a:xfrm>
              <a:off x="4371559" y="4589036"/>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nvGrpSpPr>
          <p:cNvPr id="24" name="Group 23">
            <a:extLst>
              <a:ext uri="{FF2B5EF4-FFF2-40B4-BE49-F238E27FC236}">
                <a16:creationId xmlns:a16="http://schemas.microsoft.com/office/drawing/2014/main" id="{15B1A5E0-D5B0-FB4E-AEB7-E32F48E49934}"/>
              </a:ext>
            </a:extLst>
          </p:cNvPr>
          <p:cNvGrpSpPr/>
          <p:nvPr/>
        </p:nvGrpSpPr>
        <p:grpSpPr>
          <a:xfrm>
            <a:off x="3965790" y="4343441"/>
            <a:ext cx="1945584" cy="1314933"/>
            <a:chOff x="5669860" y="4148829"/>
            <a:chExt cx="1945584" cy="1314933"/>
          </a:xfrm>
        </p:grpSpPr>
        <p:grpSp>
          <p:nvGrpSpPr>
            <p:cNvPr id="25" name="Group 24">
              <a:extLst>
                <a:ext uri="{FF2B5EF4-FFF2-40B4-BE49-F238E27FC236}">
                  <a16:creationId xmlns:a16="http://schemas.microsoft.com/office/drawing/2014/main" id="{B983B6D2-F405-6245-9435-2CFE53DAAB14}"/>
                </a:ext>
              </a:extLst>
            </p:cNvPr>
            <p:cNvGrpSpPr/>
            <p:nvPr/>
          </p:nvGrpSpPr>
          <p:grpSpPr>
            <a:xfrm>
              <a:off x="5669860" y="4148829"/>
              <a:ext cx="852280" cy="1314933"/>
              <a:chOff x="4783207" y="4148829"/>
              <a:chExt cx="1696057" cy="1314933"/>
            </a:xfrm>
          </p:grpSpPr>
          <p:sp>
            <p:nvSpPr>
              <p:cNvPr id="35" name="직사각형 78">
                <a:extLst>
                  <a:ext uri="{FF2B5EF4-FFF2-40B4-BE49-F238E27FC236}">
                    <a16:creationId xmlns:a16="http://schemas.microsoft.com/office/drawing/2014/main" id="{19FF2990-D891-584D-8D11-72075741CB73}"/>
                  </a:ext>
                </a:extLst>
              </p:cNvPr>
              <p:cNvSpPr/>
              <p:nvPr/>
            </p:nvSpPr>
            <p:spPr>
              <a:xfrm>
                <a:off x="4783207" y="4148829"/>
                <a:ext cx="1696057" cy="1314933"/>
              </a:xfrm>
              <a:prstGeom prst="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Die#1</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6" name="직사각형 79">
                <a:extLst>
                  <a:ext uri="{FF2B5EF4-FFF2-40B4-BE49-F238E27FC236}">
                    <a16:creationId xmlns:a16="http://schemas.microsoft.com/office/drawing/2014/main" id="{712E57B8-695A-7847-A201-0562D30C03A2}"/>
                  </a:ext>
                </a:extLst>
              </p:cNvPr>
              <p:cNvSpPr/>
              <p:nvPr/>
            </p:nvSpPr>
            <p:spPr>
              <a:xfrm>
                <a:off x="4853160" y="4195806"/>
                <a:ext cx="716452" cy="997725"/>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P#1</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7" name="직사각형 352">
                <a:extLst>
                  <a:ext uri="{FF2B5EF4-FFF2-40B4-BE49-F238E27FC236}">
                    <a16:creationId xmlns:a16="http://schemas.microsoft.com/office/drawing/2014/main" id="{622BAE22-A81D-7F49-9ACD-3DA0F3163CC1}"/>
                  </a:ext>
                </a:extLst>
              </p:cNvPr>
              <p:cNvSpPr/>
              <p:nvPr/>
            </p:nvSpPr>
            <p:spPr>
              <a:xfrm>
                <a:off x="4946500"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8" name="직사각형 79">
                <a:extLst>
                  <a:ext uri="{FF2B5EF4-FFF2-40B4-BE49-F238E27FC236}">
                    <a16:creationId xmlns:a16="http://schemas.microsoft.com/office/drawing/2014/main" id="{500BCE64-423A-A740-BE41-7777E8EE4087}"/>
                  </a:ext>
                </a:extLst>
              </p:cNvPr>
              <p:cNvSpPr/>
              <p:nvPr/>
            </p:nvSpPr>
            <p:spPr>
              <a:xfrm>
                <a:off x="5684614" y="4195806"/>
                <a:ext cx="716452" cy="997725"/>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P#2</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9" name="직사각형 352">
                <a:extLst>
                  <a:ext uri="{FF2B5EF4-FFF2-40B4-BE49-F238E27FC236}">
                    <a16:creationId xmlns:a16="http://schemas.microsoft.com/office/drawing/2014/main" id="{B64075F5-367A-284F-8E36-5669D08F99F6}"/>
                  </a:ext>
                </a:extLst>
              </p:cNvPr>
              <p:cNvSpPr/>
              <p:nvPr/>
            </p:nvSpPr>
            <p:spPr>
              <a:xfrm>
                <a:off x="5777952"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40" name="직사각형 352">
                <a:extLst>
                  <a:ext uri="{FF2B5EF4-FFF2-40B4-BE49-F238E27FC236}">
                    <a16:creationId xmlns:a16="http://schemas.microsoft.com/office/drawing/2014/main" id="{DF76ADA3-A244-A341-AD8A-3D00B2A8BC70}"/>
                  </a:ext>
                </a:extLst>
              </p:cNvPr>
              <p:cNvSpPr/>
              <p:nvPr/>
            </p:nvSpPr>
            <p:spPr>
              <a:xfrm>
                <a:off x="4946500"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41" name="직사각형 352">
                <a:extLst>
                  <a:ext uri="{FF2B5EF4-FFF2-40B4-BE49-F238E27FC236}">
                    <a16:creationId xmlns:a16="http://schemas.microsoft.com/office/drawing/2014/main" id="{ABCF0395-730F-484E-9BBB-8E17B9ACDD37}"/>
                  </a:ext>
                </a:extLst>
              </p:cNvPr>
              <p:cNvSpPr/>
              <p:nvPr/>
            </p:nvSpPr>
            <p:spPr>
              <a:xfrm>
                <a:off x="5777952"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nvGrpSpPr>
            <p:cNvPr id="26" name="Group 25">
              <a:extLst>
                <a:ext uri="{FF2B5EF4-FFF2-40B4-BE49-F238E27FC236}">
                  <a16:creationId xmlns:a16="http://schemas.microsoft.com/office/drawing/2014/main" id="{2AC5E41F-50C9-F745-84DA-AD4BB9364853}"/>
                </a:ext>
              </a:extLst>
            </p:cNvPr>
            <p:cNvGrpSpPr/>
            <p:nvPr/>
          </p:nvGrpSpPr>
          <p:grpSpPr>
            <a:xfrm>
              <a:off x="6763164" y="4148829"/>
              <a:ext cx="852280" cy="1314933"/>
              <a:chOff x="4783207" y="4148829"/>
              <a:chExt cx="1696057" cy="1314933"/>
            </a:xfrm>
          </p:grpSpPr>
          <p:sp>
            <p:nvSpPr>
              <p:cNvPr id="28" name="직사각형 78">
                <a:extLst>
                  <a:ext uri="{FF2B5EF4-FFF2-40B4-BE49-F238E27FC236}">
                    <a16:creationId xmlns:a16="http://schemas.microsoft.com/office/drawing/2014/main" id="{72E5F8C8-177C-C944-BB93-9EEFB5942EB9}"/>
                  </a:ext>
                </a:extLst>
              </p:cNvPr>
              <p:cNvSpPr/>
              <p:nvPr/>
            </p:nvSpPr>
            <p:spPr>
              <a:xfrm>
                <a:off x="4783207" y="4148829"/>
                <a:ext cx="1696057" cy="1314933"/>
              </a:xfrm>
              <a:prstGeom prst="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Die#4</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29" name="직사각형 79">
                <a:extLst>
                  <a:ext uri="{FF2B5EF4-FFF2-40B4-BE49-F238E27FC236}">
                    <a16:creationId xmlns:a16="http://schemas.microsoft.com/office/drawing/2014/main" id="{6C30A438-E90B-7E4F-A087-1F15EC5ADDC2}"/>
                  </a:ext>
                </a:extLst>
              </p:cNvPr>
              <p:cNvSpPr/>
              <p:nvPr/>
            </p:nvSpPr>
            <p:spPr>
              <a:xfrm>
                <a:off x="4853160" y="4195806"/>
                <a:ext cx="716452" cy="997725"/>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P#1</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0" name="직사각형 352">
                <a:extLst>
                  <a:ext uri="{FF2B5EF4-FFF2-40B4-BE49-F238E27FC236}">
                    <a16:creationId xmlns:a16="http://schemas.microsoft.com/office/drawing/2014/main" id="{FDAC43F3-14C4-134D-9F47-89F8B07332B1}"/>
                  </a:ext>
                </a:extLst>
              </p:cNvPr>
              <p:cNvSpPr/>
              <p:nvPr/>
            </p:nvSpPr>
            <p:spPr>
              <a:xfrm>
                <a:off x="4946500"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1" name="직사각형 79">
                <a:extLst>
                  <a:ext uri="{FF2B5EF4-FFF2-40B4-BE49-F238E27FC236}">
                    <a16:creationId xmlns:a16="http://schemas.microsoft.com/office/drawing/2014/main" id="{8126472F-71F8-3045-A372-74A6B5B6F779}"/>
                  </a:ext>
                </a:extLst>
              </p:cNvPr>
              <p:cNvSpPr/>
              <p:nvPr/>
            </p:nvSpPr>
            <p:spPr>
              <a:xfrm>
                <a:off x="5684614" y="4195806"/>
                <a:ext cx="716452" cy="997725"/>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P#2</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2" name="직사각형 352">
                <a:extLst>
                  <a:ext uri="{FF2B5EF4-FFF2-40B4-BE49-F238E27FC236}">
                    <a16:creationId xmlns:a16="http://schemas.microsoft.com/office/drawing/2014/main" id="{60B9029A-2CF1-1A44-A3E8-A9D80B53A111}"/>
                  </a:ext>
                </a:extLst>
              </p:cNvPr>
              <p:cNvSpPr/>
              <p:nvPr/>
            </p:nvSpPr>
            <p:spPr>
              <a:xfrm>
                <a:off x="5777952"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3" name="직사각형 352">
                <a:extLst>
                  <a:ext uri="{FF2B5EF4-FFF2-40B4-BE49-F238E27FC236}">
                    <a16:creationId xmlns:a16="http://schemas.microsoft.com/office/drawing/2014/main" id="{4C965230-CDFE-4F4D-AB39-78843A8D031E}"/>
                  </a:ext>
                </a:extLst>
              </p:cNvPr>
              <p:cNvSpPr/>
              <p:nvPr/>
            </p:nvSpPr>
            <p:spPr>
              <a:xfrm>
                <a:off x="4946500"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34" name="직사각형 352">
                <a:extLst>
                  <a:ext uri="{FF2B5EF4-FFF2-40B4-BE49-F238E27FC236}">
                    <a16:creationId xmlns:a16="http://schemas.microsoft.com/office/drawing/2014/main" id="{5366B777-3513-284F-B0CD-F532B4690BA2}"/>
                  </a:ext>
                </a:extLst>
              </p:cNvPr>
              <p:cNvSpPr/>
              <p:nvPr/>
            </p:nvSpPr>
            <p:spPr>
              <a:xfrm>
                <a:off x="5777952"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sp>
          <p:nvSpPr>
            <p:cNvPr id="27" name="직사각형 363">
              <a:extLst>
                <a:ext uri="{FF2B5EF4-FFF2-40B4-BE49-F238E27FC236}">
                  <a16:creationId xmlns:a16="http://schemas.microsoft.com/office/drawing/2014/main" id="{632A40CD-940C-B442-A563-7501E0AF49D6}"/>
                </a:ext>
              </a:extLst>
            </p:cNvPr>
            <p:cNvSpPr/>
            <p:nvPr/>
          </p:nvSpPr>
          <p:spPr>
            <a:xfrm>
              <a:off x="6490971" y="4589036"/>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nvGrpSpPr>
          <p:cNvPr id="42" name="Group 41">
            <a:extLst>
              <a:ext uri="{FF2B5EF4-FFF2-40B4-BE49-F238E27FC236}">
                <a16:creationId xmlns:a16="http://schemas.microsoft.com/office/drawing/2014/main" id="{1ABC1164-C652-F946-905C-6DC753482C43}"/>
              </a:ext>
            </a:extLst>
          </p:cNvPr>
          <p:cNvGrpSpPr/>
          <p:nvPr/>
        </p:nvGrpSpPr>
        <p:grpSpPr>
          <a:xfrm>
            <a:off x="5913430" y="4343442"/>
            <a:ext cx="2236946" cy="1314932"/>
            <a:chOff x="5378498" y="4148830"/>
            <a:chExt cx="2236946" cy="1314932"/>
          </a:xfrm>
        </p:grpSpPr>
        <p:grpSp>
          <p:nvGrpSpPr>
            <p:cNvPr id="43" name="Group 42">
              <a:extLst>
                <a:ext uri="{FF2B5EF4-FFF2-40B4-BE49-F238E27FC236}">
                  <a16:creationId xmlns:a16="http://schemas.microsoft.com/office/drawing/2014/main" id="{C2F459E8-DFEC-8549-AD47-45CE0A0233B8}"/>
                </a:ext>
              </a:extLst>
            </p:cNvPr>
            <p:cNvGrpSpPr/>
            <p:nvPr/>
          </p:nvGrpSpPr>
          <p:grpSpPr>
            <a:xfrm>
              <a:off x="5669860" y="4148830"/>
              <a:ext cx="852280" cy="1314932"/>
              <a:chOff x="4783207" y="4148830"/>
              <a:chExt cx="1696057" cy="1314932"/>
            </a:xfrm>
          </p:grpSpPr>
          <p:sp>
            <p:nvSpPr>
              <p:cNvPr id="54" name="직사각형 78">
                <a:extLst>
                  <a:ext uri="{FF2B5EF4-FFF2-40B4-BE49-F238E27FC236}">
                    <a16:creationId xmlns:a16="http://schemas.microsoft.com/office/drawing/2014/main" id="{5BBDEF9A-AF51-3A48-A4F2-C6554598F2D6}"/>
                  </a:ext>
                </a:extLst>
              </p:cNvPr>
              <p:cNvSpPr/>
              <p:nvPr/>
            </p:nvSpPr>
            <p:spPr>
              <a:xfrm>
                <a:off x="4783207" y="4148830"/>
                <a:ext cx="1696057" cy="1314932"/>
              </a:xfrm>
              <a:prstGeom prst="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Die#1</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5" name="직사각형 79">
                <a:extLst>
                  <a:ext uri="{FF2B5EF4-FFF2-40B4-BE49-F238E27FC236}">
                    <a16:creationId xmlns:a16="http://schemas.microsoft.com/office/drawing/2014/main" id="{E402CA87-F41C-914C-A8B9-9E6B8C23665A}"/>
                  </a:ext>
                </a:extLst>
              </p:cNvPr>
              <p:cNvSpPr/>
              <p:nvPr/>
            </p:nvSpPr>
            <p:spPr>
              <a:xfrm>
                <a:off x="4853160" y="4195807"/>
                <a:ext cx="716452" cy="997724"/>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P#1</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6" name="직사각형 352">
                <a:extLst>
                  <a:ext uri="{FF2B5EF4-FFF2-40B4-BE49-F238E27FC236}">
                    <a16:creationId xmlns:a16="http://schemas.microsoft.com/office/drawing/2014/main" id="{90675E61-7FD3-3C43-9808-C2BB57F9BFA3}"/>
                  </a:ext>
                </a:extLst>
              </p:cNvPr>
              <p:cNvSpPr/>
              <p:nvPr/>
            </p:nvSpPr>
            <p:spPr>
              <a:xfrm>
                <a:off x="4946500"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7" name="직사각형 79">
                <a:extLst>
                  <a:ext uri="{FF2B5EF4-FFF2-40B4-BE49-F238E27FC236}">
                    <a16:creationId xmlns:a16="http://schemas.microsoft.com/office/drawing/2014/main" id="{04C8362B-4195-FB47-841B-27CD90C458D1}"/>
                  </a:ext>
                </a:extLst>
              </p:cNvPr>
              <p:cNvSpPr/>
              <p:nvPr/>
            </p:nvSpPr>
            <p:spPr>
              <a:xfrm>
                <a:off x="5684614" y="4195807"/>
                <a:ext cx="716452" cy="997724"/>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P#2</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8" name="직사각형 352">
                <a:extLst>
                  <a:ext uri="{FF2B5EF4-FFF2-40B4-BE49-F238E27FC236}">
                    <a16:creationId xmlns:a16="http://schemas.microsoft.com/office/drawing/2014/main" id="{36580822-5167-DB47-9978-6538C09CBA62}"/>
                  </a:ext>
                </a:extLst>
              </p:cNvPr>
              <p:cNvSpPr/>
              <p:nvPr/>
            </p:nvSpPr>
            <p:spPr>
              <a:xfrm>
                <a:off x="5777952"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9" name="직사각형 352">
                <a:extLst>
                  <a:ext uri="{FF2B5EF4-FFF2-40B4-BE49-F238E27FC236}">
                    <a16:creationId xmlns:a16="http://schemas.microsoft.com/office/drawing/2014/main" id="{F2FDA18C-647C-7245-B13A-4DE630B1DF3E}"/>
                  </a:ext>
                </a:extLst>
              </p:cNvPr>
              <p:cNvSpPr/>
              <p:nvPr/>
            </p:nvSpPr>
            <p:spPr>
              <a:xfrm>
                <a:off x="4946500"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0" name="직사각형 352">
                <a:extLst>
                  <a:ext uri="{FF2B5EF4-FFF2-40B4-BE49-F238E27FC236}">
                    <a16:creationId xmlns:a16="http://schemas.microsoft.com/office/drawing/2014/main" id="{80EAE09F-C5C1-8E42-908A-CE53F295A4E1}"/>
                  </a:ext>
                </a:extLst>
              </p:cNvPr>
              <p:cNvSpPr/>
              <p:nvPr/>
            </p:nvSpPr>
            <p:spPr>
              <a:xfrm>
                <a:off x="5777952"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nvGrpSpPr>
            <p:cNvPr id="44" name="Group 43">
              <a:extLst>
                <a:ext uri="{FF2B5EF4-FFF2-40B4-BE49-F238E27FC236}">
                  <a16:creationId xmlns:a16="http://schemas.microsoft.com/office/drawing/2014/main" id="{FBF912D3-1847-404C-B1D2-2A738340DA1F}"/>
                </a:ext>
              </a:extLst>
            </p:cNvPr>
            <p:cNvGrpSpPr/>
            <p:nvPr/>
          </p:nvGrpSpPr>
          <p:grpSpPr>
            <a:xfrm>
              <a:off x="6763164" y="4148830"/>
              <a:ext cx="852280" cy="1314932"/>
              <a:chOff x="4783207" y="4148830"/>
              <a:chExt cx="1696057" cy="1314932"/>
            </a:xfrm>
          </p:grpSpPr>
          <p:sp>
            <p:nvSpPr>
              <p:cNvPr id="47" name="직사각형 78">
                <a:extLst>
                  <a:ext uri="{FF2B5EF4-FFF2-40B4-BE49-F238E27FC236}">
                    <a16:creationId xmlns:a16="http://schemas.microsoft.com/office/drawing/2014/main" id="{B1C1A794-F90C-E44D-95A9-DD61CB4067D2}"/>
                  </a:ext>
                </a:extLst>
              </p:cNvPr>
              <p:cNvSpPr/>
              <p:nvPr/>
            </p:nvSpPr>
            <p:spPr>
              <a:xfrm>
                <a:off x="4783207" y="4148830"/>
                <a:ext cx="1696057" cy="1314932"/>
              </a:xfrm>
              <a:prstGeom prst="rect">
                <a:avLst/>
              </a:prstGeom>
              <a:solidFill>
                <a:schemeClr val="bg1">
                  <a:lumMod val="8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Die#4</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48" name="직사각형 79">
                <a:extLst>
                  <a:ext uri="{FF2B5EF4-FFF2-40B4-BE49-F238E27FC236}">
                    <a16:creationId xmlns:a16="http://schemas.microsoft.com/office/drawing/2014/main" id="{65B7FDB9-67D9-F241-8715-A232FCBAE6E2}"/>
                  </a:ext>
                </a:extLst>
              </p:cNvPr>
              <p:cNvSpPr/>
              <p:nvPr/>
            </p:nvSpPr>
            <p:spPr>
              <a:xfrm>
                <a:off x="4853160" y="4195807"/>
                <a:ext cx="716452" cy="997724"/>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P#1</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49" name="직사각형 352">
                <a:extLst>
                  <a:ext uri="{FF2B5EF4-FFF2-40B4-BE49-F238E27FC236}">
                    <a16:creationId xmlns:a16="http://schemas.microsoft.com/office/drawing/2014/main" id="{89BD43F3-3A84-124E-87B8-4C7F342C8FC3}"/>
                  </a:ext>
                </a:extLst>
              </p:cNvPr>
              <p:cNvSpPr/>
              <p:nvPr/>
            </p:nvSpPr>
            <p:spPr>
              <a:xfrm>
                <a:off x="4946500"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0" name="직사각형 79">
                <a:extLst>
                  <a:ext uri="{FF2B5EF4-FFF2-40B4-BE49-F238E27FC236}">
                    <a16:creationId xmlns:a16="http://schemas.microsoft.com/office/drawing/2014/main" id="{7DEA8A1F-B5E5-934B-9782-0623E2344A5E}"/>
                  </a:ext>
                </a:extLst>
              </p:cNvPr>
              <p:cNvSpPr/>
              <p:nvPr/>
            </p:nvSpPr>
            <p:spPr>
              <a:xfrm>
                <a:off x="5684614" y="4195807"/>
                <a:ext cx="716452" cy="997724"/>
              </a:xfrm>
              <a:prstGeom prst="rect">
                <a:avLst/>
              </a:prstGeom>
              <a:solidFill>
                <a:schemeClr val="bg1">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P#2</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1" name="직사각형 352">
                <a:extLst>
                  <a:ext uri="{FF2B5EF4-FFF2-40B4-BE49-F238E27FC236}">
                    <a16:creationId xmlns:a16="http://schemas.microsoft.com/office/drawing/2014/main" id="{F208B52F-4432-1847-B277-80D1B2CE166A}"/>
                  </a:ext>
                </a:extLst>
              </p:cNvPr>
              <p:cNvSpPr/>
              <p:nvPr/>
            </p:nvSpPr>
            <p:spPr>
              <a:xfrm>
                <a:off x="5777952" y="4298013"/>
                <a:ext cx="529774" cy="206971"/>
              </a:xfrm>
              <a:prstGeom prst="rect">
                <a:avLst/>
              </a:prstGeom>
              <a:solidFill>
                <a:srgbClr val="F3DDE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2" name="직사각형 352">
                <a:extLst>
                  <a:ext uri="{FF2B5EF4-FFF2-40B4-BE49-F238E27FC236}">
                    <a16:creationId xmlns:a16="http://schemas.microsoft.com/office/drawing/2014/main" id="{2E2B416D-2894-B149-B702-AAC5D8F0B25F}"/>
                  </a:ext>
                </a:extLst>
              </p:cNvPr>
              <p:cNvSpPr/>
              <p:nvPr/>
            </p:nvSpPr>
            <p:spPr>
              <a:xfrm>
                <a:off x="4946500"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3" name="직사각형 352">
                <a:extLst>
                  <a:ext uri="{FF2B5EF4-FFF2-40B4-BE49-F238E27FC236}">
                    <a16:creationId xmlns:a16="http://schemas.microsoft.com/office/drawing/2014/main" id="{AF59DAFE-C219-104C-9522-D758B28957D6}"/>
                  </a:ext>
                </a:extLst>
              </p:cNvPr>
              <p:cNvSpPr/>
              <p:nvPr/>
            </p:nvSpPr>
            <p:spPr>
              <a:xfrm>
                <a:off x="5777952" y="4692527"/>
                <a:ext cx="529774"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sp>
          <p:nvSpPr>
            <p:cNvPr id="45" name="직사각형 363">
              <a:extLst>
                <a:ext uri="{FF2B5EF4-FFF2-40B4-BE49-F238E27FC236}">
                  <a16:creationId xmlns:a16="http://schemas.microsoft.com/office/drawing/2014/main" id="{F392B0BF-A3E4-F146-A3F0-D8FEAE0368C2}"/>
                </a:ext>
              </a:extLst>
            </p:cNvPr>
            <p:cNvSpPr/>
            <p:nvPr/>
          </p:nvSpPr>
          <p:spPr>
            <a:xfrm>
              <a:off x="6490971" y="4589036"/>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46" name="직사각형 363">
              <a:extLst>
                <a:ext uri="{FF2B5EF4-FFF2-40B4-BE49-F238E27FC236}">
                  <a16:creationId xmlns:a16="http://schemas.microsoft.com/office/drawing/2014/main" id="{97952502-17F1-7843-AC90-DF6B0405CE8B}"/>
                </a:ext>
              </a:extLst>
            </p:cNvPr>
            <p:cNvSpPr/>
            <p:nvPr/>
          </p:nvSpPr>
          <p:spPr>
            <a:xfrm>
              <a:off x="5378498" y="4589036"/>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cxnSp>
        <p:nvCxnSpPr>
          <p:cNvPr id="65" name="Elbow Connector 223">
            <a:extLst>
              <a:ext uri="{FF2B5EF4-FFF2-40B4-BE49-F238E27FC236}">
                <a16:creationId xmlns:a16="http://schemas.microsoft.com/office/drawing/2014/main" id="{26170AC3-0D41-244B-B09B-00252BADD399}"/>
              </a:ext>
            </a:extLst>
          </p:cNvPr>
          <p:cNvCxnSpPr>
            <a:cxnSpLocks/>
            <a:stCxn id="69" idx="2"/>
            <a:endCxn id="9" idx="0"/>
          </p:cNvCxnSpPr>
          <p:nvPr/>
        </p:nvCxnSpPr>
        <p:spPr>
          <a:xfrm rot="5400000">
            <a:off x="2544605" y="3515070"/>
            <a:ext cx="110306" cy="1546436"/>
          </a:xfrm>
          <a:prstGeom prst="bentConnector3">
            <a:avLst>
              <a:gd name="adj1" fmla="val 50000"/>
            </a:avLst>
          </a:prstGeom>
          <a:ln w="50800"/>
        </p:spPr>
        <p:style>
          <a:lnRef idx="1">
            <a:schemeClr val="dk1"/>
          </a:lnRef>
          <a:fillRef idx="0">
            <a:schemeClr val="dk1"/>
          </a:fillRef>
          <a:effectRef idx="0">
            <a:schemeClr val="dk1"/>
          </a:effectRef>
          <a:fontRef idx="minor">
            <a:schemeClr val="tx1"/>
          </a:fontRef>
        </p:style>
      </p:cxnSp>
      <p:cxnSp>
        <p:nvCxnSpPr>
          <p:cNvPr id="66" name="Elbow Connector 227">
            <a:extLst>
              <a:ext uri="{FF2B5EF4-FFF2-40B4-BE49-F238E27FC236}">
                <a16:creationId xmlns:a16="http://schemas.microsoft.com/office/drawing/2014/main" id="{BF15F591-1422-C645-91AC-4281A54C029F}"/>
              </a:ext>
            </a:extLst>
          </p:cNvPr>
          <p:cNvCxnSpPr>
            <a:cxnSpLocks/>
            <a:stCxn id="70" idx="2"/>
            <a:endCxn id="35" idx="0"/>
          </p:cNvCxnSpPr>
          <p:nvPr/>
        </p:nvCxnSpPr>
        <p:spPr>
          <a:xfrm rot="5400000">
            <a:off x="4609421" y="4015646"/>
            <a:ext cx="110305" cy="545285"/>
          </a:xfrm>
          <a:prstGeom prst="bentConnector3">
            <a:avLst>
              <a:gd name="adj1" fmla="val 50000"/>
            </a:avLst>
          </a:prstGeom>
          <a:ln w="50800"/>
        </p:spPr>
        <p:style>
          <a:lnRef idx="1">
            <a:schemeClr val="dk1"/>
          </a:lnRef>
          <a:fillRef idx="0">
            <a:schemeClr val="dk1"/>
          </a:fillRef>
          <a:effectRef idx="0">
            <a:schemeClr val="dk1"/>
          </a:effectRef>
          <a:fontRef idx="minor">
            <a:schemeClr val="tx1"/>
          </a:fontRef>
        </p:style>
      </p:cxnSp>
      <p:cxnSp>
        <p:nvCxnSpPr>
          <p:cNvPr id="67" name="Elbow Connector 228">
            <a:extLst>
              <a:ext uri="{FF2B5EF4-FFF2-40B4-BE49-F238E27FC236}">
                <a16:creationId xmlns:a16="http://schemas.microsoft.com/office/drawing/2014/main" id="{21957593-7089-254F-90BA-E85111D16E42}"/>
              </a:ext>
            </a:extLst>
          </p:cNvPr>
          <p:cNvCxnSpPr>
            <a:cxnSpLocks/>
            <a:stCxn id="70" idx="2"/>
            <a:endCxn id="28" idx="0"/>
          </p:cNvCxnSpPr>
          <p:nvPr/>
        </p:nvCxnSpPr>
        <p:spPr>
          <a:xfrm rot="16200000" flipH="1">
            <a:off x="5156072" y="4014278"/>
            <a:ext cx="110305" cy="548019"/>
          </a:xfrm>
          <a:prstGeom prst="bentConnector3">
            <a:avLst>
              <a:gd name="adj1" fmla="val 50000"/>
            </a:avLst>
          </a:prstGeom>
          <a:ln w="50800"/>
        </p:spPr>
        <p:style>
          <a:lnRef idx="1">
            <a:schemeClr val="dk1"/>
          </a:lnRef>
          <a:fillRef idx="0">
            <a:schemeClr val="dk1"/>
          </a:fillRef>
          <a:effectRef idx="0">
            <a:schemeClr val="dk1"/>
          </a:effectRef>
          <a:fontRef idx="minor">
            <a:schemeClr val="tx1"/>
          </a:fontRef>
        </p:style>
      </p:cxnSp>
      <p:cxnSp>
        <p:nvCxnSpPr>
          <p:cNvPr id="68" name="Elbow Connector 229">
            <a:extLst>
              <a:ext uri="{FF2B5EF4-FFF2-40B4-BE49-F238E27FC236}">
                <a16:creationId xmlns:a16="http://schemas.microsoft.com/office/drawing/2014/main" id="{74D19955-07DD-FB4B-A774-05DB26C2AE72}"/>
              </a:ext>
            </a:extLst>
          </p:cNvPr>
          <p:cNvCxnSpPr>
            <a:cxnSpLocks/>
            <a:endCxn id="47" idx="0"/>
          </p:cNvCxnSpPr>
          <p:nvPr/>
        </p:nvCxnSpPr>
        <p:spPr>
          <a:xfrm>
            <a:off x="6624619" y="4259788"/>
            <a:ext cx="1099617" cy="83654"/>
          </a:xfrm>
          <a:prstGeom prst="bentConnector2">
            <a:avLst/>
          </a:prstGeom>
          <a:ln w="50800"/>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D05185D3-60FF-8541-90E6-3853558E06B2}"/>
              </a:ext>
            </a:extLst>
          </p:cNvPr>
          <p:cNvSpPr txBox="1"/>
          <p:nvPr/>
        </p:nvSpPr>
        <p:spPr>
          <a:xfrm>
            <a:off x="2891273" y="3986914"/>
            <a:ext cx="963405" cy="246221"/>
          </a:xfrm>
          <a:prstGeom prst="rect">
            <a:avLst/>
          </a:prstGeom>
          <a:solidFill>
            <a:srgbClr val="E7E7E7"/>
          </a:solid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Channel#1</a:t>
            </a:r>
          </a:p>
        </p:txBody>
      </p:sp>
      <p:sp>
        <p:nvSpPr>
          <p:cNvPr id="70" name="TextBox 69">
            <a:extLst>
              <a:ext uri="{FF2B5EF4-FFF2-40B4-BE49-F238E27FC236}">
                <a16:creationId xmlns:a16="http://schemas.microsoft.com/office/drawing/2014/main" id="{95985E2D-DD06-E74B-ABDA-BF6E336E0FA7}"/>
              </a:ext>
            </a:extLst>
          </p:cNvPr>
          <p:cNvSpPr txBox="1"/>
          <p:nvPr/>
        </p:nvSpPr>
        <p:spPr>
          <a:xfrm>
            <a:off x="4454711" y="3986915"/>
            <a:ext cx="965008" cy="246221"/>
          </a:xfrm>
          <a:prstGeom prst="rect">
            <a:avLst/>
          </a:prstGeom>
          <a:solidFill>
            <a:srgbClr val="E7E7E7"/>
          </a:solid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Channel#2</a:t>
            </a:r>
          </a:p>
        </p:txBody>
      </p:sp>
      <p:cxnSp>
        <p:nvCxnSpPr>
          <p:cNvPr id="71" name="직선 연결선 337">
            <a:extLst>
              <a:ext uri="{FF2B5EF4-FFF2-40B4-BE49-F238E27FC236}">
                <a16:creationId xmlns:a16="http://schemas.microsoft.com/office/drawing/2014/main" id="{3D666AD9-95EF-8346-9D21-9803B867E41B}"/>
              </a:ext>
            </a:extLst>
          </p:cNvPr>
          <p:cNvCxnSpPr>
            <a:cxnSpLocks/>
          </p:cNvCxnSpPr>
          <p:nvPr/>
        </p:nvCxnSpPr>
        <p:spPr>
          <a:xfrm flipV="1">
            <a:off x="914516" y="3476120"/>
            <a:ext cx="73152" cy="489428"/>
          </a:xfrm>
          <a:prstGeom prst="line">
            <a:avLst/>
          </a:prstGeom>
          <a:ln w="19050">
            <a:solidFill>
              <a:schemeClr val="tx1"/>
            </a:solidFill>
            <a:prstDash val="sysDash"/>
            <a:headEnd type="none"/>
          </a:ln>
        </p:spPr>
        <p:style>
          <a:lnRef idx="1">
            <a:schemeClr val="accent1"/>
          </a:lnRef>
          <a:fillRef idx="0">
            <a:schemeClr val="accent1"/>
          </a:fillRef>
          <a:effectRef idx="0">
            <a:schemeClr val="accent1"/>
          </a:effectRef>
          <a:fontRef idx="minor">
            <a:schemeClr val="tx1"/>
          </a:fontRef>
        </p:style>
      </p:cxnSp>
      <p:cxnSp>
        <p:nvCxnSpPr>
          <p:cNvPr id="72" name="직선 연결선 337">
            <a:extLst>
              <a:ext uri="{FF2B5EF4-FFF2-40B4-BE49-F238E27FC236}">
                <a16:creationId xmlns:a16="http://schemas.microsoft.com/office/drawing/2014/main" id="{3707EBF3-AC2D-2245-B522-80B95A2F76FF}"/>
              </a:ext>
            </a:extLst>
          </p:cNvPr>
          <p:cNvCxnSpPr>
            <a:cxnSpLocks/>
          </p:cNvCxnSpPr>
          <p:nvPr/>
        </p:nvCxnSpPr>
        <p:spPr>
          <a:xfrm flipH="1" flipV="1">
            <a:off x="2864823" y="3474594"/>
            <a:ext cx="5347066" cy="488309"/>
          </a:xfrm>
          <a:prstGeom prst="line">
            <a:avLst/>
          </a:prstGeom>
          <a:ln w="19050">
            <a:solidFill>
              <a:schemeClr val="tx1"/>
            </a:solidFill>
            <a:prstDash val="sysDash"/>
            <a:head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CE7152F-FC0E-7641-9D35-48124FBC347D}"/>
              </a:ext>
            </a:extLst>
          </p:cNvPr>
          <p:cNvCxnSpPr>
            <a:cxnSpLocks/>
          </p:cNvCxnSpPr>
          <p:nvPr/>
        </p:nvCxnSpPr>
        <p:spPr>
          <a:xfrm rot="5400000">
            <a:off x="6453380" y="4175932"/>
            <a:ext cx="34247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CEA4B1D-7A04-0747-9322-705E2DB21200}"/>
              </a:ext>
            </a:extLst>
          </p:cNvPr>
          <p:cNvSpPr txBox="1"/>
          <p:nvPr/>
        </p:nvSpPr>
        <p:spPr>
          <a:xfrm>
            <a:off x="5727143" y="3986916"/>
            <a:ext cx="1005082" cy="246221"/>
          </a:xfrm>
          <a:prstGeom prst="rect">
            <a:avLst/>
          </a:prstGeom>
          <a:solidFill>
            <a:srgbClr val="E7E7E7"/>
          </a:solid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Channel#</a:t>
            </a:r>
            <a:r>
              <a:rPr kumimoji="0" lang="en-CH" sz="1600"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t>
            </a:r>
            <a:endPar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75" name="Straight Connector 74">
            <a:extLst>
              <a:ext uri="{FF2B5EF4-FFF2-40B4-BE49-F238E27FC236}">
                <a16:creationId xmlns:a16="http://schemas.microsoft.com/office/drawing/2014/main" id="{50341DC9-2F3C-374D-A455-6C58367F1A91}"/>
              </a:ext>
            </a:extLst>
          </p:cNvPr>
          <p:cNvCxnSpPr>
            <a:cxnSpLocks/>
          </p:cNvCxnSpPr>
          <p:nvPr/>
        </p:nvCxnSpPr>
        <p:spPr>
          <a:xfrm>
            <a:off x="5213589" y="2879951"/>
            <a:ext cx="49651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직사각형 352">
            <a:extLst>
              <a:ext uri="{FF2B5EF4-FFF2-40B4-BE49-F238E27FC236}">
                <a16:creationId xmlns:a16="http://schemas.microsoft.com/office/drawing/2014/main" id="{7847095F-CFD1-7D45-B125-09BDBC13E014}"/>
              </a:ext>
            </a:extLst>
          </p:cNvPr>
          <p:cNvSpPr/>
          <p:nvPr/>
        </p:nvSpPr>
        <p:spPr>
          <a:xfrm>
            <a:off x="1053236" y="4884791"/>
            <a:ext cx="705130" cy="206971"/>
          </a:xfrm>
          <a:prstGeom prst="rect">
            <a:avLst/>
          </a:prstGeom>
          <a:solidFill>
            <a:schemeClr val="accent2">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9" name="Rectangle 78">
            <a:extLst>
              <a:ext uri="{FF2B5EF4-FFF2-40B4-BE49-F238E27FC236}">
                <a16:creationId xmlns:a16="http://schemas.microsoft.com/office/drawing/2014/main" id="{CFFA3A73-1AC6-F14E-848B-25E567253C38}"/>
              </a:ext>
            </a:extLst>
          </p:cNvPr>
          <p:cNvSpPr/>
          <p:nvPr/>
        </p:nvSpPr>
        <p:spPr>
          <a:xfrm>
            <a:off x="4840946" y="1973453"/>
            <a:ext cx="22919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❷</a:t>
            </a:r>
            <a:r>
              <a:rPr kumimoji="0" lang="en-US" sz="1600" b="0"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 </a:t>
            </a:r>
            <a:r>
              <a:rPr kumimoji="0" lang="en-US" altLang="ko-KR" sz="1600" b="1" i="1" u="none" strike="noStrike" kern="1200" cap="none" spc="0" normalizeH="0" baseline="0" noProof="0" dirty="0">
                <a:ln>
                  <a:noFill/>
                </a:ln>
                <a:solidFill>
                  <a:srgbClr val="4472C4"/>
                </a:solidFill>
                <a:effectLst/>
                <a:uLnTx/>
                <a:uFillTx/>
                <a:latin typeface="Corbel" panose="020B0503020204020204" pitchFamily="34" charset="0"/>
                <a:ea typeface="맑은 고딕" panose="020B0503020000020004" pitchFamily="34" charset="-127"/>
                <a:cs typeface="Arial" panose="020B0604020202020204" pitchFamily="34" charset="0"/>
              </a:rPr>
              <a:t>Exact-match filtering</a:t>
            </a:r>
            <a:endParaRPr kumimoji="0" lang="ko-KR" altLang="en-US" sz="1600" b="0" i="0" u="none" strike="noStrike" kern="1200" cap="none" spc="0" normalizeH="0" baseline="0" noProof="0" dirty="0">
              <a:ln>
                <a:noFill/>
              </a:ln>
              <a:solidFill>
                <a:srgbClr val="4472C4"/>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cxnSp>
        <p:nvCxnSpPr>
          <p:cNvPr id="80" name="Straight Connector 79">
            <a:extLst>
              <a:ext uri="{FF2B5EF4-FFF2-40B4-BE49-F238E27FC236}">
                <a16:creationId xmlns:a16="http://schemas.microsoft.com/office/drawing/2014/main" id="{FA4C22FF-4EBB-AD4E-B459-4B340A7DC320}"/>
              </a:ext>
            </a:extLst>
          </p:cNvPr>
          <p:cNvCxnSpPr>
            <a:cxnSpLocks/>
            <a:stCxn id="69" idx="2"/>
            <a:endCxn id="17" idx="0"/>
          </p:cNvCxnSpPr>
          <p:nvPr/>
        </p:nvCxnSpPr>
        <p:spPr>
          <a:xfrm flipH="1">
            <a:off x="3372601" y="4233135"/>
            <a:ext cx="375" cy="11030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직사각형 78">
            <a:extLst>
              <a:ext uri="{FF2B5EF4-FFF2-40B4-BE49-F238E27FC236}">
                <a16:creationId xmlns:a16="http://schemas.microsoft.com/office/drawing/2014/main" id="{F9AC4F1B-8865-E442-A84A-614552B719C2}"/>
              </a:ext>
            </a:extLst>
          </p:cNvPr>
          <p:cNvSpPr/>
          <p:nvPr/>
        </p:nvSpPr>
        <p:spPr>
          <a:xfrm>
            <a:off x="3344065" y="2334583"/>
            <a:ext cx="1869524" cy="1141536"/>
          </a:xfrm>
          <a:prstGeom prst="rect">
            <a:avLst/>
          </a:prstGeom>
          <a:solidFill>
            <a:srgbClr val="E2F0D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SSD Controller</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82" name="직사각형 78">
            <a:extLst>
              <a:ext uri="{FF2B5EF4-FFF2-40B4-BE49-F238E27FC236}">
                <a16:creationId xmlns:a16="http://schemas.microsoft.com/office/drawing/2014/main" id="{4A53DFC9-DDD6-1F48-94C9-A9C597FAE1E4}"/>
              </a:ext>
            </a:extLst>
          </p:cNvPr>
          <p:cNvSpPr/>
          <p:nvPr/>
        </p:nvSpPr>
        <p:spPr>
          <a:xfrm>
            <a:off x="998318" y="2334583"/>
            <a:ext cx="1869524" cy="1141536"/>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NAND Flash Array</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83" name="직사각형 352">
            <a:extLst>
              <a:ext uri="{FF2B5EF4-FFF2-40B4-BE49-F238E27FC236}">
                <a16:creationId xmlns:a16="http://schemas.microsoft.com/office/drawing/2014/main" id="{D1DCAB81-8ED5-5D40-A9B4-6E4021BD839A}"/>
              </a:ext>
            </a:extLst>
          </p:cNvPr>
          <p:cNvSpPr/>
          <p:nvPr/>
        </p:nvSpPr>
        <p:spPr>
          <a:xfrm>
            <a:off x="1049448" y="2398154"/>
            <a:ext cx="1757434" cy="361250"/>
          </a:xfrm>
          <a:prstGeom prst="rect">
            <a:avLst/>
          </a:prstGeom>
          <a:solidFill>
            <a:srgbClr val="F3DDE9"/>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SRTable</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84" name="직사각형 352">
            <a:extLst>
              <a:ext uri="{FF2B5EF4-FFF2-40B4-BE49-F238E27FC236}">
                <a16:creationId xmlns:a16="http://schemas.microsoft.com/office/drawing/2014/main" id="{B1075D44-DC29-6A48-9C60-4D0D463863C1}"/>
              </a:ext>
            </a:extLst>
          </p:cNvPr>
          <p:cNvSpPr/>
          <p:nvPr/>
        </p:nvSpPr>
        <p:spPr>
          <a:xfrm>
            <a:off x="1049448" y="2811047"/>
            <a:ext cx="1757434" cy="361250"/>
          </a:xfrm>
          <a:prstGeom prst="rect">
            <a:avLst/>
          </a:prstGeom>
          <a:solidFill>
            <a:schemeClr val="accent2">
              <a:lumMod val="40000"/>
              <a:lumOff val="6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SKIndex</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85" name="Right Arrow 270">
            <a:extLst>
              <a:ext uri="{FF2B5EF4-FFF2-40B4-BE49-F238E27FC236}">
                <a16:creationId xmlns:a16="http://schemas.microsoft.com/office/drawing/2014/main" id="{BC088011-8970-8C44-8B7C-9EAB2A342D54}"/>
              </a:ext>
            </a:extLst>
          </p:cNvPr>
          <p:cNvSpPr/>
          <p:nvPr/>
        </p:nvSpPr>
        <p:spPr>
          <a:xfrm>
            <a:off x="2867842" y="2863469"/>
            <a:ext cx="2842261" cy="191095"/>
          </a:xfrm>
          <a:prstGeom prst="rightArrow">
            <a:avLst>
              <a:gd name="adj1" fmla="val 23159"/>
              <a:gd name="adj2" fmla="val 101427"/>
            </a:avLst>
          </a:prstGeom>
          <a:solidFill>
            <a:schemeClr val="accent5"/>
          </a:solidFill>
          <a:ln>
            <a:solidFill>
              <a:srgbClr val="203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86" name="Rectangle 85">
            <a:extLst>
              <a:ext uri="{FF2B5EF4-FFF2-40B4-BE49-F238E27FC236}">
                <a16:creationId xmlns:a16="http://schemas.microsoft.com/office/drawing/2014/main" id="{90DDFBD9-F9D9-3F48-8321-7C9CC1D850B4}"/>
              </a:ext>
            </a:extLst>
          </p:cNvPr>
          <p:cNvSpPr/>
          <p:nvPr/>
        </p:nvSpPr>
        <p:spPr>
          <a:xfrm>
            <a:off x="3260138" y="2945866"/>
            <a:ext cx="1949573" cy="369332"/>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❶</a:t>
            </a:r>
            <a:r>
              <a:rPr kumimoji="0" lang="en-US" sz="1600" b="0"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 </a:t>
            </a:r>
            <a:r>
              <a:rPr kumimoji="0" lang="en-US" altLang="ko-KR" sz="1600" b="1" i="1" u="none" strike="noStrike" kern="1200" cap="none" spc="0" normalizeH="0" baseline="0" noProof="0" dirty="0">
                <a:ln>
                  <a:noFill/>
                </a:ln>
                <a:solidFill>
                  <a:srgbClr val="4472C4"/>
                </a:solidFill>
                <a:effectLst/>
                <a:uLnTx/>
                <a:uFillTx/>
                <a:latin typeface="Corbel" panose="020B0503020204020204" pitchFamily="34" charset="0"/>
                <a:ea typeface="맑은 고딕" panose="020B0503020000020004" pitchFamily="34" charset="-127"/>
                <a:cs typeface="Arial" panose="020B0604020202020204" pitchFamily="34" charset="0"/>
              </a:rPr>
              <a:t>Sequential Reads</a:t>
            </a:r>
            <a:endParaRPr kumimoji="0" lang="ko-KR" altLang="en-US" sz="1600" b="0" i="0" u="none" strike="noStrike" kern="1200" cap="none" spc="0" normalizeH="0" baseline="0" noProof="0" dirty="0">
              <a:ln>
                <a:noFill/>
              </a:ln>
              <a:solidFill>
                <a:srgbClr val="4472C4"/>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87" name="Bent Arrow 255">
            <a:extLst>
              <a:ext uri="{FF2B5EF4-FFF2-40B4-BE49-F238E27FC236}">
                <a16:creationId xmlns:a16="http://schemas.microsoft.com/office/drawing/2014/main" id="{B7509111-8422-B04C-81D7-333DDC34B228}"/>
              </a:ext>
            </a:extLst>
          </p:cNvPr>
          <p:cNvSpPr/>
          <p:nvPr/>
        </p:nvSpPr>
        <p:spPr>
          <a:xfrm rot="16200000">
            <a:off x="4806131" y="1715648"/>
            <a:ext cx="1070885" cy="1162867"/>
          </a:xfrm>
          <a:prstGeom prst="bentArrow">
            <a:avLst>
              <a:gd name="adj1" fmla="val 4184"/>
              <a:gd name="adj2" fmla="val 9056"/>
              <a:gd name="adj3" fmla="val 17743"/>
              <a:gd name="adj4" fmla="val 10426"/>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88" name="직사각형 78">
            <a:extLst>
              <a:ext uri="{FF2B5EF4-FFF2-40B4-BE49-F238E27FC236}">
                <a16:creationId xmlns:a16="http://schemas.microsoft.com/office/drawing/2014/main" id="{21F01A9F-9F92-B540-A4E0-91B5C492F4B1}"/>
              </a:ext>
            </a:extLst>
          </p:cNvPr>
          <p:cNvSpPr/>
          <p:nvPr/>
        </p:nvSpPr>
        <p:spPr>
          <a:xfrm>
            <a:off x="5710103" y="2334583"/>
            <a:ext cx="2435577" cy="1141536"/>
          </a:xfrm>
          <a:prstGeom prst="rect">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DRAM</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nvGrpSpPr>
          <p:cNvPr id="89" name="Group 88">
            <a:extLst>
              <a:ext uri="{FF2B5EF4-FFF2-40B4-BE49-F238E27FC236}">
                <a16:creationId xmlns:a16="http://schemas.microsoft.com/office/drawing/2014/main" id="{4CA32661-128F-B945-8584-056A17246543}"/>
              </a:ext>
            </a:extLst>
          </p:cNvPr>
          <p:cNvGrpSpPr/>
          <p:nvPr/>
        </p:nvGrpSpPr>
        <p:grpSpPr>
          <a:xfrm>
            <a:off x="5767210" y="2395176"/>
            <a:ext cx="845100" cy="394248"/>
            <a:chOff x="3278132" y="2354111"/>
            <a:chExt cx="1757434" cy="711290"/>
          </a:xfrm>
        </p:grpSpPr>
        <p:sp>
          <p:nvSpPr>
            <p:cNvPr id="90" name="직사각형 352">
              <a:extLst>
                <a:ext uri="{FF2B5EF4-FFF2-40B4-BE49-F238E27FC236}">
                  <a16:creationId xmlns:a16="http://schemas.microsoft.com/office/drawing/2014/main" id="{D13E2E68-3CD3-8146-B741-9A574B4504CD}"/>
                </a:ext>
              </a:extLst>
            </p:cNvPr>
            <p:cNvSpPr/>
            <p:nvPr/>
          </p:nvSpPr>
          <p:spPr>
            <a:xfrm>
              <a:off x="3278132" y="2354111"/>
              <a:ext cx="1757434" cy="361250"/>
            </a:xfrm>
            <a:prstGeom prst="rect">
              <a:avLst/>
            </a:prstGeom>
            <a:solidFill>
              <a:srgbClr val="F3DDE9"/>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Batch#</a:t>
              </a:r>
              <a:r>
                <a:rPr kumimoji="0" lang="en-US" altLang="ko-KR" sz="11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i-1</a:t>
              </a:r>
              <a:endParaRPr kumimoji="0" lang="ko-KR" altLang="en-US" sz="11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91" name="직사각형 352">
              <a:extLst>
                <a:ext uri="{FF2B5EF4-FFF2-40B4-BE49-F238E27FC236}">
                  <a16:creationId xmlns:a16="http://schemas.microsoft.com/office/drawing/2014/main" id="{002680BA-1256-824C-A528-E1FADF2CF4C1}"/>
                </a:ext>
              </a:extLst>
            </p:cNvPr>
            <p:cNvSpPr/>
            <p:nvPr/>
          </p:nvSpPr>
          <p:spPr>
            <a:xfrm>
              <a:off x="3278132" y="2704150"/>
              <a:ext cx="1757434" cy="361251"/>
            </a:xfrm>
            <a:prstGeom prst="rect">
              <a:avLst/>
            </a:prstGeom>
            <a:solidFill>
              <a:srgbClr val="F3DDE9"/>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Batch#</a:t>
              </a:r>
              <a:r>
                <a:rPr kumimoji="0" lang="en-US" altLang="ko-KR" sz="1100" b="1" i="1"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i</a:t>
              </a:r>
              <a:endParaRPr kumimoji="0" lang="ko-KR" altLang="en-US" sz="11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nvGrpSpPr>
          <p:cNvPr id="92" name="Group 91">
            <a:extLst>
              <a:ext uri="{FF2B5EF4-FFF2-40B4-BE49-F238E27FC236}">
                <a16:creationId xmlns:a16="http://schemas.microsoft.com/office/drawing/2014/main" id="{36F8C288-46A9-264F-8901-422AF5BD5494}"/>
              </a:ext>
            </a:extLst>
          </p:cNvPr>
          <p:cNvGrpSpPr/>
          <p:nvPr/>
        </p:nvGrpSpPr>
        <p:grpSpPr>
          <a:xfrm>
            <a:off x="5767210" y="2839460"/>
            <a:ext cx="845100" cy="394248"/>
            <a:chOff x="3278132" y="2354111"/>
            <a:chExt cx="1757434" cy="711290"/>
          </a:xfrm>
          <a:solidFill>
            <a:schemeClr val="accent2">
              <a:lumMod val="40000"/>
              <a:lumOff val="60000"/>
            </a:schemeClr>
          </a:solidFill>
        </p:grpSpPr>
        <p:sp>
          <p:nvSpPr>
            <p:cNvPr id="93" name="직사각형 352">
              <a:extLst>
                <a:ext uri="{FF2B5EF4-FFF2-40B4-BE49-F238E27FC236}">
                  <a16:creationId xmlns:a16="http://schemas.microsoft.com/office/drawing/2014/main" id="{E235BBC0-6D44-C148-AB3B-829BDD535411}"/>
                </a:ext>
              </a:extLst>
            </p:cNvPr>
            <p:cNvSpPr/>
            <p:nvPr/>
          </p:nvSpPr>
          <p:spPr>
            <a:xfrm>
              <a:off x="3278132" y="2354111"/>
              <a:ext cx="1757434" cy="361250"/>
            </a:xfrm>
            <a:prstGeom prst="rect">
              <a:avLst/>
            </a:prstGeom>
            <a:grp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Batch</a:t>
              </a:r>
              <a:r>
                <a:rPr kumimoji="0" lang="en-US" altLang="ko-KR" sz="11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#j-1</a:t>
              </a:r>
              <a:endParaRPr kumimoji="0" lang="ko-KR" altLang="en-US" sz="11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94" name="직사각형 352">
              <a:extLst>
                <a:ext uri="{FF2B5EF4-FFF2-40B4-BE49-F238E27FC236}">
                  <a16:creationId xmlns:a16="http://schemas.microsoft.com/office/drawing/2014/main" id="{54891FFA-A2F3-2945-B2CF-466024FBF6DA}"/>
                </a:ext>
              </a:extLst>
            </p:cNvPr>
            <p:cNvSpPr/>
            <p:nvPr/>
          </p:nvSpPr>
          <p:spPr>
            <a:xfrm>
              <a:off x="3278132" y="2704150"/>
              <a:ext cx="1757434" cy="361251"/>
            </a:xfrm>
            <a:prstGeom prst="rect">
              <a:avLst/>
            </a:prstGeom>
            <a:grp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Batch#</a:t>
              </a:r>
              <a:r>
                <a:rPr kumimoji="0" lang="en-US" altLang="ko-KR" sz="1100" b="1" i="1"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j</a:t>
              </a:r>
              <a:endParaRPr kumimoji="0" lang="ko-KR" altLang="en-US" sz="11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sp>
        <p:nvSpPr>
          <p:cNvPr id="95" name="직사각형 352">
            <a:extLst>
              <a:ext uri="{FF2B5EF4-FFF2-40B4-BE49-F238E27FC236}">
                <a16:creationId xmlns:a16="http://schemas.microsoft.com/office/drawing/2014/main" id="{DCCA9431-8A02-BC40-984D-C4E1F782D637}"/>
              </a:ext>
            </a:extLst>
          </p:cNvPr>
          <p:cNvSpPr/>
          <p:nvPr/>
        </p:nvSpPr>
        <p:spPr>
          <a:xfrm>
            <a:off x="3564817" y="2387597"/>
            <a:ext cx="1452425" cy="361250"/>
          </a:xfrm>
          <a:prstGeom prst="rect">
            <a:avLst/>
          </a:prstGeom>
          <a:solidFill>
            <a:schemeClr val="accent6">
              <a:lumMod val="60000"/>
              <a:lumOff val="4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Comparator</a:t>
            </a:r>
            <a:endParaRPr kumimoji="0" lang="ko-KR" altLang="en-US" sz="16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96" name="Right Brace 95">
            <a:extLst>
              <a:ext uri="{FF2B5EF4-FFF2-40B4-BE49-F238E27FC236}">
                <a16:creationId xmlns:a16="http://schemas.microsoft.com/office/drawing/2014/main" id="{8FE3CB1C-C225-6847-8004-E1E2E3013717}"/>
              </a:ext>
            </a:extLst>
          </p:cNvPr>
          <p:cNvSpPr/>
          <p:nvPr/>
        </p:nvSpPr>
        <p:spPr>
          <a:xfrm>
            <a:off x="6637780" y="2407634"/>
            <a:ext cx="103824" cy="369332"/>
          </a:xfrm>
          <a:prstGeom prst="rightBrace">
            <a:avLst>
              <a:gd name="adj1" fmla="val 39705"/>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97" name="TextBox 96">
            <a:extLst>
              <a:ext uri="{FF2B5EF4-FFF2-40B4-BE49-F238E27FC236}">
                <a16:creationId xmlns:a16="http://schemas.microsoft.com/office/drawing/2014/main" id="{8326B701-96A4-AD4C-BB47-3BE57825166C}"/>
              </a:ext>
            </a:extLst>
          </p:cNvPr>
          <p:cNvSpPr txBox="1"/>
          <p:nvPr/>
        </p:nvSpPr>
        <p:spPr>
          <a:xfrm>
            <a:off x="6854042" y="2438412"/>
            <a:ext cx="1153842" cy="307777"/>
          </a:xfrm>
          <a:prstGeom prst="rect">
            <a:avLst/>
          </a:prstGeom>
          <a:solidFill>
            <a:schemeClr val="accent4">
              <a:lumMod val="20000"/>
              <a:lumOff val="80000"/>
            </a:schemeClr>
          </a:solidFill>
        </p:spPr>
        <p:txBody>
          <a:bodyPr wrap="non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SRTable Buffer</a:t>
            </a:r>
          </a:p>
        </p:txBody>
      </p:sp>
      <p:sp>
        <p:nvSpPr>
          <p:cNvPr id="98" name="Right Brace 97">
            <a:extLst>
              <a:ext uri="{FF2B5EF4-FFF2-40B4-BE49-F238E27FC236}">
                <a16:creationId xmlns:a16="http://schemas.microsoft.com/office/drawing/2014/main" id="{53BBD79F-5908-0542-9D99-FA78CBD4634E}"/>
              </a:ext>
            </a:extLst>
          </p:cNvPr>
          <p:cNvSpPr/>
          <p:nvPr/>
        </p:nvSpPr>
        <p:spPr>
          <a:xfrm>
            <a:off x="6637780" y="2855025"/>
            <a:ext cx="103824" cy="369332"/>
          </a:xfrm>
          <a:prstGeom prst="rightBrace">
            <a:avLst>
              <a:gd name="adj1" fmla="val 39705"/>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99" name="TextBox 98">
            <a:extLst>
              <a:ext uri="{FF2B5EF4-FFF2-40B4-BE49-F238E27FC236}">
                <a16:creationId xmlns:a16="http://schemas.microsoft.com/office/drawing/2014/main" id="{3AFB8572-1769-2049-AA7B-29960E0B976E}"/>
              </a:ext>
            </a:extLst>
          </p:cNvPr>
          <p:cNvSpPr txBox="1"/>
          <p:nvPr/>
        </p:nvSpPr>
        <p:spPr>
          <a:xfrm>
            <a:off x="6856413" y="2887284"/>
            <a:ext cx="1170192" cy="307777"/>
          </a:xfrm>
          <a:prstGeom prst="rect">
            <a:avLst/>
          </a:prstGeom>
          <a:solidFill>
            <a:schemeClr val="accent4">
              <a:lumMod val="20000"/>
              <a:lumOff val="80000"/>
            </a:schemeClr>
          </a:solidFill>
        </p:spPr>
        <p:txBody>
          <a:bodyPr wrap="non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SKIndex Buffer</a:t>
            </a:r>
          </a:p>
        </p:txBody>
      </p:sp>
      <p:sp>
        <p:nvSpPr>
          <p:cNvPr id="101" name="Rectangle 100">
            <a:extLst>
              <a:ext uri="{FF2B5EF4-FFF2-40B4-BE49-F238E27FC236}">
                <a16:creationId xmlns:a16="http://schemas.microsoft.com/office/drawing/2014/main" id="{1298EBDC-5AA9-B24C-B178-1AFA6EC23053}"/>
              </a:ext>
            </a:extLst>
          </p:cNvPr>
          <p:cNvSpPr/>
          <p:nvPr/>
        </p:nvSpPr>
        <p:spPr>
          <a:xfrm>
            <a:off x="-2733" y="5193429"/>
            <a:ext cx="9144000" cy="106325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Data is evenly distributed between channels, dies, and planes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a:t>
            </a:r>
            <a:r>
              <a:rPr kumimoji="0" lang="en-GB" sz="24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leverage the full internal bandwidth</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of the SSD</a:t>
            </a:r>
            <a:endPar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p:txBody>
      </p:sp>
      <p:sp>
        <p:nvSpPr>
          <p:cNvPr id="63" name="Rectangle 62">
            <a:extLst>
              <a:ext uri="{FF2B5EF4-FFF2-40B4-BE49-F238E27FC236}">
                <a16:creationId xmlns:a16="http://schemas.microsoft.com/office/drawing/2014/main" id="{07BCF19C-7D6C-3846-A552-F4F32ED3B5E8}"/>
              </a:ext>
            </a:extLst>
          </p:cNvPr>
          <p:cNvSpPr/>
          <p:nvPr/>
        </p:nvSpPr>
        <p:spPr>
          <a:xfrm>
            <a:off x="0" y="3602249"/>
            <a:ext cx="9170763" cy="15911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030F0DC4-6A34-094B-9AB1-95F539D9AACF}"/>
              </a:ext>
            </a:extLst>
          </p:cNvPr>
          <p:cNvSpPr/>
          <p:nvPr/>
        </p:nvSpPr>
        <p:spPr>
          <a:xfrm>
            <a:off x="0" y="3915378"/>
            <a:ext cx="9144000" cy="11634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Steps 1 and 2 are </a:t>
            </a:r>
            <a:r>
              <a:rPr kumimoji="0" lang="en-GB" sz="24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pipelined</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During filtering, </a:t>
            </a:r>
            <a:r>
              <a:rPr kumimoji="0" lang="en-GB" sz="24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GenStore</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-EM sends the unfiltered reads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the host system.</a:t>
            </a:r>
            <a:endPar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30543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par>
                                <p:cTn id="23" presetID="22" presetClass="entr" presetSubtype="1"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up)">
                                      <p:cBhvr>
                                        <p:cTn id="25" dur="500"/>
                                        <p:tgtEl>
                                          <p:spTgt spid="65"/>
                                        </p:tgtEl>
                                      </p:cBhvr>
                                    </p:animEffect>
                                  </p:childTnLst>
                                </p:cTn>
                              </p:par>
                              <p:par>
                                <p:cTn id="26" presetID="22" presetClass="entr" presetSubtype="1" fill="hold"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up)">
                                      <p:cBhvr>
                                        <p:cTn id="28" dur="500"/>
                                        <p:tgtEl>
                                          <p:spTgt spid="66"/>
                                        </p:tgtEl>
                                      </p:cBhvr>
                                    </p:animEffect>
                                  </p:childTnLst>
                                </p:cTn>
                              </p:par>
                              <p:par>
                                <p:cTn id="29" presetID="22" presetClass="entr" presetSubtype="1"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wipe(up)">
                                      <p:cBhvr>
                                        <p:cTn id="31" dur="500"/>
                                        <p:tgtEl>
                                          <p:spTgt spid="67"/>
                                        </p:tgtEl>
                                      </p:cBhvr>
                                    </p:animEffect>
                                  </p:childTnLst>
                                </p:cTn>
                              </p:par>
                              <p:par>
                                <p:cTn id="32" presetID="22" presetClass="entr" presetSubtype="1"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up)">
                                      <p:cBhvr>
                                        <p:cTn id="37" dur="500"/>
                                        <p:tgtEl>
                                          <p:spTgt spid="6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par>
                                <p:cTn id="41" presetID="22" presetClass="entr" presetSubtype="1"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up)">
                                      <p:cBhvr>
                                        <p:cTn id="43" dur="500"/>
                                        <p:tgtEl>
                                          <p:spTgt spid="71"/>
                                        </p:tgtEl>
                                      </p:cBhvr>
                                    </p:animEffect>
                                  </p:childTnLst>
                                </p:cTn>
                              </p:par>
                              <p:par>
                                <p:cTn id="44" presetID="22" presetClass="entr" presetSubtype="1" fill="hold"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wipe(up)">
                                      <p:cBhvr>
                                        <p:cTn id="46" dur="500"/>
                                        <p:tgtEl>
                                          <p:spTgt spid="72"/>
                                        </p:tgtEl>
                                      </p:cBhvr>
                                    </p:animEffect>
                                  </p:childTnLst>
                                </p:cTn>
                              </p:par>
                              <p:par>
                                <p:cTn id="47" presetID="22" presetClass="entr" presetSubtype="1"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wipe(up)">
                                      <p:cBhvr>
                                        <p:cTn id="49" dur="500"/>
                                        <p:tgtEl>
                                          <p:spTgt spid="7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up)">
                                      <p:cBhvr>
                                        <p:cTn id="52" dur="500"/>
                                        <p:tgtEl>
                                          <p:spTgt spid="7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up)">
                                      <p:cBhvr>
                                        <p:cTn id="55" dur="500"/>
                                        <p:tgtEl>
                                          <p:spTgt spid="76"/>
                                        </p:tgtEl>
                                      </p:cBhvr>
                                    </p:animEffect>
                                  </p:childTnLst>
                                </p:cTn>
                              </p:par>
                              <p:par>
                                <p:cTn id="56" presetID="22" presetClass="entr" presetSubtype="1"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wipe(up)">
                                      <p:cBhvr>
                                        <p:cTn id="58" dur="500"/>
                                        <p:tgtEl>
                                          <p:spTgt spid="8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500"/>
                                        <p:tgtEl>
                                          <p:spTgt spid="85"/>
                                        </p:tgtEl>
                                      </p:cBhvr>
                                    </p:animEffect>
                                  </p:childTnLst>
                                </p:cTn>
                              </p:par>
                              <p:par>
                                <p:cTn id="72" presetID="1" presetClass="entr" presetSubtype="0" fill="hold" grpId="0" nodeType="withEffect">
                                  <p:stCondLst>
                                    <p:cond delay="0"/>
                                  </p:stCondLst>
                                  <p:childTnLst>
                                    <p:set>
                                      <p:cBhvr>
                                        <p:cTn id="73" dur="1" fill="hold">
                                          <p:stCondLst>
                                            <p:cond delay="0"/>
                                          </p:stCondLst>
                                        </p:cTn>
                                        <p:tgtEl>
                                          <p:spTgt spid="8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89"/>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9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9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98"/>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wipe(down)">
                                      <p:cBhvr>
                                        <p:cTn id="92" dur="500"/>
                                        <p:tgtEl>
                                          <p:spTgt spid="87"/>
                                        </p:tgtEl>
                                      </p:cBhvr>
                                    </p:animEffect>
                                  </p:childTnLst>
                                </p:cTn>
                              </p:par>
                              <p:par>
                                <p:cTn id="93" presetID="1" presetClass="entr" presetSubtype="0" fill="hold" grpId="0" nodeType="withEffect">
                                  <p:stCondLst>
                                    <p:cond delay="0"/>
                                  </p:stCondLst>
                                  <p:childTnLst>
                                    <p:set>
                                      <p:cBhvr>
                                        <p:cTn id="94" dur="1" fill="hold">
                                          <p:stCondLst>
                                            <p:cond delay="0"/>
                                          </p:stCondLst>
                                        </p:cTn>
                                        <p:tgtEl>
                                          <p:spTgt spid="7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9" grpId="0" animBg="1"/>
      <p:bldP spid="70" grpId="0" animBg="1"/>
      <p:bldP spid="74" grpId="0" animBg="1"/>
      <p:bldP spid="76" grpId="0" animBg="1"/>
      <p:bldP spid="79" grpId="0"/>
      <p:bldP spid="83" grpId="0" animBg="1"/>
      <p:bldP spid="84" grpId="0" animBg="1"/>
      <p:bldP spid="85" grpId="0" animBg="1"/>
      <p:bldP spid="86" grpId="0"/>
      <p:bldP spid="87" grpId="0" animBg="1"/>
      <p:bldP spid="95" grpId="0" animBg="1"/>
      <p:bldP spid="96" grpId="0" animBg="1"/>
      <p:bldP spid="97" grpId="0" animBg="1"/>
      <p:bldP spid="98" grpId="0" animBg="1"/>
      <p:bldP spid="99" grpId="0" animBg="1"/>
      <p:bldP spid="101" grpId="0" animBg="1"/>
      <p:bldP spid="63" grpId="0" animBg="1"/>
      <p:bldP spid="10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16</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0EC-E641-4549-A00B-2879D9110069}"/>
              </a:ext>
            </a:extLst>
          </p:cNvPr>
          <p:cNvSpPr>
            <a:spLocks noGrp="1"/>
          </p:cNvSpPr>
          <p:nvPr>
            <p:ph type="title"/>
          </p:nvPr>
        </p:nvSpPr>
        <p:spPr/>
        <p:txBody>
          <a:bodyPr/>
          <a:lstStyle/>
          <a:p>
            <a:r>
              <a:rPr lang="en-CH" dirty="0"/>
              <a:t>GenStore</a:t>
            </a:r>
          </a:p>
        </p:txBody>
      </p:sp>
      <p:sp>
        <p:nvSpPr>
          <p:cNvPr id="3" name="Content Placeholder 2">
            <a:extLst>
              <a:ext uri="{FF2B5EF4-FFF2-40B4-BE49-F238E27FC236}">
                <a16:creationId xmlns:a16="http://schemas.microsoft.com/office/drawing/2014/main" id="{BF4A6C8E-3BC8-BB46-8783-21D3D816B591}"/>
              </a:ext>
            </a:extLst>
          </p:cNvPr>
          <p:cNvSpPr>
            <a:spLocks noGrp="1"/>
          </p:cNvSpPr>
          <p:nvPr>
            <p:ph idx="1"/>
          </p:nvPr>
        </p:nvSpPr>
        <p:spPr/>
        <p:txBody>
          <a:bodyPr/>
          <a:lstStyle/>
          <a:p>
            <a:endParaRPr lang="en-CH"/>
          </a:p>
        </p:txBody>
      </p:sp>
      <p:sp>
        <p:nvSpPr>
          <p:cNvPr id="4" name="TextBox 3">
            <a:extLst>
              <a:ext uri="{FF2B5EF4-FFF2-40B4-BE49-F238E27FC236}">
                <a16:creationId xmlns:a16="http://schemas.microsoft.com/office/drawing/2014/main" id="{FE69A509-2940-AF40-9D93-40CDBCF4F9D6}"/>
              </a:ext>
            </a:extLst>
          </p:cNvPr>
          <p:cNvSpPr txBox="1"/>
          <p:nvPr/>
        </p:nvSpPr>
        <p:spPr>
          <a:xfrm>
            <a:off x="364765" y="1611241"/>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xactly-</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
        <p:nvSpPr>
          <p:cNvPr id="5" name="TextBox 4">
            <a:extLst>
              <a:ext uri="{FF2B5EF4-FFF2-40B4-BE49-F238E27FC236}">
                <a16:creationId xmlns:a16="http://schemas.microsoft.com/office/drawing/2014/main" id="{E7A91EC6-06D7-EA40-9695-C5559CDEFE9C}"/>
              </a:ext>
            </a:extLst>
          </p:cNvPr>
          <p:cNvSpPr txBox="1"/>
          <p:nvPr/>
        </p:nvSpPr>
        <p:spPr>
          <a:xfrm>
            <a:off x="364764" y="3706836"/>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on-</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
        <p:nvSpPr>
          <p:cNvPr id="6" name="TextBox 5">
            <a:extLst>
              <a:ext uri="{FF2B5EF4-FFF2-40B4-BE49-F238E27FC236}">
                <a16:creationId xmlns:a16="http://schemas.microsoft.com/office/drawing/2014/main" id="{9DA41287-7F16-9440-81D5-BD6E65D16F12}"/>
              </a:ext>
            </a:extLst>
          </p:cNvPr>
          <p:cNvSpPr txBox="1"/>
          <p:nvPr/>
        </p:nvSpPr>
        <p:spPr>
          <a:xfrm>
            <a:off x="364763" y="1611240"/>
            <a:ext cx="8410073" cy="1539923"/>
          </a:xfrm>
          <a:prstGeom prst="roundRect">
            <a:avLst>
              <a:gd name="adj" fmla="val 4777"/>
            </a:avLst>
          </a:prstGeom>
          <a:solidFill>
            <a:srgbClr val="FFFFFF">
              <a:alpha val="80392"/>
            </a:srgbClr>
          </a:solidFill>
          <a:ln w="57150">
            <a:solidFill>
              <a:srgbClr val="FFFFFF">
                <a:alpha val="76863"/>
              </a:srgbClr>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endParaRPr kumimoji="0" lang="en-US"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Calibri" panose="020F0502020204030204" pitchFamily="34" charset="0"/>
            </a:endParaRPr>
          </a:p>
        </p:txBody>
      </p:sp>
    </p:spTree>
    <p:extLst>
      <p:ext uri="{BB962C8B-B14F-4D97-AF65-F5344CB8AC3E}">
        <p14:creationId xmlns:p14="http://schemas.microsoft.com/office/powerpoint/2010/main" val="26015435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C79F-9098-C44A-81AB-A7B977F6F318}"/>
              </a:ext>
            </a:extLst>
          </p:cNvPr>
          <p:cNvSpPr>
            <a:spLocks noGrp="1"/>
          </p:cNvSpPr>
          <p:nvPr>
            <p:ph type="title"/>
          </p:nvPr>
        </p:nvSpPr>
        <p:spPr/>
        <p:txBody>
          <a:bodyPr/>
          <a:lstStyle/>
          <a:p>
            <a:r>
              <a:rPr lang="en-CH" dirty="0"/>
              <a:t>GenStore-NM</a:t>
            </a:r>
          </a:p>
        </p:txBody>
      </p:sp>
      <p:sp>
        <p:nvSpPr>
          <p:cNvPr id="3" name="Content Placeholder 2">
            <a:extLst>
              <a:ext uri="{FF2B5EF4-FFF2-40B4-BE49-F238E27FC236}">
                <a16:creationId xmlns:a16="http://schemas.microsoft.com/office/drawing/2014/main" id="{38151641-D079-AF4F-980D-45DF8954096E}"/>
              </a:ext>
            </a:extLst>
          </p:cNvPr>
          <p:cNvSpPr>
            <a:spLocks noGrp="1"/>
          </p:cNvSpPr>
          <p:nvPr>
            <p:ph idx="1"/>
          </p:nvPr>
        </p:nvSpPr>
        <p:spPr>
          <a:xfrm>
            <a:off x="189559" y="978195"/>
            <a:ext cx="8874053" cy="865554"/>
          </a:xfrm>
        </p:spPr>
        <p:txBody>
          <a:bodyPr/>
          <a:lstStyle/>
          <a:p>
            <a:pPr>
              <a:spcAft>
                <a:spcPts val="2000"/>
              </a:spcAft>
            </a:pPr>
            <a:r>
              <a:rPr lang="en-GB" sz="2400" dirty="0"/>
              <a:t>Efficient </a:t>
            </a:r>
            <a:r>
              <a:rPr lang="en-GB" sz="2400" dirty="0">
                <a:solidFill>
                  <a:srgbClr val="1982C3"/>
                </a:solidFill>
              </a:rPr>
              <a:t>chaining-based</a:t>
            </a:r>
            <a:r>
              <a:rPr lang="en-GB" sz="2400" dirty="0"/>
              <a:t> in-storage filter to prune most of the </a:t>
            </a:r>
            <a:r>
              <a:rPr lang="en-GB" sz="2400" dirty="0">
                <a:solidFill>
                  <a:srgbClr val="1982C3"/>
                </a:solidFill>
              </a:rPr>
              <a:t>non-matching</a:t>
            </a:r>
            <a:r>
              <a:rPr lang="en-GB" sz="2400" dirty="0"/>
              <a:t> reads</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CBB534BB-F826-1849-B239-08D087CD8B2D}"/>
                  </a:ext>
                </a:extLst>
              </p:cNvPr>
              <p:cNvSpPr txBox="1">
                <a:spLocks/>
              </p:cNvSpPr>
              <p:nvPr/>
            </p:nvSpPr>
            <p:spPr>
              <a:xfrm>
                <a:off x="189559" y="4365347"/>
                <a:ext cx="8798062" cy="1990368"/>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Char char="•"/>
                  <a:tabLst/>
                  <a:defRPr/>
                </a:pPr>
                <a:r>
                  <a:rPr kumimoji="0" lang="en-CH"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Challenge: </a:t>
                </a: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how</a:t>
                </a:r>
                <a:r>
                  <a:rPr kumimoji="0" lang="en-CH"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perform chaining inside the SSD</a:t>
                </a:r>
              </a:p>
              <a:p>
                <a:pPr marL="311150" marR="0" lvl="1" indent="-187200" algn="l" defTabSz="914400" rtl="0" eaLnBrk="1" fontAlgn="auto" latinLnBrk="0" hangingPunct="1">
                  <a:lnSpc>
                    <a:spcPct val="90000"/>
                  </a:lnSpc>
                  <a:spcBef>
                    <a:spcPts val="0"/>
                  </a:spcBef>
                  <a:spcAft>
                    <a:spcPts val="1000"/>
                  </a:spcAft>
                  <a:buClrTx/>
                  <a:buSzTx/>
                  <a:buFont typeface="Cambria" panose="02040503050406030204" pitchFamily="18" charset="0"/>
                  <a:buChar char="-"/>
                  <a:tabLst/>
                  <a:defRPr/>
                </a:pPr>
                <a:r>
                  <a:rPr kumimoji="0" lang="en-GB" sz="19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For a read with </a:t>
                </a:r>
                <a:r>
                  <a:rPr kumimoji="0" lang="en-GB" sz="19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Seeds </a:t>
                </a:r>
                <a14:m>
                  <m:oMath xmlns:m="http://schemas.openxmlformats.org/officeDocument/2006/math">
                    <m:sSub>
                      <m:sSubPr>
                        <m:ctrlPr>
                          <a:rPr kumimoji="0" lang="en-GB" sz="19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ctrlPr>
                      </m:sSubPr>
                      <m:e>
                        <m:r>
                          <a:rPr kumimoji="0" lang="en-US" sz="19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𝑆</m:t>
                        </m:r>
                      </m:e>
                      <m:sub>
                        <m:r>
                          <a:rPr kumimoji="0" lang="en-US" sz="19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1</m:t>
                        </m:r>
                      </m:sub>
                    </m:sSub>
                  </m:oMath>
                </a14:m>
                <a:r>
                  <a:rPr kumimoji="0" lang="en-GB" sz="19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 to </a:t>
                </a:r>
                <a14:m>
                  <m:oMath xmlns:m="http://schemas.openxmlformats.org/officeDocument/2006/math">
                    <m:sSub>
                      <m:sSubPr>
                        <m:ctrlPr>
                          <a:rPr kumimoji="0" lang="en-GB" sz="1900" b="0"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ctrlPr>
                      </m:sSubPr>
                      <m:e>
                        <m:r>
                          <a:rPr kumimoji="0" lang="en-US" sz="1900" b="0"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t>𝑆</m:t>
                        </m:r>
                      </m:e>
                      <m:sub>
                        <m:r>
                          <a:rPr kumimoji="0" lang="en-US" sz="19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𝑁</m:t>
                        </m:r>
                      </m:sub>
                    </m:sSub>
                  </m:oMath>
                </a14:m>
                <a:r>
                  <a:rPr kumimoji="0" lang="en-GB" sz="19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the </a:t>
                </a:r>
                <a:r>
                  <a:rPr kumimoji="0" lang="en-GB" sz="19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chaining score for </a:t>
                </a:r>
                <a14:m>
                  <m:oMath xmlns:m="http://schemas.openxmlformats.org/officeDocument/2006/math">
                    <m:sSub>
                      <m:sSubPr>
                        <m:ctrlPr>
                          <a:rPr kumimoji="0" lang="en-GB" sz="1900" b="0"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ctrlPr>
                      </m:sSubPr>
                      <m:e>
                        <m:r>
                          <a:rPr kumimoji="0" lang="en-US" sz="1900" b="0"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t>𝑆</m:t>
                        </m:r>
                      </m:e>
                      <m:sub>
                        <m:r>
                          <a:rPr kumimoji="0" lang="en-US" sz="19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1</m:t>
                        </m:r>
                      </m:sub>
                    </m:sSub>
                    <m:sSub>
                      <m:sSubPr>
                        <m:ctrlPr>
                          <a:rPr kumimoji="0" lang="en-GB" sz="19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ctrlPr>
                      </m:sSubPr>
                      <m:e>
                        <m:r>
                          <a:rPr kumimoji="0" lang="en-US" sz="19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 </m:t>
                        </m:r>
                        <m:r>
                          <a:rPr kumimoji="0" lang="en-US" sz="1900" b="0" i="1" u="none" strike="noStrike" kern="1200" cap="none" spc="0" normalizeH="0" baseline="0" noProof="0">
                            <a:ln>
                              <a:noFill/>
                            </a:ln>
                            <a:solidFill>
                              <a:srgbClr val="ED7D31"/>
                            </a:solidFill>
                            <a:effectLst/>
                            <a:uLnTx/>
                            <a:uFillTx/>
                            <a:latin typeface="Cambria Math" panose="02040503050406030204" pitchFamily="18" charset="0"/>
                            <a:ea typeface="+mn-ea"/>
                            <a:cs typeface="+mn-cs"/>
                          </a:rPr>
                          <m:t>𝑆</m:t>
                        </m:r>
                      </m:e>
                      <m:sub>
                        <m:r>
                          <a:rPr kumimoji="0" lang="en-US" sz="19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𝑖</m:t>
                        </m:r>
                      </m:sub>
                    </m:sSub>
                  </m:oMath>
                </a14:m>
                <a:r>
                  <a:rPr kumimoji="0" lang="en-GB" sz="19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can be calculated as</a:t>
                </a:r>
              </a:p>
              <a:p>
                <a:pPr marL="0" marR="0" lvl="0" indent="0" algn="l" defTabSz="914400" rtl="0" eaLnBrk="1" fontAlgn="auto" latinLnBrk="0" hangingPunct="1">
                  <a:lnSpc>
                    <a:spcPct val="90000"/>
                  </a:lnSpc>
                  <a:spcBef>
                    <a:spcPts val="1000"/>
                  </a:spcBef>
                  <a:spcAft>
                    <a:spcPts val="2000"/>
                  </a:spcAft>
                  <a:buClr>
                    <a:prstClr val="black"/>
                  </a:buClr>
                  <a:buSzTx/>
                  <a:buFont typeface="Arial" panose="020B0604020202020204" pitchFamily="34" charset="0"/>
                  <a:buNone/>
                  <a:tabLst/>
                  <a:defRPr/>
                </a:pPr>
                <a14:m>
                  <m:oMathPara xmlns:m="http://schemas.openxmlformats.org/officeDocument/2006/math">
                    <m:oMathParaPr>
                      <m:jc m:val="center"/>
                    </m:oMathParaPr>
                    <m:oMath xmlns:m="http://schemas.openxmlformats.org/officeDocument/2006/math">
                      <m:func>
                        <m:func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a:rPr kumimoji="0" lang="en-US"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𝐦𝐚𝐱</m:t>
                          </m:r>
                        </m:fName>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unc>
                            <m:func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a:rPr kumimoji="0" lang="en-US"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𝐦𝐚𝐱</m:t>
                              </m:r>
                            </m:fName>
                            <m:e>
                              <m:d>
                                <m:dPr>
                                  <m:begChr m:val="{"/>
                                  <m:end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𝑺𝒄𝒐𝒓𝒆</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d>
                                    <m:dPr>
                                      <m:begChr m:val="{"/>
                                      <m:endChr m:val="}"/>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𝑺</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𝒋</m:t>
                                          </m:r>
                                        </m:sub>
                                      </m:sSub>
                                    </m:e>
                                  </m:d>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𝑴𝒂𝒕𝒄𝒉</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_</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𝑺𝒄𝒐𝒓𝒆</m:t>
                                  </m:r>
                                  <m:d>
                                    <m:d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𝑺</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sSub>
                                        <m:sSubPr>
                                          <m:ctrlP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𝑺</m:t>
                                          </m:r>
                                        </m:e>
                                        <m:sub>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𝒋</m:t>
                                          </m:r>
                                        </m:sub>
                                      </m:sSub>
                                    </m:e>
                                  </m:d>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𝑮𝒂𝒑</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_</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𝑷𝒆𝒏𝒂𝒍𝒕𝒚</m:t>
                                  </m:r>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𝑺</m:t>
                                      </m:r>
                                    </m:e>
                                    <m:sub>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sub>
                                  </m:sSub>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sSub>
                                    <m:sSubPr>
                                      <m:ctrlP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𝑺</m:t>
                                      </m:r>
                                    </m:e>
                                    <m:sub>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𝒋</m:t>
                                      </m:r>
                                    </m:sub>
                                  </m:sSub>
                                  <m:r>
                                    <a:rPr kumimoji="0" lang="en-U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e>
                          </m:func>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𝒘</m:t>
                          </m:r>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func>
                    </m:oMath>
                  </m:oMathPara>
                </a14:m>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mc:Choice>
        <mc:Fallback xmlns="">
          <p:sp>
            <p:nvSpPr>
              <p:cNvPr id="10" name="Content Placeholder 2">
                <a:extLst>
                  <a:ext uri="{FF2B5EF4-FFF2-40B4-BE49-F238E27FC236}">
                    <a16:creationId xmlns:a16="http://schemas.microsoft.com/office/drawing/2014/main" id="{CBB534BB-F826-1849-B239-08D087CD8B2D}"/>
                  </a:ext>
                </a:extLst>
              </p:cNvPr>
              <p:cNvSpPr txBox="1">
                <a:spLocks noRot="1" noChangeAspect="1" noMove="1" noResize="1" noEditPoints="1" noAdjustHandles="1" noChangeArrowheads="1" noChangeShapeType="1" noTextEdit="1"/>
              </p:cNvSpPr>
              <p:nvPr/>
            </p:nvSpPr>
            <p:spPr>
              <a:xfrm>
                <a:off x="189559" y="4365347"/>
                <a:ext cx="8798062" cy="1990368"/>
              </a:xfrm>
              <a:prstGeom prst="rect">
                <a:avLst/>
              </a:prstGeom>
              <a:blipFill>
                <a:blip r:embed="rId3"/>
                <a:stretch>
                  <a:fillRect l="-865" t="-3797"/>
                </a:stretch>
              </a:blipFill>
            </p:spPr>
            <p:txBody>
              <a:bodyPr/>
              <a:lstStyle/>
              <a:p>
                <a:r>
                  <a:rPr lang="en-CH">
                    <a:noFill/>
                  </a:rPr>
                  <a:t> </a:t>
                </a:r>
              </a:p>
            </p:txBody>
          </p:sp>
        </mc:Fallback>
      </mc:AlternateContent>
      <p:sp>
        <p:nvSpPr>
          <p:cNvPr id="17" name="TextBox 16">
            <a:extLst>
              <a:ext uri="{FF2B5EF4-FFF2-40B4-BE49-F238E27FC236}">
                <a16:creationId xmlns:a16="http://schemas.microsoft.com/office/drawing/2014/main" id="{FC3726F7-1140-524F-B1BD-802D07B0E73A}"/>
              </a:ext>
            </a:extLst>
          </p:cNvPr>
          <p:cNvSpPr txBox="1"/>
          <p:nvPr/>
        </p:nvSpPr>
        <p:spPr>
          <a:xfrm>
            <a:off x="773515" y="5502852"/>
            <a:ext cx="149394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GB"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j &gt; 1</a:t>
            </a:r>
            <a:endParaRPr kumimoji="0" lang="en-CH"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a:extLst>
              <a:ext uri="{FF2B5EF4-FFF2-40B4-BE49-F238E27FC236}">
                <a16:creationId xmlns:a16="http://schemas.microsoft.com/office/drawing/2014/main" id="{C0734E91-2850-E74C-947A-A0A5CA53FA4E}"/>
              </a:ext>
            </a:extLst>
          </p:cNvPr>
          <p:cNvSpPr/>
          <p:nvPr/>
        </p:nvSpPr>
        <p:spPr>
          <a:xfrm>
            <a:off x="837518" y="5568551"/>
            <a:ext cx="1493949" cy="26987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4C1BFA6-1621-8D44-BE5E-7DDF7425E59C}"/>
              </a:ext>
            </a:extLst>
          </p:cNvPr>
          <p:cNvSpPr/>
          <p:nvPr/>
        </p:nvSpPr>
        <p:spPr>
          <a:xfrm>
            <a:off x="0" y="4898085"/>
            <a:ext cx="9144000" cy="134093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Costly dynamic programming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 many seeds in each read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Particularly </a:t>
            </a: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challenging for long reads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with many seeds</a:t>
            </a:r>
          </a:p>
        </p:txBody>
      </p:sp>
      <p:grpSp>
        <p:nvGrpSpPr>
          <p:cNvPr id="15" name="Group 14">
            <a:extLst>
              <a:ext uri="{FF2B5EF4-FFF2-40B4-BE49-F238E27FC236}">
                <a16:creationId xmlns:a16="http://schemas.microsoft.com/office/drawing/2014/main" id="{676021B9-47CF-AC45-A350-CB80C0611D11}"/>
              </a:ext>
            </a:extLst>
          </p:cNvPr>
          <p:cNvGrpSpPr/>
          <p:nvPr/>
        </p:nvGrpSpPr>
        <p:grpSpPr>
          <a:xfrm>
            <a:off x="0" y="1766640"/>
            <a:ext cx="9144002" cy="2416309"/>
            <a:chOff x="0" y="1766640"/>
            <a:chExt cx="9144002" cy="2416309"/>
          </a:xfrm>
        </p:grpSpPr>
        <p:sp>
          <p:nvSpPr>
            <p:cNvPr id="20" name="Rectangle 19">
              <a:extLst>
                <a:ext uri="{FF2B5EF4-FFF2-40B4-BE49-F238E27FC236}">
                  <a16:creationId xmlns:a16="http://schemas.microsoft.com/office/drawing/2014/main" id="{5A84958C-D52C-6444-AD8C-4659C5AF2E16}"/>
                </a:ext>
              </a:extLst>
            </p:cNvPr>
            <p:cNvSpPr/>
            <p:nvPr/>
          </p:nvSpPr>
          <p:spPr>
            <a:xfrm>
              <a:off x="2120544" y="1766640"/>
              <a:ext cx="7023458" cy="698905"/>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Determine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potential matching locations (seeds)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the reference genome </a:t>
              </a:r>
              <a:endPar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1" name="Rectangle 20">
              <a:extLst>
                <a:ext uri="{FF2B5EF4-FFF2-40B4-BE49-F238E27FC236}">
                  <a16:creationId xmlns:a16="http://schemas.microsoft.com/office/drawing/2014/main" id="{AC77711B-1646-6145-B5E2-2C6EDA378A9E}"/>
                </a:ext>
              </a:extLst>
            </p:cNvPr>
            <p:cNvSpPr/>
            <p:nvPr/>
          </p:nvSpPr>
          <p:spPr>
            <a:xfrm>
              <a:off x="2120544" y="2562632"/>
              <a:ext cx="7023458" cy="757513"/>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Prune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some seeds in the reference genome</a:t>
              </a:r>
              <a:endParaRPr kumimoji="0" lang="en-CH"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2" name="Rectangle 21">
              <a:extLst>
                <a:ext uri="{FF2B5EF4-FFF2-40B4-BE49-F238E27FC236}">
                  <a16:creationId xmlns:a16="http://schemas.microsoft.com/office/drawing/2014/main" id="{7266EFC8-5BE5-4246-8977-1A65DAE42CCC}"/>
                </a:ext>
              </a:extLst>
            </p:cNvPr>
            <p:cNvSpPr/>
            <p:nvPr/>
          </p:nvSpPr>
          <p:spPr>
            <a:xfrm>
              <a:off x="2120544" y="3425436"/>
              <a:ext cx="7023458" cy="757513"/>
            </a:xfrm>
            <a:prstGeom prst="rect">
              <a:avLst/>
            </a:prstGeom>
            <a:solidFill>
              <a:srgbClr val="DEEBF7">
                <a:alpha val="78824"/>
              </a:srgbClr>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Determine the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 differences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between the read and the reference genome</a:t>
              </a:r>
              <a:endParaRPr kumimoji="0" lang="en-CH" sz="2400" b="0"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sp>
          <p:nvSpPr>
            <p:cNvPr id="23" name="Rectangle 22">
              <a:extLst>
                <a:ext uri="{FF2B5EF4-FFF2-40B4-BE49-F238E27FC236}">
                  <a16:creationId xmlns:a16="http://schemas.microsoft.com/office/drawing/2014/main" id="{7C3E5181-8D2A-7944-AB0D-F17925AB8609}"/>
                </a:ext>
              </a:extLst>
            </p:cNvPr>
            <p:cNvSpPr/>
            <p:nvPr/>
          </p:nvSpPr>
          <p:spPr>
            <a:xfrm>
              <a:off x="2" y="1766640"/>
              <a:ext cx="2120544" cy="698905"/>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Seeding</a:t>
              </a:r>
            </a:p>
          </p:txBody>
        </p:sp>
        <p:sp>
          <p:nvSpPr>
            <p:cNvPr id="24" name="Rectangle 23">
              <a:extLst>
                <a:ext uri="{FF2B5EF4-FFF2-40B4-BE49-F238E27FC236}">
                  <a16:creationId xmlns:a16="http://schemas.microsoft.com/office/drawing/2014/main" id="{F7F6AC08-AD34-5145-A699-5ACDF22F73B0}"/>
                </a:ext>
              </a:extLst>
            </p:cNvPr>
            <p:cNvSpPr/>
            <p:nvPr/>
          </p:nvSpPr>
          <p:spPr>
            <a:xfrm>
              <a:off x="1" y="2562633"/>
              <a:ext cx="2120544" cy="754642"/>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Seed Filtering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3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(e.g., Chaining)</a:t>
              </a:r>
            </a:p>
          </p:txBody>
        </p:sp>
        <p:sp>
          <p:nvSpPr>
            <p:cNvPr id="25" name="Rectangle 24">
              <a:extLst>
                <a:ext uri="{FF2B5EF4-FFF2-40B4-BE49-F238E27FC236}">
                  <a16:creationId xmlns:a16="http://schemas.microsoft.com/office/drawing/2014/main" id="{3CCD5D9E-846E-F64F-B100-9663363C687B}"/>
                </a:ext>
              </a:extLst>
            </p:cNvPr>
            <p:cNvSpPr/>
            <p:nvPr/>
          </p:nvSpPr>
          <p:spPr>
            <a:xfrm>
              <a:off x="0" y="3425436"/>
              <a:ext cx="2120544" cy="754642"/>
            </a:xfrm>
            <a:prstGeom prst="rect">
              <a:avLst/>
            </a:prstGeom>
            <a:solidFill>
              <a:srgbClr val="1982C3"/>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Alignment</a:t>
              </a:r>
            </a:p>
          </p:txBody>
        </p:sp>
      </p:grpSp>
      <p:sp>
        <p:nvSpPr>
          <p:cNvPr id="16" name="Rectangle 15">
            <a:extLst>
              <a:ext uri="{FF2B5EF4-FFF2-40B4-BE49-F238E27FC236}">
                <a16:creationId xmlns:a16="http://schemas.microsoft.com/office/drawing/2014/main" id="{5CD70AA3-3BC8-6048-943E-198BB4972E0B}"/>
              </a:ext>
            </a:extLst>
          </p:cNvPr>
          <p:cNvSpPr/>
          <p:nvPr/>
        </p:nvSpPr>
        <p:spPr>
          <a:xfrm>
            <a:off x="-221226" y="1724574"/>
            <a:ext cx="9483213" cy="770467"/>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9D69C19-23CE-7445-AF20-B9C28B4FBDF6}"/>
              </a:ext>
            </a:extLst>
          </p:cNvPr>
          <p:cNvSpPr/>
          <p:nvPr/>
        </p:nvSpPr>
        <p:spPr>
          <a:xfrm>
            <a:off x="-115022" y="3381554"/>
            <a:ext cx="9483213" cy="837602"/>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12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P spid="17" grpId="0"/>
      <p:bldP spid="18" grpId="0" animBg="1"/>
      <p:bldP spid="1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7A7E-2EAE-5A4A-8B5A-A4ECBC8419AF}"/>
              </a:ext>
            </a:extLst>
          </p:cNvPr>
          <p:cNvSpPr>
            <a:spLocks noGrp="1"/>
          </p:cNvSpPr>
          <p:nvPr>
            <p:ph type="title"/>
          </p:nvPr>
        </p:nvSpPr>
        <p:spPr/>
        <p:txBody>
          <a:bodyPr/>
          <a:lstStyle/>
          <a:p>
            <a:r>
              <a:rPr lang="en-CH" dirty="0"/>
              <a:t>GenStore-NM: Mechanism</a:t>
            </a:r>
          </a:p>
        </p:txBody>
      </p:sp>
      <p:sp>
        <p:nvSpPr>
          <p:cNvPr id="3" name="Content Placeholder 2">
            <a:extLst>
              <a:ext uri="{FF2B5EF4-FFF2-40B4-BE49-F238E27FC236}">
                <a16:creationId xmlns:a16="http://schemas.microsoft.com/office/drawing/2014/main" id="{2F18BA66-15CA-114A-9E07-5AF0D58CAC93}"/>
              </a:ext>
            </a:extLst>
          </p:cNvPr>
          <p:cNvSpPr>
            <a:spLocks noGrp="1"/>
          </p:cNvSpPr>
          <p:nvPr>
            <p:ph idx="1"/>
          </p:nvPr>
        </p:nvSpPr>
        <p:spPr>
          <a:xfrm>
            <a:off x="1112828" y="5609147"/>
            <a:ext cx="7301829" cy="640513"/>
          </a:xfrm>
        </p:spPr>
        <p:txBody>
          <a:bodyPr/>
          <a:lstStyle/>
          <a:p>
            <a:pPr marL="123950" lvl="1" indent="0">
              <a:spcAft>
                <a:spcPts val="1000"/>
              </a:spcAft>
              <a:buNone/>
            </a:pPr>
            <a:r>
              <a:rPr lang="en-GB" sz="2800" b="1" dirty="0">
                <a:solidFill>
                  <a:srgbClr val="629B3C"/>
                </a:solidFill>
              </a:rPr>
              <a:t>Filters many non-aligning reads without costly hardware resources in the SSD</a:t>
            </a:r>
          </a:p>
          <a:p>
            <a:endParaRPr lang="en-CH" dirty="0"/>
          </a:p>
        </p:txBody>
      </p:sp>
      <p:sp>
        <p:nvSpPr>
          <p:cNvPr id="11" name="TextBox 10">
            <a:extLst>
              <a:ext uri="{FF2B5EF4-FFF2-40B4-BE49-F238E27FC236}">
                <a16:creationId xmlns:a16="http://schemas.microsoft.com/office/drawing/2014/main" id="{417B1D6F-EB24-2041-AAEB-A465310DCB2C}"/>
              </a:ext>
            </a:extLst>
          </p:cNvPr>
          <p:cNvSpPr txBox="1"/>
          <p:nvPr/>
        </p:nvSpPr>
        <p:spPr>
          <a:xfrm rot="16200000">
            <a:off x="1369872" y="3094242"/>
            <a:ext cx="14489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Probability</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aphicFrame>
        <p:nvGraphicFramePr>
          <p:cNvPr id="12" name="Chart 11">
            <a:extLst>
              <a:ext uri="{FF2B5EF4-FFF2-40B4-BE49-F238E27FC236}">
                <a16:creationId xmlns:a16="http://schemas.microsoft.com/office/drawing/2014/main" id="{3870147C-1772-C54C-8CFA-E179F6FFDE70}"/>
              </a:ext>
            </a:extLst>
          </p:cNvPr>
          <p:cNvGraphicFramePr>
            <a:graphicFrameLocks/>
          </p:cNvGraphicFramePr>
          <p:nvPr/>
        </p:nvGraphicFramePr>
        <p:xfrm>
          <a:off x="2170228" y="2327428"/>
          <a:ext cx="6404863" cy="192717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EFAA57E9-F521-0D49-A10C-2F02D1086BB8}"/>
              </a:ext>
            </a:extLst>
          </p:cNvPr>
          <p:cNvSpPr txBox="1"/>
          <p:nvPr/>
        </p:nvSpPr>
        <p:spPr>
          <a:xfrm>
            <a:off x="3209371" y="4139107"/>
            <a:ext cx="3106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seeds per read</a:t>
            </a:r>
          </a:p>
        </p:txBody>
      </p:sp>
      <p:sp>
        <p:nvSpPr>
          <p:cNvPr id="14" name="Rectangle 13">
            <a:extLst>
              <a:ext uri="{FF2B5EF4-FFF2-40B4-BE49-F238E27FC236}">
                <a16:creationId xmlns:a16="http://schemas.microsoft.com/office/drawing/2014/main" id="{A8655441-7531-8842-B03F-490488168DFE}"/>
              </a:ext>
            </a:extLst>
          </p:cNvPr>
          <p:cNvSpPr/>
          <p:nvPr/>
        </p:nvSpPr>
        <p:spPr>
          <a:xfrm>
            <a:off x="4452880" y="2736942"/>
            <a:ext cx="2315095" cy="1033337"/>
          </a:xfrm>
          <a:prstGeom prst="rect">
            <a:avLst/>
          </a:prstGeom>
          <a:solidFill>
            <a:schemeClr val="accent6">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39FFB149-0327-AE48-B4DA-E8F252A832E7}"/>
              </a:ext>
            </a:extLst>
          </p:cNvPr>
          <p:cNvCxnSpPr>
            <a:cxnSpLocks/>
          </p:cNvCxnSpPr>
          <p:nvPr/>
        </p:nvCxnSpPr>
        <p:spPr>
          <a:xfrm flipV="1">
            <a:off x="4452878" y="2736942"/>
            <a:ext cx="0" cy="1033337"/>
          </a:xfrm>
          <a:prstGeom prst="line">
            <a:avLst/>
          </a:prstGeom>
          <a:ln w="25400">
            <a:solidFill>
              <a:schemeClr val="accent6">
                <a:lumMod val="75000"/>
              </a:schemeClr>
            </a:solidFill>
            <a:prstDash val="sysDash"/>
            <a:tailEnd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1F076E-6D77-834F-89E8-24D9776CF5F1}"/>
              </a:ext>
            </a:extLst>
          </p:cNvPr>
          <p:cNvCxnSpPr>
            <a:cxnSpLocks/>
          </p:cNvCxnSpPr>
          <p:nvPr/>
        </p:nvCxnSpPr>
        <p:spPr>
          <a:xfrm>
            <a:off x="4464783" y="3266177"/>
            <a:ext cx="300019" cy="0"/>
          </a:xfrm>
          <a:prstGeom prst="straightConnector1">
            <a:avLst/>
          </a:prstGeom>
          <a:ln w="25400">
            <a:solidFill>
              <a:schemeClr val="accent6">
                <a:lumMod val="75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F12D6CA-D35C-3645-ACA7-EDCE9C209EC9}"/>
              </a:ext>
            </a:extLst>
          </p:cNvPr>
          <p:cNvSpPr txBox="1"/>
          <p:nvPr/>
        </p:nvSpPr>
        <p:spPr>
          <a:xfrm>
            <a:off x="4679538" y="2940349"/>
            <a:ext cx="23335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Alignment</a:t>
            </a:r>
            <a:br>
              <a:rPr kumimoji="0" lang="en-CH" sz="16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br>
            <a:r>
              <a:rPr kumimoji="0" lang="en-CH" sz="16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Probability </a:t>
            </a:r>
          </a:p>
        </p:txBody>
      </p:sp>
      <p:sp>
        <p:nvSpPr>
          <p:cNvPr id="18" name="TextBox 17">
            <a:extLst>
              <a:ext uri="{FF2B5EF4-FFF2-40B4-BE49-F238E27FC236}">
                <a16:creationId xmlns:a16="http://schemas.microsoft.com/office/drawing/2014/main" id="{2057EB10-E55D-004C-9FC7-8F62EB616492}"/>
              </a:ext>
            </a:extLst>
          </p:cNvPr>
          <p:cNvSpPr txBox="1"/>
          <p:nvPr/>
        </p:nvSpPr>
        <p:spPr>
          <a:xfrm rot="16200000">
            <a:off x="1104632" y="3094242"/>
            <a:ext cx="14489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Alignment</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0" name="Rectangle 19">
            <a:extLst>
              <a:ext uri="{FF2B5EF4-FFF2-40B4-BE49-F238E27FC236}">
                <a16:creationId xmlns:a16="http://schemas.microsoft.com/office/drawing/2014/main" id="{4EFDDDCB-D26E-2547-B48F-77B92D78DC89}"/>
              </a:ext>
            </a:extLst>
          </p:cNvPr>
          <p:cNvSpPr/>
          <p:nvPr/>
        </p:nvSpPr>
        <p:spPr>
          <a:xfrm>
            <a:off x="0" y="4507775"/>
            <a:ext cx="9144000" cy="97860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Reads with a sufficiently large number of seeds</a:t>
            </a:r>
            <a:r>
              <a:rPr kumimoji="0" lang="en-GB" sz="2400" b="1" i="0" u="none" strike="noStrike" kern="1200" cap="none" spc="0" normalizeH="0" baseline="0" noProof="0" dirty="0">
                <a:ln>
                  <a:noFill/>
                </a:ln>
                <a:solidFill>
                  <a:srgbClr val="22AE9B"/>
                </a:solidFill>
                <a:effectLst/>
                <a:uLnTx/>
                <a:uFillTx/>
                <a:latin typeface="Corbel" panose="020B0503020204020204" pitchFamily="34" charset="0"/>
                <a:ea typeface="+mn-ea"/>
                <a:cs typeface="+mn-cs"/>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are very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likely to align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the reference genome</a:t>
            </a:r>
            <a:endParaRPr kumimoji="0" lang="en-GB" sz="2400" b="1" i="0" u="none" strike="noStrike" kern="1200" cap="none" spc="0" normalizeH="0" baseline="0" noProof="0" dirty="0">
              <a:ln>
                <a:noFill/>
              </a:ln>
              <a:solidFill>
                <a:srgbClr val="22AE9B"/>
              </a:solidFill>
              <a:effectLst/>
              <a:uLnTx/>
              <a:uFillTx/>
              <a:latin typeface="Corbel" panose="020B0503020204020204" pitchFamily="34" charset="0"/>
              <a:ea typeface="+mn-ea"/>
              <a:cs typeface="+mn-cs"/>
            </a:endParaRPr>
          </a:p>
        </p:txBody>
      </p:sp>
      <p:sp>
        <p:nvSpPr>
          <p:cNvPr id="19" name="Content Placeholder 2">
            <a:extLst>
              <a:ext uri="{FF2B5EF4-FFF2-40B4-BE49-F238E27FC236}">
                <a16:creationId xmlns:a16="http://schemas.microsoft.com/office/drawing/2014/main" id="{55ED481A-6146-5942-B083-BD1729EF8F57}"/>
              </a:ext>
            </a:extLst>
          </p:cNvPr>
          <p:cNvSpPr txBox="1">
            <a:spLocks/>
          </p:cNvSpPr>
          <p:nvPr/>
        </p:nvSpPr>
        <p:spPr>
          <a:xfrm>
            <a:off x="189559" y="1040656"/>
            <a:ext cx="8892841" cy="2266274"/>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Char char="•"/>
              <a:tabLst/>
              <a:defRPr/>
            </a:pP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GenStore-NM uses a </a:t>
            </a:r>
            <a:r>
              <a:rPr kumimoji="0" lang="en-CH"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light-weight chaining </a:t>
            </a: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a:t>
            </a:r>
          </a:p>
          <a:p>
            <a:pPr marL="311150" marR="0" lvl="1" indent="-187200" algn="l" defTabSz="914400" rtl="0" eaLnBrk="1" fontAlgn="auto" latinLnBrk="0" hangingPunct="1">
              <a:lnSpc>
                <a:spcPct val="90000"/>
              </a:lnSpc>
              <a:spcBef>
                <a:spcPts val="500"/>
              </a:spcBef>
              <a:spcAft>
                <a:spcPts val="1000"/>
              </a:spcAft>
              <a:buClr>
                <a:prstClr val="black"/>
              </a:buClr>
              <a:buSzTx/>
              <a:buFont typeface="Cambria" panose="02040503050406030204" pitchFamily="18" charset="0"/>
              <a:buChar char="-"/>
              <a:tabLst/>
              <a:defRPr/>
            </a:pPr>
            <a:r>
              <a:rPr kumimoji="0" lang="en-GB" sz="21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Selectively</a:t>
            </a:r>
            <a:r>
              <a:rPr kumimoji="0" lang="en-GB" sz="2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performs chaining only on reads with a </a:t>
            </a:r>
            <a:r>
              <a:rPr kumimoji="0" lang="en-GB" sz="21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small number of seeds</a:t>
            </a:r>
          </a:p>
          <a:p>
            <a:pPr marL="311150" marR="0" lvl="1" indent="-187200" algn="l" defTabSz="914400" rtl="0" eaLnBrk="1" fontAlgn="auto" latinLnBrk="0" hangingPunct="1">
              <a:lnSpc>
                <a:spcPct val="90000"/>
              </a:lnSpc>
              <a:spcBef>
                <a:spcPts val="500"/>
              </a:spcBef>
              <a:spcAft>
                <a:spcPts val="1000"/>
              </a:spcAft>
              <a:buClrTx/>
              <a:buSzTx/>
              <a:buFont typeface="Cambria" panose="02040503050406030204" pitchFamily="18" charset="0"/>
              <a:buChar char="-"/>
              <a:tabLst/>
              <a:defRPr/>
            </a:pPr>
            <a:r>
              <a:rPr kumimoji="0" lang="en-GB" sz="2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Directly sends reads that require more </a:t>
            </a:r>
            <a:r>
              <a:rPr kumimoji="0" lang="en-GB" sz="21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complex chaining to the host </a:t>
            </a:r>
            <a:r>
              <a:rPr kumimoji="0" lang="en-GB" sz="2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p>
        </p:txBody>
      </p:sp>
      <p:sp>
        <p:nvSpPr>
          <p:cNvPr id="22" name="TextBox 21">
            <a:extLst>
              <a:ext uri="{FF2B5EF4-FFF2-40B4-BE49-F238E27FC236}">
                <a16:creationId xmlns:a16="http://schemas.microsoft.com/office/drawing/2014/main" id="{6DA9090F-D33A-1741-93AC-5B6E596E33AE}"/>
              </a:ext>
            </a:extLst>
          </p:cNvPr>
          <p:cNvSpPr txBox="1"/>
          <p:nvPr/>
        </p:nvSpPr>
        <p:spPr>
          <a:xfrm>
            <a:off x="308232" y="5375405"/>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1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Graphic spid="12" grpId="0">
        <p:bldAsOne/>
      </p:bldGraphic>
      <p:bldP spid="13" grpId="0"/>
      <p:bldP spid="14" grpId="0" animBg="1"/>
      <p:bldP spid="17" grpId="0"/>
      <p:bldP spid="18" grpId="0"/>
      <p:bldP spid="20" grpId="0" animBg="1"/>
      <p:bldP spid="19" grpId="0" uiExpand="1" build="p" bldLvl="2"/>
      <p:bldP spid="2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7A7E-2EAE-5A4A-8B5A-A4ECBC8419AF}"/>
              </a:ext>
            </a:extLst>
          </p:cNvPr>
          <p:cNvSpPr>
            <a:spLocks noGrp="1"/>
          </p:cNvSpPr>
          <p:nvPr>
            <p:ph type="title"/>
          </p:nvPr>
        </p:nvSpPr>
        <p:spPr/>
        <p:txBody>
          <a:bodyPr/>
          <a:lstStyle/>
          <a:p>
            <a:r>
              <a:rPr lang="en-CH" dirty="0"/>
              <a:t>GenStore-NM: Mechanism</a:t>
            </a:r>
          </a:p>
        </p:txBody>
      </p:sp>
      <p:sp>
        <p:nvSpPr>
          <p:cNvPr id="3" name="Content Placeholder 2">
            <a:extLst>
              <a:ext uri="{FF2B5EF4-FFF2-40B4-BE49-F238E27FC236}">
                <a16:creationId xmlns:a16="http://schemas.microsoft.com/office/drawing/2014/main" id="{2F18BA66-15CA-114A-9E07-5AF0D58CAC93}"/>
              </a:ext>
            </a:extLst>
          </p:cNvPr>
          <p:cNvSpPr>
            <a:spLocks noGrp="1"/>
          </p:cNvSpPr>
          <p:nvPr>
            <p:ph idx="1"/>
          </p:nvPr>
        </p:nvSpPr>
        <p:spPr>
          <a:xfrm>
            <a:off x="1112828" y="5609147"/>
            <a:ext cx="7301829" cy="640513"/>
          </a:xfrm>
        </p:spPr>
        <p:txBody>
          <a:bodyPr/>
          <a:lstStyle/>
          <a:p>
            <a:pPr marL="123950" lvl="1" indent="0">
              <a:spcAft>
                <a:spcPts val="1000"/>
              </a:spcAft>
              <a:buNone/>
            </a:pPr>
            <a:r>
              <a:rPr lang="en-GB" sz="2800" b="1" dirty="0">
                <a:solidFill>
                  <a:srgbClr val="629B3C"/>
                </a:solidFill>
              </a:rPr>
              <a:t>Can filter many non-aligning reads without costly hardware resources in the SSD</a:t>
            </a:r>
          </a:p>
          <a:p>
            <a:endParaRPr lang="en-CH" dirty="0"/>
          </a:p>
        </p:txBody>
      </p:sp>
      <p:sp>
        <p:nvSpPr>
          <p:cNvPr id="11" name="TextBox 10">
            <a:extLst>
              <a:ext uri="{FF2B5EF4-FFF2-40B4-BE49-F238E27FC236}">
                <a16:creationId xmlns:a16="http://schemas.microsoft.com/office/drawing/2014/main" id="{417B1D6F-EB24-2041-AAEB-A465310DCB2C}"/>
              </a:ext>
            </a:extLst>
          </p:cNvPr>
          <p:cNvSpPr txBox="1"/>
          <p:nvPr/>
        </p:nvSpPr>
        <p:spPr>
          <a:xfrm rot="16200000">
            <a:off x="1369872" y="3094242"/>
            <a:ext cx="14489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Probability</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aphicFrame>
        <p:nvGraphicFramePr>
          <p:cNvPr id="12" name="Chart 11">
            <a:extLst>
              <a:ext uri="{FF2B5EF4-FFF2-40B4-BE49-F238E27FC236}">
                <a16:creationId xmlns:a16="http://schemas.microsoft.com/office/drawing/2014/main" id="{3870147C-1772-C54C-8CFA-E179F6FFDE70}"/>
              </a:ext>
            </a:extLst>
          </p:cNvPr>
          <p:cNvGraphicFramePr>
            <a:graphicFrameLocks/>
          </p:cNvGraphicFramePr>
          <p:nvPr/>
        </p:nvGraphicFramePr>
        <p:xfrm>
          <a:off x="2170228" y="2327428"/>
          <a:ext cx="6404863" cy="192717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EFAA57E9-F521-0D49-A10C-2F02D1086BB8}"/>
              </a:ext>
            </a:extLst>
          </p:cNvPr>
          <p:cNvSpPr txBox="1"/>
          <p:nvPr/>
        </p:nvSpPr>
        <p:spPr>
          <a:xfrm>
            <a:off x="3209371" y="4139107"/>
            <a:ext cx="3106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seeds per read</a:t>
            </a:r>
          </a:p>
        </p:txBody>
      </p:sp>
      <p:sp>
        <p:nvSpPr>
          <p:cNvPr id="14" name="Rectangle 13">
            <a:extLst>
              <a:ext uri="{FF2B5EF4-FFF2-40B4-BE49-F238E27FC236}">
                <a16:creationId xmlns:a16="http://schemas.microsoft.com/office/drawing/2014/main" id="{A8655441-7531-8842-B03F-490488168DFE}"/>
              </a:ext>
            </a:extLst>
          </p:cNvPr>
          <p:cNvSpPr/>
          <p:nvPr/>
        </p:nvSpPr>
        <p:spPr>
          <a:xfrm>
            <a:off x="4452880" y="2736942"/>
            <a:ext cx="2315095" cy="1033337"/>
          </a:xfrm>
          <a:prstGeom prst="rect">
            <a:avLst/>
          </a:prstGeom>
          <a:solidFill>
            <a:schemeClr val="accent6">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39FFB149-0327-AE48-B4DA-E8F252A832E7}"/>
              </a:ext>
            </a:extLst>
          </p:cNvPr>
          <p:cNvCxnSpPr>
            <a:cxnSpLocks/>
          </p:cNvCxnSpPr>
          <p:nvPr/>
        </p:nvCxnSpPr>
        <p:spPr>
          <a:xfrm flipV="1">
            <a:off x="4452878" y="2736942"/>
            <a:ext cx="0" cy="1033337"/>
          </a:xfrm>
          <a:prstGeom prst="line">
            <a:avLst/>
          </a:prstGeom>
          <a:ln w="25400">
            <a:solidFill>
              <a:schemeClr val="accent6">
                <a:lumMod val="75000"/>
              </a:schemeClr>
            </a:solidFill>
            <a:prstDash val="sysDash"/>
            <a:tailEnd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1F076E-6D77-834F-89E8-24D9776CF5F1}"/>
              </a:ext>
            </a:extLst>
          </p:cNvPr>
          <p:cNvCxnSpPr>
            <a:cxnSpLocks/>
          </p:cNvCxnSpPr>
          <p:nvPr/>
        </p:nvCxnSpPr>
        <p:spPr>
          <a:xfrm>
            <a:off x="4464783" y="3266177"/>
            <a:ext cx="300019" cy="0"/>
          </a:xfrm>
          <a:prstGeom prst="straightConnector1">
            <a:avLst/>
          </a:prstGeom>
          <a:ln w="25400">
            <a:solidFill>
              <a:schemeClr val="accent6">
                <a:lumMod val="75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F12D6CA-D35C-3645-ACA7-EDCE9C209EC9}"/>
              </a:ext>
            </a:extLst>
          </p:cNvPr>
          <p:cNvSpPr txBox="1"/>
          <p:nvPr/>
        </p:nvSpPr>
        <p:spPr>
          <a:xfrm>
            <a:off x="4679538" y="2940349"/>
            <a:ext cx="23335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Alignment</a:t>
            </a:r>
            <a:br>
              <a:rPr kumimoji="0" lang="en-CH" sz="16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br>
            <a:r>
              <a:rPr kumimoji="0" lang="en-CH" sz="16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Probability </a:t>
            </a:r>
          </a:p>
        </p:txBody>
      </p:sp>
      <p:sp>
        <p:nvSpPr>
          <p:cNvPr id="18" name="TextBox 17">
            <a:extLst>
              <a:ext uri="{FF2B5EF4-FFF2-40B4-BE49-F238E27FC236}">
                <a16:creationId xmlns:a16="http://schemas.microsoft.com/office/drawing/2014/main" id="{2057EB10-E55D-004C-9FC7-8F62EB616492}"/>
              </a:ext>
            </a:extLst>
          </p:cNvPr>
          <p:cNvSpPr txBox="1"/>
          <p:nvPr/>
        </p:nvSpPr>
        <p:spPr>
          <a:xfrm rot="16200000">
            <a:off x="1104632" y="3094242"/>
            <a:ext cx="14489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Alignment</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0" name="Rectangle 19">
            <a:extLst>
              <a:ext uri="{FF2B5EF4-FFF2-40B4-BE49-F238E27FC236}">
                <a16:creationId xmlns:a16="http://schemas.microsoft.com/office/drawing/2014/main" id="{4EFDDDCB-D26E-2547-B48F-77B92D78DC89}"/>
              </a:ext>
            </a:extLst>
          </p:cNvPr>
          <p:cNvSpPr/>
          <p:nvPr/>
        </p:nvSpPr>
        <p:spPr>
          <a:xfrm>
            <a:off x="0" y="4507775"/>
            <a:ext cx="9144000" cy="97860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Reads with a sufficiently large number of seeds</a:t>
            </a:r>
            <a:r>
              <a:rPr kumimoji="0" lang="en-GB" sz="2400" b="1" i="0" u="none" strike="noStrike" kern="1200" cap="none" spc="0" normalizeH="0" baseline="0" noProof="0" dirty="0">
                <a:ln>
                  <a:noFill/>
                </a:ln>
                <a:solidFill>
                  <a:srgbClr val="22AE9B"/>
                </a:solidFill>
                <a:effectLst/>
                <a:uLnTx/>
                <a:uFillTx/>
                <a:latin typeface="Corbel" panose="020B0503020204020204" pitchFamily="34" charset="0"/>
                <a:ea typeface="+mn-ea"/>
                <a:cs typeface="+mn-cs"/>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are very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likely to align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the reference genome</a:t>
            </a:r>
            <a:endParaRPr kumimoji="0" lang="en-GB" sz="2400" b="1" i="0" u="none" strike="noStrike" kern="1200" cap="none" spc="0" normalizeH="0" baseline="0" noProof="0" dirty="0">
              <a:ln>
                <a:noFill/>
              </a:ln>
              <a:solidFill>
                <a:srgbClr val="22AE9B"/>
              </a:solidFill>
              <a:effectLst/>
              <a:uLnTx/>
              <a:uFillTx/>
              <a:latin typeface="Corbel" panose="020B0503020204020204" pitchFamily="34" charset="0"/>
              <a:ea typeface="+mn-ea"/>
              <a:cs typeface="+mn-cs"/>
            </a:endParaRPr>
          </a:p>
        </p:txBody>
      </p:sp>
      <p:sp>
        <p:nvSpPr>
          <p:cNvPr id="19" name="Content Placeholder 2">
            <a:extLst>
              <a:ext uri="{FF2B5EF4-FFF2-40B4-BE49-F238E27FC236}">
                <a16:creationId xmlns:a16="http://schemas.microsoft.com/office/drawing/2014/main" id="{55ED481A-6146-5942-B083-BD1729EF8F57}"/>
              </a:ext>
            </a:extLst>
          </p:cNvPr>
          <p:cNvSpPr txBox="1">
            <a:spLocks/>
          </p:cNvSpPr>
          <p:nvPr/>
        </p:nvSpPr>
        <p:spPr>
          <a:xfrm>
            <a:off x="189559" y="1040656"/>
            <a:ext cx="8892841" cy="2266274"/>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Char char="•"/>
              <a:tabLst/>
              <a:defRPr/>
            </a:pP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GenStore-NM uses a </a:t>
            </a:r>
            <a:r>
              <a:rPr kumimoji="0" lang="en-CH"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light-weight chaining </a:t>
            </a: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a:t>
            </a:r>
          </a:p>
          <a:p>
            <a:pPr marL="311150" marR="0" lvl="1" indent="-187200" algn="l" defTabSz="914400" rtl="0" eaLnBrk="1" fontAlgn="auto" latinLnBrk="0" hangingPunct="1">
              <a:lnSpc>
                <a:spcPct val="90000"/>
              </a:lnSpc>
              <a:spcBef>
                <a:spcPts val="500"/>
              </a:spcBef>
              <a:spcAft>
                <a:spcPts val="1000"/>
              </a:spcAft>
              <a:buClr>
                <a:prstClr val="black"/>
              </a:buClr>
              <a:buSzTx/>
              <a:buFont typeface="Cambria" panose="02040503050406030204" pitchFamily="18" charset="0"/>
              <a:buChar char="-"/>
              <a:tabLst/>
              <a:defRPr/>
            </a:pPr>
            <a:r>
              <a:rPr kumimoji="0" lang="en-GB" sz="21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Selectively</a:t>
            </a:r>
            <a:r>
              <a:rPr kumimoji="0" lang="en-GB" sz="2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performs chaining only on reads with a </a:t>
            </a:r>
            <a:r>
              <a:rPr kumimoji="0" lang="en-GB" sz="21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small number of seeds</a:t>
            </a:r>
          </a:p>
          <a:p>
            <a:pPr marL="311150" marR="0" lvl="1" indent="-187200" algn="l" defTabSz="914400" rtl="0" eaLnBrk="1" fontAlgn="auto" latinLnBrk="0" hangingPunct="1">
              <a:lnSpc>
                <a:spcPct val="90000"/>
              </a:lnSpc>
              <a:spcBef>
                <a:spcPts val="500"/>
              </a:spcBef>
              <a:spcAft>
                <a:spcPts val="1000"/>
              </a:spcAft>
              <a:buClrTx/>
              <a:buSzTx/>
              <a:buFont typeface="Cambria" panose="02040503050406030204" pitchFamily="18" charset="0"/>
              <a:buChar char="-"/>
              <a:tabLst/>
              <a:defRPr/>
            </a:pPr>
            <a:r>
              <a:rPr kumimoji="0" lang="en-GB" sz="2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Directly sends reads that require more </a:t>
            </a:r>
            <a:r>
              <a:rPr kumimoji="0" lang="en-GB" sz="21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complex chaining to the host </a:t>
            </a:r>
            <a:r>
              <a:rPr kumimoji="0" lang="en-GB" sz="2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p>
        </p:txBody>
      </p:sp>
      <p:pic>
        <p:nvPicPr>
          <p:cNvPr id="21" name="Graphic 20" descr="Tick">
            <a:extLst>
              <a:ext uri="{FF2B5EF4-FFF2-40B4-BE49-F238E27FC236}">
                <a16:creationId xmlns:a16="http://schemas.microsoft.com/office/drawing/2014/main" id="{506C5C21-F438-FB45-8008-6EC8FBB30B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127" y="5584716"/>
            <a:ext cx="752783" cy="752783"/>
          </a:xfrm>
          <a:prstGeom prst="rect">
            <a:avLst/>
          </a:prstGeom>
        </p:spPr>
      </p:pic>
      <p:sp>
        <p:nvSpPr>
          <p:cNvPr id="22" name="Rectangle 21">
            <a:extLst>
              <a:ext uri="{FF2B5EF4-FFF2-40B4-BE49-F238E27FC236}">
                <a16:creationId xmlns:a16="http://schemas.microsoft.com/office/drawing/2014/main" id="{14FBA26A-6B5A-7142-A899-BD9706ED5272}"/>
              </a:ext>
            </a:extLst>
          </p:cNvPr>
          <p:cNvSpPr/>
          <p:nvPr/>
        </p:nvSpPr>
        <p:spPr>
          <a:xfrm>
            <a:off x="2302" y="5484006"/>
            <a:ext cx="9144000" cy="944573"/>
          </a:xfrm>
          <a:prstGeom prst="rect">
            <a:avLst/>
          </a:prstGeom>
          <a:solidFill>
            <a:srgbClr val="C3BFE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Details on </a:t>
            </a:r>
            <a:r>
              <a:rPr kumimoji="0" lang="en-GB" sz="24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GenStore</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-NM’s design are in the paper</a:t>
            </a:r>
            <a:endParaRPr kumimoji="0" lang="en-GB" sz="2400" b="1" i="0" u="none" strike="noStrike" kern="1200" cap="none" spc="0" normalizeH="0" baseline="0" noProof="0" dirty="0">
              <a:ln>
                <a:noFill/>
              </a:ln>
              <a:solidFill>
                <a:srgbClr val="22AE9B"/>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7948328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243582"/>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rbel" panose="020B0503020204020204" pitchFamily="34" charset="0"/>
                <a:ea typeface="+mn-ea"/>
                <a:cs typeface="+mn-cs"/>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65586" y="866164"/>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65586" y="1960519"/>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Motivation and Goal</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054874"/>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GenStore</a:t>
            </a:r>
            <a:endPar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82176" y="4149229"/>
            <a:ext cx="8672264" cy="876337"/>
          </a:xfrm>
          <a:prstGeom prst="rect">
            <a:avLst/>
          </a:prstGeom>
          <a:solidFill>
            <a:srgbClr val="06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dirty="0">
                <a:latin typeface="Corbel" panose="020B0503020204020204" pitchFamily="34" charset="0"/>
              </a:rPr>
              <a:t>Outline</a:t>
            </a:r>
            <a:endParaRPr lang="en-US" b="1" dirty="0">
              <a:latin typeface="Corbel" panose="020B0503020204020204" pitchFamily="34" charset="0"/>
            </a:endParaRPr>
          </a:p>
        </p:txBody>
      </p:sp>
    </p:spTree>
    <p:extLst>
      <p:ext uri="{BB962C8B-B14F-4D97-AF65-F5344CB8AC3E}">
        <p14:creationId xmlns:p14="http://schemas.microsoft.com/office/powerpoint/2010/main" val="36252684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272-7027-4443-8E0A-FEF83B355E9B}"/>
              </a:ext>
            </a:extLst>
          </p:cNvPr>
          <p:cNvSpPr>
            <a:spLocks noGrp="1"/>
          </p:cNvSpPr>
          <p:nvPr>
            <p:ph type="title"/>
          </p:nvPr>
        </p:nvSpPr>
        <p:spPr/>
        <p:txBody>
          <a:bodyPr/>
          <a:lstStyle/>
          <a:p>
            <a:r>
              <a:rPr lang="en-CH" dirty="0"/>
              <a:t>Evaluation Methodology</a:t>
            </a:r>
          </a:p>
        </p:txBody>
      </p:sp>
      <p:sp>
        <p:nvSpPr>
          <p:cNvPr id="3" name="Content Placeholder 2">
            <a:extLst>
              <a:ext uri="{FF2B5EF4-FFF2-40B4-BE49-F238E27FC236}">
                <a16:creationId xmlns:a16="http://schemas.microsoft.com/office/drawing/2014/main" id="{386FE194-297D-F64B-87C3-5D0EC9401DF4}"/>
              </a:ext>
            </a:extLst>
          </p:cNvPr>
          <p:cNvSpPr>
            <a:spLocks noGrp="1"/>
          </p:cNvSpPr>
          <p:nvPr>
            <p:ph idx="1"/>
          </p:nvPr>
        </p:nvSpPr>
        <p:spPr/>
        <p:txBody>
          <a:bodyPr/>
          <a:lstStyle/>
          <a:p>
            <a:pPr marL="0" indent="0">
              <a:buNone/>
            </a:pPr>
            <a:r>
              <a:rPr lang="en-GB" b="1" dirty="0">
                <a:solidFill>
                  <a:schemeClr val="accent2"/>
                </a:solidFill>
              </a:rPr>
              <a:t>Read Mappers</a:t>
            </a:r>
          </a:p>
          <a:p>
            <a:pPr>
              <a:spcAft>
                <a:spcPts val="500"/>
              </a:spcAft>
            </a:pPr>
            <a:r>
              <a:rPr lang="en-GB" sz="2200" b="1" dirty="0">
                <a:solidFill>
                  <a:schemeClr val="accent2"/>
                </a:solidFill>
              </a:rPr>
              <a:t>Base: </a:t>
            </a:r>
            <a:r>
              <a:rPr lang="en-GB" sz="2200" dirty="0"/>
              <a:t>state-of-the-art software or hardware read mappers</a:t>
            </a:r>
          </a:p>
          <a:p>
            <a:pPr lvl="1">
              <a:spcAft>
                <a:spcPts val="500"/>
              </a:spcAft>
            </a:pPr>
            <a:r>
              <a:rPr lang="en-GB" sz="2000" dirty="0">
                <a:solidFill>
                  <a:schemeClr val="accent2"/>
                </a:solidFill>
              </a:rPr>
              <a:t>Minimap2 </a:t>
            </a:r>
            <a:r>
              <a:rPr lang="en-GB" sz="2000" dirty="0">
                <a:solidFill>
                  <a:schemeClr val="bg2">
                    <a:lumMod val="50000"/>
                  </a:schemeClr>
                </a:solidFill>
              </a:rPr>
              <a:t>[Bioinformatics’18]: </a:t>
            </a:r>
            <a:r>
              <a:rPr lang="en-GB" sz="2000" dirty="0"/>
              <a:t>software mapper for </a:t>
            </a:r>
            <a:r>
              <a:rPr lang="en-GB" sz="2000" dirty="0">
                <a:solidFill>
                  <a:schemeClr val="accent2"/>
                </a:solidFill>
              </a:rPr>
              <a:t>short and long reads</a:t>
            </a:r>
          </a:p>
          <a:p>
            <a:pPr lvl="1">
              <a:spcAft>
                <a:spcPts val="500"/>
              </a:spcAft>
            </a:pPr>
            <a:r>
              <a:rPr lang="en-GB" sz="2000" dirty="0" err="1">
                <a:solidFill>
                  <a:schemeClr val="accent2"/>
                </a:solidFill>
              </a:rPr>
              <a:t>GenCache</a:t>
            </a:r>
            <a:r>
              <a:rPr lang="en-GB" sz="2000" dirty="0">
                <a:solidFill>
                  <a:schemeClr val="accent2"/>
                </a:solidFill>
              </a:rPr>
              <a:t> </a:t>
            </a:r>
            <a:r>
              <a:rPr lang="en-GB" sz="2000" dirty="0">
                <a:solidFill>
                  <a:schemeClr val="bg2">
                    <a:lumMod val="50000"/>
                  </a:schemeClr>
                </a:solidFill>
              </a:rPr>
              <a:t>[MICRO’19]: </a:t>
            </a:r>
            <a:r>
              <a:rPr lang="en-GB" sz="2000" dirty="0"/>
              <a:t>hardware mapper for </a:t>
            </a:r>
            <a:r>
              <a:rPr lang="en-GB" sz="2000" dirty="0">
                <a:solidFill>
                  <a:schemeClr val="accent2"/>
                </a:solidFill>
              </a:rPr>
              <a:t>short reads</a:t>
            </a:r>
          </a:p>
          <a:p>
            <a:pPr lvl="1">
              <a:spcAft>
                <a:spcPts val="1000"/>
              </a:spcAft>
            </a:pPr>
            <a:r>
              <a:rPr lang="en-GB" sz="2000" dirty="0">
                <a:solidFill>
                  <a:schemeClr val="accent2"/>
                </a:solidFill>
              </a:rPr>
              <a:t>Darwin </a:t>
            </a:r>
            <a:r>
              <a:rPr lang="en-GB" sz="2000" dirty="0">
                <a:solidFill>
                  <a:schemeClr val="bg2">
                    <a:lumMod val="50000"/>
                  </a:schemeClr>
                </a:solidFill>
              </a:rPr>
              <a:t>[ASPLOS’18]: </a:t>
            </a:r>
            <a:r>
              <a:rPr lang="en-GB" sz="2000" dirty="0"/>
              <a:t>hardware mapper for </a:t>
            </a:r>
            <a:r>
              <a:rPr lang="en-GB" sz="2000" dirty="0">
                <a:solidFill>
                  <a:schemeClr val="accent2"/>
                </a:solidFill>
              </a:rPr>
              <a:t>long reads</a:t>
            </a:r>
          </a:p>
          <a:p>
            <a:pPr>
              <a:spcAft>
                <a:spcPts val="3000"/>
              </a:spcAft>
            </a:pPr>
            <a:r>
              <a:rPr lang="en-GB" sz="2200" b="1" dirty="0">
                <a:solidFill>
                  <a:schemeClr val="accent2"/>
                </a:solidFill>
              </a:rPr>
              <a:t>GS: </a:t>
            </a:r>
            <a:r>
              <a:rPr lang="en-GB" sz="2200" dirty="0"/>
              <a:t>Base integrated with </a:t>
            </a:r>
            <a:r>
              <a:rPr lang="en-GB" sz="2200" dirty="0" err="1"/>
              <a:t>GenStore</a:t>
            </a:r>
            <a:endParaRPr lang="en-GB" sz="2200" dirty="0"/>
          </a:p>
          <a:p>
            <a:pPr marL="0" indent="0">
              <a:buNone/>
            </a:pPr>
            <a:r>
              <a:rPr lang="en-GB" b="1" dirty="0">
                <a:solidFill>
                  <a:srgbClr val="7030A0"/>
                </a:solidFill>
              </a:rPr>
              <a:t>SSD Configurations</a:t>
            </a:r>
          </a:p>
          <a:p>
            <a:pPr>
              <a:spcAft>
                <a:spcPts val="1000"/>
              </a:spcAft>
            </a:pPr>
            <a:r>
              <a:rPr lang="en-GB" sz="2200" b="1" dirty="0">
                <a:solidFill>
                  <a:srgbClr val="7030A0"/>
                </a:solidFill>
              </a:rPr>
              <a:t>SSD-L: </a:t>
            </a:r>
            <a:r>
              <a:rPr lang="en-GB" sz="2200" dirty="0"/>
              <a:t>with </a:t>
            </a:r>
            <a:r>
              <a:rPr lang="en-GB" sz="2200" dirty="0">
                <a:solidFill>
                  <a:srgbClr val="7030A0"/>
                </a:solidFill>
              </a:rPr>
              <a:t>SATA3</a:t>
            </a:r>
            <a:r>
              <a:rPr lang="en-GB" sz="2200" dirty="0"/>
              <a:t> interface (</a:t>
            </a:r>
            <a:r>
              <a:rPr lang="en-GB" sz="2200" dirty="0">
                <a:solidFill>
                  <a:srgbClr val="7030A0"/>
                </a:solidFill>
              </a:rPr>
              <a:t>0.5 GB/s </a:t>
            </a:r>
            <a:r>
              <a:rPr lang="en-GB" sz="2200" dirty="0"/>
              <a:t>sequential read bandwidth)</a:t>
            </a:r>
          </a:p>
          <a:p>
            <a:pPr>
              <a:spcAft>
                <a:spcPts val="1000"/>
              </a:spcAft>
            </a:pPr>
            <a:r>
              <a:rPr lang="en-GB" sz="2200" b="1" dirty="0">
                <a:solidFill>
                  <a:srgbClr val="7030A0"/>
                </a:solidFill>
              </a:rPr>
              <a:t>SSD-M: </a:t>
            </a:r>
            <a:r>
              <a:rPr lang="en-GB" sz="2200" dirty="0"/>
              <a:t>with </a:t>
            </a:r>
            <a:r>
              <a:rPr lang="en-GB" sz="2200" dirty="0">
                <a:solidFill>
                  <a:srgbClr val="7030A0"/>
                </a:solidFill>
              </a:rPr>
              <a:t>PCIe Gen3 </a:t>
            </a:r>
            <a:r>
              <a:rPr lang="en-GB" sz="2200" dirty="0"/>
              <a:t>interface (</a:t>
            </a:r>
            <a:r>
              <a:rPr lang="en-GB" sz="2200" dirty="0">
                <a:solidFill>
                  <a:srgbClr val="7030A0"/>
                </a:solidFill>
              </a:rPr>
              <a:t>3.5 GB/s </a:t>
            </a:r>
            <a:r>
              <a:rPr lang="en-GB" sz="2200" dirty="0"/>
              <a:t>sequential read bandwidth)</a:t>
            </a:r>
          </a:p>
          <a:p>
            <a:pPr>
              <a:spcAft>
                <a:spcPts val="1000"/>
              </a:spcAft>
            </a:pPr>
            <a:r>
              <a:rPr lang="en-GB" sz="2200" b="1" dirty="0">
                <a:solidFill>
                  <a:srgbClr val="7030A0"/>
                </a:solidFill>
              </a:rPr>
              <a:t>SSD-H: </a:t>
            </a:r>
            <a:r>
              <a:rPr lang="en-GB" sz="2200" dirty="0"/>
              <a:t>with </a:t>
            </a:r>
            <a:r>
              <a:rPr lang="en-GB" sz="2200" dirty="0">
                <a:solidFill>
                  <a:srgbClr val="7030A0"/>
                </a:solidFill>
              </a:rPr>
              <a:t>PCIe Gen4 </a:t>
            </a:r>
            <a:r>
              <a:rPr lang="en-GB" sz="2200" dirty="0"/>
              <a:t>interface (</a:t>
            </a:r>
            <a:r>
              <a:rPr lang="en-GB" sz="2200" dirty="0">
                <a:solidFill>
                  <a:srgbClr val="7030A0"/>
                </a:solidFill>
              </a:rPr>
              <a:t>7 GB/s </a:t>
            </a:r>
            <a:r>
              <a:rPr lang="en-GB" sz="2200" dirty="0"/>
              <a:t>sequential read bandwidth)</a:t>
            </a:r>
          </a:p>
          <a:p>
            <a:pPr>
              <a:spcAft>
                <a:spcPts val="1000"/>
              </a:spcAft>
            </a:pPr>
            <a:endParaRPr lang="en-GB" sz="2200" dirty="0"/>
          </a:p>
          <a:p>
            <a:pPr>
              <a:spcAft>
                <a:spcPts val="1000"/>
              </a:spcAft>
            </a:pPr>
            <a:endParaRPr lang="en-GB" sz="2200" dirty="0"/>
          </a:p>
          <a:p>
            <a:pPr>
              <a:spcAft>
                <a:spcPts val="1000"/>
              </a:spcAft>
            </a:pPr>
            <a:endParaRPr lang="en-GB" sz="2200" dirty="0"/>
          </a:p>
          <a:p>
            <a:pPr>
              <a:spcAft>
                <a:spcPts val="1000"/>
              </a:spcAft>
            </a:pPr>
            <a:endParaRPr lang="en-CH" sz="2200" dirty="0"/>
          </a:p>
        </p:txBody>
      </p:sp>
    </p:spTree>
    <p:extLst>
      <p:ext uri="{BB962C8B-B14F-4D97-AF65-F5344CB8AC3E}">
        <p14:creationId xmlns:p14="http://schemas.microsoft.com/office/powerpoint/2010/main" val="100613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ontent Placeholder 2">
            <a:extLst>
              <a:ext uri="{FF2B5EF4-FFF2-40B4-BE49-F238E27FC236}">
                <a16:creationId xmlns:a16="http://schemas.microsoft.com/office/drawing/2014/main" id="{0B136610-765A-3B49-B2B1-9D7AD87E8E81}"/>
              </a:ext>
            </a:extLst>
          </p:cNvPr>
          <p:cNvSpPr>
            <a:spLocks noGrp="1"/>
          </p:cNvSpPr>
          <p:nvPr>
            <p:ph idx="1"/>
          </p:nvPr>
        </p:nvSpPr>
        <p:spPr>
          <a:xfrm>
            <a:off x="189559" y="978194"/>
            <a:ext cx="8874053" cy="5377521"/>
          </a:xfrm>
        </p:spPr>
        <p:txBody>
          <a:bodyPr/>
          <a:lstStyle/>
          <a:p>
            <a:pPr marL="0" indent="0">
              <a:buNone/>
            </a:pPr>
            <a:r>
              <a:rPr lang="en-GB" sz="2400" dirty="0"/>
              <a:t>For a read set with </a:t>
            </a:r>
            <a:r>
              <a:rPr lang="en-GB" sz="2400" dirty="0">
                <a:solidFill>
                  <a:srgbClr val="1982C3"/>
                </a:solidFill>
                <a:latin typeface="+mn-lt"/>
              </a:rPr>
              <a:t>80</a:t>
            </a:r>
            <a:r>
              <a:rPr lang="en-GB" sz="2400" dirty="0">
                <a:solidFill>
                  <a:srgbClr val="1982C3"/>
                </a:solidFill>
              </a:rPr>
              <a:t>% exactly-matching reads</a:t>
            </a:r>
            <a:endParaRPr lang="en-CH" sz="2000" dirty="0">
              <a:solidFill>
                <a:srgbClr val="1982C3"/>
              </a:solidFill>
            </a:endParaRPr>
          </a:p>
        </p:txBody>
      </p:sp>
      <p:sp>
        <p:nvSpPr>
          <p:cNvPr id="2" name="Title 1">
            <a:extLst>
              <a:ext uri="{FF2B5EF4-FFF2-40B4-BE49-F238E27FC236}">
                <a16:creationId xmlns:a16="http://schemas.microsoft.com/office/drawing/2014/main" id="{5A273608-0446-FE48-A11D-2BE1133A8AD9}"/>
              </a:ext>
            </a:extLst>
          </p:cNvPr>
          <p:cNvSpPr>
            <a:spLocks noGrp="1"/>
          </p:cNvSpPr>
          <p:nvPr>
            <p:ph type="title"/>
          </p:nvPr>
        </p:nvSpPr>
        <p:spPr/>
        <p:txBody>
          <a:bodyPr/>
          <a:lstStyle/>
          <a:p>
            <a:r>
              <a:rPr lang="en-CH" dirty="0"/>
              <a:t>Performance – GenStore-EM</a:t>
            </a:r>
          </a:p>
        </p:txBody>
      </p:sp>
      <p:graphicFrame>
        <p:nvGraphicFramePr>
          <p:cNvPr id="4" name="Chart 3">
            <a:extLst>
              <a:ext uri="{FF2B5EF4-FFF2-40B4-BE49-F238E27FC236}">
                <a16:creationId xmlns:a16="http://schemas.microsoft.com/office/drawing/2014/main" id="{42657A27-A4FF-9C4C-B9DC-5508DB5B0164}"/>
              </a:ext>
            </a:extLst>
          </p:cNvPr>
          <p:cNvGraphicFramePr>
            <a:graphicFrameLocks/>
          </p:cNvGraphicFramePr>
          <p:nvPr/>
        </p:nvGraphicFramePr>
        <p:xfrm>
          <a:off x="578259" y="1587929"/>
          <a:ext cx="4010235" cy="309782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06729C1-5B9C-F745-BFB7-CD2FCEEFCB86}"/>
              </a:ext>
            </a:extLst>
          </p:cNvPr>
          <p:cNvSpPr txBox="1"/>
          <p:nvPr/>
        </p:nvSpPr>
        <p:spPr>
          <a:xfrm rot="16200000">
            <a:off x="-665910" y="2487748"/>
            <a:ext cx="2016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 time [sec]</a:t>
            </a:r>
          </a:p>
        </p:txBody>
      </p:sp>
      <p:cxnSp>
        <p:nvCxnSpPr>
          <p:cNvPr id="6" name="Straight Connector 5">
            <a:extLst>
              <a:ext uri="{FF2B5EF4-FFF2-40B4-BE49-F238E27FC236}">
                <a16:creationId xmlns:a16="http://schemas.microsoft.com/office/drawing/2014/main" id="{5A582C14-4165-E243-9C2D-63E6D3737F3A}"/>
              </a:ext>
            </a:extLst>
          </p:cNvPr>
          <p:cNvCxnSpPr>
            <a:cxnSpLocks/>
          </p:cNvCxnSpPr>
          <p:nvPr/>
        </p:nvCxnSpPr>
        <p:spPr>
          <a:xfrm>
            <a:off x="3405325" y="1950104"/>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A33ED0-1D4A-124A-BC4C-9635639D52F4}"/>
              </a:ext>
            </a:extLst>
          </p:cNvPr>
          <p:cNvCxnSpPr>
            <a:cxnSpLocks/>
          </p:cNvCxnSpPr>
          <p:nvPr/>
        </p:nvCxnSpPr>
        <p:spPr>
          <a:xfrm>
            <a:off x="2283988" y="1950103"/>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4" name="Chart 43">
            <a:extLst>
              <a:ext uri="{FF2B5EF4-FFF2-40B4-BE49-F238E27FC236}">
                <a16:creationId xmlns:a16="http://schemas.microsoft.com/office/drawing/2014/main" id="{74BA6ACB-CCC4-494A-B6D3-5E8FE5AF1832}"/>
              </a:ext>
            </a:extLst>
          </p:cNvPr>
          <p:cNvGraphicFramePr>
            <a:graphicFrameLocks/>
          </p:cNvGraphicFramePr>
          <p:nvPr/>
        </p:nvGraphicFramePr>
        <p:xfrm>
          <a:off x="4741757" y="1748063"/>
          <a:ext cx="4572000" cy="2273368"/>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a:extLst>
              <a:ext uri="{FF2B5EF4-FFF2-40B4-BE49-F238E27FC236}">
                <a16:creationId xmlns:a16="http://schemas.microsoft.com/office/drawing/2014/main" id="{0456F795-D524-E441-B913-39E834D03CB9}"/>
              </a:ext>
            </a:extLst>
          </p:cNvPr>
          <p:cNvSpPr txBox="1"/>
          <p:nvPr/>
        </p:nvSpPr>
        <p:spPr>
          <a:xfrm>
            <a:off x="1524000" y="1369987"/>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With the Software Mapper</a:t>
            </a:r>
          </a:p>
        </p:txBody>
      </p:sp>
      <p:sp>
        <p:nvSpPr>
          <p:cNvPr id="47" name="TextBox 46">
            <a:extLst>
              <a:ext uri="{FF2B5EF4-FFF2-40B4-BE49-F238E27FC236}">
                <a16:creationId xmlns:a16="http://schemas.microsoft.com/office/drawing/2014/main" id="{A5006202-EA00-D041-AA3F-13A3B818011A}"/>
              </a:ext>
            </a:extLst>
          </p:cNvPr>
          <p:cNvSpPr txBox="1"/>
          <p:nvPr/>
        </p:nvSpPr>
        <p:spPr>
          <a:xfrm>
            <a:off x="5534235" y="1371300"/>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With the Hardware Mapper</a:t>
            </a:r>
          </a:p>
        </p:txBody>
      </p:sp>
      <p:sp>
        <p:nvSpPr>
          <p:cNvPr id="48" name="Rectangle 47">
            <a:extLst>
              <a:ext uri="{FF2B5EF4-FFF2-40B4-BE49-F238E27FC236}">
                <a16:creationId xmlns:a16="http://schemas.microsoft.com/office/drawing/2014/main" id="{4862E5FE-6613-F749-8EF4-FFE16E44EA5B}"/>
              </a:ext>
            </a:extLst>
          </p:cNvPr>
          <p:cNvSpPr/>
          <p:nvPr/>
        </p:nvSpPr>
        <p:spPr>
          <a:xfrm>
            <a:off x="0" y="4114571"/>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2.1× - 2.5×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software Base </a:t>
            </a:r>
          </a:p>
        </p:txBody>
      </p:sp>
      <p:sp>
        <p:nvSpPr>
          <p:cNvPr id="50" name="Rectangle 49">
            <a:extLst>
              <a:ext uri="{FF2B5EF4-FFF2-40B4-BE49-F238E27FC236}">
                <a16:creationId xmlns:a16="http://schemas.microsoft.com/office/drawing/2014/main" id="{6E96A8CC-8862-7243-999B-0C70774F9588}"/>
              </a:ext>
            </a:extLst>
          </p:cNvPr>
          <p:cNvSpPr/>
          <p:nvPr/>
        </p:nvSpPr>
        <p:spPr>
          <a:xfrm>
            <a:off x="3615" y="4974704"/>
            <a:ext cx="9144000" cy="604341"/>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1.5× – 3.3×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hardware Base </a:t>
            </a:r>
          </a:p>
        </p:txBody>
      </p:sp>
      <p:sp>
        <p:nvSpPr>
          <p:cNvPr id="51" name="Rectangle 50">
            <a:extLst>
              <a:ext uri="{FF2B5EF4-FFF2-40B4-BE49-F238E27FC236}">
                <a16:creationId xmlns:a16="http://schemas.microsoft.com/office/drawing/2014/main" id="{F070DFF6-345A-DA4D-8DE8-A16AD6CE0ABA}"/>
              </a:ext>
            </a:extLst>
          </p:cNvPr>
          <p:cNvSpPr/>
          <p:nvPr/>
        </p:nvSpPr>
        <p:spPr>
          <a:xfrm>
            <a:off x="0" y="5822217"/>
            <a:ext cx="9144000" cy="6043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average </a:t>
            </a: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3.92× energy reduction</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3" name="Straight Arrow Connector 52">
            <a:extLst>
              <a:ext uri="{FF2B5EF4-FFF2-40B4-BE49-F238E27FC236}">
                <a16:creationId xmlns:a16="http://schemas.microsoft.com/office/drawing/2014/main" id="{277AE8F3-7341-054F-888C-1C41A41498A9}"/>
              </a:ext>
            </a:extLst>
          </p:cNvPr>
          <p:cNvCxnSpPr/>
          <p:nvPr/>
        </p:nvCxnSpPr>
        <p:spPr>
          <a:xfrm flipV="1">
            <a:off x="5534235" y="1950103"/>
            <a:ext cx="0" cy="2650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745F0C2-0D38-8642-B229-3DDC53924940}"/>
              </a:ext>
            </a:extLst>
          </p:cNvPr>
          <p:cNvSpPr txBox="1"/>
          <p:nvPr/>
        </p:nvSpPr>
        <p:spPr>
          <a:xfrm rot="16200000">
            <a:off x="5118496" y="2013196"/>
            <a:ext cx="8500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white"/>
                </a:solidFill>
                <a:effectLst/>
                <a:uLnTx/>
                <a:uFillTx/>
                <a:latin typeface="Calibri" panose="020F0502020204030204"/>
                <a:ea typeface="+mn-ea"/>
                <a:cs typeface="+mn-cs"/>
              </a:rPr>
              <a:t>29</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BA1B48E-4C07-5248-81E9-45D570F1D2D1}"/>
              </a:ext>
            </a:extLst>
          </p:cNvPr>
          <p:cNvCxnSpPr>
            <a:cxnSpLocks/>
          </p:cNvCxnSpPr>
          <p:nvPr/>
        </p:nvCxnSpPr>
        <p:spPr>
          <a:xfrm>
            <a:off x="7540763" y="1950103"/>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1FB98C-152E-1744-BD95-C44F4324FE4D}"/>
              </a:ext>
            </a:extLst>
          </p:cNvPr>
          <p:cNvCxnSpPr>
            <a:cxnSpLocks/>
          </p:cNvCxnSpPr>
          <p:nvPr/>
        </p:nvCxnSpPr>
        <p:spPr>
          <a:xfrm>
            <a:off x="6405138" y="1950102"/>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9C88C9-7438-8F40-95FA-3B77738270BD}"/>
              </a:ext>
            </a:extLst>
          </p:cNvPr>
          <p:cNvCxnSpPr>
            <a:cxnSpLocks/>
          </p:cNvCxnSpPr>
          <p:nvPr/>
        </p:nvCxnSpPr>
        <p:spPr>
          <a:xfrm flipV="1">
            <a:off x="1887797" y="2109021"/>
            <a:ext cx="0" cy="548454"/>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5D63E2-2322-0B4F-BFC0-3DA8BC74B461}"/>
              </a:ext>
            </a:extLst>
          </p:cNvPr>
          <p:cNvCxnSpPr>
            <a:cxnSpLocks/>
          </p:cNvCxnSpPr>
          <p:nvPr/>
        </p:nvCxnSpPr>
        <p:spPr>
          <a:xfrm flipV="1">
            <a:off x="3013590" y="2190750"/>
            <a:ext cx="0" cy="439300"/>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115193-3ACB-0A45-870C-1A44C4A9EA60}"/>
              </a:ext>
            </a:extLst>
          </p:cNvPr>
          <p:cNvCxnSpPr>
            <a:cxnSpLocks/>
          </p:cNvCxnSpPr>
          <p:nvPr/>
        </p:nvCxnSpPr>
        <p:spPr>
          <a:xfrm flipV="1">
            <a:off x="4139385" y="2190750"/>
            <a:ext cx="0" cy="439300"/>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B2B9347-DB41-F44E-85B5-733F9ECACD70}"/>
              </a:ext>
            </a:extLst>
          </p:cNvPr>
          <p:cNvCxnSpPr>
            <a:cxnSpLocks/>
          </p:cNvCxnSpPr>
          <p:nvPr/>
        </p:nvCxnSpPr>
        <p:spPr>
          <a:xfrm flipV="1">
            <a:off x="6031888" y="1825625"/>
            <a:ext cx="0" cy="269929"/>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CF6DBAE-33AC-D642-9DCE-C3EA94B57E1A}"/>
              </a:ext>
            </a:extLst>
          </p:cNvPr>
          <p:cNvCxnSpPr>
            <a:cxnSpLocks/>
          </p:cNvCxnSpPr>
          <p:nvPr/>
        </p:nvCxnSpPr>
        <p:spPr>
          <a:xfrm flipV="1">
            <a:off x="7178682" y="2352675"/>
            <a:ext cx="0" cy="39247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107A0A6-C00A-2E46-A8E0-D03CD6106185}"/>
              </a:ext>
            </a:extLst>
          </p:cNvPr>
          <p:cNvCxnSpPr>
            <a:cxnSpLocks/>
          </p:cNvCxnSpPr>
          <p:nvPr/>
        </p:nvCxnSpPr>
        <p:spPr>
          <a:xfrm flipV="1">
            <a:off x="8305807" y="2546350"/>
            <a:ext cx="0" cy="20832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F3BE044-20B6-EC42-A30F-A2A30CB75E99}"/>
              </a:ext>
            </a:extLst>
          </p:cNvPr>
          <p:cNvGrpSpPr/>
          <p:nvPr/>
        </p:nvGrpSpPr>
        <p:grpSpPr>
          <a:xfrm>
            <a:off x="1931575" y="1948234"/>
            <a:ext cx="2607664" cy="806760"/>
            <a:chOff x="1931575" y="1948234"/>
            <a:chExt cx="2607664" cy="806760"/>
          </a:xfrm>
        </p:grpSpPr>
        <p:sp>
          <p:nvSpPr>
            <p:cNvPr id="20" name="TextBox 19">
              <a:extLst>
                <a:ext uri="{FF2B5EF4-FFF2-40B4-BE49-F238E27FC236}">
                  <a16:creationId xmlns:a16="http://schemas.microsoft.com/office/drawing/2014/main" id="{49EB790D-0B50-4841-9DF2-58A75256B6C8}"/>
                </a:ext>
              </a:extLst>
            </p:cNvPr>
            <p:cNvSpPr txBox="1"/>
            <p:nvPr/>
          </p:nvSpPr>
          <p:spPr>
            <a:xfrm rot="16200000">
              <a:off x="1740859" y="216416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85826FD-81C9-0C44-93AD-11C6CF0C0F54}"/>
                </a:ext>
              </a:extLst>
            </p:cNvPr>
            <p:cNvSpPr txBox="1"/>
            <p:nvPr/>
          </p:nvSpPr>
          <p:spPr>
            <a:xfrm rot="16200000">
              <a:off x="2866917" y="2140818"/>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2.1x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94E25C6-5B7E-F14B-8A2F-F3BF20E72E47}"/>
                </a:ext>
              </a:extLst>
            </p:cNvPr>
            <p:cNvSpPr txBox="1"/>
            <p:nvPr/>
          </p:nvSpPr>
          <p:spPr>
            <a:xfrm rot="16200000">
              <a:off x="3948413" y="2138950"/>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2.1x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017BD68A-79A6-1E45-8B2F-9622611D21F5}"/>
              </a:ext>
            </a:extLst>
          </p:cNvPr>
          <p:cNvSpPr txBox="1"/>
          <p:nvPr/>
        </p:nvSpPr>
        <p:spPr>
          <a:xfrm rot="16200000">
            <a:off x="6003093" y="1745027"/>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highlight>
                  <a:srgbClr val="FFFFFF"/>
                </a:highlight>
                <a:uLnTx/>
                <a:uFillTx/>
                <a:latin typeface="Calibri" panose="020F0502020204030204"/>
                <a:ea typeface="+mn-ea"/>
                <a:cs typeface="+mn-cs"/>
              </a:rPr>
              <a:t>3.3x</a:t>
            </a:r>
            <a:endParaRPr kumimoji="0" lang="en-CH" sz="1800" b="1" i="0" u="none" strike="noStrike" kern="1200" cap="none" spc="0" normalizeH="0" baseline="0" noProof="0" dirty="0">
              <a:ln>
                <a:noFill/>
              </a:ln>
              <a:solidFill>
                <a:srgbClr val="70AD47">
                  <a:lumMod val="75000"/>
                </a:srgbClr>
              </a:solidFill>
              <a:effectLst/>
              <a:highlight>
                <a:srgbClr val="FFFFFF"/>
              </a:highligh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67F2DB3-E8C5-0147-A64A-9FE9F1F0CDE6}"/>
              </a:ext>
            </a:extLst>
          </p:cNvPr>
          <p:cNvSpPr txBox="1"/>
          <p:nvPr/>
        </p:nvSpPr>
        <p:spPr>
          <a:xfrm rot="16200000">
            <a:off x="8123765" y="2274673"/>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2750DF2-9795-554F-9DCB-51834C2B1EB6}"/>
              </a:ext>
            </a:extLst>
          </p:cNvPr>
          <p:cNvSpPr txBox="1"/>
          <p:nvPr/>
        </p:nvSpPr>
        <p:spPr>
          <a:xfrm rot="16200000">
            <a:off x="6979466" y="2293921"/>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1" grpId="0" animBg="1"/>
      <p:bldP spid="41" grpId="0"/>
      <p:bldP spid="42" grpId="0"/>
      <p:bldP spid="4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DE17AFA3-0FB1-B241-84E8-31ADBBF1B897}"/>
              </a:ext>
            </a:extLst>
          </p:cNvPr>
          <p:cNvSpPr>
            <a:spLocks noGrp="1"/>
          </p:cNvSpPr>
          <p:nvPr>
            <p:ph idx="1"/>
          </p:nvPr>
        </p:nvSpPr>
        <p:spPr>
          <a:xfrm>
            <a:off x="189559" y="978194"/>
            <a:ext cx="8874053" cy="5377521"/>
          </a:xfrm>
        </p:spPr>
        <p:txBody>
          <a:bodyPr/>
          <a:lstStyle/>
          <a:p>
            <a:pPr marL="0" indent="0">
              <a:buNone/>
            </a:pPr>
            <a:r>
              <a:rPr lang="en-GB" sz="2400" dirty="0"/>
              <a:t>For a read set with </a:t>
            </a:r>
            <a:r>
              <a:rPr lang="en-GB" sz="2400" dirty="0">
                <a:solidFill>
                  <a:srgbClr val="1982C3"/>
                </a:solidFill>
                <a:latin typeface="+mn-lt"/>
              </a:rPr>
              <a:t>99.7</a:t>
            </a:r>
            <a:r>
              <a:rPr lang="en-GB" sz="2400" dirty="0">
                <a:solidFill>
                  <a:srgbClr val="1982C3"/>
                </a:solidFill>
              </a:rPr>
              <a:t>% non-matching reads</a:t>
            </a:r>
            <a:endParaRPr lang="en-CH" sz="2000" dirty="0">
              <a:solidFill>
                <a:srgbClr val="1982C3"/>
              </a:solidFill>
            </a:endParaRPr>
          </a:p>
        </p:txBody>
      </p:sp>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dirty="0"/>
              <a:t>Performance – GenStore-NM</a:t>
            </a:r>
          </a:p>
        </p:txBody>
      </p:sp>
      <p:graphicFrame>
        <p:nvGraphicFramePr>
          <p:cNvPr id="5" name="Chart 4">
            <a:extLst>
              <a:ext uri="{FF2B5EF4-FFF2-40B4-BE49-F238E27FC236}">
                <a16:creationId xmlns:a16="http://schemas.microsoft.com/office/drawing/2014/main" id="{3D70526E-0797-AD4E-9076-378394D5BAAE}"/>
              </a:ext>
            </a:extLst>
          </p:cNvPr>
          <p:cNvGraphicFramePr>
            <a:graphicFrameLocks/>
          </p:cNvGraphicFramePr>
          <p:nvPr/>
        </p:nvGraphicFramePr>
        <p:xfrm>
          <a:off x="4396769" y="1734161"/>
          <a:ext cx="4237188" cy="24084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35AA762-08E4-2746-B564-7BE2AB4B69D6}"/>
              </a:ext>
            </a:extLst>
          </p:cNvPr>
          <p:cNvSpPr txBox="1"/>
          <p:nvPr/>
        </p:nvSpPr>
        <p:spPr>
          <a:xfrm rot="16200000">
            <a:off x="-296416" y="2158823"/>
            <a:ext cx="18657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 time [sec]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Log scale</a:t>
            </a:r>
          </a:p>
        </p:txBody>
      </p:sp>
      <p:sp>
        <p:nvSpPr>
          <p:cNvPr id="13" name="TextBox 12">
            <a:extLst>
              <a:ext uri="{FF2B5EF4-FFF2-40B4-BE49-F238E27FC236}">
                <a16:creationId xmlns:a16="http://schemas.microsoft.com/office/drawing/2014/main" id="{D959C3FE-AC4E-2943-9BC5-0891440EE7F5}"/>
              </a:ext>
            </a:extLst>
          </p:cNvPr>
          <p:cNvSpPr txBox="1"/>
          <p:nvPr/>
        </p:nvSpPr>
        <p:spPr>
          <a:xfrm>
            <a:off x="1475693" y="1360674"/>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With the Software Mapper</a:t>
            </a:r>
          </a:p>
        </p:txBody>
      </p:sp>
      <p:sp>
        <p:nvSpPr>
          <p:cNvPr id="14" name="TextBox 13">
            <a:extLst>
              <a:ext uri="{FF2B5EF4-FFF2-40B4-BE49-F238E27FC236}">
                <a16:creationId xmlns:a16="http://schemas.microsoft.com/office/drawing/2014/main" id="{8AA63E24-5939-C843-8C85-4B0D6C4C23D3}"/>
              </a:ext>
            </a:extLst>
          </p:cNvPr>
          <p:cNvSpPr txBox="1"/>
          <p:nvPr/>
        </p:nvSpPr>
        <p:spPr>
          <a:xfrm>
            <a:off x="5267445" y="1354596"/>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With the Hardware Mapper</a:t>
            </a:r>
          </a:p>
        </p:txBody>
      </p:sp>
      <p:sp>
        <p:nvSpPr>
          <p:cNvPr id="28" name="Rectangle 27">
            <a:extLst>
              <a:ext uri="{FF2B5EF4-FFF2-40B4-BE49-F238E27FC236}">
                <a16:creationId xmlns:a16="http://schemas.microsoft.com/office/drawing/2014/main" id="{2CD1D509-EA15-7647-8A85-BA4AAC406309}"/>
              </a:ext>
            </a:extLst>
          </p:cNvPr>
          <p:cNvSpPr/>
          <p:nvPr/>
        </p:nvSpPr>
        <p:spPr>
          <a:xfrm>
            <a:off x="0" y="3985781"/>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22.4× – 27.9×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software Base </a:t>
            </a:r>
          </a:p>
        </p:txBody>
      </p:sp>
      <p:sp>
        <p:nvSpPr>
          <p:cNvPr id="29" name="Rectangle 28">
            <a:extLst>
              <a:ext uri="{FF2B5EF4-FFF2-40B4-BE49-F238E27FC236}">
                <a16:creationId xmlns:a16="http://schemas.microsoft.com/office/drawing/2014/main" id="{CB638873-45C1-E949-92B6-0AB9E40979AE}"/>
              </a:ext>
            </a:extLst>
          </p:cNvPr>
          <p:cNvSpPr/>
          <p:nvPr/>
        </p:nvSpPr>
        <p:spPr>
          <a:xfrm>
            <a:off x="16494" y="4845914"/>
            <a:ext cx="9144000" cy="604341"/>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6.8× – 19.2×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hardware Base </a:t>
            </a:r>
          </a:p>
        </p:txBody>
      </p:sp>
      <p:sp>
        <p:nvSpPr>
          <p:cNvPr id="30" name="Rectangle 29">
            <a:extLst>
              <a:ext uri="{FF2B5EF4-FFF2-40B4-BE49-F238E27FC236}">
                <a16:creationId xmlns:a16="http://schemas.microsoft.com/office/drawing/2014/main" id="{A03A0AAE-23B9-754F-BA62-EC4F7CD8182A}"/>
              </a:ext>
            </a:extLst>
          </p:cNvPr>
          <p:cNvSpPr/>
          <p:nvPr/>
        </p:nvSpPr>
        <p:spPr>
          <a:xfrm>
            <a:off x="0" y="5693427"/>
            <a:ext cx="9144000" cy="6043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On average </a:t>
            </a: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27.2× energy reduction</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33" name="Straight Connector 32">
            <a:extLst>
              <a:ext uri="{FF2B5EF4-FFF2-40B4-BE49-F238E27FC236}">
                <a16:creationId xmlns:a16="http://schemas.microsoft.com/office/drawing/2014/main" id="{4233827A-A5F3-B044-9350-C726B3D4A807}"/>
              </a:ext>
            </a:extLst>
          </p:cNvPr>
          <p:cNvCxnSpPr>
            <a:cxnSpLocks/>
          </p:cNvCxnSpPr>
          <p:nvPr/>
        </p:nvCxnSpPr>
        <p:spPr>
          <a:xfrm>
            <a:off x="6166682" y="1900817"/>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7351DD-1105-C746-B6F9-82550025FE6E}"/>
              </a:ext>
            </a:extLst>
          </p:cNvPr>
          <p:cNvCxnSpPr>
            <a:cxnSpLocks/>
          </p:cNvCxnSpPr>
          <p:nvPr/>
        </p:nvCxnSpPr>
        <p:spPr>
          <a:xfrm>
            <a:off x="7302104" y="1899408"/>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21155979-0230-1747-8F72-F8F0D9A3C33A}"/>
              </a:ext>
            </a:extLst>
          </p:cNvPr>
          <p:cNvGraphicFramePr>
            <a:graphicFrameLocks/>
          </p:cNvGraphicFramePr>
          <p:nvPr/>
        </p:nvGraphicFramePr>
        <p:xfrm>
          <a:off x="782336" y="1777594"/>
          <a:ext cx="4166597" cy="2408453"/>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a:extLst>
              <a:ext uri="{FF2B5EF4-FFF2-40B4-BE49-F238E27FC236}">
                <a16:creationId xmlns:a16="http://schemas.microsoft.com/office/drawing/2014/main" id="{7060CF64-32C2-2040-B6EA-86BEF8386FB9}"/>
              </a:ext>
            </a:extLst>
          </p:cNvPr>
          <p:cNvCxnSpPr>
            <a:cxnSpLocks/>
          </p:cNvCxnSpPr>
          <p:nvPr/>
        </p:nvCxnSpPr>
        <p:spPr>
          <a:xfrm>
            <a:off x="2450188" y="1903635"/>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08B0B2-4B9A-AB42-83D1-798FBED4D426}"/>
              </a:ext>
            </a:extLst>
          </p:cNvPr>
          <p:cNvCxnSpPr>
            <a:cxnSpLocks/>
          </p:cNvCxnSpPr>
          <p:nvPr/>
        </p:nvCxnSpPr>
        <p:spPr>
          <a:xfrm>
            <a:off x="3579438" y="1916514"/>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158D3B-48AD-0F49-BC95-994CE6735304}"/>
              </a:ext>
            </a:extLst>
          </p:cNvPr>
          <p:cNvCxnSpPr>
            <a:cxnSpLocks/>
          </p:cNvCxnSpPr>
          <p:nvPr/>
        </p:nvCxnSpPr>
        <p:spPr>
          <a:xfrm flipV="1">
            <a:off x="2041630" y="2070100"/>
            <a:ext cx="0" cy="51570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507DFA-AD06-F240-AB3F-9A61D2A2025B}"/>
              </a:ext>
            </a:extLst>
          </p:cNvPr>
          <p:cNvCxnSpPr>
            <a:cxnSpLocks/>
          </p:cNvCxnSpPr>
          <p:nvPr/>
        </p:nvCxnSpPr>
        <p:spPr>
          <a:xfrm flipV="1">
            <a:off x="3166502" y="2171700"/>
            <a:ext cx="0" cy="54428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4EA059-6AF4-654E-BE61-FD690C4394FD}"/>
              </a:ext>
            </a:extLst>
          </p:cNvPr>
          <p:cNvCxnSpPr>
            <a:cxnSpLocks/>
          </p:cNvCxnSpPr>
          <p:nvPr/>
        </p:nvCxnSpPr>
        <p:spPr>
          <a:xfrm flipV="1">
            <a:off x="4304791" y="2171700"/>
            <a:ext cx="0" cy="54428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E4B95A-6631-0E42-972D-E99017B8C944}"/>
              </a:ext>
            </a:extLst>
          </p:cNvPr>
          <p:cNvCxnSpPr>
            <a:cxnSpLocks/>
          </p:cNvCxnSpPr>
          <p:nvPr/>
        </p:nvCxnSpPr>
        <p:spPr>
          <a:xfrm flipV="1">
            <a:off x="5751873" y="2095500"/>
            <a:ext cx="0" cy="49030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0A8FF0-034D-BA4F-B2D0-F0A97472B405}"/>
              </a:ext>
            </a:extLst>
          </p:cNvPr>
          <p:cNvCxnSpPr>
            <a:cxnSpLocks/>
          </p:cNvCxnSpPr>
          <p:nvPr/>
        </p:nvCxnSpPr>
        <p:spPr>
          <a:xfrm flipV="1">
            <a:off x="6911670" y="2393950"/>
            <a:ext cx="0" cy="32203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29B08D9-C7B5-9B4E-BDFB-4D41C5BF43E3}"/>
              </a:ext>
            </a:extLst>
          </p:cNvPr>
          <p:cNvCxnSpPr>
            <a:cxnSpLocks/>
          </p:cNvCxnSpPr>
          <p:nvPr/>
        </p:nvCxnSpPr>
        <p:spPr>
          <a:xfrm flipV="1">
            <a:off x="8046784" y="2393950"/>
            <a:ext cx="0" cy="32203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0F77EE4-C306-444C-895F-A928975144BF}"/>
              </a:ext>
            </a:extLst>
          </p:cNvPr>
          <p:cNvGrpSpPr/>
          <p:nvPr/>
        </p:nvGrpSpPr>
        <p:grpSpPr>
          <a:xfrm>
            <a:off x="2064307" y="1958705"/>
            <a:ext cx="2623900" cy="847064"/>
            <a:chOff x="1931575" y="1973453"/>
            <a:chExt cx="2623900" cy="847064"/>
          </a:xfrm>
        </p:grpSpPr>
        <p:sp>
          <p:nvSpPr>
            <p:cNvPr id="35" name="TextBox 34">
              <a:extLst>
                <a:ext uri="{FF2B5EF4-FFF2-40B4-BE49-F238E27FC236}">
                  <a16:creationId xmlns:a16="http://schemas.microsoft.com/office/drawing/2014/main" id="{AE7DC84B-C0B5-1344-8525-068F5678191F}"/>
                </a:ext>
              </a:extLst>
            </p:cNvPr>
            <p:cNvSpPr txBox="1"/>
            <p:nvPr/>
          </p:nvSpPr>
          <p:spPr>
            <a:xfrm rot="16200000">
              <a:off x="1740859" y="216416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22.4</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43B4FEC-7FDB-C047-96FA-2C8F34AC5DD2}"/>
                </a:ext>
              </a:extLst>
            </p:cNvPr>
            <p:cNvSpPr txBox="1"/>
            <p:nvPr/>
          </p:nvSpPr>
          <p:spPr>
            <a:xfrm rot="16200000">
              <a:off x="2943653" y="2249789"/>
              <a:ext cx="6467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29x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3A05CB4-85D0-E140-A41F-53F86345A865}"/>
                </a:ext>
              </a:extLst>
            </p:cNvPr>
            <p:cNvSpPr txBox="1"/>
            <p:nvPr/>
          </p:nvSpPr>
          <p:spPr>
            <a:xfrm rot="16200000">
              <a:off x="3964649" y="2229692"/>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27.9x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07D8457-952B-F044-B36B-26B17B7F5180}"/>
              </a:ext>
            </a:extLst>
          </p:cNvPr>
          <p:cNvGrpSpPr/>
          <p:nvPr/>
        </p:nvGrpSpPr>
        <p:grpSpPr>
          <a:xfrm>
            <a:off x="5766264" y="1899407"/>
            <a:ext cx="2681182" cy="946513"/>
            <a:chOff x="1946429" y="1928903"/>
            <a:chExt cx="2681182" cy="946513"/>
          </a:xfrm>
        </p:grpSpPr>
        <p:sp>
          <p:nvSpPr>
            <p:cNvPr id="39" name="TextBox 38">
              <a:extLst>
                <a:ext uri="{FF2B5EF4-FFF2-40B4-BE49-F238E27FC236}">
                  <a16:creationId xmlns:a16="http://schemas.microsoft.com/office/drawing/2014/main" id="{42BBD4A4-83B1-A645-B66D-E84213986655}"/>
                </a:ext>
              </a:extLst>
            </p:cNvPr>
            <p:cNvSpPr txBox="1"/>
            <p:nvPr/>
          </p:nvSpPr>
          <p:spPr>
            <a:xfrm rot="16200000">
              <a:off x="1755713" y="211961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19.2x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31713A5-3839-9A4D-9705-518D741B1E62}"/>
                </a:ext>
              </a:extLst>
            </p:cNvPr>
            <p:cNvSpPr txBox="1"/>
            <p:nvPr/>
          </p:nvSpPr>
          <p:spPr>
            <a:xfrm rot="16200000">
              <a:off x="2918529" y="2273280"/>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6.8x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ED08672-BFCD-2541-A4DB-69572870CA63}"/>
                </a:ext>
              </a:extLst>
            </p:cNvPr>
            <p:cNvSpPr txBox="1"/>
            <p:nvPr/>
          </p:nvSpPr>
          <p:spPr>
            <a:xfrm rot="16200000">
              <a:off x="4036785" y="2284591"/>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6.8x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6854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6EE0-2BC6-D741-9315-7EE3AF8DBE05}"/>
              </a:ext>
            </a:extLst>
          </p:cNvPr>
          <p:cNvSpPr>
            <a:spLocks noGrp="1"/>
          </p:cNvSpPr>
          <p:nvPr>
            <p:ph type="title"/>
          </p:nvPr>
        </p:nvSpPr>
        <p:spPr/>
        <p:txBody>
          <a:bodyPr/>
          <a:lstStyle/>
          <a:p>
            <a:r>
              <a:rPr lang="en-CH" dirty="0"/>
              <a:t>Area and Power</a:t>
            </a:r>
          </a:p>
        </p:txBody>
      </p:sp>
      <p:sp>
        <p:nvSpPr>
          <p:cNvPr id="3" name="Content Placeholder 2">
            <a:extLst>
              <a:ext uri="{FF2B5EF4-FFF2-40B4-BE49-F238E27FC236}">
                <a16:creationId xmlns:a16="http://schemas.microsoft.com/office/drawing/2014/main" id="{71158F59-6BA8-4B42-8BF0-FC3E9FFC67D4}"/>
              </a:ext>
            </a:extLst>
          </p:cNvPr>
          <p:cNvSpPr>
            <a:spLocks noGrp="1"/>
          </p:cNvSpPr>
          <p:nvPr>
            <p:ph idx="1"/>
          </p:nvPr>
        </p:nvSpPr>
        <p:spPr/>
        <p:txBody>
          <a:bodyPr/>
          <a:lstStyle/>
          <a:p>
            <a:pPr>
              <a:spcAft>
                <a:spcPts val="2000"/>
              </a:spcAft>
            </a:pPr>
            <a:r>
              <a:rPr lang="en-GB" sz="2400" dirty="0"/>
              <a:t>Based on </a:t>
            </a:r>
            <a:r>
              <a:rPr lang="en-GB" sz="2400" b="1" dirty="0">
                <a:solidFill>
                  <a:srgbClr val="1982C3"/>
                </a:solidFill>
              </a:rPr>
              <a:t>Synthesis</a:t>
            </a:r>
            <a:r>
              <a:rPr lang="en-GB" sz="2400" dirty="0"/>
              <a:t> of </a:t>
            </a:r>
            <a:r>
              <a:rPr lang="en-GB" sz="2400" b="1" dirty="0" err="1">
                <a:solidFill>
                  <a:srgbClr val="1982C3"/>
                </a:solidFill>
              </a:rPr>
              <a:t>GenStore</a:t>
            </a:r>
            <a:r>
              <a:rPr lang="en-GB" sz="2400" b="1" dirty="0">
                <a:solidFill>
                  <a:schemeClr val="accent5"/>
                </a:solidFill>
              </a:rPr>
              <a:t> </a:t>
            </a:r>
            <a:r>
              <a:rPr lang="en-GB" sz="2400" dirty="0"/>
              <a:t>accelerators using the Synopsys Design Compiler @ 65nm technology node</a:t>
            </a:r>
          </a:p>
          <a:p>
            <a:pPr marL="0" indent="0">
              <a:spcAft>
                <a:spcPts val="2000"/>
              </a:spcAft>
              <a:buNone/>
            </a:pPr>
            <a:endParaRPr lang="en-GB" dirty="0"/>
          </a:p>
        </p:txBody>
      </p:sp>
      <p:graphicFrame>
        <p:nvGraphicFramePr>
          <p:cNvPr id="4" name="Table 3">
            <a:extLst>
              <a:ext uri="{FF2B5EF4-FFF2-40B4-BE49-F238E27FC236}">
                <a16:creationId xmlns:a16="http://schemas.microsoft.com/office/drawing/2014/main" id="{A3F6F1A7-5FED-B44B-9259-3774C96EE5E5}"/>
              </a:ext>
            </a:extLst>
          </p:cNvPr>
          <p:cNvGraphicFramePr>
            <a:graphicFrameLocks noGrp="1"/>
          </p:cNvGraphicFramePr>
          <p:nvPr/>
        </p:nvGraphicFramePr>
        <p:xfrm>
          <a:off x="487199" y="1795305"/>
          <a:ext cx="8165206" cy="3227456"/>
        </p:xfrm>
        <a:graphic>
          <a:graphicData uri="http://schemas.openxmlformats.org/drawingml/2006/table">
            <a:tbl>
              <a:tblPr>
                <a:tableStyleId>{5C22544A-7EE6-4342-B048-85BDC9FD1C3A}</a:tableStyleId>
              </a:tblPr>
              <a:tblGrid>
                <a:gridCol w="2859110">
                  <a:extLst>
                    <a:ext uri="{9D8B030D-6E8A-4147-A177-3AD203B41FA5}">
                      <a16:colId xmlns:a16="http://schemas.microsoft.com/office/drawing/2014/main" val="123597305"/>
                    </a:ext>
                  </a:extLst>
                </a:gridCol>
                <a:gridCol w="2009104">
                  <a:extLst>
                    <a:ext uri="{9D8B030D-6E8A-4147-A177-3AD203B41FA5}">
                      <a16:colId xmlns:a16="http://schemas.microsoft.com/office/drawing/2014/main" val="3494495105"/>
                    </a:ext>
                  </a:extLst>
                </a:gridCol>
                <a:gridCol w="1777285">
                  <a:extLst>
                    <a:ext uri="{9D8B030D-6E8A-4147-A177-3AD203B41FA5}">
                      <a16:colId xmlns:a16="http://schemas.microsoft.com/office/drawing/2014/main" val="2405678777"/>
                    </a:ext>
                  </a:extLst>
                </a:gridCol>
                <a:gridCol w="1519707">
                  <a:extLst>
                    <a:ext uri="{9D8B030D-6E8A-4147-A177-3AD203B41FA5}">
                      <a16:colId xmlns:a16="http://schemas.microsoft.com/office/drawing/2014/main" val="4092833312"/>
                    </a:ext>
                  </a:extLst>
                </a:gridCol>
              </a:tblGrid>
              <a:tr h="484256">
                <a:tc>
                  <a:txBody>
                    <a:bodyPr/>
                    <a:lstStyle/>
                    <a:p>
                      <a:pPr algn="ctr" fontAlgn="b"/>
                      <a:r>
                        <a:rPr lang="en-GB" sz="2000" b="1" u="none" strike="noStrike" dirty="0">
                          <a:solidFill>
                            <a:schemeClr val="bg1"/>
                          </a:solidFill>
                          <a:effectLst/>
                          <a:latin typeface="Corbel" panose="020B0503020204020204" pitchFamily="34" charset="0"/>
                        </a:rPr>
                        <a:t>Logic unit</a:t>
                      </a:r>
                      <a:endParaRPr lang="en-GB" sz="2000" b="1" i="0" u="none" strike="noStrike" dirty="0">
                        <a:solidFill>
                          <a:schemeClr val="bg1"/>
                        </a:solidFill>
                        <a:effectLst/>
                        <a:latin typeface="Corbel" panose="020B0503020204020204" pitchFamily="34"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 of instances</a:t>
                      </a:r>
                      <a:endParaRPr lang="en-GB" sz="2000" b="1" i="0" u="none" strike="noStrike" dirty="0">
                        <a:solidFill>
                          <a:schemeClr val="bg1"/>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Area [mm</a:t>
                      </a:r>
                      <a:r>
                        <a:rPr lang="en-GB" sz="2000" b="1" u="none" strike="noStrike" baseline="30000" dirty="0">
                          <a:solidFill>
                            <a:schemeClr val="bg1"/>
                          </a:solidFill>
                          <a:effectLst/>
                          <a:latin typeface="Corbel" panose="020B0503020204020204" pitchFamily="34" charset="0"/>
                        </a:rPr>
                        <a:t>2</a:t>
                      </a:r>
                      <a:r>
                        <a:rPr lang="en-GB" sz="2000" b="1" u="none" strike="noStrike" dirty="0">
                          <a:solidFill>
                            <a:schemeClr val="bg1"/>
                          </a:solidFill>
                          <a:effectLst/>
                          <a:latin typeface="Corbel" panose="020B0503020204020204" pitchFamily="34" charset="0"/>
                        </a:rPr>
                        <a:t>]</a:t>
                      </a:r>
                      <a:endParaRPr lang="en-GB" sz="2000" b="1" i="0" u="none" strike="noStrike" dirty="0">
                        <a:solidFill>
                          <a:schemeClr val="bg1"/>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Power [</a:t>
                      </a:r>
                      <a:r>
                        <a:rPr lang="en-GB" sz="2000" b="1" u="none" strike="noStrike" dirty="0" err="1">
                          <a:solidFill>
                            <a:schemeClr val="bg1"/>
                          </a:solidFill>
                          <a:effectLst/>
                          <a:latin typeface="Corbel" panose="020B0503020204020204" pitchFamily="34" charset="0"/>
                        </a:rPr>
                        <a:t>mW</a:t>
                      </a:r>
                      <a:r>
                        <a:rPr lang="en-GB" sz="2000" b="1" u="none" strike="noStrike" dirty="0">
                          <a:solidFill>
                            <a:schemeClr val="bg1"/>
                          </a:solidFill>
                          <a:effectLst/>
                          <a:latin typeface="Corbel" panose="020B0503020204020204" pitchFamily="34" charset="0"/>
                        </a:rPr>
                        <a:t>]</a:t>
                      </a:r>
                      <a:endParaRPr lang="en-GB" sz="2000" b="1" i="0" u="none" strike="noStrike" dirty="0">
                        <a:solidFill>
                          <a:schemeClr val="bg1"/>
                        </a:solidFill>
                        <a:effectLst/>
                        <a:latin typeface="Corbel" panose="020B050302020402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262479441"/>
                  </a:ext>
                </a:extLst>
              </a:tr>
              <a:tr h="322437">
                <a:tc>
                  <a:txBody>
                    <a:bodyPr/>
                    <a:lstStyle/>
                    <a:p>
                      <a:pPr algn="ctr" fontAlgn="b"/>
                      <a:r>
                        <a:rPr lang="en-GB" sz="1600" u="none" strike="noStrike" dirty="0">
                          <a:effectLst/>
                          <a:latin typeface="Corbel" panose="020B0503020204020204" pitchFamily="34" charset="0"/>
                        </a:rPr>
                        <a:t>Comparator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SSD</a:t>
                      </a:r>
                      <a:endParaRPr lang="en-GB" sz="1600" b="0" i="0" u="none" strike="noStrike" dirty="0">
                        <a:solidFill>
                          <a:srgbClr val="000000"/>
                        </a:solidFill>
                        <a:effectLst/>
                        <a:latin typeface="Corbel" panose="020B0503020204020204" pitchFamily="34" charset="0"/>
                      </a:endParaRPr>
                    </a:p>
                  </a:txBody>
                  <a:tcPr marL="9525" marR="9525" marT="9525" marB="0" anchor="b">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CH" sz="1600" u="none" strike="noStrike" dirty="0">
                          <a:effectLst/>
                          <a:latin typeface="Corbel" panose="020B0503020204020204" pitchFamily="34" charset="0"/>
                        </a:rPr>
                        <a:t>0.0007</a:t>
                      </a:r>
                      <a:endParaRPr lang="en-CH" sz="1600" b="0" i="0" u="none" strike="noStrike" dirty="0">
                        <a:solidFill>
                          <a:srgbClr val="000000"/>
                        </a:solidFill>
                        <a:effectLst/>
                        <a:latin typeface="Corbel" panose="020B0503020204020204" pitchFamily="34" charset="0"/>
                      </a:endParaRPr>
                    </a:p>
                  </a:txBody>
                  <a:tcPr marL="9525" marR="9525" marT="9525" marB="0" anchor="b">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CH" sz="1600" u="none" strike="noStrike" dirty="0">
                          <a:effectLst/>
                          <a:latin typeface="Corbel" panose="020B0503020204020204" pitchFamily="34" charset="0"/>
                        </a:rPr>
                        <a:t>0.14</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92B192">
                        <a:alpha val="21176"/>
                      </a:srgbClr>
                    </a:solidFill>
                  </a:tcPr>
                </a:tc>
                <a:extLst>
                  <a:ext uri="{0D108BD9-81ED-4DB2-BD59-A6C34878D82A}">
                    <a16:rowId xmlns:a16="http://schemas.microsoft.com/office/drawing/2014/main" val="1555883855"/>
                  </a:ext>
                </a:extLst>
              </a:tr>
              <a:tr h="322437">
                <a:tc>
                  <a:txBody>
                    <a:bodyPr/>
                    <a:lstStyle/>
                    <a:p>
                      <a:pPr algn="ctr" fontAlgn="b"/>
                      <a:r>
                        <a:rPr lang="en-GB" sz="1600" u="none" strike="noStrike" dirty="0">
                          <a:effectLst/>
                          <a:latin typeface="Corbel" panose="020B0503020204020204" pitchFamily="34" charset="0"/>
                        </a:rPr>
                        <a:t>K -</a:t>
                      </a:r>
                      <a:r>
                        <a:rPr lang="en-GB" sz="1600" u="none" strike="noStrike" dirty="0" err="1">
                          <a:effectLst/>
                          <a:latin typeface="Corbel" panose="020B0503020204020204" pitchFamily="34" charset="0"/>
                        </a:rPr>
                        <a:t>mer</a:t>
                      </a:r>
                      <a:r>
                        <a:rPr lang="en-GB" sz="1600" u="none" strike="noStrike" dirty="0">
                          <a:effectLst/>
                          <a:latin typeface="Corbel" panose="020B0503020204020204" pitchFamily="34" charset="0"/>
                        </a:rPr>
                        <a:t> Window</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2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0.0018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0.27</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3565792525"/>
                  </a:ext>
                </a:extLst>
              </a:tr>
              <a:tr h="322437">
                <a:tc>
                  <a:txBody>
                    <a:bodyPr/>
                    <a:lstStyle/>
                    <a:p>
                      <a:pPr algn="ctr" fontAlgn="b"/>
                      <a:r>
                        <a:rPr lang="en-GB" sz="1600" u="none" strike="noStrike" dirty="0">
                          <a:effectLst/>
                          <a:latin typeface="Corbel" panose="020B0503020204020204" pitchFamily="34" charset="0"/>
                        </a:rPr>
                        <a:t>Hash Accelerator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2 per SSD</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1.8</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1721199651"/>
                  </a:ext>
                </a:extLst>
              </a:tr>
              <a:tr h="322437">
                <a:tc>
                  <a:txBody>
                    <a:bodyPr/>
                    <a:lstStyle/>
                    <a:p>
                      <a:pPr algn="ctr" fontAlgn="b"/>
                      <a:r>
                        <a:rPr lang="en-GB" sz="1600" u="none" strike="noStrike" dirty="0">
                          <a:effectLst/>
                          <a:latin typeface="Corbel" panose="020B0503020204020204" pitchFamily="34" charset="0"/>
                        </a:rPr>
                        <a:t>Location Buffer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0.00725</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0.37375</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3311369179"/>
                  </a:ext>
                </a:extLst>
              </a:tr>
              <a:tr h="322437">
                <a:tc>
                  <a:txBody>
                    <a:bodyPr/>
                    <a:lstStyle/>
                    <a:p>
                      <a:pPr algn="ctr" fontAlgn="b"/>
                      <a:r>
                        <a:rPr lang="en-GB" sz="1600" u="none" strike="noStrike">
                          <a:effectLst/>
                          <a:latin typeface="Corbel" panose="020B0503020204020204" pitchFamily="34" charset="0"/>
                        </a:rPr>
                        <a:t>Chaining Buffer</a:t>
                      </a:r>
                      <a:endParaRPr lang="en-GB" sz="1600" b="0" i="0" u="none" strike="noStrike">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0.95</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4066311056"/>
                  </a:ext>
                </a:extLst>
              </a:tr>
              <a:tr h="322437">
                <a:tc>
                  <a:txBody>
                    <a:bodyPr/>
                    <a:lstStyle/>
                    <a:p>
                      <a:pPr algn="ctr" fontAlgn="b"/>
                      <a:r>
                        <a:rPr lang="en-GB" sz="1600" u="none" strike="noStrike" dirty="0">
                          <a:effectLst/>
                          <a:latin typeface="Corbel" panose="020B0503020204020204" pitchFamily="34" charset="0"/>
                        </a:rPr>
                        <a:t>Chaining PE</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0.004</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0.98</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296113054"/>
                  </a:ext>
                </a:extLst>
              </a:tr>
              <a:tr h="322437">
                <a:tc>
                  <a:txBody>
                    <a:bodyPr/>
                    <a:lstStyle/>
                    <a:p>
                      <a:pPr algn="ctr" fontAlgn="b"/>
                      <a:r>
                        <a:rPr lang="en-GB" sz="1600" u="none" strike="noStrike" dirty="0">
                          <a:effectLst/>
                          <a:latin typeface="Corbel" panose="020B0503020204020204" pitchFamily="34" charset="0"/>
                        </a:rPr>
                        <a:t>Control</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SSD</a:t>
                      </a:r>
                      <a:endParaRPr lang="en-GB" sz="1600" b="0" i="0" u="none" strike="noStrike" dirty="0">
                        <a:solidFill>
                          <a:srgbClr val="000000"/>
                        </a:solidFill>
                        <a:effectLst/>
                        <a:latin typeface="Corbel" panose="020B0503020204020204" pitchFamily="34" charset="0"/>
                      </a:endParaRPr>
                    </a:p>
                  </a:txBody>
                  <a:tcPr marL="9525" marR="9525" marT="9525" marB="0" anchor="b">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1600" u="none" strike="noStrike" dirty="0">
                          <a:effectLst/>
                          <a:latin typeface="Corbel" panose="020B0503020204020204" pitchFamily="34" charset="0"/>
                        </a:rPr>
                        <a:t>0.0002</a:t>
                      </a:r>
                      <a:endParaRPr lang="en-CH" sz="1600" b="0" i="0" u="none" strike="noStrike" dirty="0">
                        <a:solidFill>
                          <a:srgbClr val="000000"/>
                        </a:solidFill>
                        <a:effectLst/>
                        <a:latin typeface="Corbel" panose="020B0503020204020204" pitchFamily="34" charset="0"/>
                      </a:endParaRPr>
                    </a:p>
                  </a:txBody>
                  <a:tcPr marL="9525" marR="9525" marT="9525" marB="0" anchor="b">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1600" u="none" strike="noStrike" dirty="0">
                          <a:effectLst/>
                          <a:latin typeface="Corbel" panose="020B0503020204020204" pitchFamily="34" charset="0"/>
                        </a:rPr>
                        <a:t>0.11</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92B192">
                        <a:alpha val="21176"/>
                      </a:srgbClr>
                    </a:solidFill>
                  </a:tcPr>
                </a:tc>
                <a:extLst>
                  <a:ext uri="{0D108BD9-81ED-4DB2-BD59-A6C34878D82A}">
                    <a16:rowId xmlns:a16="http://schemas.microsoft.com/office/drawing/2014/main" val="3779071789"/>
                  </a:ext>
                </a:extLst>
              </a:tr>
              <a:tr h="486141">
                <a:tc>
                  <a:txBody>
                    <a:bodyPr/>
                    <a:lstStyle/>
                    <a:p>
                      <a:pPr algn="ctr" fontAlgn="b"/>
                      <a:r>
                        <a:rPr lang="en-GB" sz="2000" i="1" u="none" strike="noStrike" dirty="0">
                          <a:effectLst/>
                          <a:latin typeface="Corbel" panose="020B0503020204020204" pitchFamily="34" charset="0"/>
                        </a:rPr>
                        <a:t>Total for an 8-channel SSD</a:t>
                      </a:r>
                      <a:endParaRPr lang="en-GB" sz="2000" b="0" i="1" u="none" strike="noStrike" dirty="0">
                        <a:solidFill>
                          <a:srgbClr val="000000"/>
                        </a:solidFill>
                        <a:effectLst/>
                        <a:latin typeface="Corbel" panose="020B0503020204020204" pitchFamily="34" charset="0"/>
                      </a:endParaRPr>
                    </a:p>
                  </a:txBody>
                  <a:tcPr marL="9525" marR="9525" marT="19050" marB="1905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a:t>
                      </a:r>
                      <a:endParaRPr lang="en-CH" sz="2000" b="0" i="0" u="none" strike="noStrike" dirty="0">
                        <a:solidFill>
                          <a:srgbClr val="000000"/>
                        </a:solidFill>
                        <a:effectLst/>
                        <a:latin typeface="Corbel" panose="020B0503020204020204" pitchFamily="34" charset="0"/>
                      </a:endParaRPr>
                    </a:p>
                  </a:txBody>
                  <a:tcPr marL="9525" marR="9525" marT="19050" marB="1905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0.2</a:t>
                      </a:r>
                      <a:endParaRPr lang="en-CH" sz="2000" b="0" i="0" u="none" strike="noStrike" dirty="0">
                        <a:solidFill>
                          <a:srgbClr val="000000"/>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26.6</a:t>
                      </a:r>
                      <a:endParaRPr lang="en-CH" sz="2000" b="0" i="0" u="none" strike="noStrike" dirty="0">
                        <a:solidFill>
                          <a:srgbClr val="000000"/>
                        </a:solidFill>
                        <a:effectLst/>
                        <a:latin typeface="Corbel" panose="020B050302020402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extLst>
                  <a:ext uri="{0D108BD9-81ED-4DB2-BD59-A6C34878D82A}">
                    <a16:rowId xmlns:a16="http://schemas.microsoft.com/office/drawing/2014/main" val="424767596"/>
                  </a:ext>
                </a:extLst>
              </a:tr>
            </a:tbl>
          </a:graphicData>
        </a:graphic>
      </p:graphicFrame>
      <p:sp>
        <p:nvSpPr>
          <p:cNvPr id="5" name="Rectangle 4">
            <a:extLst>
              <a:ext uri="{FF2B5EF4-FFF2-40B4-BE49-F238E27FC236}">
                <a16:creationId xmlns:a16="http://schemas.microsoft.com/office/drawing/2014/main" id="{C25D65EA-FAF3-5241-9CA8-1A716E33DEE9}"/>
              </a:ext>
            </a:extLst>
          </p:cNvPr>
          <p:cNvSpPr/>
          <p:nvPr/>
        </p:nvSpPr>
        <p:spPr>
          <a:xfrm>
            <a:off x="0" y="5161588"/>
            <a:ext cx="9144000" cy="12389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Only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0.006% of a 14nm Intel Processor</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less than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9.5% of the three ARM processors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a SATA SSD controller</a:t>
            </a:r>
          </a:p>
        </p:txBody>
      </p:sp>
      <p:sp>
        <p:nvSpPr>
          <p:cNvPr id="6" name="Rounded Rectangle 5">
            <a:extLst>
              <a:ext uri="{FF2B5EF4-FFF2-40B4-BE49-F238E27FC236}">
                <a16:creationId xmlns:a16="http://schemas.microsoft.com/office/drawing/2014/main" id="{6E48CABB-A7C8-A243-A28F-58BDBAC90941}"/>
              </a:ext>
            </a:extLst>
          </p:cNvPr>
          <p:cNvSpPr/>
          <p:nvPr/>
        </p:nvSpPr>
        <p:spPr>
          <a:xfrm flipV="1">
            <a:off x="295115" y="4520484"/>
            <a:ext cx="8549374" cy="5022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93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F4A-7BCD-E441-BA12-1FDE12DC94E0}"/>
              </a:ext>
            </a:extLst>
          </p:cNvPr>
          <p:cNvSpPr>
            <a:spLocks noGrp="1"/>
          </p:cNvSpPr>
          <p:nvPr>
            <p:ph type="title"/>
          </p:nvPr>
        </p:nvSpPr>
        <p:spPr/>
        <p:txBody>
          <a:bodyPr/>
          <a:lstStyle/>
          <a:p>
            <a:r>
              <a:rPr lang="en-CH" dirty="0"/>
              <a:t>Other Results in the Paper</a:t>
            </a:r>
          </a:p>
        </p:txBody>
      </p:sp>
      <p:sp>
        <p:nvSpPr>
          <p:cNvPr id="3" name="Content Placeholder 2">
            <a:extLst>
              <a:ext uri="{FF2B5EF4-FFF2-40B4-BE49-F238E27FC236}">
                <a16:creationId xmlns:a16="http://schemas.microsoft.com/office/drawing/2014/main" id="{E7C58C58-646E-814E-B99E-38BD311BBC24}"/>
              </a:ext>
            </a:extLst>
          </p:cNvPr>
          <p:cNvSpPr>
            <a:spLocks noGrp="1"/>
          </p:cNvSpPr>
          <p:nvPr>
            <p:ph idx="1"/>
          </p:nvPr>
        </p:nvSpPr>
        <p:spPr/>
        <p:txBody>
          <a:bodyPr/>
          <a:lstStyle/>
          <a:p>
            <a:pPr>
              <a:spcBef>
                <a:spcPts val="500"/>
              </a:spcBef>
              <a:spcAft>
                <a:spcPts val="1000"/>
              </a:spcAft>
            </a:pPr>
            <a:r>
              <a:rPr lang="en-CH" dirty="0"/>
              <a:t>Effect of </a:t>
            </a:r>
            <a:r>
              <a:rPr lang="en-CH" dirty="0">
                <a:solidFill>
                  <a:srgbClr val="1982C3"/>
                </a:solidFill>
              </a:rPr>
              <a:t>read set features </a:t>
            </a:r>
            <a:r>
              <a:rPr lang="en-CH" dirty="0"/>
              <a:t>on performance</a:t>
            </a:r>
          </a:p>
          <a:p>
            <a:pPr lvl="1">
              <a:spcAft>
                <a:spcPts val="1000"/>
              </a:spcAft>
              <a:buClr>
                <a:schemeClr val="tx1"/>
              </a:buClr>
            </a:pPr>
            <a:r>
              <a:rPr lang="en-CH" dirty="0">
                <a:solidFill>
                  <a:srgbClr val="1982C3"/>
                </a:solidFill>
              </a:rPr>
              <a:t>Data size </a:t>
            </a:r>
            <a:r>
              <a:rPr lang="en-CH" dirty="0"/>
              <a:t>(up to 440 GB)</a:t>
            </a:r>
          </a:p>
          <a:p>
            <a:pPr lvl="1">
              <a:spcAft>
                <a:spcPts val="3000"/>
              </a:spcAft>
              <a:buClr>
                <a:schemeClr val="tx1"/>
              </a:buClr>
            </a:pPr>
            <a:r>
              <a:rPr lang="en-CH" dirty="0">
                <a:solidFill>
                  <a:srgbClr val="1982C3"/>
                </a:solidFill>
              </a:rPr>
              <a:t>Filter ratio</a:t>
            </a:r>
          </a:p>
          <a:p>
            <a:pPr>
              <a:spcBef>
                <a:spcPts val="500"/>
              </a:spcBef>
              <a:spcAft>
                <a:spcPts val="1000"/>
              </a:spcAft>
            </a:pPr>
            <a:r>
              <a:rPr lang="en-CH" dirty="0"/>
              <a:t>Performance benefit of an implementation of GenStore </a:t>
            </a:r>
            <a:r>
              <a:rPr lang="en-CH" dirty="0">
                <a:solidFill>
                  <a:schemeClr val="accent2"/>
                </a:solidFill>
              </a:rPr>
              <a:t>outside the SSD</a:t>
            </a:r>
          </a:p>
          <a:p>
            <a:pPr lvl="1">
              <a:spcAft>
                <a:spcPts val="1000"/>
              </a:spcAft>
            </a:pPr>
            <a:r>
              <a:rPr lang="en-CH" dirty="0"/>
              <a:t>In some cases, it provides performance benefits due more efficient </a:t>
            </a:r>
            <a:r>
              <a:rPr lang="en-CH" dirty="0">
                <a:solidFill>
                  <a:schemeClr val="accent2"/>
                </a:solidFill>
              </a:rPr>
              <a:t>streaming accesses </a:t>
            </a:r>
          </a:p>
          <a:p>
            <a:pPr lvl="1">
              <a:spcAft>
                <a:spcPts val="3000"/>
              </a:spcAft>
            </a:pPr>
            <a:r>
              <a:rPr lang="en-CH" dirty="0"/>
              <a:t>Provides </a:t>
            </a:r>
            <a:r>
              <a:rPr lang="en-CH" dirty="0">
                <a:solidFill>
                  <a:schemeClr val="accent2"/>
                </a:solidFill>
              </a:rPr>
              <a:t>significantly lower benefit </a:t>
            </a:r>
            <a:r>
              <a:rPr lang="en-CH" dirty="0"/>
              <a:t>compared to GenStore</a:t>
            </a:r>
          </a:p>
          <a:p>
            <a:pPr>
              <a:spcBef>
                <a:spcPts val="500"/>
              </a:spcBef>
              <a:spcAft>
                <a:spcPts val="1000"/>
              </a:spcAft>
            </a:pPr>
            <a:r>
              <a:rPr lang="en-CH" dirty="0"/>
              <a:t>More detailed characterization of non-matching reads across different </a:t>
            </a:r>
            <a:r>
              <a:rPr lang="en-CH" dirty="0">
                <a:solidFill>
                  <a:srgbClr val="8237B9"/>
                </a:solidFill>
              </a:rPr>
              <a:t>read mapping use cases and species</a:t>
            </a:r>
          </a:p>
        </p:txBody>
      </p:sp>
    </p:spTree>
    <p:extLst>
      <p:ext uri="{BB962C8B-B14F-4D97-AF65-F5344CB8AC3E}">
        <p14:creationId xmlns:p14="http://schemas.microsoft.com/office/powerpoint/2010/main" val="347325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p:txBody>
          <a:bodyPr/>
          <a:lstStyle/>
          <a:p>
            <a:r>
              <a:rPr lang="en-US" dirty="0"/>
              <a:t>Beginner Reading on Genome Analysis</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Joel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Lindegger</a:t>
            </a:r>
            <a:r>
              <a:rPr kumimoji="0" lang="en-US" sz="1800" b="0" i="0" u="none" strike="noStrike" kern="1200" cap="none" spc="0" normalizeH="0" baseline="0" noProof="0" dirty="0">
                <a:ln>
                  <a:noFill/>
                </a:ln>
                <a:solidFill>
                  <a:srgbClr val="000000"/>
                </a:solidFill>
                <a:effectLst/>
                <a:uLnTx/>
                <a:uFillTx/>
                <a:latin typeface="Tahoma"/>
                <a:ea typeface="+mn-ea"/>
                <a:cs typeface="+mn-cs"/>
              </a:rPr>
              <a:t>,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Haiyu</a:t>
            </a:r>
            <a:r>
              <a:rPr kumimoji="0" lang="en-US" sz="1800" b="0" i="0" u="none" strike="noStrike" kern="1200" cap="none" spc="0" normalizeH="0" baseline="0" noProof="0" dirty="0">
                <a:ln>
                  <a:noFill/>
                </a:ln>
                <a:solidFill>
                  <a:srgbClr val="000000"/>
                </a:solidFill>
                <a:effectLst/>
                <a:uLnTx/>
                <a:uFillTx/>
                <a:latin typeface="Tahoma"/>
                <a:ea typeface="+mn-ea"/>
                <a:cs typeface="+mn-cs"/>
              </a:rPr>
              <a:t> Mao, Gagandeep Singh, Juan Gomez-Luna,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From Molecules to Genomic Variations to Scientific Discovery:    Intelligent Algorithms and Architectures for Intelligent Genome Analysis</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Computational and Structural Biotechnology Journal,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10" name="Content Placeholder 9">
            <a:extLst>
              <a:ext uri="{FF2B5EF4-FFF2-40B4-BE49-F238E27FC236}">
                <a16:creationId xmlns:a16="http://schemas.microsoft.com/office/drawing/2014/main" id="{F45D9B22-CAE4-6040-89EE-CD3A1307D8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852936"/>
            <a:ext cx="9144000" cy="3413760"/>
          </a:xfrm>
        </p:spPr>
      </p:pic>
      <p:sp>
        <p:nvSpPr>
          <p:cNvPr id="6" name="TextBox 5">
            <a:extLst>
              <a:ext uri="{FF2B5EF4-FFF2-40B4-BE49-F238E27FC236}">
                <a16:creationId xmlns:a16="http://schemas.microsoft.com/office/drawing/2014/main" id="{3CBD41D2-621F-D5F9-13B4-D39C618AB2B6}"/>
              </a:ext>
            </a:extLst>
          </p:cNvPr>
          <p:cNvSpPr txBox="1"/>
          <p:nvPr/>
        </p:nvSpPr>
        <p:spPr>
          <a:xfrm>
            <a:off x="1557121"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https://arxiv.org/pdf/2205.07957.pdf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23405615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91AAD8-8B9E-F441-B3D7-A9A6729D3F61}"/>
              </a:ext>
            </a:extLst>
          </p:cNvPr>
          <p:cNvSpPr/>
          <p:nvPr/>
        </p:nvSpPr>
        <p:spPr>
          <a:xfrm>
            <a:off x="235868" y="5243582"/>
            <a:ext cx="8672264" cy="876337"/>
          </a:xfrm>
          <a:prstGeom prst="rect">
            <a:avLst/>
          </a:prstGeom>
          <a:solidFill>
            <a:srgbClr val="06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rbel" panose="020B0503020204020204" pitchFamily="34" charset="0"/>
                <a:ea typeface="+mn-ea"/>
                <a:cs typeface="+mn-cs"/>
              </a:rPr>
              <a:t>Conclusions</a:t>
            </a:r>
          </a:p>
        </p:txBody>
      </p:sp>
      <p:sp>
        <p:nvSpPr>
          <p:cNvPr id="16" name="Rectangle 15">
            <a:extLst>
              <a:ext uri="{FF2B5EF4-FFF2-40B4-BE49-F238E27FC236}">
                <a16:creationId xmlns:a16="http://schemas.microsoft.com/office/drawing/2014/main" id="{C4F7C2E8-FACF-A344-B41E-7283F0886952}"/>
              </a:ext>
            </a:extLst>
          </p:cNvPr>
          <p:cNvSpPr/>
          <p:nvPr/>
        </p:nvSpPr>
        <p:spPr>
          <a:xfrm>
            <a:off x="265586" y="866164"/>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Background</a:t>
            </a:r>
          </a:p>
        </p:txBody>
      </p:sp>
      <p:sp>
        <p:nvSpPr>
          <p:cNvPr id="6" name="Content Placeholder 5" hidden="1">
            <a:extLst>
              <a:ext uri="{FF2B5EF4-FFF2-40B4-BE49-F238E27FC236}">
                <a16:creationId xmlns:a16="http://schemas.microsoft.com/office/drawing/2014/main" id="{8E8EDEFF-E6DD-CC47-AE02-196B3AC1525F}"/>
              </a:ext>
            </a:extLst>
          </p:cNvPr>
          <p:cNvSpPr>
            <a:spLocks noGrp="1"/>
          </p:cNvSpPr>
          <p:nvPr>
            <p:ph idx="1"/>
          </p:nvPr>
        </p:nvSpPr>
        <p:spPr>
          <a:xfrm>
            <a:off x="216313" y="1038366"/>
            <a:ext cx="8592679" cy="5148882"/>
          </a:xfrm>
        </p:spPr>
        <p:txBody>
          <a:bodyPr>
            <a:normAutofit fontScale="77500" lnSpcReduction="20000"/>
          </a:bodyPr>
          <a:lstStyle/>
          <a:p>
            <a:pPr marL="0" indent="0">
              <a:lnSpc>
                <a:spcPct val="200000"/>
              </a:lnSpc>
              <a:spcBef>
                <a:spcPts val="700"/>
              </a:spcBef>
              <a:buNone/>
            </a:pPr>
            <a:r>
              <a:rPr lang="en-US">
                <a:solidFill>
                  <a:srgbClr val="BFBFBF"/>
                </a:solidFill>
              </a:rPr>
              <a:t>Motivation and Goal</a:t>
            </a:r>
          </a:p>
          <a:p>
            <a:pPr marL="0" indent="0">
              <a:lnSpc>
                <a:spcPct val="200000"/>
              </a:lnSpc>
              <a:spcBef>
                <a:spcPts val="700"/>
              </a:spcBef>
              <a:buNone/>
            </a:pPr>
            <a:r>
              <a:rPr lang="en-US">
                <a:solidFill>
                  <a:srgbClr val="BFBFBF"/>
                </a:solidFill>
              </a:rPr>
              <a:t>Experimental Methodology</a:t>
            </a:r>
          </a:p>
          <a:p>
            <a:pPr marL="0" indent="0">
              <a:lnSpc>
                <a:spcPct val="200000"/>
              </a:lnSpc>
              <a:spcBef>
                <a:spcPts val="700"/>
              </a:spcBef>
              <a:buNone/>
            </a:pPr>
            <a:r>
              <a:rPr lang="en-US">
                <a:solidFill>
                  <a:srgbClr val="BFBFBF"/>
                </a:solidFill>
              </a:rPr>
              <a:t>Temperature Analysis</a:t>
            </a:r>
          </a:p>
          <a:p>
            <a:pPr marL="0" indent="0">
              <a:lnSpc>
                <a:spcPct val="200000"/>
              </a:lnSpc>
              <a:spcBef>
                <a:spcPts val="700"/>
              </a:spcBef>
              <a:buNone/>
            </a:pPr>
            <a:r>
              <a:rPr lang="en-US">
                <a:solidFill>
                  <a:srgbClr val="BFBFBF"/>
                </a:solidFill>
              </a:rPr>
              <a:t>Aggressor Row Active Time Analysis</a:t>
            </a:r>
          </a:p>
          <a:p>
            <a:pPr marL="0" indent="0">
              <a:lnSpc>
                <a:spcPct val="200000"/>
              </a:lnSpc>
              <a:spcBef>
                <a:spcPts val="700"/>
              </a:spcBef>
              <a:buNone/>
            </a:pPr>
            <a:r>
              <a:rPr lang="en-US">
                <a:solidFill>
                  <a:srgbClr val="BFBFBF"/>
                </a:solidFill>
              </a:rPr>
              <a:t>Spatial Variation Analysis</a:t>
            </a:r>
          </a:p>
          <a:p>
            <a:pPr marL="0" indent="0">
              <a:lnSpc>
                <a:spcPct val="200000"/>
              </a:lnSpc>
              <a:spcBef>
                <a:spcPts val="700"/>
              </a:spcBef>
              <a:buNone/>
            </a:pPr>
            <a:r>
              <a:rPr lang="en-US">
                <a:solidFill>
                  <a:srgbClr val="BFBFBF"/>
                </a:solidFill>
              </a:rPr>
              <a:t>Implications on Attacks and Defenses</a:t>
            </a:r>
          </a:p>
          <a:p>
            <a:pPr marL="0" indent="0">
              <a:lnSpc>
                <a:spcPct val="200000"/>
              </a:lnSpc>
              <a:spcBef>
                <a:spcPts val="700"/>
              </a:spcBef>
              <a:buNone/>
            </a:pPr>
            <a:r>
              <a:rPr lang="en-US">
                <a:solidFill>
                  <a:srgbClr val="BFBFBF"/>
                </a:solidFill>
              </a:rPr>
              <a:t>Conclusions</a:t>
            </a:r>
          </a:p>
          <a:p>
            <a:pPr marL="0" indent="0">
              <a:lnSpc>
                <a:spcPct val="200000"/>
              </a:lnSpc>
              <a:buNone/>
            </a:pPr>
            <a:endParaRPr lang="en-US">
              <a:solidFill>
                <a:srgbClr val="BFBFBF"/>
              </a:solidFill>
            </a:endParaRPr>
          </a:p>
        </p:txBody>
      </p:sp>
      <p:sp>
        <p:nvSpPr>
          <p:cNvPr id="26" name="Rectangle 25">
            <a:extLst>
              <a:ext uri="{FF2B5EF4-FFF2-40B4-BE49-F238E27FC236}">
                <a16:creationId xmlns:a16="http://schemas.microsoft.com/office/drawing/2014/main" id="{B42F442F-3A35-1441-816F-E719C1E2BEDF}"/>
              </a:ext>
            </a:extLst>
          </p:cNvPr>
          <p:cNvSpPr/>
          <p:nvPr/>
        </p:nvSpPr>
        <p:spPr>
          <a:xfrm>
            <a:off x="265586" y="1960519"/>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Motivation and Goal</a:t>
            </a:r>
          </a:p>
        </p:txBody>
      </p:sp>
      <p:sp>
        <p:nvSpPr>
          <p:cNvPr id="28" name="Rectangle 27">
            <a:extLst>
              <a:ext uri="{FF2B5EF4-FFF2-40B4-BE49-F238E27FC236}">
                <a16:creationId xmlns:a16="http://schemas.microsoft.com/office/drawing/2014/main" id="{66163B4B-BB3A-4F49-B060-4F2F9E78B480}"/>
              </a:ext>
            </a:extLst>
          </p:cNvPr>
          <p:cNvSpPr/>
          <p:nvPr/>
        </p:nvSpPr>
        <p:spPr>
          <a:xfrm>
            <a:off x="235868" y="3054874"/>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GenStore</a:t>
            </a:r>
            <a:endPar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8C4C16E8-8CAC-EE46-8433-92ACFE20B5B5}"/>
              </a:ext>
            </a:extLst>
          </p:cNvPr>
          <p:cNvSpPr/>
          <p:nvPr/>
        </p:nvSpPr>
        <p:spPr>
          <a:xfrm>
            <a:off x="282176" y="4149229"/>
            <a:ext cx="8672264" cy="8763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Evaluation</a:t>
            </a:r>
          </a:p>
        </p:txBody>
      </p:sp>
      <p:sp>
        <p:nvSpPr>
          <p:cNvPr id="14" name="Title 1">
            <a:extLst>
              <a:ext uri="{FF2B5EF4-FFF2-40B4-BE49-F238E27FC236}">
                <a16:creationId xmlns:a16="http://schemas.microsoft.com/office/drawing/2014/main" id="{4213E2A9-4038-194A-AF39-FFE08078F4BA}"/>
              </a:ext>
            </a:extLst>
          </p:cNvPr>
          <p:cNvSpPr>
            <a:spLocks noGrp="1"/>
          </p:cNvSpPr>
          <p:nvPr>
            <p:ph type="title"/>
          </p:nvPr>
        </p:nvSpPr>
        <p:spPr>
          <a:xfrm>
            <a:off x="189560" y="95697"/>
            <a:ext cx="8798061" cy="770467"/>
          </a:xfrm>
        </p:spPr>
        <p:txBody>
          <a:bodyPr/>
          <a:lstStyle/>
          <a:p>
            <a:r>
              <a:rPr lang="en-US" dirty="0">
                <a:latin typeface="Corbel" panose="020B0503020204020204" pitchFamily="34" charset="0"/>
              </a:rPr>
              <a:t>Outline</a:t>
            </a:r>
            <a:endParaRPr lang="en-US" b="1" dirty="0">
              <a:latin typeface="Corbel" panose="020B0503020204020204" pitchFamily="34" charset="0"/>
            </a:endParaRPr>
          </a:p>
        </p:txBody>
      </p:sp>
    </p:spTree>
    <p:extLst>
      <p:ext uri="{BB962C8B-B14F-4D97-AF65-F5344CB8AC3E}">
        <p14:creationId xmlns:p14="http://schemas.microsoft.com/office/powerpoint/2010/main" val="31953077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Conclusion</a:t>
            </a:r>
            <a:endParaRPr lang="en-US" b="1" dirty="0">
              <a:latin typeface="Corbel" panose="020B0503020204020204" pitchFamily="34" charset="0"/>
            </a:endParaRPr>
          </a:p>
        </p:txBody>
      </p:sp>
      <p:sp>
        <p:nvSpPr>
          <p:cNvPr id="3" name="Content Placeholder 2"/>
          <p:cNvSpPr>
            <a:spLocks noGrp="1"/>
          </p:cNvSpPr>
          <p:nvPr>
            <p:ph idx="1"/>
          </p:nvPr>
        </p:nvSpPr>
        <p:spPr>
          <a:xfrm>
            <a:off x="189559" y="767844"/>
            <a:ext cx="8874053" cy="5721856"/>
          </a:xfrm>
        </p:spPr>
        <p:txBody>
          <a:bodyPr lIns="91440" tIns="45720" rIns="91440" bIns="45720" anchor="t">
            <a:noAutofit/>
          </a:bodyPr>
          <a:lstStyle/>
          <a:p>
            <a:pPr marL="185738" indent="-185738">
              <a:lnSpc>
                <a:spcPct val="100000"/>
              </a:lnSpc>
              <a:spcBef>
                <a:spcPts val="400"/>
              </a:spcBef>
              <a:spcAft>
                <a:spcPts val="600"/>
              </a:spcAft>
            </a:pPr>
            <a:r>
              <a:rPr lang="en-US" sz="2000" dirty="0">
                <a:ea typeface="Segoe UI Symbol" panose="020B0502040204020203" pitchFamily="34" charset="0"/>
                <a:cs typeface="Segoe UI Historic" panose="020B0502040204020203" pitchFamily="34" charset="0"/>
              </a:rPr>
              <a:t>There has been significant effort into improving read mapping performance through efficient heuristics, hardware acceleration, accurate filters </a:t>
            </a:r>
          </a:p>
          <a:p>
            <a:pPr marL="185738" indent="-185738">
              <a:lnSpc>
                <a:spcPct val="100000"/>
              </a:lnSpc>
              <a:spcBef>
                <a:spcPts val="400"/>
              </a:spcBef>
              <a:spcAft>
                <a:spcPts val="600"/>
              </a:spcAft>
            </a:pPr>
            <a:r>
              <a:rPr lang="en-US" sz="2000" b="1" u="sng" dirty="0">
                <a:solidFill>
                  <a:srgbClr val="C00000"/>
                </a:solidFill>
                <a:ea typeface="Segoe UI Symbol" panose="020B0502040204020203" pitchFamily="34" charset="0"/>
                <a:cs typeface="Segoe UI Historic" panose="020B0502040204020203" pitchFamily="34" charset="0"/>
              </a:rPr>
              <a:t>Problem</a:t>
            </a:r>
            <a:r>
              <a:rPr lang="en-US" sz="2000" dirty="0">
                <a:solidFill>
                  <a:srgbClr val="C00000"/>
                </a:solidFill>
                <a:ea typeface="Segoe UI Symbol" panose="020B0502040204020203" pitchFamily="34" charset="0"/>
                <a:cs typeface="Segoe UI Historic" panose="020B0502040204020203" pitchFamily="34" charset="0"/>
              </a:rPr>
              <a:t>: while these approaches address the computation overhead, none of them alleviate the </a:t>
            </a:r>
            <a:r>
              <a:rPr lang="en-US" sz="2000" b="1" dirty="0">
                <a:solidFill>
                  <a:srgbClr val="C00000"/>
                </a:solidFill>
                <a:ea typeface="Segoe UI Symbol" panose="020B0502040204020203" pitchFamily="34" charset="0"/>
                <a:cs typeface="Segoe UI Historic" panose="020B0502040204020203" pitchFamily="34" charset="0"/>
              </a:rPr>
              <a:t>data movement overhead </a:t>
            </a:r>
            <a:r>
              <a:rPr lang="en-US" sz="2000" dirty="0">
                <a:solidFill>
                  <a:srgbClr val="C00000"/>
                </a:solidFill>
                <a:ea typeface="Segoe UI Symbol" panose="020B0502040204020203" pitchFamily="34" charset="0"/>
                <a:cs typeface="Segoe UI Historic" panose="020B0502040204020203" pitchFamily="34" charset="0"/>
              </a:rPr>
              <a:t>from storage</a:t>
            </a:r>
          </a:p>
          <a:p>
            <a:pPr marL="185738" indent="-185738">
              <a:lnSpc>
                <a:spcPct val="100000"/>
              </a:lnSpc>
              <a:spcBef>
                <a:spcPts val="400"/>
              </a:spcBef>
              <a:spcAft>
                <a:spcPts val="600"/>
              </a:spcAft>
            </a:pPr>
            <a:r>
              <a:rPr lang="en-US" sz="2000" b="1" u="sng" dirty="0">
                <a:solidFill>
                  <a:schemeClr val="accent4">
                    <a:lumMod val="50000"/>
                  </a:schemeClr>
                </a:solidFill>
                <a:ea typeface="Segoe UI Symbol" panose="020B0502040204020203" pitchFamily="34" charset="0"/>
                <a:cs typeface="Segoe UI Historic" panose="020B0502040204020203" pitchFamily="34" charset="0"/>
              </a:rPr>
              <a:t>Goal</a:t>
            </a:r>
            <a:r>
              <a:rPr lang="en-US" sz="2000" dirty="0">
                <a:solidFill>
                  <a:schemeClr val="accent4">
                    <a:lumMod val="50000"/>
                  </a:schemeClr>
                </a:solidFill>
                <a:ea typeface="Segoe UI Symbol" panose="020B0502040204020203" pitchFamily="34" charset="0"/>
                <a:cs typeface="Segoe UI Historic" panose="020B0502040204020203" pitchFamily="34" charset="0"/>
              </a:rPr>
              <a:t>: improve the performance of genome sequence analysis by effectively reducing unnecessary data movement from the storage system</a:t>
            </a:r>
          </a:p>
          <a:p>
            <a:pPr marL="185738" indent="-185738">
              <a:lnSpc>
                <a:spcPct val="100000"/>
              </a:lnSpc>
              <a:spcBef>
                <a:spcPts val="400"/>
              </a:spcBef>
              <a:spcAft>
                <a:spcPts val="600"/>
              </a:spcAft>
            </a:pPr>
            <a:r>
              <a:rPr lang="en-US" sz="2000" b="1" u="sng" dirty="0">
                <a:solidFill>
                  <a:schemeClr val="accent6">
                    <a:lumMod val="75000"/>
                  </a:schemeClr>
                </a:solidFill>
                <a:ea typeface="Segoe UI Symbol" panose="020B0502040204020203" pitchFamily="34" charset="0"/>
                <a:cs typeface="Segoe UI Historic" panose="020B0502040204020203" pitchFamily="34" charset="0"/>
              </a:rPr>
              <a:t>Idea</a:t>
            </a:r>
            <a:r>
              <a:rPr lang="en-US" sz="2000" b="1" dirty="0">
                <a:solidFill>
                  <a:schemeClr val="accent6">
                    <a:lumMod val="75000"/>
                  </a:schemeClr>
                </a:solidFill>
                <a:ea typeface="Segoe UI Symbol" panose="020B0502040204020203" pitchFamily="34" charset="0"/>
                <a:cs typeface="Segoe UI Historic" panose="020B0502040204020203" pitchFamily="34" charset="0"/>
              </a:rPr>
              <a:t>: </a:t>
            </a:r>
            <a:r>
              <a:rPr lang="en-US" sz="2000" dirty="0">
                <a:solidFill>
                  <a:schemeClr val="accent6">
                    <a:lumMod val="75000"/>
                  </a:schemeClr>
                </a:solidFill>
                <a:ea typeface="Segoe UI Symbol" panose="020B0502040204020203" pitchFamily="34" charset="0"/>
                <a:cs typeface="Segoe UI Historic" panose="020B0502040204020203" pitchFamily="34" charset="0"/>
              </a:rPr>
              <a:t>filter reads that </a:t>
            </a:r>
            <a:r>
              <a:rPr lang="en-US" sz="2000" b="1" dirty="0">
                <a:solidFill>
                  <a:schemeClr val="accent6">
                    <a:lumMod val="75000"/>
                  </a:schemeClr>
                </a:solidFill>
                <a:ea typeface="Segoe UI Symbol" panose="020B0502040204020203" pitchFamily="34" charset="0"/>
                <a:cs typeface="Segoe UI Historic" panose="020B0502040204020203" pitchFamily="34" charset="0"/>
              </a:rPr>
              <a:t>do not require the expensive alignment </a:t>
            </a:r>
            <a:r>
              <a:rPr lang="en-US" sz="2000" dirty="0">
                <a:solidFill>
                  <a:schemeClr val="accent6">
                    <a:lumMod val="75000"/>
                  </a:schemeClr>
                </a:solidFill>
                <a:ea typeface="Segoe UI Symbol" panose="020B0502040204020203" pitchFamily="34" charset="0"/>
                <a:cs typeface="Segoe UI Historic" panose="020B0502040204020203" pitchFamily="34" charset="0"/>
              </a:rPr>
              <a:t>computation </a:t>
            </a:r>
            <a:r>
              <a:rPr lang="en-US" sz="2000" b="1" dirty="0">
                <a:solidFill>
                  <a:schemeClr val="accent6">
                    <a:lumMod val="75000"/>
                  </a:schemeClr>
                </a:solidFill>
                <a:ea typeface="Segoe UI Symbol" panose="020B0502040204020203" pitchFamily="34" charset="0"/>
                <a:cs typeface="Segoe UI Historic" panose="020B0502040204020203" pitchFamily="34" charset="0"/>
              </a:rPr>
              <a:t>in the storage system</a:t>
            </a:r>
            <a:r>
              <a:rPr lang="en-US" sz="2000" dirty="0">
                <a:solidFill>
                  <a:schemeClr val="accent6">
                    <a:lumMod val="75000"/>
                  </a:schemeClr>
                </a:solidFill>
                <a:ea typeface="Segoe UI Symbol" panose="020B0502040204020203" pitchFamily="34" charset="0"/>
                <a:cs typeface="Segoe UI Historic" panose="020B0502040204020203" pitchFamily="34" charset="0"/>
              </a:rPr>
              <a:t> to fundamentally reduce the data movement overhead</a:t>
            </a:r>
          </a:p>
          <a:p>
            <a:pPr marL="185738" indent="-185738">
              <a:lnSpc>
                <a:spcPct val="100000"/>
              </a:lnSpc>
              <a:spcBef>
                <a:spcPts val="400"/>
              </a:spcBef>
            </a:pPr>
            <a:r>
              <a:rPr lang="en-US" sz="2000" b="1" u="sng" dirty="0">
                <a:solidFill>
                  <a:schemeClr val="accent2"/>
                </a:solidFill>
                <a:ea typeface="Segoe UI Symbol" panose="020B0502040204020203" pitchFamily="34" charset="0"/>
                <a:cs typeface="Segoe UI Historic" panose="020B0502040204020203" pitchFamily="34" charset="0"/>
              </a:rPr>
              <a:t>Challenges</a:t>
            </a:r>
            <a:r>
              <a:rPr lang="en-US" sz="2000" dirty="0">
                <a:solidFill>
                  <a:schemeClr val="accent2"/>
                </a:solidFill>
                <a:ea typeface="Segoe UI Symbol" panose="020B0502040204020203" pitchFamily="34" charset="0"/>
                <a:cs typeface="Segoe UI Historic" panose="020B0502040204020203" pitchFamily="34" charset="0"/>
              </a:rPr>
              <a:t>: </a:t>
            </a:r>
          </a:p>
          <a:p>
            <a:pPr marL="309688" lvl="1" indent="-185738">
              <a:lnSpc>
                <a:spcPct val="100000"/>
              </a:lnSpc>
              <a:spcBef>
                <a:spcPts val="400"/>
              </a:spcBef>
            </a:pPr>
            <a:r>
              <a:rPr lang="en-US" sz="2000" dirty="0">
                <a:solidFill>
                  <a:schemeClr val="accent2"/>
                </a:solidFill>
                <a:ea typeface="Segoe UI Symbol" panose="020B0502040204020203" pitchFamily="34" charset="0"/>
                <a:cs typeface="Segoe UI Historic" panose="020B0502040204020203" pitchFamily="34" charset="0"/>
              </a:rPr>
              <a:t>Read mapping workloads can exhibit </a:t>
            </a:r>
            <a:r>
              <a:rPr lang="en-US" sz="2000" b="1" dirty="0">
                <a:solidFill>
                  <a:schemeClr val="accent2"/>
                </a:solidFill>
                <a:ea typeface="Segoe UI Symbol" panose="020B0502040204020203" pitchFamily="34" charset="0"/>
                <a:cs typeface="Segoe UI Historic" panose="020B0502040204020203" pitchFamily="34" charset="0"/>
              </a:rPr>
              <a:t>different behavior</a:t>
            </a:r>
            <a:endParaRPr lang="en-US" sz="2000" dirty="0">
              <a:solidFill>
                <a:schemeClr val="accent2"/>
              </a:solidFill>
              <a:ea typeface="Segoe UI Symbol" panose="020B0502040204020203" pitchFamily="34" charset="0"/>
              <a:cs typeface="Segoe UI Historic" panose="020B0502040204020203" pitchFamily="34" charset="0"/>
            </a:endParaRPr>
          </a:p>
          <a:p>
            <a:pPr marL="309688" lvl="1" indent="-185738">
              <a:lnSpc>
                <a:spcPct val="100000"/>
              </a:lnSpc>
              <a:spcBef>
                <a:spcPts val="400"/>
              </a:spcBef>
            </a:pPr>
            <a:r>
              <a:rPr lang="en-US" sz="2000" dirty="0">
                <a:solidFill>
                  <a:schemeClr val="accent2"/>
                </a:solidFill>
                <a:ea typeface="Segoe UI Symbol" panose="020B0502040204020203" pitchFamily="34" charset="0"/>
                <a:cs typeface="Segoe UI Historic" panose="020B0502040204020203" pitchFamily="34" charset="0"/>
              </a:rPr>
              <a:t>There are </a:t>
            </a:r>
            <a:r>
              <a:rPr lang="en-US" sz="2000" b="1" dirty="0">
                <a:solidFill>
                  <a:schemeClr val="accent2"/>
                </a:solidFill>
                <a:ea typeface="Segoe UI Symbol" panose="020B0502040204020203" pitchFamily="34" charset="0"/>
                <a:cs typeface="Segoe UI Historic" panose="020B0502040204020203" pitchFamily="34" charset="0"/>
              </a:rPr>
              <a:t>limited available hardware resources </a:t>
            </a:r>
            <a:r>
              <a:rPr lang="en-US" sz="2000" dirty="0">
                <a:solidFill>
                  <a:schemeClr val="accent2"/>
                </a:solidFill>
                <a:ea typeface="Segoe UI Symbol" panose="020B0502040204020203" pitchFamily="34" charset="0"/>
                <a:cs typeface="Segoe UI Historic" panose="020B0502040204020203" pitchFamily="34" charset="0"/>
              </a:rPr>
              <a:t>in the storage system</a:t>
            </a:r>
          </a:p>
          <a:p>
            <a:pPr indent="-185738">
              <a:lnSpc>
                <a:spcPct val="100000"/>
              </a:lnSpc>
              <a:spcBef>
                <a:spcPts val="400"/>
              </a:spcBef>
              <a:spcAft>
                <a:spcPts val="600"/>
              </a:spcAft>
            </a:pPr>
            <a:r>
              <a:rPr lang="en-US" sz="2000" b="1" u="sng" dirty="0" err="1">
                <a:solidFill>
                  <a:srgbClr val="1982C3"/>
                </a:solidFill>
                <a:ea typeface="Segoe UI Symbol" panose="020B0502040204020203" pitchFamily="34" charset="0"/>
                <a:cs typeface="Segoe UI Historic" panose="020B0502040204020203" pitchFamily="34" charset="0"/>
              </a:rPr>
              <a:t>GenStore</a:t>
            </a:r>
            <a:r>
              <a:rPr lang="en-US" sz="2000" b="1" dirty="0">
                <a:solidFill>
                  <a:srgbClr val="1982C3"/>
                </a:solidFill>
                <a:ea typeface="Segoe UI Symbol" panose="020B0502040204020203" pitchFamily="34" charset="0"/>
                <a:cs typeface="Segoe UI Historic" panose="020B0502040204020203" pitchFamily="34" charset="0"/>
              </a:rPr>
              <a:t>:</a:t>
            </a:r>
            <a:r>
              <a:rPr lang="en-US" sz="2000" dirty="0">
                <a:solidFill>
                  <a:srgbClr val="1982C3"/>
                </a:solidFill>
                <a:ea typeface="Segoe UI Symbol" panose="020B0502040204020203" pitchFamily="34" charset="0"/>
                <a:cs typeface="Segoe UI Historic" panose="020B0502040204020203" pitchFamily="34" charset="0"/>
              </a:rPr>
              <a:t> the </a:t>
            </a:r>
            <a:r>
              <a:rPr lang="en-US" sz="2000" i="1" dirty="0">
                <a:solidFill>
                  <a:srgbClr val="1982C3"/>
                </a:solidFill>
                <a:ea typeface="Segoe UI Symbol" panose="020B0502040204020203" pitchFamily="34" charset="0"/>
                <a:cs typeface="Segoe UI Historic" panose="020B0502040204020203" pitchFamily="34" charset="0"/>
              </a:rPr>
              <a:t>first</a:t>
            </a:r>
            <a:r>
              <a:rPr lang="en-US" sz="2000" dirty="0">
                <a:solidFill>
                  <a:srgbClr val="1982C3"/>
                </a:solidFill>
                <a:ea typeface="Segoe UI Symbol" panose="020B0502040204020203" pitchFamily="34" charset="0"/>
                <a:cs typeface="Segoe UI Historic" panose="020B0502040204020203" pitchFamily="34" charset="0"/>
              </a:rPr>
              <a:t> in-storage processing system designed for genome sequence analysis to reduce both the computation and data movement overhead</a:t>
            </a:r>
          </a:p>
          <a:p>
            <a:pPr marL="185738" indent="-185738">
              <a:lnSpc>
                <a:spcPct val="100000"/>
              </a:lnSpc>
              <a:spcBef>
                <a:spcPts val="400"/>
              </a:spcBef>
              <a:spcAft>
                <a:spcPts val="600"/>
              </a:spcAft>
            </a:pPr>
            <a:r>
              <a:rPr lang="en-US" sz="2000" b="1" u="sng" dirty="0">
                <a:solidFill>
                  <a:srgbClr val="7030A0"/>
                </a:solidFill>
                <a:ea typeface="Segoe UI Symbol" panose="020B0502040204020203" pitchFamily="34" charset="0"/>
                <a:cs typeface="Segoe UI Historic" panose="020B0502040204020203" pitchFamily="34" charset="0"/>
              </a:rPr>
              <a:t>Key Results</a:t>
            </a:r>
            <a:r>
              <a:rPr lang="en-US" sz="2000" b="1" dirty="0">
                <a:solidFill>
                  <a:srgbClr val="7030A0"/>
                </a:solidFill>
                <a:ea typeface="Segoe UI Symbol" panose="020B0502040204020203" pitchFamily="34" charset="0"/>
                <a:cs typeface="Segoe UI Historic" panose="020B0502040204020203" pitchFamily="34" charset="0"/>
              </a:rPr>
              <a:t>: </a:t>
            </a:r>
            <a:r>
              <a:rPr lang="en-US" sz="2000" dirty="0" err="1">
                <a:solidFill>
                  <a:srgbClr val="7030A0"/>
                </a:solidFill>
                <a:ea typeface="Segoe UI Symbol" panose="020B0502040204020203" pitchFamily="34" charset="0"/>
                <a:cs typeface="Segoe UI Historic" panose="020B0502040204020203" pitchFamily="34" charset="0"/>
              </a:rPr>
              <a:t>GenStore</a:t>
            </a:r>
            <a:r>
              <a:rPr lang="en-US" sz="2000" dirty="0">
                <a:solidFill>
                  <a:srgbClr val="7030A0"/>
                </a:solidFill>
                <a:ea typeface="Segoe UI Symbol" panose="020B0502040204020203" pitchFamily="34" charset="0"/>
                <a:cs typeface="Segoe UI Historic" panose="020B0502040204020203" pitchFamily="34" charset="0"/>
              </a:rPr>
              <a:t> provides significant </a:t>
            </a:r>
            <a:r>
              <a:rPr lang="en-US" sz="2000" b="1" dirty="0">
                <a:solidFill>
                  <a:srgbClr val="7030A0"/>
                </a:solidFill>
                <a:ea typeface="Segoe UI Symbol" panose="020B0502040204020203" pitchFamily="34" charset="0"/>
                <a:cs typeface="Segoe UI Historic" panose="020B0502040204020203" pitchFamily="34" charset="0"/>
              </a:rPr>
              <a:t>speedup</a:t>
            </a:r>
            <a:r>
              <a:rPr lang="en-US" sz="2000" dirty="0">
                <a:solidFill>
                  <a:srgbClr val="7030A0"/>
                </a:solidFill>
                <a:ea typeface="Segoe UI Symbol" panose="020B0502040204020203" pitchFamily="34" charset="0"/>
                <a:cs typeface="Segoe UI Historic" panose="020B0502040204020203" pitchFamily="34" charset="0"/>
              </a:rPr>
              <a:t> </a:t>
            </a:r>
            <a:r>
              <a:rPr lang="en-US" sz="2000" b="1" dirty="0">
                <a:solidFill>
                  <a:srgbClr val="7030A0"/>
                </a:solidFill>
                <a:ea typeface="Segoe UI Symbol" panose="020B0502040204020203" pitchFamily="34" charset="0"/>
                <a:cs typeface="Segoe UI Historic" panose="020B0502040204020203" pitchFamily="34" charset="0"/>
              </a:rPr>
              <a:t>(1.4x - 33.6x) </a:t>
            </a:r>
            <a:r>
              <a:rPr lang="en-US" sz="2000" dirty="0">
                <a:solidFill>
                  <a:srgbClr val="7030A0"/>
                </a:solidFill>
                <a:ea typeface="Segoe UI Symbol" panose="020B0502040204020203" pitchFamily="34" charset="0"/>
                <a:cs typeface="Segoe UI Historic" panose="020B0502040204020203" pitchFamily="34" charset="0"/>
              </a:rPr>
              <a:t>and </a:t>
            </a:r>
            <a:r>
              <a:rPr lang="en-US" sz="2000" b="1" dirty="0">
                <a:solidFill>
                  <a:srgbClr val="7030A0"/>
                </a:solidFill>
                <a:ea typeface="Segoe UI Symbol" panose="020B0502040204020203" pitchFamily="34" charset="0"/>
                <a:cs typeface="Segoe UI Historic" panose="020B0502040204020203" pitchFamily="34" charset="0"/>
              </a:rPr>
              <a:t>energy reduction (3.9x – 29.2x) </a:t>
            </a:r>
            <a:r>
              <a:rPr lang="en-US" sz="2000" dirty="0">
                <a:solidFill>
                  <a:srgbClr val="7030A0"/>
                </a:solidFill>
                <a:ea typeface="Segoe UI Symbol" panose="020B0502040204020203" pitchFamily="34" charset="0"/>
                <a:cs typeface="Segoe UI Historic" panose="020B0502040204020203" pitchFamily="34" charset="0"/>
              </a:rPr>
              <a:t>at </a:t>
            </a:r>
            <a:r>
              <a:rPr lang="en-US" sz="2000" b="1" dirty="0">
                <a:solidFill>
                  <a:srgbClr val="7030A0"/>
                </a:solidFill>
                <a:ea typeface="Segoe UI Symbol" panose="020B0502040204020203" pitchFamily="34" charset="0"/>
                <a:cs typeface="Segoe UI Historic" panose="020B0502040204020203" pitchFamily="34" charset="0"/>
              </a:rPr>
              <a:t>low cost</a:t>
            </a:r>
          </a:p>
          <a:p>
            <a:pPr marL="185738" indent="-185738">
              <a:lnSpc>
                <a:spcPct val="100000"/>
              </a:lnSpc>
              <a:spcBef>
                <a:spcPts val="400"/>
              </a:spcBef>
              <a:spcAft>
                <a:spcPts val="600"/>
              </a:spcAft>
            </a:pPr>
            <a:endParaRPr lang="en-US" sz="2000" b="1" dirty="0">
              <a:solidFill>
                <a:srgbClr val="7030A0"/>
              </a:solidFill>
              <a:ea typeface="Segoe UI Symbol"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41891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Tn>
                        </p:par>
                      </p:childTnLst>
                    </p:cTn>
                  </p:par>
                  <p:par>
                    <p:cTn id="37" fill="hold">
                      <p:stCondLst>
                        <p:cond delay="indefinite"/>
                      </p:stCondLst>
                      <p:childTnLst>
                        <p:par>
                          <p:cTn id="38" fill="hold">
                            <p:stCondLst>
                              <p:cond delay="0"/>
                            </p:stCondLst>
                          </p:cTn>
                        </p:par>
                      </p:childTnLst>
                    </p:cTn>
                  </p:par>
                  <p:par>
                    <p:cTn id="39" fill="hold">
                      <p:stCondLst>
                        <p:cond delay="indefinite"/>
                      </p:stCondLst>
                      <p:childTnLst>
                        <p:par>
                          <p:cTn id="40" fill="hold">
                            <p:stCondLst>
                              <p:cond delay="0"/>
                            </p:stCond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2316615"/>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0" y="3170386"/>
            <a:ext cx="9144000" cy="1705872"/>
          </a:xfrm>
          <a:prstGeom prst="rect">
            <a:avLst/>
          </a:prstGeom>
        </p:spPr>
        <p:txBody>
          <a:bodyPr anchor="ctr">
            <a:noAutofit/>
          </a:bodyPr>
          <a:lstStyle/>
          <a:p>
            <a:pPr marL="0" indent="0" algn="ctr">
              <a:lnSpc>
                <a:spcPct val="100000"/>
              </a:lnSpc>
              <a:spcBef>
                <a:spcPts val="500"/>
              </a:spcBef>
              <a:buNone/>
            </a:pPr>
            <a:r>
              <a:rPr lang="en-GB" sz="2000" b="1" u="sng" dirty="0">
                <a:latin typeface="Corbel" panose="020B0503020204020204" pitchFamily="34" charset="0"/>
                <a:ea typeface="Verdana" panose="020B0604030504040204" pitchFamily="34" charset="0"/>
                <a:cs typeface="Verdana" panose="020B0604030504040204" pitchFamily="34" charset="0"/>
              </a:rPr>
              <a:t>Nika Mansouri </a:t>
            </a:r>
            <a:r>
              <a:rPr lang="en-GB" sz="2000" b="1" u="sng" dirty="0" err="1">
                <a:latin typeface="Corbel" panose="020B0503020204020204" pitchFamily="34" charset="0"/>
                <a:ea typeface="Verdana" panose="020B0604030504040204" pitchFamily="34" charset="0"/>
                <a:cs typeface="Verdana" panose="020B0604030504040204" pitchFamily="34" charset="0"/>
              </a:rPr>
              <a:t>Ghiasi</a:t>
            </a:r>
            <a:r>
              <a:rPr lang="en-GB" sz="2000" b="1" dirty="0">
                <a:latin typeface="Corbel" panose="020B0503020204020204" pitchFamily="34" charset="0"/>
                <a:ea typeface="Verdana" panose="020B0604030504040204" pitchFamily="34" charset="0"/>
                <a:cs typeface="Verdana" panose="020B0604030504040204" pitchFamily="34" charset="0"/>
              </a:rPr>
              <a:t> (</a:t>
            </a:r>
            <a:r>
              <a:rPr lang="en-GB" sz="2000" b="1" i="1" dirty="0" err="1">
                <a:solidFill>
                  <a:schemeClr val="accent5"/>
                </a:solidFill>
                <a:latin typeface="Corbel" panose="020B0503020204020204" pitchFamily="34" charset="0"/>
                <a:ea typeface="Verdana" panose="020B0604030504040204" pitchFamily="34" charset="0"/>
                <a:cs typeface="Verdana" panose="020B0604030504040204" pitchFamily="34" charset="0"/>
              </a:rPr>
              <a:t>mnika@ethz.ch</a:t>
            </a:r>
            <a:r>
              <a:rPr lang="en-GB" sz="2000" b="1" dirty="0">
                <a:latin typeface="Corbel" panose="020B0503020204020204" pitchFamily="34" charset="0"/>
                <a:ea typeface="Verdana" panose="020B0604030504040204" pitchFamily="34" charset="0"/>
                <a:cs typeface="Verdana" panose="020B0604030504040204" pitchFamily="34" charset="0"/>
              </a:rPr>
              <a:t>)</a:t>
            </a:r>
          </a:p>
          <a:p>
            <a:pPr marL="0" indent="0" algn="ctr">
              <a:lnSpc>
                <a:spcPct val="100000"/>
              </a:lnSpc>
              <a:spcBef>
                <a:spcPts val="500"/>
              </a:spcBef>
              <a:buNone/>
            </a:pP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Jisung</a:t>
            </a:r>
            <a:r>
              <a:rPr lang="en-GB" sz="2000" dirty="0">
                <a:latin typeface="Corbel" panose="020B0503020204020204" pitchFamily="34" charset="0"/>
                <a:ea typeface="Verdana" panose="020B0604030504040204" pitchFamily="34" charset="0"/>
                <a:cs typeface="Verdana" panose="020B0604030504040204" pitchFamily="34" charset="0"/>
              </a:rPr>
              <a:t> Park, Harun Mustafa, </a:t>
            </a:r>
            <a:r>
              <a:rPr lang="en-GB" sz="2000" dirty="0" err="1">
                <a:latin typeface="Corbel" panose="020B0503020204020204" pitchFamily="34" charset="0"/>
                <a:ea typeface="Verdana" panose="020B0604030504040204" pitchFamily="34" charset="0"/>
                <a:cs typeface="Verdana" panose="020B0604030504040204" pitchFamily="34" charset="0"/>
              </a:rPr>
              <a:t>Jeremie</a:t>
            </a:r>
            <a:r>
              <a:rPr lang="en-GB" sz="2000" dirty="0">
                <a:latin typeface="Corbel" panose="020B0503020204020204" pitchFamily="34" charset="0"/>
                <a:ea typeface="Verdana" panose="020B0604030504040204" pitchFamily="34" charset="0"/>
                <a:cs typeface="Verdana" panose="020B0604030504040204" pitchFamily="34" charset="0"/>
              </a:rPr>
              <a:t> Kim, </a:t>
            </a:r>
            <a:r>
              <a:rPr lang="en-GB" sz="2000" dirty="0" err="1">
                <a:latin typeface="Corbel" panose="020B0503020204020204" pitchFamily="34" charset="0"/>
                <a:ea typeface="Verdana" panose="020B0604030504040204" pitchFamily="34" charset="0"/>
                <a:cs typeface="Verdana" panose="020B0604030504040204" pitchFamily="34" charset="0"/>
              </a:rPr>
              <a:t>Ataberk</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Olgun</a:t>
            </a:r>
            <a:r>
              <a:rPr lang="en-GB" sz="2000" dirty="0">
                <a:latin typeface="Corbel" panose="020B0503020204020204" pitchFamily="34" charset="0"/>
                <a:ea typeface="Verdana" panose="020B0604030504040204" pitchFamily="34" charset="0"/>
                <a:cs typeface="Verdana" panose="020B0604030504040204" pitchFamily="34" charset="0"/>
              </a:rPr>
              <a:t>, </a:t>
            </a:r>
          </a:p>
          <a:p>
            <a:pPr marL="0" indent="0" algn="ctr">
              <a:lnSpc>
                <a:spcPct val="100000"/>
              </a:lnSpc>
              <a:spcBef>
                <a:spcPts val="500"/>
              </a:spcBef>
              <a:buNone/>
            </a:pPr>
            <a:r>
              <a:rPr lang="en-GB" sz="2000" dirty="0" err="1">
                <a:latin typeface="Corbel" panose="020B0503020204020204" pitchFamily="34" charset="0"/>
                <a:ea typeface="Verdana" panose="020B0604030504040204" pitchFamily="34" charset="0"/>
                <a:cs typeface="Verdana" panose="020B0604030504040204" pitchFamily="34" charset="0"/>
              </a:rPr>
              <a:t>Arvid</a:t>
            </a:r>
            <a:r>
              <a:rPr lang="en-GB" sz="2000" dirty="0">
                <a:latin typeface="Corbel" panose="020B0503020204020204" pitchFamily="34" charset="0"/>
                <a:ea typeface="Verdana" panose="020B0604030504040204" pitchFamily="34" charset="0"/>
                <a:cs typeface="Verdana" panose="020B0604030504040204" pitchFamily="34" charset="0"/>
              </a:rPr>
              <a:t> Gollwitzer, </a:t>
            </a:r>
            <a:r>
              <a:rPr lang="en-GB" sz="2000" dirty="0" err="1">
                <a:latin typeface="Corbel" panose="020B0503020204020204" pitchFamily="34" charset="0"/>
                <a:ea typeface="Verdana" panose="020B0604030504040204" pitchFamily="34" charset="0"/>
                <a:cs typeface="Verdana" panose="020B0604030504040204" pitchFamily="34" charset="0"/>
              </a:rPr>
              <a:t>Damla</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Senol</a:t>
            </a:r>
            <a:r>
              <a:rPr lang="en-GB" sz="2000" dirty="0">
                <a:latin typeface="Corbel" panose="020B0503020204020204" pitchFamily="34" charset="0"/>
                <a:ea typeface="Verdana" panose="020B0604030504040204" pitchFamily="34" charset="0"/>
                <a:cs typeface="Verdana" panose="020B0604030504040204" pitchFamily="34" charset="0"/>
              </a:rPr>
              <a:t> Cali, Can </a:t>
            </a:r>
            <a:r>
              <a:rPr lang="en-GB" sz="2000" dirty="0" err="1">
                <a:latin typeface="Corbel" panose="020B0503020204020204" pitchFamily="34" charset="0"/>
                <a:ea typeface="Verdana" panose="020B0604030504040204" pitchFamily="34" charset="0"/>
                <a:cs typeface="Verdana" panose="020B0604030504040204" pitchFamily="34" charset="0"/>
              </a:rPr>
              <a:t>Firtina</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Haiyu</a:t>
            </a:r>
            <a:r>
              <a:rPr lang="en-GB" sz="2000" dirty="0">
                <a:latin typeface="Corbel" panose="020B0503020204020204" pitchFamily="34" charset="0"/>
                <a:ea typeface="Verdana" panose="020B0604030504040204" pitchFamily="34" charset="0"/>
                <a:cs typeface="Verdana" panose="020B0604030504040204" pitchFamily="34" charset="0"/>
              </a:rPr>
              <a:t> Mao, Nour </a:t>
            </a:r>
            <a:r>
              <a:rPr lang="en-GB" sz="2000" dirty="0" err="1">
                <a:latin typeface="Corbel" panose="020B0503020204020204" pitchFamily="34" charset="0"/>
                <a:ea typeface="Verdana" panose="020B0604030504040204" pitchFamily="34" charset="0"/>
                <a:cs typeface="Verdana" panose="020B0604030504040204" pitchFamily="34" charset="0"/>
              </a:rPr>
              <a:t>Almadhoun</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Alserr</a:t>
            </a:r>
            <a:r>
              <a:rPr lang="en-GB" sz="2000" dirty="0">
                <a:latin typeface="Corbel" panose="020B0503020204020204" pitchFamily="34" charset="0"/>
                <a:ea typeface="Verdana" panose="020B0604030504040204" pitchFamily="34" charset="0"/>
                <a:cs typeface="Verdana" panose="020B0604030504040204" pitchFamily="34" charset="0"/>
              </a:rPr>
              <a:t>, </a:t>
            </a:r>
          </a:p>
          <a:p>
            <a:pPr marL="0" indent="0" algn="ctr">
              <a:lnSpc>
                <a:spcPct val="100000"/>
              </a:lnSpc>
              <a:spcBef>
                <a:spcPts val="500"/>
              </a:spcBef>
              <a:buNone/>
            </a:pPr>
            <a:r>
              <a:rPr lang="en-GB" sz="2000" dirty="0" err="1">
                <a:latin typeface="Corbel" panose="020B0503020204020204" pitchFamily="34" charset="0"/>
                <a:ea typeface="Verdana" panose="020B0604030504040204" pitchFamily="34" charset="0"/>
                <a:cs typeface="Verdana" panose="020B0604030504040204" pitchFamily="34" charset="0"/>
              </a:rPr>
              <a:t>Rachata</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Ausavarungnirun</a:t>
            </a:r>
            <a:r>
              <a:rPr lang="en-GB" sz="2000" dirty="0">
                <a:latin typeface="Corbel" panose="020B0503020204020204" pitchFamily="34" charset="0"/>
                <a:ea typeface="Verdana" panose="020B0604030504040204" pitchFamily="34" charset="0"/>
                <a:cs typeface="Verdana" panose="020B0604030504040204" pitchFamily="34" charset="0"/>
              </a:rPr>
              <a:t>, Nandita Vijaykumar, Mohammed </a:t>
            </a:r>
            <a:r>
              <a:rPr lang="en-GB" sz="2000" dirty="0" err="1">
                <a:latin typeface="Corbel" panose="020B0503020204020204" pitchFamily="34" charset="0"/>
                <a:ea typeface="Verdana" panose="020B0604030504040204" pitchFamily="34" charset="0"/>
                <a:cs typeface="Verdana" panose="020B0604030504040204" pitchFamily="34" charset="0"/>
              </a:rPr>
              <a:t>Alser</a:t>
            </a:r>
            <a:r>
              <a:rPr lang="en-GB" sz="2000" dirty="0">
                <a:latin typeface="Corbel" panose="020B0503020204020204" pitchFamily="34" charset="0"/>
                <a:ea typeface="Verdana" panose="020B0604030504040204" pitchFamily="34" charset="0"/>
                <a:cs typeface="Verdana" panose="020B0604030504040204" pitchFamily="34" charset="0"/>
              </a:rPr>
              <a:t>, and </a:t>
            </a:r>
            <a:r>
              <a:rPr lang="en-GB" sz="2000" dirty="0" err="1">
                <a:latin typeface="Corbel" panose="020B0503020204020204" pitchFamily="34" charset="0"/>
                <a:ea typeface="Verdana" panose="020B0604030504040204" pitchFamily="34" charset="0"/>
                <a:cs typeface="Verdana" panose="020B0604030504040204" pitchFamily="34" charset="0"/>
              </a:rPr>
              <a:t>Onur</a:t>
            </a:r>
            <a:r>
              <a:rPr lang="en-GB" sz="2000" dirty="0">
                <a:latin typeface="Corbel" panose="020B0503020204020204" pitchFamily="34" charset="0"/>
                <a:ea typeface="Verdana" panose="020B0604030504040204" pitchFamily="34" charset="0"/>
                <a:cs typeface="Verdana" panose="020B0604030504040204" pitchFamily="34" charset="0"/>
              </a:rPr>
              <a:t> </a:t>
            </a:r>
            <a:r>
              <a:rPr lang="en-GB" sz="2000" dirty="0" err="1">
                <a:latin typeface="Corbel" panose="020B0503020204020204" pitchFamily="34" charset="0"/>
                <a:ea typeface="Verdana" panose="020B0604030504040204" pitchFamily="34" charset="0"/>
                <a:cs typeface="Verdana" panose="020B0604030504040204" pitchFamily="34" charset="0"/>
              </a:rPr>
              <a:t>Mutlu</a:t>
            </a:r>
            <a:endParaRPr lang="en-US" sz="2000" dirty="0">
              <a:latin typeface="Corbel" panose="020B0503020204020204" pitchFamily="34" charset="0"/>
              <a:ea typeface="Verdana" panose="020B0604030504040204" pitchFamily="34" charset="0"/>
              <a:cs typeface="Verdana" panose="020B0604030504040204" pitchFamily="34" charset="0"/>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4853" y="5127220"/>
            <a:ext cx="1901305" cy="365775"/>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228600" y="5963832"/>
            <a:ext cx="2350827" cy="404445"/>
          </a:xfrm>
          <a:prstGeom prst="rect">
            <a:avLst/>
          </a:prstGeom>
        </p:spPr>
      </p:pic>
      <p:pic>
        <p:nvPicPr>
          <p:cNvPr id="5" name="Picture 4">
            <a:extLst>
              <a:ext uri="{FF2B5EF4-FFF2-40B4-BE49-F238E27FC236}">
                <a16:creationId xmlns:a16="http://schemas.microsoft.com/office/drawing/2014/main" id="{41BBFCF3-2247-D74B-9369-235951C49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4583" y="5963832"/>
            <a:ext cx="2001528" cy="580153"/>
          </a:xfrm>
          <a:prstGeom prst="rect">
            <a:avLst/>
          </a:prstGeom>
        </p:spPr>
      </p:pic>
      <p:pic>
        <p:nvPicPr>
          <p:cNvPr id="8" name="Picture 7">
            <a:extLst>
              <a:ext uri="{FF2B5EF4-FFF2-40B4-BE49-F238E27FC236}">
                <a16:creationId xmlns:a16="http://schemas.microsoft.com/office/drawing/2014/main" id="{0B3C9907-610A-3A45-9508-0B963A79C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267" y="5761453"/>
            <a:ext cx="937146" cy="937146"/>
          </a:xfrm>
          <a:prstGeom prst="rect">
            <a:avLst/>
          </a:prstGeom>
        </p:spPr>
      </p:pic>
      <p:pic>
        <p:nvPicPr>
          <p:cNvPr id="11" name="Picture 10">
            <a:extLst>
              <a:ext uri="{FF2B5EF4-FFF2-40B4-BE49-F238E27FC236}">
                <a16:creationId xmlns:a16="http://schemas.microsoft.com/office/drawing/2014/main" id="{A9EEC7B1-8381-EF40-8DC2-D84639E89C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569" y="5759178"/>
            <a:ext cx="2292824" cy="939421"/>
          </a:xfrm>
          <a:prstGeom prst="rect">
            <a:avLst/>
          </a:prstGeom>
        </p:spPr>
      </p:pic>
      <p:sp>
        <p:nvSpPr>
          <p:cNvPr id="2" name="Rectangle 1">
            <a:extLst>
              <a:ext uri="{FF2B5EF4-FFF2-40B4-BE49-F238E27FC236}">
                <a16:creationId xmlns:a16="http://schemas.microsoft.com/office/drawing/2014/main" id="{B4E67210-D575-9845-8915-113011F389D0}"/>
              </a:ext>
            </a:extLst>
          </p:cNvPr>
          <p:cNvSpPr/>
          <p:nvPr/>
        </p:nvSpPr>
        <p:spPr>
          <a:xfrm>
            <a:off x="0" y="2317542"/>
            <a:ext cx="9144000" cy="653515"/>
          </a:xfrm>
          <a:prstGeom prst="rect">
            <a:avLst/>
          </a:prstGeom>
          <a:solidFill>
            <a:srgbClr val="FF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Session 6A: Thursday 3 March, 3:00 PM CEST </a:t>
            </a:r>
          </a:p>
        </p:txBody>
      </p:sp>
      <p:sp>
        <p:nvSpPr>
          <p:cNvPr id="12" name="Title 1">
            <a:extLst>
              <a:ext uri="{FF2B5EF4-FFF2-40B4-BE49-F238E27FC236}">
                <a16:creationId xmlns:a16="http://schemas.microsoft.com/office/drawing/2014/main" id="{82CFC9EA-E62F-5D40-8BE3-F516604163A7}"/>
              </a:ext>
            </a:extLst>
          </p:cNvPr>
          <p:cNvSpPr txBox="1">
            <a:spLocks/>
          </p:cNvSpPr>
          <p:nvPr/>
        </p:nvSpPr>
        <p:spPr>
          <a:xfrm>
            <a:off x="0" y="36220"/>
            <a:ext cx="9144000" cy="2151395"/>
          </a:xfrm>
          <a:prstGeom prst="rect">
            <a:avLst/>
          </a:prstGeom>
          <a:solidFill>
            <a:srgbClr val="06436E"/>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400"/>
              </a:spcAft>
              <a:buClrTx/>
              <a:buSzTx/>
              <a:buFontTx/>
              <a:buNone/>
              <a:tabLst/>
              <a:defRPr/>
            </a:pPr>
            <a:r>
              <a:rPr kumimoji="0" lang="en-US" sz="3600" b="1" i="0" u="none" strike="noStrike" kern="1200" cap="none" spc="0" normalizeH="0" baseline="0" noProof="0">
                <a:ln>
                  <a:noFill/>
                </a:ln>
                <a:solidFill>
                  <a:srgbClr val="F5D8B0"/>
                </a:solidFill>
                <a:effectLst/>
                <a:uLnTx/>
                <a:uFillTx/>
                <a:latin typeface="Corbel" panose="020B0503020204020204" pitchFamily="34" charset="0"/>
                <a:ea typeface="Verdana" panose="020B0604030504040204" pitchFamily="34" charset="0"/>
                <a:cs typeface="Verdana" panose="020B0604030504040204" pitchFamily="34" charset="0"/>
              </a:rPr>
              <a:t>GenStore:</a:t>
            </a:r>
            <a:r>
              <a:rPr kumimoji="0" lang="en-US" sz="3600" b="1" i="0" u="none" strike="noStrike" kern="1200" cap="none" spc="0" normalizeH="0" baseline="0" noProof="0">
                <a:ln>
                  <a:noFill/>
                </a:ln>
                <a:solidFill>
                  <a:srgbClr val="FFFFFF"/>
                </a:solidFill>
                <a:effectLst/>
                <a:uLnTx/>
                <a:uFillTx/>
                <a:latin typeface="Corbel" panose="020B0503020204020204" pitchFamily="34" charset="0"/>
                <a:ea typeface="Verdana" panose="020B0604030504040204" pitchFamily="34" charset="0"/>
                <a:cs typeface="Verdana" panose="020B0604030504040204" pitchFamily="34" charset="0"/>
              </a:rPr>
              <a:t> </a:t>
            </a:r>
            <a:br>
              <a:rPr kumimoji="0" lang="en-US" sz="3100" b="1" i="0" u="none" strike="noStrike" kern="1200" cap="none" spc="0" normalizeH="0" baseline="0" noProof="0">
                <a:ln>
                  <a:noFill/>
                </a:ln>
                <a:solidFill>
                  <a:srgbClr val="FFFFFF"/>
                </a:solidFill>
                <a:effectLst/>
                <a:uLnTx/>
                <a:uFillTx/>
                <a:latin typeface="Corbel" panose="020B0503020204020204" pitchFamily="34" charset="0"/>
                <a:ea typeface="Verdana" panose="020B0604030504040204" pitchFamily="34" charset="0"/>
                <a:cs typeface="Verdana" panose="020B0604030504040204" pitchFamily="34" charset="0"/>
              </a:rPr>
            </a:br>
            <a:r>
              <a:rPr kumimoji="0" lang="en-US" sz="3100" b="1" i="0" u="none" strike="noStrike" kern="1200" cap="none" spc="0" normalizeH="0" baseline="0" noProof="0">
                <a:ln>
                  <a:noFill/>
                </a:ln>
                <a:solidFill>
                  <a:srgbClr val="FFFFFF"/>
                </a:solidFill>
                <a:effectLst/>
                <a:uLnTx/>
                <a:uFillTx/>
                <a:latin typeface="Corbel" panose="020B0503020204020204" pitchFamily="34" charset="0"/>
                <a:ea typeface="Verdana" panose="020B0604030504040204" pitchFamily="34" charset="0"/>
                <a:cs typeface="Verdana" panose="020B0604030504040204" pitchFamily="34" charset="0"/>
              </a:rPr>
              <a:t>A High-Performance In-Storage Processing System</a:t>
            </a:r>
            <a:br>
              <a:rPr kumimoji="0" lang="en-US" sz="3100" b="1" i="0" u="none" strike="noStrike" kern="1200" cap="none" spc="0" normalizeH="0" baseline="0" noProof="0">
                <a:ln>
                  <a:noFill/>
                </a:ln>
                <a:solidFill>
                  <a:srgbClr val="FFFFFF"/>
                </a:solidFill>
                <a:effectLst/>
                <a:uLnTx/>
                <a:uFillTx/>
                <a:latin typeface="Corbel" panose="020B0503020204020204" pitchFamily="34" charset="0"/>
                <a:ea typeface="Verdana" panose="020B0604030504040204" pitchFamily="34" charset="0"/>
                <a:cs typeface="Verdana" panose="020B0604030504040204" pitchFamily="34" charset="0"/>
              </a:rPr>
            </a:br>
            <a:r>
              <a:rPr kumimoji="0" lang="en-US" sz="3100" b="1" i="0" u="none" strike="noStrike" kern="1200" cap="none" spc="0" normalizeH="0" baseline="0" noProof="0">
                <a:ln>
                  <a:noFill/>
                </a:ln>
                <a:solidFill>
                  <a:srgbClr val="FFFFFF"/>
                </a:solidFill>
                <a:effectLst/>
                <a:uLnTx/>
                <a:uFillTx/>
                <a:latin typeface="Corbel" panose="020B0503020204020204" pitchFamily="34" charset="0"/>
                <a:ea typeface="Verdana" panose="020B0604030504040204" pitchFamily="34" charset="0"/>
                <a:cs typeface="Verdana" panose="020B0604030504040204" pitchFamily="34" charset="0"/>
              </a:rPr>
              <a:t>for Genome Sequence Analysis</a:t>
            </a:r>
            <a:endParaRPr kumimoji="0" lang="en-US" sz="3100" b="0" i="0" u="none" strike="noStrike" kern="1200" cap="none" spc="0" normalizeH="0" baseline="0" noProof="0" dirty="0">
              <a:ln>
                <a:noFill/>
              </a:ln>
              <a:solidFill>
                <a:srgbClr val="FFC000">
                  <a:lumMod val="20000"/>
                  <a:lumOff val="80000"/>
                </a:srgbClr>
              </a:solidFill>
              <a:effectLst/>
              <a:uLnTx/>
              <a:uFillTx/>
              <a:latin typeface="Corbel" panose="020B0503020204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224679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DEDD-466F-B346-B9EE-A67BA83FD63B}"/>
              </a:ext>
            </a:extLst>
          </p:cNvPr>
          <p:cNvSpPr>
            <a:spLocks noGrp="1"/>
          </p:cNvSpPr>
          <p:nvPr>
            <p:ph type="title"/>
          </p:nvPr>
        </p:nvSpPr>
        <p:spPr>
          <a:xfrm>
            <a:off x="172969" y="2484937"/>
            <a:ext cx="8798061" cy="770467"/>
          </a:xfrm>
        </p:spPr>
        <p:txBody>
          <a:bodyPr/>
          <a:lstStyle/>
          <a:p>
            <a:pPr algn="ctr"/>
            <a:r>
              <a:rPr lang="en-CH" sz="5400" dirty="0"/>
              <a:t>Backup Slides</a:t>
            </a:r>
          </a:p>
        </p:txBody>
      </p:sp>
    </p:spTree>
    <p:extLst>
      <p:ext uri="{BB962C8B-B14F-4D97-AF65-F5344CB8AC3E}">
        <p14:creationId xmlns:p14="http://schemas.microsoft.com/office/powerpoint/2010/main" val="18590923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B5505-C49C-A94B-A35E-F5BA929F5DED}"/>
              </a:ext>
            </a:extLst>
          </p:cNvPr>
          <p:cNvSpPr>
            <a:spLocks noGrp="1"/>
          </p:cNvSpPr>
          <p:nvPr>
            <p:ph type="title"/>
          </p:nvPr>
        </p:nvSpPr>
        <p:spPr/>
        <p:txBody>
          <a:bodyPr/>
          <a:lstStyle/>
          <a:p>
            <a:r>
              <a:rPr lang="en-CH" sz="3000" dirty="0"/>
              <a:t>End-to-End Workflow of Genome Sequence Analysis</a:t>
            </a:r>
          </a:p>
        </p:txBody>
      </p:sp>
      <p:sp>
        <p:nvSpPr>
          <p:cNvPr id="3" name="Content Placeholder 2">
            <a:extLst>
              <a:ext uri="{FF2B5EF4-FFF2-40B4-BE49-F238E27FC236}">
                <a16:creationId xmlns:a16="http://schemas.microsoft.com/office/drawing/2014/main" id="{213E4648-6339-EE43-9A2C-F58F0F860304}"/>
              </a:ext>
            </a:extLst>
          </p:cNvPr>
          <p:cNvSpPr>
            <a:spLocks noGrp="1"/>
          </p:cNvSpPr>
          <p:nvPr>
            <p:ph idx="1"/>
          </p:nvPr>
        </p:nvSpPr>
        <p:spPr/>
        <p:txBody>
          <a:bodyPr/>
          <a:lstStyle/>
          <a:p>
            <a:pPr>
              <a:spcAft>
                <a:spcPts val="500"/>
              </a:spcAft>
            </a:pPr>
            <a:r>
              <a:rPr lang="en-GB" sz="1600" dirty="0"/>
              <a:t>There are </a:t>
            </a:r>
            <a:r>
              <a:rPr lang="en-GB" sz="1600" dirty="0">
                <a:solidFill>
                  <a:srgbClr val="1982C3"/>
                </a:solidFill>
              </a:rPr>
              <a:t>three key initial steps </a:t>
            </a:r>
            <a:r>
              <a:rPr lang="en-GB" sz="1600" dirty="0"/>
              <a:t>in a standard genome sequencing and analysis workflow</a:t>
            </a:r>
          </a:p>
          <a:p>
            <a:pPr lvl="1">
              <a:spcAft>
                <a:spcPts val="500"/>
              </a:spcAft>
            </a:pPr>
            <a:r>
              <a:rPr lang="en-GB" sz="1400" dirty="0"/>
              <a:t>Collection, preparation, and sequencing of a DNA sample in the laboratory</a:t>
            </a:r>
          </a:p>
          <a:p>
            <a:pPr lvl="1">
              <a:spcAft>
                <a:spcPts val="500"/>
              </a:spcAft>
            </a:pPr>
            <a:r>
              <a:rPr lang="en-GB" sz="1400" dirty="0" err="1"/>
              <a:t>Basecalling</a:t>
            </a:r>
            <a:endParaRPr lang="en-GB" sz="1400" dirty="0"/>
          </a:p>
          <a:p>
            <a:pPr lvl="1">
              <a:spcAft>
                <a:spcPts val="2000"/>
              </a:spcAft>
            </a:pPr>
            <a:r>
              <a:rPr lang="en-GB" sz="1400" dirty="0"/>
              <a:t>Read mapping</a:t>
            </a:r>
          </a:p>
          <a:p>
            <a:pPr>
              <a:spcAft>
                <a:spcPts val="500"/>
              </a:spcAft>
            </a:pPr>
            <a:r>
              <a:rPr lang="en-GB" sz="1600" dirty="0"/>
              <a:t>Genomic read sets can be obtained by</a:t>
            </a:r>
          </a:p>
          <a:p>
            <a:pPr lvl="1">
              <a:spcAft>
                <a:spcPts val="500"/>
              </a:spcAft>
            </a:pPr>
            <a:r>
              <a:rPr lang="en-GB" sz="1400" dirty="0"/>
              <a:t>Sequencing a DNA sample and </a:t>
            </a:r>
            <a:r>
              <a:rPr lang="en-GB" sz="1400" dirty="0">
                <a:solidFill>
                  <a:srgbClr val="1982C3"/>
                </a:solidFill>
              </a:rPr>
              <a:t>storing the generated read set into the SSD of a sequencing machine</a:t>
            </a:r>
          </a:p>
          <a:p>
            <a:pPr lvl="1">
              <a:spcAft>
                <a:spcPts val="2000"/>
              </a:spcAft>
            </a:pPr>
            <a:r>
              <a:rPr lang="en-GB" sz="1400" dirty="0"/>
              <a:t>Downloading read sets from </a:t>
            </a:r>
            <a:r>
              <a:rPr lang="en-GB" sz="1400" dirty="0">
                <a:solidFill>
                  <a:srgbClr val="1982C3"/>
                </a:solidFill>
              </a:rPr>
              <a:t>publicly available repositories and storing them into an SSD</a:t>
            </a:r>
          </a:p>
          <a:p>
            <a:pPr>
              <a:spcAft>
                <a:spcPts val="500"/>
              </a:spcAft>
            </a:pPr>
            <a:r>
              <a:rPr lang="en-GB" sz="1600" dirty="0"/>
              <a:t>We focus on optimizing the performance of read mapping because sequencing and </a:t>
            </a:r>
            <a:r>
              <a:rPr lang="en-GB" sz="1600" dirty="0" err="1"/>
              <a:t>basecalling</a:t>
            </a:r>
            <a:r>
              <a:rPr lang="en-GB" sz="1600" dirty="0"/>
              <a:t> are performed only once per read set, whereas read mapping can be performed many times </a:t>
            </a:r>
          </a:p>
          <a:p>
            <a:pPr lvl="1">
              <a:spcAft>
                <a:spcPts val="500"/>
              </a:spcAft>
            </a:pPr>
            <a:r>
              <a:rPr lang="en-GB" sz="1400" dirty="0" err="1"/>
              <a:t>Analyzing</a:t>
            </a:r>
            <a:r>
              <a:rPr lang="en-GB" sz="1400" dirty="0"/>
              <a:t> the differences between a reads from an individual and </a:t>
            </a:r>
            <a:r>
              <a:rPr lang="en-GB" sz="1400" dirty="0">
                <a:solidFill>
                  <a:srgbClr val="1982C3"/>
                </a:solidFill>
              </a:rPr>
              <a:t>many reference genomes of other individuals</a:t>
            </a:r>
          </a:p>
          <a:p>
            <a:pPr lvl="1">
              <a:spcAft>
                <a:spcPts val="2000"/>
              </a:spcAft>
            </a:pPr>
            <a:r>
              <a:rPr lang="en-GB" sz="1400" dirty="0"/>
              <a:t>Repeating the read mapping step many times </a:t>
            </a:r>
            <a:r>
              <a:rPr lang="en-GB" sz="1400" dirty="0">
                <a:solidFill>
                  <a:srgbClr val="1982C3"/>
                </a:solidFill>
              </a:rPr>
              <a:t>to improve the outcome of read mapping</a:t>
            </a:r>
          </a:p>
          <a:p>
            <a:pPr>
              <a:spcAft>
                <a:spcPts val="500"/>
              </a:spcAft>
            </a:pPr>
            <a:r>
              <a:rPr lang="en-GB" sz="1600" dirty="0"/>
              <a:t>Improving read mapping performance is critical in almost all genomic analyses that use sequencing</a:t>
            </a:r>
          </a:p>
          <a:p>
            <a:pPr lvl="1">
              <a:spcAft>
                <a:spcPts val="500"/>
              </a:spcAft>
            </a:pPr>
            <a:r>
              <a:rPr lang="en-GB" sz="1400" dirty="0"/>
              <a:t>45% of the execution time when discovering </a:t>
            </a:r>
            <a:r>
              <a:rPr lang="en-GB" sz="1400" dirty="0">
                <a:solidFill>
                  <a:srgbClr val="1982C3"/>
                </a:solidFill>
              </a:rPr>
              <a:t>sequence variants in cancer genomics </a:t>
            </a:r>
            <a:r>
              <a:rPr lang="en-GB" sz="1400" dirty="0"/>
              <a:t>studies</a:t>
            </a:r>
          </a:p>
          <a:p>
            <a:pPr lvl="1">
              <a:spcAft>
                <a:spcPts val="500"/>
              </a:spcAft>
            </a:pPr>
            <a:r>
              <a:rPr lang="en-GB" sz="1400" dirty="0"/>
              <a:t>60% of the execution time when profiling the species composition of </a:t>
            </a:r>
            <a:r>
              <a:rPr lang="en-GB" sz="1400" dirty="0">
                <a:solidFill>
                  <a:srgbClr val="1982C3"/>
                </a:solidFill>
              </a:rPr>
              <a:t>a multi-species (i.e., metagenomic) read</a:t>
            </a:r>
            <a:endParaRPr lang="en-CH" sz="1400" dirty="0">
              <a:solidFill>
                <a:srgbClr val="1982C3"/>
              </a:solidFill>
            </a:endParaRPr>
          </a:p>
        </p:txBody>
      </p:sp>
    </p:spTree>
    <p:extLst>
      <p:ext uri="{BB962C8B-B14F-4D97-AF65-F5344CB8AC3E}">
        <p14:creationId xmlns:p14="http://schemas.microsoft.com/office/powerpoint/2010/main" val="193390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002D-4C89-5749-8147-49E1170B2CD0}"/>
              </a:ext>
            </a:extLst>
          </p:cNvPr>
          <p:cNvSpPr>
            <a:spLocks noGrp="1"/>
          </p:cNvSpPr>
          <p:nvPr>
            <p:ph type="title"/>
          </p:nvPr>
        </p:nvSpPr>
        <p:spPr/>
        <p:txBody>
          <a:bodyPr/>
          <a:lstStyle/>
          <a:p>
            <a:r>
              <a:rPr lang="en-CH" dirty="0"/>
              <a:t>Motivation</a:t>
            </a:r>
          </a:p>
        </p:txBody>
      </p:sp>
      <p:grpSp>
        <p:nvGrpSpPr>
          <p:cNvPr id="37" name="Group 36">
            <a:extLst>
              <a:ext uri="{FF2B5EF4-FFF2-40B4-BE49-F238E27FC236}">
                <a16:creationId xmlns:a16="http://schemas.microsoft.com/office/drawing/2014/main" id="{8536A859-EAEB-0243-B3E4-569E65556B20}"/>
              </a:ext>
            </a:extLst>
          </p:cNvPr>
          <p:cNvGrpSpPr/>
          <p:nvPr/>
        </p:nvGrpSpPr>
        <p:grpSpPr>
          <a:xfrm>
            <a:off x="2768209" y="1782670"/>
            <a:ext cx="4333180" cy="338554"/>
            <a:chOff x="3822125" y="1510641"/>
            <a:chExt cx="4333180" cy="338554"/>
          </a:xfrm>
        </p:grpSpPr>
        <p:sp>
          <p:nvSpPr>
            <p:cNvPr id="38" name="Rectangle 37">
              <a:extLst>
                <a:ext uri="{FF2B5EF4-FFF2-40B4-BE49-F238E27FC236}">
                  <a16:creationId xmlns:a16="http://schemas.microsoft.com/office/drawing/2014/main" id="{91E920E2-4CB7-5644-B4D9-0D4B27F8FF63}"/>
                </a:ext>
              </a:extLst>
            </p:cNvPr>
            <p:cNvSpPr/>
            <p:nvPr/>
          </p:nvSpPr>
          <p:spPr>
            <a:xfrm>
              <a:off x="3822125" y="1540019"/>
              <a:ext cx="4333180" cy="268859"/>
            </a:xfrm>
            <a:prstGeom prst="rect">
              <a:avLst/>
            </a:prstGeom>
            <a:solidFill>
              <a:sysClr val="window" lastClr="FFFFFF"/>
            </a:solidFill>
            <a:ln w="15875" cap="flat" cmpd="sng" algn="ctr">
              <a:noFill/>
              <a:prstDash val="solid"/>
              <a:miter lim="800000"/>
            </a:ln>
            <a:effectLst/>
          </p:spPr>
          <p:txBody>
            <a:bodyPr rtlCol="0" anchor="ctr"/>
            <a:lstStyle/>
            <a:p>
              <a:pPr marL="0" marR="0" lvl="0" indent="0" algn="ctr" defTabSz="914052"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FF24BD5C-BCCC-5D47-986F-C4ACF33D49DC}"/>
                </a:ext>
              </a:extLst>
            </p:cNvPr>
            <p:cNvGrpSpPr/>
            <p:nvPr/>
          </p:nvGrpSpPr>
          <p:grpSpPr>
            <a:xfrm>
              <a:off x="4121852" y="1510641"/>
              <a:ext cx="962460" cy="338554"/>
              <a:chOff x="4497859" y="329914"/>
              <a:chExt cx="962460" cy="338554"/>
            </a:xfrm>
          </p:grpSpPr>
          <p:sp>
            <p:nvSpPr>
              <p:cNvPr id="49" name="Rectangle 48">
                <a:extLst>
                  <a:ext uri="{FF2B5EF4-FFF2-40B4-BE49-F238E27FC236}">
                    <a16:creationId xmlns:a16="http://schemas.microsoft.com/office/drawing/2014/main" id="{74E674B3-A5ED-8B4B-AE1F-C58CE35D6A78}"/>
                  </a:ext>
                </a:extLst>
              </p:cNvPr>
              <p:cNvSpPr/>
              <p:nvPr/>
            </p:nvSpPr>
            <p:spPr>
              <a:xfrm>
                <a:off x="4497859" y="412694"/>
                <a:ext cx="172995" cy="172995"/>
              </a:xfrm>
              <a:prstGeom prst="rect">
                <a:avLst/>
              </a:prstGeom>
              <a:solidFill>
                <a:srgbClr val="4472C4">
                  <a:lumMod val="75000"/>
                </a:srgbClr>
              </a:solidFill>
              <a:ln w="15875" cap="flat" cmpd="sng" algn="ctr">
                <a:solidFill>
                  <a:sysClr val="windowText" lastClr="000000"/>
                </a:solidFill>
                <a:prstDash val="solid"/>
                <a:miter lim="800000"/>
              </a:ln>
              <a:effectLst/>
            </p:spPr>
            <p:txBody>
              <a:bodyPr rtlCol="0" anchor="ctr"/>
              <a:lstStyle/>
              <a:p>
                <a:pPr marL="0" marR="0" lvl="0" indent="0" algn="ctr" defTabSz="914052"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ACCBC65D-6CE8-BE4A-9075-6A04FF1E7841}"/>
                  </a:ext>
                </a:extLst>
              </p:cNvPr>
              <p:cNvSpPr txBox="1"/>
              <p:nvPr/>
            </p:nvSpPr>
            <p:spPr>
              <a:xfrm>
                <a:off x="4658496" y="329914"/>
                <a:ext cx="801823" cy="338554"/>
              </a:xfrm>
              <a:prstGeom prst="rect">
                <a:avLst/>
              </a:prstGeom>
              <a:noFill/>
            </p:spPr>
            <p:txBody>
              <a:bodyPr wrap="non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SSD-L</a:t>
                </a:r>
              </a:p>
            </p:txBody>
          </p:sp>
        </p:grpSp>
        <p:grpSp>
          <p:nvGrpSpPr>
            <p:cNvPr id="40" name="Group 39">
              <a:extLst>
                <a:ext uri="{FF2B5EF4-FFF2-40B4-BE49-F238E27FC236}">
                  <a16:creationId xmlns:a16="http://schemas.microsoft.com/office/drawing/2014/main" id="{C27FF14F-A7AB-8D4C-BA8C-A0442104AAC0}"/>
                </a:ext>
              </a:extLst>
            </p:cNvPr>
            <p:cNvGrpSpPr/>
            <p:nvPr/>
          </p:nvGrpSpPr>
          <p:grpSpPr>
            <a:xfrm>
              <a:off x="5128034" y="1510641"/>
              <a:ext cx="962460" cy="338554"/>
              <a:chOff x="4497859" y="329914"/>
              <a:chExt cx="962460" cy="338554"/>
            </a:xfrm>
          </p:grpSpPr>
          <p:sp>
            <p:nvSpPr>
              <p:cNvPr id="47" name="Rectangle 46">
                <a:extLst>
                  <a:ext uri="{FF2B5EF4-FFF2-40B4-BE49-F238E27FC236}">
                    <a16:creationId xmlns:a16="http://schemas.microsoft.com/office/drawing/2014/main" id="{87F05418-051B-DE45-9ABA-62ACDD128A0B}"/>
                  </a:ext>
                </a:extLst>
              </p:cNvPr>
              <p:cNvSpPr/>
              <p:nvPr/>
            </p:nvSpPr>
            <p:spPr>
              <a:xfrm>
                <a:off x="4497859" y="412694"/>
                <a:ext cx="172995" cy="172995"/>
              </a:xfrm>
              <a:prstGeom prst="rect">
                <a:avLst/>
              </a:prstGeom>
              <a:solidFill>
                <a:srgbClr val="4472C4">
                  <a:lumMod val="60000"/>
                  <a:lumOff val="40000"/>
                </a:srgbClr>
              </a:solidFill>
              <a:ln w="15875" cap="flat" cmpd="sng" algn="ctr">
                <a:solidFill>
                  <a:sysClr val="windowText" lastClr="000000"/>
                </a:solidFill>
                <a:prstDash val="solid"/>
                <a:miter lim="800000"/>
              </a:ln>
              <a:effectLst/>
            </p:spPr>
            <p:txBody>
              <a:bodyPr rtlCol="0" anchor="ctr"/>
              <a:lstStyle/>
              <a:p>
                <a:pPr marL="0" marR="0" lvl="0" indent="0" algn="ctr" defTabSz="914052"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F90D310A-2FFE-434C-8691-BCABBB536ADB}"/>
                  </a:ext>
                </a:extLst>
              </p:cNvPr>
              <p:cNvSpPr txBox="1"/>
              <p:nvPr/>
            </p:nvSpPr>
            <p:spPr>
              <a:xfrm>
                <a:off x="4658496" y="329914"/>
                <a:ext cx="801823" cy="338554"/>
              </a:xfrm>
              <a:prstGeom prst="rect">
                <a:avLst/>
              </a:prstGeom>
              <a:noFill/>
            </p:spPr>
            <p:txBody>
              <a:bodyPr wrap="non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SSD-M</a:t>
                </a:r>
              </a:p>
            </p:txBody>
          </p:sp>
        </p:grpSp>
        <p:grpSp>
          <p:nvGrpSpPr>
            <p:cNvPr id="41" name="Group 40">
              <a:extLst>
                <a:ext uri="{FF2B5EF4-FFF2-40B4-BE49-F238E27FC236}">
                  <a16:creationId xmlns:a16="http://schemas.microsoft.com/office/drawing/2014/main" id="{DBE83BA6-2A8C-DC4B-924D-E54FBCD2D832}"/>
                </a:ext>
              </a:extLst>
            </p:cNvPr>
            <p:cNvGrpSpPr/>
            <p:nvPr/>
          </p:nvGrpSpPr>
          <p:grpSpPr>
            <a:xfrm>
              <a:off x="6134216" y="1510641"/>
              <a:ext cx="962460" cy="338554"/>
              <a:chOff x="4497859" y="329914"/>
              <a:chExt cx="962460" cy="338554"/>
            </a:xfrm>
          </p:grpSpPr>
          <p:sp>
            <p:nvSpPr>
              <p:cNvPr id="45" name="Rectangle 44">
                <a:extLst>
                  <a:ext uri="{FF2B5EF4-FFF2-40B4-BE49-F238E27FC236}">
                    <a16:creationId xmlns:a16="http://schemas.microsoft.com/office/drawing/2014/main" id="{C7A4A148-5E1C-154C-8D1D-F33065A20195}"/>
                  </a:ext>
                </a:extLst>
              </p:cNvPr>
              <p:cNvSpPr/>
              <p:nvPr/>
            </p:nvSpPr>
            <p:spPr>
              <a:xfrm>
                <a:off x="4497859" y="412694"/>
                <a:ext cx="172995" cy="172995"/>
              </a:xfrm>
              <a:prstGeom prst="rect">
                <a:avLst/>
              </a:prstGeom>
              <a:solidFill>
                <a:srgbClr val="4472C4">
                  <a:lumMod val="20000"/>
                  <a:lumOff val="80000"/>
                </a:srgbClr>
              </a:solidFill>
              <a:ln w="15875" cap="flat" cmpd="sng" algn="ctr">
                <a:solidFill>
                  <a:sysClr val="windowText" lastClr="000000"/>
                </a:solidFill>
                <a:prstDash val="solid"/>
                <a:miter lim="800000"/>
              </a:ln>
              <a:effectLst/>
            </p:spPr>
            <p:txBody>
              <a:bodyPr rtlCol="0" anchor="ctr"/>
              <a:lstStyle/>
              <a:p>
                <a:pPr marL="0" marR="0" lvl="0" indent="0" algn="ctr" defTabSz="914052"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F9C72EFC-64F7-4745-8665-7864A3EA99D0}"/>
                  </a:ext>
                </a:extLst>
              </p:cNvPr>
              <p:cNvSpPr txBox="1"/>
              <p:nvPr/>
            </p:nvSpPr>
            <p:spPr>
              <a:xfrm>
                <a:off x="4658496" y="329914"/>
                <a:ext cx="801823" cy="338554"/>
              </a:xfrm>
              <a:prstGeom prst="rect">
                <a:avLst/>
              </a:prstGeom>
              <a:noFill/>
            </p:spPr>
            <p:txBody>
              <a:bodyPr wrap="non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SSD-H</a:t>
                </a:r>
              </a:p>
            </p:txBody>
          </p:sp>
        </p:grpSp>
        <p:grpSp>
          <p:nvGrpSpPr>
            <p:cNvPr id="42" name="Group 41">
              <a:extLst>
                <a:ext uri="{FF2B5EF4-FFF2-40B4-BE49-F238E27FC236}">
                  <a16:creationId xmlns:a16="http://schemas.microsoft.com/office/drawing/2014/main" id="{22C0D397-D308-8A48-911E-C55A1D32850A}"/>
                </a:ext>
              </a:extLst>
            </p:cNvPr>
            <p:cNvGrpSpPr/>
            <p:nvPr/>
          </p:nvGrpSpPr>
          <p:grpSpPr>
            <a:xfrm>
              <a:off x="7140397" y="1510641"/>
              <a:ext cx="839030" cy="338554"/>
              <a:chOff x="4497859" y="329914"/>
              <a:chExt cx="839030" cy="338554"/>
            </a:xfrm>
          </p:grpSpPr>
          <p:sp>
            <p:nvSpPr>
              <p:cNvPr id="43" name="Rectangle 42">
                <a:extLst>
                  <a:ext uri="{FF2B5EF4-FFF2-40B4-BE49-F238E27FC236}">
                    <a16:creationId xmlns:a16="http://schemas.microsoft.com/office/drawing/2014/main" id="{748325C3-9423-E543-976B-ADC4E94DAC79}"/>
                  </a:ext>
                </a:extLst>
              </p:cNvPr>
              <p:cNvSpPr/>
              <p:nvPr/>
            </p:nvSpPr>
            <p:spPr>
              <a:xfrm>
                <a:off x="4497859" y="412694"/>
                <a:ext cx="172995" cy="172995"/>
              </a:xfrm>
              <a:prstGeom prst="rect">
                <a:avLst/>
              </a:prstGeom>
              <a:pattFill prst="wdUpDiag">
                <a:fgClr>
                  <a:srgbClr val="C00000"/>
                </a:fgClr>
                <a:bgClr>
                  <a:sysClr val="window" lastClr="FFFFFF"/>
                </a:bgClr>
              </a:pattFill>
              <a:ln w="15875" cap="flat" cmpd="sng" algn="ctr">
                <a:solidFill>
                  <a:sysClr val="windowText" lastClr="000000"/>
                </a:solidFill>
                <a:prstDash val="solid"/>
                <a:miter lim="800000"/>
              </a:ln>
              <a:effectLst/>
            </p:spPr>
            <p:txBody>
              <a:bodyPr rtlCol="0" anchor="ctr"/>
              <a:lstStyle/>
              <a:p>
                <a:pPr marL="0" marR="0" lvl="0" indent="0" algn="ctr" defTabSz="914052"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5EC8F1BC-5B0E-394C-AD78-2827C920E6CA}"/>
                  </a:ext>
                </a:extLst>
              </p:cNvPr>
              <p:cNvSpPr txBox="1"/>
              <p:nvPr/>
            </p:nvSpPr>
            <p:spPr>
              <a:xfrm>
                <a:off x="4658498" y="329914"/>
                <a:ext cx="678391" cy="338554"/>
              </a:xfrm>
              <a:prstGeom prst="rect">
                <a:avLst/>
              </a:prstGeom>
              <a:noFill/>
            </p:spPr>
            <p:txBody>
              <a:bodyPr wrap="non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DRAM</a:t>
                </a:r>
              </a:p>
            </p:txBody>
          </p:sp>
        </p:grpSp>
      </p:grpSp>
      <p:graphicFrame>
        <p:nvGraphicFramePr>
          <p:cNvPr id="51" name="Chart 50">
            <a:extLst>
              <a:ext uri="{FF2B5EF4-FFF2-40B4-BE49-F238E27FC236}">
                <a16:creationId xmlns:a16="http://schemas.microsoft.com/office/drawing/2014/main" id="{B45426B4-C869-534D-895D-34E20A4D03C7}"/>
              </a:ext>
            </a:extLst>
          </p:cNvPr>
          <p:cNvGraphicFramePr>
            <a:graphicFrameLocks/>
          </p:cNvGraphicFramePr>
          <p:nvPr/>
        </p:nvGraphicFramePr>
        <p:xfrm>
          <a:off x="1377407" y="1964046"/>
          <a:ext cx="6641433"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2" name="Chart 51">
            <a:extLst>
              <a:ext uri="{FF2B5EF4-FFF2-40B4-BE49-F238E27FC236}">
                <a16:creationId xmlns:a16="http://schemas.microsoft.com/office/drawing/2014/main" id="{D5907E50-E3AC-5641-B5E3-ED88E7D0E257}"/>
              </a:ext>
            </a:extLst>
          </p:cNvPr>
          <p:cNvGraphicFramePr>
            <a:graphicFrameLocks/>
          </p:cNvGraphicFramePr>
          <p:nvPr/>
        </p:nvGraphicFramePr>
        <p:xfrm>
          <a:off x="4997280" y="2203652"/>
          <a:ext cx="2816381" cy="1172857"/>
        </p:xfrm>
        <a:graphic>
          <a:graphicData uri="http://schemas.openxmlformats.org/drawingml/2006/chart">
            <c:chart xmlns:c="http://schemas.openxmlformats.org/drawingml/2006/chart" xmlns:r="http://schemas.openxmlformats.org/officeDocument/2006/relationships" r:id="rId3"/>
          </a:graphicData>
        </a:graphic>
      </p:graphicFrame>
      <p:sp>
        <p:nvSpPr>
          <p:cNvPr id="53" name="Rectangle 52">
            <a:extLst>
              <a:ext uri="{FF2B5EF4-FFF2-40B4-BE49-F238E27FC236}">
                <a16:creationId xmlns:a16="http://schemas.microsoft.com/office/drawing/2014/main" id="{4A291D2A-EB46-A946-94E3-C29D138A2C86}"/>
              </a:ext>
            </a:extLst>
          </p:cNvPr>
          <p:cNvSpPr/>
          <p:nvPr/>
        </p:nvSpPr>
        <p:spPr>
          <a:xfrm>
            <a:off x="5586111" y="4139001"/>
            <a:ext cx="2227553" cy="154004"/>
          </a:xfrm>
          <a:prstGeom prst="rect">
            <a:avLst/>
          </a:prstGeom>
          <a:solidFill>
            <a:srgbClr val="E7E6E6">
              <a:lumMod val="75000"/>
              <a:alpha val="30000"/>
            </a:srgbClr>
          </a:solidFill>
          <a:ln w="19050" cap="flat" cmpd="sng" algn="ctr">
            <a:solidFill>
              <a:sysClr val="windowText" lastClr="000000"/>
            </a:solidFill>
            <a:prstDash val="sysDash"/>
            <a:miter lim="800000"/>
          </a:ln>
          <a:effectLst/>
        </p:spPr>
        <p:txBody>
          <a:bodyPr rtlCol="0" anchor="ctr"/>
          <a:lstStyle/>
          <a:p>
            <a:pPr marL="0" marR="0" lvl="0" indent="0" algn="ctr" defTabSz="914052" rtl="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4" name="Straight Connector 53">
            <a:extLst>
              <a:ext uri="{FF2B5EF4-FFF2-40B4-BE49-F238E27FC236}">
                <a16:creationId xmlns:a16="http://schemas.microsoft.com/office/drawing/2014/main" id="{97C669C9-5B43-9D4A-957D-63B6D88D995D}"/>
              </a:ext>
            </a:extLst>
          </p:cNvPr>
          <p:cNvCxnSpPr>
            <a:cxnSpLocks/>
          </p:cNvCxnSpPr>
          <p:nvPr/>
        </p:nvCxnSpPr>
        <p:spPr>
          <a:xfrm>
            <a:off x="4997280" y="3376510"/>
            <a:ext cx="588828" cy="762493"/>
          </a:xfrm>
          <a:prstGeom prst="line">
            <a:avLst/>
          </a:prstGeom>
          <a:noFill/>
          <a:ln w="15875" cap="flat" cmpd="sng" algn="ctr">
            <a:solidFill>
              <a:sysClr val="windowText" lastClr="000000"/>
            </a:solidFill>
            <a:prstDash val="sysDash"/>
            <a:miter lim="800000"/>
          </a:ln>
          <a:effectLst/>
        </p:spPr>
      </p:cxnSp>
      <p:cxnSp>
        <p:nvCxnSpPr>
          <p:cNvPr id="55" name="Straight Connector 54">
            <a:extLst>
              <a:ext uri="{FF2B5EF4-FFF2-40B4-BE49-F238E27FC236}">
                <a16:creationId xmlns:a16="http://schemas.microsoft.com/office/drawing/2014/main" id="{3D3E9622-9DF6-C443-8F14-AB0ADD45D2F9}"/>
              </a:ext>
            </a:extLst>
          </p:cNvPr>
          <p:cNvCxnSpPr>
            <a:cxnSpLocks/>
          </p:cNvCxnSpPr>
          <p:nvPr/>
        </p:nvCxnSpPr>
        <p:spPr>
          <a:xfrm>
            <a:off x="7813660" y="3357606"/>
            <a:ext cx="0" cy="776752"/>
          </a:xfrm>
          <a:prstGeom prst="line">
            <a:avLst/>
          </a:prstGeom>
          <a:noFill/>
          <a:ln w="15875" cap="flat" cmpd="sng" algn="ctr">
            <a:solidFill>
              <a:sysClr val="windowText" lastClr="000000"/>
            </a:solidFill>
            <a:prstDash val="sysDash"/>
            <a:miter lim="800000"/>
          </a:ln>
          <a:effectLst/>
        </p:spPr>
      </p:cxnSp>
      <p:sp>
        <p:nvSpPr>
          <p:cNvPr id="56" name="TextBox 55">
            <a:extLst>
              <a:ext uri="{FF2B5EF4-FFF2-40B4-BE49-F238E27FC236}">
                <a16:creationId xmlns:a16="http://schemas.microsoft.com/office/drawing/2014/main" id="{4461F275-1789-0846-AF79-7EC2A40BB328}"/>
              </a:ext>
            </a:extLst>
          </p:cNvPr>
          <p:cNvSpPr txBox="1"/>
          <p:nvPr/>
        </p:nvSpPr>
        <p:spPr>
          <a:xfrm rot="16200000">
            <a:off x="5148341" y="3832223"/>
            <a:ext cx="437755" cy="338554"/>
          </a:xfrm>
          <a:prstGeom prst="rect">
            <a:avLst/>
          </a:prstGeom>
          <a:solidFill>
            <a:sysClr val="window" lastClr="FFFFFF"/>
          </a:solidFill>
        </p:spPr>
        <p:txBody>
          <a:bodyPr wrap="square" lIns="0" rIns="0" rtlCol="0" anchor="ctr">
            <a:spAutoFit/>
          </a:bodyP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0" cap="none" spc="0" normalizeH="0" baseline="0" noProof="0" dirty="0">
                <a:ln>
                  <a:noFill/>
                </a:ln>
                <a:solidFill>
                  <a:prstClr val="black"/>
                </a:solidFill>
                <a:effectLst/>
                <a:uLnTx/>
                <a:uFillTx/>
                <a:latin typeface="Cambria" panose="02040503050406030204" pitchFamily="18" charset="0"/>
                <a:ea typeface="+mn-ea"/>
                <a:cs typeface="+mn-cs"/>
              </a:rPr>
              <a:t>N/A</a:t>
            </a:r>
          </a:p>
        </p:txBody>
      </p:sp>
      <p:sp>
        <p:nvSpPr>
          <p:cNvPr id="57" name="TextBox 56">
            <a:extLst>
              <a:ext uri="{FF2B5EF4-FFF2-40B4-BE49-F238E27FC236}">
                <a16:creationId xmlns:a16="http://schemas.microsoft.com/office/drawing/2014/main" id="{7F73E186-EC71-964B-8DCF-CFC87334E2F2}"/>
              </a:ext>
            </a:extLst>
          </p:cNvPr>
          <p:cNvSpPr txBox="1"/>
          <p:nvPr/>
        </p:nvSpPr>
        <p:spPr>
          <a:xfrm rot="16200000">
            <a:off x="5253139" y="2433535"/>
            <a:ext cx="62079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24.8</a:t>
            </a:r>
          </a:p>
        </p:txBody>
      </p:sp>
      <p:cxnSp>
        <p:nvCxnSpPr>
          <p:cNvPr id="58" name="Straight Arrow Connector 57">
            <a:extLst>
              <a:ext uri="{FF2B5EF4-FFF2-40B4-BE49-F238E27FC236}">
                <a16:creationId xmlns:a16="http://schemas.microsoft.com/office/drawing/2014/main" id="{1B66C7B0-132B-684A-BCFC-72A606B4D287}"/>
              </a:ext>
            </a:extLst>
          </p:cNvPr>
          <p:cNvCxnSpPr>
            <a:cxnSpLocks/>
          </p:cNvCxnSpPr>
          <p:nvPr/>
        </p:nvCxnSpPr>
        <p:spPr>
          <a:xfrm flipV="1">
            <a:off x="5563534" y="2214708"/>
            <a:ext cx="0" cy="202833"/>
          </a:xfrm>
          <a:prstGeom prst="straightConnector1">
            <a:avLst/>
          </a:prstGeom>
          <a:noFill/>
          <a:ln w="15875" cap="flat" cmpd="sng" algn="ctr">
            <a:solidFill>
              <a:sysClr val="windowText" lastClr="000000"/>
            </a:solidFill>
            <a:prstDash val="solid"/>
            <a:miter lim="800000"/>
            <a:tailEnd type="triangle" w="lg" len="lg"/>
          </a:ln>
          <a:effectLst/>
        </p:spPr>
      </p:cxnSp>
      <p:sp>
        <p:nvSpPr>
          <p:cNvPr id="59" name="TextBox 58">
            <a:extLst>
              <a:ext uri="{FF2B5EF4-FFF2-40B4-BE49-F238E27FC236}">
                <a16:creationId xmlns:a16="http://schemas.microsoft.com/office/drawing/2014/main" id="{1AA0A1FF-019D-684D-8591-ABD6AD1CB7CD}"/>
              </a:ext>
            </a:extLst>
          </p:cNvPr>
          <p:cNvSpPr txBox="1"/>
          <p:nvPr/>
        </p:nvSpPr>
        <p:spPr>
          <a:xfrm rot="16200000">
            <a:off x="7058129" y="2692812"/>
            <a:ext cx="77550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a:t>
            </a:r>
          </a:p>
        </p:txBody>
      </p:sp>
      <p:sp>
        <p:nvSpPr>
          <p:cNvPr id="60" name="TextBox 59">
            <a:extLst>
              <a:ext uri="{FF2B5EF4-FFF2-40B4-BE49-F238E27FC236}">
                <a16:creationId xmlns:a16="http://schemas.microsoft.com/office/drawing/2014/main" id="{CC277CE2-BD05-5640-B316-4B574146A64A}"/>
              </a:ext>
            </a:extLst>
          </p:cNvPr>
          <p:cNvSpPr txBox="1"/>
          <p:nvPr/>
        </p:nvSpPr>
        <p:spPr>
          <a:xfrm rot="16200000">
            <a:off x="5422164" y="2414643"/>
            <a:ext cx="77550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3.54</a:t>
            </a:r>
          </a:p>
        </p:txBody>
      </p:sp>
      <p:sp>
        <p:nvSpPr>
          <p:cNvPr id="61" name="TextBox 60">
            <a:extLst>
              <a:ext uri="{FF2B5EF4-FFF2-40B4-BE49-F238E27FC236}">
                <a16:creationId xmlns:a16="http://schemas.microsoft.com/office/drawing/2014/main" id="{B6E2CA60-CCC7-BD49-AD56-B85B98949F7B}"/>
              </a:ext>
            </a:extLst>
          </p:cNvPr>
          <p:cNvSpPr txBox="1"/>
          <p:nvPr/>
        </p:nvSpPr>
        <p:spPr>
          <a:xfrm rot="16200000">
            <a:off x="5649657" y="2289508"/>
            <a:ext cx="77550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2.01</a:t>
            </a:r>
          </a:p>
        </p:txBody>
      </p:sp>
      <p:sp>
        <p:nvSpPr>
          <p:cNvPr id="62" name="TextBox 61">
            <a:extLst>
              <a:ext uri="{FF2B5EF4-FFF2-40B4-BE49-F238E27FC236}">
                <a16:creationId xmlns:a16="http://schemas.microsoft.com/office/drawing/2014/main" id="{EE9B9645-61F6-3B44-8FCA-D7D5E49ABBB6}"/>
              </a:ext>
            </a:extLst>
          </p:cNvPr>
          <p:cNvSpPr txBox="1"/>
          <p:nvPr/>
        </p:nvSpPr>
        <p:spPr>
          <a:xfrm rot="16200000">
            <a:off x="5882441" y="2385764"/>
            <a:ext cx="77550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1.64</a:t>
            </a:r>
          </a:p>
        </p:txBody>
      </p:sp>
      <p:sp>
        <p:nvSpPr>
          <p:cNvPr id="63" name="TextBox 62">
            <a:extLst>
              <a:ext uri="{FF2B5EF4-FFF2-40B4-BE49-F238E27FC236}">
                <a16:creationId xmlns:a16="http://schemas.microsoft.com/office/drawing/2014/main" id="{43DB210E-ACD1-1D47-BDA1-B722B1753981}"/>
              </a:ext>
            </a:extLst>
          </p:cNvPr>
          <p:cNvSpPr txBox="1"/>
          <p:nvPr/>
        </p:nvSpPr>
        <p:spPr>
          <a:xfrm rot="16200000">
            <a:off x="6572381" y="2433532"/>
            <a:ext cx="77550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1.44</a:t>
            </a:r>
          </a:p>
        </p:txBody>
      </p:sp>
      <p:sp>
        <p:nvSpPr>
          <p:cNvPr id="64" name="TextBox 63">
            <a:extLst>
              <a:ext uri="{FF2B5EF4-FFF2-40B4-BE49-F238E27FC236}">
                <a16:creationId xmlns:a16="http://schemas.microsoft.com/office/drawing/2014/main" id="{0BA4B651-3464-204D-9740-4BABFE879216}"/>
              </a:ext>
            </a:extLst>
          </p:cNvPr>
          <p:cNvSpPr txBox="1"/>
          <p:nvPr/>
        </p:nvSpPr>
        <p:spPr>
          <a:xfrm rot="16200000">
            <a:off x="6805369" y="2566151"/>
            <a:ext cx="77550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0.72</a:t>
            </a:r>
          </a:p>
        </p:txBody>
      </p:sp>
      <p:sp>
        <p:nvSpPr>
          <p:cNvPr id="65" name="TextBox 64">
            <a:extLst>
              <a:ext uri="{FF2B5EF4-FFF2-40B4-BE49-F238E27FC236}">
                <a16:creationId xmlns:a16="http://schemas.microsoft.com/office/drawing/2014/main" id="{3E952645-EA53-854C-84D0-6C89FA652EC6}"/>
              </a:ext>
            </a:extLst>
          </p:cNvPr>
          <p:cNvSpPr txBox="1"/>
          <p:nvPr/>
        </p:nvSpPr>
        <p:spPr>
          <a:xfrm rot="16200000">
            <a:off x="6416752" y="2433535"/>
            <a:ext cx="62079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10.1</a:t>
            </a:r>
          </a:p>
        </p:txBody>
      </p:sp>
      <p:cxnSp>
        <p:nvCxnSpPr>
          <p:cNvPr id="66" name="Straight Arrow Connector 65">
            <a:extLst>
              <a:ext uri="{FF2B5EF4-FFF2-40B4-BE49-F238E27FC236}">
                <a16:creationId xmlns:a16="http://schemas.microsoft.com/office/drawing/2014/main" id="{2A8E8B22-0AB6-6847-817F-F914E6CC002F}"/>
              </a:ext>
            </a:extLst>
          </p:cNvPr>
          <p:cNvCxnSpPr>
            <a:cxnSpLocks/>
          </p:cNvCxnSpPr>
          <p:nvPr/>
        </p:nvCxnSpPr>
        <p:spPr>
          <a:xfrm flipV="1">
            <a:off x="6727148" y="2214708"/>
            <a:ext cx="0" cy="202833"/>
          </a:xfrm>
          <a:prstGeom prst="straightConnector1">
            <a:avLst/>
          </a:prstGeom>
          <a:noFill/>
          <a:ln w="15875" cap="flat" cmpd="sng" algn="ctr">
            <a:solidFill>
              <a:sysClr val="windowText" lastClr="000000"/>
            </a:solidFill>
            <a:prstDash val="solid"/>
            <a:miter lim="800000"/>
            <a:tailEnd type="triangle" w="lg" len="lg"/>
          </a:ln>
          <a:effectLst/>
        </p:spPr>
      </p:cxnSp>
      <p:sp>
        <p:nvSpPr>
          <p:cNvPr id="67" name="TextBox 66">
            <a:extLst>
              <a:ext uri="{FF2B5EF4-FFF2-40B4-BE49-F238E27FC236}">
                <a16:creationId xmlns:a16="http://schemas.microsoft.com/office/drawing/2014/main" id="{4FC8E51A-D8C1-3045-8F64-340363847255}"/>
              </a:ext>
            </a:extLst>
          </p:cNvPr>
          <p:cNvSpPr txBox="1"/>
          <p:nvPr/>
        </p:nvSpPr>
        <p:spPr>
          <a:xfrm rot="16200000">
            <a:off x="6944" y="3018362"/>
            <a:ext cx="2477959" cy="369332"/>
          </a:xfrm>
          <a:prstGeom prst="rect">
            <a:avLst/>
          </a:prstGeom>
          <a:noFill/>
        </p:spPr>
        <p:txBody>
          <a:bodyPr wrap="square" rtlCol="0">
            <a:spAutoFit/>
          </a:bodyP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Execution time [sec]</a:t>
            </a:r>
          </a:p>
        </p:txBody>
      </p:sp>
      <p:sp>
        <p:nvSpPr>
          <p:cNvPr id="68" name="Rectangle 67">
            <a:extLst>
              <a:ext uri="{FF2B5EF4-FFF2-40B4-BE49-F238E27FC236}">
                <a16:creationId xmlns:a16="http://schemas.microsoft.com/office/drawing/2014/main" id="{406B02CF-0088-694C-BB78-B0D38C653A93}"/>
              </a:ext>
            </a:extLst>
          </p:cNvPr>
          <p:cNvSpPr/>
          <p:nvPr/>
        </p:nvSpPr>
        <p:spPr>
          <a:xfrm>
            <a:off x="5490965" y="4369437"/>
            <a:ext cx="1163613" cy="2652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prstClr val="black"/>
                </a:solidFill>
                <a:effectLst/>
                <a:uLnTx/>
                <a:uFillTx/>
                <a:latin typeface="Calibri" panose="020F0502020204030204"/>
                <a:ea typeface="+mn-ea"/>
                <a:cs typeface="+mn-cs"/>
              </a:rPr>
              <a:t>ACC</a:t>
            </a:r>
          </a:p>
        </p:txBody>
      </p:sp>
      <p:sp>
        <p:nvSpPr>
          <p:cNvPr id="69" name="Rectangle 68">
            <a:extLst>
              <a:ext uri="{FF2B5EF4-FFF2-40B4-BE49-F238E27FC236}">
                <a16:creationId xmlns:a16="http://schemas.microsoft.com/office/drawing/2014/main" id="{6679585C-6E89-9E42-ABBD-9A510C1AAE33}"/>
              </a:ext>
            </a:extLst>
          </p:cNvPr>
          <p:cNvSpPr/>
          <p:nvPr/>
        </p:nvSpPr>
        <p:spPr>
          <a:xfrm>
            <a:off x="3228269" y="4373265"/>
            <a:ext cx="1163613" cy="2652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600" b="1" i="0" u="none" strike="noStrike" kern="0" cap="none" spc="0" normalizeH="0" baseline="0" noProof="0" dirty="0">
                <a:ln>
                  <a:noFill/>
                </a:ln>
                <a:solidFill>
                  <a:prstClr val="black"/>
                </a:solidFill>
                <a:effectLst/>
                <a:uLnTx/>
                <a:uFillTx/>
                <a:latin typeface="Calibri" panose="020F0502020204030204"/>
                <a:ea typeface="+mn-ea"/>
                <a:cs typeface="+mn-cs"/>
              </a:rPr>
              <a:t>SW-filter</a:t>
            </a:r>
          </a:p>
        </p:txBody>
      </p:sp>
    </p:spTree>
    <p:extLst>
      <p:ext uri="{BB962C8B-B14F-4D97-AF65-F5344CB8AC3E}">
        <p14:creationId xmlns:p14="http://schemas.microsoft.com/office/powerpoint/2010/main" val="37900897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30C76A6-69F8-EE4C-8916-A73F58E3019A}"/>
              </a:ext>
            </a:extLst>
          </p:cNvPr>
          <p:cNvSpPr txBox="1"/>
          <p:nvPr/>
        </p:nvSpPr>
        <p:spPr>
          <a:xfrm>
            <a:off x="171416" y="4426572"/>
            <a:ext cx="34901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State-of-the-art software read mapper, Minimap2</a:t>
            </a:r>
          </a:p>
        </p:txBody>
      </p:sp>
      <p:cxnSp>
        <p:nvCxnSpPr>
          <p:cNvPr id="15" name="Straight Connector 14">
            <a:extLst>
              <a:ext uri="{FF2B5EF4-FFF2-40B4-BE49-F238E27FC236}">
                <a16:creationId xmlns:a16="http://schemas.microsoft.com/office/drawing/2014/main" id="{2148BD11-9C99-064A-92A2-1AA5F52D2C5B}"/>
              </a:ext>
            </a:extLst>
          </p:cNvPr>
          <p:cNvCxnSpPr>
            <a:cxnSpLocks/>
            <a:stCxn id="9" idx="2"/>
            <a:endCxn id="13" idx="0"/>
          </p:cNvCxnSpPr>
          <p:nvPr/>
        </p:nvCxnSpPr>
        <p:spPr>
          <a:xfrm flipH="1">
            <a:off x="1916503" y="4083542"/>
            <a:ext cx="871773" cy="343030"/>
          </a:xfrm>
          <a:prstGeom prst="line">
            <a:avLst/>
          </a:prstGeom>
          <a:ln w="12700">
            <a:solidFill>
              <a:srgbClr val="C00000"/>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D8925F-C116-9947-8DE1-F7AA93C410EA}"/>
              </a:ext>
            </a:extLst>
          </p:cNvPr>
          <p:cNvSpPr>
            <a:spLocks noGrp="1"/>
          </p:cNvSpPr>
          <p:nvPr>
            <p:ph type="title"/>
          </p:nvPr>
        </p:nvSpPr>
        <p:spPr/>
        <p:txBody>
          <a:bodyPr/>
          <a:lstStyle/>
          <a:p>
            <a:r>
              <a:rPr lang="en-CH" dirty="0"/>
              <a:t>Motivation</a:t>
            </a:r>
          </a:p>
        </p:txBody>
      </p:sp>
      <p:graphicFrame>
        <p:nvGraphicFramePr>
          <p:cNvPr id="5" name="Chart 4">
            <a:extLst>
              <a:ext uri="{FF2B5EF4-FFF2-40B4-BE49-F238E27FC236}">
                <a16:creationId xmlns:a16="http://schemas.microsoft.com/office/drawing/2014/main" id="{3A90A968-C9A1-5E41-AF84-9AB36ED61394}"/>
              </a:ext>
            </a:extLst>
          </p:cNvPr>
          <p:cNvGraphicFramePr>
            <a:graphicFrameLocks/>
          </p:cNvGraphicFramePr>
          <p:nvPr/>
        </p:nvGraphicFramePr>
        <p:xfrm>
          <a:off x="1327329" y="1593642"/>
          <a:ext cx="6489342" cy="25018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0596B07-59D6-FD40-98B4-0D3730B08632}"/>
              </a:ext>
            </a:extLst>
          </p:cNvPr>
          <p:cNvSpPr txBox="1"/>
          <p:nvPr/>
        </p:nvSpPr>
        <p:spPr>
          <a:xfrm rot="16200000">
            <a:off x="-129497" y="2659896"/>
            <a:ext cx="2477959" cy="369332"/>
          </a:xfrm>
          <a:prstGeom prst="rect">
            <a:avLst/>
          </a:prstGeom>
          <a:noFill/>
        </p:spPr>
        <p:txBody>
          <a:bodyPr wrap="square" rtlCol="0">
            <a:spAutoFit/>
          </a:bodyP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Execution time [sec]</a:t>
            </a:r>
          </a:p>
        </p:txBody>
      </p:sp>
      <p:sp>
        <p:nvSpPr>
          <p:cNvPr id="9" name="Rounded Rectangle 8">
            <a:extLst>
              <a:ext uri="{FF2B5EF4-FFF2-40B4-BE49-F238E27FC236}">
                <a16:creationId xmlns:a16="http://schemas.microsoft.com/office/drawing/2014/main" id="{CA26F3F6-5477-E74B-8353-51E5FE1470BF}"/>
              </a:ext>
            </a:extLst>
          </p:cNvPr>
          <p:cNvSpPr/>
          <p:nvPr/>
        </p:nvSpPr>
        <p:spPr>
          <a:xfrm>
            <a:off x="2356834" y="3786389"/>
            <a:ext cx="862884" cy="297153"/>
          </a:xfrm>
          <a:prstGeom prst="roundRect">
            <a:avLst/>
          </a:prstGeom>
          <a:noFill/>
          <a:ln w="19050">
            <a:solidFill>
              <a:srgbClr val="C00000"/>
            </a:solidFill>
            <a:prstDash val="sysDash"/>
            <a:tailE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2FE84A61-7E47-234B-A740-C84157B5321A}"/>
              </a:ext>
            </a:extLst>
          </p:cNvPr>
          <p:cNvSpPr/>
          <p:nvPr/>
        </p:nvSpPr>
        <p:spPr>
          <a:xfrm>
            <a:off x="3990303" y="3786388"/>
            <a:ext cx="1431701" cy="297153"/>
          </a:xfrm>
          <a:prstGeom prst="roundRect">
            <a:avLst/>
          </a:prstGeom>
          <a:noFill/>
          <a:ln w="190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78E9D663-CA76-3240-B67C-9084A97758BB}"/>
              </a:ext>
            </a:extLst>
          </p:cNvPr>
          <p:cNvSpPr/>
          <p:nvPr/>
        </p:nvSpPr>
        <p:spPr>
          <a:xfrm>
            <a:off x="6107200" y="3798329"/>
            <a:ext cx="1075790" cy="297153"/>
          </a:xfrm>
          <a:prstGeom prst="roundRect">
            <a:avLst/>
          </a:prstGeom>
          <a:noFill/>
          <a:ln w="19050">
            <a:solidFill>
              <a:srgbClr val="62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FBEA1FEE-C136-EB4B-BC79-B85F8D6C51AB}"/>
              </a:ext>
            </a:extLst>
          </p:cNvPr>
          <p:cNvCxnSpPr>
            <a:cxnSpLocks/>
            <a:stCxn id="10" idx="2"/>
          </p:cNvCxnSpPr>
          <p:nvPr/>
        </p:nvCxnSpPr>
        <p:spPr>
          <a:xfrm>
            <a:off x="4706154" y="4083541"/>
            <a:ext cx="0" cy="1324359"/>
          </a:xfrm>
          <a:prstGeom prst="line">
            <a:avLst/>
          </a:prstGeom>
          <a:ln w="12700">
            <a:solidFill>
              <a:srgbClr val="7030A0"/>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AB9529-66D8-BE40-9EED-E9F73DCAB732}"/>
              </a:ext>
            </a:extLst>
          </p:cNvPr>
          <p:cNvSpPr txBox="1"/>
          <p:nvPr/>
        </p:nvSpPr>
        <p:spPr>
          <a:xfrm>
            <a:off x="1109482" y="5418224"/>
            <a:ext cx="71083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Base integrated with a software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that prunes </a:t>
            </a:r>
            <a:r>
              <a:rPr kumimoji="0" lang="en-CH" sz="2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80% </a:t>
            </a:r>
            <a:r>
              <a:rPr kumimoji="0" lang="en-CH" sz="2200" b="0"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of exactly-matching reads</a:t>
            </a:r>
          </a:p>
        </p:txBody>
      </p:sp>
      <p:cxnSp>
        <p:nvCxnSpPr>
          <p:cNvPr id="26" name="Straight Connector 25">
            <a:extLst>
              <a:ext uri="{FF2B5EF4-FFF2-40B4-BE49-F238E27FC236}">
                <a16:creationId xmlns:a16="http://schemas.microsoft.com/office/drawing/2014/main" id="{2552FE29-EB9C-6E4C-BA57-0E6C2C566371}"/>
              </a:ext>
            </a:extLst>
          </p:cNvPr>
          <p:cNvCxnSpPr>
            <a:cxnSpLocks/>
          </p:cNvCxnSpPr>
          <p:nvPr/>
        </p:nvCxnSpPr>
        <p:spPr>
          <a:xfrm>
            <a:off x="6645095" y="4095482"/>
            <a:ext cx="708742" cy="331090"/>
          </a:xfrm>
          <a:prstGeom prst="line">
            <a:avLst/>
          </a:prstGeom>
          <a:ln w="12700">
            <a:solidFill>
              <a:srgbClr val="629B3C"/>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4623AE-E2ED-3E49-B4BF-3BF931B5080F}"/>
              </a:ext>
            </a:extLst>
          </p:cNvPr>
          <p:cNvSpPr txBox="1"/>
          <p:nvPr/>
        </p:nvSpPr>
        <p:spPr>
          <a:xfrm>
            <a:off x="6155294" y="4392635"/>
            <a:ext cx="34901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Base integrated with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ideal in-storage filter</a:t>
            </a:r>
            <a:endParaRPr kumimoji="0" lang="en-CH" sz="2200" b="0"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p:txBody>
      </p:sp>
      <p:sp>
        <p:nvSpPr>
          <p:cNvPr id="30" name="TextBox 29">
            <a:extLst>
              <a:ext uri="{FF2B5EF4-FFF2-40B4-BE49-F238E27FC236}">
                <a16:creationId xmlns:a16="http://schemas.microsoft.com/office/drawing/2014/main" id="{39712F6B-3CEA-7645-A0ED-4B25ED29887F}"/>
              </a:ext>
            </a:extLst>
          </p:cNvPr>
          <p:cNvSpPr txBox="1"/>
          <p:nvPr/>
        </p:nvSpPr>
        <p:spPr>
          <a:xfrm rot="16200000">
            <a:off x="6664213" y="3154760"/>
            <a:ext cx="722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a:t>
            </a:r>
          </a:p>
        </p:txBody>
      </p:sp>
      <p:sp>
        <p:nvSpPr>
          <p:cNvPr id="33" name="Rectangle 32">
            <a:extLst>
              <a:ext uri="{FF2B5EF4-FFF2-40B4-BE49-F238E27FC236}">
                <a16:creationId xmlns:a16="http://schemas.microsoft.com/office/drawing/2014/main" id="{0287E38E-5B0E-5B42-AFA3-19ED1B2BDDCA}"/>
              </a:ext>
            </a:extLst>
          </p:cNvPr>
          <p:cNvSpPr/>
          <p:nvPr/>
        </p:nvSpPr>
        <p:spPr>
          <a:xfrm>
            <a:off x="1916503" y="2139951"/>
            <a:ext cx="5566122" cy="1498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7FFE841D-5AB5-4F42-90B8-7DD117DA63E2}"/>
              </a:ext>
            </a:extLst>
          </p:cNvPr>
          <p:cNvCxnSpPr>
            <a:cxnSpLocks/>
          </p:cNvCxnSpPr>
          <p:nvPr/>
        </p:nvCxnSpPr>
        <p:spPr>
          <a:xfrm>
            <a:off x="1910746" y="2724150"/>
            <a:ext cx="5712943"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4893E85-5064-ED4E-86AC-1AC71B59E356}"/>
              </a:ext>
            </a:extLst>
          </p:cNvPr>
          <p:cNvCxnSpPr>
            <a:cxnSpLocks/>
          </p:cNvCxnSpPr>
          <p:nvPr/>
        </p:nvCxnSpPr>
        <p:spPr>
          <a:xfrm>
            <a:off x="1910746" y="2416175"/>
            <a:ext cx="5712943"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2B606D1-ED27-B64B-8FDB-7B555FFF224F}"/>
              </a:ext>
            </a:extLst>
          </p:cNvPr>
          <p:cNvCxnSpPr>
            <a:cxnSpLocks/>
          </p:cNvCxnSpPr>
          <p:nvPr/>
        </p:nvCxnSpPr>
        <p:spPr>
          <a:xfrm>
            <a:off x="1910746" y="3035300"/>
            <a:ext cx="5712943"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1637200-0FC1-E149-9270-30589E1491DB}"/>
              </a:ext>
            </a:extLst>
          </p:cNvPr>
          <p:cNvCxnSpPr>
            <a:cxnSpLocks/>
          </p:cNvCxnSpPr>
          <p:nvPr/>
        </p:nvCxnSpPr>
        <p:spPr>
          <a:xfrm>
            <a:off x="1910746" y="3343275"/>
            <a:ext cx="5712943"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51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9" grpId="0" animBg="1"/>
      <p:bldP spid="10" grpId="0" animBg="1"/>
      <p:bldP spid="12" grpId="0" animBg="1"/>
      <p:bldP spid="18" grpId="0"/>
      <p:bldP spid="28"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925F-C116-9947-8DE1-F7AA93C410EA}"/>
              </a:ext>
            </a:extLst>
          </p:cNvPr>
          <p:cNvSpPr>
            <a:spLocks noGrp="1"/>
          </p:cNvSpPr>
          <p:nvPr>
            <p:ph type="title"/>
          </p:nvPr>
        </p:nvSpPr>
        <p:spPr/>
        <p:txBody>
          <a:bodyPr/>
          <a:lstStyle/>
          <a:p>
            <a:r>
              <a:rPr lang="en-CH" dirty="0"/>
              <a:t>Motivation</a:t>
            </a:r>
          </a:p>
        </p:txBody>
      </p:sp>
      <p:graphicFrame>
        <p:nvGraphicFramePr>
          <p:cNvPr id="5" name="Chart 4">
            <a:extLst>
              <a:ext uri="{FF2B5EF4-FFF2-40B4-BE49-F238E27FC236}">
                <a16:creationId xmlns:a16="http://schemas.microsoft.com/office/drawing/2014/main" id="{3A90A968-C9A1-5E41-AF84-9AB36ED61394}"/>
              </a:ext>
            </a:extLst>
          </p:cNvPr>
          <p:cNvGraphicFramePr>
            <a:graphicFrameLocks/>
          </p:cNvGraphicFramePr>
          <p:nvPr/>
        </p:nvGraphicFramePr>
        <p:xfrm>
          <a:off x="1327329" y="1593642"/>
          <a:ext cx="6489342" cy="25018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0596B07-59D6-FD40-98B4-0D3730B08632}"/>
              </a:ext>
            </a:extLst>
          </p:cNvPr>
          <p:cNvSpPr txBox="1"/>
          <p:nvPr/>
        </p:nvSpPr>
        <p:spPr>
          <a:xfrm rot="16200000">
            <a:off x="-129497" y="2659896"/>
            <a:ext cx="2477959" cy="369332"/>
          </a:xfrm>
          <a:prstGeom prst="rect">
            <a:avLst/>
          </a:prstGeom>
          <a:noFill/>
        </p:spPr>
        <p:txBody>
          <a:bodyPr wrap="square" rtlCol="0">
            <a:spAutoFit/>
          </a:bodyP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Execution time [sec]</a:t>
            </a:r>
          </a:p>
        </p:txBody>
      </p:sp>
      <p:cxnSp>
        <p:nvCxnSpPr>
          <p:cNvPr id="7" name="Straight Connector 6">
            <a:extLst>
              <a:ext uri="{FF2B5EF4-FFF2-40B4-BE49-F238E27FC236}">
                <a16:creationId xmlns:a16="http://schemas.microsoft.com/office/drawing/2014/main" id="{7CFEBA6A-CC56-E842-A476-8EF493238FCE}"/>
              </a:ext>
            </a:extLst>
          </p:cNvPr>
          <p:cNvCxnSpPr>
            <a:cxnSpLocks/>
          </p:cNvCxnSpPr>
          <p:nvPr/>
        </p:nvCxnSpPr>
        <p:spPr>
          <a:xfrm flipH="1" flipV="1">
            <a:off x="2690507" y="1453391"/>
            <a:ext cx="516335" cy="242431"/>
          </a:xfrm>
          <a:prstGeom prst="line">
            <a:avLst/>
          </a:prstGeom>
          <a:ln w="12700">
            <a:solidFill>
              <a:srgbClr val="C00000"/>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3C3B5F7E-079C-404B-8206-5DC1D89EAAC2}"/>
              </a:ext>
            </a:extLst>
          </p:cNvPr>
          <p:cNvSpPr/>
          <p:nvPr/>
        </p:nvSpPr>
        <p:spPr>
          <a:xfrm>
            <a:off x="2665927" y="1695821"/>
            <a:ext cx="1030309" cy="313283"/>
          </a:xfrm>
          <a:prstGeom prst="roundRect">
            <a:avLst/>
          </a:prstGeom>
          <a:noFill/>
          <a:ln w="19050">
            <a:solidFill>
              <a:srgbClr val="C00000"/>
            </a:solidFill>
            <a:prstDash val="sysDash"/>
            <a:tailEnd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389FAB81-B8C1-694F-B443-FBED1E185995}"/>
              </a:ext>
            </a:extLst>
          </p:cNvPr>
          <p:cNvSpPr/>
          <p:nvPr/>
        </p:nvSpPr>
        <p:spPr>
          <a:xfrm>
            <a:off x="4069118" y="1711951"/>
            <a:ext cx="1107587" cy="297153"/>
          </a:xfrm>
          <a:prstGeom prst="roundRect">
            <a:avLst/>
          </a:prstGeom>
          <a:noFill/>
          <a:ln w="190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DE686BA-4F29-BF4A-A79E-D1644DF8525A}"/>
              </a:ext>
            </a:extLst>
          </p:cNvPr>
          <p:cNvSpPr/>
          <p:nvPr/>
        </p:nvSpPr>
        <p:spPr>
          <a:xfrm>
            <a:off x="5569305" y="1711951"/>
            <a:ext cx="1075790" cy="297153"/>
          </a:xfrm>
          <a:prstGeom prst="roundRect">
            <a:avLst/>
          </a:prstGeom>
          <a:noFill/>
          <a:ln w="19050">
            <a:solidFill>
              <a:srgbClr val="62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E34ECD86-8FCA-2942-8CDC-9BD41D2001C6}"/>
              </a:ext>
            </a:extLst>
          </p:cNvPr>
          <p:cNvCxnSpPr>
            <a:cxnSpLocks/>
            <a:stCxn id="9" idx="0"/>
          </p:cNvCxnSpPr>
          <p:nvPr/>
        </p:nvCxnSpPr>
        <p:spPr>
          <a:xfrm flipH="1" flipV="1">
            <a:off x="4622911" y="952991"/>
            <a:ext cx="1" cy="758960"/>
          </a:xfrm>
          <a:prstGeom prst="line">
            <a:avLst/>
          </a:prstGeom>
          <a:ln w="12700">
            <a:solidFill>
              <a:srgbClr val="7030A0"/>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217356-0AC8-6F46-9805-2A169D56E548}"/>
              </a:ext>
            </a:extLst>
          </p:cNvPr>
          <p:cNvCxnSpPr>
            <a:cxnSpLocks/>
          </p:cNvCxnSpPr>
          <p:nvPr/>
        </p:nvCxnSpPr>
        <p:spPr>
          <a:xfrm flipV="1">
            <a:off x="6107200" y="1453391"/>
            <a:ext cx="409510" cy="242431"/>
          </a:xfrm>
          <a:prstGeom prst="line">
            <a:avLst/>
          </a:prstGeom>
          <a:ln w="12700">
            <a:solidFill>
              <a:srgbClr val="629B3C"/>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5B011A2-989A-0F46-A4EE-43E23F16ACFA}"/>
              </a:ext>
            </a:extLst>
          </p:cNvPr>
          <p:cNvSpPr txBox="1"/>
          <p:nvPr/>
        </p:nvSpPr>
        <p:spPr>
          <a:xfrm>
            <a:off x="0" y="745504"/>
            <a:ext cx="30265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Low-end SSD with SATA3 interface (0.5 GB/s)</a:t>
            </a:r>
            <a:endParaRPr kumimoji="0" lang="en-CH" sz="20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
        <p:nvSpPr>
          <p:cNvPr id="22" name="TextBox 21">
            <a:extLst>
              <a:ext uri="{FF2B5EF4-FFF2-40B4-BE49-F238E27FC236}">
                <a16:creationId xmlns:a16="http://schemas.microsoft.com/office/drawing/2014/main" id="{22D4B312-7A72-F949-B510-DDFAFBFB54E1}"/>
              </a:ext>
            </a:extLst>
          </p:cNvPr>
          <p:cNvSpPr txBox="1"/>
          <p:nvPr/>
        </p:nvSpPr>
        <p:spPr>
          <a:xfrm>
            <a:off x="2877824" y="196607"/>
            <a:ext cx="3490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High-end SSD with PCIe Gen4 interface (7 GB/s)</a:t>
            </a:r>
            <a:endParaRPr kumimoji="0" lang="en-CH" sz="2000" b="0" i="0"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26" name="TextBox 25">
            <a:extLst>
              <a:ext uri="{FF2B5EF4-FFF2-40B4-BE49-F238E27FC236}">
                <a16:creationId xmlns:a16="http://schemas.microsoft.com/office/drawing/2014/main" id="{84271550-E80E-A44E-BFA6-CBF18A5D2335}"/>
              </a:ext>
            </a:extLst>
          </p:cNvPr>
          <p:cNvSpPr txBox="1"/>
          <p:nvPr/>
        </p:nvSpPr>
        <p:spPr>
          <a:xfrm>
            <a:off x="5923377" y="878661"/>
            <a:ext cx="3490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preloaded in DRAM,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with no I/O overhead</a:t>
            </a:r>
            <a:endParaRPr kumimoji="0" lang="en-CH" sz="2000" b="0"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p:txBody>
      </p:sp>
      <p:sp>
        <p:nvSpPr>
          <p:cNvPr id="29" name="TextBox 28">
            <a:extLst>
              <a:ext uri="{FF2B5EF4-FFF2-40B4-BE49-F238E27FC236}">
                <a16:creationId xmlns:a16="http://schemas.microsoft.com/office/drawing/2014/main" id="{EC070CDC-2B9A-DB42-A28B-5F50183D79D7}"/>
              </a:ext>
            </a:extLst>
          </p:cNvPr>
          <p:cNvSpPr txBox="1"/>
          <p:nvPr/>
        </p:nvSpPr>
        <p:spPr>
          <a:xfrm rot="16200000">
            <a:off x="6664213" y="3154760"/>
            <a:ext cx="722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a:t>
            </a:r>
          </a:p>
        </p:txBody>
      </p:sp>
    </p:spTree>
    <p:extLst>
      <p:ext uri="{BB962C8B-B14F-4D97-AF65-F5344CB8AC3E}">
        <p14:creationId xmlns:p14="http://schemas.microsoft.com/office/powerpoint/2010/main" val="1272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chart seriesIdx="1" categoryIdx="-4" bldStep="series"/>
                                            </p:graphic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P spid="6" grpId="0"/>
      <p:bldP spid="8" grpId="0" animBg="1"/>
      <p:bldP spid="9" grpId="0" animBg="1"/>
      <p:bldP spid="10" grpId="0" animBg="1"/>
      <p:bldP spid="13" grpId="0"/>
      <p:bldP spid="22" grpId="0"/>
      <p:bldP spid="26" grpId="0"/>
      <p:bldP spid="29"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925F-C116-9947-8DE1-F7AA93C410EA}"/>
              </a:ext>
            </a:extLst>
          </p:cNvPr>
          <p:cNvSpPr>
            <a:spLocks noGrp="1"/>
          </p:cNvSpPr>
          <p:nvPr>
            <p:ph type="title"/>
          </p:nvPr>
        </p:nvSpPr>
        <p:spPr/>
        <p:txBody>
          <a:bodyPr/>
          <a:lstStyle/>
          <a:p>
            <a:r>
              <a:rPr lang="en-CH" dirty="0"/>
              <a:t>Benefits of Ideal In-Storage Filter</a:t>
            </a:r>
          </a:p>
        </p:txBody>
      </p:sp>
      <p:graphicFrame>
        <p:nvGraphicFramePr>
          <p:cNvPr id="5" name="Chart 4">
            <a:extLst>
              <a:ext uri="{FF2B5EF4-FFF2-40B4-BE49-F238E27FC236}">
                <a16:creationId xmlns:a16="http://schemas.microsoft.com/office/drawing/2014/main" id="{3A90A968-C9A1-5E41-AF84-9AB36ED61394}"/>
              </a:ext>
            </a:extLst>
          </p:cNvPr>
          <p:cNvGraphicFramePr>
            <a:graphicFrameLocks/>
          </p:cNvGraphicFramePr>
          <p:nvPr/>
        </p:nvGraphicFramePr>
        <p:xfrm>
          <a:off x="1327329" y="1593642"/>
          <a:ext cx="6489342" cy="25018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0596B07-59D6-FD40-98B4-0D3730B08632}"/>
              </a:ext>
            </a:extLst>
          </p:cNvPr>
          <p:cNvSpPr txBox="1"/>
          <p:nvPr/>
        </p:nvSpPr>
        <p:spPr>
          <a:xfrm rot="16200000">
            <a:off x="-129497" y="2659896"/>
            <a:ext cx="2477959" cy="369332"/>
          </a:xfrm>
          <a:prstGeom prst="rect">
            <a:avLst/>
          </a:prstGeom>
          <a:noFill/>
        </p:spPr>
        <p:txBody>
          <a:bodyPr wrap="square" rtlCol="0">
            <a:spAutoFit/>
          </a:bodyP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Execution time [sec]</a:t>
            </a:r>
          </a:p>
        </p:txBody>
      </p:sp>
      <p:sp>
        <p:nvSpPr>
          <p:cNvPr id="14" name="Rectangle 13">
            <a:extLst>
              <a:ext uri="{FF2B5EF4-FFF2-40B4-BE49-F238E27FC236}">
                <a16:creationId xmlns:a16="http://schemas.microsoft.com/office/drawing/2014/main" id="{A7D4851B-92F2-144C-B57C-627039A5AA4F}"/>
              </a:ext>
            </a:extLst>
          </p:cNvPr>
          <p:cNvSpPr/>
          <p:nvPr/>
        </p:nvSpPr>
        <p:spPr>
          <a:xfrm>
            <a:off x="-1" y="4406649"/>
            <a:ext cx="9144000" cy="17934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The ideal in-storage filter significantly improves performance by</a:t>
            </a:r>
          </a:p>
          <a:p>
            <a:pPr marL="457200" marR="0" lvl="0" indent="-457200" algn="ctr" defTabSz="914400" rtl="0" eaLnBrk="1" fontAlgn="auto" latinLnBrk="0" hangingPunct="1">
              <a:lnSpc>
                <a:spcPct val="150000"/>
              </a:lnSpc>
              <a:spcBef>
                <a:spcPts val="0"/>
              </a:spcBef>
              <a:spcAft>
                <a:spcPts val="0"/>
              </a:spcAft>
              <a:buClrTx/>
              <a:buSzTx/>
              <a:buFontTx/>
              <a:buAutoNum type="arabicParenR"/>
              <a:tabLst/>
              <a:defRPr/>
            </a:pP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Reducing computation overhead</a:t>
            </a:r>
          </a:p>
          <a:p>
            <a:pPr marL="457200" marR="0" lvl="0" indent="-457200" algn="ctr" defTabSz="914400" rtl="0" eaLnBrk="1" fontAlgn="auto" latinLnBrk="0" hangingPunct="1">
              <a:lnSpc>
                <a:spcPct val="150000"/>
              </a:lnSpc>
              <a:spcBef>
                <a:spcPts val="0"/>
              </a:spcBef>
              <a:spcAft>
                <a:spcPts val="0"/>
              </a:spcAft>
              <a:buClrTx/>
              <a:buSzTx/>
              <a:buFontTx/>
              <a:buAutoNum type="arabicParenR"/>
              <a:tabLst/>
              <a:defRPr/>
            </a:pP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Reducing data movement overhead</a:t>
            </a:r>
            <a:endParaRPr kumimoji="0" lang="en-CH"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p:txBody>
      </p:sp>
      <p:sp>
        <p:nvSpPr>
          <p:cNvPr id="15" name="TextBox 14">
            <a:extLst>
              <a:ext uri="{FF2B5EF4-FFF2-40B4-BE49-F238E27FC236}">
                <a16:creationId xmlns:a16="http://schemas.microsoft.com/office/drawing/2014/main" id="{8A9224C3-94F9-DD43-B01B-C4F57AB14B06}"/>
              </a:ext>
            </a:extLst>
          </p:cNvPr>
          <p:cNvSpPr txBox="1"/>
          <p:nvPr/>
        </p:nvSpPr>
        <p:spPr>
          <a:xfrm rot="16200000">
            <a:off x="6664213" y="3154760"/>
            <a:ext cx="722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a:t>
            </a:r>
          </a:p>
        </p:txBody>
      </p:sp>
    </p:spTree>
    <p:extLst>
      <p:ext uri="{BB962C8B-B14F-4D97-AF65-F5344CB8AC3E}">
        <p14:creationId xmlns:p14="http://schemas.microsoft.com/office/powerpoint/2010/main" val="345637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ldLvl="2"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925F-C116-9947-8DE1-F7AA93C410EA}"/>
              </a:ext>
            </a:extLst>
          </p:cNvPr>
          <p:cNvSpPr>
            <a:spLocks noGrp="1"/>
          </p:cNvSpPr>
          <p:nvPr>
            <p:ph type="title"/>
          </p:nvPr>
        </p:nvSpPr>
        <p:spPr/>
        <p:txBody>
          <a:bodyPr/>
          <a:lstStyle/>
          <a:p>
            <a:r>
              <a:rPr lang="en-CH" dirty="0"/>
              <a:t>Overheads of Software Mappers</a:t>
            </a:r>
          </a:p>
        </p:txBody>
      </p:sp>
      <p:graphicFrame>
        <p:nvGraphicFramePr>
          <p:cNvPr id="5" name="Chart 4">
            <a:extLst>
              <a:ext uri="{FF2B5EF4-FFF2-40B4-BE49-F238E27FC236}">
                <a16:creationId xmlns:a16="http://schemas.microsoft.com/office/drawing/2014/main" id="{3A90A968-C9A1-5E41-AF84-9AB36ED61394}"/>
              </a:ext>
            </a:extLst>
          </p:cNvPr>
          <p:cNvGraphicFramePr>
            <a:graphicFrameLocks/>
          </p:cNvGraphicFramePr>
          <p:nvPr/>
        </p:nvGraphicFramePr>
        <p:xfrm>
          <a:off x="1327329" y="1593642"/>
          <a:ext cx="6489342" cy="25018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0596B07-59D6-FD40-98B4-0D3730B08632}"/>
              </a:ext>
            </a:extLst>
          </p:cNvPr>
          <p:cNvSpPr txBox="1"/>
          <p:nvPr/>
        </p:nvSpPr>
        <p:spPr>
          <a:xfrm rot="16200000">
            <a:off x="-129497" y="2659896"/>
            <a:ext cx="2477959" cy="369332"/>
          </a:xfrm>
          <a:prstGeom prst="rect">
            <a:avLst/>
          </a:prstGeom>
          <a:noFill/>
        </p:spPr>
        <p:txBody>
          <a:bodyPr wrap="square" rtlCol="0">
            <a:spAutoFit/>
          </a:bodyP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Execution time [sec]</a:t>
            </a:r>
          </a:p>
        </p:txBody>
      </p:sp>
      <p:sp>
        <p:nvSpPr>
          <p:cNvPr id="18" name="Rectangle 17">
            <a:extLst>
              <a:ext uri="{FF2B5EF4-FFF2-40B4-BE49-F238E27FC236}">
                <a16:creationId xmlns:a16="http://schemas.microsoft.com/office/drawing/2014/main" id="{0ECED627-76C9-774D-9277-8E9ACEB6293B}"/>
              </a:ext>
            </a:extLst>
          </p:cNvPr>
          <p:cNvSpPr/>
          <p:nvPr/>
        </p:nvSpPr>
        <p:spPr>
          <a:xfrm>
            <a:off x="-1" y="4345210"/>
            <a:ext cx="9144000" cy="13317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I/O has a </a:t>
            </a: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significant impact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 application performance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9BA8FF82-3A06-DA4B-9004-E99A8B91C0FB}"/>
              </a:ext>
            </a:extLst>
          </p:cNvPr>
          <p:cNvSpPr/>
          <p:nvPr/>
        </p:nvSpPr>
        <p:spPr>
          <a:xfrm>
            <a:off x="-5323" y="4972797"/>
            <a:ext cx="9144000" cy="55723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which can be alleviated at the cost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expensive</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storage devices and interfaces</a:t>
            </a: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TextBox 21">
            <a:extLst>
              <a:ext uri="{FF2B5EF4-FFF2-40B4-BE49-F238E27FC236}">
                <a16:creationId xmlns:a16="http://schemas.microsoft.com/office/drawing/2014/main" id="{E960F289-D093-FB46-9810-752016BF2F6D}"/>
              </a:ext>
            </a:extLst>
          </p:cNvPr>
          <p:cNvSpPr txBox="1"/>
          <p:nvPr/>
        </p:nvSpPr>
        <p:spPr>
          <a:xfrm rot="16200000">
            <a:off x="6664213" y="3154760"/>
            <a:ext cx="722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a:t>
            </a:r>
          </a:p>
        </p:txBody>
      </p:sp>
    </p:spTree>
    <p:extLst>
      <p:ext uri="{BB962C8B-B14F-4D97-AF65-F5344CB8AC3E}">
        <p14:creationId xmlns:p14="http://schemas.microsoft.com/office/powerpoint/2010/main" val="112575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animBg="1"/>
      <p:bldP spid="19"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Near-Memory Analytics</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251801398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925F-C116-9947-8DE1-F7AA93C410EA}"/>
              </a:ext>
            </a:extLst>
          </p:cNvPr>
          <p:cNvSpPr>
            <a:spLocks noGrp="1"/>
          </p:cNvSpPr>
          <p:nvPr>
            <p:ph type="title"/>
          </p:nvPr>
        </p:nvSpPr>
        <p:spPr/>
        <p:txBody>
          <a:bodyPr/>
          <a:lstStyle/>
          <a:p>
            <a:r>
              <a:rPr lang="en-CH" dirty="0"/>
              <a:t>Overheads of Software Mappers</a:t>
            </a:r>
          </a:p>
        </p:txBody>
      </p:sp>
      <p:graphicFrame>
        <p:nvGraphicFramePr>
          <p:cNvPr id="5" name="Chart 4">
            <a:extLst>
              <a:ext uri="{FF2B5EF4-FFF2-40B4-BE49-F238E27FC236}">
                <a16:creationId xmlns:a16="http://schemas.microsoft.com/office/drawing/2014/main" id="{3A90A968-C9A1-5E41-AF84-9AB36ED61394}"/>
              </a:ext>
            </a:extLst>
          </p:cNvPr>
          <p:cNvGraphicFramePr>
            <a:graphicFrameLocks/>
          </p:cNvGraphicFramePr>
          <p:nvPr/>
        </p:nvGraphicFramePr>
        <p:xfrm>
          <a:off x="1327329" y="1593642"/>
          <a:ext cx="6489342" cy="25018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0596B07-59D6-FD40-98B4-0D3730B08632}"/>
              </a:ext>
            </a:extLst>
          </p:cNvPr>
          <p:cNvSpPr txBox="1"/>
          <p:nvPr/>
        </p:nvSpPr>
        <p:spPr>
          <a:xfrm rot="16200000">
            <a:off x="-129497" y="2659896"/>
            <a:ext cx="2477959" cy="369332"/>
          </a:xfrm>
          <a:prstGeom prst="rect">
            <a:avLst/>
          </a:prstGeom>
          <a:noFill/>
        </p:spPr>
        <p:txBody>
          <a:bodyPr wrap="square" rtlCol="0">
            <a:spAutoFit/>
          </a:bodyP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Execution time [sec]</a:t>
            </a:r>
          </a:p>
        </p:txBody>
      </p:sp>
      <p:sp>
        <p:nvSpPr>
          <p:cNvPr id="9" name="Rectangle 8">
            <a:extLst>
              <a:ext uri="{FF2B5EF4-FFF2-40B4-BE49-F238E27FC236}">
                <a16:creationId xmlns:a16="http://schemas.microsoft.com/office/drawing/2014/main" id="{5AD8FF1F-441F-7842-BB70-63EA3E778D53}"/>
              </a:ext>
            </a:extLst>
          </p:cNvPr>
          <p:cNvSpPr/>
          <p:nvPr/>
        </p:nvSpPr>
        <p:spPr>
          <a:xfrm>
            <a:off x="0" y="4234238"/>
            <a:ext cx="9144000" cy="7871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SW-filter provides limited benefits compared to Base</a:t>
            </a:r>
          </a:p>
        </p:txBody>
      </p:sp>
      <p:cxnSp>
        <p:nvCxnSpPr>
          <p:cNvPr id="10" name="Straight Arrow Connector 9">
            <a:extLst>
              <a:ext uri="{FF2B5EF4-FFF2-40B4-BE49-F238E27FC236}">
                <a16:creationId xmlns:a16="http://schemas.microsoft.com/office/drawing/2014/main" id="{BF3ADA64-484A-CE49-A6E6-53ECF01547E2}"/>
              </a:ext>
            </a:extLst>
          </p:cNvPr>
          <p:cNvCxnSpPr>
            <a:cxnSpLocks/>
          </p:cNvCxnSpPr>
          <p:nvPr/>
        </p:nvCxnSpPr>
        <p:spPr>
          <a:xfrm>
            <a:off x="4279154" y="2137893"/>
            <a:ext cx="0" cy="307617"/>
          </a:xfrm>
          <a:prstGeom prst="straightConnector1">
            <a:avLst/>
          </a:prstGeom>
          <a:ln w="28575">
            <a:solidFill>
              <a:srgbClr val="FF0000"/>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2BC902-81AF-6C49-9CC1-4F6B4C7D7FD3}"/>
              </a:ext>
            </a:extLst>
          </p:cNvPr>
          <p:cNvCxnSpPr>
            <a:cxnSpLocks/>
          </p:cNvCxnSpPr>
          <p:nvPr/>
        </p:nvCxnSpPr>
        <p:spPr>
          <a:xfrm>
            <a:off x="2524259" y="2137893"/>
            <a:ext cx="1754895"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36CB779-8AA9-DD49-828B-323FC11B6956}"/>
              </a:ext>
            </a:extLst>
          </p:cNvPr>
          <p:cNvSpPr txBox="1"/>
          <p:nvPr/>
        </p:nvSpPr>
        <p:spPr>
          <a:xfrm rot="16200000">
            <a:off x="6664213" y="3154760"/>
            <a:ext cx="722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a:t>
            </a:r>
          </a:p>
        </p:txBody>
      </p:sp>
      <p:sp>
        <p:nvSpPr>
          <p:cNvPr id="22" name="Rectangle 21">
            <a:extLst>
              <a:ext uri="{FF2B5EF4-FFF2-40B4-BE49-F238E27FC236}">
                <a16:creationId xmlns:a16="http://schemas.microsoft.com/office/drawing/2014/main" id="{617BBC87-4EB5-B74E-9FC0-C8BD48C767FB}"/>
              </a:ext>
            </a:extLst>
          </p:cNvPr>
          <p:cNvSpPr/>
          <p:nvPr/>
        </p:nvSpPr>
        <p:spPr>
          <a:xfrm>
            <a:off x="0" y="5206115"/>
            <a:ext cx="9144000" cy="1044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The filtering process </a:t>
            </a: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outside the SSD</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must </a:t>
            </a: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compete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with the read mapping process for the resources in the system</a:t>
            </a:r>
          </a:p>
        </p:txBody>
      </p:sp>
    </p:spTree>
    <p:extLst>
      <p:ext uri="{BB962C8B-B14F-4D97-AF65-F5344CB8AC3E}">
        <p14:creationId xmlns:p14="http://schemas.microsoft.com/office/powerpoint/2010/main" val="253457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56D7-39BD-F740-833C-614719434B0B}"/>
              </a:ext>
            </a:extLst>
          </p:cNvPr>
          <p:cNvSpPr>
            <a:spLocks noGrp="1"/>
          </p:cNvSpPr>
          <p:nvPr>
            <p:ph type="title"/>
          </p:nvPr>
        </p:nvSpPr>
        <p:spPr/>
        <p:txBody>
          <a:bodyPr/>
          <a:lstStyle/>
          <a:p>
            <a:r>
              <a:rPr lang="en-CH" dirty="0"/>
              <a:t>Overheads of Hardware Mappers</a:t>
            </a:r>
          </a:p>
        </p:txBody>
      </p:sp>
      <p:graphicFrame>
        <p:nvGraphicFramePr>
          <p:cNvPr id="10" name="Chart 9">
            <a:extLst>
              <a:ext uri="{FF2B5EF4-FFF2-40B4-BE49-F238E27FC236}">
                <a16:creationId xmlns:a16="http://schemas.microsoft.com/office/drawing/2014/main" id="{4E259E83-D316-9C4C-839E-49A7F3B2E6CA}"/>
              </a:ext>
            </a:extLst>
          </p:cNvPr>
          <p:cNvGraphicFramePr>
            <a:graphicFrameLocks/>
          </p:cNvGraphicFramePr>
          <p:nvPr/>
        </p:nvGraphicFramePr>
        <p:xfrm>
          <a:off x="1738652" y="1456477"/>
          <a:ext cx="6465194"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ADF440E-183B-BB44-A2D0-BE97C2C6C782}"/>
              </a:ext>
            </a:extLst>
          </p:cNvPr>
          <p:cNvSpPr txBox="1"/>
          <p:nvPr/>
        </p:nvSpPr>
        <p:spPr>
          <a:xfrm rot="16200000">
            <a:off x="372662" y="2643411"/>
            <a:ext cx="2477959" cy="369332"/>
          </a:xfrm>
          <a:prstGeom prst="rect">
            <a:avLst/>
          </a:prstGeom>
          <a:noFill/>
        </p:spPr>
        <p:txBody>
          <a:bodyPr wrap="square" rtlCol="0">
            <a:spAutoFit/>
          </a:bodyPr>
          <a:lstStyle/>
          <a:p>
            <a:pPr marL="0" marR="0" lvl="0" indent="0" algn="ctr" defTabSz="914052"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Execution time [sec]</a:t>
            </a:r>
          </a:p>
        </p:txBody>
      </p:sp>
      <p:sp>
        <p:nvSpPr>
          <p:cNvPr id="5" name="TextBox 4">
            <a:extLst>
              <a:ext uri="{FF2B5EF4-FFF2-40B4-BE49-F238E27FC236}">
                <a16:creationId xmlns:a16="http://schemas.microsoft.com/office/drawing/2014/main" id="{0AC966B3-BF9A-D844-BD8E-B55527D2B9FC}"/>
              </a:ext>
            </a:extLst>
          </p:cNvPr>
          <p:cNvSpPr txBox="1"/>
          <p:nvPr/>
        </p:nvSpPr>
        <p:spPr>
          <a:xfrm rot="16200000">
            <a:off x="2653238" y="2206733"/>
            <a:ext cx="62079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24.8</a:t>
            </a:r>
          </a:p>
        </p:txBody>
      </p:sp>
      <p:cxnSp>
        <p:nvCxnSpPr>
          <p:cNvPr id="6" name="Straight Arrow Connector 5">
            <a:extLst>
              <a:ext uri="{FF2B5EF4-FFF2-40B4-BE49-F238E27FC236}">
                <a16:creationId xmlns:a16="http://schemas.microsoft.com/office/drawing/2014/main" id="{458A733A-A9CA-B843-9F6B-F0938F36CB7E}"/>
              </a:ext>
            </a:extLst>
          </p:cNvPr>
          <p:cNvCxnSpPr>
            <a:cxnSpLocks/>
          </p:cNvCxnSpPr>
          <p:nvPr/>
        </p:nvCxnSpPr>
        <p:spPr>
          <a:xfrm flipV="1">
            <a:off x="2963637" y="1970243"/>
            <a:ext cx="0" cy="202833"/>
          </a:xfrm>
          <a:prstGeom prst="straightConnector1">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9389AD5-242F-1D4A-9808-1DBAA563B54E}"/>
              </a:ext>
            </a:extLst>
          </p:cNvPr>
          <p:cNvSpPr txBox="1"/>
          <p:nvPr/>
        </p:nvSpPr>
        <p:spPr>
          <a:xfrm rot="16200000">
            <a:off x="5424779" y="2206732"/>
            <a:ext cx="620799" cy="338554"/>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10.1</a:t>
            </a:r>
          </a:p>
        </p:txBody>
      </p:sp>
      <p:cxnSp>
        <p:nvCxnSpPr>
          <p:cNvPr id="8" name="Straight Arrow Connector 7">
            <a:extLst>
              <a:ext uri="{FF2B5EF4-FFF2-40B4-BE49-F238E27FC236}">
                <a16:creationId xmlns:a16="http://schemas.microsoft.com/office/drawing/2014/main" id="{5B2AAACD-6B67-7842-ABF1-D4408EAE714B}"/>
              </a:ext>
            </a:extLst>
          </p:cNvPr>
          <p:cNvCxnSpPr>
            <a:cxnSpLocks/>
          </p:cNvCxnSpPr>
          <p:nvPr/>
        </p:nvCxnSpPr>
        <p:spPr>
          <a:xfrm flipV="1">
            <a:off x="5735178" y="1970242"/>
            <a:ext cx="0" cy="202833"/>
          </a:xfrm>
          <a:prstGeom prst="straightConnector1">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3696A535-A744-004D-B729-25D4EF0B28FC}"/>
              </a:ext>
            </a:extLst>
          </p:cNvPr>
          <p:cNvSpPr/>
          <p:nvPr/>
        </p:nvSpPr>
        <p:spPr>
          <a:xfrm rot="5400000">
            <a:off x="3582314" y="2218316"/>
            <a:ext cx="772731" cy="338532"/>
          </a:xfrm>
          <a:prstGeom prst="arc">
            <a:avLst>
              <a:gd name="adj1" fmla="val 7102028"/>
              <a:gd name="adj2" fmla="val 18473664"/>
            </a:avLst>
          </a:prstGeom>
          <a:ln w="28575">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4D5BE5-0DA3-5A43-B97E-ACE59F2180E8}"/>
              </a:ext>
            </a:extLst>
          </p:cNvPr>
          <p:cNvSpPr txBox="1"/>
          <p:nvPr/>
        </p:nvSpPr>
        <p:spPr>
          <a:xfrm>
            <a:off x="4279224" y="2070520"/>
            <a:ext cx="944330" cy="369332"/>
          </a:xfrm>
          <a:prstGeom prst="rect">
            <a:avLst/>
          </a:prstGeom>
          <a:noFill/>
        </p:spPr>
        <p:txBody>
          <a:bodyPr wrap="square" rtlCol="0">
            <a:spAutoFit/>
          </a:bodyPr>
          <a:lstStyle/>
          <a:p>
            <a:pPr marL="0" marR="0" lvl="0" indent="0" algn="l" defTabSz="914052"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23%</a:t>
            </a:r>
          </a:p>
        </p:txBody>
      </p:sp>
      <p:sp>
        <p:nvSpPr>
          <p:cNvPr id="15" name="Rectangle 14">
            <a:extLst>
              <a:ext uri="{FF2B5EF4-FFF2-40B4-BE49-F238E27FC236}">
                <a16:creationId xmlns:a16="http://schemas.microsoft.com/office/drawing/2014/main" id="{FB333C73-9322-BD4D-8690-15A26AEB8441}"/>
              </a:ext>
            </a:extLst>
          </p:cNvPr>
          <p:cNvSpPr/>
          <p:nvPr/>
        </p:nvSpPr>
        <p:spPr>
          <a:xfrm>
            <a:off x="0" y="5268903"/>
            <a:ext cx="9144000" cy="9014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The ideal in-storage filter significantly improves performance</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6" name="Rectangle 15">
            <a:extLst>
              <a:ext uri="{FF2B5EF4-FFF2-40B4-BE49-F238E27FC236}">
                <a16:creationId xmlns:a16="http://schemas.microsoft.com/office/drawing/2014/main" id="{54680426-63AA-AF4F-8BB3-A03BC1A64781}"/>
              </a:ext>
            </a:extLst>
          </p:cNvPr>
          <p:cNvSpPr/>
          <p:nvPr/>
        </p:nvSpPr>
        <p:spPr>
          <a:xfrm>
            <a:off x="0" y="4161060"/>
            <a:ext cx="9144000" cy="9014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Even the high-end SSD </a:t>
            </a: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does not fully alleviate</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the storage bottleneck</a:t>
            </a:r>
          </a:p>
        </p:txBody>
      </p:sp>
      <p:sp>
        <p:nvSpPr>
          <p:cNvPr id="17" name="TextBox 16">
            <a:extLst>
              <a:ext uri="{FF2B5EF4-FFF2-40B4-BE49-F238E27FC236}">
                <a16:creationId xmlns:a16="http://schemas.microsoft.com/office/drawing/2014/main" id="{CEA4ADD6-7433-9C43-B377-B0A8FC7AA7B5}"/>
              </a:ext>
            </a:extLst>
          </p:cNvPr>
          <p:cNvSpPr txBox="1"/>
          <p:nvPr/>
        </p:nvSpPr>
        <p:spPr>
          <a:xfrm rot="16200000">
            <a:off x="6393757" y="3113539"/>
            <a:ext cx="7220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N/A</a:t>
            </a:r>
          </a:p>
        </p:txBody>
      </p:sp>
    </p:spTree>
    <p:extLst>
      <p:ext uri="{BB962C8B-B14F-4D97-AF65-F5344CB8AC3E}">
        <p14:creationId xmlns:p14="http://schemas.microsoft.com/office/powerpoint/2010/main" val="30140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A2418-71A5-3742-B26F-DE5EB983E748}"/>
              </a:ext>
            </a:extLst>
          </p:cNvPr>
          <p:cNvSpPr>
            <a:spLocks noGrp="1"/>
          </p:cNvSpPr>
          <p:nvPr>
            <p:ph type="title"/>
          </p:nvPr>
        </p:nvSpPr>
        <p:spPr/>
        <p:txBody>
          <a:bodyPr/>
          <a:lstStyle/>
          <a:p>
            <a:r>
              <a:rPr lang="en-CH" dirty="0"/>
              <a:t>Ideal-OSF</a:t>
            </a:r>
          </a:p>
        </p:txBody>
      </p:sp>
      <p:pic>
        <p:nvPicPr>
          <p:cNvPr id="5" name="Content Placeholder 4">
            <a:extLst>
              <a:ext uri="{FF2B5EF4-FFF2-40B4-BE49-F238E27FC236}">
                <a16:creationId xmlns:a16="http://schemas.microsoft.com/office/drawing/2014/main" id="{44492224-9C58-A946-9788-9D9F7AA023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719" y="1943448"/>
            <a:ext cx="8424424" cy="867219"/>
          </a:xfrm>
        </p:spPr>
      </p:pic>
      <p:pic>
        <p:nvPicPr>
          <p:cNvPr id="7" name="Picture 6">
            <a:extLst>
              <a:ext uri="{FF2B5EF4-FFF2-40B4-BE49-F238E27FC236}">
                <a16:creationId xmlns:a16="http://schemas.microsoft.com/office/drawing/2014/main" id="{488155DC-D0CB-FD4F-85BC-8F0DCA9D0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3" y="4650714"/>
            <a:ext cx="8798062" cy="749939"/>
          </a:xfrm>
          <a:prstGeom prst="rect">
            <a:avLst/>
          </a:prstGeom>
        </p:spPr>
      </p:pic>
      <p:sp>
        <p:nvSpPr>
          <p:cNvPr id="8" name="TextBox 7">
            <a:extLst>
              <a:ext uri="{FF2B5EF4-FFF2-40B4-BE49-F238E27FC236}">
                <a16:creationId xmlns:a16="http://schemas.microsoft.com/office/drawing/2014/main" id="{77B2CA20-1C6F-A846-B726-982241041F37}"/>
              </a:ext>
            </a:extLst>
          </p:cNvPr>
          <p:cNvSpPr txBox="1"/>
          <p:nvPr/>
        </p:nvSpPr>
        <p:spPr>
          <a:xfrm>
            <a:off x="189560" y="1292772"/>
            <a:ext cx="8113612"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Execution time of an</a:t>
            </a:r>
            <a:r>
              <a:rPr kumimoji="0" lang="en-CH" sz="2400" b="0"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ideal in-storage filter</a:t>
            </a: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9" name="TextBox 8">
            <a:extLst>
              <a:ext uri="{FF2B5EF4-FFF2-40B4-BE49-F238E27FC236}">
                <a16:creationId xmlns:a16="http://schemas.microsoft.com/office/drawing/2014/main" id="{7EE2B635-8E11-7F40-92E9-092AB3E8A7D8}"/>
              </a:ext>
            </a:extLst>
          </p:cNvPr>
          <p:cNvSpPr txBox="1"/>
          <p:nvPr/>
        </p:nvSpPr>
        <p:spPr>
          <a:xfrm>
            <a:off x="189560" y="3499858"/>
            <a:ext cx="8113612"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Execution time of an </a:t>
            </a:r>
            <a:r>
              <a:rPr kumimoji="0" lang="en-CH"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ideal outside-storage filter</a:t>
            </a: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H"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60% slower</a:t>
            </a:r>
            <a:r>
              <a:rPr kumimoji="0" lang="en-CH"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than Ideal-ISF in our analysis</a:t>
            </a:r>
          </a:p>
        </p:txBody>
      </p:sp>
    </p:spTree>
    <p:extLst>
      <p:ext uri="{BB962C8B-B14F-4D97-AF65-F5344CB8AC3E}">
        <p14:creationId xmlns:p14="http://schemas.microsoft.com/office/powerpoint/2010/main" val="35730006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FCEE-70B6-3040-B2C4-94A49AE538C0}"/>
              </a:ext>
            </a:extLst>
          </p:cNvPr>
          <p:cNvSpPr>
            <a:spLocks noGrp="1"/>
          </p:cNvSpPr>
          <p:nvPr>
            <p:ph type="title"/>
          </p:nvPr>
        </p:nvSpPr>
        <p:spPr/>
        <p:txBody>
          <a:bodyPr/>
          <a:lstStyle/>
          <a:p>
            <a:r>
              <a:rPr lang="en-CH" dirty="0"/>
              <a:t>Comparison to PIM</a:t>
            </a:r>
          </a:p>
        </p:txBody>
      </p:sp>
      <p:sp>
        <p:nvSpPr>
          <p:cNvPr id="3" name="Content Placeholder 2">
            <a:extLst>
              <a:ext uri="{FF2B5EF4-FFF2-40B4-BE49-F238E27FC236}">
                <a16:creationId xmlns:a16="http://schemas.microsoft.com/office/drawing/2014/main" id="{1698FF94-A37A-EA4F-A579-F1500C7A3273}"/>
              </a:ext>
            </a:extLst>
          </p:cNvPr>
          <p:cNvSpPr>
            <a:spLocks noGrp="1"/>
          </p:cNvSpPr>
          <p:nvPr>
            <p:ph idx="1"/>
          </p:nvPr>
        </p:nvSpPr>
        <p:spPr/>
        <p:txBody>
          <a:bodyPr/>
          <a:lstStyle/>
          <a:p>
            <a:r>
              <a:rPr lang="en-GB" sz="2000" dirty="0"/>
              <a:t>Even though read mapping applications could also benefit from other near-data, in-storage processing can fundamentally address the data movement problem by filtering </a:t>
            </a:r>
            <a:r>
              <a:rPr lang="en-GB" sz="2000" dirty="0">
                <a:solidFill>
                  <a:srgbClr val="629B3C"/>
                </a:solidFill>
              </a:rPr>
              <a:t>large, low-reuse data </a:t>
            </a:r>
            <a:r>
              <a:rPr lang="en-GB" sz="2000" dirty="0"/>
              <a:t>where the data initially resides. </a:t>
            </a:r>
          </a:p>
          <a:p>
            <a:pPr marL="0" indent="0">
              <a:buNone/>
            </a:pPr>
            <a:endParaRPr lang="en-GB" sz="2000" dirty="0"/>
          </a:p>
          <a:p>
            <a:r>
              <a:rPr lang="en-GB" sz="2000" dirty="0"/>
              <a:t>Even if an ideal accelerator achieved a zero execution time, there would still exist the need to bring the data from storage to the accelerator. </a:t>
            </a:r>
          </a:p>
          <a:p>
            <a:pPr lvl="1"/>
            <a:r>
              <a:rPr lang="en-GB" sz="2000" dirty="0">
                <a:solidFill>
                  <a:srgbClr val="C00000"/>
                </a:solidFill>
              </a:rPr>
              <a:t>2.15x slower</a:t>
            </a:r>
            <a:r>
              <a:rPr lang="en-GB" sz="2000" dirty="0"/>
              <a:t> than the execution time that Ideal-ISF+ACC provides  in our motivational analysis</a:t>
            </a:r>
          </a:p>
        </p:txBody>
      </p:sp>
      <p:sp>
        <p:nvSpPr>
          <p:cNvPr id="4" name="Rectangle 3">
            <a:extLst>
              <a:ext uri="{FF2B5EF4-FFF2-40B4-BE49-F238E27FC236}">
                <a16:creationId xmlns:a16="http://schemas.microsoft.com/office/drawing/2014/main" id="{B2E07FE3-90DF-6743-B00B-46BF4DDF99ED}"/>
              </a:ext>
            </a:extLst>
          </p:cNvPr>
          <p:cNvSpPr/>
          <p:nvPr/>
        </p:nvSpPr>
        <p:spPr>
          <a:xfrm>
            <a:off x="0" y="4230981"/>
            <a:ext cx="9144000" cy="12389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In-storage filter </a:t>
            </a:r>
            <a:r>
              <a:rPr kumimoji="0" lang="en-GB" sz="22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can be integrated with any read mapping accelerator, including PIM accelerators</a:t>
            </a: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to alleviate their data movement overhead.</a:t>
            </a:r>
          </a:p>
        </p:txBody>
      </p:sp>
    </p:spTree>
    <p:extLst>
      <p:ext uri="{BB962C8B-B14F-4D97-AF65-F5344CB8AC3E}">
        <p14:creationId xmlns:p14="http://schemas.microsoft.com/office/powerpoint/2010/main" val="37995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7BB0-3206-CA46-B2B8-6BCCE90636DD}"/>
              </a:ext>
            </a:extLst>
          </p:cNvPr>
          <p:cNvSpPr>
            <a:spLocks noGrp="1"/>
          </p:cNvSpPr>
          <p:nvPr>
            <p:ph type="title"/>
          </p:nvPr>
        </p:nvSpPr>
        <p:spPr/>
        <p:txBody>
          <a:bodyPr/>
          <a:lstStyle/>
          <a:p>
            <a:r>
              <a:rPr lang="en-CH" dirty="0"/>
              <a:t>Long Read Use Cases</a:t>
            </a:r>
          </a:p>
        </p:txBody>
      </p:sp>
      <p:pic>
        <p:nvPicPr>
          <p:cNvPr id="5" name="Content Placeholder 4">
            <a:extLst>
              <a:ext uri="{FF2B5EF4-FFF2-40B4-BE49-F238E27FC236}">
                <a16:creationId xmlns:a16="http://schemas.microsoft.com/office/drawing/2014/main" id="{7E7BB889-6E20-9445-9107-27E1F5A606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13" y="2029334"/>
            <a:ext cx="8797925" cy="3275581"/>
          </a:xfrm>
        </p:spPr>
      </p:pic>
    </p:spTree>
    <p:extLst>
      <p:ext uri="{BB962C8B-B14F-4D97-AF65-F5344CB8AC3E}">
        <p14:creationId xmlns:p14="http://schemas.microsoft.com/office/powerpoint/2010/main" val="8742036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1D6E-1CE6-7146-90A6-5EC4F21FB811}"/>
              </a:ext>
            </a:extLst>
          </p:cNvPr>
          <p:cNvSpPr>
            <a:spLocks noGrp="1"/>
          </p:cNvSpPr>
          <p:nvPr>
            <p:ph type="title"/>
          </p:nvPr>
        </p:nvSpPr>
        <p:spPr/>
        <p:txBody>
          <a:bodyPr/>
          <a:lstStyle/>
          <a:p>
            <a:r>
              <a:rPr lang="en-CH" dirty="0"/>
              <a:t>FTL</a:t>
            </a:r>
          </a:p>
        </p:txBody>
      </p:sp>
      <p:sp>
        <p:nvSpPr>
          <p:cNvPr id="4" name="Rounded Rectangle 3">
            <a:extLst>
              <a:ext uri="{FF2B5EF4-FFF2-40B4-BE49-F238E27FC236}">
                <a16:creationId xmlns:a16="http://schemas.microsoft.com/office/drawing/2014/main" id="{E3CACCC2-119D-B340-95CE-ACBA6A4FCDE9}"/>
              </a:ext>
            </a:extLst>
          </p:cNvPr>
          <p:cNvSpPr/>
          <p:nvPr/>
        </p:nvSpPr>
        <p:spPr>
          <a:xfrm>
            <a:off x="642567" y="2464780"/>
            <a:ext cx="7576145" cy="2560027"/>
          </a:xfrm>
          <a:prstGeom prst="roundRect">
            <a:avLst>
              <a:gd name="adj" fmla="val 6954"/>
            </a:avLst>
          </a:prstGeom>
          <a:solidFill>
            <a:schemeClr val="bg1">
              <a:lumMod val="9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GenStore-Enabled SSD</a:t>
            </a:r>
          </a:p>
        </p:txBody>
      </p:sp>
      <p:cxnSp>
        <p:nvCxnSpPr>
          <p:cNvPr id="5" name="Straight Connector 4">
            <a:extLst>
              <a:ext uri="{FF2B5EF4-FFF2-40B4-BE49-F238E27FC236}">
                <a16:creationId xmlns:a16="http://schemas.microsoft.com/office/drawing/2014/main" id="{BF51B76C-E436-DF4F-9260-B8BC3A6E637A}"/>
              </a:ext>
            </a:extLst>
          </p:cNvPr>
          <p:cNvCxnSpPr>
            <a:cxnSpLocks/>
          </p:cNvCxnSpPr>
          <p:nvPr/>
        </p:nvCxnSpPr>
        <p:spPr>
          <a:xfrm flipH="1">
            <a:off x="5850341" y="3198028"/>
            <a:ext cx="2367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0A9ED746-40C7-B84E-8826-4EEE76572235}"/>
              </a:ext>
            </a:extLst>
          </p:cNvPr>
          <p:cNvSpPr/>
          <p:nvPr/>
        </p:nvSpPr>
        <p:spPr bwMode="auto">
          <a:xfrm>
            <a:off x="2934280" y="2831995"/>
            <a:ext cx="2932803" cy="2108252"/>
          </a:xfrm>
          <a:prstGeom prst="roundRect">
            <a:avLst>
              <a:gd name="adj" fmla="val 0"/>
            </a:avLst>
          </a:prstGeom>
          <a:solidFill>
            <a:srgbClr val="E9F9E4"/>
          </a:solidFill>
          <a:ln w="15875" cap="flat" cmpd="sng" algn="ctr">
            <a:solidFill>
              <a:schemeClr val="tx1"/>
            </a:solidFill>
            <a:prstDash val="solid"/>
            <a:round/>
            <a:headEnd type="none" w="med" len="med"/>
            <a:tailEnd type="none" w="med" len="med"/>
          </a:ln>
          <a:effectLst/>
        </p:spPr>
        <p:txBody>
          <a:bodyPr vert="horz" wrap="square" lIns="91440" tIns="36000" rIns="91440" bIns="36000" numCol="1" rtlCol="0" anchor="b"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 SSD Controller</a:t>
            </a:r>
          </a:p>
        </p:txBody>
      </p:sp>
      <p:grpSp>
        <p:nvGrpSpPr>
          <p:cNvPr id="7" name="Group 6">
            <a:extLst>
              <a:ext uri="{FF2B5EF4-FFF2-40B4-BE49-F238E27FC236}">
                <a16:creationId xmlns:a16="http://schemas.microsoft.com/office/drawing/2014/main" id="{748DB816-5447-AE4C-96F0-51D48CFD938A}"/>
              </a:ext>
            </a:extLst>
          </p:cNvPr>
          <p:cNvGrpSpPr/>
          <p:nvPr/>
        </p:nvGrpSpPr>
        <p:grpSpPr>
          <a:xfrm>
            <a:off x="4975612" y="3143359"/>
            <a:ext cx="757152" cy="682568"/>
            <a:chOff x="10752096" y="4076481"/>
            <a:chExt cx="757152" cy="682568"/>
          </a:xfrm>
        </p:grpSpPr>
        <p:sp>
          <p:nvSpPr>
            <p:cNvPr id="8" name="Rectangle 7">
              <a:extLst>
                <a:ext uri="{FF2B5EF4-FFF2-40B4-BE49-F238E27FC236}">
                  <a16:creationId xmlns:a16="http://schemas.microsoft.com/office/drawing/2014/main" id="{047EC413-907A-CF44-BB06-40B8955DCF74}"/>
                </a:ext>
              </a:extLst>
            </p:cNvPr>
            <p:cNvSpPr/>
            <p:nvPr/>
          </p:nvSpPr>
          <p:spPr bwMode="auto">
            <a:xfrm>
              <a:off x="10752096" y="4076481"/>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9" name="Rectangle 8">
              <a:extLst>
                <a:ext uri="{FF2B5EF4-FFF2-40B4-BE49-F238E27FC236}">
                  <a16:creationId xmlns:a16="http://schemas.microsoft.com/office/drawing/2014/main" id="{CB0AA91A-22FD-074A-A02A-09A4946E9BFC}"/>
                </a:ext>
              </a:extLst>
            </p:cNvPr>
            <p:cNvSpPr/>
            <p:nvPr/>
          </p:nvSpPr>
          <p:spPr bwMode="auto">
            <a:xfrm>
              <a:off x="10804689" y="4138092"/>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0" name="Rectangle 9">
              <a:extLst>
                <a:ext uri="{FF2B5EF4-FFF2-40B4-BE49-F238E27FC236}">
                  <a16:creationId xmlns:a16="http://schemas.microsoft.com/office/drawing/2014/main" id="{1A194DE5-37FF-214F-BAAB-83DDD81BFCE2}"/>
                </a:ext>
              </a:extLst>
            </p:cNvPr>
            <p:cNvSpPr/>
            <p:nvPr/>
          </p:nvSpPr>
          <p:spPr bwMode="auto">
            <a:xfrm>
              <a:off x="10857282" y="4199703"/>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grpSp>
      <p:sp>
        <p:nvSpPr>
          <p:cNvPr id="11" name="Rectangle 10">
            <a:extLst>
              <a:ext uri="{FF2B5EF4-FFF2-40B4-BE49-F238E27FC236}">
                <a16:creationId xmlns:a16="http://schemas.microsoft.com/office/drawing/2014/main" id="{2C85197B-F933-6345-A386-5EF3536C7223}"/>
              </a:ext>
            </a:extLst>
          </p:cNvPr>
          <p:cNvSpPr/>
          <p:nvPr/>
        </p:nvSpPr>
        <p:spPr bwMode="auto">
          <a:xfrm>
            <a:off x="4969352" y="4111173"/>
            <a:ext cx="812503" cy="540967"/>
          </a:xfrm>
          <a:prstGeom prst="rect">
            <a:avLst/>
          </a:prstGeom>
          <a:solidFill>
            <a:srgbClr val="FFCDCD"/>
          </a:solidFill>
          <a:ln w="15875" cap="flat" cmpd="sng" algn="ctr">
            <a:solidFill>
              <a:srgbClr val="C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SSD-LV</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cxnSp>
        <p:nvCxnSpPr>
          <p:cNvPr id="12" name="Straight Connector 11">
            <a:extLst>
              <a:ext uri="{FF2B5EF4-FFF2-40B4-BE49-F238E27FC236}">
                <a16:creationId xmlns:a16="http://schemas.microsoft.com/office/drawing/2014/main" id="{94B905F9-F30D-8741-9D69-05B6A83214CA}"/>
              </a:ext>
            </a:extLst>
          </p:cNvPr>
          <p:cNvCxnSpPr>
            <a:cxnSpLocks/>
          </p:cNvCxnSpPr>
          <p:nvPr/>
        </p:nvCxnSpPr>
        <p:spPr>
          <a:xfrm>
            <a:off x="4540855" y="4376843"/>
            <a:ext cx="428497" cy="48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10F4AD1-AE89-D34F-BD16-2A8B62CC3CD9}"/>
              </a:ext>
            </a:extLst>
          </p:cNvPr>
          <p:cNvSpPr/>
          <p:nvPr/>
        </p:nvSpPr>
        <p:spPr bwMode="auto">
          <a:xfrm>
            <a:off x="6060864" y="2830463"/>
            <a:ext cx="1374443" cy="2110220"/>
          </a:xfrm>
          <a:prstGeom prst="rect">
            <a:avLst/>
          </a:prstGeom>
          <a:solidFill>
            <a:schemeClr val="accent5">
              <a:lumMod val="20000"/>
              <a:lumOff val="80000"/>
            </a:schemeClr>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a:t>
            </a:r>
          </a:p>
        </p:txBody>
      </p:sp>
      <p:sp>
        <p:nvSpPr>
          <p:cNvPr id="14" name="Rounded Rectangle 13">
            <a:extLst>
              <a:ext uri="{FF2B5EF4-FFF2-40B4-BE49-F238E27FC236}">
                <a16:creationId xmlns:a16="http://schemas.microsoft.com/office/drawing/2014/main" id="{F53CF39C-7836-114F-966A-EAD2614404D2}"/>
              </a:ext>
            </a:extLst>
          </p:cNvPr>
          <p:cNvSpPr/>
          <p:nvPr/>
        </p:nvSpPr>
        <p:spPr>
          <a:xfrm>
            <a:off x="6116340" y="3146236"/>
            <a:ext cx="1274619" cy="763973"/>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Mappings</a:t>
            </a:r>
          </a:p>
        </p:txBody>
      </p:sp>
      <p:cxnSp>
        <p:nvCxnSpPr>
          <p:cNvPr id="15" name="Elbow Connector 14">
            <a:extLst>
              <a:ext uri="{FF2B5EF4-FFF2-40B4-BE49-F238E27FC236}">
                <a16:creationId xmlns:a16="http://schemas.microsoft.com/office/drawing/2014/main" id="{3659F4CE-2D65-1247-A872-E960DD3B871F}"/>
              </a:ext>
            </a:extLst>
          </p:cNvPr>
          <p:cNvCxnSpPr>
            <a:cxnSpLocks/>
            <a:stCxn id="35" idx="0"/>
          </p:cNvCxnSpPr>
          <p:nvPr/>
        </p:nvCxnSpPr>
        <p:spPr>
          <a:xfrm rot="5400000" flipH="1" flipV="1">
            <a:off x="2535398" y="2035562"/>
            <a:ext cx="110660" cy="2031255"/>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EA4D1EFF-AC74-9443-AC43-1A013250D5C0}"/>
              </a:ext>
            </a:extLst>
          </p:cNvPr>
          <p:cNvCxnSpPr>
            <a:cxnSpLocks/>
            <a:stCxn id="34" idx="0"/>
          </p:cNvCxnSpPr>
          <p:nvPr/>
        </p:nvCxnSpPr>
        <p:spPr>
          <a:xfrm rot="5400000" flipH="1" flipV="1">
            <a:off x="2709253" y="2835186"/>
            <a:ext cx="110660" cy="432007"/>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85FE918-F648-8D4C-993E-1644D4B4E779}"/>
              </a:ext>
            </a:extLst>
          </p:cNvPr>
          <p:cNvSpPr/>
          <p:nvPr/>
        </p:nvSpPr>
        <p:spPr bwMode="auto">
          <a:xfrm>
            <a:off x="2988325" y="2925934"/>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Ctrl.#1</a:t>
            </a:r>
          </a:p>
        </p:txBody>
      </p:sp>
      <p:cxnSp>
        <p:nvCxnSpPr>
          <p:cNvPr id="18" name="Elbow Connector 17">
            <a:extLst>
              <a:ext uri="{FF2B5EF4-FFF2-40B4-BE49-F238E27FC236}">
                <a16:creationId xmlns:a16="http://schemas.microsoft.com/office/drawing/2014/main" id="{531C2C5F-820F-0347-98E8-1B942C2A1DBD}"/>
              </a:ext>
            </a:extLst>
          </p:cNvPr>
          <p:cNvCxnSpPr>
            <a:cxnSpLocks/>
            <a:stCxn id="40" idx="0"/>
          </p:cNvCxnSpPr>
          <p:nvPr/>
        </p:nvCxnSpPr>
        <p:spPr>
          <a:xfrm rot="5400000" flipH="1" flipV="1">
            <a:off x="2527234" y="3245969"/>
            <a:ext cx="110660" cy="2031255"/>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6C21E14E-168A-254C-AB5E-888605ED53EB}"/>
              </a:ext>
            </a:extLst>
          </p:cNvPr>
          <p:cNvCxnSpPr>
            <a:cxnSpLocks/>
            <a:stCxn id="39" idx="0"/>
          </p:cNvCxnSpPr>
          <p:nvPr/>
        </p:nvCxnSpPr>
        <p:spPr>
          <a:xfrm rot="5400000" flipH="1" flipV="1">
            <a:off x="2709253" y="4045593"/>
            <a:ext cx="110660" cy="432007"/>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DE611DB-54C4-A24C-B03B-84CDC43D7011}"/>
              </a:ext>
            </a:extLst>
          </p:cNvPr>
          <p:cNvSpPr/>
          <p:nvPr/>
        </p:nvSpPr>
        <p:spPr bwMode="auto">
          <a:xfrm>
            <a:off x="2988325" y="4111173"/>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Ctrl.#N</a:t>
            </a:r>
          </a:p>
        </p:txBody>
      </p:sp>
      <p:sp>
        <p:nvSpPr>
          <p:cNvPr id="21" name="직사각형 363">
            <a:extLst>
              <a:ext uri="{FF2B5EF4-FFF2-40B4-BE49-F238E27FC236}">
                <a16:creationId xmlns:a16="http://schemas.microsoft.com/office/drawing/2014/main" id="{C0305C8F-934C-A74A-95C9-6430208F5DE9}"/>
              </a:ext>
            </a:extLst>
          </p:cNvPr>
          <p:cNvSpPr/>
          <p:nvPr/>
        </p:nvSpPr>
        <p:spPr>
          <a:xfrm rot="5400000">
            <a:off x="1909075" y="3685265"/>
            <a:ext cx="305537" cy="216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22" name="직사각형 363">
            <a:extLst>
              <a:ext uri="{FF2B5EF4-FFF2-40B4-BE49-F238E27FC236}">
                <a16:creationId xmlns:a16="http://schemas.microsoft.com/office/drawing/2014/main" id="{64E97F1C-3511-3540-80CF-4D151840367D}"/>
              </a:ext>
            </a:extLst>
          </p:cNvPr>
          <p:cNvSpPr/>
          <p:nvPr/>
        </p:nvSpPr>
        <p:spPr>
          <a:xfrm rot="5400000">
            <a:off x="3120581" y="3685265"/>
            <a:ext cx="305537" cy="216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23" name="Rectangle 22">
            <a:extLst>
              <a:ext uri="{FF2B5EF4-FFF2-40B4-BE49-F238E27FC236}">
                <a16:creationId xmlns:a16="http://schemas.microsoft.com/office/drawing/2014/main" id="{B58C008B-5E25-1E49-BBEF-A3A5B69C42D6}"/>
              </a:ext>
            </a:extLst>
          </p:cNvPr>
          <p:cNvSpPr/>
          <p:nvPr/>
        </p:nvSpPr>
        <p:spPr bwMode="auto">
          <a:xfrm>
            <a:off x="3788308" y="2925934"/>
            <a:ext cx="752544" cy="540967"/>
          </a:xfrm>
          <a:prstGeom prst="rect">
            <a:avLst/>
          </a:prstGeom>
          <a:solidFill>
            <a:srgbClr val="FFCDCD"/>
          </a:solidFill>
          <a:ln w="15875" cap="flat" cmpd="sng" algn="ctr">
            <a:solidFill>
              <a:srgbClr val="C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CH-LV</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ACC#1</a:t>
            </a:r>
          </a:p>
        </p:txBody>
      </p:sp>
      <p:sp>
        <p:nvSpPr>
          <p:cNvPr id="24" name="Rectangle 23">
            <a:extLst>
              <a:ext uri="{FF2B5EF4-FFF2-40B4-BE49-F238E27FC236}">
                <a16:creationId xmlns:a16="http://schemas.microsoft.com/office/drawing/2014/main" id="{7723CA37-ACBE-214B-B0C8-8F262D800A0F}"/>
              </a:ext>
            </a:extLst>
          </p:cNvPr>
          <p:cNvSpPr/>
          <p:nvPr/>
        </p:nvSpPr>
        <p:spPr bwMode="auto">
          <a:xfrm>
            <a:off x="3788308" y="4111173"/>
            <a:ext cx="752544" cy="540967"/>
          </a:xfrm>
          <a:prstGeom prst="rect">
            <a:avLst/>
          </a:prstGeom>
          <a:solidFill>
            <a:srgbClr val="FFCDCD"/>
          </a:solidFill>
          <a:ln w="15875" cap="flat" cmpd="sng" algn="ctr">
            <a:solidFill>
              <a:srgbClr val="C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CH-LV</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ACC#N</a:t>
            </a:r>
          </a:p>
        </p:txBody>
      </p:sp>
      <p:cxnSp>
        <p:nvCxnSpPr>
          <p:cNvPr id="25" name="Straight Connector 24">
            <a:extLst>
              <a:ext uri="{FF2B5EF4-FFF2-40B4-BE49-F238E27FC236}">
                <a16:creationId xmlns:a16="http://schemas.microsoft.com/office/drawing/2014/main" id="{C3F287C6-7A1B-B546-9AD1-04468698DBA0}"/>
              </a:ext>
            </a:extLst>
          </p:cNvPr>
          <p:cNvCxnSpPr>
            <a:cxnSpLocks/>
            <a:stCxn id="23" idx="1"/>
            <a:endCxn id="17" idx="3"/>
          </p:cNvCxnSpPr>
          <p:nvPr/>
        </p:nvCxnSpPr>
        <p:spPr>
          <a:xfrm flipH="1">
            <a:off x="3711503" y="3196415"/>
            <a:ext cx="768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F1D7A9-C518-B64B-8688-AF7647BBEBE1}"/>
              </a:ext>
            </a:extLst>
          </p:cNvPr>
          <p:cNvCxnSpPr>
            <a:cxnSpLocks/>
          </p:cNvCxnSpPr>
          <p:nvPr/>
        </p:nvCxnSpPr>
        <p:spPr>
          <a:xfrm flipH="1">
            <a:off x="3711503" y="4381653"/>
            <a:ext cx="768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7AE17E39-FB03-F741-AD7E-17CCB74CD0C6}"/>
              </a:ext>
            </a:extLst>
          </p:cNvPr>
          <p:cNvCxnSpPr>
            <a:cxnSpLocks/>
            <a:stCxn id="11" idx="1"/>
            <a:endCxn id="23" idx="3"/>
          </p:cNvCxnSpPr>
          <p:nvPr/>
        </p:nvCxnSpPr>
        <p:spPr>
          <a:xfrm rot="10800000">
            <a:off x="4540857" y="3196421"/>
            <a:ext cx="428497" cy="1185239"/>
          </a:xfrm>
          <a:prstGeom prst="bent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3667234F-5893-6D40-A012-CF41D0B817DB}"/>
              </a:ext>
            </a:extLst>
          </p:cNvPr>
          <p:cNvCxnSpPr>
            <a:cxnSpLocks/>
            <a:stCxn id="49" idx="1"/>
            <a:endCxn id="24" idx="3"/>
          </p:cNvCxnSpPr>
          <p:nvPr/>
        </p:nvCxnSpPr>
        <p:spPr>
          <a:xfrm rot="10800000" flipV="1">
            <a:off x="4540854" y="3200789"/>
            <a:ext cx="286748" cy="1180867"/>
          </a:xfrm>
          <a:prstGeom prst="bentConnector3">
            <a:avLst>
              <a:gd name="adj1" fmla="val 24919"/>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2B58521F-4513-2441-A992-C32439F48365}"/>
              </a:ext>
            </a:extLst>
          </p:cNvPr>
          <p:cNvSpPr/>
          <p:nvPr/>
        </p:nvSpPr>
        <p:spPr>
          <a:xfrm>
            <a:off x="6116340" y="4042061"/>
            <a:ext cx="1274619" cy="796375"/>
          </a:xfrm>
          <a:prstGeom prst="roundRect">
            <a:avLst>
              <a:gd name="adj" fmla="val 9944"/>
            </a:avLst>
          </a:prstGeom>
          <a:solidFill>
            <a:srgbClr val="FFEBEB"/>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Metadata  </a:t>
            </a:r>
          </a:p>
        </p:txBody>
      </p:sp>
      <p:sp>
        <p:nvSpPr>
          <p:cNvPr id="30" name="Rectangle 29">
            <a:extLst>
              <a:ext uri="{FF2B5EF4-FFF2-40B4-BE49-F238E27FC236}">
                <a16:creationId xmlns:a16="http://schemas.microsoft.com/office/drawing/2014/main" id="{EC82849D-7D83-8440-BB47-0A19010FEB3A}"/>
              </a:ext>
            </a:extLst>
          </p:cNvPr>
          <p:cNvSpPr/>
          <p:nvPr/>
        </p:nvSpPr>
        <p:spPr bwMode="auto">
          <a:xfrm>
            <a:off x="3365533" y="2100283"/>
            <a:ext cx="1639343"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①</a:t>
            </a:r>
            <a:r>
              <a:rPr kumimoji="0" lang="en-CH" sz="1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 </a:t>
            </a:r>
            <a:r>
              <a:rPr kumimoji="0" lang="en-CH" sz="16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Start analysis</a:t>
            </a:r>
          </a:p>
        </p:txBody>
      </p:sp>
      <p:sp>
        <p:nvSpPr>
          <p:cNvPr id="31" name="Rectangle 30">
            <a:extLst>
              <a:ext uri="{FF2B5EF4-FFF2-40B4-BE49-F238E27FC236}">
                <a16:creationId xmlns:a16="http://schemas.microsoft.com/office/drawing/2014/main" id="{3B1951C8-F3A1-D34B-94E7-3140345F6B0F}"/>
              </a:ext>
            </a:extLst>
          </p:cNvPr>
          <p:cNvSpPr/>
          <p:nvPr/>
        </p:nvSpPr>
        <p:spPr bwMode="auto">
          <a:xfrm>
            <a:off x="5693430" y="2100283"/>
            <a:ext cx="1824168"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⑤</a:t>
            </a:r>
            <a:r>
              <a:rPr kumimoji="0" lang="en-CH" sz="16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 Unfiltered data</a:t>
            </a:r>
          </a:p>
        </p:txBody>
      </p:sp>
      <p:sp>
        <p:nvSpPr>
          <p:cNvPr id="32" name="Bent Arrow 31">
            <a:extLst>
              <a:ext uri="{FF2B5EF4-FFF2-40B4-BE49-F238E27FC236}">
                <a16:creationId xmlns:a16="http://schemas.microsoft.com/office/drawing/2014/main" id="{3A89512A-3D2A-444F-BDC2-C84A50844DFE}"/>
              </a:ext>
            </a:extLst>
          </p:cNvPr>
          <p:cNvSpPr/>
          <p:nvPr/>
        </p:nvSpPr>
        <p:spPr>
          <a:xfrm>
            <a:off x="1497139" y="2871141"/>
            <a:ext cx="1564013" cy="272689"/>
          </a:xfrm>
          <a:prstGeom prst="bentArrow">
            <a:avLst>
              <a:gd name="adj1" fmla="val 14629"/>
              <a:gd name="adj2" fmla="val 25000"/>
              <a:gd name="adj3" fmla="val 50000"/>
              <a:gd name="adj4" fmla="val 43750"/>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33" name="Bent Arrow 32">
            <a:extLst>
              <a:ext uri="{FF2B5EF4-FFF2-40B4-BE49-F238E27FC236}">
                <a16:creationId xmlns:a16="http://schemas.microsoft.com/office/drawing/2014/main" id="{388393BC-356F-5D43-8757-AB9D1824BFF5}"/>
              </a:ext>
            </a:extLst>
          </p:cNvPr>
          <p:cNvSpPr/>
          <p:nvPr/>
        </p:nvSpPr>
        <p:spPr>
          <a:xfrm>
            <a:off x="2482651" y="2871139"/>
            <a:ext cx="578501" cy="256736"/>
          </a:xfrm>
          <a:prstGeom prst="bentArrow">
            <a:avLst>
              <a:gd name="adj1" fmla="val 14629"/>
              <a:gd name="adj2" fmla="val 25000"/>
              <a:gd name="adj3" fmla="val 50000"/>
              <a:gd name="adj4" fmla="val 43750"/>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34" name="Rectangle 33">
            <a:extLst>
              <a:ext uri="{FF2B5EF4-FFF2-40B4-BE49-F238E27FC236}">
                <a16:creationId xmlns:a16="http://schemas.microsoft.com/office/drawing/2014/main" id="{4669CF85-BF0C-EE4E-A660-7823A36449CC}"/>
              </a:ext>
            </a:extLst>
          </p:cNvPr>
          <p:cNvSpPr/>
          <p:nvPr/>
        </p:nvSpPr>
        <p:spPr bwMode="auto">
          <a:xfrm>
            <a:off x="2214655" y="3106520"/>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35" name="Rectangle 34">
            <a:extLst>
              <a:ext uri="{FF2B5EF4-FFF2-40B4-BE49-F238E27FC236}">
                <a16:creationId xmlns:a16="http://schemas.microsoft.com/office/drawing/2014/main" id="{BEB29B24-6F83-D74A-B881-E45D58BE1E9D}"/>
              </a:ext>
            </a:extLst>
          </p:cNvPr>
          <p:cNvSpPr/>
          <p:nvPr/>
        </p:nvSpPr>
        <p:spPr bwMode="auto">
          <a:xfrm>
            <a:off x="1241178" y="3106520"/>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36" name="직사각형 363">
            <a:extLst>
              <a:ext uri="{FF2B5EF4-FFF2-40B4-BE49-F238E27FC236}">
                <a16:creationId xmlns:a16="http://schemas.microsoft.com/office/drawing/2014/main" id="{DC13B5FE-0CF8-034E-9162-58D44991EDEB}"/>
              </a:ext>
            </a:extLst>
          </p:cNvPr>
          <p:cNvSpPr/>
          <p:nvPr/>
        </p:nvSpPr>
        <p:spPr>
          <a:xfrm>
            <a:off x="1908599" y="3298637"/>
            <a:ext cx="305537" cy="216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37" name="Bent Arrow 36">
            <a:extLst>
              <a:ext uri="{FF2B5EF4-FFF2-40B4-BE49-F238E27FC236}">
                <a16:creationId xmlns:a16="http://schemas.microsoft.com/office/drawing/2014/main" id="{55538BD7-5FC0-4943-B01B-23552F72122B}"/>
              </a:ext>
            </a:extLst>
          </p:cNvPr>
          <p:cNvSpPr/>
          <p:nvPr/>
        </p:nvSpPr>
        <p:spPr>
          <a:xfrm>
            <a:off x="1497139" y="4077898"/>
            <a:ext cx="1564013" cy="272689"/>
          </a:xfrm>
          <a:prstGeom prst="bentArrow">
            <a:avLst>
              <a:gd name="adj1" fmla="val 14629"/>
              <a:gd name="adj2" fmla="val 25000"/>
              <a:gd name="adj3" fmla="val 50000"/>
              <a:gd name="adj4" fmla="val 43750"/>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38" name="Bent Arrow 37">
            <a:extLst>
              <a:ext uri="{FF2B5EF4-FFF2-40B4-BE49-F238E27FC236}">
                <a16:creationId xmlns:a16="http://schemas.microsoft.com/office/drawing/2014/main" id="{ED900D49-0D75-B947-B092-EA35E826B1A0}"/>
              </a:ext>
            </a:extLst>
          </p:cNvPr>
          <p:cNvSpPr/>
          <p:nvPr/>
        </p:nvSpPr>
        <p:spPr>
          <a:xfrm>
            <a:off x="2482651" y="4077895"/>
            <a:ext cx="578501" cy="256736"/>
          </a:xfrm>
          <a:prstGeom prst="bentArrow">
            <a:avLst>
              <a:gd name="adj1" fmla="val 14629"/>
              <a:gd name="adj2" fmla="val 25000"/>
              <a:gd name="adj3" fmla="val 50000"/>
              <a:gd name="adj4" fmla="val 43750"/>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39" name="Rectangle 38">
            <a:extLst>
              <a:ext uri="{FF2B5EF4-FFF2-40B4-BE49-F238E27FC236}">
                <a16:creationId xmlns:a16="http://schemas.microsoft.com/office/drawing/2014/main" id="{4AF65F84-F5AB-1D48-B5B9-F972C757CBF6}"/>
              </a:ext>
            </a:extLst>
          </p:cNvPr>
          <p:cNvSpPr/>
          <p:nvPr/>
        </p:nvSpPr>
        <p:spPr bwMode="auto">
          <a:xfrm>
            <a:off x="2214655" y="4316926"/>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40" name="Rectangle 39">
            <a:extLst>
              <a:ext uri="{FF2B5EF4-FFF2-40B4-BE49-F238E27FC236}">
                <a16:creationId xmlns:a16="http://schemas.microsoft.com/office/drawing/2014/main" id="{5274B6F9-658E-D24D-8636-0243DA2B2A60}"/>
              </a:ext>
            </a:extLst>
          </p:cNvPr>
          <p:cNvSpPr/>
          <p:nvPr/>
        </p:nvSpPr>
        <p:spPr bwMode="auto">
          <a:xfrm>
            <a:off x="1233014" y="4316926"/>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41" name="직사각형 363">
            <a:extLst>
              <a:ext uri="{FF2B5EF4-FFF2-40B4-BE49-F238E27FC236}">
                <a16:creationId xmlns:a16="http://schemas.microsoft.com/office/drawing/2014/main" id="{5577DCE0-84BE-4F4B-BC08-0CF25766C115}"/>
              </a:ext>
            </a:extLst>
          </p:cNvPr>
          <p:cNvSpPr/>
          <p:nvPr/>
        </p:nvSpPr>
        <p:spPr>
          <a:xfrm>
            <a:off x="1908599" y="4487973"/>
            <a:ext cx="305537" cy="216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42" name="Rectangle 41">
            <a:extLst>
              <a:ext uri="{FF2B5EF4-FFF2-40B4-BE49-F238E27FC236}">
                <a16:creationId xmlns:a16="http://schemas.microsoft.com/office/drawing/2014/main" id="{CB15EE24-1DF7-A045-8651-F2E74E6F2CC2}"/>
              </a:ext>
            </a:extLst>
          </p:cNvPr>
          <p:cNvSpPr/>
          <p:nvPr/>
        </p:nvSpPr>
        <p:spPr bwMode="auto">
          <a:xfrm>
            <a:off x="516616" y="3802927"/>
            <a:ext cx="2517035"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③</a:t>
            </a:r>
            <a:r>
              <a:rPr kumimoji="0" lang="en-GB" sz="16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 Full-bandwidth read</a:t>
            </a:r>
            <a:endParaRPr kumimoji="0" lang="en-CH" sz="16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endParaRPr>
          </a:p>
        </p:txBody>
      </p:sp>
      <p:grpSp>
        <p:nvGrpSpPr>
          <p:cNvPr id="43" name="Group 42">
            <a:extLst>
              <a:ext uri="{FF2B5EF4-FFF2-40B4-BE49-F238E27FC236}">
                <a16:creationId xmlns:a16="http://schemas.microsoft.com/office/drawing/2014/main" id="{F1669209-6F2F-694B-9866-CDC68D0DD704}"/>
              </a:ext>
            </a:extLst>
          </p:cNvPr>
          <p:cNvGrpSpPr/>
          <p:nvPr/>
        </p:nvGrpSpPr>
        <p:grpSpPr>
          <a:xfrm rot="16200000">
            <a:off x="7054224" y="3853998"/>
            <a:ext cx="913687" cy="262137"/>
            <a:chOff x="5815766" y="2450158"/>
            <a:chExt cx="913687" cy="322729"/>
          </a:xfrm>
        </p:grpSpPr>
        <p:cxnSp>
          <p:nvCxnSpPr>
            <p:cNvPr id="44" name="Straight Arrow Connector 43">
              <a:extLst>
                <a:ext uri="{FF2B5EF4-FFF2-40B4-BE49-F238E27FC236}">
                  <a16:creationId xmlns:a16="http://schemas.microsoft.com/office/drawing/2014/main" id="{3D38045C-C42D-364A-8BF6-9C7FA9924328}"/>
                </a:ext>
              </a:extLst>
            </p:cNvPr>
            <p:cNvCxnSpPr>
              <a:cxnSpLocks/>
            </p:cNvCxnSpPr>
            <p:nvPr/>
          </p:nvCxnSpPr>
          <p:spPr>
            <a:xfrm>
              <a:off x="5815766" y="2462648"/>
              <a:ext cx="0" cy="310239"/>
            </a:xfrm>
            <a:prstGeom prst="straightConnector1">
              <a:avLst/>
            </a:prstGeom>
            <a:ln w="15875">
              <a:solidFill>
                <a:srgbClr val="1E4D79"/>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D8BAB4A-97B2-8E43-8C46-CB5C62CA1400}"/>
                </a:ext>
              </a:extLst>
            </p:cNvPr>
            <p:cNvCxnSpPr>
              <a:cxnSpLocks/>
            </p:cNvCxnSpPr>
            <p:nvPr/>
          </p:nvCxnSpPr>
          <p:spPr>
            <a:xfrm rot="10800000">
              <a:off x="6729453" y="2450158"/>
              <a:ext cx="0" cy="310239"/>
            </a:xfrm>
            <a:prstGeom prst="straightConnector1">
              <a:avLst/>
            </a:prstGeom>
            <a:ln w="15875">
              <a:solidFill>
                <a:srgbClr val="1E4D79"/>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A12D3169-0892-A243-923D-8EC7CF656921}"/>
              </a:ext>
            </a:extLst>
          </p:cNvPr>
          <p:cNvSpPr/>
          <p:nvPr/>
        </p:nvSpPr>
        <p:spPr bwMode="auto">
          <a:xfrm rot="5400000">
            <a:off x="7206060" y="3758027"/>
            <a:ext cx="1639343"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②</a:t>
            </a:r>
            <a:r>
              <a:rPr kumimoji="0" lang="en-CH" sz="1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 </a:t>
            </a:r>
            <a:r>
              <a:rPr kumimoji="0" lang="en-CH" sz="16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Preparation</a:t>
            </a:r>
          </a:p>
        </p:txBody>
      </p:sp>
      <p:sp>
        <p:nvSpPr>
          <p:cNvPr id="47" name="Rectangle 46">
            <a:extLst>
              <a:ext uri="{FF2B5EF4-FFF2-40B4-BE49-F238E27FC236}">
                <a16:creationId xmlns:a16="http://schemas.microsoft.com/office/drawing/2014/main" id="{A70625B9-6ABE-3445-8020-66665C4EDFBC}"/>
              </a:ext>
            </a:extLst>
          </p:cNvPr>
          <p:cNvSpPr/>
          <p:nvPr/>
        </p:nvSpPr>
        <p:spPr bwMode="auto">
          <a:xfrm rot="5400000">
            <a:off x="7392096" y="3329961"/>
            <a:ext cx="695243"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Flush</a:t>
            </a:r>
            <a:endParaRPr kumimoji="0" lang="en-CH" sz="16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138F5AA2-39D2-8440-8DDB-9B8577B4E4CA}"/>
              </a:ext>
            </a:extLst>
          </p:cNvPr>
          <p:cNvSpPr/>
          <p:nvPr/>
        </p:nvSpPr>
        <p:spPr bwMode="auto">
          <a:xfrm rot="5400000">
            <a:off x="7392096" y="4247267"/>
            <a:ext cx="695243"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Load</a:t>
            </a:r>
            <a:endParaRPr kumimoji="0" lang="en-CH" sz="16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endParaRPr>
          </a:p>
        </p:txBody>
      </p:sp>
      <p:sp>
        <p:nvSpPr>
          <p:cNvPr id="49" name="Rounded Rectangle 48">
            <a:extLst>
              <a:ext uri="{FF2B5EF4-FFF2-40B4-BE49-F238E27FC236}">
                <a16:creationId xmlns:a16="http://schemas.microsoft.com/office/drawing/2014/main" id="{4FDE4435-3190-2F4C-83EE-720D7E7795B9}"/>
              </a:ext>
            </a:extLst>
          </p:cNvPr>
          <p:cNvSpPr/>
          <p:nvPr/>
        </p:nvSpPr>
        <p:spPr>
          <a:xfrm>
            <a:off x="4827603" y="2908860"/>
            <a:ext cx="977645" cy="583859"/>
          </a:xfrm>
          <a:prstGeom prst="roundRect">
            <a:avLst>
              <a:gd name="adj" fmla="val 16632"/>
            </a:avLst>
          </a:prstGeom>
          <a:solidFill>
            <a:srgbClr val="FFEBEB"/>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50" name="Rectangle 49">
            <a:extLst>
              <a:ext uri="{FF2B5EF4-FFF2-40B4-BE49-F238E27FC236}">
                <a16:creationId xmlns:a16="http://schemas.microsoft.com/office/drawing/2014/main" id="{FDB717BD-EE4F-A84D-8969-0CB89FFB6927}"/>
              </a:ext>
            </a:extLst>
          </p:cNvPr>
          <p:cNvSpPr/>
          <p:nvPr/>
        </p:nvSpPr>
        <p:spPr bwMode="auto">
          <a:xfrm>
            <a:off x="3072191" y="3565191"/>
            <a:ext cx="1824168"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④</a:t>
            </a:r>
            <a:r>
              <a:rPr kumimoji="0" lang="en-CH" sz="1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 </a:t>
            </a:r>
            <a:r>
              <a:rPr kumimoji="0" lang="en-CH" sz="16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Filtering</a:t>
            </a:r>
          </a:p>
        </p:txBody>
      </p:sp>
      <p:cxnSp>
        <p:nvCxnSpPr>
          <p:cNvPr id="51" name="Straight Arrow Connector 50">
            <a:extLst>
              <a:ext uri="{FF2B5EF4-FFF2-40B4-BE49-F238E27FC236}">
                <a16:creationId xmlns:a16="http://schemas.microsoft.com/office/drawing/2014/main" id="{EE9B4BD1-7B69-AB46-9CEC-896C0AD88754}"/>
              </a:ext>
            </a:extLst>
          </p:cNvPr>
          <p:cNvCxnSpPr>
            <a:cxnSpLocks/>
          </p:cNvCxnSpPr>
          <p:nvPr/>
        </p:nvCxnSpPr>
        <p:spPr>
          <a:xfrm flipV="1">
            <a:off x="4171652" y="3466901"/>
            <a:ext cx="3" cy="235807"/>
          </a:xfrm>
          <a:prstGeom prst="straightConnector1">
            <a:avLst/>
          </a:prstGeom>
          <a:ln w="15875">
            <a:solidFill>
              <a:srgbClr val="1E4D79"/>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C810F0B3-3958-AB48-B19E-121E3C2BE2CE}"/>
              </a:ext>
            </a:extLst>
          </p:cNvPr>
          <p:cNvSpPr/>
          <p:nvPr/>
        </p:nvSpPr>
        <p:spPr>
          <a:xfrm>
            <a:off x="2663476" y="1730607"/>
            <a:ext cx="3534327" cy="392316"/>
          </a:xfrm>
          <a:prstGeom prst="roundRect">
            <a:avLst>
              <a:gd name="adj" fmla="val 30799"/>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Host System</a:t>
            </a:r>
          </a:p>
        </p:txBody>
      </p:sp>
      <p:grpSp>
        <p:nvGrpSpPr>
          <p:cNvPr id="53" name="Group 52">
            <a:extLst>
              <a:ext uri="{FF2B5EF4-FFF2-40B4-BE49-F238E27FC236}">
                <a16:creationId xmlns:a16="http://schemas.microsoft.com/office/drawing/2014/main" id="{38EDC07F-6622-B740-A600-8F9BB415FA88}"/>
              </a:ext>
            </a:extLst>
          </p:cNvPr>
          <p:cNvGrpSpPr/>
          <p:nvPr/>
        </p:nvGrpSpPr>
        <p:grpSpPr>
          <a:xfrm>
            <a:off x="3633196" y="2661018"/>
            <a:ext cx="461986" cy="369332"/>
            <a:chOff x="4644859" y="986900"/>
            <a:chExt cx="615981" cy="454437"/>
          </a:xfrm>
        </p:grpSpPr>
        <p:sp>
          <p:nvSpPr>
            <p:cNvPr id="54" name="Oval 53">
              <a:extLst>
                <a:ext uri="{FF2B5EF4-FFF2-40B4-BE49-F238E27FC236}">
                  <a16:creationId xmlns:a16="http://schemas.microsoft.com/office/drawing/2014/main" id="{78A01240-4192-424E-8A3D-F3EEE521075B}"/>
                </a:ext>
              </a:extLst>
            </p:cNvPr>
            <p:cNvSpPr/>
            <p:nvPr/>
          </p:nvSpPr>
          <p:spPr>
            <a:xfrm>
              <a:off x="4760356" y="1056070"/>
              <a:ext cx="230993" cy="2309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E0B750CE-F72E-3743-9698-1A7FD9402D70}"/>
                </a:ext>
              </a:extLst>
            </p:cNvPr>
            <p:cNvSpPr/>
            <p:nvPr/>
          </p:nvSpPr>
          <p:spPr>
            <a:xfrm>
              <a:off x="4644859" y="986900"/>
              <a:ext cx="615981" cy="4544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❷</a:t>
              </a: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56" name="Group 55">
            <a:extLst>
              <a:ext uri="{FF2B5EF4-FFF2-40B4-BE49-F238E27FC236}">
                <a16:creationId xmlns:a16="http://schemas.microsoft.com/office/drawing/2014/main" id="{B86EBA88-A582-3248-84ED-E6C0DE93789D}"/>
              </a:ext>
            </a:extLst>
          </p:cNvPr>
          <p:cNvGrpSpPr/>
          <p:nvPr/>
        </p:nvGrpSpPr>
        <p:grpSpPr>
          <a:xfrm>
            <a:off x="4621112" y="2661018"/>
            <a:ext cx="461986" cy="369332"/>
            <a:chOff x="4644859" y="986900"/>
            <a:chExt cx="615981" cy="454437"/>
          </a:xfrm>
        </p:grpSpPr>
        <p:sp>
          <p:nvSpPr>
            <p:cNvPr id="57" name="Oval 56">
              <a:extLst>
                <a:ext uri="{FF2B5EF4-FFF2-40B4-BE49-F238E27FC236}">
                  <a16:creationId xmlns:a16="http://schemas.microsoft.com/office/drawing/2014/main" id="{DF65574D-A8B9-5847-980C-D3EDC887FA0F}"/>
                </a:ext>
              </a:extLst>
            </p:cNvPr>
            <p:cNvSpPr/>
            <p:nvPr/>
          </p:nvSpPr>
          <p:spPr>
            <a:xfrm>
              <a:off x="4760356" y="1056070"/>
              <a:ext cx="230993" cy="2309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866A3B3-9F81-A14B-AFA2-CA9045648EE8}"/>
                </a:ext>
              </a:extLst>
            </p:cNvPr>
            <p:cNvSpPr/>
            <p:nvPr/>
          </p:nvSpPr>
          <p:spPr>
            <a:xfrm>
              <a:off x="4644859" y="986900"/>
              <a:ext cx="615981" cy="45443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❸</a:t>
              </a: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59" name="Group 58">
            <a:extLst>
              <a:ext uri="{FF2B5EF4-FFF2-40B4-BE49-F238E27FC236}">
                <a16:creationId xmlns:a16="http://schemas.microsoft.com/office/drawing/2014/main" id="{9A41152A-B360-BB44-8447-695B4FE62CB0}"/>
              </a:ext>
            </a:extLst>
          </p:cNvPr>
          <p:cNvGrpSpPr/>
          <p:nvPr/>
        </p:nvGrpSpPr>
        <p:grpSpPr>
          <a:xfrm>
            <a:off x="4965410" y="3851887"/>
            <a:ext cx="461986" cy="369332"/>
            <a:chOff x="4644859" y="986900"/>
            <a:chExt cx="461988" cy="369332"/>
          </a:xfrm>
        </p:grpSpPr>
        <p:sp>
          <p:nvSpPr>
            <p:cNvPr id="60" name="Oval 59">
              <a:extLst>
                <a:ext uri="{FF2B5EF4-FFF2-40B4-BE49-F238E27FC236}">
                  <a16:creationId xmlns:a16="http://schemas.microsoft.com/office/drawing/2014/main" id="{A2F27689-5761-E548-8FC6-32D7804B8B0E}"/>
                </a:ext>
              </a:extLst>
            </p:cNvPr>
            <p:cNvSpPr/>
            <p:nvPr/>
          </p:nvSpPr>
          <p:spPr>
            <a:xfrm>
              <a:off x="4760356" y="1056070"/>
              <a:ext cx="230993" cy="2309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EB5370-29EA-7B43-8A62-7CBF21187607}"/>
                </a:ext>
              </a:extLst>
            </p:cNvPr>
            <p:cNvSpPr/>
            <p:nvPr/>
          </p:nvSpPr>
          <p:spPr>
            <a:xfrm>
              <a:off x="4644859" y="986900"/>
              <a:ext cx="4619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❶</a:t>
              </a:r>
            </a:p>
          </p:txBody>
        </p:sp>
      </p:grpSp>
      <p:cxnSp>
        <p:nvCxnSpPr>
          <p:cNvPr id="62" name="Straight Arrow Connector 61">
            <a:extLst>
              <a:ext uri="{FF2B5EF4-FFF2-40B4-BE49-F238E27FC236}">
                <a16:creationId xmlns:a16="http://schemas.microsoft.com/office/drawing/2014/main" id="{3AF516C7-71B3-5A48-9204-86909FE7AAAF}"/>
              </a:ext>
            </a:extLst>
          </p:cNvPr>
          <p:cNvCxnSpPr>
            <a:cxnSpLocks/>
          </p:cNvCxnSpPr>
          <p:nvPr/>
        </p:nvCxnSpPr>
        <p:spPr>
          <a:xfrm rot="10800000" flipV="1">
            <a:off x="4171652" y="3875378"/>
            <a:ext cx="3" cy="235807"/>
          </a:xfrm>
          <a:prstGeom prst="straightConnector1">
            <a:avLst/>
          </a:prstGeom>
          <a:ln w="15875">
            <a:solidFill>
              <a:srgbClr val="1E4D79"/>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216EF78-1AB2-9640-9DA6-41900E96F5C7}"/>
              </a:ext>
            </a:extLst>
          </p:cNvPr>
          <p:cNvCxnSpPr>
            <a:cxnSpLocks/>
          </p:cNvCxnSpPr>
          <p:nvPr/>
        </p:nvCxnSpPr>
        <p:spPr>
          <a:xfrm>
            <a:off x="4576874" y="3767325"/>
            <a:ext cx="402615" cy="339035"/>
          </a:xfrm>
          <a:prstGeom prst="straightConnector1">
            <a:avLst/>
          </a:prstGeom>
          <a:ln w="15875">
            <a:solidFill>
              <a:srgbClr val="1E4D79"/>
            </a:solidFill>
            <a:headEnd type="none"/>
            <a:tailEnd type="oval" w="med"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6B6E295-FE98-8044-A5BC-9AA2543598A4}"/>
              </a:ext>
            </a:extLst>
          </p:cNvPr>
          <p:cNvGrpSpPr/>
          <p:nvPr/>
        </p:nvGrpSpPr>
        <p:grpSpPr>
          <a:xfrm>
            <a:off x="5173837" y="2109950"/>
            <a:ext cx="301281" cy="794343"/>
            <a:chOff x="6142343" y="2457770"/>
            <a:chExt cx="587110" cy="315117"/>
          </a:xfrm>
        </p:grpSpPr>
        <p:cxnSp>
          <p:nvCxnSpPr>
            <p:cNvPr id="65" name="Straight Arrow Connector 64">
              <a:extLst>
                <a:ext uri="{FF2B5EF4-FFF2-40B4-BE49-F238E27FC236}">
                  <a16:creationId xmlns:a16="http://schemas.microsoft.com/office/drawing/2014/main" id="{BC70DC50-FE06-8645-B4E0-FB2438BFEA82}"/>
                </a:ext>
              </a:extLst>
            </p:cNvPr>
            <p:cNvCxnSpPr>
              <a:cxnSpLocks/>
            </p:cNvCxnSpPr>
            <p:nvPr/>
          </p:nvCxnSpPr>
          <p:spPr>
            <a:xfrm>
              <a:off x="6142343" y="2462648"/>
              <a:ext cx="0" cy="310239"/>
            </a:xfrm>
            <a:prstGeom prst="straightConnector1">
              <a:avLst/>
            </a:prstGeom>
            <a:ln w="15875">
              <a:solidFill>
                <a:srgbClr val="1E4D7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FB057D7-FFBD-D54E-889D-28A354C425BF}"/>
                </a:ext>
              </a:extLst>
            </p:cNvPr>
            <p:cNvCxnSpPr>
              <a:cxnSpLocks/>
            </p:cNvCxnSpPr>
            <p:nvPr/>
          </p:nvCxnSpPr>
          <p:spPr>
            <a:xfrm rot="10800000">
              <a:off x="6729453" y="2457770"/>
              <a:ext cx="0" cy="310239"/>
            </a:xfrm>
            <a:prstGeom prst="straightConnector1">
              <a:avLst/>
            </a:prstGeom>
            <a:ln w="15875">
              <a:solidFill>
                <a:srgbClr val="1E4D79"/>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41443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0ECB-EE79-0A47-A2A2-688194FA0C40}"/>
              </a:ext>
            </a:extLst>
          </p:cNvPr>
          <p:cNvSpPr>
            <a:spLocks noGrp="1"/>
          </p:cNvSpPr>
          <p:nvPr>
            <p:ph type="title"/>
          </p:nvPr>
        </p:nvSpPr>
        <p:spPr/>
        <p:txBody>
          <a:bodyPr/>
          <a:lstStyle/>
          <a:p>
            <a:r>
              <a:rPr lang="en-CH" dirty="0"/>
              <a:t>FTL: Metadata</a:t>
            </a:r>
          </a:p>
        </p:txBody>
      </p:sp>
      <p:sp>
        <p:nvSpPr>
          <p:cNvPr id="3" name="Content Placeholder 2">
            <a:extLst>
              <a:ext uri="{FF2B5EF4-FFF2-40B4-BE49-F238E27FC236}">
                <a16:creationId xmlns:a16="http://schemas.microsoft.com/office/drawing/2014/main" id="{DC04D2E7-7E2E-FD4D-809D-7E20B7D78E01}"/>
              </a:ext>
            </a:extLst>
          </p:cNvPr>
          <p:cNvSpPr>
            <a:spLocks noGrp="1"/>
          </p:cNvSpPr>
          <p:nvPr>
            <p:ph idx="1"/>
          </p:nvPr>
        </p:nvSpPr>
        <p:spPr/>
        <p:txBody>
          <a:bodyPr/>
          <a:lstStyle/>
          <a:p>
            <a:pPr>
              <a:spcAft>
                <a:spcPts val="1000"/>
              </a:spcAft>
            </a:pPr>
            <a:r>
              <a:rPr lang="en-GB" dirty="0" err="1"/>
              <a:t>GenStore</a:t>
            </a:r>
            <a:r>
              <a:rPr lang="en-GB" dirty="0"/>
              <a:t> metadata includes the </a:t>
            </a:r>
            <a:r>
              <a:rPr lang="en-GB" dirty="0">
                <a:solidFill>
                  <a:srgbClr val="1982C3"/>
                </a:solidFill>
              </a:rPr>
              <a:t>mapping information </a:t>
            </a:r>
            <a:r>
              <a:rPr lang="en-GB" dirty="0"/>
              <a:t>of the data structures necessary for read mapping acceleration</a:t>
            </a:r>
          </a:p>
          <a:p>
            <a:r>
              <a:rPr lang="en-GB" dirty="0"/>
              <a:t>In accelerator mode, </a:t>
            </a:r>
            <a:r>
              <a:rPr lang="en-GB" dirty="0" err="1"/>
              <a:t>GenStore</a:t>
            </a:r>
            <a:r>
              <a:rPr lang="en-GB" dirty="0"/>
              <a:t> also keeps in internal DRAM other metadata structures of the regular FTL</a:t>
            </a:r>
          </a:p>
          <a:p>
            <a:pPr lvl="1">
              <a:spcAft>
                <a:spcPts val="1000"/>
              </a:spcAft>
            </a:pPr>
            <a:r>
              <a:rPr lang="en-GB" dirty="0"/>
              <a:t>Examples include the </a:t>
            </a:r>
            <a:r>
              <a:rPr lang="en-GB" dirty="0">
                <a:solidFill>
                  <a:srgbClr val="1982C3"/>
                </a:solidFill>
              </a:rPr>
              <a:t>page status table and block read counts </a:t>
            </a:r>
            <a:r>
              <a:rPr lang="en-GB" dirty="0"/>
              <a:t>which need to be updated during the filtering process</a:t>
            </a:r>
          </a:p>
          <a:p>
            <a:r>
              <a:rPr lang="en-GB" dirty="0"/>
              <a:t>We carefully design </a:t>
            </a:r>
            <a:r>
              <a:rPr lang="en-GB" dirty="0" err="1"/>
              <a:t>GenStore</a:t>
            </a:r>
            <a:r>
              <a:rPr lang="en-GB" dirty="0"/>
              <a:t> to only </a:t>
            </a:r>
            <a:r>
              <a:rPr lang="en-GB" dirty="0">
                <a:solidFill>
                  <a:srgbClr val="1982C3"/>
                </a:solidFill>
              </a:rPr>
              <a:t>sequentially access </a:t>
            </a:r>
            <a:r>
              <a:rPr lang="en-GB" dirty="0"/>
              <a:t>the underlying NAND flash chips while operating as an accelerator</a:t>
            </a:r>
          </a:p>
          <a:p>
            <a:pPr lvl="1"/>
            <a:r>
              <a:rPr lang="en-GB" dirty="0"/>
              <a:t>Requires </a:t>
            </a:r>
            <a:r>
              <a:rPr lang="en-GB" dirty="0">
                <a:solidFill>
                  <a:srgbClr val="1982C3"/>
                </a:solidFill>
              </a:rPr>
              <a:t>only a small amount of metadata </a:t>
            </a:r>
            <a:r>
              <a:rPr lang="en-GB" dirty="0"/>
              <a:t>to access the stored data</a:t>
            </a:r>
            <a:endParaRPr lang="en-CH" dirty="0"/>
          </a:p>
        </p:txBody>
      </p:sp>
    </p:spTree>
    <p:extLst>
      <p:ext uri="{BB962C8B-B14F-4D97-AF65-F5344CB8AC3E}">
        <p14:creationId xmlns:p14="http://schemas.microsoft.com/office/powerpoint/2010/main" val="8926648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DB10-DE9E-B147-B3A2-CDE2F7B375BB}"/>
              </a:ext>
            </a:extLst>
          </p:cNvPr>
          <p:cNvSpPr>
            <a:spLocks noGrp="1"/>
          </p:cNvSpPr>
          <p:nvPr>
            <p:ph type="title"/>
          </p:nvPr>
        </p:nvSpPr>
        <p:spPr/>
        <p:txBody>
          <a:bodyPr/>
          <a:lstStyle/>
          <a:p>
            <a:r>
              <a:rPr lang="en-CH" dirty="0"/>
              <a:t>FTL: Data Placement</a:t>
            </a:r>
          </a:p>
        </p:txBody>
      </p:sp>
      <p:sp>
        <p:nvSpPr>
          <p:cNvPr id="3" name="Content Placeholder 2">
            <a:extLst>
              <a:ext uri="{FF2B5EF4-FFF2-40B4-BE49-F238E27FC236}">
                <a16:creationId xmlns:a16="http://schemas.microsoft.com/office/drawing/2014/main" id="{D0284F03-8D94-2046-8392-1BAAC9EB52E6}"/>
              </a:ext>
            </a:extLst>
          </p:cNvPr>
          <p:cNvSpPr>
            <a:spLocks noGrp="1"/>
          </p:cNvSpPr>
          <p:nvPr>
            <p:ph idx="1"/>
          </p:nvPr>
        </p:nvSpPr>
        <p:spPr/>
        <p:txBody>
          <a:bodyPr/>
          <a:lstStyle/>
          <a:p>
            <a:pPr>
              <a:spcAft>
                <a:spcPts val="1000"/>
              </a:spcAft>
            </a:pPr>
            <a:r>
              <a:rPr lang="en-GB" dirty="0" err="1"/>
              <a:t>GenStore</a:t>
            </a:r>
            <a:r>
              <a:rPr lang="en-GB" dirty="0"/>
              <a:t> needs to properly place its data structures to enable the </a:t>
            </a:r>
            <a:r>
              <a:rPr lang="en-GB" dirty="0">
                <a:solidFill>
                  <a:srgbClr val="1982C3"/>
                </a:solidFill>
              </a:rPr>
              <a:t>full utilization of the internal SSD bandwidth</a:t>
            </a:r>
          </a:p>
          <a:p>
            <a:pPr>
              <a:spcAft>
                <a:spcPts val="1000"/>
              </a:spcAft>
            </a:pPr>
            <a:r>
              <a:rPr lang="en-GB" dirty="0"/>
              <a:t>When each data structure is initially written to the SSD, </a:t>
            </a:r>
            <a:r>
              <a:rPr lang="en-GB" dirty="0" err="1"/>
              <a:t>GenStore</a:t>
            </a:r>
            <a:r>
              <a:rPr lang="en-GB" dirty="0"/>
              <a:t> </a:t>
            </a:r>
            <a:r>
              <a:rPr lang="en-GB" dirty="0">
                <a:solidFill>
                  <a:srgbClr val="1982C3"/>
                </a:solidFill>
              </a:rPr>
              <a:t>sequentially and evenly</a:t>
            </a:r>
            <a:r>
              <a:rPr lang="en-GB" dirty="0"/>
              <a:t> distributes it across NAND flash chips</a:t>
            </a:r>
          </a:p>
          <a:p>
            <a:pPr>
              <a:spcAft>
                <a:spcPts val="1000"/>
              </a:spcAft>
            </a:pPr>
            <a:r>
              <a:rPr lang="en-GB" dirty="0" err="1"/>
              <a:t>GenStore</a:t>
            </a:r>
            <a:r>
              <a:rPr lang="en-GB" dirty="0"/>
              <a:t> can specify the physical location of a 30-GB data structure by maintaining only the list of 1,250 (30 GB/24 MB) physical block addresses</a:t>
            </a:r>
          </a:p>
          <a:p>
            <a:r>
              <a:rPr lang="en-GB" dirty="0"/>
              <a:t>It significantly reduces the size of the necessary mapping information from </a:t>
            </a:r>
            <a:r>
              <a:rPr lang="en-GB" dirty="0">
                <a:solidFill>
                  <a:srgbClr val="1982C3"/>
                </a:solidFill>
              </a:rPr>
              <a:t>300 MB </a:t>
            </a:r>
            <a:r>
              <a:rPr lang="en-GB" dirty="0"/>
              <a:t>(with conventional 4-KiB page mapping) to only </a:t>
            </a:r>
            <a:r>
              <a:rPr lang="en-GB" dirty="0">
                <a:solidFill>
                  <a:srgbClr val="1982C3"/>
                </a:solidFill>
              </a:rPr>
              <a:t>5 KB </a:t>
            </a:r>
            <a:r>
              <a:rPr lang="en-GB" dirty="0"/>
              <a:t>(1,250 4 bytes)</a:t>
            </a:r>
          </a:p>
        </p:txBody>
      </p:sp>
    </p:spTree>
    <p:extLst>
      <p:ext uri="{BB962C8B-B14F-4D97-AF65-F5344CB8AC3E}">
        <p14:creationId xmlns:p14="http://schemas.microsoft.com/office/powerpoint/2010/main" val="36233457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ED8-7877-1A40-9CC4-5BA9E685D9CE}"/>
              </a:ext>
            </a:extLst>
          </p:cNvPr>
          <p:cNvSpPr>
            <a:spLocks noGrp="1"/>
          </p:cNvSpPr>
          <p:nvPr>
            <p:ph type="title"/>
          </p:nvPr>
        </p:nvSpPr>
        <p:spPr/>
        <p:txBody>
          <a:bodyPr/>
          <a:lstStyle/>
          <a:p>
            <a:r>
              <a:rPr lang="en-CH" dirty="0"/>
              <a:t>FTL: SSD Management Tasks</a:t>
            </a:r>
          </a:p>
        </p:txBody>
      </p:sp>
      <p:sp>
        <p:nvSpPr>
          <p:cNvPr id="3" name="Content Placeholder 2">
            <a:extLst>
              <a:ext uri="{FF2B5EF4-FFF2-40B4-BE49-F238E27FC236}">
                <a16:creationId xmlns:a16="http://schemas.microsoft.com/office/drawing/2014/main" id="{DD9A6C9D-02DD-DA42-A493-1353E458B664}"/>
              </a:ext>
            </a:extLst>
          </p:cNvPr>
          <p:cNvSpPr>
            <a:spLocks noGrp="1"/>
          </p:cNvSpPr>
          <p:nvPr>
            <p:ph idx="1"/>
          </p:nvPr>
        </p:nvSpPr>
        <p:spPr/>
        <p:txBody>
          <a:bodyPr/>
          <a:lstStyle/>
          <a:p>
            <a:pPr>
              <a:lnSpc>
                <a:spcPct val="100000"/>
              </a:lnSpc>
            </a:pPr>
            <a:r>
              <a:rPr lang="en-GB" sz="2400" dirty="0"/>
              <a:t>In accelerator mode, </a:t>
            </a:r>
            <a:r>
              <a:rPr lang="en-GB" sz="2400" dirty="0" err="1"/>
              <a:t>GenStore</a:t>
            </a:r>
            <a:r>
              <a:rPr lang="en-GB" sz="2400" dirty="0"/>
              <a:t> only reads data structures to perform filtering, and does not write any new data</a:t>
            </a:r>
          </a:p>
          <a:p>
            <a:pPr lvl="1">
              <a:lnSpc>
                <a:spcPct val="100000"/>
              </a:lnSpc>
              <a:spcAft>
                <a:spcPts val="1000"/>
              </a:spcAft>
            </a:pPr>
            <a:r>
              <a:rPr lang="en-GB" dirty="0" err="1"/>
              <a:t>GenStore</a:t>
            </a:r>
            <a:r>
              <a:rPr lang="en-GB" dirty="0"/>
              <a:t> does not require any write-related SSD-management tasks such as </a:t>
            </a:r>
            <a:r>
              <a:rPr lang="en-GB" dirty="0">
                <a:solidFill>
                  <a:srgbClr val="1982C3"/>
                </a:solidFill>
              </a:rPr>
              <a:t>garbage collection </a:t>
            </a:r>
            <a:r>
              <a:rPr lang="en-GB" dirty="0"/>
              <a:t>and </a:t>
            </a:r>
            <a:r>
              <a:rPr lang="en-GB" dirty="0">
                <a:solidFill>
                  <a:srgbClr val="1982C3"/>
                </a:solidFill>
              </a:rPr>
              <a:t>wear-</a:t>
            </a:r>
            <a:r>
              <a:rPr lang="en-GB" dirty="0" err="1">
                <a:solidFill>
                  <a:srgbClr val="1982C3"/>
                </a:solidFill>
              </a:rPr>
              <a:t>leveling</a:t>
            </a:r>
            <a:endParaRPr lang="en-GB" dirty="0">
              <a:solidFill>
                <a:srgbClr val="1982C3"/>
              </a:solidFill>
            </a:endParaRPr>
          </a:p>
          <a:p>
            <a:pPr>
              <a:lnSpc>
                <a:spcPct val="100000"/>
              </a:lnSpc>
            </a:pPr>
            <a:r>
              <a:rPr lang="en-GB" sz="2400" dirty="0"/>
              <a:t>The other tasks necessary for ensuring data reliability can be done before or after the filtering process</a:t>
            </a:r>
          </a:p>
          <a:p>
            <a:pPr lvl="1">
              <a:lnSpc>
                <a:spcPct val="100000"/>
              </a:lnSpc>
            </a:pPr>
            <a:r>
              <a:rPr lang="en-GB" dirty="0" err="1"/>
              <a:t>GenStore</a:t>
            </a:r>
            <a:r>
              <a:rPr lang="en-GB" dirty="0"/>
              <a:t> significantly limits the amount of data whose </a:t>
            </a:r>
            <a:r>
              <a:rPr lang="en-GB" dirty="0">
                <a:solidFill>
                  <a:srgbClr val="1982C3"/>
                </a:solidFill>
              </a:rPr>
              <a:t>retention age</a:t>
            </a:r>
            <a:r>
              <a:rPr lang="en-GB" dirty="0"/>
              <a:t> would exceed the manufacturer-specified threshold since </a:t>
            </a:r>
            <a:r>
              <a:rPr lang="en-GB" dirty="0" err="1"/>
              <a:t>GenStore’s</a:t>
            </a:r>
            <a:r>
              <a:rPr lang="en-GB" dirty="0"/>
              <a:t> filtering process takes a short time.</a:t>
            </a:r>
          </a:p>
          <a:p>
            <a:pPr lvl="1">
              <a:lnSpc>
                <a:spcPct val="100000"/>
              </a:lnSpc>
            </a:pPr>
            <a:r>
              <a:rPr lang="en-GB" dirty="0" err="1"/>
              <a:t>GenStore</a:t>
            </a:r>
            <a:r>
              <a:rPr lang="en-GB" dirty="0"/>
              <a:t>-FTL can easily </a:t>
            </a:r>
            <a:r>
              <a:rPr lang="en-GB" dirty="0">
                <a:solidFill>
                  <a:srgbClr val="1982C3"/>
                </a:solidFill>
              </a:rPr>
              <a:t>avoid read disturbance errors </a:t>
            </a:r>
            <a:r>
              <a:rPr lang="en-GB" dirty="0"/>
              <a:t>for data with high read counts since </a:t>
            </a:r>
            <a:r>
              <a:rPr lang="en-GB" dirty="0" err="1"/>
              <a:t>GenStore</a:t>
            </a:r>
            <a:r>
              <a:rPr lang="en-GB" dirty="0"/>
              <a:t> sequentially reads NAND flash blocks only once during filtering</a:t>
            </a:r>
            <a:endParaRPr lang="en-CH" dirty="0"/>
          </a:p>
        </p:txBody>
      </p:sp>
    </p:spTree>
    <p:extLst>
      <p:ext uri="{BB962C8B-B14F-4D97-AF65-F5344CB8AC3E}">
        <p14:creationId xmlns:p14="http://schemas.microsoft.com/office/powerpoint/2010/main" val="15280368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C24F-BB0B-184B-9CD7-5304D3F65457}"/>
              </a:ext>
            </a:extLst>
          </p:cNvPr>
          <p:cNvSpPr>
            <a:spLocks noGrp="1"/>
          </p:cNvSpPr>
          <p:nvPr>
            <p:ph type="title"/>
          </p:nvPr>
        </p:nvSpPr>
        <p:spPr/>
        <p:txBody>
          <a:bodyPr/>
          <a:lstStyle/>
          <a:p>
            <a:r>
              <a:rPr lang="en-CH" dirty="0"/>
              <a:t>Data Sizes</a:t>
            </a:r>
          </a:p>
        </p:txBody>
      </p:sp>
      <p:sp>
        <p:nvSpPr>
          <p:cNvPr id="3" name="Content Placeholder 2">
            <a:extLst>
              <a:ext uri="{FF2B5EF4-FFF2-40B4-BE49-F238E27FC236}">
                <a16:creationId xmlns:a16="http://schemas.microsoft.com/office/drawing/2014/main" id="{7F0398A8-38F0-0149-AFF1-172BA9AD5EBD}"/>
              </a:ext>
            </a:extLst>
          </p:cNvPr>
          <p:cNvSpPr>
            <a:spLocks noGrp="1"/>
          </p:cNvSpPr>
          <p:nvPr>
            <p:ph idx="1"/>
          </p:nvPr>
        </p:nvSpPr>
        <p:spPr/>
        <p:txBody>
          <a:bodyPr/>
          <a:lstStyle/>
          <a:p>
            <a:r>
              <a:rPr lang="en-CH" sz="2400" dirty="0"/>
              <a:t>Conventional k-mer index in Minimap2 + reference genome: 7 GB (k = 15)</a:t>
            </a:r>
          </a:p>
          <a:p>
            <a:endParaRPr lang="en-CH" sz="2400" dirty="0"/>
          </a:p>
          <a:p>
            <a:r>
              <a:rPr lang="en-CH" sz="2400" dirty="0"/>
              <a:t>Read-sized k-mer index before optimization: 126 GB (k= 150)</a:t>
            </a:r>
          </a:p>
          <a:p>
            <a:endParaRPr lang="en-CH" sz="2400" dirty="0"/>
          </a:p>
          <a:p>
            <a:r>
              <a:rPr lang="en-CH" sz="2400" dirty="0"/>
              <a:t>Read-sized k-mer index after optimization: 32 GB (k = 150)</a:t>
            </a:r>
          </a:p>
          <a:p>
            <a:pPr marL="123950" lvl="1" indent="0">
              <a:buNone/>
            </a:pPr>
            <a:endParaRPr lang="en-CH" dirty="0"/>
          </a:p>
        </p:txBody>
      </p:sp>
    </p:spTree>
    <p:extLst>
      <p:ext uri="{BB962C8B-B14F-4D97-AF65-F5344CB8AC3E}">
        <p14:creationId xmlns:p14="http://schemas.microsoft.com/office/powerpoint/2010/main" val="3400619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M IT Infrastructure Blog"/>
          <p:cNvPicPr>
            <a:picLocks noChangeAspect="1" noChangeArrowheads="1"/>
          </p:cNvPicPr>
          <p:nvPr/>
        </p:nvPicPr>
        <p:blipFill rotWithShape="1">
          <a:blip r:embed="rId3">
            <a:extLst>
              <a:ext uri="{28A0092B-C50C-407E-A947-70E740481C1C}">
                <a14:useLocalDpi xmlns:a14="http://schemas.microsoft.com/office/drawing/2010/main" val="0"/>
              </a:ext>
            </a:extLst>
          </a:blip>
          <a:srcRect l="8998" t="15263" r="6149" b="7374"/>
          <a:stretch/>
        </p:blipFill>
        <p:spPr bwMode="auto">
          <a:xfrm>
            <a:off x="487230" y="1556792"/>
            <a:ext cx="3543649" cy="16252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lpha-data.com/dcp/otherimages/adm-pcie-9h7_001_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t="20016"/>
          <a:stretch/>
        </p:blipFill>
        <p:spPr bwMode="auto">
          <a:xfrm>
            <a:off x="4923586" y="1556792"/>
            <a:ext cx="3398581" cy="1813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noAutofit/>
          </a:bodyPr>
          <a:lstStyle/>
          <a:p>
            <a:r>
              <a:rPr lang="en-CH" sz="3600"/>
              <a:t>Near-Memory Acceleration</a:t>
            </a:r>
            <a:r>
              <a:rPr lang="en-US" sz="3600" dirty="0"/>
              <a:t> using FPGAs</a:t>
            </a:r>
          </a:p>
        </p:txBody>
      </p:sp>
      <p:sp>
        <p:nvSpPr>
          <p:cNvPr id="4" name="Rectangle 3">
            <a:extLst>
              <a:ext uri="{FF2B5EF4-FFF2-40B4-BE49-F238E27FC236}">
                <a16:creationId xmlns:a16="http://schemas.microsoft.com/office/drawing/2014/main" id="{046A7CE0-CA50-4E29-ACDC-6F6FF42444B3}"/>
              </a:ext>
            </a:extLst>
          </p:cNvPr>
          <p:cNvSpPr/>
          <p:nvPr/>
        </p:nvSpPr>
        <p:spPr>
          <a:xfrm>
            <a:off x="802723" y="3116176"/>
            <a:ext cx="3137693"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rPr>
              <a:t>IBM POWER9 CPU</a:t>
            </a:r>
            <a:endParaRPr kumimoji="0" lang="en-US" sz="135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4992330" y="3117994"/>
            <a:ext cx="3630736"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rPr>
              <a:t>HBM-based FPGA board 	</a:t>
            </a:r>
            <a:endParaRPr kumimoji="0" lang="en-US" sz="135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065366"/>
            <a:ext cx="1357342" cy="502848"/>
          </a:xfrm>
          <a:prstGeom prst="leftRightArrow">
            <a:avLst/>
          </a:prstGeom>
          <a:solidFill>
            <a:schemeClr val="bg2">
              <a:lumMod val="50000"/>
            </a:schemeClr>
          </a:solidFill>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srgbClr val="FFFFFF"/>
                </a:solidFill>
                <a:effectLst/>
                <a:uLnTx/>
                <a:uFillTx/>
                <a:latin typeface="Calibri" panose="020F0502020204030204"/>
                <a:ea typeface="+mn-ea"/>
                <a:cs typeface="+mn-cs"/>
              </a:rPr>
              <a:t>OCAPI</a:t>
            </a:r>
            <a:endParaRPr kumimoji="0" lang="en-US" sz="15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p:cNvSpPr txBox="1"/>
          <p:nvPr/>
        </p:nvSpPr>
        <p:spPr>
          <a:xfrm>
            <a:off x="6978912" y="2810462"/>
            <a:ext cx="156004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rPr>
              <a:t>Source: </a:t>
            </a:r>
            <a:r>
              <a:rPr kumimoji="0" lang="en-US" sz="1350" b="1" i="0" u="none" strike="noStrike" kern="1200" cap="none" spc="0" normalizeH="0" baseline="0" noProof="0" dirty="0" err="1">
                <a:ln>
                  <a:noFill/>
                </a:ln>
                <a:solidFill>
                  <a:srgbClr val="1C1C1C"/>
                </a:solidFill>
                <a:effectLst/>
                <a:uLnTx/>
                <a:uFillTx/>
                <a:latin typeface="Garamond" panose="02020404030301010803" pitchFamily="18" charset="0"/>
                <a:ea typeface="+mn-ea"/>
                <a:cs typeface="+mn-cs"/>
              </a:rPr>
              <a:t>AlphaData</a:t>
            </a:r>
            <a:endPar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endParaRPr>
          </a:p>
        </p:txBody>
      </p:sp>
      <p:sp>
        <p:nvSpPr>
          <p:cNvPr id="12" name="TextBox 11"/>
          <p:cNvSpPr txBox="1"/>
          <p:nvPr/>
        </p:nvSpPr>
        <p:spPr>
          <a:xfrm>
            <a:off x="3036704" y="2922986"/>
            <a:ext cx="111440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rPr>
              <a:t>Source: IBM</a:t>
            </a:r>
          </a:p>
        </p:txBody>
      </p:sp>
      <p:sp>
        <p:nvSpPr>
          <p:cNvPr id="14" name="Rectangle 13">
            <a:extLst>
              <a:ext uri="{FF2B5EF4-FFF2-40B4-BE49-F238E27FC236}">
                <a16:creationId xmlns:a16="http://schemas.microsoft.com/office/drawing/2014/main" id="{0A6BA7AB-B09E-4C11-BA93-BC8ADAFA3CDC}"/>
              </a:ext>
            </a:extLst>
          </p:cNvPr>
          <p:cNvSpPr/>
          <p:nvPr/>
        </p:nvSpPr>
        <p:spPr>
          <a:xfrm>
            <a:off x="1" y="3960778"/>
            <a:ext cx="9143261" cy="980390"/>
          </a:xfrm>
          <a:prstGeom prst="rect">
            <a:avLst/>
          </a:prstGeom>
          <a:solidFill>
            <a:srgbClr val="EDEFF3"/>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359E"/>
                </a:solidFill>
                <a:effectLst/>
                <a:uLnTx/>
                <a:uFillTx/>
                <a:latin typeface="Tahoma" panose="020B0604030504040204" pitchFamily="34" charset="0"/>
                <a:ea typeface="Tahoma" panose="020B0604030504040204" pitchFamily="34" charset="0"/>
                <a:cs typeface="Tahoma" panose="020B0604030504040204" pitchFamily="34" charset="0"/>
              </a:rPr>
              <a:t>Near-HBM FPGA-based accelerator</a:t>
            </a:r>
          </a:p>
        </p:txBody>
      </p:sp>
      <p:sp>
        <p:nvSpPr>
          <p:cNvPr id="5" name="Slide Number Placeholder 4">
            <a:extLst>
              <a:ext uri="{FF2B5EF4-FFF2-40B4-BE49-F238E27FC236}">
                <a16:creationId xmlns:a16="http://schemas.microsoft.com/office/drawing/2014/main" id="{8ADAB484-6E5C-A549-A193-B92DC811278A}"/>
              </a:ext>
            </a:extLst>
          </p:cNvPr>
          <p:cNvSpPr>
            <a:spLocks noGrp="1"/>
          </p:cNvSpPr>
          <p:nvPr>
            <p:ph type="sldNum" sz="quarter" idx="4"/>
          </p:nvPr>
        </p:nvSpPr>
        <p:spPr>
          <a:xfrm>
            <a:off x="8243316" y="6356351"/>
            <a:ext cx="505206" cy="365125"/>
          </a:xfrm>
          <a:prstGeom prst="rect">
            <a:avLst/>
          </a:prstGeom>
        </p:spPr>
        <p:txBody>
          <a:bodyPr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6742F1-6635-4F3B-A1BB-91C9B3B8DD12}" type="slidenum">
              <a:rPr kumimoji="0" lang="en-US" sz="12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1C1C1C"/>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E4B8468-F22F-A64E-A0D5-417E662A5067}"/>
              </a:ext>
            </a:extLst>
          </p:cNvPr>
          <p:cNvSpPr txBox="1">
            <a:spLocks/>
          </p:cNvSpPr>
          <p:nvPr/>
        </p:nvSpPr>
        <p:spPr>
          <a:xfrm>
            <a:off x="395536" y="5502268"/>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communication technologies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5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CAPI2</a:t>
            </a:r>
            <a:r>
              <a:rPr kumimoji="0" lang="en-US" sz="15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5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OCAPI</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Content Placeholder 2">
            <a:extLst>
              <a:ext uri="{FF2B5EF4-FFF2-40B4-BE49-F238E27FC236}">
                <a16:creationId xmlns:a16="http://schemas.microsoft.com/office/drawing/2014/main" id="{32EE7DC8-95F9-474C-94C4-45A660375705}"/>
              </a:ext>
            </a:extLst>
          </p:cNvPr>
          <p:cNvSpPr txBox="1">
            <a:spLocks/>
          </p:cNvSpPr>
          <p:nvPr/>
        </p:nvSpPr>
        <p:spPr>
          <a:xfrm>
            <a:off x="251520" y="5790300"/>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memory technologies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DDR4</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HBM</a:t>
            </a: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Content Placeholder 2">
            <a:extLst>
              <a:ext uri="{FF2B5EF4-FFF2-40B4-BE49-F238E27FC236}">
                <a16:creationId xmlns:a16="http://schemas.microsoft.com/office/drawing/2014/main" id="{B45DCFD5-25A7-0B45-B861-5FC0D8EDD1A8}"/>
              </a:ext>
            </a:extLst>
          </p:cNvPr>
          <p:cNvSpPr txBox="1">
            <a:spLocks/>
          </p:cNvSpPr>
          <p:nvPr/>
        </p:nvSpPr>
        <p:spPr>
          <a:xfrm>
            <a:off x="251520" y="6078332"/>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workloads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Weather Modeling </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Genome Analysis</a:t>
            </a: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9624014"/>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1423C-5983-5D4E-BB2A-3B353B97E9D8}"/>
              </a:ext>
            </a:extLst>
          </p:cNvPr>
          <p:cNvSpPr>
            <a:spLocks noGrp="1"/>
          </p:cNvSpPr>
          <p:nvPr>
            <p:ph type="title"/>
          </p:nvPr>
        </p:nvSpPr>
        <p:spPr/>
        <p:txBody>
          <a:bodyPr/>
          <a:lstStyle/>
          <a:p>
            <a:r>
              <a:rPr lang="en-CH" dirty="0"/>
              <a:t>SSD Specs</a:t>
            </a:r>
          </a:p>
        </p:txBody>
      </p:sp>
      <p:sp>
        <p:nvSpPr>
          <p:cNvPr id="3" name="Content Placeholder 2">
            <a:extLst>
              <a:ext uri="{FF2B5EF4-FFF2-40B4-BE49-F238E27FC236}">
                <a16:creationId xmlns:a16="http://schemas.microsoft.com/office/drawing/2014/main" id="{59FDB1E9-0B51-8643-B757-F20F6B6242C6}"/>
              </a:ext>
            </a:extLst>
          </p:cNvPr>
          <p:cNvSpPr>
            <a:spLocks noGrp="1"/>
          </p:cNvSpPr>
          <p:nvPr>
            <p:ph idx="1"/>
          </p:nvPr>
        </p:nvSpPr>
        <p:spPr/>
        <p:txBody>
          <a:bodyPr/>
          <a:lstStyle/>
          <a:p>
            <a:r>
              <a:rPr lang="en-CH" b="1" dirty="0"/>
              <a:t>SSD-L: </a:t>
            </a:r>
            <a:r>
              <a:rPr lang="en-CH" dirty="0"/>
              <a:t>SATA3 interface (</a:t>
            </a:r>
            <a:r>
              <a:rPr lang="en-CH" dirty="0">
                <a:solidFill>
                  <a:srgbClr val="1982C3"/>
                </a:solidFill>
              </a:rPr>
              <a:t>0.5 GB/s </a:t>
            </a:r>
            <a:r>
              <a:rPr lang="en-CH" dirty="0"/>
              <a:t>sequential read)</a:t>
            </a:r>
          </a:p>
          <a:p>
            <a:pPr lvl="1"/>
            <a:r>
              <a:rPr lang="en-CH" dirty="0"/>
              <a:t>1.2 GB/s per channel bandwidth</a:t>
            </a:r>
          </a:p>
          <a:p>
            <a:pPr lvl="1">
              <a:buClr>
                <a:schemeClr val="tx1"/>
              </a:buClr>
            </a:pPr>
            <a:r>
              <a:rPr lang="en-CH" dirty="0">
                <a:solidFill>
                  <a:srgbClr val="1982C3"/>
                </a:solidFill>
              </a:rPr>
              <a:t>8 channels</a:t>
            </a:r>
          </a:p>
          <a:p>
            <a:pPr lvl="1"/>
            <a:endParaRPr lang="en-CH" dirty="0"/>
          </a:p>
          <a:p>
            <a:r>
              <a:rPr lang="en-CH" b="1" dirty="0"/>
              <a:t>SSD-L: </a:t>
            </a:r>
            <a:r>
              <a:rPr lang="en-CH" dirty="0"/>
              <a:t>PCIe Gen3 M.2 interface (</a:t>
            </a:r>
            <a:r>
              <a:rPr lang="en-CH" dirty="0">
                <a:solidFill>
                  <a:srgbClr val="1982C3"/>
                </a:solidFill>
              </a:rPr>
              <a:t>3.5 GB/s </a:t>
            </a:r>
            <a:r>
              <a:rPr lang="en-CH" dirty="0"/>
              <a:t>sequential read)</a:t>
            </a:r>
          </a:p>
          <a:p>
            <a:pPr lvl="1"/>
            <a:r>
              <a:rPr lang="en-CH" dirty="0"/>
              <a:t>1.2 GB/s per channel bandwidth</a:t>
            </a:r>
          </a:p>
          <a:p>
            <a:pPr lvl="1">
              <a:buClr>
                <a:schemeClr val="tx1"/>
              </a:buClr>
            </a:pPr>
            <a:r>
              <a:rPr lang="en-CH" dirty="0">
                <a:solidFill>
                  <a:srgbClr val="1982C3"/>
                </a:solidFill>
              </a:rPr>
              <a:t>16</a:t>
            </a:r>
            <a:r>
              <a:rPr lang="en-CH" dirty="0"/>
              <a:t> </a:t>
            </a:r>
            <a:r>
              <a:rPr lang="en-CH" dirty="0">
                <a:solidFill>
                  <a:srgbClr val="1982C3"/>
                </a:solidFill>
              </a:rPr>
              <a:t>channels</a:t>
            </a:r>
          </a:p>
          <a:p>
            <a:pPr marL="123950" lvl="1" indent="0">
              <a:buNone/>
            </a:pPr>
            <a:endParaRPr lang="en-CH" dirty="0"/>
          </a:p>
          <a:p>
            <a:r>
              <a:rPr lang="en-CH" b="1" dirty="0"/>
              <a:t>SSD-L: </a:t>
            </a:r>
            <a:r>
              <a:rPr lang="en-CH" dirty="0"/>
              <a:t>PCIe Gen4 interface (</a:t>
            </a:r>
            <a:r>
              <a:rPr lang="en-CH" dirty="0">
                <a:solidFill>
                  <a:srgbClr val="1982C3"/>
                </a:solidFill>
              </a:rPr>
              <a:t>7 GB/s </a:t>
            </a:r>
            <a:r>
              <a:rPr lang="en-CH" dirty="0"/>
              <a:t>sequential read)</a:t>
            </a:r>
          </a:p>
          <a:p>
            <a:pPr lvl="1"/>
            <a:r>
              <a:rPr lang="en-CH" dirty="0"/>
              <a:t>1.2 GB/s per channel bandwidth</a:t>
            </a:r>
          </a:p>
          <a:p>
            <a:pPr lvl="1">
              <a:buClr>
                <a:schemeClr val="tx1"/>
              </a:buClr>
            </a:pPr>
            <a:r>
              <a:rPr lang="en-CH" dirty="0">
                <a:solidFill>
                  <a:srgbClr val="1982C3"/>
                </a:solidFill>
              </a:rPr>
              <a:t>16</a:t>
            </a:r>
            <a:r>
              <a:rPr lang="en-CH" dirty="0"/>
              <a:t> </a:t>
            </a:r>
            <a:r>
              <a:rPr lang="en-CH" dirty="0">
                <a:solidFill>
                  <a:srgbClr val="1982C3"/>
                </a:solidFill>
              </a:rPr>
              <a:t>channels</a:t>
            </a:r>
          </a:p>
          <a:p>
            <a:endParaRPr lang="en-CH" dirty="0"/>
          </a:p>
        </p:txBody>
      </p:sp>
    </p:spTree>
    <p:extLst>
      <p:ext uri="{BB962C8B-B14F-4D97-AF65-F5344CB8AC3E}">
        <p14:creationId xmlns:p14="http://schemas.microsoft.com/office/powerpoint/2010/main" val="15164929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A53D-815A-B04D-AC0E-7A68440E7622}"/>
              </a:ext>
            </a:extLst>
          </p:cNvPr>
          <p:cNvSpPr>
            <a:spLocks noGrp="1"/>
          </p:cNvSpPr>
          <p:nvPr>
            <p:ph type="title"/>
          </p:nvPr>
        </p:nvSpPr>
        <p:spPr/>
        <p:txBody>
          <a:bodyPr/>
          <a:lstStyle/>
          <a:p>
            <a:r>
              <a:rPr lang="en-CH" dirty="0"/>
              <a:t>Evaluation Methodology</a:t>
            </a:r>
          </a:p>
        </p:txBody>
      </p:sp>
      <p:sp>
        <p:nvSpPr>
          <p:cNvPr id="3" name="Content Placeholder 2">
            <a:extLst>
              <a:ext uri="{FF2B5EF4-FFF2-40B4-BE49-F238E27FC236}">
                <a16:creationId xmlns:a16="http://schemas.microsoft.com/office/drawing/2014/main" id="{32C7766D-51EE-1545-A076-2BC8538E614E}"/>
              </a:ext>
            </a:extLst>
          </p:cNvPr>
          <p:cNvSpPr>
            <a:spLocks noGrp="1"/>
          </p:cNvSpPr>
          <p:nvPr>
            <p:ph idx="1"/>
          </p:nvPr>
        </p:nvSpPr>
        <p:spPr/>
        <p:txBody>
          <a:bodyPr/>
          <a:lstStyle/>
          <a:p>
            <a:r>
              <a:rPr lang="en-CH" b="1" dirty="0"/>
              <a:t>Performance modeling</a:t>
            </a:r>
          </a:p>
          <a:p>
            <a:pPr lvl="1"/>
            <a:r>
              <a:rPr lang="en-CH" dirty="0"/>
              <a:t>Ramulator for DRAM timing</a:t>
            </a:r>
          </a:p>
          <a:p>
            <a:pPr lvl="1"/>
            <a:r>
              <a:rPr lang="en-GB" dirty="0" err="1"/>
              <a:t>MQSim</a:t>
            </a:r>
            <a:r>
              <a:rPr lang="en-GB" dirty="0"/>
              <a:t> for SSD timing</a:t>
            </a:r>
          </a:p>
          <a:p>
            <a:pPr lvl="1"/>
            <a:r>
              <a:rPr lang="en-GB" dirty="0"/>
              <a:t>We model the end-to-end throughput of </a:t>
            </a:r>
            <a:r>
              <a:rPr lang="en-GB" dirty="0" err="1"/>
              <a:t>GenStore</a:t>
            </a:r>
            <a:r>
              <a:rPr lang="en-GB" dirty="0"/>
              <a:t> based on the throughput of each </a:t>
            </a:r>
            <a:r>
              <a:rPr lang="en-GB" dirty="0" err="1"/>
              <a:t>GenStore</a:t>
            </a:r>
            <a:r>
              <a:rPr lang="en-GB" dirty="0"/>
              <a:t> pipeline stage</a:t>
            </a:r>
          </a:p>
          <a:p>
            <a:pPr lvl="2"/>
            <a:r>
              <a:rPr lang="en-GB" dirty="0"/>
              <a:t>Accessing NAND flash chips</a:t>
            </a:r>
          </a:p>
          <a:p>
            <a:pPr lvl="2"/>
            <a:r>
              <a:rPr lang="en-GB" dirty="0"/>
              <a:t>Accessing internal DRAM</a:t>
            </a:r>
          </a:p>
          <a:p>
            <a:pPr lvl="2"/>
            <a:r>
              <a:rPr lang="en-GB" dirty="0"/>
              <a:t>Accelerator computation</a:t>
            </a:r>
          </a:p>
          <a:p>
            <a:pPr lvl="2"/>
            <a:r>
              <a:rPr lang="en-GB" dirty="0"/>
              <a:t>Transferring unfiltered data to the host</a:t>
            </a:r>
            <a:endParaRPr lang="en-CH" dirty="0"/>
          </a:p>
          <a:p>
            <a:r>
              <a:rPr lang="en-CH" b="1" dirty="0"/>
              <a:t>Real system results</a:t>
            </a:r>
          </a:p>
          <a:p>
            <a:pPr lvl="1"/>
            <a:r>
              <a:rPr lang="en-GB" dirty="0"/>
              <a:t>AMD  EPYC </a:t>
            </a:r>
            <a:r>
              <a:rPr lang="en-GB" dirty="0">
                <a:latin typeface="+mn-lt"/>
              </a:rPr>
              <a:t>7742</a:t>
            </a:r>
            <a:r>
              <a:rPr lang="en-GB" dirty="0"/>
              <a:t> CPU</a:t>
            </a:r>
          </a:p>
          <a:p>
            <a:pPr lvl="1"/>
            <a:r>
              <a:rPr lang="en-GB" dirty="0">
                <a:latin typeface="+mn-lt"/>
              </a:rPr>
              <a:t>1</a:t>
            </a:r>
            <a:r>
              <a:rPr lang="en-GB" dirty="0"/>
              <a:t>TB DDR</a:t>
            </a:r>
            <a:r>
              <a:rPr lang="en-GB" dirty="0">
                <a:latin typeface="+mn-lt"/>
              </a:rPr>
              <a:t>4</a:t>
            </a:r>
            <a:r>
              <a:rPr lang="en-GB" dirty="0"/>
              <a:t> DRAM</a:t>
            </a:r>
          </a:p>
          <a:p>
            <a:pPr lvl="1"/>
            <a:r>
              <a:rPr lang="en-GB" dirty="0"/>
              <a:t>AMD </a:t>
            </a:r>
            <a:r>
              <a:rPr lang="el-GR" dirty="0"/>
              <a:t>μ</a:t>
            </a:r>
            <a:r>
              <a:rPr lang="en-GB" dirty="0"/>
              <a:t>Prof</a:t>
            </a:r>
            <a:endParaRPr lang="en-CH" dirty="0"/>
          </a:p>
          <a:p>
            <a:pPr marL="0" indent="0">
              <a:buNone/>
            </a:pPr>
            <a:endParaRPr lang="en-CH" dirty="0"/>
          </a:p>
        </p:txBody>
      </p:sp>
    </p:spTree>
    <p:extLst>
      <p:ext uri="{BB962C8B-B14F-4D97-AF65-F5344CB8AC3E}">
        <p14:creationId xmlns:p14="http://schemas.microsoft.com/office/powerpoint/2010/main" val="346702956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937E-5426-F346-8FD3-14BA5B066D3A}"/>
              </a:ext>
            </a:extLst>
          </p:cNvPr>
          <p:cNvSpPr>
            <a:spLocks noGrp="1"/>
          </p:cNvSpPr>
          <p:nvPr>
            <p:ph type="title"/>
          </p:nvPr>
        </p:nvSpPr>
        <p:spPr/>
        <p:txBody>
          <a:bodyPr/>
          <a:lstStyle/>
          <a:p>
            <a:r>
              <a:rPr lang="en-CH" dirty="0"/>
              <a:t>GenStore-NM</a:t>
            </a:r>
          </a:p>
        </p:txBody>
      </p:sp>
      <p:sp>
        <p:nvSpPr>
          <p:cNvPr id="4" name="Rounded Rectangle 1">
            <a:extLst>
              <a:ext uri="{FF2B5EF4-FFF2-40B4-BE49-F238E27FC236}">
                <a16:creationId xmlns:a16="http://schemas.microsoft.com/office/drawing/2014/main" id="{A67BCE55-3B9D-824F-966A-50AB325520EB}"/>
              </a:ext>
            </a:extLst>
          </p:cNvPr>
          <p:cNvSpPr/>
          <p:nvPr/>
        </p:nvSpPr>
        <p:spPr>
          <a:xfrm>
            <a:off x="783928" y="2406401"/>
            <a:ext cx="7576144" cy="2540031"/>
          </a:xfrm>
          <a:prstGeom prst="roundRect">
            <a:avLst>
              <a:gd name="adj" fmla="val 6954"/>
            </a:avLst>
          </a:prstGeom>
          <a:solidFill>
            <a:schemeClr val="bg1">
              <a:lumMod val="9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GenStore-Enabled SSD</a:t>
            </a:r>
          </a:p>
        </p:txBody>
      </p:sp>
      <p:sp>
        <p:nvSpPr>
          <p:cNvPr id="5" name="Rounded Rectangle 60">
            <a:extLst>
              <a:ext uri="{FF2B5EF4-FFF2-40B4-BE49-F238E27FC236}">
                <a16:creationId xmlns:a16="http://schemas.microsoft.com/office/drawing/2014/main" id="{05DECDEE-7ACE-DF45-ACEE-73E910656C9C}"/>
              </a:ext>
            </a:extLst>
          </p:cNvPr>
          <p:cNvSpPr/>
          <p:nvPr/>
        </p:nvSpPr>
        <p:spPr>
          <a:xfrm>
            <a:off x="2804840" y="1775993"/>
            <a:ext cx="3534327" cy="392316"/>
          </a:xfrm>
          <a:prstGeom prst="roundRect">
            <a:avLst>
              <a:gd name="adj" fmla="val 30799"/>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Host System</a:t>
            </a:r>
          </a:p>
        </p:txBody>
      </p:sp>
      <p:grpSp>
        <p:nvGrpSpPr>
          <p:cNvPr id="6" name="Group 5">
            <a:extLst>
              <a:ext uri="{FF2B5EF4-FFF2-40B4-BE49-F238E27FC236}">
                <a16:creationId xmlns:a16="http://schemas.microsoft.com/office/drawing/2014/main" id="{D859147F-18D1-A04A-8FFE-C2AC73DE72E9}"/>
              </a:ext>
            </a:extLst>
          </p:cNvPr>
          <p:cNvGrpSpPr/>
          <p:nvPr/>
        </p:nvGrpSpPr>
        <p:grpSpPr>
          <a:xfrm>
            <a:off x="922121" y="2795265"/>
            <a:ext cx="1262439" cy="928828"/>
            <a:chOff x="2642812" y="2458935"/>
            <a:chExt cx="1262438" cy="928828"/>
          </a:xfrm>
        </p:grpSpPr>
        <p:sp>
          <p:nvSpPr>
            <p:cNvPr id="7" name="직사각형 78">
              <a:extLst>
                <a:ext uri="{FF2B5EF4-FFF2-40B4-BE49-F238E27FC236}">
                  <a16:creationId xmlns:a16="http://schemas.microsoft.com/office/drawing/2014/main" id="{7686C0D5-0F13-1C4D-A989-DF13BAB072BE}"/>
                </a:ext>
              </a:extLst>
            </p:cNvPr>
            <p:cNvSpPr/>
            <p:nvPr/>
          </p:nvSpPr>
          <p:spPr>
            <a:xfrm>
              <a:off x="2642812" y="2458935"/>
              <a:ext cx="1262438" cy="928828"/>
            </a:xfrm>
            <a:prstGeom prst="rect">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Flash Array</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8" name="직사각형 352">
              <a:extLst>
                <a:ext uri="{FF2B5EF4-FFF2-40B4-BE49-F238E27FC236}">
                  <a16:creationId xmlns:a16="http://schemas.microsoft.com/office/drawing/2014/main" id="{AD283B59-43D8-CB43-BCB8-D9D69F58DA54}"/>
                </a:ext>
              </a:extLst>
            </p:cNvPr>
            <p:cNvSpPr/>
            <p:nvPr/>
          </p:nvSpPr>
          <p:spPr>
            <a:xfrm>
              <a:off x="2707083" y="2530286"/>
              <a:ext cx="1133895" cy="550932"/>
            </a:xfrm>
            <a:prstGeom prst="rect">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Input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Read Set</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grpSp>
      <p:sp>
        <p:nvSpPr>
          <p:cNvPr id="9" name="직사각형 78">
            <a:extLst>
              <a:ext uri="{FF2B5EF4-FFF2-40B4-BE49-F238E27FC236}">
                <a16:creationId xmlns:a16="http://schemas.microsoft.com/office/drawing/2014/main" id="{63B0E7CF-4DA2-FD45-8691-22853B6CB9F8}"/>
              </a:ext>
            </a:extLst>
          </p:cNvPr>
          <p:cNvSpPr/>
          <p:nvPr/>
        </p:nvSpPr>
        <p:spPr>
          <a:xfrm>
            <a:off x="3366712" y="2807449"/>
            <a:ext cx="4920415" cy="2029311"/>
          </a:xfrm>
          <a:prstGeom prst="rect">
            <a:avLst/>
          </a:prstGeom>
          <a:solidFill>
            <a:srgbClr val="E2F0D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		SSD Controller</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grpSp>
        <p:nvGrpSpPr>
          <p:cNvPr id="10" name="Group 9">
            <a:extLst>
              <a:ext uri="{FF2B5EF4-FFF2-40B4-BE49-F238E27FC236}">
                <a16:creationId xmlns:a16="http://schemas.microsoft.com/office/drawing/2014/main" id="{BE08AFF5-F545-3442-B41B-427A32268673}"/>
              </a:ext>
            </a:extLst>
          </p:cNvPr>
          <p:cNvGrpSpPr/>
          <p:nvPr/>
        </p:nvGrpSpPr>
        <p:grpSpPr>
          <a:xfrm>
            <a:off x="922121" y="3907932"/>
            <a:ext cx="1262439" cy="928828"/>
            <a:chOff x="2642812" y="3484498"/>
            <a:chExt cx="1262438" cy="928828"/>
          </a:xfrm>
        </p:grpSpPr>
        <p:sp>
          <p:nvSpPr>
            <p:cNvPr id="11" name="직사각형 78">
              <a:extLst>
                <a:ext uri="{FF2B5EF4-FFF2-40B4-BE49-F238E27FC236}">
                  <a16:creationId xmlns:a16="http://schemas.microsoft.com/office/drawing/2014/main" id="{16D64D53-CB73-0942-BFDE-27CBD49E64C9}"/>
                </a:ext>
              </a:extLst>
            </p:cNvPr>
            <p:cNvSpPr/>
            <p:nvPr/>
          </p:nvSpPr>
          <p:spPr>
            <a:xfrm>
              <a:off x="2642812" y="3484498"/>
              <a:ext cx="1262438" cy="928828"/>
            </a:xfrm>
            <a:prstGeom prst="rect">
              <a:avLst/>
            </a:prstGeom>
            <a:solidFill>
              <a:srgbClr val="DEEBF7"/>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DRAM</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12" name="직사각형 352">
              <a:extLst>
                <a:ext uri="{FF2B5EF4-FFF2-40B4-BE49-F238E27FC236}">
                  <a16:creationId xmlns:a16="http://schemas.microsoft.com/office/drawing/2014/main" id="{9160676B-91E3-514B-ABBD-BF2F46A4D64E}"/>
                </a:ext>
              </a:extLst>
            </p:cNvPr>
            <p:cNvSpPr/>
            <p:nvPr/>
          </p:nvSpPr>
          <p:spPr>
            <a:xfrm>
              <a:off x="2707083" y="3555849"/>
              <a:ext cx="1133895" cy="550932"/>
            </a:xfrm>
            <a:prstGeom prst="rect">
              <a:avLst/>
            </a:prstGeom>
            <a:solidFill>
              <a:schemeClr val="accent2">
                <a:lumMod val="20000"/>
                <a:lumOff val="8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KmerIndex</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grpSp>
      <p:cxnSp>
        <p:nvCxnSpPr>
          <p:cNvPr id="13" name="Straight Connector 12">
            <a:extLst>
              <a:ext uri="{FF2B5EF4-FFF2-40B4-BE49-F238E27FC236}">
                <a16:creationId xmlns:a16="http://schemas.microsoft.com/office/drawing/2014/main" id="{731035C3-ADDC-8A40-8B14-28EE28B1574A}"/>
              </a:ext>
            </a:extLst>
          </p:cNvPr>
          <p:cNvCxnSpPr>
            <a:cxnSpLocks/>
          </p:cNvCxnSpPr>
          <p:nvPr/>
        </p:nvCxnSpPr>
        <p:spPr>
          <a:xfrm>
            <a:off x="2185151" y="3489793"/>
            <a:ext cx="117991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직사각형 352">
            <a:extLst>
              <a:ext uri="{FF2B5EF4-FFF2-40B4-BE49-F238E27FC236}">
                <a16:creationId xmlns:a16="http://schemas.microsoft.com/office/drawing/2014/main" id="{BEFBB56B-A944-164F-9ECB-C6E7FF99AEAE}"/>
              </a:ext>
            </a:extLst>
          </p:cNvPr>
          <p:cNvSpPr/>
          <p:nvPr/>
        </p:nvSpPr>
        <p:spPr>
          <a:xfrm>
            <a:off x="3444259" y="2871946"/>
            <a:ext cx="1653525" cy="1893509"/>
          </a:xfrm>
          <a:prstGeom prst="rect">
            <a:avLst/>
          </a:prstGeom>
          <a:solidFill>
            <a:schemeClr val="accent6">
              <a:lumMod val="40000"/>
              <a:lumOff val="6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      Seed Finder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15" name="직사각형 352">
            <a:extLst>
              <a:ext uri="{FF2B5EF4-FFF2-40B4-BE49-F238E27FC236}">
                <a16:creationId xmlns:a16="http://schemas.microsoft.com/office/drawing/2014/main" id="{4B55CA13-8F9C-824C-AADF-D9F2992807DF}"/>
              </a:ext>
            </a:extLst>
          </p:cNvPr>
          <p:cNvSpPr/>
          <p:nvPr/>
        </p:nvSpPr>
        <p:spPr>
          <a:xfrm>
            <a:off x="3499664" y="4374796"/>
            <a:ext cx="1533747" cy="310839"/>
          </a:xfrm>
          <a:prstGeom prst="rect">
            <a:avLst/>
          </a:prstGeom>
          <a:solidFill>
            <a:schemeClr val="accent6">
              <a:lumMod val="60000"/>
              <a:lumOff val="4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Location Buffer</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16" name="Rectangle 15">
            <a:extLst>
              <a:ext uri="{FF2B5EF4-FFF2-40B4-BE49-F238E27FC236}">
                <a16:creationId xmlns:a16="http://schemas.microsoft.com/office/drawing/2014/main" id="{62BD75E5-54BF-834C-AD2C-F127C681D074}"/>
              </a:ext>
            </a:extLst>
          </p:cNvPr>
          <p:cNvSpPr/>
          <p:nvPr/>
        </p:nvSpPr>
        <p:spPr>
          <a:xfrm>
            <a:off x="2223881" y="3034222"/>
            <a:ext cx="1061188" cy="369332"/>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①</a:t>
            </a:r>
            <a:r>
              <a:rPr kumimoji="0" lang="en-CH" sz="1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 </a:t>
            </a:r>
            <a:r>
              <a:rPr kumimoji="0" lang="en-US" altLang="ko-KR" sz="1600" b="1" i="1"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rPr>
              <a:t>Reads</a:t>
            </a:r>
            <a:endParaRPr kumimoji="0" lang="ko-KR" altLang="en-US" sz="16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cxnSp>
        <p:nvCxnSpPr>
          <p:cNvPr id="17" name="Straight Connector 16">
            <a:extLst>
              <a:ext uri="{FF2B5EF4-FFF2-40B4-BE49-F238E27FC236}">
                <a16:creationId xmlns:a16="http://schemas.microsoft.com/office/drawing/2014/main" id="{B794F943-A2FD-0442-B18A-5D9CF725CF26}"/>
              </a:ext>
            </a:extLst>
          </p:cNvPr>
          <p:cNvCxnSpPr>
            <a:cxnSpLocks/>
          </p:cNvCxnSpPr>
          <p:nvPr/>
        </p:nvCxnSpPr>
        <p:spPr>
          <a:xfrm>
            <a:off x="2185151" y="4244187"/>
            <a:ext cx="117991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2C343F-D9E4-6745-A359-5AC2EAF0CC0D}"/>
              </a:ext>
            </a:extLst>
          </p:cNvPr>
          <p:cNvCxnSpPr>
            <a:cxnSpLocks/>
          </p:cNvCxnSpPr>
          <p:nvPr/>
        </p:nvCxnSpPr>
        <p:spPr>
          <a:xfrm>
            <a:off x="2187323" y="3406043"/>
            <a:ext cx="1318451"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491655-4A0D-ED4B-A337-C6BA4DB43A17}"/>
              </a:ext>
            </a:extLst>
          </p:cNvPr>
          <p:cNvCxnSpPr>
            <a:cxnSpLocks/>
          </p:cNvCxnSpPr>
          <p:nvPr/>
        </p:nvCxnSpPr>
        <p:spPr>
          <a:xfrm>
            <a:off x="5097784" y="4206087"/>
            <a:ext cx="436779" cy="0"/>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직사각형 352">
            <a:extLst>
              <a:ext uri="{FF2B5EF4-FFF2-40B4-BE49-F238E27FC236}">
                <a16:creationId xmlns:a16="http://schemas.microsoft.com/office/drawing/2014/main" id="{A990207D-C0E3-FA4B-B65F-589C19983722}"/>
              </a:ext>
            </a:extLst>
          </p:cNvPr>
          <p:cNvSpPr/>
          <p:nvPr/>
        </p:nvSpPr>
        <p:spPr>
          <a:xfrm>
            <a:off x="5531997" y="2888968"/>
            <a:ext cx="2653540" cy="617625"/>
          </a:xfrm>
          <a:prstGeom prst="rect">
            <a:avLst/>
          </a:prstGeom>
          <a:solidFill>
            <a:schemeClr val="accent6">
              <a:lumMod val="40000"/>
              <a:lumOff val="6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  Chaining-Based 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a:t>
            </a:r>
            <a:r>
              <a:rPr kumimoji="0" lang="en-US" altLang="ko-KR" sz="16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Filters </a:t>
            </a:r>
            <a:r>
              <a:rPr kumimoji="0" lang="en-US" altLang="ko-KR" sz="1600" b="1" i="1"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Arial" panose="020B0604020202020204" pitchFamily="34" charset="0"/>
              </a:rPr>
              <a:t>low-score reads</a:t>
            </a: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a:t>
            </a:r>
          </a:p>
        </p:txBody>
      </p:sp>
      <p:sp>
        <p:nvSpPr>
          <p:cNvPr id="21" name="Rectangle 20">
            <a:extLst>
              <a:ext uri="{FF2B5EF4-FFF2-40B4-BE49-F238E27FC236}">
                <a16:creationId xmlns:a16="http://schemas.microsoft.com/office/drawing/2014/main" id="{C8C7727C-FA23-4C41-9A12-0F4E6E632CDE}"/>
              </a:ext>
            </a:extLst>
          </p:cNvPr>
          <p:cNvSpPr/>
          <p:nvPr/>
        </p:nvSpPr>
        <p:spPr>
          <a:xfrm>
            <a:off x="5511092" y="2868585"/>
            <a:ext cx="42669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❸</a:t>
            </a:r>
          </a:p>
        </p:txBody>
      </p:sp>
      <p:sp>
        <p:nvSpPr>
          <p:cNvPr id="22" name="TextBox 21">
            <a:extLst>
              <a:ext uri="{FF2B5EF4-FFF2-40B4-BE49-F238E27FC236}">
                <a16:creationId xmlns:a16="http://schemas.microsoft.com/office/drawing/2014/main" id="{8E23CBA7-A90F-EB44-BCE6-316759BBF108}"/>
              </a:ext>
            </a:extLst>
          </p:cNvPr>
          <p:cNvSpPr txBox="1"/>
          <p:nvPr/>
        </p:nvSpPr>
        <p:spPr>
          <a:xfrm>
            <a:off x="5854340" y="3489794"/>
            <a:ext cx="1952827" cy="338554"/>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1"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rPr>
              <a:t>M ≤ # of Seeds &lt; N</a:t>
            </a:r>
            <a:endPar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직사각형 352">
            <a:extLst>
              <a:ext uri="{FF2B5EF4-FFF2-40B4-BE49-F238E27FC236}">
                <a16:creationId xmlns:a16="http://schemas.microsoft.com/office/drawing/2014/main" id="{608E8A05-4678-0841-86AE-CB513ED2396B}"/>
              </a:ext>
            </a:extLst>
          </p:cNvPr>
          <p:cNvSpPr/>
          <p:nvPr/>
        </p:nvSpPr>
        <p:spPr>
          <a:xfrm>
            <a:off x="5531997" y="3811552"/>
            <a:ext cx="2653540" cy="617625"/>
          </a:xfrm>
          <a:prstGeom prst="rect">
            <a:avLst/>
          </a:prstGeom>
          <a:solidFill>
            <a:schemeClr val="accent6">
              <a:lumMod val="40000"/>
              <a:lumOff val="6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       Seed Count-Based 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a:t>
            </a:r>
            <a:r>
              <a:rPr kumimoji="0" lang="en-US" altLang="ko-KR" sz="16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Filters if </a:t>
            </a:r>
            <a:r>
              <a:rPr kumimoji="0" lang="en-US" altLang="ko-KR" sz="1600" b="1" i="1"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Arial" panose="020B0604020202020204" pitchFamily="34" charset="0"/>
              </a:rPr>
              <a:t># of Seeds &lt; M</a:t>
            </a: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a:t>
            </a:r>
          </a:p>
        </p:txBody>
      </p:sp>
      <p:grpSp>
        <p:nvGrpSpPr>
          <p:cNvPr id="24" name="Group 23">
            <a:extLst>
              <a:ext uri="{FF2B5EF4-FFF2-40B4-BE49-F238E27FC236}">
                <a16:creationId xmlns:a16="http://schemas.microsoft.com/office/drawing/2014/main" id="{9E831CFD-6B35-6F44-AD48-4F806B2F5C11}"/>
              </a:ext>
            </a:extLst>
          </p:cNvPr>
          <p:cNvGrpSpPr/>
          <p:nvPr/>
        </p:nvGrpSpPr>
        <p:grpSpPr>
          <a:xfrm rot="5400000">
            <a:off x="4434593" y="2766797"/>
            <a:ext cx="2050215" cy="460935"/>
            <a:chOff x="3570717" y="4223027"/>
            <a:chExt cx="2050215" cy="460935"/>
          </a:xfrm>
        </p:grpSpPr>
        <p:cxnSp>
          <p:nvCxnSpPr>
            <p:cNvPr id="25" name="Connector: Elbow 108">
              <a:extLst>
                <a:ext uri="{FF2B5EF4-FFF2-40B4-BE49-F238E27FC236}">
                  <a16:creationId xmlns:a16="http://schemas.microsoft.com/office/drawing/2014/main" id="{37F490D0-6D80-0F4C-A8E2-6B3FFFA5199D}"/>
                </a:ext>
              </a:extLst>
            </p:cNvPr>
            <p:cNvCxnSpPr>
              <a:cxnSpLocks/>
              <a:stCxn id="26" idx="2"/>
              <a:endCxn id="27" idx="3"/>
            </p:cNvCxnSpPr>
            <p:nvPr/>
          </p:nvCxnSpPr>
          <p:spPr>
            <a:xfrm rot="5400000">
              <a:off x="4531170" y="3603339"/>
              <a:ext cx="219075" cy="1780928"/>
            </a:xfrm>
            <a:prstGeom prst="bentConnector2">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9A0E961-CED7-0447-AEAF-A6A450F51E2F}"/>
                </a:ext>
              </a:extLst>
            </p:cNvPr>
            <p:cNvSpPr/>
            <p:nvPr/>
          </p:nvSpPr>
          <p:spPr>
            <a:xfrm>
              <a:off x="5441407" y="4223027"/>
              <a:ext cx="179525" cy="161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9609CFE-2E20-3C4E-8AA5-482030D6101A}"/>
                </a:ext>
              </a:extLst>
            </p:cNvPr>
            <p:cNvSpPr/>
            <p:nvPr/>
          </p:nvSpPr>
          <p:spPr>
            <a:xfrm>
              <a:off x="3570717" y="4522722"/>
              <a:ext cx="179525" cy="161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F11F1A15-5F66-8B41-B19F-641FA3A19DE3}"/>
              </a:ext>
            </a:extLst>
          </p:cNvPr>
          <p:cNvSpPr/>
          <p:nvPr/>
        </p:nvSpPr>
        <p:spPr>
          <a:xfrm>
            <a:off x="5511092" y="3791694"/>
            <a:ext cx="42669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❷</a:t>
            </a:r>
            <a:endParaRPr kumimoji="0" lang="ko-KR" altLang="en-US" sz="16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29" name="TextBox 28">
            <a:extLst>
              <a:ext uri="{FF2B5EF4-FFF2-40B4-BE49-F238E27FC236}">
                <a16:creationId xmlns:a16="http://schemas.microsoft.com/office/drawing/2014/main" id="{AD80574F-DA7E-3E49-BC2F-5243DAD3793D}"/>
              </a:ext>
            </a:extLst>
          </p:cNvPr>
          <p:cNvSpPr txBox="1"/>
          <p:nvPr/>
        </p:nvSpPr>
        <p:spPr>
          <a:xfrm>
            <a:off x="3960976" y="2419518"/>
            <a:ext cx="1562851" cy="338554"/>
          </a:xfrm>
          <a:prstGeom prst="rect">
            <a:avLst/>
          </a:prstGeom>
          <a:solidFill>
            <a:srgbClr val="F2F2F2"/>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1"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rPr>
              <a:t># of Seeds ≥ N</a:t>
            </a:r>
            <a:endPar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A9F9538A-0EEB-2649-A19B-F246C9389154}"/>
              </a:ext>
            </a:extLst>
          </p:cNvPr>
          <p:cNvCxnSpPr>
            <a:cxnSpLocks/>
          </p:cNvCxnSpPr>
          <p:nvPr/>
        </p:nvCxnSpPr>
        <p:spPr>
          <a:xfrm flipV="1">
            <a:off x="5925858" y="3506593"/>
            <a:ext cx="0" cy="304959"/>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BEEE8D-96CE-1A41-B5C8-548F9F5592F7}"/>
              </a:ext>
            </a:extLst>
          </p:cNvPr>
          <p:cNvCxnSpPr>
            <a:cxnSpLocks/>
          </p:cNvCxnSpPr>
          <p:nvPr/>
        </p:nvCxnSpPr>
        <p:spPr>
          <a:xfrm flipV="1">
            <a:off x="5925858" y="2168311"/>
            <a:ext cx="0" cy="712011"/>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F2D1624-C041-294A-81C8-2AA2CF62F7AD}"/>
              </a:ext>
            </a:extLst>
          </p:cNvPr>
          <p:cNvSpPr txBox="1"/>
          <p:nvPr/>
        </p:nvSpPr>
        <p:spPr>
          <a:xfrm>
            <a:off x="5821040" y="2419517"/>
            <a:ext cx="1829337" cy="338554"/>
          </a:xfrm>
          <a:prstGeom prst="rect">
            <a:avLst/>
          </a:prstGeom>
          <a:solidFill>
            <a:srgbClr val="F2F2F2"/>
          </a:solid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1"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rPr>
              <a:t>High chaining score</a:t>
            </a:r>
            <a:endPar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0734BE6-35E0-5F4D-911A-E078147E5CAA}"/>
              </a:ext>
            </a:extLst>
          </p:cNvPr>
          <p:cNvSpPr txBox="1"/>
          <p:nvPr/>
        </p:nvSpPr>
        <p:spPr>
          <a:xfrm>
            <a:off x="3409054" y="2875155"/>
            <a:ext cx="4699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❶</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309C80E-F946-124C-B0C3-D3E3485CD632}"/>
              </a:ext>
            </a:extLst>
          </p:cNvPr>
          <p:cNvSpPr/>
          <p:nvPr/>
        </p:nvSpPr>
        <p:spPr>
          <a:xfrm>
            <a:off x="2239748" y="4318054"/>
            <a:ext cx="1029448" cy="369332"/>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④ </a:t>
            </a:r>
            <a:r>
              <a:rPr kumimoji="0" lang="en-US" altLang="ko-KR" sz="1600" b="1" i="1"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rPr>
              <a:t>Seeds</a:t>
            </a:r>
            <a:endParaRPr kumimoji="0" lang="ko-KR" altLang="en-US" sz="16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35" name="Rectangle 34">
            <a:extLst>
              <a:ext uri="{FF2B5EF4-FFF2-40B4-BE49-F238E27FC236}">
                <a16:creationId xmlns:a16="http://schemas.microsoft.com/office/drawing/2014/main" id="{AD67587A-9838-8E4D-BD55-653682A9D984}"/>
              </a:ext>
            </a:extLst>
          </p:cNvPr>
          <p:cNvSpPr/>
          <p:nvPr/>
        </p:nvSpPr>
        <p:spPr>
          <a:xfrm>
            <a:off x="2221409" y="3766418"/>
            <a:ext cx="1066126" cy="369332"/>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③</a:t>
            </a:r>
            <a:r>
              <a:rPr kumimoji="0" lang="en-CH" sz="1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 </a:t>
            </a:r>
            <a:r>
              <a:rPr kumimoji="0" lang="en-US" altLang="ko-KR" sz="1600" b="1" i="1"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rPr>
              <a:t>Query</a:t>
            </a:r>
            <a:endParaRPr kumimoji="0" lang="ko-KR" altLang="en-US" sz="16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36" name="직사각형 352">
            <a:extLst>
              <a:ext uri="{FF2B5EF4-FFF2-40B4-BE49-F238E27FC236}">
                <a16:creationId xmlns:a16="http://schemas.microsoft.com/office/drawing/2014/main" id="{CD9A9949-FFE2-9440-ACE7-6E344A0A6D53}"/>
              </a:ext>
            </a:extLst>
          </p:cNvPr>
          <p:cNvSpPr/>
          <p:nvPr/>
        </p:nvSpPr>
        <p:spPr>
          <a:xfrm>
            <a:off x="3499664" y="3217824"/>
            <a:ext cx="1533747" cy="310839"/>
          </a:xfrm>
          <a:prstGeom prst="rect">
            <a:avLst/>
          </a:prstGeom>
          <a:solidFill>
            <a:schemeClr val="accent6">
              <a:lumMod val="60000"/>
              <a:lumOff val="4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K-</a:t>
            </a:r>
            <a:r>
              <a:rPr kumimoji="0" lang="en-US" altLang="ko-KR" sz="16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mer</a:t>
            </a: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 Window</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37" name="직사각형 352">
            <a:extLst>
              <a:ext uri="{FF2B5EF4-FFF2-40B4-BE49-F238E27FC236}">
                <a16:creationId xmlns:a16="http://schemas.microsoft.com/office/drawing/2014/main" id="{CDA5F333-64CC-B84B-A8EB-7D2F0A08E9C2}"/>
              </a:ext>
            </a:extLst>
          </p:cNvPr>
          <p:cNvSpPr/>
          <p:nvPr/>
        </p:nvSpPr>
        <p:spPr>
          <a:xfrm>
            <a:off x="3499664" y="3843935"/>
            <a:ext cx="1533747" cy="310839"/>
          </a:xfrm>
          <a:prstGeom prst="rect">
            <a:avLst/>
          </a:prstGeom>
          <a:solidFill>
            <a:schemeClr val="accent6">
              <a:lumMod val="60000"/>
              <a:lumOff val="40000"/>
            </a:scheme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rPr>
              <a:t>Hash Acc.</a:t>
            </a:r>
            <a:endParaRPr kumimoji="0" lang="ko-KR" altLang="en-US" sz="16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cxnSp>
        <p:nvCxnSpPr>
          <p:cNvPr id="38" name="Connector: Elbow 145">
            <a:extLst>
              <a:ext uri="{FF2B5EF4-FFF2-40B4-BE49-F238E27FC236}">
                <a16:creationId xmlns:a16="http://schemas.microsoft.com/office/drawing/2014/main" id="{560F7704-109C-B542-8155-A4896CA6E58C}"/>
              </a:ext>
            </a:extLst>
          </p:cNvPr>
          <p:cNvCxnSpPr>
            <a:cxnSpLocks/>
          </p:cNvCxnSpPr>
          <p:nvPr/>
        </p:nvCxnSpPr>
        <p:spPr>
          <a:xfrm rot="10800000" flipV="1">
            <a:off x="2110981" y="4036396"/>
            <a:ext cx="1388687" cy="127903"/>
          </a:xfrm>
          <a:prstGeom prst="bentConnector3">
            <a:avLst>
              <a:gd name="adj1" fmla="val 1639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147">
            <a:extLst>
              <a:ext uri="{FF2B5EF4-FFF2-40B4-BE49-F238E27FC236}">
                <a16:creationId xmlns:a16="http://schemas.microsoft.com/office/drawing/2014/main" id="{DD59B658-1D31-B744-BBE0-8CAA6A9AD2E2}"/>
              </a:ext>
            </a:extLst>
          </p:cNvPr>
          <p:cNvCxnSpPr>
            <a:cxnSpLocks/>
          </p:cNvCxnSpPr>
          <p:nvPr/>
        </p:nvCxnSpPr>
        <p:spPr>
          <a:xfrm>
            <a:off x="2120288" y="4328147"/>
            <a:ext cx="1388687" cy="173283"/>
          </a:xfrm>
          <a:prstGeom prst="bentConnector3">
            <a:avLst>
              <a:gd name="adj1" fmla="val 83609"/>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3657265-1FE2-BB46-A670-EB8CAA365577}"/>
              </a:ext>
            </a:extLst>
          </p:cNvPr>
          <p:cNvCxnSpPr>
            <a:cxnSpLocks/>
          </p:cNvCxnSpPr>
          <p:nvPr/>
        </p:nvCxnSpPr>
        <p:spPr>
          <a:xfrm>
            <a:off x="3801316" y="3528664"/>
            <a:ext cx="0" cy="315273"/>
          </a:xfrm>
          <a:prstGeom prst="line">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8E9DCE9-670A-D045-95D1-23B2EB92EA98}"/>
              </a:ext>
            </a:extLst>
          </p:cNvPr>
          <p:cNvSpPr/>
          <p:nvPr/>
        </p:nvSpPr>
        <p:spPr>
          <a:xfrm>
            <a:off x="4114024" y="3507034"/>
            <a:ext cx="841512" cy="338554"/>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1"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rPr>
              <a:t>K-</a:t>
            </a:r>
            <a:r>
              <a:rPr kumimoji="0" lang="en-US" altLang="ko-KR" sz="1600" b="1" i="1"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rPr>
              <a:t>mers</a:t>
            </a:r>
            <a:endParaRPr kumimoji="0" lang="ko-KR" altLang="en-US" sz="16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맑은 고딕" panose="020B0503020000020004" pitchFamily="34" charset="-127"/>
              <a:cs typeface="Arial" panose="020B0604020202020204" pitchFamily="34" charset="0"/>
            </a:endParaRPr>
          </a:p>
        </p:txBody>
      </p:sp>
      <p:sp>
        <p:nvSpPr>
          <p:cNvPr id="42" name="TextBox 41">
            <a:extLst>
              <a:ext uri="{FF2B5EF4-FFF2-40B4-BE49-F238E27FC236}">
                <a16:creationId xmlns:a16="http://schemas.microsoft.com/office/drawing/2014/main" id="{C1179729-31FC-EE46-88AE-31722C2DA777}"/>
              </a:ext>
            </a:extLst>
          </p:cNvPr>
          <p:cNvSpPr txBox="1"/>
          <p:nvPr/>
        </p:nvSpPr>
        <p:spPr>
          <a:xfrm>
            <a:off x="3796536" y="3502831"/>
            <a:ext cx="4669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Arial" panose="020B0604020202020204" pitchFamily="34" charset="0"/>
              </a:rPr>
              <a:t>②</a:t>
            </a: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6798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B296-58BC-344F-AB5F-B483553C199F}"/>
              </a:ext>
            </a:extLst>
          </p:cNvPr>
          <p:cNvSpPr>
            <a:spLocks noGrp="1"/>
          </p:cNvSpPr>
          <p:nvPr>
            <p:ph type="title"/>
          </p:nvPr>
        </p:nvSpPr>
        <p:spPr/>
        <p:txBody>
          <a:bodyPr/>
          <a:lstStyle/>
          <a:p>
            <a:r>
              <a:rPr lang="en-CH" dirty="0"/>
              <a:t>Chaining Processing Element</a:t>
            </a:r>
          </a:p>
        </p:txBody>
      </p:sp>
      <p:pic>
        <p:nvPicPr>
          <p:cNvPr id="5" name="Content Placeholder 4">
            <a:extLst>
              <a:ext uri="{FF2B5EF4-FFF2-40B4-BE49-F238E27FC236}">
                <a16:creationId xmlns:a16="http://schemas.microsoft.com/office/drawing/2014/main" id="{E58578AF-E3ED-D243-945A-4366CC57C8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525" y="2555875"/>
            <a:ext cx="7632700" cy="2222500"/>
          </a:xfrm>
        </p:spPr>
      </p:pic>
    </p:spTree>
    <p:extLst>
      <p:ext uri="{BB962C8B-B14F-4D97-AF65-F5344CB8AC3E}">
        <p14:creationId xmlns:p14="http://schemas.microsoft.com/office/powerpoint/2010/main" val="84250446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3E70-8BEE-2A49-80B6-AA99093BFDF9}"/>
              </a:ext>
            </a:extLst>
          </p:cNvPr>
          <p:cNvSpPr>
            <a:spLocks noGrp="1"/>
          </p:cNvSpPr>
          <p:nvPr>
            <p:ph type="title"/>
          </p:nvPr>
        </p:nvSpPr>
        <p:spPr/>
        <p:txBody>
          <a:bodyPr/>
          <a:lstStyle/>
          <a:p>
            <a:r>
              <a:rPr lang="en-CH" dirty="0"/>
              <a:t>GenStore-EM</a:t>
            </a:r>
          </a:p>
        </p:txBody>
      </p:sp>
      <p:graphicFrame>
        <p:nvGraphicFramePr>
          <p:cNvPr id="4" name="Chart 3">
            <a:extLst>
              <a:ext uri="{FF2B5EF4-FFF2-40B4-BE49-F238E27FC236}">
                <a16:creationId xmlns:a16="http://schemas.microsoft.com/office/drawing/2014/main" id="{3CDFA79B-B862-D243-A17A-C6455C158103}"/>
              </a:ext>
            </a:extLst>
          </p:cNvPr>
          <p:cNvGraphicFramePr>
            <a:graphicFrameLocks/>
          </p:cNvGraphicFramePr>
          <p:nvPr/>
        </p:nvGraphicFramePr>
        <p:xfrm>
          <a:off x="1065061" y="1380793"/>
          <a:ext cx="3506939" cy="262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08B8146-36CD-4245-B710-D800E8AE2DE5}"/>
              </a:ext>
            </a:extLst>
          </p:cNvPr>
          <p:cNvGraphicFramePr>
            <a:graphicFrameLocks/>
          </p:cNvGraphicFramePr>
          <p:nvPr/>
        </p:nvGraphicFramePr>
        <p:xfrm>
          <a:off x="4621936" y="1273997"/>
          <a:ext cx="3643747"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B29B2C76-E3C0-DD46-8D81-B1FFEDC28641}"/>
              </a:ext>
            </a:extLst>
          </p:cNvPr>
          <p:cNvSpPr txBox="1"/>
          <p:nvPr/>
        </p:nvSpPr>
        <p:spPr>
          <a:xfrm rot="16200000">
            <a:off x="-33731" y="2095161"/>
            <a:ext cx="18657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Exec. time [sec]</a:t>
            </a:r>
          </a:p>
        </p:txBody>
      </p:sp>
      <p:sp>
        <p:nvSpPr>
          <p:cNvPr id="7" name="TextBox 6">
            <a:extLst>
              <a:ext uri="{FF2B5EF4-FFF2-40B4-BE49-F238E27FC236}">
                <a16:creationId xmlns:a16="http://schemas.microsoft.com/office/drawing/2014/main" id="{3EF42E59-469E-D84E-A306-9718A0A79B48}"/>
              </a:ext>
            </a:extLst>
          </p:cNvPr>
          <p:cNvSpPr txBox="1"/>
          <p:nvPr/>
        </p:nvSpPr>
        <p:spPr>
          <a:xfrm>
            <a:off x="4946968" y="1409691"/>
            <a:ext cx="4433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a:t>
            </a:r>
          </a:p>
        </p:txBody>
      </p:sp>
      <p:sp>
        <p:nvSpPr>
          <p:cNvPr id="8" name="TextBox 7">
            <a:extLst>
              <a:ext uri="{FF2B5EF4-FFF2-40B4-BE49-F238E27FC236}">
                <a16:creationId xmlns:a16="http://schemas.microsoft.com/office/drawing/2014/main" id="{CEE1109C-6F6B-5B48-A342-CB19614FC89B}"/>
              </a:ext>
            </a:extLst>
          </p:cNvPr>
          <p:cNvSpPr txBox="1"/>
          <p:nvPr/>
        </p:nvSpPr>
        <p:spPr>
          <a:xfrm>
            <a:off x="5212224" y="1409691"/>
            <a:ext cx="6107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108</a:t>
            </a:r>
          </a:p>
        </p:txBody>
      </p:sp>
      <p:sp>
        <p:nvSpPr>
          <p:cNvPr id="9" name="TextBox 8">
            <a:extLst>
              <a:ext uri="{FF2B5EF4-FFF2-40B4-BE49-F238E27FC236}">
                <a16:creationId xmlns:a16="http://schemas.microsoft.com/office/drawing/2014/main" id="{013706CE-4761-134A-AAED-50281DE52EA4}"/>
              </a:ext>
            </a:extLst>
          </p:cNvPr>
          <p:cNvSpPr txBox="1"/>
          <p:nvPr/>
        </p:nvSpPr>
        <p:spPr>
          <a:xfrm>
            <a:off x="6206513" y="1409694"/>
            <a:ext cx="6107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a:t>
            </a:r>
          </a:p>
        </p:txBody>
      </p:sp>
      <p:cxnSp>
        <p:nvCxnSpPr>
          <p:cNvPr id="10" name="Straight Connector 9">
            <a:extLst>
              <a:ext uri="{FF2B5EF4-FFF2-40B4-BE49-F238E27FC236}">
                <a16:creationId xmlns:a16="http://schemas.microsoft.com/office/drawing/2014/main" id="{32A39BB1-0584-E245-942E-49331026ED5F}"/>
              </a:ext>
            </a:extLst>
          </p:cNvPr>
          <p:cNvCxnSpPr>
            <a:cxnSpLocks/>
          </p:cNvCxnSpPr>
          <p:nvPr/>
        </p:nvCxnSpPr>
        <p:spPr>
          <a:xfrm>
            <a:off x="2540312" y="1687903"/>
            <a:ext cx="0" cy="8318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8D8E6C-D0AB-854B-ACC8-3DF994A6209F}"/>
              </a:ext>
            </a:extLst>
          </p:cNvPr>
          <p:cNvCxnSpPr>
            <a:cxnSpLocks/>
          </p:cNvCxnSpPr>
          <p:nvPr/>
        </p:nvCxnSpPr>
        <p:spPr>
          <a:xfrm>
            <a:off x="3525804" y="1687903"/>
            <a:ext cx="0" cy="8318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B3A7CA-769D-F040-85F7-A19AAD1754CD}"/>
              </a:ext>
            </a:extLst>
          </p:cNvPr>
          <p:cNvCxnSpPr>
            <a:cxnSpLocks/>
          </p:cNvCxnSpPr>
          <p:nvPr/>
        </p:nvCxnSpPr>
        <p:spPr>
          <a:xfrm>
            <a:off x="6003875" y="1687903"/>
            <a:ext cx="0" cy="8318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B9169C-5FCF-844B-8A6B-5FAA8CDCA425}"/>
              </a:ext>
            </a:extLst>
          </p:cNvPr>
          <p:cNvCxnSpPr>
            <a:cxnSpLocks/>
          </p:cNvCxnSpPr>
          <p:nvPr/>
        </p:nvCxnSpPr>
        <p:spPr>
          <a:xfrm>
            <a:off x="7002249" y="1687903"/>
            <a:ext cx="0" cy="8318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264722-7D24-354A-81A1-31DCC28DEBB2}"/>
              </a:ext>
            </a:extLst>
          </p:cNvPr>
          <p:cNvCxnSpPr>
            <a:cxnSpLocks/>
          </p:cNvCxnSpPr>
          <p:nvPr/>
        </p:nvCxnSpPr>
        <p:spPr>
          <a:xfrm flipV="1">
            <a:off x="5177717" y="1657326"/>
            <a:ext cx="0" cy="162029"/>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34FD66-E42B-6640-A7D3-0482CC7751D6}"/>
              </a:ext>
            </a:extLst>
          </p:cNvPr>
          <p:cNvCxnSpPr>
            <a:cxnSpLocks/>
          </p:cNvCxnSpPr>
          <p:nvPr/>
        </p:nvCxnSpPr>
        <p:spPr>
          <a:xfrm flipV="1">
            <a:off x="5509556" y="1657326"/>
            <a:ext cx="0" cy="162029"/>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42C91A-759E-6A4C-9B76-B9A16C2CBC2E}"/>
              </a:ext>
            </a:extLst>
          </p:cNvPr>
          <p:cNvCxnSpPr>
            <a:cxnSpLocks/>
          </p:cNvCxnSpPr>
          <p:nvPr/>
        </p:nvCxnSpPr>
        <p:spPr>
          <a:xfrm flipV="1">
            <a:off x="6512447" y="1657326"/>
            <a:ext cx="0" cy="162029"/>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178224-3090-F64D-8099-CB104D608EF0}"/>
              </a:ext>
            </a:extLst>
          </p:cNvPr>
          <p:cNvSpPr/>
          <p:nvPr/>
        </p:nvSpPr>
        <p:spPr>
          <a:xfrm>
            <a:off x="0" y="3768917"/>
            <a:ext cx="9144000" cy="99169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GS-Ext provides significant performance improvements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over both Base and SIMD in SSD-M and SSD-H. </a:t>
            </a:r>
          </a:p>
        </p:txBody>
      </p:sp>
      <p:sp>
        <p:nvSpPr>
          <p:cNvPr id="18" name="Rectangle 17">
            <a:extLst>
              <a:ext uri="{FF2B5EF4-FFF2-40B4-BE49-F238E27FC236}">
                <a16:creationId xmlns:a16="http://schemas.microsoft.com/office/drawing/2014/main" id="{0A7A2A60-D386-B54C-A47B-9274131FB7BE}"/>
              </a:ext>
            </a:extLst>
          </p:cNvPr>
          <p:cNvSpPr/>
          <p:nvPr/>
        </p:nvSpPr>
        <p:spPr>
          <a:xfrm>
            <a:off x="0" y="5077497"/>
            <a:ext cx="9144000" cy="9967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GS-Ext provides limited benefits over SIMD in SSD-L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due to low external I/O bandwidth.</a:t>
            </a:r>
          </a:p>
        </p:txBody>
      </p:sp>
    </p:spTree>
    <p:extLst>
      <p:ext uri="{BB962C8B-B14F-4D97-AF65-F5344CB8AC3E}">
        <p14:creationId xmlns:p14="http://schemas.microsoft.com/office/powerpoint/2010/main" val="197714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4800-4806-984D-8FF7-4A16CDC4E3CE}"/>
              </a:ext>
            </a:extLst>
          </p:cNvPr>
          <p:cNvSpPr>
            <a:spLocks noGrp="1"/>
          </p:cNvSpPr>
          <p:nvPr>
            <p:ph type="title"/>
          </p:nvPr>
        </p:nvSpPr>
        <p:spPr/>
        <p:txBody>
          <a:bodyPr/>
          <a:lstStyle/>
          <a:p>
            <a:r>
              <a:rPr lang="en-CH" dirty="0"/>
              <a:t>GenStore-NM</a:t>
            </a:r>
          </a:p>
        </p:txBody>
      </p:sp>
      <p:sp>
        <p:nvSpPr>
          <p:cNvPr id="3" name="Content Placeholder 2">
            <a:extLst>
              <a:ext uri="{FF2B5EF4-FFF2-40B4-BE49-F238E27FC236}">
                <a16:creationId xmlns:a16="http://schemas.microsoft.com/office/drawing/2014/main" id="{6BA2939C-8B93-0945-8E12-CBFB5250D35F}"/>
              </a:ext>
            </a:extLst>
          </p:cNvPr>
          <p:cNvSpPr>
            <a:spLocks noGrp="1"/>
          </p:cNvSpPr>
          <p:nvPr>
            <p:ph idx="1"/>
          </p:nvPr>
        </p:nvSpPr>
        <p:spPr/>
        <p:txBody>
          <a:bodyPr/>
          <a:lstStyle/>
          <a:p>
            <a:endParaRPr lang="en-CH"/>
          </a:p>
        </p:txBody>
      </p:sp>
      <p:graphicFrame>
        <p:nvGraphicFramePr>
          <p:cNvPr id="4" name="Chart 3">
            <a:extLst>
              <a:ext uri="{FF2B5EF4-FFF2-40B4-BE49-F238E27FC236}">
                <a16:creationId xmlns:a16="http://schemas.microsoft.com/office/drawing/2014/main" id="{E0D51DFB-30D6-4D47-A5B2-5E0641527AC2}"/>
              </a:ext>
            </a:extLst>
          </p:cNvPr>
          <p:cNvGraphicFramePr>
            <a:graphicFrameLocks/>
          </p:cNvGraphicFramePr>
          <p:nvPr/>
        </p:nvGraphicFramePr>
        <p:xfrm>
          <a:off x="824400" y="1717084"/>
          <a:ext cx="3747600" cy="189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BFE5A25F-B2F8-E441-A8E4-242F3DDCCA47}"/>
              </a:ext>
            </a:extLst>
          </p:cNvPr>
          <p:cNvGraphicFramePr>
            <a:graphicFrameLocks/>
          </p:cNvGraphicFramePr>
          <p:nvPr/>
        </p:nvGraphicFramePr>
        <p:xfrm>
          <a:off x="3950833" y="1709090"/>
          <a:ext cx="3761199" cy="2005963"/>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a:extLst>
              <a:ext uri="{FF2B5EF4-FFF2-40B4-BE49-F238E27FC236}">
                <a16:creationId xmlns:a16="http://schemas.microsoft.com/office/drawing/2014/main" id="{7626C54B-9BCB-2342-9C5C-4E80C9C14913}"/>
              </a:ext>
            </a:extLst>
          </p:cNvPr>
          <p:cNvCxnSpPr>
            <a:cxnSpLocks/>
          </p:cNvCxnSpPr>
          <p:nvPr/>
        </p:nvCxnSpPr>
        <p:spPr>
          <a:xfrm>
            <a:off x="2376260" y="1860092"/>
            <a:ext cx="0" cy="9050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DB48E4-1A17-FC4A-95D0-136670CDA7B8}"/>
              </a:ext>
            </a:extLst>
          </p:cNvPr>
          <p:cNvCxnSpPr>
            <a:cxnSpLocks/>
          </p:cNvCxnSpPr>
          <p:nvPr/>
        </p:nvCxnSpPr>
        <p:spPr>
          <a:xfrm>
            <a:off x="3393791" y="1860095"/>
            <a:ext cx="0" cy="9050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500310-2B0E-774B-BADC-8F10EBAC3731}"/>
              </a:ext>
            </a:extLst>
          </p:cNvPr>
          <p:cNvCxnSpPr>
            <a:cxnSpLocks/>
          </p:cNvCxnSpPr>
          <p:nvPr/>
        </p:nvCxnSpPr>
        <p:spPr>
          <a:xfrm>
            <a:off x="5518117" y="1860092"/>
            <a:ext cx="0" cy="9050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953A42-1F6C-914D-ADF9-3359B6D2F25E}"/>
              </a:ext>
            </a:extLst>
          </p:cNvPr>
          <p:cNvCxnSpPr>
            <a:cxnSpLocks/>
          </p:cNvCxnSpPr>
          <p:nvPr/>
        </p:nvCxnSpPr>
        <p:spPr>
          <a:xfrm>
            <a:off x="6530583" y="1860092"/>
            <a:ext cx="0" cy="9050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6B02F71-5670-CE41-87DD-4D212B127F69}"/>
              </a:ext>
            </a:extLst>
          </p:cNvPr>
          <p:cNvSpPr/>
          <p:nvPr/>
        </p:nvSpPr>
        <p:spPr>
          <a:xfrm>
            <a:off x="0" y="4244458"/>
            <a:ext cx="9144000" cy="9967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GS-Ext performs significantly slower than Base (2.28x - 1.91x)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 all systems.</a:t>
            </a:r>
          </a:p>
        </p:txBody>
      </p:sp>
    </p:spTree>
    <p:extLst>
      <p:ext uri="{BB962C8B-B14F-4D97-AF65-F5344CB8AC3E}">
        <p14:creationId xmlns:p14="http://schemas.microsoft.com/office/powerpoint/2010/main" val="242777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F32C-45C7-FD4A-928D-432FC85B6D6B}"/>
              </a:ext>
            </a:extLst>
          </p:cNvPr>
          <p:cNvSpPr>
            <a:spLocks noGrp="1"/>
          </p:cNvSpPr>
          <p:nvPr>
            <p:ph type="title"/>
          </p:nvPr>
        </p:nvSpPr>
        <p:spPr/>
        <p:txBody>
          <a:bodyPr/>
          <a:lstStyle/>
          <a:p>
            <a:r>
              <a:rPr lang="en-CH" dirty="0"/>
              <a:t>Effect of Inputs on GenStore-EM </a:t>
            </a:r>
          </a:p>
        </p:txBody>
      </p:sp>
      <p:pic>
        <p:nvPicPr>
          <p:cNvPr id="15" name="Content Placeholder 14">
            <a:extLst>
              <a:ext uri="{FF2B5EF4-FFF2-40B4-BE49-F238E27FC236}">
                <a16:creationId xmlns:a16="http://schemas.microsoft.com/office/drawing/2014/main" id="{C0BC76A5-1B39-2D4A-A37B-0214B70D97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073"/>
          <a:stretch/>
        </p:blipFill>
        <p:spPr>
          <a:xfrm>
            <a:off x="743708" y="1287598"/>
            <a:ext cx="7656583" cy="1125314"/>
          </a:xfrm>
        </p:spPr>
      </p:pic>
      <p:sp>
        <p:nvSpPr>
          <p:cNvPr id="4" name="TextBox 3">
            <a:extLst>
              <a:ext uri="{FF2B5EF4-FFF2-40B4-BE49-F238E27FC236}">
                <a16:creationId xmlns:a16="http://schemas.microsoft.com/office/drawing/2014/main" id="{D1625CB3-A66E-6B43-9505-438A65204EBC}"/>
              </a:ext>
            </a:extLst>
          </p:cNvPr>
          <p:cNvSpPr txBox="1"/>
          <p:nvPr/>
        </p:nvSpPr>
        <p:spPr>
          <a:xfrm rot="16200000">
            <a:off x="168027" y="3282942"/>
            <a:ext cx="22183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Normalized </a:t>
            </a:r>
            <a:b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exec. time</a:t>
            </a:r>
          </a:p>
        </p:txBody>
      </p:sp>
      <p:sp>
        <p:nvSpPr>
          <p:cNvPr id="5" name="TextBox 4">
            <a:extLst>
              <a:ext uri="{FF2B5EF4-FFF2-40B4-BE49-F238E27FC236}">
                <a16:creationId xmlns:a16="http://schemas.microsoft.com/office/drawing/2014/main" id="{A656740C-1B60-544B-8C81-6BFFA07FA45D}"/>
              </a:ext>
            </a:extLst>
          </p:cNvPr>
          <p:cNvSpPr txBox="1"/>
          <p:nvPr/>
        </p:nvSpPr>
        <p:spPr>
          <a:xfrm>
            <a:off x="766715" y="4447377"/>
            <a:ext cx="1368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Read set size:</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TextBox 5">
            <a:extLst>
              <a:ext uri="{FF2B5EF4-FFF2-40B4-BE49-F238E27FC236}">
                <a16:creationId xmlns:a16="http://schemas.microsoft.com/office/drawing/2014/main" id="{B1F06A78-AFDD-7742-B444-2CF206132C1C}"/>
              </a:ext>
            </a:extLst>
          </p:cNvPr>
          <p:cNvSpPr txBox="1"/>
          <p:nvPr/>
        </p:nvSpPr>
        <p:spPr>
          <a:xfrm>
            <a:off x="765633" y="4104994"/>
            <a:ext cx="1368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Exact match:</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aphicFrame>
        <p:nvGraphicFramePr>
          <p:cNvPr id="7" name="Chart 6">
            <a:extLst>
              <a:ext uri="{FF2B5EF4-FFF2-40B4-BE49-F238E27FC236}">
                <a16:creationId xmlns:a16="http://schemas.microsoft.com/office/drawing/2014/main" id="{68A6C0B9-FF4F-594A-9868-6AB4CA73DD1E}"/>
              </a:ext>
            </a:extLst>
          </p:cNvPr>
          <p:cNvGraphicFramePr>
            <a:graphicFrameLocks/>
          </p:cNvGraphicFramePr>
          <p:nvPr/>
        </p:nvGraphicFramePr>
        <p:xfrm>
          <a:off x="1568027" y="2629581"/>
          <a:ext cx="3682800" cy="23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825A9512-1BD8-8240-8D2E-44D296D12B1A}"/>
              </a:ext>
            </a:extLst>
          </p:cNvPr>
          <p:cNvGraphicFramePr>
            <a:graphicFrameLocks/>
          </p:cNvGraphicFramePr>
          <p:nvPr/>
        </p:nvGraphicFramePr>
        <p:xfrm>
          <a:off x="4547925" y="2630750"/>
          <a:ext cx="3665231" cy="2329200"/>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a:extLst>
              <a:ext uri="{FF2B5EF4-FFF2-40B4-BE49-F238E27FC236}">
                <a16:creationId xmlns:a16="http://schemas.microsoft.com/office/drawing/2014/main" id="{F4A5CC97-F8F2-BD4F-9F77-84FB38F22FE1}"/>
              </a:ext>
            </a:extLst>
          </p:cNvPr>
          <p:cNvCxnSpPr>
            <a:cxnSpLocks/>
          </p:cNvCxnSpPr>
          <p:nvPr/>
        </p:nvCxnSpPr>
        <p:spPr>
          <a:xfrm>
            <a:off x="3014055" y="3052184"/>
            <a:ext cx="0" cy="10528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67F1FB3-45E9-4849-AE79-4F5D675E3B63}"/>
              </a:ext>
            </a:extLst>
          </p:cNvPr>
          <p:cNvCxnSpPr>
            <a:cxnSpLocks/>
          </p:cNvCxnSpPr>
          <p:nvPr/>
        </p:nvCxnSpPr>
        <p:spPr>
          <a:xfrm>
            <a:off x="3941155" y="3052184"/>
            <a:ext cx="0" cy="10528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AB4216-0898-C045-8C61-1E0AA58ED213}"/>
              </a:ext>
            </a:extLst>
          </p:cNvPr>
          <p:cNvCxnSpPr>
            <a:cxnSpLocks/>
          </p:cNvCxnSpPr>
          <p:nvPr/>
        </p:nvCxnSpPr>
        <p:spPr>
          <a:xfrm>
            <a:off x="5877905" y="3052184"/>
            <a:ext cx="0" cy="10528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74207F-772B-6943-A6FA-9B66CBFFB2D2}"/>
              </a:ext>
            </a:extLst>
          </p:cNvPr>
          <p:cNvCxnSpPr>
            <a:cxnSpLocks/>
          </p:cNvCxnSpPr>
          <p:nvPr/>
        </p:nvCxnSpPr>
        <p:spPr>
          <a:xfrm>
            <a:off x="6805005" y="3052185"/>
            <a:ext cx="0" cy="3297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6560A1-E2A7-E04A-A968-30F01D82F55C}"/>
              </a:ext>
            </a:extLst>
          </p:cNvPr>
          <p:cNvCxnSpPr>
            <a:cxnSpLocks/>
          </p:cNvCxnSpPr>
          <p:nvPr/>
        </p:nvCxnSpPr>
        <p:spPr>
          <a:xfrm>
            <a:off x="6805005" y="3591932"/>
            <a:ext cx="0" cy="434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556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F32C-45C7-FD4A-928D-432FC85B6D6B}"/>
              </a:ext>
            </a:extLst>
          </p:cNvPr>
          <p:cNvSpPr>
            <a:spLocks noGrp="1"/>
          </p:cNvSpPr>
          <p:nvPr>
            <p:ph type="title"/>
          </p:nvPr>
        </p:nvSpPr>
        <p:spPr/>
        <p:txBody>
          <a:bodyPr/>
          <a:lstStyle/>
          <a:p>
            <a:r>
              <a:rPr lang="en-CH" dirty="0"/>
              <a:t>Effect of Inputs on GenStore-NM </a:t>
            </a:r>
          </a:p>
        </p:txBody>
      </p:sp>
      <p:sp>
        <p:nvSpPr>
          <p:cNvPr id="3" name="Content Placeholder 2">
            <a:extLst>
              <a:ext uri="{FF2B5EF4-FFF2-40B4-BE49-F238E27FC236}">
                <a16:creationId xmlns:a16="http://schemas.microsoft.com/office/drawing/2014/main" id="{893F7A88-BFD3-C047-AB1A-384A2A9845A6}"/>
              </a:ext>
            </a:extLst>
          </p:cNvPr>
          <p:cNvSpPr>
            <a:spLocks noGrp="1"/>
          </p:cNvSpPr>
          <p:nvPr>
            <p:ph idx="1"/>
          </p:nvPr>
        </p:nvSpPr>
        <p:spPr/>
        <p:txBody>
          <a:bodyPr/>
          <a:lstStyle/>
          <a:p>
            <a:endParaRPr lang="en-CH" dirty="0"/>
          </a:p>
        </p:txBody>
      </p:sp>
      <p:graphicFrame>
        <p:nvGraphicFramePr>
          <p:cNvPr id="4" name="Chart 3">
            <a:extLst>
              <a:ext uri="{FF2B5EF4-FFF2-40B4-BE49-F238E27FC236}">
                <a16:creationId xmlns:a16="http://schemas.microsoft.com/office/drawing/2014/main" id="{71A39464-F762-BD41-AC7D-C4B4D6ED25B1}"/>
              </a:ext>
            </a:extLst>
          </p:cNvPr>
          <p:cNvGraphicFramePr>
            <a:graphicFrameLocks/>
          </p:cNvGraphicFramePr>
          <p:nvPr/>
        </p:nvGraphicFramePr>
        <p:xfrm>
          <a:off x="1326902" y="3035099"/>
          <a:ext cx="3636153" cy="23388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EEF4C2B-BB2A-734C-9B47-A9DA7D33E82E}"/>
              </a:ext>
            </a:extLst>
          </p:cNvPr>
          <p:cNvGraphicFramePr>
            <a:graphicFrameLocks/>
          </p:cNvGraphicFramePr>
          <p:nvPr/>
        </p:nvGraphicFramePr>
        <p:xfrm>
          <a:off x="4431675" y="3030134"/>
          <a:ext cx="3670085" cy="233883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C1DBC7F-A513-4B48-A21C-D68DC5A7DE1D}"/>
              </a:ext>
            </a:extLst>
          </p:cNvPr>
          <p:cNvSpPr txBox="1"/>
          <p:nvPr/>
        </p:nvSpPr>
        <p:spPr>
          <a:xfrm rot="16200000">
            <a:off x="-45247" y="3691489"/>
            <a:ext cx="22183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Normalized </a:t>
            </a:r>
            <a:b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exec. time</a:t>
            </a:r>
          </a:p>
        </p:txBody>
      </p:sp>
      <p:sp>
        <p:nvSpPr>
          <p:cNvPr id="7" name="TextBox 6">
            <a:extLst>
              <a:ext uri="{FF2B5EF4-FFF2-40B4-BE49-F238E27FC236}">
                <a16:creationId xmlns:a16="http://schemas.microsoft.com/office/drawing/2014/main" id="{6251F435-2E0B-D54D-A8CB-6C366162EE54}"/>
              </a:ext>
            </a:extLst>
          </p:cNvPr>
          <p:cNvSpPr txBox="1"/>
          <p:nvPr/>
        </p:nvSpPr>
        <p:spPr>
          <a:xfrm>
            <a:off x="651101" y="4855924"/>
            <a:ext cx="1368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Read set size:</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D61AD656-D1E6-0242-B0A5-89964CA2B137}"/>
              </a:ext>
            </a:extLst>
          </p:cNvPr>
          <p:cNvSpPr txBox="1"/>
          <p:nvPr/>
        </p:nvSpPr>
        <p:spPr>
          <a:xfrm>
            <a:off x="658486" y="4513541"/>
            <a:ext cx="1368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Align. rate:</a:t>
            </a:r>
            <a:endParaRPr kumimoji="0" lang="en-CH"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C52F8ED1-F7CB-6A46-AD7A-3F63275F3DE0}"/>
              </a:ext>
            </a:extLst>
          </p:cNvPr>
          <p:cNvSpPr txBox="1"/>
          <p:nvPr/>
        </p:nvSpPr>
        <p:spPr>
          <a:xfrm rot="16200000">
            <a:off x="1639945" y="3554928"/>
            <a:ext cx="2218323"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0.69</a:t>
            </a:r>
          </a:p>
        </p:txBody>
      </p:sp>
      <p:sp>
        <p:nvSpPr>
          <p:cNvPr id="10" name="TextBox 9">
            <a:extLst>
              <a:ext uri="{FF2B5EF4-FFF2-40B4-BE49-F238E27FC236}">
                <a16:creationId xmlns:a16="http://schemas.microsoft.com/office/drawing/2014/main" id="{DD34EC4B-7103-D745-B2B2-581CC79C5BC9}"/>
              </a:ext>
            </a:extLst>
          </p:cNvPr>
          <p:cNvSpPr txBox="1"/>
          <p:nvPr/>
        </p:nvSpPr>
        <p:spPr>
          <a:xfrm rot="16200000">
            <a:off x="2761787" y="3554928"/>
            <a:ext cx="1833324"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0.67</a:t>
            </a:r>
          </a:p>
        </p:txBody>
      </p:sp>
      <p:sp>
        <p:nvSpPr>
          <p:cNvPr id="11" name="TextBox 10">
            <a:extLst>
              <a:ext uri="{FF2B5EF4-FFF2-40B4-BE49-F238E27FC236}">
                <a16:creationId xmlns:a16="http://schemas.microsoft.com/office/drawing/2014/main" id="{B9DA2B98-C724-9948-9127-2AD3C45FA70B}"/>
              </a:ext>
            </a:extLst>
          </p:cNvPr>
          <p:cNvSpPr txBox="1"/>
          <p:nvPr/>
        </p:nvSpPr>
        <p:spPr>
          <a:xfrm rot="16200000">
            <a:off x="3687155" y="3554928"/>
            <a:ext cx="1833324"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0.66</a:t>
            </a:r>
          </a:p>
        </p:txBody>
      </p:sp>
      <p:cxnSp>
        <p:nvCxnSpPr>
          <p:cNvPr id="12" name="Straight Connector 11">
            <a:extLst>
              <a:ext uri="{FF2B5EF4-FFF2-40B4-BE49-F238E27FC236}">
                <a16:creationId xmlns:a16="http://schemas.microsoft.com/office/drawing/2014/main" id="{96E528DF-83B4-2B43-B134-AB832D2BB099}"/>
              </a:ext>
            </a:extLst>
          </p:cNvPr>
          <p:cNvCxnSpPr>
            <a:cxnSpLocks/>
          </p:cNvCxnSpPr>
          <p:nvPr/>
        </p:nvCxnSpPr>
        <p:spPr>
          <a:xfrm>
            <a:off x="2897660" y="3464910"/>
            <a:ext cx="0" cy="9955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B0CE23-B6ED-0943-8D1C-AB9B34E96C3E}"/>
              </a:ext>
            </a:extLst>
          </p:cNvPr>
          <p:cNvCxnSpPr>
            <a:cxnSpLocks/>
          </p:cNvCxnSpPr>
          <p:nvPr/>
        </p:nvCxnSpPr>
        <p:spPr>
          <a:xfrm>
            <a:off x="3826545" y="3461222"/>
            <a:ext cx="0" cy="9955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1CA7D5-6C62-654E-AC42-B37A39A7AC2F}"/>
              </a:ext>
            </a:extLst>
          </p:cNvPr>
          <p:cNvCxnSpPr>
            <a:cxnSpLocks/>
          </p:cNvCxnSpPr>
          <p:nvPr/>
        </p:nvCxnSpPr>
        <p:spPr>
          <a:xfrm>
            <a:off x="6695729" y="3464910"/>
            <a:ext cx="0" cy="6057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139D77-B778-D040-9EF1-693737D17152}"/>
              </a:ext>
            </a:extLst>
          </p:cNvPr>
          <p:cNvCxnSpPr>
            <a:cxnSpLocks/>
          </p:cNvCxnSpPr>
          <p:nvPr/>
        </p:nvCxnSpPr>
        <p:spPr>
          <a:xfrm>
            <a:off x="5761387" y="3464910"/>
            <a:ext cx="0" cy="9955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A0480A-4531-3746-94A4-16CD1CF17FFA}"/>
              </a:ext>
            </a:extLst>
          </p:cNvPr>
          <p:cNvCxnSpPr>
            <a:cxnSpLocks/>
          </p:cNvCxnSpPr>
          <p:nvPr/>
        </p:nvCxnSpPr>
        <p:spPr>
          <a:xfrm>
            <a:off x="6695729" y="4306158"/>
            <a:ext cx="0" cy="1624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Content Placeholder 14">
            <a:extLst>
              <a:ext uri="{FF2B5EF4-FFF2-40B4-BE49-F238E27FC236}">
                <a16:creationId xmlns:a16="http://schemas.microsoft.com/office/drawing/2014/main" id="{0F7A392F-5C02-CF42-A6EC-AB27180628D3}"/>
              </a:ext>
            </a:extLst>
          </p:cNvPr>
          <p:cNvPicPr>
            <a:picLocks noChangeAspect="1"/>
          </p:cNvPicPr>
          <p:nvPr/>
        </p:nvPicPr>
        <p:blipFill rotWithShape="1">
          <a:blip r:embed="rId5">
            <a:extLst>
              <a:ext uri="{28A0092B-C50C-407E-A947-70E740481C1C}">
                <a14:useLocalDpi xmlns:a14="http://schemas.microsoft.com/office/drawing/2010/main" val="0"/>
              </a:ext>
            </a:extLst>
          </a:blip>
          <a:srcRect l="4073"/>
          <a:stretch/>
        </p:blipFill>
        <p:spPr>
          <a:xfrm>
            <a:off x="629331" y="1241979"/>
            <a:ext cx="7656583" cy="1125314"/>
          </a:xfrm>
          <a:prstGeom prst="rect">
            <a:avLst/>
          </a:prstGeom>
        </p:spPr>
      </p:pic>
    </p:spTree>
    <p:extLst>
      <p:ext uri="{BB962C8B-B14F-4D97-AF65-F5344CB8AC3E}">
        <p14:creationId xmlns:p14="http://schemas.microsoft.com/office/powerpoint/2010/main" val="33411156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Relevant Courses &amp; Training</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51630392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1052736"/>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B6B0EC3-D65E-13D3-B6B0-8A11DE70F95D}"/>
              </a:ext>
            </a:extLst>
          </p:cNvPr>
          <p:cNvPicPr>
            <a:picLocks noChangeAspect="1"/>
          </p:cNvPicPr>
          <p:nvPr/>
        </p:nvPicPr>
        <p:blipFill>
          <a:blip r:embed="rId2"/>
          <a:stretch>
            <a:fillRect/>
          </a:stretch>
        </p:blipFill>
        <p:spPr>
          <a:xfrm>
            <a:off x="1187624" y="1572833"/>
            <a:ext cx="7038528" cy="4837269"/>
          </a:xfrm>
          <a:prstGeom prst="rect">
            <a:avLst/>
          </a:prstGeom>
        </p:spPr>
      </p:pic>
      <p:sp>
        <p:nvSpPr>
          <p:cNvPr id="6" name="TextBox 5">
            <a:extLst>
              <a:ext uri="{FF2B5EF4-FFF2-40B4-BE49-F238E27FC236}">
                <a16:creationId xmlns:a16="http://schemas.microsoft.com/office/drawing/2014/main" id="{45C9899B-0C6B-9012-9C33-24CC4B7C8C97}"/>
              </a:ext>
            </a:extLst>
          </p:cNvPr>
          <p:cNvSpPr txBox="1"/>
          <p:nvPr/>
        </p:nvSpPr>
        <p:spPr>
          <a:xfrm>
            <a:off x="1691680" y="6467530"/>
            <a:ext cx="6274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https://www.youtube.com/watch?v=qeukNs5XI3g</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5787199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99322-AC20-684E-9F77-0A71602741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84831" y="1087822"/>
            <a:ext cx="2975882" cy="2724875"/>
          </a:xfrm>
          <a:prstGeom prst="rect">
            <a:avLst/>
          </a:prstGeom>
        </p:spPr>
      </p:pic>
      <p:sp>
        <p:nvSpPr>
          <p:cNvPr id="2" name="Title 1">
            <a:extLst>
              <a:ext uri="{FF2B5EF4-FFF2-40B4-BE49-F238E27FC236}">
                <a16:creationId xmlns:a16="http://schemas.microsoft.com/office/drawing/2014/main" id="{27D31D35-E386-D340-99D2-D23BA9C0DC47}"/>
              </a:ext>
            </a:extLst>
          </p:cNvPr>
          <p:cNvSpPr>
            <a:spLocks noGrp="1"/>
          </p:cNvSpPr>
          <p:nvPr>
            <p:ph type="title"/>
          </p:nvPr>
        </p:nvSpPr>
        <p:spPr/>
        <p:txBody>
          <a:bodyPr/>
          <a:lstStyle/>
          <a:p>
            <a:r>
              <a:rPr lang="en-US" sz="3600" dirty="0"/>
              <a:t>Performance &amp; Energy Greatly Improve</a:t>
            </a:r>
          </a:p>
        </p:txBody>
      </p:sp>
      <p:cxnSp>
        <p:nvCxnSpPr>
          <p:cNvPr id="9" name="Straight Connector 8">
            <a:extLst>
              <a:ext uri="{FF2B5EF4-FFF2-40B4-BE49-F238E27FC236}">
                <a16:creationId xmlns:a16="http://schemas.microsoft.com/office/drawing/2014/main" id="{7E49C00D-0FFC-E042-BDE2-45141F23A0E4}"/>
              </a:ext>
            </a:extLst>
          </p:cNvPr>
          <p:cNvCxnSpPr>
            <a:cxnSpLocks/>
          </p:cNvCxnSpPr>
          <p:nvPr/>
        </p:nvCxnSpPr>
        <p:spPr>
          <a:xfrm>
            <a:off x="5362690" y="3388430"/>
            <a:ext cx="249113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4C7F3C-E6DA-324C-90F8-B69F16B6A6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5534" y="1066703"/>
            <a:ext cx="3727624" cy="2579018"/>
          </a:xfrm>
          <a:prstGeom prst="rect">
            <a:avLst/>
          </a:prstGeom>
        </p:spPr>
      </p:pic>
      <p:sp>
        <p:nvSpPr>
          <p:cNvPr id="11" name="Rectangle 10">
            <a:extLst>
              <a:ext uri="{FF2B5EF4-FFF2-40B4-BE49-F238E27FC236}">
                <a16:creationId xmlns:a16="http://schemas.microsoft.com/office/drawing/2014/main" id="{69A74B65-F4B0-3846-85E6-63AB2FAC450D}"/>
              </a:ext>
            </a:extLst>
          </p:cNvPr>
          <p:cNvSpPr/>
          <p:nvPr/>
        </p:nvSpPr>
        <p:spPr>
          <a:xfrm>
            <a:off x="1273629" y="980728"/>
            <a:ext cx="2632982" cy="214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0953CB8-DCF1-EE40-A622-8E1A2340FE02}"/>
              </a:ext>
            </a:extLst>
          </p:cNvPr>
          <p:cNvCxnSpPr>
            <a:cxnSpLocks/>
          </p:cNvCxnSpPr>
          <p:nvPr/>
        </p:nvCxnSpPr>
        <p:spPr>
          <a:xfrm>
            <a:off x="1257207" y="1474544"/>
            <a:ext cx="300790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A875F00-C15A-A941-BFEB-2509475F7C03}"/>
              </a:ext>
            </a:extLst>
          </p:cNvPr>
          <p:cNvSpPr>
            <a:spLocks noGrp="1"/>
          </p:cNvSpPr>
          <p:nvPr>
            <p:ph type="sldNum" sz="quarter" idx="12"/>
          </p:nvPr>
        </p:nvSpPr>
        <p:spPr>
          <a:xfrm>
            <a:off x="7151339" y="6540399"/>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C3B5F978-99DD-4B09-979A-AB31C135CAD9}" type="slidenum">
              <a:rPr kumimoji="0" lang="en-US" sz="1200" b="1" i="0" u="none" strike="noStrike" kern="1200" cap="none" spc="0" normalizeH="0" baseline="0" noProof="0" smtClean="0">
                <a:ln>
                  <a:noFill/>
                </a:ln>
                <a:solidFill>
                  <a:srgbClr val="000000"/>
                </a:solidFill>
                <a:effectLst/>
                <a:uLnTx/>
                <a:uFillTx/>
                <a:latin typeface="Tahom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11144B7-9AA2-0F43-B87D-8F2D55E744DE}"/>
              </a:ext>
            </a:extLst>
          </p:cNvPr>
          <p:cNvSpPr/>
          <p:nvPr/>
        </p:nvSpPr>
        <p:spPr>
          <a:xfrm>
            <a:off x="36512" y="4142169"/>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5-27× performance </a:t>
            </a:r>
            <a:r>
              <a:rPr kumimoji="0" lang="en-US"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a:t>
            </a:r>
            <a:r>
              <a:rPr kumimoji="0" lang="en-US"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16-core (64-thread) IBM POWER9 CPU</a:t>
            </a:r>
          </a:p>
        </p:txBody>
      </p:sp>
      <p:sp>
        <p:nvSpPr>
          <p:cNvPr id="12" name="Rectangle 11">
            <a:extLst>
              <a:ext uri="{FF2B5EF4-FFF2-40B4-BE49-F238E27FC236}">
                <a16:creationId xmlns:a16="http://schemas.microsoft.com/office/drawing/2014/main" id="{C0665E6E-EFAF-C248-86B4-E802E91B2018}"/>
              </a:ext>
            </a:extLst>
          </p:cNvPr>
          <p:cNvSpPr/>
          <p:nvPr/>
        </p:nvSpPr>
        <p:spPr>
          <a:xfrm>
            <a:off x="36512" y="5714672"/>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375"/>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HBM alleviates memory bandwidth contention vs. DDR4</a:t>
            </a:r>
            <a:endParaRPr kumimoji="0" lang="en-US" sz="21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DFDB34E3-F705-7440-BDB7-FB68551B6F9B}"/>
              </a:ext>
            </a:extLst>
          </p:cNvPr>
          <p:cNvSpPr/>
          <p:nvPr/>
        </p:nvSpPr>
        <p:spPr>
          <a:xfrm>
            <a:off x="36512" y="4681670"/>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12-133× energy efficiency </a:t>
            </a:r>
            <a:r>
              <a:rPr kumimoji="0" lang="en-US"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a:t>
            </a:r>
            <a:r>
              <a:rPr kumimoji="0" lang="en-US"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16-core (64-thread) IBM POWER9 CPU</a:t>
            </a:r>
          </a:p>
        </p:txBody>
      </p:sp>
    </p:spTree>
    <p:extLst>
      <p:ext uri="{BB962C8B-B14F-4D97-AF65-F5344CB8AC3E}">
        <p14:creationId xmlns:p14="http://schemas.microsoft.com/office/powerpoint/2010/main" val="346750178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normAutofit/>
          </a:bodyPr>
          <a:lstStyle/>
          <a:p>
            <a:r>
              <a:rPr lang="en-US" dirty="0"/>
              <a:t>Special Research Sessions &amp; Courses (II)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6" name="TextBox 5">
            <a:extLst>
              <a:ext uri="{FF2B5EF4-FFF2-40B4-BE49-F238E27FC236}">
                <a16:creationId xmlns:a16="http://schemas.microsoft.com/office/drawing/2014/main" id="{45C9899B-0C6B-9012-9C33-24CC4B7C8C97}"/>
              </a:ext>
            </a:extLst>
          </p:cNvPr>
          <p:cNvSpPr txBox="1"/>
          <p:nvPr/>
        </p:nvSpPr>
        <p:spPr>
          <a:xfrm>
            <a:off x="1652158" y="6479891"/>
            <a:ext cx="68082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https://www.youtube.com/playlist?list=PL5Q2soXY2Zi8KzG2CQYRNQOVD0GOBrnKy</a:t>
            </a:r>
            <a:endParaRPr kumimoji="0" lang="en-US" sz="12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7" name="Picture 6">
            <a:extLst>
              <a:ext uri="{FF2B5EF4-FFF2-40B4-BE49-F238E27FC236}">
                <a16:creationId xmlns:a16="http://schemas.microsoft.com/office/drawing/2014/main" id="{61344070-9290-664E-9D29-73558E017206}"/>
              </a:ext>
            </a:extLst>
          </p:cNvPr>
          <p:cNvPicPr>
            <a:picLocks noChangeAspect="1"/>
          </p:cNvPicPr>
          <p:nvPr/>
        </p:nvPicPr>
        <p:blipFill>
          <a:blip r:embed="rId3"/>
          <a:stretch>
            <a:fillRect/>
          </a:stretch>
        </p:blipFill>
        <p:spPr>
          <a:xfrm>
            <a:off x="1043608" y="1340768"/>
            <a:ext cx="7056784" cy="4987708"/>
          </a:xfrm>
          <a:prstGeom prst="rect">
            <a:avLst/>
          </a:prstGeom>
        </p:spPr>
      </p:pic>
    </p:spTree>
    <p:extLst>
      <p:ext uri="{BB962C8B-B14F-4D97-AF65-F5344CB8AC3E}">
        <p14:creationId xmlns:p14="http://schemas.microsoft.com/office/powerpoint/2010/main" val="354672447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89563899"/>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31CD0E-9359-8083-4B29-92046A4B1D70}"/>
              </a:ext>
            </a:extLst>
          </p:cNvPr>
          <p:cNvPicPr>
            <a:picLocks noChangeAspect="1"/>
          </p:cNvPicPr>
          <p:nvPr/>
        </p:nvPicPr>
        <p:blipFill>
          <a:blip r:embed="rId2"/>
          <a:stretch>
            <a:fillRect/>
          </a:stretch>
        </p:blipFill>
        <p:spPr>
          <a:xfrm>
            <a:off x="4666189" y="0"/>
            <a:ext cx="4730347" cy="6700838"/>
          </a:xfrm>
          <a:prstGeom prst="rect">
            <a:avLst/>
          </a:prstGeom>
        </p:spPr>
      </p:pic>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DDCA (Spring 2022)</a:t>
            </a:r>
          </a:p>
        </p:txBody>
      </p:sp>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3" name="Content Placeholder 2">
            <a:extLst>
              <a:ext uri="{FF2B5EF4-FFF2-40B4-BE49-F238E27FC236}">
                <a16:creationId xmlns:a16="http://schemas.microsoft.com/office/drawing/2014/main" id="{57FB618D-61F2-75C6-E0E6-957FCFC50815}"/>
              </a:ext>
            </a:extLst>
          </p:cNvPr>
          <p:cNvSpPr txBox="1">
            <a:spLocks/>
          </p:cNvSpPr>
          <p:nvPr/>
        </p:nvSpPr>
        <p:spPr bwMode="auto">
          <a:xfrm>
            <a:off x="-57461" y="856456"/>
            <a:ext cx="4845485"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Spring 2022 Edition: </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https://safari.ethz.ch/digitaltechnik/spring2022/doku.php?id=schedule</a:t>
            </a:r>
            <a:endParaRPr kumimoji="0" lang="en-US" sz="14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Spring 2021 Edition: </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432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https://safari.ethz.ch/digitaltechnik/spring2021/doku.php?id=schedule</a:t>
            </a:r>
            <a:r>
              <a:rPr kumimoji="0" lang="en-US" sz="1400" b="0" i="0" u="none" strike="noStrike" kern="0" cap="none" spc="0" normalizeH="0" baseline="0" noProof="0" dirty="0">
                <a:ln>
                  <a:noFill/>
                </a:ln>
                <a:solidFill>
                  <a:srgbClr val="0432FF"/>
                </a:solidFill>
                <a:effectLst/>
                <a:uLnTx/>
                <a:uFillTx/>
                <a:latin typeface="Tahoma"/>
                <a:ea typeface="+mn-ea"/>
                <a:cs typeface="+mn-cs"/>
              </a:rPr>
              <a:t> </a:t>
            </a: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Youtube Livestream (Spring 2022):</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8">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https://www.youtube.com/watch?v=cpXdE3HwvK0&amp;list=PL5Q2soXY2Zi97Ya5DEUpMpO2bbAoaG7c6</a:t>
            </a:r>
            <a:endParaRPr kumimoji="0" lang="en-US" sz="14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Youtube Livestream (Spring 2021):</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8">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432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https://www.youtube.com/watch?v=LbC0EZY8yw4&amp;list=PL5Q2soXY2Zi_uej3aY39YB5pfW4SJ7LlN</a:t>
            </a:r>
            <a:r>
              <a:rPr kumimoji="0" lang="en-US" sz="1400" b="0" i="0" u="none" strike="noStrike" kern="0" cap="none" spc="0" normalizeH="0" baseline="0" noProof="0" dirty="0">
                <a:ln>
                  <a:noFill/>
                </a:ln>
                <a:solidFill>
                  <a:srgbClr val="0432FF"/>
                </a:solidFill>
                <a:effectLst/>
                <a:uLnTx/>
                <a:uFillTx/>
                <a:latin typeface="Tahoma"/>
                <a:ea typeface="+mn-ea"/>
                <a:cs typeface="+mn-cs"/>
              </a:rPr>
              <a:t> </a:t>
            </a: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0" i="0" u="none" strike="noStrike" kern="0" cap="none" spc="0" normalizeH="0" baseline="0" noProof="0" dirty="0">
                <a:ln>
                  <a:noFill/>
                </a:ln>
                <a:solidFill>
                  <a:srgbClr val="000000"/>
                </a:solidFill>
                <a:effectLst/>
                <a:uLnTx/>
                <a:uFillTx/>
                <a:latin typeface="Tahoma"/>
                <a:ea typeface="+mn-ea"/>
                <a:cs typeface="+mn-cs"/>
              </a:rPr>
              <a:t>Bachelor’s course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2</a:t>
            </a:r>
            <a:r>
              <a:rPr kumimoji="0" lang="en-US" sz="1400" b="0" i="0" u="none" strike="noStrike" kern="0" cap="none" spc="0" normalizeH="0" baseline="30000" noProof="0" dirty="0">
                <a:ln>
                  <a:noFill/>
                </a:ln>
                <a:solidFill>
                  <a:srgbClr val="000000"/>
                </a:solidFill>
                <a:effectLst/>
                <a:uLnTx/>
                <a:uFillTx/>
                <a:latin typeface="Tahoma"/>
                <a:ea typeface="+mn-ea"/>
                <a:cs typeface="+mn-cs"/>
              </a:rPr>
              <a:t>nd</a:t>
            </a:r>
            <a:r>
              <a:rPr kumimoji="0" lang="en-US" sz="1400" b="0" i="0" u="none" strike="noStrike" kern="0" cap="none" spc="0" normalizeH="0" baseline="0" noProof="0" dirty="0">
                <a:ln>
                  <a:noFill/>
                </a:ln>
                <a:solidFill>
                  <a:srgbClr val="000000"/>
                </a:solidFill>
                <a:effectLst/>
                <a:uLnTx/>
                <a:uFillTx/>
                <a:latin typeface="Tahoma"/>
                <a:ea typeface="+mn-ea"/>
                <a:cs typeface="+mn-cs"/>
              </a:rPr>
              <a:t> semester at ETH Zurich</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Rigorous introduction into “How Computers Work”</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Digital Design/Logic</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Computer Architecture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10 FPGA Lab Assignments</a:t>
            </a:r>
          </a:p>
          <a:p>
            <a:pPr marL="344487" marR="0" lvl="1" indent="0" algn="l" defTabSz="914400" rtl="0" eaLnBrk="0" fontAlgn="base" latinLnBrk="0" hangingPunct="0">
              <a:lnSpc>
                <a:spcPct val="100000"/>
              </a:lnSpc>
              <a:spcBef>
                <a:spcPct val="20000"/>
              </a:spcBef>
              <a:spcAft>
                <a:spcPct val="0"/>
              </a:spcAft>
              <a:buClr>
                <a:srgbClr val="3B812F"/>
              </a:buClr>
              <a:buSzPct val="60000"/>
              <a:buFont typeface="Wingdings" pitchFamily="2" charset="2"/>
              <a:buNone/>
              <a:tabLst/>
              <a:defRPr/>
            </a:pPr>
            <a:endParaRPr kumimoji="0" lang="en-US" sz="1400" b="0" i="0" u="none" strike="noStrike" kern="0" cap="none" spc="0" normalizeH="0" baseline="0" noProof="0" dirty="0">
              <a:ln>
                <a:noFill/>
              </a:ln>
              <a:solidFill>
                <a:srgbClr val="000000"/>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835231782"/>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5574797"/>
          </a:xfrm>
        </p:spPr>
        <p:txBody>
          <a:bodyPr>
            <a:normAutofit/>
          </a:bodyPr>
          <a:lstStyle/>
          <a:p>
            <a:r>
              <a:rPr lang="en-US" dirty="0"/>
              <a:t>Short weekly lectures</a:t>
            </a:r>
          </a:p>
          <a:p>
            <a:r>
              <a:rPr lang="en-US" dirty="0"/>
              <a:t>Hands-on projects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Processing-in-Memory Course (Fall 2022)</a:t>
            </a:r>
          </a:p>
        </p:txBody>
      </p:sp>
      <p:sp>
        <p:nvSpPr>
          <p:cNvPr id="6" name="Rectangle 5">
            <a:hlinkClick r:id="rId3"/>
            <a:extLst>
              <a:ext uri="{FF2B5EF4-FFF2-40B4-BE49-F238E27FC236}">
                <a16:creationId xmlns:a16="http://schemas.microsoft.com/office/drawing/2014/main" id="{5465C192-4893-AD4D-A97C-499395E42DF0}"/>
              </a:ext>
            </a:extLst>
          </p:cNvPr>
          <p:cNvSpPr/>
          <p:nvPr/>
        </p:nvSpPr>
        <p:spPr>
          <a:xfrm>
            <a:off x="4704440" y="5589240"/>
            <a:ext cx="431581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https://safari.ethz.ch/projects_and_seminars/fall2022/doku.php?id=processing_in_memory</a:t>
            </a:r>
            <a:endPar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8" name="Rectangle 7">
            <a:hlinkClick r:id="rId5"/>
            <a:extLst>
              <a:ext uri="{FF2B5EF4-FFF2-40B4-BE49-F238E27FC236}">
                <a16:creationId xmlns:a16="http://schemas.microsoft.com/office/drawing/2014/main" id="{80BF6774-805A-F446-B196-F40F5ED51380}"/>
              </a:ext>
            </a:extLst>
          </p:cNvPr>
          <p:cNvSpPr/>
          <p:nvPr/>
        </p:nvSpPr>
        <p:spPr>
          <a:xfrm>
            <a:off x="-36512" y="6032321"/>
            <a:ext cx="5184837"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https://youtube.com/playlist?list=PL5Q2soXY2Zi8KzG2CQYRNQOVD0GOBrnKy</a:t>
            </a:r>
            <a:endPar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08161D9B-CF21-FF45-BB2F-E2DC728F1C12}"/>
              </a:ext>
            </a:extLst>
          </p:cNvPr>
          <p:cNvPicPr>
            <a:picLocks noChangeAspect="1"/>
          </p:cNvPicPr>
          <p:nvPr/>
        </p:nvPicPr>
        <p:blipFill>
          <a:blip r:embed="rId7"/>
          <a:stretch>
            <a:fillRect/>
          </a:stretch>
        </p:blipFill>
        <p:spPr>
          <a:xfrm>
            <a:off x="3846992" y="977927"/>
            <a:ext cx="5184837" cy="4507947"/>
          </a:xfrm>
          <a:prstGeom prst="rect">
            <a:avLst/>
          </a:prstGeom>
        </p:spPr>
      </p:pic>
      <p:pic>
        <p:nvPicPr>
          <p:cNvPr id="5" name="Picture 4">
            <a:extLst>
              <a:ext uri="{FF2B5EF4-FFF2-40B4-BE49-F238E27FC236}">
                <a16:creationId xmlns:a16="http://schemas.microsoft.com/office/drawing/2014/main" id="{4875F4F1-5F6E-564E-8497-040B8CC6E661}"/>
              </a:ext>
            </a:extLst>
          </p:cNvPr>
          <p:cNvPicPr>
            <a:picLocks noChangeAspect="1"/>
          </p:cNvPicPr>
          <p:nvPr/>
        </p:nvPicPr>
        <p:blipFill>
          <a:blip r:embed="rId8"/>
          <a:stretch>
            <a:fillRect/>
          </a:stretch>
        </p:blipFill>
        <p:spPr>
          <a:xfrm>
            <a:off x="112171" y="2533983"/>
            <a:ext cx="4592269" cy="3445386"/>
          </a:xfrm>
          <a:prstGeom prst="rect">
            <a:avLst/>
          </a:prstGeom>
        </p:spPr>
      </p:pic>
    </p:spTree>
    <p:extLst>
      <p:ext uri="{BB962C8B-B14F-4D97-AF65-F5344CB8AC3E}">
        <p14:creationId xmlns:p14="http://schemas.microsoft.com/office/powerpoint/2010/main" val="2854157808"/>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451935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(HPCA 2023)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February 26: Lectures + Hands-on labs + Invited Talks</a:t>
            </a:r>
          </a:p>
        </p:txBody>
      </p:sp>
      <p:pic>
        <p:nvPicPr>
          <p:cNvPr id="4" name="Picture 3">
            <a:extLst>
              <a:ext uri="{FF2B5EF4-FFF2-40B4-BE49-F238E27FC236}">
                <a16:creationId xmlns:a16="http://schemas.microsoft.com/office/drawing/2014/main" id="{FBF26A4B-34F2-8142-864E-EB19E13266C5}"/>
              </a:ext>
            </a:extLst>
          </p:cNvPr>
          <p:cNvPicPr>
            <a:picLocks noChangeAspect="1"/>
          </p:cNvPicPr>
          <p:nvPr/>
        </p:nvPicPr>
        <p:blipFill>
          <a:blip r:embed="rId3"/>
          <a:stretch>
            <a:fillRect/>
          </a:stretch>
        </p:blipFill>
        <p:spPr>
          <a:xfrm>
            <a:off x="169011" y="1363718"/>
            <a:ext cx="3841461" cy="2833173"/>
          </a:xfrm>
          <a:prstGeom prst="rect">
            <a:avLst/>
          </a:prstGeom>
        </p:spPr>
      </p:pic>
      <p:pic>
        <p:nvPicPr>
          <p:cNvPr id="3" name="Picture 2">
            <a:extLst>
              <a:ext uri="{FF2B5EF4-FFF2-40B4-BE49-F238E27FC236}">
                <a16:creationId xmlns:a16="http://schemas.microsoft.com/office/drawing/2014/main" id="{2683F126-CB84-8E4B-85E5-D542C93B9352}"/>
              </a:ext>
            </a:extLst>
          </p:cNvPr>
          <p:cNvPicPr>
            <a:picLocks noChangeAspect="1"/>
          </p:cNvPicPr>
          <p:nvPr/>
        </p:nvPicPr>
        <p:blipFill>
          <a:blip r:embed="rId4"/>
          <a:stretch>
            <a:fillRect/>
          </a:stretch>
        </p:blipFill>
        <p:spPr>
          <a:xfrm>
            <a:off x="169011" y="4304043"/>
            <a:ext cx="4273613" cy="2149051"/>
          </a:xfrm>
          <a:prstGeom prst="rect">
            <a:avLst/>
          </a:prstGeom>
        </p:spPr>
      </p:pic>
      <p:pic>
        <p:nvPicPr>
          <p:cNvPr id="5" name="Picture 4">
            <a:extLst>
              <a:ext uri="{FF2B5EF4-FFF2-40B4-BE49-F238E27FC236}">
                <a16:creationId xmlns:a16="http://schemas.microsoft.com/office/drawing/2014/main" id="{B0065DBD-14DB-5E4E-9289-1D8D2F26B74D}"/>
              </a:ext>
            </a:extLst>
          </p:cNvPr>
          <p:cNvPicPr>
            <a:picLocks noChangeAspect="1"/>
          </p:cNvPicPr>
          <p:nvPr/>
        </p:nvPicPr>
        <p:blipFill>
          <a:blip r:embed="rId5"/>
          <a:stretch>
            <a:fillRect/>
          </a:stretch>
        </p:blipFill>
        <p:spPr>
          <a:xfrm>
            <a:off x="4556171" y="1359270"/>
            <a:ext cx="4129452" cy="2944773"/>
          </a:xfrm>
          <a:prstGeom prst="rect">
            <a:avLst/>
          </a:prstGeom>
        </p:spPr>
      </p:pic>
      <p:sp>
        <p:nvSpPr>
          <p:cNvPr id="9" name="Rectangle 8">
            <a:hlinkClick r:id="rId6"/>
            <a:extLst>
              <a:ext uri="{FF2B5EF4-FFF2-40B4-BE49-F238E27FC236}">
                <a16:creationId xmlns:a16="http://schemas.microsoft.com/office/drawing/2014/main" id="{0425CB07-FD9D-B147-B9DD-CBEB73E9AE34}"/>
              </a:ext>
            </a:extLst>
          </p:cNvPr>
          <p:cNvSpPr/>
          <p:nvPr/>
        </p:nvSpPr>
        <p:spPr>
          <a:xfrm>
            <a:off x="4953642" y="4336761"/>
            <a:ext cx="373198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https://www.youtube.com/watch?v=f5-nT1tbz5w</a:t>
            </a: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4616312" y="5517232"/>
            <a:ext cx="4009449"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https://events.safari.ethz.ch/real-pim-tutorial/</a:t>
            </a: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501906037"/>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(ASPLOS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0" y="5560114"/>
            <a:ext cx="41327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https://events.safari.ethz.ch/asplos-pim-tutorial/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March 26: Lectures + Hands-on labs + Invited talks</a:t>
            </a:r>
          </a:p>
        </p:txBody>
      </p:sp>
      <p:pic>
        <p:nvPicPr>
          <p:cNvPr id="3" name="Picture 2">
            <a:extLst>
              <a:ext uri="{FF2B5EF4-FFF2-40B4-BE49-F238E27FC236}">
                <a16:creationId xmlns:a16="http://schemas.microsoft.com/office/drawing/2014/main" id="{FFEE78B6-7082-8F4F-83C3-3CBD0E8F55F2}"/>
              </a:ext>
            </a:extLst>
          </p:cNvPr>
          <p:cNvPicPr>
            <a:picLocks noChangeAspect="1"/>
          </p:cNvPicPr>
          <p:nvPr/>
        </p:nvPicPr>
        <p:blipFill>
          <a:blip r:embed="rId5"/>
          <a:stretch>
            <a:fillRect/>
          </a:stretch>
        </p:blipFill>
        <p:spPr>
          <a:xfrm>
            <a:off x="394377" y="1297886"/>
            <a:ext cx="3841200" cy="3298310"/>
          </a:xfrm>
          <a:prstGeom prst="rect">
            <a:avLst/>
          </a:prstGeom>
        </p:spPr>
      </p:pic>
      <p:pic>
        <p:nvPicPr>
          <p:cNvPr id="5" name="Picture 4">
            <a:extLst>
              <a:ext uri="{FF2B5EF4-FFF2-40B4-BE49-F238E27FC236}">
                <a16:creationId xmlns:a16="http://schemas.microsoft.com/office/drawing/2014/main" id="{37D627B2-6E32-4B4C-B315-4D68EF649815}"/>
              </a:ext>
            </a:extLst>
          </p:cNvPr>
          <p:cNvPicPr>
            <a:picLocks noChangeAspect="1"/>
          </p:cNvPicPr>
          <p:nvPr/>
        </p:nvPicPr>
        <p:blipFill>
          <a:blip r:embed="rId6"/>
          <a:stretch>
            <a:fillRect/>
          </a:stretch>
        </p:blipFill>
        <p:spPr>
          <a:xfrm>
            <a:off x="4842189" y="1297886"/>
            <a:ext cx="4132800" cy="2947161"/>
          </a:xfrm>
          <a:prstGeom prst="rect">
            <a:avLst/>
          </a:prstGeom>
        </p:spPr>
      </p:pic>
      <p:pic>
        <p:nvPicPr>
          <p:cNvPr id="4" name="Picture 3">
            <a:extLst>
              <a:ext uri="{FF2B5EF4-FFF2-40B4-BE49-F238E27FC236}">
                <a16:creationId xmlns:a16="http://schemas.microsoft.com/office/drawing/2014/main" id="{B99EEEE7-9546-C543-8892-1CEE13106392}"/>
              </a:ext>
            </a:extLst>
          </p:cNvPr>
          <p:cNvPicPr>
            <a:picLocks noChangeAspect="1"/>
          </p:cNvPicPr>
          <p:nvPr/>
        </p:nvPicPr>
        <p:blipFill>
          <a:blip r:embed="rId7"/>
          <a:stretch>
            <a:fillRect/>
          </a:stretch>
        </p:blipFill>
        <p:spPr>
          <a:xfrm>
            <a:off x="288072" y="3761772"/>
            <a:ext cx="4712456" cy="2656597"/>
          </a:xfrm>
          <a:prstGeom prst="rect">
            <a:avLst/>
          </a:prstGeom>
        </p:spPr>
      </p:pic>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https://</a:t>
            </a:r>
            <a:r>
              <a:rPr kumimoji="0" lang="en-US" sz="2000" b="1" i="0" u="none" strike="noStrike" kern="1200" cap="none" spc="0" normalizeH="0" baseline="0" noProof="0" dirty="0" err="1">
                <a:ln>
                  <a:noFill/>
                </a:ln>
                <a:solidFill>
                  <a:srgbClr val="0000FF"/>
                </a:solidFill>
                <a:effectLst/>
                <a:uLnTx/>
                <a:uFillTx/>
                <a:latin typeface="Tahoma"/>
                <a:ea typeface="ＭＳ Ｐゴシック" panose="020B0600070205080204" pitchFamily="34" charset="-128"/>
                <a:cs typeface="+mn-cs"/>
              </a:rPr>
              <a:t>www.youtube.com</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t>
            </a:r>
            <a:r>
              <a:rPr kumimoji="0" lang="en-US" sz="2000" b="1" i="0" u="none" strike="noStrike" kern="1200" cap="none" spc="0" normalizeH="0" baseline="0" noProof="0" dirty="0" err="1">
                <a:ln>
                  <a:noFill/>
                </a:ln>
                <a:solidFill>
                  <a:srgbClr val="0000FF"/>
                </a:solidFill>
                <a:effectLst/>
                <a:uLnTx/>
                <a:uFillTx/>
                <a:latin typeface="Tahoma"/>
                <a:ea typeface="ＭＳ Ｐゴシック" panose="020B0600070205080204" pitchFamily="34" charset="-128"/>
                <a:cs typeface="+mn-cs"/>
              </a:rPr>
              <a:t>watch?v</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=oYCaLcT0Kmo</a:t>
            </a:r>
          </a:p>
        </p:txBody>
      </p:sp>
    </p:spTree>
    <p:extLst>
      <p:ext uri="{BB962C8B-B14F-4D97-AF65-F5344CB8AC3E}">
        <p14:creationId xmlns:p14="http://schemas.microsoft.com/office/powerpoint/2010/main" val="3462779114"/>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Upcoming Real PIM Tutorial (ISCA 2023)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18: Lectures + Hands-on labs + Invited talks</a:t>
            </a:r>
          </a:p>
        </p:txBody>
      </p:sp>
      <p:pic>
        <p:nvPicPr>
          <p:cNvPr id="4" name="Picture 3">
            <a:extLst>
              <a:ext uri="{FF2B5EF4-FFF2-40B4-BE49-F238E27FC236}">
                <a16:creationId xmlns:a16="http://schemas.microsoft.com/office/drawing/2014/main" id="{80AAFF47-6F98-D341-8864-056FB1E130D9}"/>
              </a:ext>
            </a:extLst>
          </p:cNvPr>
          <p:cNvPicPr>
            <a:picLocks noChangeAspect="1"/>
          </p:cNvPicPr>
          <p:nvPr/>
        </p:nvPicPr>
        <p:blipFill>
          <a:blip r:embed="rId3"/>
          <a:stretch>
            <a:fillRect/>
          </a:stretch>
        </p:blipFill>
        <p:spPr>
          <a:xfrm>
            <a:off x="1437037" y="1340063"/>
            <a:ext cx="6269927" cy="5093266"/>
          </a:xfrm>
          <a:prstGeom prst="rect">
            <a:avLst/>
          </a:prstGeom>
        </p:spPr>
      </p:pic>
      <p:sp>
        <p:nvSpPr>
          <p:cNvPr id="3" name="TextBox 2">
            <a:extLst>
              <a:ext uri="{FF2B5EF4-FFF2-40B4-BE49-F238E27FC236}">
                <a16:creationId xmlns:a16="http://schemas.microsoft.com/office/drawing/2014/main" id="{865E29B1-2DC9-D82B-4903-3A21A186A460}"/>
              </a:ext>
            </a:extLst>
          </p:cNvPr>
          <p:cNvSpPr txBox="1"/>
          <p:nvPr/>
        </p:nvSpPr>
        <p:spPr>
          <a:xfrm>
            <a:off x="1691680" y="6453094"/>
            <a:ext cx="57534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32157908"/>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2023)</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599" y="1000472"/>
            <a:ext cx="5383377"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2023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https://safari.ethz.ch/projects_and_seminars/spring2023/doku.php?id=modern_ssds</a:t>
            </a:r>
            <a:endParaRPr lang="en-US" sz="1400" dirty="0">
              <a:solidFill>
                <a:srgbClr val="0000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https://safari.ethz.ch/projects_and_seminars/fall2022/doku.php?id=modern_ssds</a:t>
            </a:r>
            <a:r>
              <a:rPr lang="en-US" sz="1600" dirty="0">
                <a:solidFill>
                  <a:srgbClr val="0000FF"/>
                </a:solidFill>
              </a:rPr>
              <a:t> </a:t>
            </a:r>
          </a:p>
          <a:p>
            <a:pPr lvl="1"/>
            <a:endParaRPr lang="en-US" sz="1600" dirty="0">
              <a:solidFill>
                <a:srgbClr val="0000FF"/>
              </a:solidFill>
            </a:endParaRPr>
          </a:p>
          <a:p>
            <a:r>
              <a:rPr lang="en-US" sz="1600" b="1" dirty="0" err="1">
                <a:solidFill>
                  <a:srgbClr val="0000FF"/>
                </a:solidFill>
                <a:hlinkClick r:id="rId5">
                  <a:extLst>
                    <a:ext uri="{A12FA001-AC4F-418D-AE19-62706E023703}">
                      <ahyp:hlinkClr xmlns:ahyp="http://schemas.microsoft.com/office/drawing/2018/hyperlinkcolor" val="tx"/>
                    </a:ext>
                  </a:extLst>
                </a:hlinkClick>
              </a:rPr>
              <a:t>Youtube</a:t>
            </a:r>
            <a:r>
              <a:rPr lang="en-US" sz="1600" b="1" dirty="0">
                <a:solidFill>
                  <a:srgbClr val="0000FF"/>
                </a:solidFill>
                <a:hlinkClick r:id="rId5">
                  <a:extLst>
                    <a:ext uri="{A12FA001-AC4F-418D-AE19-62706E023703}">
                      <ahyp:hlinkClr xmlns:ahyp="http://schemas.microsoft.com/office/drawing/2018/hyperlinkcolor" val="tx"/>
                    </a:ext>
                  </a:extLst>
                </a:hlinkClick>
              </a:rPr>
              <a:t> Livestream (Spring 2023):</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5">
                  <a:extLst>
                    <a:ext uri="{A12FA001-AC4F-418D-AE19-62706E023703}">
                      <ahyp:hlinkClr xmlns:ahyp="http://schemas.microsoft.com/office/drawing/2018/hyperlinkcolor" val="tx"/>
                    </a:ext>
                  </a:extLst>
                </a:hlinkClick>
              </a:rPr>
              <a:t>https://www.youtube.com/watch?v=4VTwOMmsnJY&amp;list=PL5Q2soXY2Zi_8qOM5Icpp8hB2SHtm4z57&amp;pp=iAQB</a:t>
            </a:r>
            <a:endParaRPr lang="en-US" sz="1400" dirty="0">
              <a:solidFill>
                <a:srgbClr val="0000FF"/>
              </a:solidFill>
            </a:endParaRPr>
          </a:p>
          <a:p>
            <a:r>
              <a:rPr lang="en-US" sz="1600" b="1" dirty="0" err="1">
                <a:solidFill>
                  <a:srgbClr val="0000FF"/>
                </a:solidFill>
                <a:hlinkClick r:id="rId7">
                  <a:extLst>
                    <a:ext uri="{A12FA001-AC4F-418D-AE19-62706E023703}">
                      <ahyp:hlinkClr xmlns:ahyp="http://schemas.microsoft.com/office/drawing/2018/hyperlinkcolor" val="tx"/>
                    </a:ext>
                  </a:extLst>
                </a:hlinkClick>
              </a:rPr>
              <a:t>Youtube</a:t>
            </a:r>
            <a:r>
              <a:rPr lang="en-US" sz="1600" b="1" dirty="0">
                <a:solidFill>
                  <a:srgbClr val="0000FF"/>
                </a:solidFill>
                <a:hlinkClick r:id="rId7">
                  <a:extLst>
                    <a:ext uri="{A12FA001-AC4F-418D-AE19-62706E023703}">
                      <ahyp:hlinkClr xmlns:ahyp="http://schemas.microsoft.com/office/drawing/2018/hyperlinkcolor" val="tx"/>
                    </a:ext>
                  </a:extLst>
                </a:hlinkClick>
              </a:rPr>
              <a:t> </a:t>
            </a:r>
            <a:r>
              <a:rPr lang="en-US" sz="1600" b="1" dirty="0">
                <a:solidFill>
                  <a:srgbClr val="0000FF"/>
                </a:solidFill>
                <a:hlinkClick r:id="rId8">
                  <a:extLst>
                    <a:ext uri="{A12FA001-AC4F-418D-AE19-62706E023703}">
                      <ahyp:hlinkClr xmlns:ahyp="http://schemas.microsoft.com/office/drawing/2018/hyperlinkcolor" val="tx"/>
                    </a:ext>
                  </a:extLst>
                </a:hlinkClick>
              </a:rPr>
              <a:t>Livestream (Fall 2022):</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8">
                  <a:extLst>
                    <a:ext uri="{A12FA001-AC4F-418D-AE19-62706E023703}">
                      <ahyp:hlinkClr xmlns:ahyp="http://schemas.microsoft.com/office/drawing/2018/hyperlinkcolor" val="tx"/>
                    </a:ext>
                  </a:extLst>
                </a:hlinkClick>
              </a:rPr>
              <a:t>https://www.youtube.com/watch?v=hqLrd-Uj0aU&amp;list=PL5Q2soXY2Zi9BJhenUq4JI5bwhAMpAp13&amp;pp=iAQB</a:t>
            </a:r>
            <a:endParaRPr lang="en-US" sz="1800" dirty="0">
              <a:solidFill>
                <a:srgbClr val="0000FF"/>
              </a:solidFill>
            </a:endParaRP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6" name="TextBox 5">
            <a:extLst>
              <a:ext uri="{FF2B5EF4-FFF2-40B4-BE49-F238E27FC236}">
                <a16:creationId xmlns:a16="http://schemas.microsoft.com/office/drawing/2014/main" id="{63A18228-3D8E-548A-F245-CB41772D73BA}"/>
              </a:ext>
            </a:extLst>
          </p:cNvPr>
          <p:cNvSpPr txBox="1"/>
          <p:nvPr/>
        </p:nvSpPr>
        <p:spPr>
          <a:xfrm>
            <a:off x="176382" y="6453336"/>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 name="Picture 6">
            <a:extLst>
              <a:ext uri="{FF2B5EF4-FFF2-40B4-BE49-F238E27FC236}">
                <a16:creationId xmlns:a16="http://schemas.microsoft.com/office/drawing/2014/main" id="{B30132C9-91E2-CA98-9218-85CC411C0222}"/>
              </a:ext>
            </a:extLst>
          </p:cNvPr>
          <p:cNvPicPr>
            <a:picLocks noChangeAspect="1"/>
          </p:cNvPicPr>
          <p:nvPr/>
        </p:nvPicPr>
        <p:blipFill>
          <a:blip r:embed="rId10"/>
          <a:stretch>
            <a:fillRect/>
          </a:stretch>
        </p:blipFill>
        <p:spPr>
          <a:xfrm>
            <a:off x="6156176" y="0"/>
            <a:ext cx="2890872" cy="6858000"/>
          </a:xfrm>
          <a:prstGeom prst="rect">
            <a:avLst/>
          </a:prstGeom>
        </p:spPr>
      </p:pic>
    </p:spTree>
    <p:extLst>
      <p:ext uri="{BB962C8B-B14F-4D97-AF65-F5344CB8AC3E}">
        <p14:creationId xmlns:p14="http://schemas.microsoft.com/office/powerpoint/2010/main" val="3122887638"/>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07504" y="152400"/>
            <a:ext cx="8610600" cy="1066800"/>
          </a:xfrm>
        </p:spPr>
        <p:txBody>
          <a:bodyPr/>
          <a:lstStyle/>
          <a:p>
            <a:r>
              <a:rPr lang="en-US" sz="3500" b="1" dirty="0"/>
              <a:t>Genomics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80728"/>
            <a:ext cx="5340068" cy="5195664"/>
          </a:xfrm>
        </p:spPr>
        <p:txBody>
          <a:bodyPr/>
          <a:lstStyle/>
          <a:p>
            <a:r>
              <a:rPr lang="en-US" sz="1600" b="1" dirty="0">
                <a:solidFill>
                  <a:srgbClr val="0432FF"/>
                </a:solidFill>
                <a:hlinkClick r:id="rId2"/>
              </a:rPr>
              <a:t>Fall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https://safari.ethz.ch/projects_and_seminars/fall2022/doku.php?id=bioinformatics</a:t>
            </a:r>
            <a:r>
              <a:rPr lang="en-US" sz="1400" dirty="0">
                <a:solidFill>
                  <a:srgbClr val="0432FF"/>
                </a:solidFill>
              </a:rPr>
              <a:t> </a:t>
            </a:r>
          </a:p>
          <a:p>
            <a:r>
              <a:rPr lang="en-US" sz="1600" b="1" dirty="0">
                <a:solidFill>
                  <a:srgbClr val="0432FF"/>
                </a:solidFill>
                <a:hlinkClick r:id="rId4"/>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https://safari.ethz.ch/projects_and_seminars/spring2022/doku.php?id=bioinformatics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https://www.youtube.com/watch?v=nA41964-9r8&amp;list=PL5Q2soXY2Zi8tFlQvdxOdizD_EhVAMVQV</a:t>
            </a:r>
            <a:r>
              <a:rPr lang="en-US" sz="1400" dirty="0">
                <a:solidFill>
                  <a:srgbClr val="0432FF"/>
                </a:solidFill>
              </a:rPr>
              <a:t> </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7"/>
              </a:rPr>
              <a:t>https://www.youtube.com/watch?v=DEL_5A_Y3TI&amp;list=PL5Q2soXY2Zi8NrPDgOR1yRU_Cxxjw-u18</a:t>
            </a:r>
            <a:r>
              <a:rPr lang="en-US" sz="1400" dirty="0">
                <a:solidFill>
                  <a:srgbClr val="0432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EF9421B9-1559-06A9-963C-137F113AE1DA}"/>
              </a:ext>
            </a:extLst>
          </p:cNvPr>
          <p:cNvPicPr>
            <a:picLocks noChangeAspect="1"/>
          </p:cNvPicPr>
          <p:nvPr/>
        </p:nvPicPr>
        <p:blipFill>
          <a:blip r:embed="rId8"/>
          <a:stretch>
            <a:fillRect/>
          </a:stretch>
        </p:blipFill>
        <p:spPr>
          <a:xfrm>
            <a:off x="5652120" y="0"/>
            <a:ext cx="4171612" cy="6858000"/>
          </a:xfrm>
          <a:prstGeom prst="rect">
            <a:avLst/>
          </a:prstGeom>
        </p:spPr>
      </p:pic>
      <p:sp>
        <p:nvSpPr>
          <p:cNvPr id="7" name="TextBox 6">
            <a:extLst>
              <a:ext uri="{FF2B5EF4-FFF2-40B4-BE49-F238E27FC236}">
                <a16:creationId xmlns:a16="http://schemas.microsoft.com/office/drawing/2014/main" id="{5D98D170-9599-FFAE-F2B9-5231555427D6}"/>
              </a:ext>
            </a:extLst>
          </p:cNvPr>
          <p:cNvSpPr txBox="1"/>
          <p:nvPr/>
        </p:nvSpPr>
        <p:spPr>
          <a:xfrm>
            <a:off x="176382"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5469171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Hetero. Systems (Spring’22)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https://safari.ethz.ch/projects_and_seminars/spring2022/doku.php?id=heterogeneous_systems</a:t>
            </a:r>
            <a:r>
              <a:rPr lang="en-US" sz="1400" dirty="0">
                <a:solidFill>
                  <a:srgbClr val="0000FF"/>
                </a:solidFill>
              </a:rPr>
              <a:t> </a:t>
            </a:r>
          </a:p>
          <a:p>
            <a:pPr lvl="1"/>
            <a:endParaRPr lang="en-US" sz="1600" dirty="0">
              <a:solidFill>
                <a:srgbClr val="0432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000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https://www.youtube.com/watch?v=oFO5fTrgFIY&amp;list=PL5Q2soXY2Zi9XrgXR38IM_FTjmY6h7Gzm</a:t>
            </a:r>
            <a:r>
              <a:rPr lang="en-US" sz="1400" dirty="0">
                <a:solidFill>
                  <a:srgbClr val="0000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GPU and Parallelism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6" name="Picture 5">
            <a:extLst>
              <a:ext uri="{FF2B5EF4-FFF2-40B4-BE49-F238E27FC236}">
                <a16:creationId xmlns:a16="http://schemas.microsoft.com/office/drawing/2014/main" id="{0756705C-65E8-9410-750D-09178D45AC8F}"/>
              </a:ext>
            </a:extLst>
          </p:cNvPr>
          <p:cNvPicPr>
            <a:picLocks noChangeAspect="1"/>
          </p:cNvPicPr>
          <p:nvPr/>
        </p:nvPicPr>
        <p:blipFill>
          <a:blip r:embed="rId6"/>
          <a:stretch>
            <a:fillRect/>
          </a:stretch>
        </p:blipFill>
        <p:spPr>
          <a:xfrm>
            <a:off x="5850637" y="0"/>
            <a:ext cx="3257867" cy="6858000"/>
          </a:xfrm>
          <a:prstGeom prst="rect">
            <a:avLst/>
          </a:prstGeom>
        </p:spPr>
      </p:pic>
      <p:sp>
        <p:nvSpPr>
          <p:cNvPr id="5" name="TextBox 4">
            <a:extLst>
              <a:ext uri="{FF2B5EF4-FFF2-40B4-BE49-F238E27FC236}">
                <a16:creationId xmlns:a16="http://schemas.microsoft.com/office/drawing/2014/main" id="{C58C55F7-E11C-0D22-4E40-AB5782CE2134}"/>
              </a:ext>
            </a:extLst>
          </p:cNvPr>
          <p:cNvSpPr txBox="1"/>
          <p:nvPr/>
        </p:nvSpPr>
        <p:spPr>
          <a:xfrm>
            <a:off x="176382"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11742851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HW/SW Co-Design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https://safari.ethz.ch/projects_and_seminars/spring2022/doku.php?id=hw_sw_codesign</a:t>
            </a:r>
            <a:endParaRPr lang="en-US" sz="1400" dirty="0">
              <a:solidFill>
                <a:srgbClr val="0432FF"/>
              </a:solidFill>
            </a:endParaRP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6">
                  <a:extLst>
                    <a:ext uri="{A12FA001-AC4F-418D-AE19-62706E023703}">
                      <ahyp:hlinkClr xmlns:ahyp="http://schemas.microsoft.com/office/drawing/2018/hyperlinkcolor" val="tx"/>
                    </a:ext>
                  </a:extLst>
                </a:hlinkClick>
              </a:rPr>
              <a:t>https://youtube.com/playlist?list=PL5Q2soXY2Zi8nH7un3ghD2nutKWWDk-NK</a:t>
            </a:r>
            <a:endParaRPr lang="en-US" sz="14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HW/SW co-design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07929472-62AD-AB4E-A75A-BE2AA054DBA5}"/>
              </a:ext>
            </a:extLst>
          </p:cNvPr>
          <p:cNvPicPr>
            <a:picLocks noChangeAspect="1"/>
          </p:cNvPicPr>
          <p:nvPr/>
        </p:nvPicPr>
        <p:blipFill>
          <a:blip r:embed="rId7"/>
          <a:stretch>
            <a:fillRect/>
          </a:stretch>
        </p:blipFill>
        <p:spPr>
          <a:xfrm>
            <a:off x="5580512" y="908720"/>
            <a:ext cx="3600000" cy="2205344"/>
          </a:xfrm>
          <a:prstGeom prst="rect">
            <a:avLst/>
          </a:prstGeom>
        </p:spPr>
      </p:pic>
      <p:pic>
        <p:nvPicPr>
          <p:cNvPr id="6" name="Picture 5">
            <a:extLst>
              <a:ext uri="{FF2B5EF4-FFF2-40B4-BE49-F238E27FC236}">
                <a16:creationId xmlns:a16="http://schemas.microsoft.com/office/drawing/2014/main" id="{CD8CB39F-DC1B-2F4D-8F50-25FE46B07DFB}"/>
              </a:ext>
            </a:extLst>
          </p:cNvPr>
          <p:cNvPicPr>
            <a:picLocks noChangeAspect="1"/>
          </p:cNvPicPr>
          <p:nvPr/>
        </p:nvPicPr>
        <p:blipFill>
          <a:blip r:embed="rId8"/>
          <a:stretch>
            <a:fillRect/>
          </a:stretch>
        </p:blipFill>
        <p:spPr>
          <a:xfrm>
            <a:off x="5580512" y="3097214"/>
            <a:ext cx="3600000" cy="3572146"/>
          </a:xfrm>
          <a:prstGeom prst="rect">
            <a:avLst/>
          </a:prstGeom>
        </p:spPr>
      </p:pic>
      <p:sp>
        <p:nvSpPr>
          <p:cNvPr id="7" name="TextBox 6">
            <a:extLst>
              <a:ext uri="{FF2B5EF4-FFF2-40B4-BE49-F238E27FC236}">
                <a16:creationId xmlns:a16="http://schemas.microsoft.com/office/drawing/2014/main" id="{CB1F9325-D79B-2B3F-89EA-3482C94BC926}"/>
              </a:ext>
            </a:extLst>
          </p:cNvPr>
          <p:cNvSpPr txBox="1"/>
          <p:nvPr/>
        </p:nvSpPr>
        <p:spPr>
          <a:xfrm>
            <a:off x="35496"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06342500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CC2174-0AAD-64AD-28BC-029C312832E2}"/>
              </a:ext>
            </a:extLst>
          </p:cNvPr>
          <p:cNvPicPr>
            <a:picLocks noChangeAspect="1"/>
          </p:cNvPicPr>
          <p:nvPr/>
        </p:nvPicPr>
        <p:blipFill>
          <a:blip r:embed="rId2"/>
          <a:stretch>
            <a:fillRect/>
          </a:stretch>
        </p:blipFill>
        <p:spPr>
          <a:xfrm>
            <a:off x="4855152" y="970868"/>
            <a:ext cx="4325360" cy="5626484"/>
          </a:xfrm>
          <a:prstGeom prst="rect">
            <a:avLst/>
          </a:prstGeom>
        </p:spPr>
      </p:pic>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76382" y="-243408"/>
            <a:ext cx="8967618" cy="871476"/>
          </a:xfrm>
        </p:spPr>
        <p:txBody>
          <a:bodyPr/>
          <a:lstStyle/>
          <a:p>
            <a:br>
              <a:rPr lang="en-US" sz="2800" b="1" dirty="0"/>
            </a:br>
            <a:r>
              <a:rPr lang="en-US" sz="3200" b="1" dirty="0"/>
              <a:t>RowHammer &amp; DRAM Exploration (Fall 2022)</a:t>
            </a:r>
          </a:p>
        </p:txBody>
      </p:sp>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3" name="Content Placeholder 2">
            <a:extLst>
              <a:ext uri="{FF2B5EF4-FFF2-40B4-BE49-F238E27FC236}">
                <a16:creationId xmlns:a16="http://schemas.microsoft.com/office/drawing/2014/main" id="{57FB618D-61F2-75C6-E0E6-957FCFC50815}"/>
              </a:ext>
            </a:extLst>
          </p:cNvPr>
          <p:cNvSpPr txBox="1">
            <a:spLocks/>
          </p:cNvSpPr>
          <p:nvPr/>
        </p:nvSpPr>
        <p:spPr bwMode="auto">
          <a:xfrm>
            <a:off x="-57461" y="1052736"/>
            <a:ext cx="4845485" cy="53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Fall 2022 Edition: </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332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https://safari.ethz.ch/projects_and_seminars/fall2022/doku.php?id=softmc</a:t>
            </a:r>
            <a:endParaRPr kumimoji="0" lang="en-US" sz="1400" b="0" i="0" u="none" strike="noStrike" kern="0" cap="none" spc="0" normalizeH="0" baseline="0" noProof="0" dirty="0">
              <a:ln>
                <a:noFill/>
              </a:ln>
              <a:solidFill>
                <a:srgbClr val="03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Spring 2022 Edition: </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332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https://safari.ethz.ch/projects_and_seminars/spring2022/doku.php?id=softmc</a:t>
            </a:r>
            <a:endParaRPr kumimoji="0" lang="en-US" sz="1400" b="0" i="0" u="none" strike="noStrike" kern="0" cap="none" spc="0" normalizeH="0" baseline="0" noProof="0" dirty="0">
              <a:ln>
                <a:noFill/>
              </a:ln>
              <a:solidFill>
                <a:srgbClr val="0332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Youtube Livestream (Spring 2022):</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10">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332FF"/>
                </a:solidFill>
                <a:effectLst/>
                <a:uLnTx/>
                <a:uFillTx/>
                <a:latin typeface="Tahoma"/>
                <a:ea typeface="+mn-ea"/>
                <a:cs typeface="+mn-cs"/>
                <a:hlinkClick r:id="rId11">
                  <a:extLst>
                    <a:ext uri="{A12FA001-AC4F-418D-AE19-62706E023703}">
                      <ahyp:hlinkClr xmlns:ahyp="http://schemas.microsoft.com/office/drawing/2018/hyperlinkcolor" val="tx"/>
                    </a:ext>
                  </a:extLst>
                </a:hlinkClick>
              </a:rPr>
              <a:t>https://www.youtube.com/watch?v=r5QxuoJWttg&amp;list=PL5Q2soXY2Zi_1trfCckr6PTN8WR72icUO</a:t>
            </a:r>
            <a:r>
              <a:rPr kumimoji="0" lang="en-US" sz="1400" b="0" i="0" u="none" strike="noStrike" kern="0" cap="none" spc="0" normalizeH="0" baseline="0" noProof="0" dirty="0">
                <a:ln>
                  <a:noFill/>
                </a:ln>
                <a:solidFill>
                  <a:srgbClr val="0332FF"/>
                </a:solidFill>
                <a:effectLst/>
                <a:uLnTx/>
                <a:uFillTx/>
                <a:latin typeface="Tahoma"/>
                <a:ea typeface="+mn-ea"/>
                <a:cs typeface="+mn-cs"/>
              </a:rPr>
              <a:t> </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0" i="0" u="none" strike="noStrike" kern="0" cap="none" spc="0" normalizeH="0" baseline="0" noProof="0" dirty="0">
                <a:ln>
                  <a:noFill/>
                </a:ln>
                <a:solidFill>
                  <a:srgbClr val="000000"/>
                </a:solidFill>
                <a:effectLst/>
                <a:uLnTx/>
                <a:uFillTx/>
                <a:latin typeface="Tahoma"/>
                <a:ea typeface="+mn-ea"/>
                <a:cs typeface="+mn-cs"/>
              </a:rPr>
              <a:t>Bachelor’s course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Elective at ETH Zurich</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Introduction to DRAM organization &amp; operation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Tutorial on using FPGA-based infrastructure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Verilog &amp; C++</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Potential research exploration</a:t>
            </a:r>
          </a:p>
          <a:p>
            <a:pPr marL="344487" marR="0" lvl="1" indent="0" algn="l" defTabSz="914400" rtl="0" eaLnBrk="0" fontAlgn="base" latinLnBrk="0" hangingPunct="0">
              <a:lnSpc>
                <a:spcPct val="100000"/>
              </a:lnSpc>
              <a:spcBef>
                <a:spcPct val="20000"/>
              </a:spcBef>
              <a:spcAft>
                <a:spcPct val="0"/>
              </a:spcAft>
              <a:buClr>
                <a:srgbClr val="3B812F"/>
              </a:buClr>
              <a:buSzPct val="60000"/>
              <a:buFont typeface="Wingdings" pitchFamily="2" charset="2"/>
              <a:buNone/>
              <a:tabLst/>
              <a:defRPr/>
            </a:pPr>
            <a:endParaRPr kumimoji="0" lang="en-US" sz="1400" b="0" i="0" u="none" strike="noStrike" kern="0" cap="none" spc="0" normalizeH="0" baseline="0" noProof="0" dirty="0">
              <a:ln>
                <a:noFill/>
              </a:ln>
              <a:solidFill>
                <a:srgbClr val="000000"/>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4915511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CC2174-0AAD-64AD-28BC-029C312832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29177" y="945524"/>
            <a:ext cx="4544964" cy="5723836"/>
          </a:xfrm>
          <a:prstGeom prst="rect">
            <a:avLst/>
          </a:prstGeom>
        </p:spPr>
      </p:pic>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76382" y="188640"/>
            <a:ext cx="8967618" cy="871476"/>
          </a:xfrm>
        </p:spPr>
        <p:txBody>
          <a:bodyPr/>
          <a:lstStyle/>
          <a:p>
            <a:r>
              <a:rPr lang="en-US" sz="3000" b="1" dirty="0"/>
              <a:t>Exploration of Emerging Memory Systems (Fall 2022)</a:t>
            </a:r>
          </a:p>
        </p:txBody>
      </p:sp>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3" name="Content Placeholder 2">
            <a:extLst>
              <a:ext uri="{FF2B5EF4-FFF2-40B4-BE49-F238E27FC236}">
                <a16:creationId xmlns:a16="http://schemas.microsoft.com/office/drawing/2014/main" id="{57FB618D-61F2-75C6-E0E6-957FCFC50815}"/>
              </a:ext>
            </a:extLst>
          </p:cNvPr>
          <p:cNvSpPr txBox="1">
            <a:spLocks/>
          </p:cNvSpPr>
          <p:nvPr/>
        </p:nvSpPr>
        <p:spPr bwMode="auto">
          <a:xfrm>
            <a:off x="-57461" y="1052736"/>
            <a:ext cx="4845485" cy="53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Fall 2022 Edition: </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332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https://safari.ethz.ch/projects_and_seminars/fall2022/doku.php?id=ramulator</a:t>
            </a:r>
            <a:r>
              <a:rPr kumimoji="0" lang="en-US" sz="1400" b="0" i="0" u="none" strike="noStrike" kern="0" cap="none" spc="0" normalizeH="0" baseline="0" noProof="0" dirty="0">
                <a:ln>
                  <a:noFill/>
                </a:ln>
                <a:solidFill>
                  <a:srgbClr val="0332FF"/>
                </a:solidFill>
                <a:effectLst/>
                <a:uLnTx/>
                <a:uFillTx/>
                <a:latin typeface="Tahoma"/>
                <a:ea typeface="+mn-ea"/>
                <a:cs typeface="+mn-cs"/>
              </a:rPr>
              <a:t>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Spring 2022 Edition: </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332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https://safari.ethz.ch/projects_and_seminars/spring2022/doku.php?id=ramulator</a:t>
            </a:r>
            <a:r>
              <a:rPr kumimoji="0" lang="en-US" sz="1400" b="0" i="0" u="none" strike="noStrike" kern="0" cap="none" spc="0" normalizeH="0" baseline="0" noProof="0" dirty="0">
                <a:ln>
                  <a:noFill/>
                </a:ln>
                <a:solidFill>
                  <a:srgbClr val="0332FF"/>
                </a:solidFill>
                <a:effectLst/>
                <a:uLnTx/>
                <a:uFillTx/>
                <a:latin typeface="Tahoma"/>
                <a:ea typeface="+mn-ea"/>
                <a:cs typeface="+mn-cs"/>
              </a:rPr>
              <a:t> </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1" i="0" u="none" strike="noStrike" kern="0" cap="none" spc="0" normalizeH="0" baseline="0" noProof="0" dirty="0">
                <a:ln>
                  <a:noFill/>
                </a:ln>
                <a:solidFill>
                  <a:srgbClr val="0432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Youtube Livestream (Spring 2022):</a:t>
            </a:r>
            <a:endParaRPr kumimoji="0" lang="en-US" sz="1600" b="1" i="0" u="none" strike="noStrike" kern="0" cap="none" spc="0" normalizeH="0" baseline="0" noProof="0" dirty="0">
              <a:ln>
                <a:noFill/>
              </a:ln>
              <a:solidFill>
                <a:srgbClr val="0432FF"/>
              </a:solidFill>
              <a:effectLst/>
              <a:uLnTx/>
              <a:uFillTx/>
              <a:latin typeface="Tahoma"/>
              <a:ea typeface="+mn-ea"/>
              <a:cs typeface="+mn-cs"/>
              <a:hlinkClick r:id="rId10">
                <a:extLst>
                  <a:ext uri="{A12FA001-AC4F-418D-AE19-62706E023703}">
                    <ahyp:hlinkClr xmlns:ahyp="http://schemas.microsoft.com/office/drawing/2018/hyperlinkcolor" val="tx"/>
                  </a:ext>
                </a:extLst>
              </a:hlinkClick>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332FF"/>
                </a:solidFill>
                <a:effectLst/>
                <a:uLnTx/>
                <a:uFillTx/>
                <a:latin typeface="Tahoma"/>
                <a:ea typeface="+mn-ea"/>
                <a:cs typeface="+mn-cs"/>
                <a:hlinkClick r:id="rId11">
                  <a:extLst>
                    <a:ext uri="{A12FA001-AC4F-418D-AE19-62706E023703}">
                      <ahyp:hlinkClr xmlns:ahyp="http://schemas.microsoft.com/office/drawing/2018/hyperlinkcolor" val="tx"/>
                    </a:ext>
                  </a:extLst>
                </a:hlinkClick>
              </a:rPr>
              <a:t>https://www.youtube.com/watch?v=aM-llXRQd3s&amp;list=PL5Q2soXY2Zi_TlmLGw_Z8hBo2925ZApqV</a:t>
            </a:r>
            <a:r>
              <a:rPr kumimoji="0" lang="en-US" sz="1400" b="0" i="0" u="none" strike="noStrike" kern="0" cap="none" spc="0" normalizeH="0" baseline="0" noProof="0" dirty="0">
                <a:ln>
                  <a:noFill/>
                </a:ln>
                <a:solidFill>
                  <a:srgbClr val="0332FF"/>
                </a:solidFill>
                <a:effectLst/>
                <a:uLnTx/>
                <a:uFillTx/>
                <a:latin typeface="Tahoma"/>
                <a:ea typeface="+mn-ea"/>
                <a:cs typeface="+mn-cs"/>
              </a:rPr>
              <a:t> </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900" b="0" i="0" u="none" strike="noStrike" kern="0" cap="none" spc="0" normalizeH="0" baseline="0" noProof="0" dirty="0">
              <a:ln>
                <a:noFill/>
              </a:ln>
              <a:solidFill>
                <a:srgbClr val="0432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1600" b="0" i="0" u="none" strike="noStrike" kern="0" cap="none" spc="0" normalizeH="0" baseline="0" noProof="0" dirty="0">
                <a:ln>
                  <a:noFill/>
                </a:ln>
                <a:solidFill>
                  <a:srgbClr val="000000"/>
                </a:solidFill>
                <a:effectLst/>
                <a:uLnTx/>
                <a:uFillTx/>
                <a:latin typeface="Tahoma"/>
                <a:ea typeface="+mn-ea"/>
                <a:cs typeface="+mn-cs"/>
              </a:rPr>
              <a:t>Bachelor’s course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Elective at ETH Zurich</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Introduction to memory system simulation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Tutorial on using </a:t>
            </a:r>
            <a:r>
              <a:rPr kumimoji="0" lang="en-US" sz="1400" b="0" i="0" u="none" strike="noStrike" kern="0" cap="none" spc="0" normalizeH="0" baseline="0" noProof="0" dirty="0" err="1">
                <a:ln>
                  <a:noFill/>
                </a:ln>
                <a:solidFill>
                  <a:srgbClr val="000000"/>
                </a:solidFill>
                <a:effectLst/>
                <a:uLnTx/>
                <a:uFillTx/>
                <a:latin typeface="Tahoma"/>
                <a:ea typeface="+mn-ea"/>
                <a:cs typeface="+mn-cs"/>
              </a:rPr>
              <a:t>Ramulator</a:t>
            </a:r>
            <a:r>
              <a:rPr kumimoji="0" lang="en-US" sz="1400" b="0" i="0" u="none" strike="noStrike" kern="0" cap="none" spc="0" normalizeH="0" baseline="0" noProof="0" dirty="0">
                <a:ln>
                  <a:noFill/>
                </a:ln>
                <a:solidFill>
                  <a:srgbClr val="000000"/>
                </a:solidFill>
                <a:effectLst/>
                <a:uLnTx/>
                <a:uFillTx/>
                <a:latin typeface="Tahoma"/>
                <a:ea typeface="+mn-ea"/>
                <a:cs typeface="+mn-cs"/>
              </a:rPr>
              <a:t> </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C++</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1400" b="0" i="0" u="none" strike="noStrike" kern="0" cap="none" spc="0" normalizeH="0" baseline="0" noProof="0" dirty="0">
                <a:ln>
                  <a:noFill/>
                </a:ln>
                <a:solidFill>
                  <a:srgbClr val="000000"/>
                </a:solidFill>
                <a:effectLst/>
                <a:uLnTx/>
                <a:uFillTx/>
                <a:latin typeface="Tahoma"/>
                <a:ea typeface="+mn-ea"/>
                <a:cs typeface="+mn-cs"/>
              </a:rPr>
              <a:t>Potential research exploration</a:t>
            </a:r>
          </a:p>
          <a:p>
            <a:pPr marL="344487" marR="0" lvl="1" indent="0" algn="l" defTabSz="914400" rtl="0" eaLnBrk="0" fontAlgn="base" latinLnBrk="0" hangingPunct="0">
              <a:lnSpc>
                <a:spcPct val="100000"/>
              </a:lnSpc>
              <a:spcBef>
                <a:spcPct val="20000"/>
              </a:spcBef>
              <a:spcAft>
                <a:spcPct val="0"/>
              </a:spcAft>
              <a:buClr>
                <a:srgbClr val="3B812F"/>
              </a:buClr>
              <a:buSzPct val="60000"/>
              <a:buFont typeface="Wingdings" pitchFamily="2" charset="2"/>
              <a:buNone/>
              <a:tabLst/>
              <a:defRPr/>
            </a:pPr>
            <a:endParaRPr kumimoji="0" lang="en-US" sz="1400" b="0" i="0" u="none" strike="noStrike" kern="0" cap="none" spc="0" normalizeH="0" baseline="0" noProof="0" dirty="0">
              <a:ln>
                <a:noFill/>
              </a:ln>
              <a:solidFill>
                <a:srgbClr val="000000"/>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1600" b="0" i="0" u="none" strike="noStrike" kern="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9901131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sz="3800" dirty="0"/>
              <a:t>Scrooge: Overcoming </a:t>
            </a:r>
            <a:r>
              <a:rPr lang="en-US" sz="3800" dirty="0" err="1"/>
              <a:t>GenASM</a:t>
            </a:r>
            <a:r>
              <a:rPr lang="en-US" sz="3800" dirty="0"/>
              <a:t> Limitations</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b="0" i="0" dirty="0">
                <a:solidFill>
                  <a:srgbClr val="000000"/>
                </a:solidFill>
                <a:effectLst/>
              </a:rPr>
              <a:t>Joël </a:t>
            </a:r>
            <a:r>
              <a:rPr lang="en-US" sz="1600" b="0" i="0" dirty="0" err="1">
                <a:solidFill>
                  <a:srgbClr val="000000"/>
                </a:solidFill>
                <a:effectLst/>
              </a:rPr>
              <a:t>Lindegger</a:t>
            </a:r>
            <a:r>
              <a:rPr lang="en-US" sz="1600" b="0" i="0" dirty="0">
                <a:solidFill>
                  <a:srgbClr val="000000"/>
                </a:solidFill>
                <a:effectLst/>
              </a:rPr>
              <a:t>, </a:t>
            </a:r>
            <a:r>
              <a:rPr lang="en-US" sz="1600" b="0" i="0" dirty="0" err="1">
                <a:solidFill>
                  <a:srgbClr val="000000"/>
                </a:solidFill>
                <a:effectLst/>
              </a:rPr>
              <a:t>Damla</a:t>
            </a:r>
            <a:r>
              <a:rPr lang="en-US" sz="1600" b="0" i="0" dirty="0">
                <a:solidFill>
                  <a:srgbClr val="000000"/>
                </a:solidFill>
                <a:effectLst/>
              </a:rPr>
              <a:t> </a:t>
            </a:r>
            <a:r>
              <a:rPr lang="en-US" sz="1600" b="0" i="0" dirty="0" err="1">
                <a:solidFill>
                  <a:srgbClr val="000000"/>
                </a:solidFill>
                <a:effectLst/>
              </a:rPr>
              <a:t>Senol</a:t>
            </a:r>
            <a:r>
              <a:rPr lang="en-US" sz="1600" b="0" i="0" dirty="0">
                <a:solidFill>
                  <a:srgbClr val="000000"/>
                </a:solidFill>
                <a:effectLst/>
              </a:rPr>
              <a:t> Cali, Mohammed </a:t>
            </a:r>
            <a:r>
              <a:rPr lang="en-US" sz="1600" b="0" i="0" dirty="0" err="1">
                <a:solidFill>
                  <a:srgbClr val="000000"/>
                </a:solidFill>
                <a:effectLst/>
              </a:rPr>
              <a:t>Alser</a:t>
            </a:r>
            <a:r>
              <a:rPr lang="en-US" sz="1600" b="0" i="0" dirty="0">
                <a:solidFill>
                  <a:srgbClr val="000000"/>
                </a:solidFill>
                <a:effectLst/>
              </a:rPr>
              <a:t>, Juan Gómez-Luna, Nika Mansouri </a:t>
            </a:r>
            <a:r>
              <a:rPr lang="en-US" sz="1600" b="0" i="0" dirty="0" err="1">
                <a:solidFill>
                  <a:srgbClr val="000000"/>
                </a:solidFill>
                <a:effectLst/>
              </a:rPr>
              <a:t>Ghiasi</a:t>
            </a:r>
            <a:r>
              <a:rPr lang="en-US" sz="1600" b="0" i="0" dirty="0">
                <a:solidFill>
                  <a:srgbClr val="000000"/>
                </a:solidFill>
                <a:effectLst/>
              </a:rPr>
              <a:t>, and Onur Mutlu,</a:t>
            </a:r>
            <a:br>
              <a:rPr lang="en-US" sz="1600" b="0" i="0" dirty="0">
                <a:solidFill>
                  <a:srgbClr val="000000"/>
                </a:solidFill>
                <a:effectLst/>
              </a:rPr>
            </a:br>
            <a:r>
              <a:rPr lang="en-US" sz="1600" b="1" i="0" dirty="0">
                <a:solidFill>
                  <a:srgbClr val="0432FF"/>
                </a:solidFill>
                <a:effectLst/>
                <a:hlinkClick r:id="rId2">
                  <a:extLst>
                    <a:ext uri="{A12FA001-AC4F-418D-AE19-62706E023703}">
                      <ahyp:hlinkClr xmlns:ahyp="http://schemas.microsoft.com/office/drawing/2018/hyperlinkcolor" val="tx"/>
                    </a:ext>
                  </a:extLst>
                </a:hlinkClick>
              </a:rPr>
              <a:t>"Scrooge: A Fast and Memory-Frugal Genomic Sequence Aligner for CPUs, GPUs, and ASICs"</a:t>
            </a:r>
            <a:br>
              <a:rPr lang="en-US" sz="1600" b="0" i="0" dirty="0">
                <a:solidFill>
                  <a:srgbClr val="000000"/>
                </a:solidFill>
                <a:effectLst/>
              </a:rPr>
            </a:br>
            <a:r>
              <a:rPr lang="en-US" sz="1600" b="1" i="1" dirty="0">
                <a:solidFill>
                  <a:srgbClr val="000000"/>
                </a:solidFill>
                <a:effectLst/>
                <a:hlinkClick r:id="rId3"/>
              </a:rPr>
              <a:t>Bioinformatics</a:t>
            </a:r>
            <a:r>
              <a:rPr lang="en-US" sz="1600" b="0" i="0" dirty="0">
                <a:solidFill>
                  <a:srgbClr val="000000"/>
                </a:solidFill>
                <a:effectLst/>
              </a:rPr>
              <a:t>, [published online on] 24 March 2023.</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4"/>
              </a:rPr>
              <a:t>Online link at Bioinformatics Journal</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5"/>
              </a:rPr>
              <a:t>arXiv preprint</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6"/>
              </a:rPr>
              <a:t>Scrooge Source Code</a:t>
            </a:r>
            <a:r>
              <a:rPr lang="en-US" sz="1600" b="0" i="0" dirty="0">
                <a:solidFill>
                  <a:srgbClr val="000000"/>
                </a:solidFill>
                <a:effectLst/>
              </a:rPr>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https://arxiv.org/pdf/2208.09985.pdf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72F12CEE-9833-EF7A-579D-3C540543C993}"/>
              </a:ext>
            </a:extLst>
          </p:cNvPr>
          <p:cNvPicPr>
            <a:picLocks noChangeAspect="1"/>
          </p:cNvPicPr>
          <p:nvPr/>
        </p:nvPicPr>
        <p:blipFill>
          <a:blip r:embed="rId7"/>
          <a:stretch>
            <a:fillRect/>
          </a:stretch>
        </p:blipFill>
        <p:spPr>
          <a:xfrm>
            <a:off x="322521" y="3861048"/>
            <a:ext cx="8516679" cy="1659594"/>
          </a:xfrm>
          <a:prstGeom prst="rect">
            <a:avLst/>
          </a:prstGeom>
        </p:spPr>
      </p:pic>
    </p:spTree>
    <p:extLst>
      <p:ext uri="{BB962C8B-B14F-4D97-AF65-F5344CB8AC3E}">
        <p14:creationId xmlns:p14="http://schemas.microsoft.com/office/powerpoint/2010/main" val="33769166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980728"/>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Lightning Talk Video</a:t>
            </a:r>
            <a:r>
              <a:rPr lang="en-US" sz="1600" dirty="0"/>
              <a:t> (90 seconds)]</a:t>
            </a:r>
            <a:br>
              <a:rPr lang="en-US" sz="1600" dirty="0"/>
            </a:br>
            <a:r>
              <a:rPr lang="en-US" sz="1600" dirty="0"/>
              <a:t>[</a:t>
            </a:r>
            <a:r>
              <a:rPr lang="en-US" sz="1600" dirty="0">
                <a:hlinkClick r:id="rId9"/>
              </a:rPr>
              <a:t>Talk Video</a:t>
            </a:r>
            <a:r>
              <a:rPr lang="en-US" sz="1600" dirty="0"/>
              <a:t> (17 minutes)]</a:t>
            </a:r>
          </a:p>
          <a:p>
            <a:pPr marL="0" indent="0">
              <a:buNone/>
            </a:pP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10"/>
          <a:stretch>
            <a:fillRect/>
          </a:stretch>
        </p:blipFill>
        <p:spPr>
          <a:xfrm>
            <a:off x="0" y="4293096"/>
            <a:ext cx="9144000" cy="2009981"/>
          </a:xfrm>
          <a:prstGeom prst="rect">
            <a:avLst/>
          </a:prstGeom>
        </p:spPr>
      </p:pic>
    </p:spTree>
    <p:extLst>
      <p:ext uri="{BB962C8B-B14F-4D97-AF65-F5344CB8AC3E}">
        <p14:creationId xmlns:p14="http://schemas.microsoft.com/office/powerpoint/2010/main" val="36209358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3597569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a:t>Accelerating </a:t>
            </a:r>
            <a:r>
              <a:rPr lang="en-US" dirty="0" err="1"/>
              <a:t>Basecalling</a:t>
            </a:r>
            <a:r>
              <a:rPr lang="en-US" dirty="0"/>
              <a:t> + Read Mapping</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0590594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DFCC-CCCB-1E23-F22E-A65CD0142B6A}"/>
              </a:ext>
            </a:extLst>
          </p:cNvPr>
          <p:cNvSpPr>
            <a:spLocks noGrp="1"/>
          </p:cNvSpPr>
          <p:nvPr>
            <p:ph type="title"/>
          </p:nvPr>
        </p:nvSpPr>
        <p:spPr/>
        <p:txBody>
          <a:bodyPr/>
          <a:lstStyle/>
          <a:p>
            <a:r>
              <a:rPr lang="en-US" dirty="0"/>
              <a:t>Designing &amp; Accelerating </a:t>
            </a:r>
            <a:r>
              <a:rPr lang="en-US" dirty="0" err="1"/>
              <a:t>Basecallers</a:t>
            </a:r>
            <a:endParaRPr lang="en-US" dirty="0"/>
          </a:p>
        </p:txBody>
      </p:sp>
      <p:sp>
        <p:nvSpPr>
          <p:cNvPr id="3" name="Content Placeholder 2">
            <a:extLst>
              <a:ext uri="{FF2B5EF4-FFF2-40B4-BE49-F238E27FC236}">
                <a16:creationId xmlns:a16="http://schemas.microsoft.com/office/drawing/2014/main" id="{F2145380-609F-1545-CAB0-2DEC6E98E3B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A85EDC8-269D-5D0A-48A7-6A53D48D647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51E87435-35BD-FF7B-908C-F92AA2E391C9}"/>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https://arxiv.org/pdf/2211.03079.pdf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97EE5A2-5932-7DB6-F1A7-0DAF5CE37BD1}"/>
              </a:ext>
            </a:extLst>
          </p:cNvPr>
          <p:cNvPicPr>
            <a:picLocks noChangeAspect="1"/>
          </p:cNvPicPr>
          <p:nvPr/>
        </p:nvPicPr>
        <p:blipFill>
          <a:blip r:embed="rId3"/>
          <a:stretch>
            <a:fillRect/>
          </a:stretch>
        </p:blipFill>
        <p:spPr>
          <a:xfrm>
            <a:off x="685800" y="1522776"/>
            <a:ext cx="7772400" cy="3812447"/>
          </a:xfrm>
          <a:prstGeom prst="rect">
            <a:avLst/>
          </a:prstGeom>
        </p:spPr>
      </p:pic>
    </p:spTree>
    <p:extLst>
      <p:ext uri="{BB962C8B-B14F-4D97-AF65-F5344CB8AC3E}">
        <p14:creationId xmlns:p14="http://schemas.microsoft.com/office/powerpoint/2010/main" val="339601466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969960"/>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6150579"/>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775512"/>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784391"/>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4039373"/>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4540875"/>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
        <p:nvSpPr>
          <p:cNvPr id="10" name="Slide Number Placeholder 2">
            <a:extLst>
              <a:ext uri="{FF2B5EF4-FFF2-40B4-BE49-F238E27FC236}">
                <a16:creationId xmlns:a16="http://schemas.microsoft.com/office/drawing/2014/main" id="{6C9A6BE0-035D-4D45-AA88-9C10BDC56A6E}"/>
              </a:ext>
            </a:extLst>
          </p:cNvPr>
          <p:cNvSpPr>
            <a:spLocks noGrp="1"/>
          </p:cNvSpPr>
          <p:nvPr>
            <p:ph type="sldNum" sz="quarter" idx="11"/>
          </p:nvPr>
        </p:nvSpPr>
        <p:spPr>
          <a:xfrm>
            <a:off x="6946900" y="6373813"/>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2976BE83-CBB8-5848-A3B9-9F433A948BCE}"/>
              </a:ext>
            </a:extLst>
          </p:cNvPr>
          <p:cNvSpPr/>
          <p:nvPr/>
        </p:nvSpPr>
        <p:spPr>
          <a:xfrm>
            <a:off x="76200" y="910043"/>
            <a:ext cx="894378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Mohammed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Alser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Zülal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Bingöl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Damla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Senol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Cali,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Jeremie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Kim,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Saugata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Ghose, Can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Alkan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Onur Mutlu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hlinkClick r:id="rId4">
                  <a:extLst>
                    <a:ext uri="{A12FA001-AC4F-418D-AE19-62706E023703}">
                      <ahyp:hlinkClr xmlns:ahyp="http://schemas.microsoft.com/office/drawing/2018/hyperlinkcolor" val="tx"/>
                    </a:ext>
                  </a:extLst>
                </a:hlinkClick>
              </a:rPr>
              <a:t>“Accelerating Genome Analysis: A Primer on an Ongoing Journey” </a:t>
            </a: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 August 2020.</a:t>
            </a:r>
          </a:p>
        </p:txBody>
      </p:sp>
      <p:pic>
        <p:nvPicPr>
          <p:cNvPr id="3" name="Picture 2">
            <a:extLst>
              <a:ext uri="{FF2B5EF4-FFF2-40B4-BE49-F238E27FC236}">
                <a16:creationId xmlns:a16="http://schemas.microsoft.com/office/drawing/2014/main" id="{4D51AC44-75A3-4349-9946-96683AA9B4E8}"/>
              </a:ext>
            </a:extLst>
          </p:cNvPr>
          <p:cNvPicPr>
            <a:picLocks noChangeAspect="1"/>
          </p:cNvPicPr>
          <p:nvPr/>
        </p:nvPicPr>
        <p:blipFill>
          <a:blip r:embed="rId5"/>
          <a:stretch>
            <a:fillRect/>
          </a:stretch>
        </p:blipFill>
        <p:spPr>
          <a:xfrm>
            <a:off x="4810204" y="1702419"/>
            <a:ext cx="3577446" cy="633799"/>
          </a:xfrm>
          <a:prstGeom prst="rect">
            <a:avLst/>
          </a:prstGeom>
        </p:spPr>
      </p:pic>
      <p:pic>
        <p:nvPicPr>
          <p:cNvPr id="6" name="Picture 5">
            <a:extLst>
              <a:ext uri="{FF2B5EF4-FFF2-40B4-BE49-F238E27FC236}">
                <a16:creationId xmlns:a16="http://schemas.microsoft.com/office/drawing/2014/main" id="{869A8184-11C2-4146-99A6-DC2DD45B8BBF}"/>
              </a:ext>
            </a:extLst>
          </p:cNvPr>
          <p:cNvPicPr>
            <a:picLocks noChangeAspect="1"/>
          </p:cNvPicPr>
          <p:nvPr/>
        </p:nvPicPr>
        <p:blipFill>
          <a:blip r:embed="rId6"/>
          <a:stretch>
            <a:fillRect/>
          </a:stretch>
        </p:blipFill>
        <p:spPr>
          <a:xfrm>
            <a:off x="4803425" y="2638622"/>
            <a:ext cx="3584225" cy="635000"/>
          </a:xfrm>
          <a:prstGeom prst="rect">
            <a:avLst/>
          </a:prstGeom>
        </p:spPr>
      </p:pic>
    </p:spTree>
    <p:extLst>
      <p:ext uri="{BB962C8B-B14F-4D97-AF65-F5344CB8AC3E}">
        <p14:creationId xmlns:p14="http://schemas.microsoft.com/office/powerpoint/2010/main" val="422007854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
        <p:nvSpPr>
          <p:cNvPr id="5" name="TextBox 4">
            <a:extLst>
              <a:ext uri="{FF2B5EF4-FFF2-40B4-BE49-F238E27FC236}">
                <a16:creationId xmlns:a16="http://schemas.microsoft.com/office/drawing/2014/main" id="{25539279-48A3-BE4E-B6C7-1E37C771F1BB}"/>
              </a:ext>
            </a:extLst>
          </p:cNvPr>
          <p:cNvSpPr txBox="1"/>
          <p:nvPr/>
        </p:nvSpPr>
        <p:spPr>
          <a:xfrm>
            <a:off x="2788947" y="6541128"/>
            <a:ext cx="3566104" cy="276999"/>
          </a:xfrm>
          <a:prstGeom prst="rect">
            <a:avLst/>
          </a:prstGeom>
          <a:noFill/>
        </p:spPr>
        <p:txBody>
          <a:bodyPr wrap="none" rtlCol="0">
            <a:spAutoFit/>
          </a:bodyPr>
          <a:lstStyle/>
          <a:p>
            <a:r>
              <a:rPr lang="en-US" sz="1200" dirty="0">
                <a:solidFill>
                  <a:srgbClr val="0432FF"/>
                </a:solidFill>
                <a:hlinkClick r:id="rId5">
                  <a:extLst>
                    <a:ext uri="{A12FA001-AC4F-418D-AE19-62706E023703}">
                      <ahyp:hlinkClr xmlns:ahyp="http://schemas.microsoft.com/office/drawing/2018/hyperlinkcolor" val="tx"/>
                    </a:ext>
                  </a:extLst>
                </a:hlinkClick>
              </a:rPr>
              <a:t>https://www.youtube.com/watch?v=r7sn41lH-4A</a:t>
            </a:r>
            <a:r>
              <a:rPr lang="en-US" sz="1200" dirty="0">
                <a:solidFill>
                  <a:srgbClr val="0432FF"/>
                </a:solidFill>
              </a:rPr>
              <a:t> </a:t>
            </a:r>
          </a:p>
        </p:txBody>
      </p:sp>
    </p:spTree>
    <p:extLst>
      <p:ext uri="{BB962C8B-B14F-4D97-AF65-F5344CB8AC3E}">
        <p14:creationId xmlns:p14="http://schemas.microsoft.com/office/powerpoint/2010/main" val="18157762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AF3F-9751-EA0C-E57E-7EC85307F734}"/>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E4F49197-0EFA-14C6-7682-C1BC3D93808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4E83210-44B8-FA3D-53BB-5CC8FB583C3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8A6BA-C088-9441-9826-2C0854D7F91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4AC3A35-D050-6C98-30F5-80450BFCD985}"/>
              </a:ext>
            </a:extLst>
          </p:cNvPr>
          <p:cNvPicPr>
            <a:picLocks noChangeAspect="1"/>
          </p:cNvPicPr>
          <p:nvPr/>
        </p:nvPicPr>
        <p:blipFill>
          <a:blip r:embed="rId2"/>
          <a:stretch>
            <a:fillRect/>
          </a:stretch>
        </p:blipFill>
        <p:spPr>
          <a:xfrm>
            <a:off x="498492" y="1061027"/>
            <a:ext cx="8147016" cy="5193723"/>
          </a:xfrm>
          <a:prstGeom prst="rect">
            <a:avLst/>
          </a:prstGeom>
        </p:spPr>
      </p:pic>
      <p:sp>
        <p:nvSpPr>
          <p:cNvPr id="6" name="TextBox 5">
            <a:extLst>
              <a:ext uri="{FF2B5EF4-FFF2-40B4-BE49-F238E27FC236}">
                <a16:creationId xmlns:a16="http://schemas.microsoft.com/office/drawing/2014/main" id="{5DAD2BAD-6CD3-086B-3017-07353E4E4B79}"/>
              </a:ext>
            </a:extLst>
          </p:cNvPr>
          <p:cNvSpPr txBox="1"/>
          <p:nvPr/>
        </p:nvSpPr>
        <p:spPr>
          <a:xfrm>
            <a:off x="1569945" y="6471823"/>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https://www.youtube.com/watch?v=NCagwf0ivT0</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22750224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07504" y="152400"/>
            <a:ext cx="8610600" cy="1066800"/>
          </a:xfrm>
        </p:spPr>
        <p:txBody>
          <a:bodyPr/>
          <a:lstStyle/>
          <a:p>
            <a:r>
              <a:rPr lang="en-US" sz="3500" b="1" dirty="0"/>
              <a:t>Genomics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80728"/>
            <a:ext cx="5340068" cy="5195664"/>
          </a:xfrm>
        </p:spPr>
        <p:txBody>
          <a:bodyPr/>
          <a:lstStyle/>
          <a:p>
            <a:r>
              <a:rPr lang="en-US" sz="1600" b="1" dirty="0">
                <a:solidFill>
                  <a:srgbClr val="0432FF"/>
                </a:solidFill>
                <a:hlinkClick r:id="rId2"/>
              </a:rPr>
              <a:t>Fall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https://safari.ethz.ch/projects_and_seminars/fall2022/doku.php?id=bioinformatics</a:t>
            </a:r>
            <a:r>
              <a:rPr lang="en-US" sz="1400" dirty="0">
                <a:solidFill>
                  <a:srgbClr val="0432FF"/>
                </a:solidFill>
              </a:rPr>
              <a:t> </a:t>
            </a:r>
          </a:p>
          <a:p>
            <a:r>
              <a:rPr lang="en-US" sz="1600" b="1" dirty="0">
                <a:solidFill>
                  <a:srgbClr val="0432FF"/>
                </a:solidFill>
                <a:hlinkClick r:id="rId4"/>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https://safari.ethz.ch/projects_and_seminars/spring2022/doku.php?id=bioinformatics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https://www.youtube.com/watch?v=nA41964-9r8&amp;list=PL5Q2soXY2Zi8tFlQvdxOdizD_EhVAMVQV</a:t>
            </a:r>
            <a:r>
              <a:rPr lang="en-US" sz="1400" dirty="0">
                <a:solidFill>
                  <a:srgbClr val="0432FF"/>
                </a:solidFill>
              </a:rPr>
              <a:t> </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7"/>
              </a:rPr>
              <a:t>https://www.youtube.com/watch?v=DEL_5A_Y3TI&amp;list=PL5Q2soXY2Zi8NrPDgOR1yRU_Cxxjw-u18</a:t>
            </a:r>
            <a:r>
              <a:rPr lang="en-US" sz="1400" dirty="0">
                <a:solidFill>
                  <a:srgbClr val="0432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EF9421B9-1559-06A9-963C-137F113AE1DA}"/>
              </a:ext>
            </a:extLst>
          </p:cNvPr>
          <p:cNvPicPr>
            <a:picLocks noChangeAspect="1"/>
          </p:cNvPicPr>
          <p:nvPr/>
        </p:nvPicPr>
        <p:blipFill>
          <a:blip r:embed="rId8"/>
          <a:stretch>
            <a:fillRect/>
          </a:stretch>
        </p:blipFill>
        <p:spPr>
          <a:xfrm>
            <a:off x="5652120" y="0"/>
            <a:ext cx="4171612" cy="6858000"/>
          </a:xfrm>
          <a:prstGeom prst="rect">
            <a:avLst/>
          </a:prstGeom>
        </p:spPr>
      </p:pic>
      <p:sp>
        <p:nvSpPr>
          <p:cNvPr id="7" name="TextBox 6">
            <a:extLst>
              <a:ext uri="{FF2B5EF4-FFF2-40B4-BE49-F238E27FC236}">
                <a16:creationId xmlns:a16="http://schemas.microsoft.com/office/drawing/2014/main" id="{5D98D170-9599-FFAE-F2B9-5231555427D6}"/>
              </a:ext>
            </a:extLst>
          </p:cNvPr>
          <p:cNvSpPr txBox="1"/>
          <p:nvPr/>
        </p:nvSpPr>
        <p:spPr>
          <a:xfrm>
            <a:off x="176382"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567915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A1460DFD-7FBB-C847-BDB7-45C727A8D8F6}"/>
              </a:ext>
            </a:extLst>
          </p:cNvPr>
          <p:cNvSpPr txBox="1"/>
          <p:nvPr/>
        </p:nvSpPr>
        <p:spPr>
          <a:xfrm>
            <a:off x="971600" y="6457890"/>
            <a:ext cx="71112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rPr>
              <a:t>Yet,</a:t>
            </a:r>
            <a:r>
              <a:rPr kumimoji="0" lang="en-US" sz="2000" b="1" i="0" u="none" strike="noStrike" kern="1200" cap="none" spc="0" normalizeH="0" noProof="0" dirty="0">
                <a:ln>
                  <a:noFill/>
                </a:ln>
                <a:solidFill>
                  <a:srgbClr val="0000FF"/>
                </a:solidFill>
                <a:effectLst/>
                <a:uLnTx/>
                <a:uFillTx/>
                <a:latin typeface="Tahoma"/>
                <a:ea typeface="+mn-ea"/>
                <a:cs typeface="+mn-cs"/>
              </a:rPr>
              <a:t> system is still bottlenecked by memory &amp; storage</a:t>
            </a:r>
            <a:endParaRPr kumimoji="0" lang="en-US" sz="20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212154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dirty="0"/>
              <a:t>Deeper and Larger Memory Hierarchies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stretch>
            <a:fillRect/>
          </a:stretch>
        </p:blipFill>
        <p:spPr>
          <a:xfrm>
            <a:off x="57981" y="1399401"/>
            <a:ext cx="6722200" cy="4433327"/>
          </a:xfrm>
          <a:prstGeom prst="rect">
            <a:avLst/>
          </a:prstGeom>
        </p:spPr>
      </p:pic>
      <p:sp>
        <p:nvSpPr>
          <p:cNvPr id="6" name="Rectangle 5"/>
          <p:cNvSpPr/>
          <p:nvPr/>
        </p:nvSpPr>
        <p:spPr>
          <a:xfrm>
            <a:off x="192974" y="6520190"/>
            <a:ext cx="8493826"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https://wccftech.com/amd-ryzen-5000-zen-3-vermeer-undressed-high-res-die-shots-close-ups-pictured-detailed/</a:t>
            </a:r>
          </a:p>
        </p:txBody>
      </p:sp>
      <p:sp>
        <p:nvSpPr>
          <p:cNvPr id="7" name="TextBox 6"/>
          <p:cNvSpPr txBox="1"/>
          <p:nvPr/>
        </p:nvSpPr>
        <p:spPr>
          <a:xfrm>
            <a:off x="1873702" y="6047457"/>
            <a:ext cx="325823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AMD Ryzen 5000, 2020</a:t>
            </a:r>
          </a:p>
        </p:txBody>
      </p:sp>
      <p:sp>
        <p:nvSpPr>
          <p:cNvPr id="9" name="TextBox 8"/>
          <p:cNvSpPr txBox="1"/>
          <p:nvPr/>
        </p:nvSpPr>
        <p:spPr>
          <a:xfrm>
            <a:off x="7086600" y="1432441"/>
            <a:ext cx="2499952" cy="44627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 Count: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cores/16 threads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L1 Caches: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KB</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per 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512 KB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32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Rectangle 39">
            <a:extLst>
              <a:ext uri="{FF2B5EF4-FFF2-40B4-BE49-F238E27FC236}">
                <a16:creationId xmlns:a16="http://schemas.microsoft.com/office/drawing/2014/main" id="{E43B13E5-F680-354D-8F66-3B88FCFE528C}"/>
              </a:ext>
            </a:extLst>
          </p:cNvPr>
          <p:cNvSpPr>
            <a:spLocks noChangeArrowheads="1"/>
          </p:cNvSpPr>
          <p:nvPr/>
        </p:nvSpPr>
        <p:spPr bwMode="auto">
          <a:xfrm rot="5400000">
            <a:off x="1543157" y="1924098"/>
            <a:ext cx="3711767" cy="4022321"/>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195196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BD4C-42D6-944C-AB93-1F2E7C88172D}"/>
              </a:ext>
            </a:extLst>
          </p:cNvPr>
          <p:cNvSpPr>
            <a:spLocks noGrp="1"/>
          </p:cNvSpPr>
          <p:nvPr>
            <p:ph type="title"/>
          </p:nvPr>
        </p:nvSpPr>
        <p:spPr/>
        <p:txBody>
          <a:bodyPr/>
          <a:lstStyle/>
          <a:p>
            <a:r>
              <a:rPr lang="en-US" dirty="0"/>
              <a:t>AMD’s 3D Last Level Cache (2021)</a:t>
            </a:r>
          </a:p>
        </p:txBody>
      </p:sp>
      <p:sp>
        <p:nvSpPr>
          <p:cNvPr id="3" name="Content Placeholder 2">
            <a:extLst>
              <a:ext uri="{FF2B5EF4-FFF2-40B4-BE49-F238E27FC236}">
                <a16:creationId xmlns:a16="http://schemas.microsoft.com/office/drawing/2014/main" id="{6B24BE51-ACF8-CE44-AA89-9ADF4B62117C}"/>
              </a:ext>
            </a:extLst>
          </p:cNvPr>
          <p:cNvSpPr>
            <a:spLocks noGrp="1"/>
          </p:cNvSpPr>
          <p:nvPr>
            <p:ph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24E0D01-23CA-4248-B1F9-623D1F5F6DD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5" name="TextBox 4">
            <a:extLst>
              <a:ext uri="{FF2B5EF4-FFF2-40B4-BE49-F238E27FC236}">
                <a16:creationId xmlns:a16="http://schemas.microsoft.com/office/drawing/2014/main" id="{59C9DCE1-9387-224F-B474-2091B2AD1D02}"/>
              </a:ext>
            </a:extLst>
          </p:cNvPr>
          <p:cNvSpPr txBox="1"/>
          <p:nvPr/>
        </p:nvSpPr>
        <p:spPr>
          <a:xfrm>
            <a:off x="187233" y="6459379"/>
            <a:ext cx="194636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https://youtu.be/gqAYMx34euU</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Rectangle 13">
            <a:extLst>
              <a:ext uri="{FF2B5EF4-FFF2-40B4-BE49-F238E27FC236}">
                <a16:creationId xmlns:a16="http://schemas.microsoft.com/office/drawing/2014/main" id="{87628116-A674-6B47-B5A5-66C8134061BF}"/>
              </a:ext>
            </a:extLst>
          </p:cNvPr>
          <p:cNvSpPr/>
          <p:nvPr/>
        </p:nvSpPr>
        <p:spPr>
          <a:xfrm>
            <a:off x="187233" y="6611779"/>
            <a:ext cx="6019800"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https://www.tech-critter.com/amd-keynote-computex-2021/</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B457267-7C22-2546-AC36-075A3FCB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39" y="1143000"/>
            <a:ext cx="2321095" cy="1605524"/>
          </a:xfrm>
          <a:prstGeom prst="rect">
            <a:avLst/>
          </a:prstGeom>
        </p:spPr>
      </p:pic>
      <p:sp>
        <p:nvSpPr>
          <p:cNvPr id="15" name="TextBox 14">
            <a:extLst>
              <a:ext uri="{FF2B5EF4-FFF2-40B4-BE49-F238E27FC236}">
                <a16:creationId xmlns:a16="http://schemas.microsoft.com/office/drawing/2014/main" id="{C64E69AA-9F57-594C-94FD-1C2F8CE71CE7}"/>
              </a:ext>
            </a:extLst>
          </p:cNvPr>
          <p:cNvSpPr txBox="1"/>
          <p:nvPr/>
        </p:nvSpPr>
        <p:spPr>
          <a:xfrm>
            <a:off x="189215" y="2720681"/>
            <a:ext cx="183188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6"/>
              </a:rPr>
              <a:t>https://community.microcenter.com/discussion/5134/comparing-zen-3-to-zen-2</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7" name="Picture 16">
            <a:extLst>
              <a:ext uri="{FF2B5EF4-FFF2-40B4-BE49-F238E27FC236}">
                <a16:creationId xmlns:a16="http://schemas.microsoft.com/office/drawing/2014/main" id="{F0E1BA0A-A982-F949-9AD7-117233B424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086073"/>
            <a:ext cx="7081838" cy="3238527"/>
          </a:xfrm>
          <a:prstGeom prst="rect">
            <a:avLst/>
          </a:prstGeom>
        </p:spPr>
      </p:pic>
      <p:sp>
        <p:nvSpPr>
          <p:cNvPr id="18" name="TextBox 17">
            <a:extLst>
              <a:ext uri="{FF2B5EF4-FFF2-40B4-BE49-F238E27FC236}">
                <a16:creationId xmlns:a16="http://schemas.microsoft.com/office/drawing/2014/main" id="{54D4E1FF-4B6E-B549-A45F-DEC4188FF16D}"/>
              </a:ext>
            </a:extLst>
          </p:cNvPr>
          <p:cNvSpPr txBox="1"/>
          <p:nvPr/>
        </p:nvSpPr>
        <p:spPr>
          <a:xfrm>
            <a:off x="5075226" y="1905000"/>
            <a:ext cx="4068774"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Additional 64 MB L3 cache die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stacked on top of the processor die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Connected using Through Silicon Vias (TSVs)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Total of 96 MB L3 cache</a:t>
            </a:r>
          </a:p>
        </p:txBody>
      </p:sp>
      <p:sp>
        <p:nvSpPr>
          <p:cNvPr id="19" name="TextBox 18">
            <a:extLst>
              <a:ext uri="{FF2B5EF4-FFF2-40B4-BE49-F238E27FC236}">
                <a16:creationId xmlns:a16="http://schemas.microsoft.com/office/drawing/2014/main" id="{A81D9142-3631-7D49-9D01-95EB2AD2E5B2}"/>
              </a:ext>
            </a:extLst>
          </p:cNvPr>
          <p:cNvSpPr txBox="1"/>
          <p:nvPr/>
        </p:nvSpPr>
        <p:spPr>
          <a:xfrm>
            <a:off x="2667000" y="1048434"/>
            <a:ext cx="573641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AMD increases the L3 size of their 8-core Zen 3 processors from 32 MB to 96 MB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9428858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A72A-7A5D-D742-AA80-43A4ED0F6C5B}"/>
              </a:ext>
            </a:extLst>
          </p:cNvPr>
          <p:cNvSpPr>
            <a:spLocks noGrp="1"/>
          </p:cNvSpPr>
          <p:nvPr>
            <p:ph type="title"/>
          </p:nvPr>
        </p:nvSpPr>
        <p:spPr>
          <a:xfrm>
            <a:off x="228600" y="152400"/>
            <a:ext cx="8991600" cy="1066800"/>
          </a:xfrm>
        </p:spPr>
        <p:txBody>
          <a:bodyPr/>
          <a:lstStyle/>
          <a:p>
            <a:r>
              <a:rPr lang="en-US" dirty="0"/>
              <a:t>Deeper and Larger Memory Hierarchies</a:t>
            </a:r>
          </a:p>
        </p:txBody>
      </p:sp>
      <p:sp>
        <p:nvSpPr>
          <p:cNvPr id="4" name="Slide Number Placeholder 3">
            <a:extLst>
              <a:ext uri="{FF2B5EF4-FFF2-40B4-BE49-F238E27FC236}">
                <a16:creationId xmlns:a16="http://schemas.microsoft.com/office/drawing/2014/main" id="{9D6B463F-D9A5-F246-AEBF-B6E35DCE8C60}"/>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D3246B-4504-6A44-A3C6-3AD1B220008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2" descr="Logical structure of the IBM POWER10 processor">
            <a:extLst>
              <a:ext uri="{FF2B5EF4-FFF2-40B4-BE49-F238E27FC236}">
                <a16:creationId xmlns:a16="http://schemas.microsoft.com/office/drawing/2014/main" id="{6ADD481E-19DE-9A41-BC9C-3EE0A79F1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679107" cy="5471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5642F6-54C9-E34D-85DE-D198E153BB67}"/>
              </a:ext>
            </a:extLst>
          </p:cNvPr>
          <p:cNvSpPr txBox="1"/>
          <p:nvPr/>
        </p:nvSpPr>
        <p:spPr>
          <a:xfrm>
            <a:off x="738673" y="6498451"/>
            <a:ext cx="7243843"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ＭＳ Ｐゴシック" panose="020B0600070205080204" pitchFamily="34" charset="-128"/>
                <a:cs typeface="+mn-cs"/>
              </a:rPr>
              <a:t>www.it-techblog.de</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/ibm-power10-prozessor-mehr-speicher-mehr-tempo-mehr-sicherheit/09/2020/</a:t>
            </a:r>
          </a:p>
        </p:txBody>
      </p:sp>
      <p:sp>
        <p:nvSpPr>
          <p:cNvPr id="7" name="TextBox 6">
            <a:extLst>
              <a:ext uri="{FF2B5EF4-FFF2-40B4-BE49-F238E27FC236}">
                <a16:creationId xmlns:a16="http://schemas.microsoft.com/office/drawing/2014/main" id="{DA78BC4D-1A2D-3F42-9A30-04C1B7FB7A52}"/>
              </a:ext>
            </a:extLst>
          </p:cNvPr>
          <p:cNvSpPr txBox="1"/>
          <p:nvPr/>
        </p:nvSpPr>
        <p:spPr>
          <a:xfrm>
            <a:off x="7304291" y="1065539"/>
            <a:ext cx="191590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IBM POWER10,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432FF"/>
                </a:solidFill>
                <a:effectLst/>
                <a:uLnTx/>
                <a:uFillTx/>
                <a:latin typeface="Arial" panose="020B0604020202020204" pitchFamily="34" charset="0"/>
                <a:ea typeface="ＭＳ Ｐゴシック" panose="020B0600070205080204" pitchFamily="34" charset="-128"/>
                <a:cs typeface="+mn-cs"/>
              </a:rPr>
              <a:t>2020</a:t>
            </a:r>
          </a:p>
        </p:txBody>
      </p:sp>
      <p:sp>
        <p:nvSpPr>
          <p:cNvPr id="8" name="Rectangle 39">
            <a:extLst>
              <a:ext uri="{FF2B5EF4-FFF2-40B4-BE49-F238E27FC236}">
                <a16:creationId xmlns:a16="http://schemas.microsoft.com/office/drawing/2014/main" id="{354C51D2-A9DE-7B4B-8BF6-162BD3236CB0}"/>
              </a:ext>
            </a:extLst>
          </p:cNvPr>
          <p:cNvSpPr>
            <a:spLocks noChangeArrowheads="1"/>
          </p:cNvSpPr>
          <p:nvPr/>
        </p:nvSpPr>
        <p:spPr bwMode="auto">
          <a:xfrm rot="5400000">
            <a:off x="3581398" y="289560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Rectangle 39">
            <a:extLst>
              <a:ext uri="{FF2B5EF4-FFF2-40B4-BE49-F238E27FC236}">
                <a16:creationId xmlns:a16="http://schemas.microsoft.com/office/drawing/2014/main" id="{9F37681C-67D9-8347-A15E-41A123016402}"/>
              </a:ext>
            </a:extLst>
          </p:cNvPr>
          <p:cNvSpPr>
            <a:spLocks noChangeArrowheads="1"/>
          </p:cNvSpPr>
          <p:nvPr/>
        </p:nvSpPr>
        <p:spPr bwMode="auto">
          <a:xfrm rot="5400000">
            <a:off x="3601552" y="568871"/>
            <a:ext cx="1371602" cy="3657600"/>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11DAAC93-B839-BF47-AAD1-4D6898B3644F}"/>
              </a:ext>
            </a:extLst>
          </p:cNvPr>
          <p:cNvSpPr txBox="1"/>
          <p:nvPr/>
        </p:nvSpPr>
        <p:spPr>
          <a:xfrm>
            <a:off x="7239000" y="2166640"/>
            <a:ext cx="2499952"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15-16</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8 threads/core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L2 Caches: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 MB per core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070C0"/>
                </a:solidFill>
                <a:effectLst/>
                <a:uLnTx/>
                <a:uFillTx/>
                <a:latin typeface="Arial" panose="020B0604020202020204" pitchFamily="34" charset="0"/>
                <a:ea typeface="ＭＳ Ｐゴシック" panose="020B0600070205080204" pitchFamily="34" charset="-128"/>
                <a:cs typeface="+mn-cs"/>
              </a:rPr>
              <a:t>L3</a:t>
            </a:r>
            <a:r>
              <a:rPr kumimoji="0" lang="en-US" sz="2400" b="0"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 Cache: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120 MB shared</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0563584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Deeper and Larger Memory Hierarchies</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Tree>
    <p:extLst>
      <p:ext uri="{BB962C8B-B14F-4D97-AF65-F5344CB8AC3E}">
        <p14:creationId xmlns:p14="http://schemas.microsoft.com/office/powerpoint/2010/main" val="3860012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Tree>
    <p:extLst>
      <p:ext uri="{BB962C8B-B14F-4D97-AF65-F5344CB8AC3E}">
        <p14:creationId xmlns:p14="http://schemas.microsoft.com/office/powerpoint/2010/main" val="17660925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Data Movement Overwhelms Modern Machines </a:t>
            </a:r>
          </a:p>
        </p:txBody>
      </p:sp>
    </p:spTree>
    <p:extLst>
      <p:ext uri="{BB962C8B-B14F-4D97-AF65-F5344CB8AC3E}">
        <p14:creationId xmlns:p14="http://schemas.microsoft.com/office/powerpoint/2010/main" val="2185975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Data Movement Overwhelms Accelerators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3332131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b="1" dirty="0">
                <a:solidFill>
                  <a:srgbClr val="0000FF"/>
                </a:solidFill>
              </a:rPr>
              <a:t>Ensure data does not overwhelm </a:t>
            </a:r>
            <a:r>
              <a:rPr lang="en-US" dirty="0">
                <a:solidFill>
                  <a:srgbClr val="0000FF"/>
                </a:solidFill>
              </a:rPr>
              <a:t>the components</a:t>
            </a:r>
          </a:p>
          <a:p>
            <a:pPr lvl="1"/>
            <a:r>
              <a:rPr lang="en-US" dirty="0"/>
              <a:t>via intelligent algorithms, architectures &amp; system designs: algorithm-architecture-devices</a:t>
            </a:r>
          </a:p>
          <a:p>
            <a:pPr lvl="1"/>
            <a:endParaRPr lang="en-US" dirty="0"/>
          </a:p>
          <a:p>
            <a:pPr lvl="1"/>
            <a:endParaRPr lang="en-US" dirty="0"/>
          </a:p>
          <a:p>
            <a:r>
              <a:rPr lang="en-US" b="1" dirty="0">
                <a:solidFill>
                  <a:srgbClr val="0000FF"/>
                </a:solidFill>
              </a:rPr>
              <a:t>Take advantage of </a:t>
            </a:r>
            <a:r>
              <a:rPr lang="en-US" dirty="0">
                <a:solidFill>
                  <a:srgbClr val="0000FF"/>
                </a:solidFill>
              </a:rPr>
              <a:t>vast amounts of </a:t>
            </a:r>
            <a:r>
              <a:rPr lang="en-US" b="1" dirty="0">
                <a:solidFill>
                  <a:srgbClr val="0000FF"/>
                </a:solidFill>
              </a:rPr>
              <a:t>data</a:t>
            </a:r>
            <a:r>
              <a:rPr lang="en-US" dirty="0">
                <a:solidFill>
                  <a:srgbClr val="0000FF"/>
                </a:solidFill>
              </a:rPr>
              <a:t> and metadata</a:t>
            </a:r>
          </a:p>
          <a:p>
            <a:pPr lvl="1"/>
            <a:r>
              <a:rPr lang="en-US" dirty="0"/>
              <a:t>to improve architectural &amp; system-level decisions </a:t>
            </a:r>
          </a:p>
          <a:p>
            <a:pPr lvl="1"/>
            <a:endParaRPr lang="en-US" dirty="0"/>
          </a:p>
          <a:p>
            <a:pPr lvl="1"/>
            <a:endParaRPr lang="en-US" dirty="0"/>
          </a:p>
          <a:p>
            <a:r>
              <a:rPr lang="en-US" b="1" dirty="0">
                <a:solidFill>
                  <a:srgbClr val="0000FF"/>
                </a:solidFill>
              </a:rPr>
              <a:t>Understand and exploit </a:t>
            </a:r>
            <a:r>
              <a:rPr lang="en-US" dirty="0">
                <a:solidFill>
                  <a:srgbClr val="0000FF"/>
                </a:solidFill>
              </a:rPr>
              <a:t>properties of (different) </a:t>
            </a:r>
            <a:r>
              <a:rPr lang="en-US" b="1" dirty="0">
                <a:solidFill>
                  <a:srgbClr val="0000FF"/>
                </a:solidFill>
              </a:rPr>
              <a:t>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2709411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Computing Systems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Are</a:t>
            </a:r>
            <a:r>
              <a:rPr lang="en-US" dirty="0">
                <a:solidFill>
                  <a:srgbClr val="0000FF"/>
                </a:solidFill>
              </a:rPr>
              <a:t> </a:t>
            </a:r>
            <a:r>
              <a:rPr lang="en-US" dirty="0">
                <a:solidFill>
                  <a:srgbClr val="FF0000"/>
                </a:solidFill>
              </a:rPr>
              <a:t>processor-centric</a:t>
            </a:r>
            <a:r>
              <a:rPr lang="en-US" dirty="0">
                <a:solidFill>
                  <a:srgbClr val="0432FF"/>
                </a:solidFill>
              </a:rPr>
              <a:t> vs. </a:t>
            </a:r>
            <a:r>
              <a:rPr lang="en-US" b="1" dirty="0">
                <a:solidFill>
                  <a:srgbClr val="0432FF"/>
                </a:solidFill>
              </a:rPr>
              <a:t>data-centric</a:t>
            </a:r>
          </a:p>
          <a:p>
            <a:pPr lvl="1"/>
            <a:endParaRPr lang="en-US" dirty="0"/>
          </a:p>
          <a:p>
            <a:pPr lvl="1"/>
            <a:endParaRPr lang="en-US" dirty="0"/>
          </a:p>
          <a:p>
            <a:endParaRPr lang="en-US" dirty="0"/>
          </a:p>
          <a:p>
            <a:r>
              <a:rPr lang="en-US" dirty="0"/>
              <a:t>Make </a:t>
            </a:r>
            <a:r>
              <a:rPr lang="en-US" dirty="0">
                <a:solidFill>
                  <a:srgbClr val="FF0000"/>
                </a:solidFill>
              </a:rPr>
              <a:t>designer-dictated </a:t>
            </a:r>
            <a:r>
              <a:rPr lang="en-US" dirty="0">
                <a:solidFill>
                  <a:srgbClr val="0432FF"/>
                </a:solidFill>
              </a:rPr>
              <a:t>decisions vs. </a:t>
            </a:r>
            <a:r>
              <a:rPr lang="en-US" b="1" dirty="0">
                <a:solidFill>
                  <a:srgbClr val="0432FF"/>
                </a:solidFill>
              </a:rPr>
              <a:t>data-driven</a:t>
            </a:r>
            <a:endParaRPr lang="en-US" dirty="0">
              <a:solidFill>
                <a:srgbClr val="0432FF"/>
              </a:solidFill>
            </a:endParaRPr>
          </a:p>
          <a:p>
            <a:pPr lvl="1"/>
            <a:endParaRPr lang="en-US" dirty="0"/>
          </a:p>
          <a:p>
            <a:pPr lvl="1"/>
            <a:endParaRPr lang="en-US" dirty="0"/>
          </a:p>
          <a:p>
            <a:endParaRPr lang="en-US" dirty="0"/>
          </a:p>
          <a:p>
            <a:r>
              <a:rPr lang="en-US" dirty="0"/>
              <a:t>Make </a:t>
            </a:r>
            <a:r>
              <a:rPr lang="en-US" dirty="0">
                <a:solidFill>
                  <a:srgbClr val="FF0000"/>
                </a:solidFill>
              </a:rPr>
              <a:t>component-based myopic </a:t>
            </a:r>
            <a:r>
              <a:rPr lang="en-US" dirty="0">
                <a:solidFill>
                  <a:srgbClr val="0000FF"/>
                </a:solidFill>
              </a:rPr>
              <a:t>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397007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540787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83942022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852-247E-8E45-911F-917B88B448CC}"/>
              </a:ext>
            </a:extLst>
          </p:cNvPr>
          <p:cNvSpPr>
            <a:spLocks noGrp="1"/>
          </p:cNvSpPr>
          <p:nvPr>
            <p:ph type="title"/>
          </p:nvPr>
        </p:nvSpPr>
        <p:spPr>
          <a:xfrm>
            <a:off x="228600" y="152400"/>
            <a:ext cx="8879904" cy="1066800"/>
          </a:xfrm>
        </p:spPr>
        <p:txBody>
          <a:bodyPr/>
          <a:lstStyle/>
          <a:p>
            <a:r>
              <a:rPr lang="en-US" sz="3400" dirty="0"/>
              <a:t>A Blueprint for Fundamentally Better Architectures</a:t>
            </a:r>
          </a:p>
        </p:txBody>
      </p:sp>
      <p:sp>
        <p:nvSpPr>
          <p:cNvPr id="3" name="Content Placeholder 2">
            <a:extLst>
              <a:ext uri="{FF2B5EF4-FFF2-40B4-BE49-F238E27FC236}">
                <a16:creationId xmlns:a16="http://schemas.microsoft.com/office/drawing/2014/main" id="{33D775C0-662F-E944-BE80-00AD35D75816}"/>
              </a:ext>
            </a:extLst>
          </p:cNvPr>
          <p:cNvSpPr>
            <a:spLocks noGrp="1"/>
          </p:cNvSpPr>
          <p:nvPr>
            <p:ph idx="1"/>
          </p:nvPr>
        </p:nvSpPr>
        <p:spPr>
          <a:xfrm>
            <a:off x="228600" y="1052736"/>
            <a:ext cx="8610600" cy="5195664"/>
          </a:xfrm>
        </p:spPr>
        <p:txBody>
          <a:bodyPr/>
          <a:lstStyle/>
          <a:p>
            <a:r>
              <a:rPr lang="en-US" sz="2000" dirty="0"/>
              <a:t>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"Intelligent Architectures for Intelligent Computing Systems"</a:t>
            </a:r>
            <a:br>
              <a:rPr lang="en-US" sz="2000" dirty="0"/>
            </a:br>
            <a:r>
              <a:rPr lang="en-US" sz="2000" i="1" dirty="0"/>
              <a:t>Invited Paper in Proceedings of the </a:t>
            </a:r>
            <a:r>
              <a:rPr lang="en-US" sz="2000" i="1" dirty="0">
                <a:hlinkClick r:id="rId3"/>
              </a:rPr>
              <a:t>Design, Automation, and Test in Europe Conference</a:t>
            </a:r>
            <a:r>
              <a:rPr lang="en-US" sz="2000" i="1" dirty="0"/>
              <a:t> (</a:t>
            </a:r>
            <a:r>
              <a:rPr lang="en-US" sz="2000" b="1" i="1" dirty="0"/>
              <a:t>DATE</a:t>
            </a:r>
            <a:r>
              <a:rPr lang="en-US" sz="2000" i="1" dirty="0"/>
              <a:t>)</a:t>
            </a:r>
            <a:r>
              <a:rPr lang="en-US" sz="2000" dirty="0"/>
              <a:t>, Virtual, February 2021.</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IEDM Tutorial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Short DATE Talk Video</a:t>
            </a:r>
            <a:r>
              <a:rPr lang="en-US" sz="2000" dirty="0"/>
              <a:t> (11 minutes)]</a:t>
            </a:r>
            <a:br>
              <a:rPr lang="en-US" sz="2000" dirty="0"/>
            </a:br>
            <a:r>
              <a:rPr lang="en-US" sz="2000" dirty="0"/>
              <a:t>[</a:t>
            </a:r>
            <a:r>
              <a:rPr lang="en-US" sz="2000" dirty="0">
                <a:hlinkClick r:id="rId9"/>
              </a:rPr>
              <a:t>Longer IEDM Tutorial Video</a:t>
            </a:r>
            <a:r>
              <a:rPr lang="en-US" sz="2000" dirty="0"/>
              <a:t> (1 </a:t>
            </a:r>
            <a:r>
              <a:rPr lang="en-US" sz="2000" dirty="0" err="1"/>
              <a:t>hr</a:t>
            </a:r>
            <a:r>
              <a:rPr lang="en-US" sz="2000" dirty="0"/>
              <a:t> 51 minutes)]</a:t>
            </a:r>
          </a:p>
          <a:p>
            <a:endParaRPr lang="en-US" sz="2000" dirty="0"/>
          </a:p>
        </p:txBody>
      </p:sp>
      <p:sp>
        <p:nvSpPr>
          <p:cNvPr id="4" name="Slide Number Placeholder 3">
            <a:extLst>
              <a:ext uri="{FF2B5EF4-FFF2-40B4-BE49-F238E27FC236}">
                <a16:creationId xmlns:a16="http://schemas.microsoft.com/office/drawing/2014/main" id="{A902EC93-2093-4A4C-9A55-4B63386A8D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A91863D-16AC-D747-BA17-510BFEEF04EF}"/>
              </a:ext>
            </a:extLst>
          </p:cNvPr>
          <p:cNvPicPr>
            <a:picLocks noChangeAspect="1"/>
          </p:cNvPicPr>
          <p:nvPr/>
        </p:nvPicPr>
        <p:blipFill>
          <a:blip r:embed="rId10"/>
          <a:stretch>
            <a:fillRect/>
          </a:stretch>
        </p:blipFill>
        <p:spPr>
          <a:xfrm>
            <a:off x="0" y="4399550"/>
            <a:ext cx="9144000" cy="1549730"/>
          </a:xfrm>
          <a:prstGeom prst="rect">
            <a:avLst/>
          </a:prstGeom>
        </p:spPr>
      </p:pic>
    </p:spTree>
    <p:extLst>
      <p:ext uri="{BB962C8B-B14F-4D97-AF65-F5344CB8AC3E}">
        <p14:creationId xmlns:p14="http://schemas.microsoft.com/office/powerpoint/2010/main" val="259520990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48</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&amp; sensor structures</a:t>
            </a:r>
          </a:p>
          <a:p>
            <a:pPr marL="0" indent="0">
              <a:buNone/>
            </a:pPr>
            <a:endParaRPr lang="en-US" b="1" dirty="0">
              <a:solidFill>
                <a:srgbClr val="0000FF"/>
              </a:solidFill>
            </a:endParaRPr>
          </a:p>
          <a:p>
            <a:pPr marL="0" indent="0">
              <a:buNone/>
            </a:pPr>
            <a:endParaRPr lang="en-US" b="1" dirty="0">
              <a:solidFill>
                <a:srgbClr val="0000FF"/>
              </a:solidFill>
            </a:endParaRPr>
          </a:p>
          <a:p>
            <a:r>
              <a:rPr lang="en-US" b="1" dirty="0">
                <a:solidFill>
                  <a:srgbClr val="0000FF"/>
                </a:solidFill>
              </a:rPr>
              <a:t>Low-latency &amp; low-energy data access</a:t>
            </a:r>
          </a:p>
          <a:p>
            <a:pPr marL="344487" lvl="1" indent="0">
              <a:buNone/>
            </a:pPr>
            <a:endParaRPr lang="en-US" dirty="0"/>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perf.</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49683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42047163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0DC6A04-D80E-184D-BC07-63C1F510EF16}"/>
              </a:ext>
            </a:extLst>
          </p:cNvPr>
          <p:cNvSpPr>
            <a:spLocks noGrp="1"/>
          </p:cNvSpPr>
          <p:nvPr>
            <p:ph idx="1"/>
          </p:nvPr>
        </p:nvSpPr>
        <p:spPr>
          <a:xfrm>
            <a:off x="169011" y="936172"/>
            <a:ext cx="8894602" cy="5293805"/>
          </a:xfrm>
        </p:spPr>
        <p:txBody>
          <a:bodyPr/>
          <a:lstStyle/>
          <a:p>
            <a:r>
              <a:rPr lang="en-US" dirty="0"/>
              <a:t>Kautz, “</a:t>
            </a:r>
            <a:r>
              <a:rPr lang="en-US" dirty="0">
                <a:solidFill>
                  <a:srgbClr val="0000FF"/>
                </a:solidFill>
              </a:rPr>
              <a:t>Cellular Logic-in-Memory Arrays</a:t>
            </a:r>
            <a:r>
              <a:rPr lang="en-US" dirty="0"/>
              <a:t>”, IEEE TC 1969.</a:t>
            </a:r>
          </a:p>
        </p:txBody>
      </p:sp>
      <p:sp>
        <p:nvSpPr>
          <p:cNvPr id="8" name="TextBox 7">
            <a:extLst>
              <a:ext uri="{FF2B5EF4-FFF2-40B4-BE49-F238E27FC236}">
                <a16:creationId xmlns:a16="http://schemas.microsoft.com/office/drawing/2014/main" id="{B249EA16-0367-EB43-921A-3C42949CA66E}"/>
              </a:ext>
            </a:extLst>
          </p:cNvPr>
          <p:cNvSpPr txBox="1"/>
          <p:nvPr/>
        </p:nvSpPr>
        <p:spPr>
          <a:xfrm>
            <a:off x="3384816" y="6557759"/>
            <a:ext cx="23743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https://doi.org/10.1109/T-C.1969.222754</a:t>
            </a:r>
            <a:endParaRPr kumimoji="0" lang="en-US" sz="1000" b="0"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28C4192-E29D-E24F-8502-741864FE95A5}"/>
              </a:ext>
            </a:extLst>
          </p:cNvPr>
          <p:cNvPicPr>
            <a:picLocks noChangeAspect="1"/>
          </p:cNvPicPr>
          <p:nvPr/>
        </p:nvPicPr>
        <p:blipFill>
          <a:blip r:embed="rId3"/>
          <a:stretch>
            <a:fillRect/>
          </a:stretch>
        </p:blipFill>
        <p:spPr>
          <a:xfrm>
            <a:off x="93840" y="1545034"/>
            <a:ext cx="7422488" cy="1614853"/>
          </a:xfrm>
          <a:prstGeom prst="rect">
            <a:avLst/>
          </a:prstGeom>
          <a:ln>
            <a:noFill/>
          </a:ln>
        </p:spPr>
      </p:pic>
      <p:pic>
        <p:nvPicPr>
          <p:cNvPr id="4" name="Picture 3">
            <a:extLst>
              <a:ext uri="{FF2B5EF4-FFF2-40B4-BE49-F238E27FC236}">
                <a16:creationId xmlns:a16="http://schemas.microsoft.com/office/drawing/2014/main" id="{415F294C-7C0D-9C40-83D9-362BA2329E1C}"/>
              </a:ext>
            </a:extLst>
          </p:cNvPr>
          <p:cNvPicPr>
            <a:picLocks noChangeAspect="1"/>
          </p:cNvPicPr>
          <p:nvPr/>
        </p:nvPicPr>
        <p:blipFill>
          <a:blip r:embed="rId4"/>
          <a:stretch>
            <a:fillRect/>
          </a:stretch>
        </p:blipFill>
        <p:spPr>
          <a:xfrm>
            <a:off x="750743" y="3159887"/>
            <a:ext cx="3821257" cy="3260576"/>
          </a:xfrm>
          <a:prstGeom prst="rect">
            <a:avLst/>
          </a:prstGeom>
          <a:ln>
            <a:noFill/>
          </a:ln>
        </p:spPr>
      </p:pic>
      <p:pic>
        <p:nvPicPr>
          <p:cNvPr id="5" name="Picture 4">
            <a:extLst>
              <a:ext uri="{FF2B5EF4-FFF2-40B4-BE49-F238E27FC236}">
                <a16:creationId xmlns:a16="http://schemas.microsoft.com/office/drawing/2014/main" id="{B83F4E44-82BE-F649-AE47-8490FABD910C}"/>
              </a:ext>
            </a:extLst>
          </p:cNvPr>
          <p:cNvPicPr>
            <a:picLocks noChangeAspect="1"/>
          </p:cNvPicPr>
          <p:nvPr/>
        </p:nvPicPr>
        <p:blipFill>
          <a:blip r:embed="rId5"/>
          <a:stretch>
            <a:fillRect/>
          </a:stretch>
        </p:blipFill>
        <p:spPr>
          <a:xfrm>
            <a:off x="5127130" y="3594249"/>
            <a:ext cx="3289819" cy="2460750"/>
          </a:xfrm>
          <a:prstGeom prst="rect">
            <a:avLst/>
          </a:prstGeom>
          <a:noFill/>
          <a:ln>
            <a:noFill/>
          </a:ln>
        </p:spPr>
      </p:pic>
      <p:sp>
        <p:nvSpPr>
          <p:cNvPr id="9" name="Title 1">
            <a:extLst>
              <a:ext uri="{FF2B5EF4-FFF2-40B4-BE49-F238E27FC236}">
                <a16:creationId xmlns:a16="http://schemas.microsoft.com/office/drawing/2014/main" id="{5EFFEB3E-E419-4F42-ACDC-B356AE150896}"/>
              </a:ext>
            </a:extLst>
          </p:cNvPr>
          <p:cNvSpPr>
            <a:spLocks noGrp="1"/>
          </p:cNvSpPr>
          <p:nvPr>
            <p:ph type="title"/>
          </p:nvPr>
        </p:nvSpPr>
        <p:spPr>
          <a:xfrm>
            <a:off x="228600" y="152400"/>
            <a:ext cx="8610600" cy="1066800"/>
          </a:xfrm>
        </p:spPr>
        <p:txBody>
          <a:bodyPr/>
          <a:lstStyle/>
          <a:p>
            <a:r>
              <a:rPr lang="en-US" dirty="0"/>
              <a:t>Processing in/near Memory: An Old Idea</a:t>
            </a:r>
          </a:p>
        </p:txBody>
      </p:sp>
    </p:spTree>
    <p:extLst>
      <p:ext uri="{BB962C8B-B14F-4D97-AF65-F5344CB8AC3E}">
        <p14:creationId xmlns:p14="http://schemas.microsoft.com/office/powerpoint/2010/main" val="4576401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7DE9C9-2D44-EB4D-B6C3-44873EE82368}"/>
              </a:ext>
            </a:extLst>
          </p:cNvPr>
          <p:cNvSpPr txBox="1"/>
          <p:nvPr/>
        </p:nvSpPr>
        <p:spPr>
          <a:xfrm>
            <a:off x="1475656" y="6467135"/>
            <a:ext cx="66319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https://safari.ethz.ch/architecture/fall2020/lib/exe/fetch.php?media=stone_logic_in_memory_1970.pdf</a:t>
            </a:r>
            <a:r>
              <a:rPr kumimoji="0" lang="en-US" sz="11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6955358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a:xfrm>
            <a:off x="228600" y="1219200"/>
            <a:ext cx="8915400" cy="5029200"/>
          </a:xfrm>
        </p:spPr>
        <p:txBody>
          <a:bodyPr/>
          <a:lstStyle/>
          <a:p>
            <a:r>
              <a:rPr lang="en-US" b="1" dirty="0">
                <a:solidFill>
                  <a:srgbClr val="FF0000"/>
                </a:solidFill>
              </a:rPr>
              <a:t>Huge problems with Memory Technology</a:t>
            </a:r>
          </a:p>
          <a:p>
            <a:pPr lvl="1"/>
            <a:r>
              <a:rPr lang="en-US" dirty="0">
                <a:solidFill>
                  <a:srgbClr val="0000FF"/>
                </a:solidFill>
              </a:rPr>
              <a:t>Memory technology scaling is not going well </a:t>
            </a:r>
            <a:r>
              <a:rPr lang="en-US" dirty="0">
                <a:solidFill>
                  <a:srgbClr val="0000FF"/>
                </a:solidFill>
                <a:sym typeface="Wingdings" pitchFamily="2" charset="2"/>
              </a:rPr>
              <a:t>(e.g., RowHammer)</a:t>
            </a:r>
            <a:endParaRPr lang="en-US" dirty="0">
              <a:solidFill>
                <a:srgbClr val="0000FF"/>
              </a:solidFill>
            </a:endParaRPr>
          </a:p>
          <a:p>
            <a:pPr lvl="1"/>
            <a:r>
              <a:rPr lang="en-US" dirty="0">
                <a:solidFill>
                  <a:srgbClr val="C00000"/>
                </a:solidFill>
                <a:sym typeface="Wingdings"/>
              </a:rPr>
              <a:t>Many scaling issues demand intelligence in memory</a:t>
            </a:r>
          </a:p>
          <a:p>
            <a:pPr marL="0" indent="0">
              <a:buNone/>
            </a:pPr>
            <a:endParaRPr lang="en-US" dirty="0">
              <a:solidFill>
                <a:srgbClr val="FF0000"/>
              </a:solidFill>
            </a:endParaRPr>
          </a:p>
          <a:p>
            <a:r>
              <a:rPr lang="en-US" b="1" dirty="0">
                <a:solidFill>
                  <a:srgbClr val="FF0000"/>
                </a:solidFill>
              </a:rPr>
              <a:t>Huge demand from Applications &amp; Systems</a:t>
            </a:r>
          </a:p>
          <a:p>
            <a:pPr lvl="1"/>
            <a:r>
              <a:rPr lang="en-US" dirty="0">
                <a:solidFill>
                  <a:srgbClr val="0000FF"/>
                </a:solidFill>
              </a:rPr>
              <a:t>Data access bottleneck</a:t>
            </a:r>
          </a:p>
          <a:p>
            <a:pPr lvl="1"/>
            <a:r>
              <a:rPr lang="en-US" dirty="0">
                <a:solidFill>
                  <a:srgbClr val="0000FF"/>
                </a:solidFill>
              </a:rPr>
              <a:t>Energy &amp; power bottlenecks</a:t>
            </a:r>
          </a:p>
          <a:p>
            <a:pPr lvl="1"/>
            <a:r>
              <a:rPr lang="en-US" dirty="0">
                <a:solidFill>
                  <a:srgbClr val="0000FF"/>
                </a:solidFill>
              </a:rPr>
              <a:t>Data movement energy dominates computation energy</a:t>
            </a:r>
          </a:p>
          <a:p>
            <a:pPr lvl="1"/>
            <a:r>
              <a:rPr lang="en-US" dirty="0">
                <a:solidFill>
                  <a:srgbClr val="0000FF"/>
                </a:solidFill>
              </a:rPr>
              <a:t>Need all at the same time: performance, energy, sustainability</a:t>
            </a:r>
          </a:p>
          <a:p>
            <a:pPr lvl="1"/>
            <a:r>
              <a:rPr lang="en-US" dirty="0">
                <a:solidFill>
                  <a:srgbClr val="C00000"/>
                </a:solidFill>
              </a:rPr>
              <a:t>We can improve all metrics by minimizing data movement</a:t>
            </a:r>
          </a:p>
          <a:p>
            <a:pPr lvl="1"/>
            <a:endParaRPr lang="en-US" dirty="0">
              <a:solidFill>
                <a:srgbClr val="0000FF"/>
              </a:solidFill>
            </a:endParaRPr>
          </a:p>
          <a:p>
            <a:r>
              <a:rPr lang="en-US" b="1" dirty="0">
                <a:solidFill>
                  <a:srgbClr val="FF0000"/>
                </a:solidFill>
              </a:rPr>
              <a:t>Designs are squeezed in the middle</a:t>
            </a:r>
          </a:p>
          <a:p>
            <a:pPr lvl="1"/>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8988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29448979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1585477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4572000" y="1411413"/>
            <a:ext cx="1871663" cy="18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603129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9729932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2023)</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599" y="1000472"/>
            <a:ext cx="5383377"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2023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https://safari.ethz.ch/projects_and_seminars/spring2023/doku.php?id=modern_ssds</a:t>
            </a:r>
            <a:endParaRPr lang="en-US" sz="1400" dirty="0">
              <a:solidFill>
                <a:srgbClr val="0000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https://safari.ethz.ch/projects_and_seminars/fall2022/doku.php?id=modern_ssds</a:t>
            </a:r>
            <a:r>
              <a:rPr lang="en-US" sz="1600" dirty="0">
                <a:solidFill>
                  <a:srgbClr val="0000FF"/>
                </a:solidFill>
              </a:rPr>
              <a:t> </a:t>
            </a:r>
          </a:p>
          <a:p>
            <a:pPr lvl="1"/>
            <a:endParaRPr lang="en-US" sz="1600" dirty="0">
              <a:solidFill>
                <a:srgbClr val="0000FF"/>
              </a:solidFill>
            </a:endParaRPr>
          </a:p>
          <a:p>
            <a:r>
              <a:rPr lang="en-US" sz="1600" b="1" dirty="0" err="1">
                <a:solidFill>
                  <a:srgbClr val="0000FF"/>
                </a:solidFill>
                <a:hlinkClick r:id="rId5">
                  <a:extLst>
                    <a:ext uri="{A12FA001-AC4F-418D-AE19-62706E023703}">
                      <ahyp:hlinkClr xmlns:ahyp="http://schemas.microsoft.com/office/drawing/2018/hyperlinkcolor" val="tx"/>
                    </a:ext>
                  </a:extLst>
                </a:hlinkClick>
              </a:rPr>
              <a:t>Youtube</a:t>
            </a:r>
            <a:r>
              <a:rPr lang="en-US" sz="1600" b="1" dirty="0">
                <a:solidFill>
                  <a:srgbClr val="0000FF"/>
                </a:solidFill>
                <a:hlinkClick r:id="rId5">
                  <a:extLst>
                    <a:ext uri="{A12FA001-AC4F-418D-AE19-62706E023703}">
                      <ahyp:hlinkClr xmlns:ahyp="http://schemas.microsoft.com/office/drawing/2018/hyperlinkcolor" val="tx"/>
                    </a:ext>
                  </a:extLst>
                </a:hlinkClick>
              </a:rPr>
              <a:t> Livestream (Spring 2023):</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5">
                  <a:extLst>
                    <a:ext uri="{A12FA001-AC4F-418D-AE19-62706E023703}">
                      <ahyp:hlinkClr xmlns:ahyp="http://schemas.microsoft.com/office/drawing/2018/hyperlinkcolor" val="tx"/>
                    </a:ext>
                  </a:extLst>
                </a:hlinkClick>
              </a:rPr>
              <a:t>https://www.youtube.com/watch?v=4VTwOMmsnJY&amp;list=PL5Q2soXY2Zi_8qOM5Icpp8hB2SHtm4z57&amp;pp=iAQB</a:t>
            </a:r>
            <a:endParaRPr lang="en-US" sz="1400" dirty="0">
              <a:solidFill>
                <a:srgbClr val="0000FF"/>
              </a:solidFill>
            </a:endParaRPr>
          </a:p>
          <a:p>
            <a:r>
              <a:rPr lang="en-US" sz="1600" b="1" dirty="0" err="1">
                <a:solidFill>
                  <a:srgbClr val="0000FF"/>
                </a:solidFill>
                <a:hlinkClick r:id="rId7">
                  <a:extLst>
                    <a:ext uri="{A12FA001-AC4F-418D-AE19-62706E023703}">
                      <ahyp:hlinkClr xmlns:ahyp="http://schemas.microsoft.com/office/drawing/2018/hyperlinkcolor" val="tx"/>
                    </a:ext>
                  </a:extLst>
                </a:hlinkClick>
              </a:rPr>
              <a:t>Youtube</a:t>
            </a:r>
            <a:r>
              <a:rPr lang="en-US" sz="1600" b="1" dirty="0">
                <a:solidFill>
                  <a:srgbClr val="0000FF"/>
                </a:solidFill>
                <a:hlinkClick r:id="rId7">
                  <a:extLst>
                    <a:ext uri="{A12FA001-AC4F-418D-AE19-62706E023703}">
                      <ahyp:hlinkClr xmlns:ahyp="http://schemas.microsoft.com/office/drawing/2018/hyperlinkcolor" val="tx"/>
                    </a:ext>
                  </a:extLst>
                </a:hlinkClick>
              </a:rPr>
              <a:t> </a:t>
            </a:r>
            <a:r>
              <a:rPr lang="en-US" sz="1600" b="1" dirty="0">
                <a:solidFill>
                  <a:srgbClr val="0000FF"/>
                </a:solidFill>
                <a:hlinkClick r:id="rId8">
                  <a:extLst>
                    <a:ext uri="{A12FA001-AC4F-418D-AE19-62706E023703}">
                      <ahyp:hlinkClr xmlns:ahyp="http://schemas.microsoft.com/office/drawing/2018/hyperlinkcolor" val="tx"/>
                    </a:ext>
                  </a:extLst>
                </a:hlinkClick>
              </a:rPr>
              <a:t>Livestream (Fall 2022):</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8">
                  <a:extLst>
                    <a:ext uri="{A12FA001-AC4F-418D-AE19-62706E023703}">
                      <ahyp:hlinkClr xmlns:ahyp="http://schemas.microsoft.com/office/drawing/2018/hyperlinkcolor" val="tx"/>
                    </a:ext>
                  </a:extLst>
                </a:hlinkClick>
              </a:rPr>
              <a:t>https://www.youtube.com/watch?v=hqLrd-Uj0aU&amp;list=PL5Q2soXY2Zi9BJhenUq4JI5bwhAMpAp13&amp;pp=iAQB</a:t>
            </a:r>
            <a:endParaRPr lang="en-US" sz="1800" dirty="0">
              <a:solidFill>
                <a:srgbClr val="0000FF"/>
              </a:solidFill>
            </a:endParaRP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6" name="TextBox 5">
            <a:extLst>
              <a:ext uri="{FF2B5EF4-FFF2-40B4-BE49-F238E27FC236}">
                <a16:creationId xmlns:a16="http://schemas.microsoft.com/office/drawing/2014/main" id="{63A18228-3D8E-548A-F245-CB41772D73BA}"/>
              </a:ext>
            </a:extLst>
          </p:cNvPr>
          <p:cNvSpPr txBox="1"/>
          <p:nvPr/>
        </p:nvSpPr>
        <p:spPr>
          <a:xfrm>
            <a:off x="176382" y="6453336"/>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 name="Picture 6">
            <a:extLst>
              <a:ext uri="{FF2B5EF4-FFF2-40B4-BE49-F238E27FC236}">
                <a16:creationId xmlns:a16="http://schemas.microsoft.com/office/drawing/2014/main" id="{B30132C9-91E2-CA98-9218-85CC411C0222}"/>
              </a:ext>
            </a:extLst>
          </p:cNvPr>
          <p:cNvPicPr>
            <a:picLocks noChangeAspect="1"/>
          </p:cNvPicPr>
          <p:nvPr/>
        </p:nvPicPr>
        <p:blipFill>
          <a:blip r:embed="rId10"/>
          <a:stretch>
            <a:fillRect/>
          </a:stretch>
        </p:blipFill>
        <p:spPr>
          <a:xfrm>
            <a:off x="6156176" y="0"/>
            <a:ext cx="2890872" cy="6858000"/>
          </a:xfrm>
          <a:prstGeom prst="rect">
            <a:avLst/>
          </a:prstGeom>
        </p:spPr>
      </p:pic>
    </p:spTree>
    <p:extLst>
      <p:ext uri="{BB962C8B-B14F-4D97-AF65-F5344CB8AC3E}">
        <p14:creationId xmlns:p14="http://schemas.microsoft.com/office/powerpoint/2010/main" val="40107267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07504" y="152400"/>
            <a:ext cx="8610600" cy="1066800"/>
          </a:xfrm>
        </p:spPr>
        <p:txBody>
          <a:bodyPr/>
          <a:lstStyle/>
          <a:p>
            <a:r>
              <a:rPr lang="en-US" sz="3500" b="1" dirty="0"/>
              <a:t>Genomics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80728"/>
            <a:ext cx="5340068" cy="5195664"/>
          </a:xfrm>
        </p:spPr>
        <p:txBody>
          <a:bodyPr/>
          <a:lstStyle/>
          <a:p>
            <a:r>
              <a:rPr lang="en-US" sz="1600" b="1" dirty="0">
                <a:solidFill>
                  <a:srgbClr val="0432FF"/>
                </a:solidFill>
                <a:hlinkClick r:id="rId2"/>
              </a:rPr>
              <a:t>Fall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https://safari.ethz.ch/projects_and_seminars/fall2022/doku.php?id=bioinformatics</a:t>
            </a:r>
            <a:r>
              <a:rPr lang="en-US" sz="1400" dirty="0">
                <a:solidFill>
                  <a:srgbClr val="0432FF"/>
                </a:solidFill>
              </a:rPr>
              <a:t> </a:t>
            </a:r>
          </a:p>
          <a:p>
            <a:r>
              <a:rPr lang="en-US" sz="1600" b="1" dirty="0">
                <a:solidFill>
                  <a:srgbClr val="0432FF"/>
                </a:solidFill>
                <a:hlinkClick r:id="rId4"/>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https://safari.ethz.ch/projects_and_seminars/spring2022/doku.php?id=bioinformatics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https://www.youtube.com/watch?v=nA41964-9r8&amp;list=PL5Q2soXY2Zi8tFlQvdxOdizD_EhVAMVQV</a:t>
            </a:r>
            <a:r>
              <a:rPr lang="en-US" sz="1400" dirty="0">
                <a:solidFill>
                  <a:srgbClr val="0432FF"/>
                </a:solidFill>
              </a:rPr>
              <a:t> </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7"/>
              </a:rPr>
              <a:t>https://www.youtube.com/watch?v=DEL_5A_Y3TI&amp;list=PL5Q2soXY2Zi8NrPDgOR1yRU_Cxxjw-u18</a:t>
            </a:r>
            <a:r>
              <a:rPr lang="en-US" sz="1400" dirty="0">
                <a:solidFill>
                  <a:srgbClr val="0432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EF9421B9-1559-06A9-963C-137F113AE1DA}"/>
              </a:ext>
            </a:extLst>
          </p:cNvPr>
          <p:cNvPicPr>
            <a:picLocks noChangeAspect="1"/>
          </p:cNvPicPr>
          <p:nvPr/>
        </p:nvPicPr>
        <p:blipFill>
          <a:blip r:embed="rId8"/>
          <a:stretch>
            <a:fillRect/>
          </a:stretch>
        </p:blipFill>
        <p:spPr>
          <a:xfrm>
            <a:off x="5652120" y="0"/>
            <a:ext cx="4171612" cy="6858000"/>
          </a:xfrm>
          <a:prstGeom prst="rect">
            <a:avLst/>
          </a:prstGeom>
        </p:spPr>
      </p:pic>
      <p:sp>
        <p:nvSpPr>
          <p:cNvPr id="7" name="TextBox 6">
            <a:extLst>
              <a:ext uri="{FF2B5EF4-FFF2-40B4-BE49-F238E27FC236}">
                <a16:creationId xmlns:a16="http://schemas.microsoft.com/office/drawing/2014/main" id="{5D98D170-9599-FFAE-F2B9-5231555427D6}"/>
              </a:ext>
            </a:extLst>
          </p:cNvPr>
          <p:cNvSpPr txBox="1"/>
          <p:nvPr/>
        </p:nvSpPr>
        <p:spPr>
          <a:xfrm>
            <a:off x="176382"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4993205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Upcoming Real PIM Tutorial (ISCA 2023)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18: Lectures + Hands-on labs + Invited talks</a:t>
            </a:r>
          </a:p>
        </p:txBody>
      </p:sp>
      <p:pic>
        <p:nvPicPr>
          <p:cNvPr id="4" name="Picture 3">
            <a:extLst>
              <a:ext uri="{FF2B5EF4-FFF2-40B4-BE49-F238E27FC236}">
                <a16:creationId xmlns:a16="http://schemas.microsoft.com/office/drawing/2014/main" id="{80AAFF47-6F98-D341-8864-056FB1E130D9}"/>
              </a:ext>
            </a:extLst>
          </p:cNvPr>
          <p:cNvPicPr>
            <a:picLocks noChangeAspect="1"/>
          </p:cNvPicPr>
          <p:nvPr/>
        </p:nvPicPr>
        <p:blipFill>
          <a:blip r:embed="rId3"/>
          <a:stretch>
            <a:fillRect/>
          </a:stretch>
        </p:blipFill>
        <p:spPr>
          <a:xfrm>
            <a:off x="1437037" y="1340063"/>
            <a:ext cx="6269927" cy="5093266"/>
          </a:xfrm>
          <a:prstGeom prst="rect">
            <a:avLst/>
          </a:prstGeom>
        </p:spPr>
      </p:pic>
      <p:sp>
        <p:nvSpPr>
          <p:cNvPr id="3" name="TextBox 2">
            <a:extLst>
              <a:ext uri="{FF2B5EF4-FFF2-40B4-BE49-F238E27FC236}">
                <a16:creationId xmlns:a16="http://schemas.microsoft.com/office/drawing/2014/main" id="{865E29B1-2DC9-D82B-4903-3A21A186A460}"/>
              </a:ext>
            </a:extLst>
          </p:cNvPr>
          <p:cNvSpPr txBox="1"/>
          <p:nvPr/>
        </p:nvSpPr>
        <p:spPr>
          <a:xfrm>
            <a:off x="1691680" y="6453094"/>
            <a:ext cx="57534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539212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9B52-F2B8-8348-BBF0-9CC3383732A5}"/>
              </a:ext>
            </a:extLst>
          </p:cNvPr>
          <p:cNvSpPr>
            <a:spLocks noGrp="1"/>
          </p:cNvSpPr>
          <p:nvPr>
            <p:ph type="ctrTitle"/>
          </p:nvPr>
        </p:nvSpPr>
        <p:spPr>
          <a:xfrm>
            <a:off x="660343" y="1412776"/>
            <a:ext cx="7924800" cy="1752600"/>
          </a:xfrm>
        </p:spPr>
        <p:txBody>
          <a:bodyPr/>
          <a:lstStyle/>
          <a:p>
            <a:pPr algn="ctr"/>
            <a:r>
              <a:rPr lang="en-US" dirty="0"/>
              <a:t>We Need to Think Differently from the Past Approaches</a:t>
            </a:r>
          </a:p>
        </p:txBody>
      </p:sp>
      <p:sp>
        <p:nvSpPr>
          <p:cNvPr id="3" name="Subtitle 2">
            <a:extLst>
              <a:ext uri="{FF2B5EF4-FFF2-40B4-BE49-F238E27FC236}">
                <a16:creationId xmlns:a16="http://schemas.microsoft.com/office/drawing/2014/main" id="{C9E3E67C-D070-004D-ADD7-E5EC7486AAB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ADEE094-EFFB-5A43-AF3E-891771815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7431186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Storage-Centric Computing (I)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6" name="Picture 5"/>
          <p:cNvPicPr>
            <a:picLocks noChangeAspect="1"/>
          </p:cNvPicPr>
          <p:nvPr/>
        </p:nvPicPr>
        <p:blipFill>
          <a:blip r:embed="rId2"/>
          <a:stretch>
            <a:fillRect/>
          </a:stretch>
        </p:blipFill>
        <p:spPr>
          <a:xfrm>
            <a:off x="1835696" y="2564904"/>
            <a:ext cx="5312711" cy="3435898"/>
          </a:xfrm>
          <a:prstGeom prst="rect">
            <a:avLst/>
          </a:prstGeom>
        </p:spPr>
      </p:pic>
      <p:sp>
        <p:nvSpPr>
          <p:cNvPr id="7" name="TextBox 6"/>
          <p:cNvSpPr txBox="1"/>
          <p:nvPr/>
        </p:nvSpPr>
        <p:spPr>
          <a:xfrm>
            <a:off x="116110" y="6096000"/>
            <a:ext cx="933269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128"/>
                <a:cs typeface="+mn-cs"/>
              </a:rPr>
              <a:t>Cai+, “</a:t>
            </a:r>
            <a:r>
              <a:rPr kumimoji="0" lang="en-US" sz="1350" b="0" i="0" u="none" strike="noStrike" kern="1200" cap="none" spc="0" normalizeH="0" baseline="0" noProof="0" dirty="0">
                <a:ln>
                  <a:noFill/>
                </a:ln>
                <a:solidFill>
                  <a:srgbClr val="0000FF"/>
                </a:solidFill>
                <a:effectLst/>
                <a:uLnTx/>
                <a:uFillTx/>
                <a:latin typeface="Arial" charset="0"/>
                <a:ea typeface="ＭＳ Ｐゴシック" charset="-128"/>
                <a:cs typeface="+mn-cs"/>
              </a:rPr>
              <a:t>Error Characterization, Mitigation, and Recovery in Flash Memory Based Solid State Drives</a:t>
            </a:r>
            <a:r>
              <a:rPr kumimoji="0" lang="en-US" sz="1350" b="0" i="0" u="none" strike="noStrike" kern="1200" cap="none" spc="0" normalizeH="0" baseline="0" noProof="0" dirty="0">
                <a:ln>
                  <a:noFill/>
                </a:ln>
                <a:solidFill>
                  <a:srgbClr val="000000"/>
                </a:solidFill>
                <a:effectLst/>
                <a:uLnTx/>
                <a:uFillTx/>
                <a:latin typeface="Arial" charset="0"/>
                <a:ea typeface="ＭＳ Ｐゴシック" charset="-128"/>
                <a:cs typeface="+mn-cs"/>
              </a:rPr>
              <a:t>,” Proc. IEEE 2017.</a:t>
            </a:r>
          </a:p>
        </p:txBody>
      </p:sp>
      <p:sp>
        <p:nvSpPr>
          <p:cNvPr id="3" name="TextBox 2">
            <a:extLst>
              <a:ext uri="{FF2B5EF4-FFF2-40B4-BE49-F238E27FC236}">
                <a16:creationId xmlns:a16="http://schemas.microsoft.com/office/drawing/2014/main" id="{547FB7BF-9E20-8D4B-B3C6-3A9DACECCAF0}"/>
              </a:ext>
            </a:extLst>
          </p:cNvPr>
          <p:cNvSpPr txBox="1"/>
          <p:nvPr/>
        </p:nvSpPr>
        <p:spPr>
          <a:xfrm>
            <a:off x="2267744" y="6488668"/>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charset="-128"/>
                <a:cs typeface="+mn-cs"/>
                <a:hlinkClick r:id="rId3">
                  <a:extLst>
                    <a:ext uri="{A12FA001-AC4F-418D-AE19-62706E023703}">
                      <ahyp:hlinkClr xmlns:ahyp="http://schemas.microsoft.com/office/drawing/2018/hyperlinkcolor" val="tx"/>
                    </a:ext>
                  </a:extLst>
                </a:hlinkClick>
              </a:rPr>
              <a:t>https://arxiv.org/pdf/1711.11427.pdf</a:t>
            </a:r>
            <a:r>
              <a:rPr kumimoji="0" lang="en-US" sz="1800" b="1" i="0" u="none" strike="noStrike" kern="1200" cap="none" spc="0" normalizeH="0" baseline="0" noProof="0" dirty="0">
                <a:ln>
                  <a:noFill/>
                </a:ln>
                <a:solidFill>
                  <a:srgbClr val="0000FF"/>
                </a:solidFill>
                <a:effectLst/>
                <a:uLnTx/>
                <a:uFillTx/>
                <a:latin typeface="Tahoma"/>
                <a:ea typeface="ＭＳ Ｐゴシック" charset="-128"/>
                <a:cs typeface="+mn-cs"/>
              </a:rPr>
              <a:t> </a:t>
            </a:r>
          </a:p>
        </p:txBody>
      </p:sp>
      <p:sp>
        <p:nvSpPr>
          <p:cNvPr id="5" name="TextBox 4">
            <a:extLst>
              <a:ext uri="{FF2B5EF4-FFF2-40B4-BE49-F238E27FC236}">
                <a16:creationId xmlns:a16="http://schemas.microsoft.com/office/drawing/2014/main" id="{9982EE5F-F7F2-6D90-2EC8-F76DC9714CFF}"/>
              </a:ext>
            </a:extLst>
          </p:cNvPr>
          <p:cNvSpPr txBox="1"/>
          <p:nvPr/>
        </p:nvSpPr>
        <p:spPr>
          <a:xfrm>
            <a:off x="269098" y="980728"/>
            <a:ext cx="8911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Storage system is a heterogeneous computing device with hybrid memory  </a:t>
            </a:r>
          </a:p>
        </p:txBody>
      </p:sp>
      <p:sp>
        <p:nvSpPr>
          <p:cNvPr id="8" name="TextBox 7">
            <a:extLst>
              <a:ext uri="{FF2B5EF4-FFF2-40B4-BE49-F238E27FC236}">
                <a16:creationId xmlns:a16="http://schemas.microsoft.com/office/drawing/2014/main" id="{4E8DAA6F-A1BD-923D-5331-9BCA8BA281C1}"/>
              </a:ext>
            </a:extLst>
          </p:cNvPr>
          <p:cNvSpPr txBox="1"/>
          <p:nvPr/>
        </p:nvSpPr>
        <p:spPr>
          <a:xfrm>
            <a:off x="539552" y="1412776"/>
            <a:ext cx="80778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Storage system enables data-centric design of systems &amp; workloads</a:t>
            </a:r>
          </a:p>
        </p:txBody>
      </p:sp>
      <p:sp>
        <p:nvSpPr>
          <p:cNvPr id="9" name="TextBox 8">
            <a:extLst>
              <a:ext uri="{FF2B5EF4-FFF2-40B4-BE49-F238E27FC236}">
                <a16:creationId xmlns:a16="http://schemas.microsoft.com/office/drawing/2014/main" id="{B7D57D50-FC1F-2C19-D90B-3B7742748912}"/>
              </a:ext>
            </a:extLst>
          </p:cNvPr>
          <p:cNvSpPr txBox="1"/>
          <p:nvPr/>
        </p:nvSpPr>
        <p:spPr>
          <a:xfrm>
            <a:off x="274415" y="1866999"/>
            <a:ext cx="8618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Application-driven customization enables a powerful data-centric engine</a:t>
            </a:r>
          </a:p>
        </p:txBody>
      </p:sp>
    </p:spTree>
    <p:extLst>
      <p:ext uri="{BB962C8B-B14F-4D97-AF65-F5344CB8AC3E}">
        <p14:creationId xmlns:p14="http://schemas.microsoft.com/office/powerpoint/2010/main" val="392160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Storage-Centric Computing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a:extLst>
              <a:ext uri="{FF2B5EF4-FFF2-40B4-BE49-F238E27FC236}">
                <a16:creationId xmlns:a16="http://schemas.microsoft.com/office/drawing/2014/main" id="{B246A214-444E-F12D-1C93-15B389FE784F}"/>
              </a:ext>
            </a:extLst>
          </p:cNvPr>
          <p:cNvPicPr>
            <a:picLocks noChangeAspect="1"/>
          </p:cNvPicPr>
          <p:nvPr/>
        </p:nvPicPr>
        <p:blipFill>
          <a:blip r:embed="rId2"/>
          <a:stretch>
            <a:fillRect/>
          </a:stretch>
        </p:blipFill>
        <p:spPr>
          <a:xfrm>
            <a:off x="690246" y="1052736"/>
            <a:ext cx="1600825" cy="1066800"/>
          </a:xfrm>
          <a:prstGeom prst="rect">
            <a:avLst/>
          </a:prstGeom>
        </p:spPr>
      </p:pic>
      <p:pic>
        <p:nvPicPr>
          <p:cNvPr id="8" name="Picture 7">
            <a:extLst>
              <a:ext uri="{FF2B5EF4-FFF2-40B4-BE49-F238E27FC236}">
                <a16:creationId xmlns:a16="http://schemas.microsoft.com/office/drawing/2014/main" id="{4FCC9089-22F1-A26B-6580-EDB0CEA38427}"/>
              </a:ext>
            </a:extLst>
          </p:cNvPr>
          <p:cNvPicPr>
            <a:picLocks noChangeAspect="1"/>
          </p:cNvPicPr>
          <p:nvPr/>
        </p:nvPicPr>
        <p:blipFill>
          <a:blip r:embed="rId2"/>
          <a:stretch>
            <a:fillRect/>
          </a:stretch>
        </p:blipFill>
        <p:spPr>
          <a:xfrm>
            <a:off x="2634462" y="1052736"/>
            <a:ext cx="1600825" cy="1066800"/>
          </a:xfrm>
          <a:prstGeom prst="rect">
            <a:avLst/>
          </a:prstGeom>
        </p:spPr>
      </p:pic>
      <p:pic>
        <p:nvPicPr>
          <p:cNvPr id="9" name="Picture 8">
            <a:extLst>
              <a:ext uri="{FF2B5EF4-FFF2-40B4-BE49-F238E27FC236}">
                <a16:creationId xmlns:a16="http://schemas.microsoft.com/office/drawing/2014/main" id="{D490BD94-4800-E958-F8D4-8982356B9E36}"/>
              </a:ext>
            </a:extLst>
          </p:cNvPr>
          <p:cNvPicPr>
            <a:picLocks noChangeAspect="1"/>
          </p:cNvPicPr>
          <p:nvPr/>
        </p:nvPicPr>
        <p:blipFill>
          <a:blip r:embed="rId2"/>
          <a:stretch>
            <a:fillRect/>
          </a:stretch>
        </p:blipFill>
        <p:spPr>
          <a:xfrm>
            <a:off x="4555351" y="1052736"/>
            <a:ext cx="1600825" cy="1066800"/>
          </a:xfrm>
          <a:prstGeom prst="rect">
            <a:avLst/>
          </a:prstGeom>
        </p:spPr>
      </p:pic>
      <p:pic>
        <p:nvPicPr>
          <p:cNvPr id="10" name="Picture 9">
            <a:extLst>
              <a:ext uri="{FF2B5EF4-FFF2-40B4-BE49-F238E27FC236}">
                <a16:creationId xmlns:a16="http://schemas.microsoft.com/office/drawing/2014/main" id="{A0EFDF4E-3E82-D9E7-C0E4-F6E1EA6995EE}"/>
              </a:ext>
            </a:extLst>
          </p:cNvPr>
          <p:cNvPicPr>
            <a:picLocks noChangeAspect="1"/>
          </p:cNvPicPr>
          <p:nvPr/>
        </p:nvPicPr>
        <p:blipFill>
          <a:blip r:embed="rId2"/>
          <a:stretch>
            <a:fillRect/>
          </a:stretch>
        </p:blipFill>
        <p:spPr>
          <a:xfrm>
            <a:off x="6499567" y="1052736"/>
            <a:ext cx="1600825" cy="1066800"/>
          </a:xfrm>
          <a:prstGeom prst="rect">
            <a:avLst/>
          </a:prstGeom>
        </p:spPr>
      </p:pic>
      <p:pic>
        <p:nvPicPr>
          <p:cNvPr id="11" name="Picture 10">
            <a:extLst>
              <a:ext uri="{FF2B5EF4-FFF2-40B4-BE49-F238E27FC236}">
                <a16:creationId xmlns:a16="http://schemas.microsoft.com/office/drawing/2014/main" id="{18248976-AC84-3AA5-B5AB-A0A5674E394A}"/>
              </a:ext>
            </a:extLst>
          </p:cNvPr>
          <p:cNvPicPr>
            <a:picLocks noChangeAspect="1"/>
          </p:cNvPicPr>
          <p:nvPr/>
        </p:nvPicPr>
        <p:blipFill>
          <a:blip r:embed="rId2"/>
          <a:stretch>
            <a:fillRect/>
          </a:stretch>
        </p:blipFill>
        <p:spPr>
          <a:xfrm>
            <a:off x="690246" y="2434208"/>
            <a:ext cx="1600825" cy="1066800"/>
          </a:xfrm>
          <a:prstGeom prst="rect">
            <a:avLst/>
          </a:prstGeom>
        </p:spPr>
      </p:pic>
      <p:pic>
        <p:nvPicPr>
          <p:cNvPr id="12" name="Picture 11">
            <a:extLst>
              <a:ext uri="{FF2B5EF4-FFF2-40B4-BE49-F238E27FC236}">
                <a16:creationId xmlns:a16="http://schemas.microsoft.com/office/drawing/2014/main" id="{B024A496-8D01-479C-64E3-B0B05BA45CEE}"/>
              </a:ext>
            </a:extLst>
          </p:cNvPr>
          <p:cNvPicPr>
            <a:picLocks noChangeAspect="1"/>
          </p:cNvPicPr>
          <p:nvPr/>
        </p:nvPicPr>
        <p:blipFill>
          <a:blip r:embed="rId2"/>
          <a:stretch>
            <a:fillRect/>
          </a:stretch>
        </p:blipFill>
        <p:spPr>
          <a:xfrm>
            <a:off x="2634462" y="2434208"/>
            <a:ext cx="1600825" cy="1066800"/>
          </a:xfrm>
          <a:prstGeom prst="rect">
            <a:avLst/>
          </a:prstGeom>
        </p:spPr>
      </p:pic>
      <p:pic>
        <p:nvPicPr>
          <p:cNvPr id="13" name="Picture 12">
            <a:extLst>
              <a:ext uri="{FF2B5EF4-FFF2-40B4-BE49-F238E27FC236}">
                <a16:creationId xmlns:a16="http://schemas.microsoft.com/office/drawing/2014/main" id="{3B14DB24-CD52-9ADF-D816-6911BCC7745A}"/>
              </a:ext>
            </a:extLst>
          </p:cNvPr>
          <p:cNvPicPr>
            <a:picLocks noChangeAspect="1"/>
          </p:cNvPicPr>
          <p:nvPr/>
        </p:nvPicPr>
        <p:blipFill>
          <a:blip r:embed="rId2"/>
          <a:stretch>
            <a:fillRect/>
          </a:stretch>
        </p:blipFill>
        <p:spPr>
          <a:xfrm>
            <a:off x="4555351" y="2434208"/>
            <a:ext cx="1600825" cy="1066800"/>
          </a:xfrm>
          <a:prstGeom prst="rect">
            <a:avLst/>
          </a:prstGeom>
        </p:spPr>
      </p:pic>
      <p:pic>
        <p:nvPicPr>
          <p:cNvPr id="14" name="Picture 13">
            <a:extLst>
              <a:ext uri="{FF2B5EF4-FFF2-40B4-BE49-F238E27FC236}">
                <a16:creationId xmlns:a16="http://schemas.microsoft.com/office/drawing/2014/main" id="{7AEF130D-D838-C391-90EE-BF84734E10F8}"/>
              </a:ext>
            </a:extLst>
          </p:cNvPr>
          <p:cNvPicPr>
            <a:picLocks noChangeAspect="1"/>
          </p:cNvPicPr>
          <p:nvPr/>
        </p:nvPicPr>
        <p:blipFill>
          <a:blip r:embed="rId2"/>
          <a:stretch>
            <a:fillRect/>
          </a:stretch>
        </p:blipFill>
        <p:spPr>
          <a:xfrm>
            <a:off x="6499567" y="2434208"/>
            <a:ext cx="1600825" cy="1066800"/>
          </a:xfrm>
          <a:prstGeom prst="rect">
            <a:avLst/>
          </a:prstGeom>
        </p:spPr>
      </p:pic>
      <p:pic>
        <p:nvPicPr>
          <p:cNvPr id="15" name="Picture 14">
            <a:extLst>
              <a:ext uri="{FF2B5EF4-FFF2-40B4-BE49-F238E27FC236}">
                <a16:creationId xmlns:a16="http://schemas.microsoft.com/office/drawing/2014/main" id="{967050DE-6455-FE79-FBDD-28E38E9B14DE}"/>
              </a:ext>
            </a:extLst>
          </p:cNvPr>
          <p:cNvPicPr>
            <a:picLocks noChangeAspect="1"/>
          </p:cNvPicPr>
          <p:nvPr/>
        </p:nvPicPr>
        <p:blipFill>
          <a:blip r:embed="rId2"/>
          <a:stretch>
            <a:fillRect/>
          </a:stretch>
        </p:blipFill>
        <p:spPr>
          <a:xfrm>
            <a:off x="683568" y="3802360"/>
            <a:ext cx="1600825" cy="1066800"/>
          </a:xfrm>
          <a:prstGeom prst="rect">
            <a:avLst/>
          </a:prstGeom>
        </p:spPr>
      </p:pic>
      <p:pic>
        <p:nvPicPr>
          <p:cNvPr id="16" name="Picture 15">
            <a:extLst>
              <a:ext uri="{FF2B5EF4-FFF2-40B4-BE49-F238E27FC236}">
                <a16:creationId xmlns:a16="http://schemas.microsoft.com/office/drawing/2014/main" id="{7C81469F-F28F-C578-7030-86804C0299CE}"/>
              </a:ext>
            </a:extLst>
          </p:cNvPr>
          <p:cNvPicPr>
            <a:picLocks noChangeAspect="1"/>
          </p:cNvPicPr>
          <p:nvPr/>
        </p:nvPicPr>
        <p:blipFill>
          <a:blip r:embed="rId2"/>
          <a:stretch>
            <a:fillRect/>
          </a:stretch>
        </p:blipFill>
        <p:spPr>
          <a:xfrm>
            <a:off x="2627784" y="3802360"/>
            <a:ext cx="1600825" cy="1066800"/>
          </a:xfrm>
          <a:prstGeom prst="rect">
            <a:avLst/>
          </a:prstGeom>
        </p:spPr>
      </p:pic>
      <p:pic>
        <p:nvPicPr>
          <p:cNvPr id="17" name="Picture 16">
            <a:extLst>
              <a:ext uri="{FF2B5EF4-FFF2-40B4-BE49-F238E27FC236}">
                <a16:creationId xmlns:a16="http://schemas.microsoft.com/office/drawing/2014/main" id="{C9CF1D20-EDDE-D54D-D159-CD941922885E}"/>
              </a:ext>
            </a:extLst>
          </p:cNvPr>
          <p:cNvPicPr>
            <a:picLocks noChangeAspect="1"/>
          </p:cNvPicPr>
          <p:nvPr/>
        </p:nvPicPr>
        <p:blipFill>
          <a:blip r:embed="rId2"/>
          <a:stretch>
            <a:fillRect/>
          </a:stretch>
        </p:blipFill>
        <p:spPr>
          <a:xfrm>
            <a:off x="4548673" y="3802360"/>
            <a:ext cx="1600825" cy="1066800"/>
          </a:xfrm>
          <a:prstGeom prst="rect">
            <a:avLst/>
          </a:prstGeom>
        </p:spPr>
      </p:pic>
      <p:pic>
        <p:nvPicPr>
          <p:cNvPr id="18" name="Picture 17">
            <a:extLst>
              <a:ext uri="{FF2B5EF4-FFF2-40B4-BE49-F238E27FC236}">
                <a16:creationId xmlns:a16="http://schemas.microsoft.com/office/drawing/2014/main" id="{43225ACB-941E-8AFA-D484-C81E133AEB83}"/>
              </a:ext>
            </a:extLst>
          </p:cNvPr>
          <p:cNvPicPr>
            <a:picLocks noChangeAspect="1"/>
          </p:cNvPicPr>
          <p:nvPr/>
        </p:nvPicPr>
        <p:blipFill>
          <a:blip r:embed="rId2"/>
          <a:stretch>
            <a:fillRect/>
          </a:stretch>
        </p:blipFill>
        <p:spPr>
          <a:xfrm>
            <a:off x="6492889" y="3802360"/>
            <a:ext cx="1600825" cy="1066800"/>
          </a:xfrm>
          <a:prstGeom prst="rect">
            <a:avLst/>
          </a:prstGeom>
        </p:spPr>
      </p:pic>
      <p:pic>
        <p:nvPicPr>
          <p:cNvPr id="19" name="Picture 18">
            <a:extLst>
              <a:ext uri="{FF2B5EF4-FFF2-40B4-BE49-F238E27FC236}">
                <a16:creationId xmlns:a16="http://schemas.microsoft.com/office/drawing/2014/main" id="{0C0F3206-FDEB-0CED-8E5D-A9ABA15469C7}"/>
              </a:ext>
            </a:extLst>
          </p:cNvPr>
          <p:cNvPicPr>
            <a:picLocks noChangeAspect="1"/>
          </p:cNvPicPr>
          <p:nvPr/>
        </p:nvPicPr>
        <p:blipFill>
          <a:blip r:embed="rId2"/>
          <a:stretch>
            <a:fillRect/>
          </a:stretch>
        </p:blipFill>
        <p:spPr>
          <a:xfrm>
            <a:off x="683568" y="5170512"/>
            <a:ext cx="1600825" cy="1066800"/>
          </a:xfrm>
          <a:prstGeom prst="rect">
            <a:avLst/>
          </a:prstGeom>
        </p:spPr>
      </p:pic>
      <p:pic>
        <p:nvPicPr>
          <p:cNvPr id="20" name="Picture 19">
            <a:extLst>
              <a:ext uri="{FF2B5EF4-FFF2-40B4-BE49-F238E27FC236}">
                <a16:creationId xmlns:a16="http://schemas.microsoft.com/office/drawing/2014/main" id="{8137B674-C21D-7229-BD2F-2CD5E3A3F49F}"/>
              </a:ext>
            </a:extLst>
          </p:cNvPr>
          <p:cNvPicPr>
            <a:picLocks noChangeAspect="1"/>
          </p:cNvPicPr>
          <p:nvPr/>
        </p:nvPicPr>
        <p:blipFill>
          <a:blip r:embed="rId2"/>
          <a:stretch>
            <a:fillRect/>
          </a:stretch>
        </p:blipFill>
        <p:spPr>
          <a:xfrm>
            <a:off x="2627784" y="5170512"/>
            <a:ext cx="1600825" cy="1066800"/>
          </a:xfrm>
          <a:prstGeom prst="rect">
            <a:avLst/>
          </a:prstGeom>
        </p:spPr>
      </p:pic>
      <p:pic>
        <p:nvPicPr>
          <p:cNvPr id="21" name="Picture 20">
            <a:extLst>
              <a:ext uri="{FF2B5EF4-FFF2-40B4-BE49-F238E27FC236}">
                <a16:creationId xmlns:a16="http://schemas.microsoft.com/office/drawing/2014/main" id="{27692FE9-E0AC-51C7-04BE-475D2DE5732E}"/>
              </a:ext>
            </a:extLst>
          </p:cNvPr>
          <p:cNvPicPr>
            <a:picLocks noChangeAspect="1"/>
          </p:cNvPicPr>
          <p:nvPr/>
        </p:nvPicPr>
        <p:blipFill>
          <a:blip r:embed="rId2"/>
          <a:stretch>
            <a:fillRect/>
          </a:stretch>
        </p:blipFill>
        <p:spPr>
          <a:xfrm>
            <a:off x="4548673" y="5170512"/>
            <a:ext cx="1600825" cy="1066800"/>
          </a:xfrm>
          <a:prstGeom prst="rect">
            <a:avLst/>
          </a:prstGeom>
        </p:spPr>
      </p:pic>
      <p:pic>
        <p:nvPicPr>
          <p:cNvPr id="22" name="Picture 21">
            <a:extLst>
              <a:ext uri="{FF2B5EF4-FFF2-40B4-BE49-F238E27FC236}">
                <a16:creationId xmlns:a16="http://schemas.microsoft.com/office/drawing/2014/main" id="{55955800-67D9-16DF-F745-44CF9195E0FA}"/>
              </a:ext>
            </a:extLst>
          </p:cNvPr>
          <p:cNvPicPr>
            <a:picLocks noChangeAspect="1"/>
          </p:cNvPicPr>
          <p:nvPr/>
        </p:nvPicPr>
        <p:blipFill>
          <a:blip r:embed="rId2"/>
          <a:stretch>
            <a:fillRect/>
          </a:stretch>
        </p:blipFill>
        <p:spPr>
          <a:xfrm>
            <a:off x="6492889" y="5170512"/>
            <a:ext cx="1600825" cy="1066800"/>
          </a:xfrm>
          <a:prstGeom prst="rect">
            <a:avLst/>
          </a:prstGeom>
        </p:spPr>
      </p:pic>
      <p:cxnSp>
        <p:nvCxnSpPr>
          <p:cNvPr id="24" name="Straight Arrow Connector 23">
            <a:extLst>
              <a:ext uri="{FF2B5EF4-FFF2-40B4-BE49-F238E27FC236}">
                <a16:creationId xmlns:a16="http://schemas.microsoft.com/office/drawing/2014/main" id="{46FC4355-FBA0-9C99-C912-3041D6A17146}"/>
              </a:ext>
            </a:extLst>
          </p:cNvPr>
          <p:cNvCxnSpPr>
            <a:stCxn id="5" idx="3"/>
            <a:endCxn id="8" idx="1"/>
          </p:cNvCxnSpPr>
          <p:nvPr/>
        </p:nvCxnSpPr>
        <p:spPr>
          <a:xfrm>
            <a:off x="2291071" y="1586136"/>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237FCCB-4F3F-725E-51A3-4CADD0731282}"/>
              </a:ext>
            </a:extLst>
          </p:cNvPr>
          <p:cNvCxnSpPr/>
          <p:nvPr/>
        </p:nvCxnSpPr>
        <p:spPr>
          <a:xfrm>
            <a:off x="4228609" y="1556792"/>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4D3857E-B21D-00F5-D012-2F04C178007B}"/>
              </a:ext>
            </a:extLst>
          </p:cNvPr>
          <p:cNvCxnSpPr/>
          <p:nvPr/>
        </p:nvCxnSpPr>
        <p:spPr>
          <a:xfrm>
            <a:off x="6172825" y="1556792"/>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E757CDF-4736-0912-E7A0-662A9527DD75}"/>
              </a:ext>
            </a:extLst>
          </p:cNvPr>
          <p:cNvCxnSpPr/>
          <p:nvPr/>
        </p:nvCxnSpPr>
        <p:spPr>
          <a:xfrm>
            <a:off x="2267744" y="2924944"/>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3B2A2B-BB8B-BFA9-196C-8E924D7277FD}"/>
              </a:ext>
            </a:extLst>
          </p:cNvPr>
          <p:cNvCxnSpPr/>
          <p:nvPr/>
        </p:nvCxnSpPr>
        <p:spPr>
          <a:xfrm>
            <a:off x="4205282" y="2895600"/>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1FF8A50-EAC4-E09F-E27B-FC5E43B2314D}"/>
              </a:ext>
            </a:extLst>
          </p:cNvPr>
          <p:cNvCxnSpPr/>
          <p:nvPr/>
        </p:nvCxnSpPr>
        <p:spPr>
          <a:xfrm>
            <a:off x="6149498" y="2895600"/>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ECDA586-01D7-A99E-2436-EAEE98360B23}"/>
              </a:ext>
            </a:extLst>
          </p:cNvPr>
          <p:cNvCxnSpPr/>
          <p:nvPr/>
        </p:nvCxnSpPr>
        <p:spPr>
          <a:xfrm>
            <a:off x="2267744" y="4293096"/>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C1DE69-04D9-ED13-883B-F20B29B72D38}"/>
              </a:ext>
            </a:extLst>
          </p:cNvPr>
          <p:cNvCxnSpPr/>
          <p:nvPr/>
        </p:nvCxnSpPr>
        <p:spPr>
          <a:xfrm>
            <a:off x="4205282" y="4263752"/>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F9F1AF0-EE5F-D77F-D6AD-FECE92ABC8A4}"/>
              </a:ext>
            </a:extLst>
          </p:cNvPr>
          <p:cNvCxnSpPr/>
          <p:nvPr/>
        </p:nvCxnSpPr>
        <p:spPr>
          <a:xfrm>
            <a:off x="6149498" y="4263752"/>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60DB069-CB97-5525-E32F-EE27F915F38B}"/>
              </a:ext>
            </a:extLst>
          </p:cNvPr>
          <p:cNvCxnSpPr/>
          <p:nvPr/>
        </p:nvCxnSpPr>
        <p:spPr>
          <a:xfrm>
            <a:off x="2291071" y="5661248"/>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92D9B7-ACFD-B4B7-DD99-FC9389117C9C}"/>
              </a:ext>
            </a:extLst>
          </p:cNvPr>
          <p:cNvCxnSpPr/>
          <p:nvPr/>
        </p:nvCxnSpPr>
        <p:spPr>
          <a:xfrm>
            <a:off x="4228609" y="5631904"/>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12CD211-194E-A2C5-6F6F-290149282157}"/>
              </a:ext>
            </a:extLst>
          </p:cNvPr>
          <p:cNvCxnSpPr/>
          <p:nvPr/>
        </p:nvCxnSpPr>
        <p:spPr>
          <a:xfrm>
            <a:off x="6172825" y="5631904"/>
            <a:ext cx="343391" cy="0"/>
          </a:xfrm>
          <a:prstGeom prst="straightConnector1">
            <a:avLst/>
          </a:prstGeom>
          <a:ln w="444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5F5581C-285C-E7DA-E543-F2C1B3175105}"/>
              </a:ext>
            </a:extLst>
          </p:cNvPr>
          <p:cNvCxnSpPr>
            <a:stCxn id="5" idx="2"/>
            <a:endCxn id="11" idx="0"/>
          </p:cNvCxnSpPr>
          <p:nvPr/>
        </p:nvCxnSpPr>
        <p:spPr>
          <a:xfrm>
            <a:off x="1490659" y="2119536"/>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C4DA712-C048-C222-53FC-B13D3E27558D}"/>
              </a:ext>
            </a:extLst>
          </p:cNvPr>
          <p:cNvCxnSpPr/>
          <p:nvPr/>
        </p:nvCxnSpPr>
        <p:spPr>
          <a:xfrm>
            <a:off x="1475656" y="3474368"/>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1F93423-67AC-6C45-9C7E-565E96805CFF}"/>
              </a:ext>
            </a:extLst>
          </p:cNvPr>
          <p:cNvCxnSpPr/>
          <p:nvPr/>
        </p:nvCxnSpPr>
        <p:spPr>
          <a:xfrm>
            <a:off x="1475656" y="4842520"/>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603E7E3-3C3B-19B8-8C76-122B129B99AA}"/>
              </a:ext>
            </a:extLst>
          </p:cNvPr>
          <p:cNvCxnSpPr/>
          <p:nvPr/>
        </p:nvCxnSpPr>
        <p:spPr>
          <a:xfrm>
            <a:off x="3419872" y="2119536"/>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6C56D8-D791-F866-3F1F-A5699D1AA439}"/>
              </a:ext>
            </a:extLst>
          </p:cNvPr>
          <p:cNvCxnSpPr/>
          <p:nvPr/>
        </p:nvCxnSpPr>
        <p:spPr>
          <a:xfrm>
            <a:off x="3404869" y="3474368"/>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602ED16-B4D8-565E-A78E-2C074B8165D2}"/>
              </a:ext>
            </a:extLst>
          </p:cNvPr>
          <p:cNvCxnSpPr/>
          <p:nvPr/>
        </p:nvCxnSpPr>
        <p:spPr>
          <a:xfrm>
            <a:off x="3404869" y="4842520"/>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4FE6465-4D33-2039-FEA2-C477AAA54EA1}"/>
              </a:ext>
            </a:extLst>
          </p:cNvPr>
          <p:cNvCxnSpPr/>
          <p:nvPr/>
        </p:nvCxnSpPr>
        <p:spPr>
          <a:xfrm>
            <a:off x="5364088" y="2119536"/>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BAD62BC-082A-DC25-01A7-844F7271B493}"/>
              </a:ext>
            </a:extLst>
          </p:cNvPr>
          <p:cNvCxnSpPr/>
          <p:nvPr/>
        </p:nvCxnSpPr>
        <p:spPr>
          <a:xfrm>
            <a:off x="5349085" y="3474368"/>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C01C50C-F69F-B2DC-95C5-32110D4E3AC4}"/>
              </a:ext>
            </a:extLst>
          </p:cNvPr>
          <p:cNvCxnSpPr/>
          <p:nvPr/>
        </p:nvCxnSpPr>
        <p:spPr>
          <a:xfrm>
            <a:off x="5349085" y="4842520"/>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31FC752-73A4-202E-79BE-F5C7CE36D135}"/>
              </a:ext>
            </a:extLst>
          </p:cNvPr>
          <p:cNvCxnSpPr/>
          <p:nvPr/>
        </p:nvCxnSpPr>
        <p:spPr>
          <a:xfrm>
            <a:off x="7308304" y="2119536"/>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006F0D7-0DF9-6B9C-50B7-F8E4C858D112}"/>
              </a:ext>
            </a:extLst>
          </p:cNvPr>
          <p:cNvCxnSpPr/>
          <p:nvPr/>
        </p:nvCxnSpPr>
        <p:spPr>
          <a:xfrm>
            <a:off x="7293301" y="3474368"/>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885D644-1F31-5F52-0D34-0A838A858F3B}"/>
              </a:ext>
            </a:extLst>
          </p:cNvPr>
          <p:cNvCxnSpPr/>
          <p:nvPr/>
        </p:nvCxnSpPr>
        <p:spPr>
          <a:xfrm>
            <a:off x="7293301" y="4842520"/>
            <a:ext cx="0" cy="31467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8F99BBE-4261-A75C-EC91-0AC547597B87}"/>
              </a:ext>
            </a:extLst>
          </p:cNvPr>
          <p:cNvSpPr txBox="1"/>
          <p:nvPr/>
        </p:nvSpPr>
        <p:spPr>
          <a:xfrm>
            <a:off x="1834356" y="6425909"/>
            <a:ext cx="58609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Workload-customized storage-centric computing</a:t>
            </a:r>
          </a:p>
        </p:txBody>
      </p:sp>
      <p:pic>
        <p:nvPicPr>
          <p:cNvPr id="3" name="Content Placeholder 4">
            <a:extLst>
              <a:ext uri="{FF2B5EF4-FFF2-40B4-BE49-F238E27FC236}">
                <a16:creationId xmlns:a16="http://schemas.microsoft.com/office/drawing/2014/main" id="{3B2A494F-76A8-AF44-AF8C-F8F4B2FE6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893" y="851994"/>
            <a:ext cx="492531" cy="1166478"/>
          </a:xfrm>
          <a:prstGeom prst="rect">
            <a:avLst/>
          </a:prstGeom>
        </p:spPr>
      </p:pic>
      <p:pic>
        <p:nvPicPr>
          <p:cNvPr id="6" name="Content Placeholder 4">
            <a:extLst>
              <a:ext uri="{FF2B5EF4-FFF2-40B4-BE49-F238E27FC236}">
                <a16:creationId xmlns:a16="http://schemas.microsoft.com/office/drawing/2014/main" id="{91337C2D-5AD1-B170-C1EC-89E77C75C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893" y="2218175"/>
            <a:ext cx="492531" cy="1166478"/>
          </a:xfrm>
          <a:prstGeom prst="rect">
            <a:avLst/>
          </a:prstGeom>
        </p:spPr>
      </p:pic>
      <p:pic>
        <p:nvPicPr>
          <p:cNvPr id="7" name="Content Placeholder 4">
            <a:extLst>
              <a:ext uri="{FF2B5EF4-FFF2-40B4-BE49-F238E27FC236}">
                <a16:creationId xmlns:a16="http://schemas.microsoft.com/office/drawing/2014/main" id="{2539ABC2-2390-5D08-5E2E-69DE6D9E9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893" y="3566074"/>
            <a:ext cx="492531" cy="1166478"/>
          </a:xfrm>
          <a:prstGeom prst="rect">
            <a:avLst/>
          </a:prstGeom>
        </p:spPr>
      </p:pic>
      <p:pic>
        <p:nvPicPr>
          <p:cNvPr id="23" name="Content Placeholder 4">
            <a:extLst>
              <a:ext uri="{FF2B5EF4-FFF2-40B4-BE49-F238E27FC236}">
                <a16:creationId xmlns:a16="http://schemas.microsoft.com/office/drawing/2014/main" id="{E3A57DE9-6CE9-3637-6F98-AB8E33902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893" y="4977321"/>
            <a:ext cx="492531" cy="1166478"/>
          </a:xfrm>
          <a:prstGeom prst="rect">
            <a:avLst/>
          </a:prstGeom>
        </p:spPr>
      </p:pic>
      <p:pic>
        <p:nvPicPr>
          <p:cNvPr id="33" name="Picture 32">
            <a:extLst>
              <a:ext uri="{FF2B5EF4-FFF2-40B4-BE49-F238E27FC236}">
                <a16:creationId xmlns:a16="http://schemas.microsoft.com/office/drawing/2014/main" id="{DFDB024A-2CAA-D04E-C3DC-BAF88C69C8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73" y="974304"/>
            <a:ext cx="1145232" cy="1145232"/>
          </a:xfrm>
          <a:prstGeom prst="rect">
            <a:avLst/>
          </a:prstGeom>
        </p:spPr>
      </p:pic>
      <p:pic>
        <p:nvPicPr>
          <p:cNvPr id="37" name="Picture 36">
            <a:extLst>
              <a:ext uri="{FF2B5EF4-FFF2-40B4-BE49-F238E27FC236}">
                <a16:creationId xmlns:a16="http://schemas.microsoft.com/office/drawing/2014/main" id="{FF9A1674-961F-CC14-5CAA-22CA9F5899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2355776"/>
            <a:ext cx="1145232" cy="1145232"/>
          </a:xfrm>
          <a:prstGeom prst="rect">
            <a:avLst/>
          </a:prstGeom>
        </p:spPr>
      </p:pic>
      <p:pic>
        <p:nvPicPr>
          <p:cNvPr id="50" name="Picture 49">
            <a:extLst>
              <a:ext uri="{FF2B5EF4-FFF2-40B4-BE49-F238E27FC236}">
                <a16:creationId xmlns:a16="http://schemas.microsoft.com/office/drawing/2014/main" id="{E0DC5C62-8240-640A-370E-D4274110DE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3703982"/>
            <a:ext cx="1145232" cy="1145232"/>
          </a:xfrm>
          <a:prstGeom prst="rect">
            <a:avLst/>
          </a:prstGeom>
        </p:spPr>
      </p:pic>
      <p:pic>
        <p:nvPicPr>
          <p:cNvPr id="52" name="Picture 51">
            <a:extLst>
              <a:ext uri="{FF2B5EF4-FFF2-40B4-BE49-F238E27FC236}">
                <a16:creationId xmlns:a16="http://schemas.microsoft.com/office/drawing/2014/main" id="{18DA190C-54D5-572B-E9B9-E94E4CABE7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630" y="5131296"/>
            <a:ext cx="1145232" cy="1145232"/>
          </a:xfrm>
          <a:prstGeom prst="rect">
            <a:avLst/>
          </a:prstGeom>
        </p:spPr>
      </p:pic>
      <p:pic>
        <p:nvPicPr>
          <p:cNvPr id="53" name="Picture 52" descr="brain-MjYzMzAyMg.jpeg">
            <a:extLst>
              <a:ext uri="{FF2B5EF4-FFF2-40B4-BE49-F238E27FC236}">
                <a16:creationId xmlns:a16="http://schemas.microsoft.com/office/drawing/2014/main" id="{8B927668-CD4F-6F14-C64E-E680346A890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82390" y="990364"/>
            <a:ext cx="1143563" cy="857672"/>
          </a:xfrm>
          <a:prstGeom prst="rect">
            <a:avLst/>
          </a:prstGeom>
        </p:spPr>
      </p:pic>
      <p:pic>
        <p:nvPicPr>
          <p:cNvPr id="54" name="Picture 53" descr="brain-MjYzMzAyMg.jpeg">
            <a:extLst>
              <a:ext uri="{FF2B5EF4-FFF2-40B4-BE49-F238E27FC236}">
                <a16:creationId xmlns:a16="http://schemas.microsoft.com/office/drawing/2014/main" id="{5FD992CB-7C64-5766-D334-0B30B7C8B4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71417" y="2427841"/>
            <a:ext cx="1143563" cy="857672"/>
          </a:xfrm>
          <a:prstGeom prst="rect">
            <a:avLst/>
          </a:prstGeom>
        </p:spPr>
      </p:pic>
      <p:pic>
        <p:nvPicPr>
          <p:cNvPr id="55" name="Picture 54" descr="brain-MjYzMzAyMg.jpeg">
            <a:extLst>
              <a:ext uri="{FF2B5EF4-FFF2-40B4-BE49-F238E27FC236}">
                <a16:creationId xmlns:a16="http://schemas.microsoft.com/office/drawing/2014/main" id="{2210D465-58A2-A0CF-D965-A4C2A17E5B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93423" y="3840696"/>
            <a:ext cx="1143563" cy="857672"/>
          </a:xfrm>
          <a:prstGeom prst="rect">
            <a:avLst/>
          </a:prstGeom>
        </p:spPr>
      </p:pic>
      <p:pic>
        <p:nvPicPr>
          <p:cNvPr id="56" name="Picture 55" descr="brain-MjYzMzAyMg.jpeg">
            <a:extLst>
              <a:ext uri="{FF2B5EF4-FFF2-40B4-BE49-F238E27FC236}">
                <a16:creationId xmlns:a16="http://schemas.microsoft.com/office/drawing/2014/main" id="{970EEF9C-6CF6-777E-E978-A1D0FB750C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93423" y="5203068"/>
            <a:ext cx="1143563" cy="857672"/>
          </a:xfrm>
          <a:prstGeom prst="rect">
            <a:avLst/>
          </a:prstGeom>
        </p:spPr>
      </p:pic>
      <p:grpSp>
        <p:nvGrpSpPr>
          <p:cNvPr id="57" name="Group 56">
            <a:extLst>
              <a:ext uri="{FF2B5EF4-FFF2-40B4-BE49-F238E27FC236}">
                <a16:creationId xmlns:a16="http://schemas.microsoft.com/office/drawing/2014/main" id="{A496AB89-BA01-2B65-8EC1-C82E8D69B72B}"/>
              </a:ext>
            </a:extLst>
          </p:cNvPr>
          <p:cNvGrpSpPr/>
          <p:nvPr/>
        </p:nvGrpSpPr>
        <p:grpSpPr>
          <a:xfrm>
            <a:off x="5543705" y="1698755"/>
            <a:ext cx="944992" cy="755528"/>
            <a:chOff x="5867400" y="2936553"/>
            <a:chExt cx="2057400" cy="1447800"/>
          </a:xfrm>
        </p:grpSpPr>
        <p:pic>
          <p:nvPicPr>
            <p:cNvPr id="58" name="Picture 57">
              <a:extLst>
                <a:ext uri="{FF2B5EF4-FFF2-40B4-BE49-F238E27FC236}">
                  <a16:creationId xmlns:a16="http://schemas.microsoft.com/office/drawing/2014/main" id="{D5BF8DA9-1211-51E2-40FE-D65117BC8F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59" name="Picture 58">
              <a:extLst>
                <a:ext uri="{FF2B5EF4-FFF2-40B4-BE49-F238E27FC236}">
                  <a16:creationId xmlns:a16="http://schemas.microsoft.com/office/drawing/2014/main" id="{B1AC2AC2-E690-DA2A-E2FA-9FAD38EFD5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60" name="Picture 59">
              <a:extLst>
                <a:ext uri="{FF2B5EF4-FFF2-40B4-BE49-F238E27FC236}">
                  <a16:creationId xmlns:a16="http://schemas.microsoft.com/office/drawing/2014/main" id="{E78EA379-BD76-E42E-56A5-E7AFC594A5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61" name="Group 60">
            <a:extLst>
              <a:ext uri="{FF2B5EF4-FFF2-40B4-BE49-F238E27FC236}">
                <a16:creationId xmlns:a16="http://schemas.microsoft.com/office/drawing/2014/main" id="{CDE9E977-998C-2EDA-880B-7A22E85005D1}"/>
              </a:ext>
            </a:extLst>
          </p:cNvPr>
          <p:cNvGrpSpPr/>
          <p:nvPr/>
        </p:nvGrpSpPr>
        <p:grpSpPr>
          <a:xfrm>
            <a:off x="5566793" y="4425611"/>
            <a:ext cx="944992" cy="755528"/>
            <a:chOff x="5867400" y="2936553"/>
            <a:chExt cx="2057400" cy="1447800"/>
          </a:xfrm>
        </p:grpSpPr>
        <p:pic>
          <p:nvPicPr>
            <p:cNvPr id="62" name="Picture 61">
              <a:extLst>
                <a:ext uri="{FF2B5EF4-FFF2-40B4-BE49-F238E27FC236}">
                  <a16:creationId xmlns:a16="http://schemas.microsoft.com/office/drawing/2014/main" id="{5978DB44-4EE7-677E-9C9E-A8E4CE4A35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63" name="Picture 62">
              <a:extLst>
                <a:ext uri="{FF2B5EF4-FFF2-40B4-BE49-F238E27FC236}">
                  <a16:creationId xmlns:a16="http://schemas.microsoft.com/office/drawing/2014/main" id="{E7D918E5-49D4-999D-BA05-23962B1349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64" name="Picture 63">
              <a:extLst>
                <a:ext uri="{FF2B5EF4-FFF2-40B4-BE49-F238E27FC236}">
                  <a16:creationId xmlns:a16="http://schemas.microsoft.com/office/drawing/2014/main" id="{3C46A254-935D-C445-56E1-65A9AFFDCF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65" name="Group 64">
            <a:extLst>
              <a:ext uri="{FF2B5EF4-FFF2-40B4-BE49-F238E27FC236}">
                <a16:creationId xmlns:a16="http://schemas.microsoft.com/office/drawing/2014/main" id="{671A1C97-D19E-7A51-DA43-BF3666C69C68}"/>
              </a:ext>
            </a:extLst>
          </p:cNvPr>
          <p:cNvGrpSpPr/>
          <p:nvPr/>
        </p:nvGrpSpPr>
        <p:grpSpPr>
          <a:xfrm>
            <a:off x="5660504" y="3214254"/>
            <a:ext cx="944992" cy="755528"/>
            <a:chOff x="5867400" y="2936553"/>
            <a:chExt cx="2057400" cy="1447800"/>
          </a:xfrm>
        </p:grpSpPr>
        <p:pic>
          <p:nvPicPr>
            <p:cNvPr id="66" name="Picture 65">
              <a:extLst>
                <a:ext uri="{FF2B5EF4-FFF2-40B4-BE49-F238E27FC236}">
                  <a16:creationId xmlns:a16="http://schemas.microsoft.com/office/drawing/2014/main" id="{82AA04C9-1B09-491C-6F17-B107E15C10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67" name="Picture 66">
              <a:extLst>
                <a:ext uri="{FF2B5EF4-FFF2-40B4-BE49-F238E27FC236}">
                  <a16:creationId xmlns:a16="http://schemas.microsoft.com/office/drawing/2014/main" id="{84D35EEA-2C0F-B1CF-8B04-91FD388C76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68" name="Picture 67">
              <a:extLst>
                <a:ext uri="{FF2B5EF4-FFF2-40B4-BE49-F238E27FC236}">
                  <a16:creationId xmlns:a16="http://schemas.microsoft.com/office/drawing/2014/main" id="{486788D6-B7F9-8A53-BC7B-93D33E250B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69" name="Group 68">
            <a:extLst>
              <a:ext uri="{FF2B5EF4-FFF2-40B4-BE49-F238E27FC236}">
                <a16:creationId xmlns:a16="http://schemas.microsoft.com/office/drawing/2014/main" id="{28B37DF7-3201-C0DA-D865-F9377A32A13D}"/>
              </a:ext>
            </a:extLst>
          </p:cNvPr>
          <p:cNvGrpSpPr/>
          <p:nvPr/>
        </p:nvGrpSpPr>
        <p:grpSpPr>
          <a:xfrm>
            <a:off x="5578053" y="5697808"/>
            <a:ext cx="944992" cy="755528"/>
            <a:chOff x="5867400" y="2936553"/>
            <a:chExt cx="2057400" cy="1447800"/>
          </a:xfrm>
        </p:grpSpPr>
        <p:pic>
          <p:nvPicPr>
            <p:cNvPr id="70" name="Picture 69">
              <a:extLst>
                <a:ext uri="{FF2B5EF4-FFF2-40B4-BE49-F238E27FC236}">
                  <a16:creationId xmlns:a16="http://schemas.microsoft.com/office/drawing/2014/main" id="{EB28AA56-FC84-1A4F-24E4-5AE7664041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71" name="Picture 70">
              <a:extLst>
                <a:ext uri="{FF2B5EF4-FFF2-40B4-BE49-F238E27FC236}">
                  <a16:creationId xmlns:a16="http://schemas.microsoft.com/office/drawing/2014/main" id="{8E18FF59-170D-C72D-8B03-EDB3428BB3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72" name="Picture 71">
              <a:extLst>
                <a:ext uri="{FF2B5EF4-FFF2-40B4-BE49-F238E27FC236}">
                  <a16:creationId xmlns:a16="http://schemas.microsoft.com/office/drawing/2014/main" id="{731933B1-8B1B-4647-9B0A-F6E61CEBBC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pic>
        <p:nvPicPr>
          <p:cNvPr id="73" name="Picture 72">
            <a:extLst>
              <a:ext uri="{FF2B5EF4-FFF2-40B4-BE49-F238E27FC236}">
                <a16:creationId xmlns:a16="http://schemas.microsoft.com/office/drawing/2014/main" id="{D62562FF-8D77-FAA8-EA0F-D6B3EB8764BC}"/>
              </a:ext>
            </a:extLst>
          </p:cNvPr>
          <p:cNvPicPr>
            <a:picLocks noChangeAspect="1"/>
          </p:cNvPicPr>
          <p:nvPr/>
        </p:nvPicPr>
        <p:blipFill>
          <a:blip r:embed="rId9"/>
          <a:stretch>
            <a:fillRect/>
          </a:stretch>
        </p:blipFill>
        <p:spPr>
          <a:xfrm rot="5400000">
            <a:off x="6876188" y="1102936"/>
            <a:ext cx="864231" cy="854297"/>
          </a:xfrm>
          <a:prstGeom prst="rect">
            <a:avLst/>
          </a:prstGeom>
        </p:spPr>
      </p:pic>
      <p:pic>
        <p:nvPicPr>
          <p:cNvPr id="74" name="Picture 73">
            <a:extLst>
              <a:ext uri="{FF2B5EF4-FFF2-40B4-BE49-F238E27FC236}">
                <a16:creationId xmlns:a16="http://schemas.microsoft.com/office/drawing/2014/main" id="{45FA64E2-70F7-ED2C-3A62-7288AB87B2AF}"/>
              </a:ext>
            </a:extLst>
          </p:cNvPr>
          <p:cNvPicPr>
            <a:picLocks noChangeAspect="1"/>
          </p:cNvPicPr>
          <p:nvPr/>
        </p:nvPicPr>
        <p:blipFill>
          <a:blip r:embed="rId9"/>
          <a:stretch>
            <a:fillRect/>
          </a:stretch>
        </p:blipFill>
        <p:spPr>
          <a:xfrm rot="5400000">
            <a:off x="6876188" y="2507087"/>
            <a:ext cx="864231" cy="854297"/>
          </a:xfrm>
          <a:prstGeom prst="rect">
            <a:avLst/>
          </a:prstGeom>
        </p:spPr>
      </p:pic>
      <p:pic>
        <p:nvPicPr>
          <p:cNvPr id="75" name="Picture 74">
            <a:extLst>
              <a:ext uri="{FF2B5EF4-FFF2-40B4-BE49-F238E27FC236}">
                <a16:creationId xmlns:a16="http://schemas.microsoft.com/office/drawing/2014/main" id="{21E3F79F-0E90-2A3B-D009-93484EAEB98F}"/>
              </a:ext>
            </a:extLst>
          </p:cNvPr>
          <p:cNvPicPr>
            <a:picLocks noChangeAspect="1"/>
          </p:cNvPicPr>
          <p:nvPr/>
        </p:nvPicPr>
        <p:blipFill>
          <a:blip r:embed="rId9"/>
          <a:stretch>
            <a:fillRect/>
          </a:stretch>
        </p:blipFill>
        <p:spPr>
          <a:xfrm rot="5400000">
            <a:off x="6876188" y="3914544"/>
            <a:ext cx="864231" cy="854297"/>
          </a:xfrm>
          <a:prstGeom prst="rect">
            <a:avLst/>
          </a:prstGeom>
        </p:spPr>
      </p:pic>
      <p:pic>
        <p:nvPicPr>
          <p:cNvPr id="76" name="Picture 75">
            <a:extLst>
              <a:ext uri="{FF2B5EF4-FFF2-40B4-BE49-F238E27FC236}">
                <a16:creationId xmlns:a16="http://schemas.microsoft.com/office/drawing/2014/main" id="{BEE2BED0-2355-F12A-A432-139A0BBBC9EA}"/>
              </a:ext>
            </a:extLst>
          </p:cNvPr>
          <p:cNvPicPr>
            <a:picLocks noChangeAspect="1"/>
          </p:cNvPicPr>
          <p:nvPr/>
        </p:nvPicPr>
        <p:blipFill>
          <a:blip r:embed="rId9"/>
          <a:stretch>
            <a:fillRect/>
          </a:stretch>
        </p:blipFill>
        <p:spPr>
          <a:xfrm rot="5400000">
            <a:off x="6876188" y="5284535"/>
            <a:ext cx="864231" cy="854297"/>
          </a:xfrm>
          <a:prstGeom prst="rect">
            <a:avLst/>
          </a:prstGeom>
        </p:spPr>
      </p:pic>
    </p:spTree>
    <p:extLst>
      <p:ext uri="{BB962C8B-B14F-4D97-AF65-F5344CB8AC3E}">
        <p14:creationId xmlns:p14="http://schemas.microsoft.com/office/powerpoint/2010/main" val="4065461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98667-D291-4B1E-1767-0C9A90F7F230}"/>
              </a:ext>
            </a:extLst>
          </p:cNvPr>
          <p:cNvSpPr>
            <a:spLocks noGrp="1"/>
          </p:cNvSpPr>
          <p:nvPr>
            <p:ph type="title"/>
          </p:nvPr>
        </p:nvSpPr>
        <p:spPr>
          <a:xfrm>
            <a:off x="228600" y="152400"/>
            <a:ext cx="9383960" cy="1066800"/>
          </a:xfrm>
        </p:spPr>
        <p:txBody>
          <a:bodyPr/>
          <a:lstStyle/>
          <a:p>
            <a:r>
              <a:rPr lang="en-US" sz="3400" dirty="0"/>
              <a:t>Workload-Customized Storage-Centric Computing</a:t>
            </a:r>
          </a:p>
        </p:txBody>
      </p:sp>
      <p:sp>
        <p:nvSpPr>
          <p:cNvPr id="3" name="Content Placeholder 2">
            <a:extLst>
              <a:ext uri="{FF2B5EF4-FFF2-40B4-BE49-F238E27FC236}">
                <a16:creationId xmlns:a16="http://schemas.microsoft.com/office/drawing/2014/main" id="{FD80ED65-E298-77A6-3175-BE69D47EE5AD}"/>
              </a:ext>
            </a:extLst>
          </p:cNvPr>
          <p:cNvSpPr>
            <a:spLocks noGrp="1"/>
          </p:cNvSpPr>
          <p:nvPr>
            <p:ph idx="1"/>
          </p:nvPr>
        </p:nvSpPr>
        <p:spPr>
          <a:xfrm>
            <a:off x="228600" y="1052736"/>
            <a:ext cx="8610600" cy="5195664"/>
          </a:xfrm>
        </p:spPr>
        <p:txBody>
          <a:bodyPr/>
          <a:lstStyle/>
          <a:p>
            <a:r>
              <a:rPr lang="en-US" dirty="0"/>
              <a:t>Software and hardware </a:t>
            </a:r>
            <a:r>
              <a:rPr lang="en-US" dirty="0">
                <a:solidFill>
                  <a:srgbClr val="0000FF"/>
                </a:solidFill>
              </a:rPr>
              <a:t>customized for major workloads</a:t>
            </a:r>
          </a:p>
          <a:p>
            <a:pPr lvl="1"/>
            <a:r>
              <a:rPr lang="en-US" dirty="0"/>
              <a:t>Genomics</a:t>
            </a:r>
          </a:p>
          <a:p>
            <a:pPr lvl="1"/>
            <a:r>
              <a:rPr lang="en-US" dirty="0"/>
              <a:t>Video analytics</a:t>
            </a:r>
          </a:p>
          <a:p>
            <a:pPr lvl="1"/>
            <a:r>
              <a:rPr lang="en-US" dirty="0"/>
              <a:t>Data &amp; graph analytics</a:t>
            </a:r>
          </a:p>
          <a:p>
            <a:pPr lvl="1"/>
            <a:r>
              <a:rPr lang="en-US" dirty="0"/>
              <a:t>Machine learning</a:t>
            </a:r>
          </a:p>
          <a:p>
            <a:pPr lvl="1"/>
            <a:r>
              <a:rPr lang="en-US" dirty="0"/>
              <a:t>…</a:t>
            </a:r>
          </a:p>
          <a:p>
            <a:pPr lvl="1"/>
            <a:endParaRPr lang="en-US" dirty="0"/>
          </a:p>
          <a:p>
            <a:r>
              <a:rPr lang="en-US" dirty="0">
                <a:solidFill>
                  <a:srgbClr val="0000FF"/>
                </a:solidFill>
              </a:rPr>
              <a:t>Data-centric</a:t>
            </a:r>
            <a:r>
              <a:rPr lang="en-US" dirty="0"/>
              <a:t> (processing capability in all memories)</a:t>
            </a:r>
          </a:p>
          <a:p>
            <a:r>
              <a:rPr lang="en-US" dirty="0">
                <a:solidFill>
                  <a:srgbClr val="0000FF"/>
                </a:solidFill>
              </a:rPr>
              <a:t>Data-driven</a:t>
            </a:r>
            <a:r>
              <a:rPr lang="en-US" dirty="0"/>
              <a:t> (design &amp; decision making)</a:t>
            </a:r>
          </a:p>
          <a:p>
            <a:r>
              <a:rPr lang="en-US" dirty="0">
                <a:solidFill>
                  <a:srgbClr val="0000FF"/>
                </a:solidFill>
              </a:rPr>
              <a:t>Data-aware</a:t>
            </a:r>
            <a:r>
              <a:rPr lang="en-US" dirty="0"/>
              <a:t> (optimization &amp; design)</a:t>
            </a:r>
          </a:p>
          <a:p>
            <a:endParaRPr lang="en-US" dirty="0"/>
          </a:p>
          <a:p>
            <a:r>
              <a:rPr lang="en-US" dirty="0">
                <a:solidFill>
                  <a:srgbClr val="0000FF"/>
                </a:solidFill>
              </a:rPr>
              <a:t>Unified interfaces for efficient &amp; fast communication</a:t>
            </a:r>
          </a:p>
        </p:txBody>
      </p:sp>
      <p:sp>
        <p:nvSpPr>
          <p:cNvPr id="4" name="Slide Number Placeholder 3">
            <a:extLst>
              <a:ext uri="{FF2B5EF4-FFF2-40B4-BE49-F238E27FC236}">
                <a16:creationId xmlns:a16="http://schemas.microsoft.com/office/drawing/2014/main" id="{1C683BF6-03FE-6ABD-A9F4-6370D2D018A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8025829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Storage:</a:t>
            </a:r>
            <a:br>
              <a:rPr lang="en-US" sz="6000" dirty="0"/>
            </a:br>
            <a:r>
              <a:rPr lang="en-US" sz="6000" dirty="0"/>
              <a:t>		Two 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using Storage</a:t>
            </a:r>
          </a:p>
          <a:p>
            <a:pPr algn="l"/>
            <a:r>
              <a:rPr lang="en-US" sz="3600" dirty="0">
                <a:solidFill>
                  <a:srgbClr val="0000FF"/>
                </a:solidFill>
              </a:rPr>
              <a:t>2. Processing near Storage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72254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239944" cy="1066800"/>
          </a:xfrm>
        </p:spPr>
        <p:txBody>
          <a:bodyPr/>
          <a:lstStyle/>
          <a:p>
            <a:r>
              <a:rPr lang="en-US" dirty="0"/>
              <a:t>In-Storage Genomic Data Filtering </a:t>
            </a:r>
            <a:r>
              <a:rPr lang="en-US" sz="2200" b="1" dirty="0">
                <a:solidFill>
                  <a:srgbClr val="006633"/>
                </a:solidFill>
              </a:rPr>
              <a:t>[ASPLOS 2022]</a:t>
            </a:r>
            <a:r>
              <a:rPr lang="en-US" sz="2200"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67800321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Genome Sequence Analysis</a:t>
            </a:r>
            <a:endParaRPr lang="en-US" b="1" dirty="0">
              <a:latin typeface="Corbel" panose="020B0503020204020204" pitchFamily="34" charset="0"/>
            </a:endParaRPr>
          </a:p>
        </p:txBody>
      </p:sp>
      <p:sp>
        <p:nvSpPr>
          <p:cNvPr id="3" name="Content Placeholder 2"/>
          <p:cNvSpPr>
            <a:spLocks noGrp="1"/>
          </p:cNvSpPr>
          <p:nvPr>
            <p:ph idx="1"/>
          </p:nvPr>
        </p:nvSpPr>
        <p:spPr>
          <a:xfrm>
            <a:off x="189559" y="863068"/>
            <a:ext cx="8874053" cy="391627"/>
          </a:xfrm>
        </p:spPr>
        <p:txBody>
          <a:bodyPr lIns="91440" tIns="45720" rIns="91440" bIns="45720" anchor="t">
            <a:noAutofit/>
          </a:bodyPr>
          <a:lstStyle/>
          <a:p>
            <a:pPr marL="185738" indent="-185738">
              <a:lnSpc>
                <a:spcPct val="100000"/>
              </a:lnSpc>
              <a:spcBef>
                <a:spcPts val="400"/>
              </a:spcBef>
              <a:buClr>
                <a:schemeClr val="tx1"/>
              </a:buClr>
            </a:pPr>
            <a:r>
              <a:rPr lang="en-US" sz="2200" b="1" dirty="0">
                <a:solidFill>
                  <a:srgbClr val="F49415"/>
                </a:solidFill>
                <a:ea typeface="Segoe UI Symbol" panose="020B0502040204020203" pitchFamily="34" charset="0"/>
                <a:cs typeface="Segoe UI Historic" panose="020B0502040204020203" pitchFamily="34" charset="0"/>
              </a:rPr>
              <a:t>Read mapping: </a:t>
            </a:r>
            <a:r>
              <a:rPr lang="en-US" sz="2200" dirty="0">
                <a:ea typeface="Segoe UI Symbol" panose="020B0502040204020203" pitchFamily="34" charset="0"/>
                <a:cs typeface="Segoe UI Historic" panose="020B0502040204020203" pitchFamily="34" charset="0"/>
              </a:rPr>
              <a:t>first key step in genome sequence analysis</a:t>
            </a:r>
          </a:p>
        </p:txBody>
      </p:sp>
      <p:sp>
        <p:nvSpPr>
          <p:cNvPr id="10" name="Rectangle 9">
            <a:extLst>
              <a:ext uri="{FF2B5EF4-FFF2-40B4-BE49-F238E27FC236}">
                <a16:creationId xmlns:a16="http://schemas.microsoft.com/office/drawing/2014/main" id="{EC586341-02EC-AC40-ADCE-03BE081109A9}"/>
              </a:ext>
            </a:extLst>
          </p:cNvPr>
          <p:cNvSpPr/>
          <p:nvPr/>
        </p:nvSpPr>
        <p:spPr>
          <a:xfrm>
            <a:off x="1461309" y="3089732"/>
            <a:ext cx="6292918" cy="278215"/>
          </a:xfrm>
          <a:prstGeom prst="rect">
            <a:avLst/>
          </a:prstGeom>
          <a:solidFill>
            <a:schemeClr val="accent6">
              <a:lumMod val="40000"/>
              <a:lumOff val="60000"/>
              <a:alpha val="41176"/>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11" name="Content Placeholder 2">
            <a:extLst>
              <a:ext uri="{FF2B5EF4-FFF2-40B4-BE49-F238E27FC236}">
                <a16:creationId xmlns:a16="http://schemas.microsoft.com/office/drawing/2014/main" id="{F9C91E8A-E172-C54D-BD10-CDEE469B4322}"/>
              </a:ext>
            </a:extLst>
          </p:cNvPr>
          <p:cNvSpPr txBox="1">
            <a:spLocks/>
          </p:cNvSpPr>
          <p:nvPr/>
        </p:nvSpPr>
        <p:spPr>
          <a:xfrm>
            <a:off x="189559" y="1329892"/>
            <a:ext cx="8874053"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Aligns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reads</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to potential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matching</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locations</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in the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reference genome</a:t>
            </a:r>
          </a:p>
        </p:txBody>
      </p:sp>
      <p:sp>
        <p:nvSpPr>
          <p:cNvPr id="16" name="TextBox 15">
            <a:extLst>
              <a:ext uri="{FF2B5EF4-FFF2-40B4-BE49-F238E27FC236}">
                <a16:creationId xmlns:a16="http://schemas.microsoft.com/office/drawing/2014/main" id="{CAA3C5A6-E87F-114E-BB3F-F8E69655CA9A}"/>
              </a:ext>
            </a:extLst>
          </p:cNvPr>
          <p:cNvSpPr txBox="1"/>
          <p:nvPr/>
        </p:nvSpPr>
        <p:spPr>
          <a:xfrm>
            <a:off x="3277565" y="2630105"/>
            <a:ext cx="3274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Reference Genome</a:t>
            </a:r>
          </a:p>
        </p:txBody>
      </p:sp>
      <p:sp>
        <p:nvSpPr>
          <p:cNvPr id="18" name="TextBox 17">
            <a:extLst>
              <a:ext uri="{FF2B5EF4-FFF2-40B4-BE49-F238E27FC236}">
                <a16:creationId xmlns:a16="http://schemas.microsoft.com/office/drawing/2014/main" id="{C89FAAB7-34B1-8945-8D1B-47772C2262F5}"/>
              </a:ext>
            </a:extLst>
          </p:cNvPr>
          <p:cNvSpPr txBox="1"/>
          <p:nvPr/>
        </p:nvSpPr>
        <p:spPr>
          <a:xfrm>
            <a:off x="1440240" y="3655504"/>
            <a:ext cx="1619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p>
        </p:txBody>
      </p:sp>
      <p:sp>
        <p:nvSpPr>
          <p:cNvPr id="21" name="TextBox 20">
            <a:extLst>
              <a:ext uri="{FF2B5EF4-FFF2-40B4-BE49-F238E27FC236}">
                <a16:creationId xmlns:a16="http://schemas.microsoft.com/office/drawing/2014/main" id="{95D6EAFD-8585-5E4A-8CFB-141B10EF7C60}"/>
              </a:ext>
            </a:extLst>
          </p:cNvPr>
          <p:cNvSpPr txBox="1"/>
          <p:nvPr/>
        </p:nvSpPr>
        <p:spPr>
          <a:xfrm>
            <a:off x="6008877" y="3655504"/>
            <a:ext cx="1619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p>
        </p:txBody>
      </p:sp>
      <p:sp>
        <p:nvSpPr>
          <p:cNvPr id="20" name="Content Placeholder 2">
            <a:extLst>
              <a:ext uri="{FF2B5EF4-FFF2-40B4-BE49-F238E27FC236}">
                <a16:creationId xmlns:a16="http://schemas.microsoft.com/office/drawing/2014/main" id="{BEC0A51E-72DD-C74D-9B42-794D75CD4991}"/>
              </a:ext>
            </a:extLst>
          </p:cNvPr>
          <p:cNvSpPr txBox="1">
            <a:spLocks/>
          </p:cNvSpPr>
          <p:nvPr/>
        </p:nvSpPr>
        <p:spPr>
          <a:xfrm>
            <a:off x="189559" y="1762301"/>
            <a:ext cx="8874053"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
                <a:prstClr val="black"/>
              </a:buClr>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For each matching location, the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alignment step</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finds the degree of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similarity (alignment score)</a:t>
            </a:r>
          </a:p>
        </p:txBody>
      </p:sp>
      <p:sp>
        <p:nvSpPr>
          <p:cNvPr id="31" name="Rectangle 30">
            <a:extLst>
              <a:ext uri="{FF2B5EF4-FFF2-40B4-BE49-F238E27FC236}">
                <a16:creationId xmlns:a16="http://schemas.microsoft.com/office/drawing/2014/main" id="{F29929E7-60DE-634C-943C-4F80ED3403BE}"/>
              </a:ext>
            </a:extLst>
          </p:cNvPr>
          <p:cNvSpPr/>
          <p:nvPr/>
        </p:nvSpPr>
        <p:spPr>
          <a:xfrm>
            <a:off x="2809631" y="4267041"/>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3" name="Rectangle 32">
            <a:extLst>
              <a:ext uri="{FF2B5EF4-FFF2-40B4-BE49-F238E27FC236}">
                <a16:creationId xmlns:a16="http://schemas.microsoft.com/office/drawing/2014/main" id="{0147F58F-34F3-EF41-BD09-B8BE8EEA9B36}"/>
              </a:ext>
            </a:extLst>
          </p:cNvPr>
          <p:cNvSpPr/>
          <p:nvPr/>
        </p:nvSpPr>
        <p:spPr>
          <a:xfrm>
            <a:off x="5999168" y="4517513"/>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E649B350-8AC9-FC4B-9C6B-69F5E268C135}"/>
              </a:ext>
            </a:extLst>
          </p:cNvPr>
          <p:cNvSpPr/>
          <p:nvPr/>
        </p:nvSpPr>
        <p:spPr>
          <a:xfrm>
            <a:off x="5722850" y="4023090"/>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35" name="Rectangle 34">
            <a:extLst>
              <a:ext uri="{FF2B5EF4-FFF2-40B4-BE49-F238E27FC236}">
                <a16:creationId xmlns:a16="http://schemas.microsoft.com/office/drawing/2014/main" id="{54DCDC15-47DB-FD44-8C06-B694F378A9C6}"/>
              </a:ext>
            </a:extLst>
          </p:cNvPr>
          <p:cNvSpPr/>
          <p:nvPr/>
        </p:nvSpPr>
        <p:spPr>
          <a:xfrm>
            <a:off x="3304480" y="4596872"/>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7A0007B5-7D64-6E47-8292-027D8143A371}"/>
              </a:ext>
            </a:extLst>
          </p:cNvPr>
          <p:cNvSpPr txBox="1"/>
          <p:nvPr/>
        </p:nvSpPr>
        <p:spPr>
          <a:xfrm>
            <a:off x="189559" y="4238301"/>
            <a:ext cx="8684492" cy="1107996"/>
          </a:xfrm>
          <a:prstGeom prst="rect">
            <a:avLst/>
          </a:prstGeom>
          <a:noFill/>
        </p:spPr>
        <p:txBody>
          <a:bodyPr wrap="square">
            <a:spAutoFit/>
          </a:bodyPr>
          <a:lstStyle/>
          <a:p>
            <a:pPr marL="187200" marR="0" lvl="0" indent="-18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Calculating the alignment score requires </a:t>
            </a:r>
            <a:r>
              <a:rPr kumimoji="0" lang="en-GB" sz="2200" b="0" i="0" u="none" strike="noStrike" kern="1200" cap="none" spc="0" normalizeH="0" baseline="0" noProof="0" dirty="0">
                <a:ln>
                  <a:noFill/>
                </a:ln>
                <a:solidFill>
                  <a:srgbClr val="E90404"/>
                </a:solidFill>
                <a:effectLst/>
                <a:uLnTx/>
                <a:uFillTx/>
                <a:latin typeface="Corbel" panose="020B0503020204020204" pitchFamily="34" charset="0"/>
                <a:ea typeface="+mn-ea"/>
                <a:cs typeface="+mn-cs"/>
              </a:rPr>
              <a:t>computationally-expensive</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GB"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approximate string matching (ASM) </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account for </a:t>
            </a:r>
            <a:r>
              <a:rPr kumimoji="0" lang="en-GB" sz="22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between reads and the reference genome due to:</a:t>
            </a:r>
          </a:p>
        </p:txBody>
      </p:sp>
      <p:sp>
        <p:nvSpPr>
          <p:cNvPr id="37" name="Content Placeholder 2">
            <a:extLst>
              <a:ext uri="{FF2B5EF4-FFF2-40B4-BE49-F238E27FC236}">
                <a16:creationId xmlns:a16="http://schemas.microsoft.com/office/drawing/2014/main" id="{C38572B4-3DF4-3E43-B479-36F90E4156EB}"/>
              </a:ext>
            </a:extLst>
          </p:cNvPr>
          <p:cNvSpPr txBox="1">
            <a:spLocks/>
          </p:cNvSpPr>
          <p:nvPr/>
        </p:nvSpPr>
        <p:spPr>
          <a:xfrm>
            <a:off x="192005" y="5358860"/>
            <a:ext cx="8871607"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Sequencing errors</a:t>
            </a:r>
          </a:p>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Genetic variation</a:t>
            </a:r>
          </a:p>
        </p:txBody>
      </p:sp>
      <p:sp>
        <p:nvSpPr>
          <p:cNvPr id="4" name="Oval 3">
            <a:extLst>
              <a:ext uri="{FF2B5EF4-FFF2-40B4-BE49-F238E27FC236}">
                <a16:creationId xmlns:a16="http://schemas.microsoft.com/office/drawing/2014/main" id="{378BFA01-8C57-0242-A02C-63C8B93FE6A8}"/>
              </a:ext>
            </a:extLst>
          </p:cNvPr>
          <p:cNvSpPr/>
          <p:nvPr/>
        </p:nvSpPr>
        <p:spPr>
          <a:xfrm>
            <a:off x="2250064" y="2814992"/>
            <a:ext cx="196770" cy="941910"/>
          </a:xfrm>
          <a:prstGeom prst="ellipse">
            <a:avLst/>
          </a:prstGeom>
          <a:noFill/>
          <a:ln w="28575">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D3017B1-DF1C-C44E-B9E6-93256CBB68C4}"/>
              </a:ext>
            </a:extLst>
          </p:cNvPr>
          <p:cNvSpPr/>
          <p:nvPr/>
        </p:nvSpPr>
        <p:spPr>
          <a:xfrm>
            <a:off x="6920341" y="2820576"/>
            <a:ext cx="196770" cy="941910"/>
          </a:xfrm>
          <a:prstGeom prst="ellipse">
            <a:avLst/>
          </a:prstGeom>
          <a:noFill/>
          <a:ln w="28575">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445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0" presetClass="path" presetSubtype="0" accel="50000" decel="50000" fill="hold" grpId="0" nodeType="withEffect">
                                  <p:stCondLst>
                                    <p:cond delay="0"/>
                                  </p:stCondLst>
                                  <p:childTnLst>
                                    <p:animMotion origin="layout" path="M 0.02118 -0.0051 L 0.03958 -0.10093 " pathEditMode="relative" rAng="0" ptsTypes="AA">
                                      <p:cBhvr>
                                        <p:cTn id="18" dur="500" fill="hold"/>
                                        <p:tgtEl>
                                          <p:spTgt spid="34"/>
                                        </p:tgtEl>
                                        <p:attrNameLst>
                                          <p:attrName>ppt_x</p:attrName>
                                          <p:attrName>ppt_y</p:attrName>
                                        </p:attrNameLst>
                                      </p:cBhvr>
                                      <p:rCtr x="920" y="-4792"/>
                                    </p:animMotion>
                                  </p:childTnLst>
                                </p:cTn>
                              </p:par>
                              <p:par>
                                <p:cTn id="19" presetID="0" presetClass="path" presetSubtype="0" accel="50000" decel="50000" fill="hold" grpId="0" nodeType="withEffect">
                                  <p:stCondLst>
                                    <p:cond delay="0"/>
                                  </p:stCondLst>
                                  <p:childTnLst>
                                    <p:animMotion origin="layout" path="M 0.01494 1.85185E-6 L -0.47725 -0.17315 " pathEditMode="relative" rAng="0" ptsTypes="AA">
                                      <p:cBhvr>
                                        <p:cTn id="20" dur="500" fill="hold"/>
                                        <p:tgtEl>
                                          <p:spTgt spid="33"/>
                                        </p:tgtEl>
                                        <p:attrNameLst>
                                          <p:attrName>ppt_x</p:attrName>
                                          <p:attrName>ppt_y</p:attrName>
                                        </p:attrNameLst>
                                      </p:cBhvr>
                                      <p:rCtr x="-24618" y="-8657"/>
                                    </p:animMotion>
                                  </p:childTnLst>
                                </p:cTn>
                              </p:par>
                              <p:par>
                                <p:cTn id="21" presetID="0" presetClass="path" presetSubtype="0" accel="50000" decel="50000" fill="hold" grpId="0" nodeType="withEffect">
                                  <p:stCondLst>
                                    <p:cond delay="0"/>
                                  </p:stCondLst>
                                  <p:childTnLst>
                                    <p:animMotion origin="layout" path="M 3.61111E-6 -2.22222E-6 L 0.14149 -0.18472 " pathEditMode="relative" rAng="0" ptsTypes="AA">
                                      <p:cBhvr>
                                        <p:cTn id="22" dur="500" fill="hold"/>
                                        <p:tgtEl>
                                          <p:spTgt spid="35"/>
                                        </p:tgtEl>
                                        <p:attrNameLst>
                                          <p:attrName>ppt_x</p:attrName>
                                          <p:attrName>ppt_y</p:attrName>
                                        </p:attrNameLst>
                                      </p:cBhvr>
                                      <p:rCtr x="7066" y="-9236"/>
                                    </p:animMotion>
                                  </p:childTnLst>
                                </p:cTn>
                              </p:par>
                              <p:par>
                                <p:cTn id="23" presetID="0" presetClass="path" presetSubtype="0" accel="50000" decel="50000" fill="hold" grpId="0" nodeType="withEffect">
                                  <p:stCondLst>
                                    <p:cond delay="0"/>
                                  </p:stCondLst>
                                  <p:childTnLst>
                                    <p:animMotion origin="layout" path="M 2.77778E-7 -4.07407E-6 L 0.0342 -0.13657 " pathEditMode="relative" rAng="0" ptsTypes="AA">
                                      <p:cBhvr>
                                        <p:cTn id="24" dur="500" fill="hold"/>
                                        <p:tgtEl>
                                          <p:spTgt spid="31"/>
                                        </p:tgtEl>
                                        <p:attrNameLst>
                                          <p:attrName>ppt_x</p:attrName>
                                          <p:attrName>ppt_y</p:attrName>
                                        </p:attrNameLst>
                                      </p:cBhvr>
                                      <p:rCtr x="1701" y="-6829"/>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1000"/>
                                        <p:tgtEl>
                                          <p:spTgt spid="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1000"/>
                                        <p:tgtEl>
                                          <p:spTgt spid="13"/>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8" grpId="0"/>
      <p:bldP spid="21" grpId="0"/>
      <p:bldP spid="20" grpId="0"/>
      <p:bldP spid="31" grpId="0" animBg="1"/>
      <p:bldP spid="33" grpId="0" animBg="1"/>
      <p:bldP spid="34" grpId="0" animBg="1"/>
      <p:bldP spid="35" grpId="0" animBg="1"/>
      <p:bldP spid="36" grpId="0"/>
      <p:bldP spid="37" grpId="0"/>
      <p:bldP spid="4"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86765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6 L 0.73472 0.15185 " pathEditMode="relative" rAng="0" ptsTypes="AA">
                                      <p:cBhvr>
                                        <p:cTn id="9" dur="500" fill="hold"/>
                                        <p:tgtEl>
                                          <p:spTgt spid="31"/>
                                        </p:tgtEl>
                                        <p:attrNameLst>
                                          <p:attrName>ppt_x</p:attrName>
                                          <p:attrName>ppt_y</p:attrName>
                                        </p:attrNameLst>
                                      </p:cBhvr>
                                      <p:rCtr x="36007" y="2153"/>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 L 0.73472 0.08819 " pathEditMode="relative" rAng="0" ptsTypes="AA">
                                      <p:cBhvr>
                                        <p:cTn id="12" dur="500" fill="hold"/>
                                        <p:tgtEl>
                                          <p:spTgt spid="32"/>
                                        </p:tgtEl>
                                        <p:attrNameLst>
                                          <p:attrName>ppt_x</p:attrName>
                                          <p:attrName>ppt_y</p:attrName>
                                        </p:attrNameLst>
                                      </p:cBhvr>
                                      <p:rCtr x="36007" y="2153"/>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8 -0.08611 L 0.71024 0.05162 " pathEditMode="relative" rAng="0" ptsTypes="AA">
                                      <p:cBhvr>
                                        <p:cTn id="15" dur="500" fill="hold"/>
                                        <p:tgtEl>
                                          <p:spTgt spid="14"/>
                                        </p:tgtEl>
                                        <p:attrNameLst>
                                          <p:attrName>ppt_x</p:attrName>
                                          <p:attrName>ppt_y</p:attrName>
                                        </p:attrNameLst>
                                      </p:cBhvr>
                                      <p:rCtr x="36146" y="6875"/>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597 2.59259E-6 L 0.71406 0.19097 " pathEditMode="relative" rAng="0" ptsTypes="AA">
                                      <p:cBhvr>
                                        <p:cTn id="18" dur="500" fill="hold"/>
                                        <p:tgtEl>
                                          <p:spTgt spid="15"/>
                                        </p:tgtEl>
                                        <p:attrNameLst>
                                          <p:attrName>ppt_x</p:attrName>
                                          <p:attrName>ppt_y</p:attrName>
                                        </p:attrNameLst>
                                      </p:cBhvr>
                                      <p:rCtr x="36493" y="9537"/>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70747 0.13472 " pathEditMode="relative" rAng="0" ptsTypes="AA">
                                      <p:cBhvr>
                                        <p:cTn id="21" dur="500" fill="hold"/>
                                        <p:tgtEl>
                                          <p:spTgt spid="16"/>
                                        </p:tgtEl>
                                        <p:attrNameLst>
                                          <p:attrName>ppt_x</p:attrName>
                                          <p:attrName>ppt_y</p:attrName>
                                        </p:attrNameLst>
                                      </p:cBhvr>
                                      <p:rCtr x="35104" y="4931"/>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4 0.02384 L 0.70677 0.09537 " pathEditMode="relative" rAng="0" ptsTypes="AA">
                                      <p:cBhvr>
                                        <p:cTn id="24" dur="500" fill="hold"/>
                                        <p:tgtEl>
                                          <p:spTgt spid="17"/>
                                        </p:tgtEl>
                                        <p:attrNameLst>
                                          <p:attrName>ppt_x</p:attrName>
                                          <p:attrName>ppt_y</p:attrName>
                                        </p:attrNameLst>
                                      </p:cBhvr>
                                      <p:rCtr x="35243" y="3565"/>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8 0.02616 L 0.7342 0.16458 " pathEditMode="relative" rAng="0" ptsTypes="AA">
                                      <p:cBhvr>
                                        <p:cTn id="27" dur="500" fill="hold"/>
                                        <p:tgtEl>
                                          <p:spTgt spid="18"/>
                                        </p:tgtEl>
                                        <p:attrNameLst>
                                          <p:attrName>ppt_x</p:attrName>
                                          <p:attrName>ppt_y</p:attrName>
                                        </p:attrNameLst>
                                      </p:cBhvr>
                                      <p:rCtr x="36441" y="6921"/>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5 0.01759 L 0.72361 0.22292 " pathEditMode="relative" rAng="0" ptsTypes="AA">
                                      <p:cBhvr>
                                        <p:cTn id="30" dur="500" fill="hold"/>
                                        <p:tgtEl>
                                          <p:spTgt spid="19"/>
                                        </p:tgtEl>
                                        <p:attrNameLst>
                                          <p:attrName>ppt_x</p:attrName>
                                          <p:attrName>ppt_y</p:attrName>
                                        </p:attrNameLst>
                                      </p:cBhvr>
                                      <p:rCtr x="35833" y="1025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US" dirty="0"/>
              <a:t>Compute-Centric Accelerators</a:t>
            </a:r>
            <a:endParaRPr lang="en-CH" dirty="0"/>
          </a:p>
        </p:txBody>
      </p:sp>
    </p:spTree>
    <p:custDataLst>
      <p:tags r:id="rId1"/>
    </p:custDataLst>
    <p:extLst>
      <p:ext uri="{BB962C8B-B14F-4D97-AF65-F5344CB8AC3E}">
        <p14:creationId xmlns:p14="http://schemas.microsoft.com/office/powerpoint/2010/main" val="6487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childTnLst>
                          </p:cTn>
                        </p:par>
                        <p:par>
                          <p:cTn id="38" fill="hold">
                            <p:stCondLst>
                              <p:cond delay="1000"/>
                            </p:stCondLst>
                            <p:childTnLst>
                              <p:par>
                                <p:cTn id="39" presetID="0" presetClass="path" presetSubtype="0" accel="50000" decel="50000" fill="hold" grpId="0" nodeType="afterEffect">
                                  <p:stCondLst>
                                    <p:cond delay="0"/>
                                  </p:stCondLst>
                                  <p:childTnLst>
                                    <p:animMotion origin="layout" path="M 0.01458 0.0449 L 0.73472 0.08819 " pathEditMode="relative" rAng="0" ptsTypes="AA">
                                      <p:cBhvr>
                                        <p:cTn id="40" dur="500" fill="hold"/>
                                        <p:tgtEl>
                                          <p:spTgt spid="54"/>
                                        </p:tgtEl>
                                        <p:attrNameLst>
                                          <p:attrName>ppt_x</p:attrName>
                                          <p:attrName>ppt_y</p:attrName>
                                        </p:attrNameLst>
                                      </p:cBhvr>
                                      <p:rCtr x="36007" y="2153"/>
                                    </p:animMotion>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0.01268 -0.08611 L 0.71024 0.05162 " pathEditMode="relative" rAng="0" ptsTypes="AA">
                                      <p:cBhvr>
                                        <p:cTn id="43" dur="500" fill="hold"/>
                                        <p:tgtEl>
                                          <p:spTgt spid="55"/>
                                        </p:tgtEl>
                                        <p:attrNameLst>
                                          <p:attrName>ppt_x</p:attrName>
                                          <p:attrName>ppt_y</p:attrName>
                                        </p:attrNameLst>
                                      </p:cBhvr>
                                      <p:rCtr x="36146" y="6875"/>
                                    </p:animMotion>
                                  </p:childTnLst>
                                </p:cTn>
                              </p:par>
                            </p:childTnLst>
                          </p:cTn>
                        </p:par>
                        <p:par>
                          <p:cTn id="44" fill="hold">
                            <p:stCondLst>
                              <p:cond delay="2000"/>
                            </p:stCondLst>
                            <p:childTnLst>
                              <p:par>
                                <p:cTn id="45" presetID="0" presetClass="path" presetSubtype="0" accel="50000" decel="50000" fill="hold" grpId="0" nodeType="afterEffect">
                                  <p:stCondLst>
                                    <p:cond delay="0"/>
                                  </p:stCondLst>
                                  <p:childTnLst>
                                    <p:animMotion origin="layout" path="M -0.01597 2.59259E-6 L 0.71406 0.19097 " pathEditMode="relative" rAng="0" ptsTypes="AA">
                                      <p:cBhvr>
                                        <p:cTn id="46" dur="500" fill="hold"/>
                                        <p:tgtEl>
                                          <p:spTgt spid="56"/>
                                        </p:tgtEl>
                                        <p:attrNameLst>
                                          <p:attrName>ppt_x</p:attrName>
                                          <p:attrName>ppt_y</p:attrName>
                                        </p:attrNameLst>
                                      </p:cBhvr>
                                      <p:rCtr x="36493" y="9537"/>
                                    </p:animMotion>
                                  </p:childTnLst>
                                </p:cTn>
                              </p:par>
                            </p:childTnLst>
                          </p:cTn>
                        </p:par>
                        <p:par>
                          <p:cTn id="47" fill="hold">
                            <p:stCondLst>
                              <p:cond delay="2500"/>
                            </p:stCondLst>
                            <p:childTnLst>
                              <p:par>
                                <p:cTn id="48" presetID="0" presetClass="path" presetSubtype="0" accel="50000" decel="50000" fill="hold" grpId="0" nodeType="afterEffect">
                                  <p:stCondLst>
                                    <p:cond delay="0"/>
                                  </p:stCondLst>
                                  <p:childTnLst>
                                    <p:animMotion origin="layout" path="M 0.00521 0.03611 L 0.70747 0.13472 " pathEditMode="relative" rAng="0" ptsTypes="AA">
                                      <p:cBhvr>
                                        <p:cTn id="49" dur="500" fill="hold"/>
                                        <p:tgtEl>
                                          <p:spTgt spid="57"/>
                                        </p:tgtEl>
                                        <p:attrNameLst>
                                          <p:attrName>ppt_x</p:attrName>
                                          <p:attrName>ppt_y</p:attrName>
                                        </p:attrNameLst>
                                      </p:cBhvr>
                                      <p:rCtr x="35104" y="4931"/>
                                    </p:animMotion>
                                  </p:childTnLst>
                                </p:cTn>
                              </p:par>
                            </p:childTnLst>
                          </p:cTn>
                        </p:par>
                        <p:par>
                          <p:cTn id="50" fill="hold">
                            <p:stCondLst>
                              <p:cond delay="3000"/>
                            </p:stCondLst>
                            <p:childTnLst>
                              <p:par>
                                <p:cTn id="51" presetID="0" presetClass="path" presetSubtype="0" accel="50000" decel="50000" fill="hold" grpId="0" nodeType="afterEffect">
                                  <p:stCondLst>
                                    <p:cond delay="0"/>
                                  </p:stCondLst>
                                  <p:childTnLst>
                                    <p:animMotion origin="layout" path="M 0.00174 0.02384 L 0.70677 0.09537 " pathEditMode="relative" rAng="0" ptsTypes="AA">
                                      <p:cBhvr>
                                        <p:cTn id="52" dur="500" fill="hold"/>
                                        <p:tgtEl>
                                          <p:spTgt spid="58"/>
                                        </p:tgtEl>
                                        <p:attrNameLst>
                                          <p:attrName>ppt_x</p:attrName>
                                          <p:attrName>ppt_y</p:attrName>
                                        </p:attrNameLst>
                                      </p:cBhvr>
                                      <p:rCtr x="35243" y="3565"/>
                                    </p:animMotion>
                                  </p:childTnLst>
                                </p:cTn>
                              </p:par>
                            </p:childTnLst>
                          </p:cTn>
                        </p:par>
                        <p:par>
                          <p:cTn id="53" fill="hold">
                            <p:stCondLst>
                              <p:cond delay="3500"/>
                            </p:stCondLst>
                            <p:childTnLst>
                              <p:par>
                                <p:cTn id="54" presetID="0" presetClass="path" presetSubtype="0" accel="50000" decel="50000" fill="hold" grpId="0" nodeType="afterEffect">
                                  <p:stCondLst>
                                    <p:cond delay="0"/>
                                  </p:stCondLst>
                                  <p:childTnLst>
                                    <p:animMotion origin="layout" path="M 0.00538 0.02616 L 0.7342 0.16458 " pathEditMode="relative" rAng="0" ptsTypes="AA">
                                      <p:cBhvr>
                                        <p:cTn id="55" dur="500" fill="hold"/>
                                        <p:tgtEl>
                                          <p:spTgt spid="59"/>
                                        </p:tgtEl>
                                        <p:attrNameLst>
                                          <p:attrName>ppt_x</p:attrName>
                                          <p:attrName>ppt_y</p:attrName>
                                        </p:attrNameLst>
                                      </p:cBhvr>
                                      <p:rCtr x="36441" y="6921"/>
                                    </p:animMotion>
                                  </p:childTnLst>
                                </p:cTn>
                              </p:par>
                            </p:childTnLst>
                          </p:cTn>
                        </p:par>
                        <p:par>
                          <p:cTn id="56" fill="hold">
                            <p:stCondLst>
                              <p:cond delay="4000"/>
                            </p:stCondLst>
                            <p:childTnLst>
                              <p:par>
                                <p:cTn id="57" presetID="0" presetClass="path" presetSubtype="0" accel="50000" decel="50000" fill="hold" grpId="0" nodeType="afterEffect">
                                  <p:stCondLst>
                                    <p:cond delay="0"/>
                                  </p:stCondLst>
                                  <p:childTnLst>
                                    <p:animMotion origin="layout" path="M 0.00695 0.01759 L 0.72361 0.22292 " pathEditMode="relative" rAng="0" ptsTypes="AA">
                                      <p:cBhvr>
                                        <p:cTn id="58"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a:t>Key Idea</a:t>
            </a:r>
            <a:r>
              <a:rPr lang="en-US" dirty="0"/>
              <a:t>: In-Storage Filtering</a:t>
            </a:r>
            <a:endParaRPr lang="en-CH" dirty="0"/>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361634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7A55D90-A30F-6843-AF17-DF532F64C21E}"/>
              </a:ext>
            </a:extLst>
          </p:cNvPr>
          <p:cNvSpPr/>
          <p:nvPr/>
        </p:nvSpPr>
        <p:spPr>
          <a:xfrm>
            <a:off x="4544265" y="3720326"/>
            <a:ext cx="45719" cy="6012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98A31-6773-DA4E-BF09-CC8C70AC928B}"/>
              </a:ext>
            </a:extLst>
          </p:cNvPr>
          <p:cNvSpPr>
            <a:spLocks noGrp="1"/>
          </p:cNvSpPr>
          <p:nvPr>
            <p:ph type="title"/>
          </p:nvPr>
        </p:nvSpPr>
        <p:spPr/>
        <p:txBody>
          <a:bodyPr/>
          <a:lstStyle/>
          <a:p>
            <a:r>
              <a:rPr lang="en-CH" dirty="0"/>
              <a:t>GenStore</a:t>
            </a:r>
          </a:p>
        </p:txBody>
      </p:sp>
      <p:sp>
        <p:nvSpPr>
          <p:cNvPr id="130" name="Rounded Rectangle 129">
            <a:extLst>
              <a:ext uri="{FF2B5EF4-FFF2-40B4-BE49-F238E27FC236}">
                <a16:creationId xmlns:a16="http://schemas.microsoft.com/office/drawing/2014/main" id="{BA716545-6B7B-674E-88BE-9F37A528D99A}"/>
              </a:ext>
            </a:extLst>
          </p:cNvPr>
          <p:cNvSpPr/>
          <p:nvPr/>
        </p:nvSpPr>
        <p:spPr>
          <a:xfrm>
            <a:off x="1047136" y="4291768"/>
            <a:ext cx="6916994" cy="2101506"/>
          </a:xfrm>
          <a:prstGeom prst="roundRect">
            <a:avLst>
              <a:gd name="adj" fmla="val 6954"/>
            </a:avLst>
          </a:prstGeom>
          <a:solidFill>
            <a:schemeClr val="bg1">
              <a:lumMod val="9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1" name="Straight Connector 130">
            <a:extLst>
              <a:ext uri="{FF2B5EF4-FFF2-40B4-BE49-F238E27FC236}">
                <a16:creationId xmlns:a16="http://schemas.microsoft.com/office/drawing/2014/main" id="{D83E48F5-E0FE-2D46-BA63-2B647FB8E7E9}"/>
              </a:ext>
            </a:extLst>
          </p:cNvPr>
          <p:cNvCxnSpPr>
            <a:cxnSpLocks/>
          </p:cNvCxnSpPr>
          <p:nvPr/>
        </p:nvCxnSpPr>
        <p:spPr>
          <a:xfrm flipH="1">
            <a:off x="5982739" y="4708624"/>
            <a:ext cx="2367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Rounded Rectangle 131">
            <a:extLst>
              <a:ext uri="{FF2B5EF4-FFF2-40B4-BE49-F238E27FC236}">
                <a16:creationId xmlns:a16="http://schemas.microsoft.com/office/drawing/2014/main" id="{3FAB5062-72EF-ED4D-B329-14B3A1057736}"/>
              </a:ext>
            </a:extLst>
          </p:cNvPr>
          <p:cNvSpPr/>
          <p:nvPr/>
        </p:nvSpPr>
        <p:spPr bwMode="auto">
          <a:xfrm>
            <a:off x="3066681" y="4375211"/>
            <a:ext cx="2932802" cy="1929574"/>
          </a:xfrm>
          <a:prstGeom prst="roundRect">
            <a:avLst>
              <a:gd name="adj" fmla="val 0"/>
            </a:avLst>
          </a:prstGeom>
          <a:solidFill>
            <a:srgbClr val="E9F9E4"/>
          </a:solidFill>
          <a:ln w="15875" cap="flat" cmpd="sng" algn="ctr">
            <a:solidFill>
              <a:schemeClr val="tx1"/>
            </a:solidFill>
            <a:prstDash val="solid"/>
            <a:round/>
            <a:headEnd type="none" w="med" len="med"/>
            <a:tailEnd type="none" w="med" len="med"/>
          </a:ln>
          <a:effectLst/>
        </p:spPr>
        <p:txBody>
          <a:bodyPr vert="horz" wrap="square" lIns="91440" tIns="36000" rIns="91440" bIns="3600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SSD Controller</a:t>
            </a:r>
          </a:p>
        </p:txBody>
      </p:sp>
      <p:grpSp>
        <p:nvGrpSpPr>
          <p:cNvPr id="133" name="Group 132">
            <a:extLst>
              <a:ext uri="{FF2B5EF4-FFF2-40B4-BE49-F238E27FC236}">
                <a16:creationId xmlns:a16="http://schemas.microsoft.com/office/drawing/2014/main" id="{9C22FFB0-21B2-FD4C-AA38-17DF3AF62EA2}"/>
              </a:ext>
            </a:extLst>
          </p:cNvPr>
          <p:cNvGrpSpPr/>
          <p:nvPr/>
        </p:nvGrpSpPr>
        <p:grpSpPr>
          <a:xfrm>
            <a:off x="5108013" y="4653955"/>
            <a:ext cx="757152" cy="682568"/>
            <a:chOff x="10752096" y="4076481"/>
            <a:chExt cx="757152" cy="682568"/>
          </a:xfrm>
        </p:grpSpPr>
        <p:sp>
          <p:nvSpPr>
            <p:cNvPr id="134" name="Rectangle 133">
              <a:extLst>
                <a:ext uri="{FF2B5EF4-FFF2-40B4-BE49-F238E27FC236}">
                  <a16:creationId xmlns:a16="http://schemas.microsoft.com/office/drawing/2014/main" id="{30B01296-2EE5-F34E-9054-A75C185A5219}"/>
                </a:ext>
              </a:extLst>
            </p:cNvPr>
            <p:cNvSpPr/>
            <p:nvPr/>
          </p:nvSpPr>
          <p:spPr bwMode="auto">
            <a:xfrm>
              <a:off x="10752096" y="4076481"/>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35" name="Rectangle 134">
              <a:extLst>
                <a:ext uri="{FF2B5EF4-FFF2-40B4-BE49-F238E27FC236}">
                  <a16:creationId xmlns:a16="http://schemas.microsoft.com/office/drawing/2014/main" id="{9C922A28-6D6B-C744-BD7B-314054C2CA17}"/>
                </a:ext>
              </a:extLst>
            </p:cNvPr>
            <p:cNvSpPr/>
            <p:nvPr/>
          </p:nvSpPr>
          <p:spPr bwMode="auto">
            <a:xfrm>
              <a:off x="10804689" y="4138092"/>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36" name="Rectangle 135">
              <a:extLst>
                <a:ext uri="{FF2B5EF4-FFF2-40B4-BE49-F238E27FC236}">
                  <a16:creationId xmlns:a16="http://schemas.microsoft.com/office/drawing/2014/main" id="{A72AD538-7314-9941-AF9B-590AFBADC79D}"/>
                </a:ext>
              </a:extLst>
            </p:cNvPr>
            <p:cNvSpPr/>
            <p:nvPr/>
          </p:nvSpPr>
          <p:spPr bwMode="auto">
            <a:xfrm>
              <a:off x="10857282" y="4199703"/>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grpSp>
      <p:sp>
        <p:nvSpPr>
          <p:cNvPr id="139" name="Rectangle 138">
            <a:extLst>
              <a:ext uri="{FF2B5EF4-FFF2-40B4-BE49-F238E27FC236}">
                <a16:creationId xmlns:a16="http://schemas.microsoft.com/office/drawing/2014/main" id="{550CAAA1-8F7A-3C41-9680-FB7461FD7914}"/>
              </a:ext>
            </a:extLst>
          </p:cNvPr>
          <p:cNvSpPr/>
          <p:nvPr/>
        </p:nvSpPr>
        <p:spPr bwMode="auto">
          <a:xfrm>
            <a:off x="6193266" y="4388458"/>
            <a:ext cx="1374442" cy="1916327"/>
          </a:xfrm>
          <a:prstGeom prst="rect">
            <a:avLst/>
          </a:prstGeom>
          <a:solidFill>
            <a:schemeClr val="accent2">
              <a:lumMod val="20000"/>
              <a:lumOff val="80000"/>
            </a:schemeClr>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I</a:t>
            </a: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n-SSD DRAM</a:t>
            </a:r>
          </a:p>
        </p:txBody>
      </p:sp>
      <p:sp>
        <p:nvSpPr>
          <p:cNvPr id="140" name="Rounded Rectangle 139">
            <a:extLst>
              <a:ext uri="{FF2B5EF4-FFF2-40B4-BE49-F238E27FC236}">
                <a16:creationId xmlns:a16="http://schemas.microsoft.com/office/drawing/2014/main" id="{6B8CE80D-C246-8E46-B35E-C62A766DE30E}"/>
              </a:ext>
            </a:extLst>
          </p:cNvPr>
          <p:cNvSpPr/>
          <p:nvPr/>
        </p:nvSpPr>
        <p:spPr>
          <a:xfrm>
            <a:off x="6248740" y="4656831"/>
            <a:ext cx="1274619" cy="638034"/>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Mappings</a:t>
            </a:r>
          </a:p>
        </p:txBody>
      </p:sp>
      <p:cxnSp>
        <p:nvCxnSpPr>
          <p:cNvPr id="141" name="Elbow Connector 140">
            <a:extLst>
              <a:ext uri="{FF2B5EF4-FFF2-40B4-BE49-F238E27FC236}">
                <a16:creationId xmlns:a16="http://schemas.microsoft.com/office/drawing/2014/main" id="{07D06B4C-49E7-9A47-954A-B533AD05B48E}"/>
              </a:ext>
            </a:extLst>
          </p:cNvPr>
          <p:cNvCxnSpPr>
            <a:cxnSpLocks/>
            <a:stCxn id="161" idx="0"/>
          </p:cNvCxnSpPr>
          <p:nvPr/>
        </p:nvCxnSpPr>
        <p:spPr>
          <a:xfrm rot="5400000" flipH="1" flipV="1">
            <a:off x="2667797" y="3546156"/>
            <a:ext cx="110660" cy="203125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1F23783C-1E6F-2148-949B-28DCD639617A}"/>
              </a:ext>
            </a:extLst>
          </p:cNvPr>
          <p:cNvCxnSpPr>
            <a:cxnSpLocks/>
            <a:stCxn id="160" idx="0"/>
          </p:cNvCxnSpPr>
          <p:nvPr/>
        </p:nvCxnSpPr>
        <p:spPr>
          <a:xfrm rot="5400000" flipH="1" flipV="1">
            <a:off x="2841652" y="4345780"/>
            <a:ext cx="110660" cy="4320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E12AEC04-78C9-424B-9A2B-51F97DF95BF6}"/>
              </a:ext>
            </a:extLst>
          </p:cNvPr>
          <p:cNvSpPr/>
          <p:nvPr/>
        </p:nvSpPr>
        <p:spPr bwMode="auto">
          <a:xfrm>
            <a:off x="3120724" y="4436527"/>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Ctrl.#1</a:t>
            </a:r>
          </a:p>
        </p:txBody>
      </p:sp>
      <p:cxnSp>
        <p:nvCxnSpPr>
          <p:cNvPr id="144" name="Elbow Connector 143">
            <a:extLst>
              <a:ext uri="{FF2B5EF4-FFF2-40B4-BE49-F238E27FC236}">
                <a16:creationId xmlns:a16="http://schemas.microsoft.com/office/drawing/2014/main" id="{A080DD9F-FBE9-2842-A168-BE1F0FB731C0}"/>
              </a:ext>
            </a:extLst>
          </p:cNvPr>
          <p:cNvCxnSpPr>
            <a:cxnSpLocks/>
            <a:stCxn id="166" idx="0"/>
          </p:cNvCxnSpPr>
          <p:nvPr/>
        </p:nvCxnSpPr>
        <p:spPr>
          <a:xfrm rot="5400000" flipH="1" flipV="1">
            <a:off x="2659633" y="4535342"/>
            <a:ext cx="110660" cy="203125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Elbow Connector 144">
            <a:extLst>
              <a:ext uri="{FF2B5EF4-FFF2-40B4-BE49-F238E27FC236}">
                <a16:creationId xmlns:a16="http://schemas.microsoft.com/office/drawing/2014/main" id="{EB641D23-33DF-DD45-98CF-4B2D7999D77D}"/>
              </a:ext>
            </a:extLst>
          </p:cNvPr>
          <p:cNvCxnSpPr>
            <a:cxnSpLocks/>
            <a:stCxn id="165" idx="0"/>
          </p:cNvCxnSpPr>
          <p:nvPr/>
        </p:nvCxnSpPr>
        <p:spPr>
          <a:xfrm rot="5400000" flipH="1" flipV="1">
            <a:off x="2841652" y="5334966"/>
            <a:ext cx="110660" cy="4320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302F4DA2-BCF8-9A48-BCD9-0BA70DF15A64}"/>
              </a:ext>
            </a:extLst>
          </p:cNvPr>
          <p:cNvSpPr/>
          <p:nvPr/>
        </p:nvSpPr>
        <p:spPr bwMode="auto">
          <a:xfrm>
            <a:off x="3120724" y="5400545"/>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Ctrl.#N</a:t>
            </a:r>
          </a:p>
        </p:txBody>
      </p:sp>
      <p:sp>
        <p:nvSpPr>
          <p:cNvPr id="148" name="직사각형 363">
            <a:extLst>
              <a:ext uri="{FF2B5EF4-FFF2-40B4-BE49-F238E27FC236}">
                <a16:creationId xmlns:a16="http://schemas.microsoft.com/office/drawing/2014/main" id="{B4BDF15D-8D25-104F-AE63-C4DBE8928063}"/>
              </a:ext>
            </a:extLst>
          </p:cNvPr>
          <p:cNvSpPr/>
          <p:nvPr/>
        </p:nvSpPr>
        <p:spPr>
          <a:xfrm rot="5400000">
            <a:off x="3252980" y="5033631"/>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60" name="Rectangle 159">
            <a:extLst>
              <a:ext uri="{FF2B5EF4-FFF2-40B4-BE49-F238E27FC236}">
                <a16:creationId xmlns:a16="http://schemas.microsoft.com/office/drawing/2014/main" id="{CE64289B-EB9B-6D47-B64C-9E0580EB2FAE}"/>
              </a:ext>
            </a:extLst>
          </p:cNvPr>
          <p:cNvSpPr/>
          <p:nvPr/>
        </p:nvSpPr>
        <p:spPr bwMode="auto">
          <a:xfrm>
            <a:off x="2347056" y="4617113"/>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161" name="Rectangle 160">
            <a:extLst>
              <a:ext uri="{FF2B5EF4-FFF2-40B4-BE49-F238E27FC236}">
                <a16:creationId xmlns:a16="http://schemas.microsoft.com/office/drawing/2014/main" id="{0DBB906D-E4D7-1C41-AE6B-C1481B80D262}"/>
              </a:ext>
            </a:extLst>
          </p:cNvPr>
          <p:cNvSpPr/>
          <p:nvPr/>
        </p:nvSpPr>
        <p:spPr bwMode="auto">
          <a:xfrm>
            <a:off x="1373577" y="4617113"/>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162" name="직사각형 363">
            <a:extLst>
              <a:ext uri="{FF2B5EF4-FFF2-40B4-BE49-F238E27FC236}">
                <a16:creationId xmlns:a16="http://schemas.microsoft.com/office/drawing/2014/main" id="{308A9F7D-E526-FA48-9420-6DB86474B9A3}"/>
              </a:ext>
            </a:extLst>
          </p:cNvPr>
          <p:cNvSpPr/>
          <p:nvPr/>
        </p:nvSpPr>
        <p:spPr>
          <a:xfrm>
            <a:off x="2040997" y="4809233"/>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65" name="Rectangle 164">
            <a:extLst>
              <a:ext uri="{FF2B5EF4-FFF2-40B4-BE49-F238E27FC236}">
                <a16:creationId xmlns:a16="http://schemas.microsoft.com/office/drawing/2014/main" id="{9A6C7469-4034-2047-8AE1-A134E59CF669}"/>
              </a:ext>
            </a:extLst>
          </p:cNvPr>
          <p:cNvSpPr/>
          <p:nvPr/>
        </p:nvSpPr>
        <p:spPr bwMode="auto">
          <a:xfrm>
            <a:off x="2347056" y="5606299"/>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166" name="Rectangle 165">
            <a:extLst>
              <a:ext uri="{FF2B5EF4-FFF2-40B4-BE49-F238E27FC236}">
                <a16:creationId xmlns:a16="http://schemas.microsoft.com/office/drawing/2014/main" id="{372BC88E-4037-C64C-8988-CCAADD3A7F9C}"/>
              </a:ext>
            </a:extLst>
          </p:cNvPr>
          <p:cNvSpPr/>
          <p:nvPr/>
        </p:nvSpPr>
        <p:spPr bwMode="auto">
          <a:xfrm>
            <a:off x="1365413" y="5606299"/>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167" name="직사각형 363">
            <a:extLst>
              <a:ext uri="{FF2B5EF4-FFF2-40B4-BE49-F238E27FC236}">
                <a16:creationId xmlns:a16="http://schemas.microsoft.com/office/drawing/2014/main" id="{08986F32-0494-5C4F-81F7-43D29601CACA}"/>
              </a:ext>
            </a:extLst>
          </p:cNvPr>
          <p:cNvSpPr/>
          <p:nvPr/>
        </p:nvSpPr>
        <p:spPr>
          <a:xfrm>
            <a:off x="2040997" y="5777347"/>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78" name="Rounded Rectangle 177">
            <a:extLst>
              <a:ext uri="{FF2B5EF4-FFF2-40B4-BE49-F238E27FC236}">
                <a16:creationId xmlns:a16="http://schemas.microsoft.com/office/drawing/2014/main" id="{823B947D-A2DA-7E4F-A040-C4231925158A}"/>
              </a:ext>
            </a:extLst>
          </p:cNvPr>
          <p:cNvSpPr/>
          <p:nvPr/>
        </p:nvSpPr>
        <p:spPr>
          <a:xfrm>
            <a:off x="2752302" y="3418989"/>
            <a:ext cx="3534327" cy="302571"/>
          </a:xfrm>
          <a:prstGeom prst="roundRect">
            <a:avLst>
              <a:gd name="adj" fmla="val 30799"/>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Host System</a:t>
            </a:r>
          </a:p>
        </p:txBody>
      </p:sp>
      <p:sp>
        <p:nvSpPr>
          <p:cNvPr id="52" name="Rounded Rectangle 51">
            <a:extLst>
              <a:ext uri="{FF2B5EF4-FFF2-40B4-BE49-F238E27FC236}">
                <a16:creationId xmlns:a16="http://schemas.microsoft.com/office/drawing/2014/main" id="{F1E5A34E-4ED5-AB4D-822F-84C411E61671}"/>
              </a:ext>
            </a:extLst>
          </p:cNvPr>
          <p:cNvSpPr/>
          <p:nvPr/>
        </p:nvSpPr>
        <p:spPr>
          <a:xfrm>
            <a:off x="4981322" y="4464238"/>
            <a:ext cx="948293" cy="453460"/>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53" name="Rectangle 52">
            <a:extLst>
              <a:ext uri="{FF2B5EF4-FFF2-40B4-BE49-F238E27FC236}">
                <a16:creationId xmlns:a16="http://schemas.microsoft.com/office/drawing/2014/main" id="{C256931D-8BFC-EC4E-8D51-8BAF0560FBA8}"/>
              </a:ext>
            </a:extLst>
          </p:cNvPr>
          <p:cNvSpPr/>
          <p:nvPr/>
        </p:nvSpPr>
        <p:spPr bwMode="auto">
          <a:xfrm>
            <a:off x="5089771" y="5400543"/>
            <a:ext cx="812503"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4" name="Rectangle 53">
            <a:extLst>
              <a:ext uri="{FF2B5EF4-FFF2-40B4-BE49-F238E27FC236}">
                <a16:creationId xmlns:a16="http://schemas.microsoft.com/office/drawing/2014/main" id="{229DF49F-887A-924C-A0EF-CA98B8F10E91}"/>
              </a:ext>
            </a:extLst>
          </p:cNvPr>
          <p:cNvSpPr/>
          <p:nvPr/>
        </p:nvSpPr>
        <p:spPr bwMode="auto">
          <a:xfrm>
            <a:off x="3920709" y="4436527"/>
            <a:ext cx="752544"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5" name="Rectangle 54">
            <a:extLst>
              <a:ext uri="{FF2B5EF4-FFF2-40B4-BE49-F238E27FC236}">
                <a16:creationId xmlns:a16="http://schemas.microsoft.com/office/drawing/2014/main" id="{EE366EB1-3ED8-174F-9545-5F5FC586E043}"/>
              </a:ext>
            </a:extLst>
          </p:cNvPr>
          <p:cNvSpPr/>
          <p:nvPr/>
        </p:nvSpPr>
        <p:spPr bwMode="auto">
          <a:xfrm>
            <a:off x="3920709" y="5400544"/>
            <a:ext cx="752544"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6" name="Rounded Rectangle 55">
            <a:extLst>
              <a:ext uri="{FF2B5EF4-FFF2-40B4-BE49-F238E27FC236}">
                <a16:creationId xmlns:a16="http://schemas.microsoft.com/office/drawing/2014/main" id="{7135A139-ED18-1640-A5D8-F41D6940FCC8}"/>
              </a:ext>
            </a:extLst>
          </p:cNvPr>
          <p:cNvSpPr/>
          <p:nvPr/>
        </p:nvSpPr>
        <p:spPr>
          <a:xfrm>
            <a:off x="6248740" y="5388400"/>
            <a:ext cx="1274619" cy="638034"/>
          </a:xfrm>
          <a:prstGeom prst="roundRect">
            <a:avLst>
              <a:gd name="adj" fmla="val 9944"/>
            </a:avLst>
          </a:prstGeom>
          <a:solidFill>
            <a:srgbClr val="BAE5F5"/>
          </a:solidFill>
          <a:ln w="1905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Metadata  </a:t>
            </a:r>
          </a:p>
        </p:txBody>
      </p:sp>
      <p:sp>
        <p:nvSpPr>
          <p:cNvPr id="57" name="Rounded Rectangle 56">
            <a:extLst>
              <a:ext uri="{FF2B5EF4-FFF2-40B4-BE49-F238E27FC236}">
                <a16:creationId xmlns:a16="http://schemas.microsoft.com/office/drawing/2014/main" id="{746E2371-B898-2D4D-B665-832A7DA710CB}"/>
              </a:ext>
            </a:extLst>
          </p:cNvPr>
          <p:cNvSpPr/>
          <p:nvPr/>
        </p:nvSpPr>
        <p:spPr>
          <a:xfrm>
            <a:off x="4960001" y="4419455"/>
            <a:ext cx="977645" cy="583858"/>
          </a:xfrm>
          <a:prstGeom prst="roundRect">
            <a:avLst>
              <a:gd name="adj" fmla="val 16632"/>
            </a:avLst>
          </a:prstGeom>
          <a:solidFill>
            <a:srgbClr val="BAE5F5"/>
          </a:solidFill>
          <a:ln w="1905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12" name="Right Arrow 11">
            <a:extLst>
              <a:ext uri="{FF2B5EF4-FFF2-40B4-BE49-F238E27FC236}">
                <a16:creationId xmlns:a16="http://schemas.microsoft.com/office/drawing/2014/main" id="{30D84DD8-85AF-8549-A50C-B4F3B2A078F1}"/>
              </a:ext>
            </a:extLst>
          </p:cNvPr>
          <p:cNvSpPr/>
          <p:nvPr/>
        </p:nvSpPr>
        <p:spPr>
          <a:xfrm rot="16200000">
            <a:off x="4279490" y="3776632"/>
            <a:ext cx="580099" cy="467486"/>
          </a:xfrm>
          <a:prstGeom prst="rightArrow">
            <a:avLst/>
          </a:prstGeom>
          <a:solidFill>
            <a:srgbClr val="19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5DB76091-15B2-984C-9D40-41624FFF2AD8}"/>
              </a:ext>
            </a:extLst>
          </p:cNvPr>
          <p:cNvSpPr/>
          <p:nvPr/>
        </p:nvSpPr>
        <p:spPr bwMode="auto">
          <a:xfrm>
            <a:off x="4885532" y="3802009"/>
            <a:ext cx="3078598"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0" i="0" u="none" strike="noStrike" kern="1200" cap="none" spc="0" normalizeH="0" baseline="0" noProof="0" dirty="0">
                <a:ln>
                  <a:noFill/>
                </a:ln>
                <a:solidFill>
                  <a:srgbClr val="1982C3"/>
                </a:solidFill>
                <a:effectLst/>
                <a:uLnTx/>
                <a:uFillTx/>
                <a:latin typeface="Cambria" panose="02040503050406030204" pitchFamily="18" charset="0"/>
                <a:ea typeface="+mn-ea"/>
                <a:cs typeface="Arial" panose="020B0604020202020204" pitchFamily="34" charset="0"/>
              </a:rPr>
              <a:t>Reads that need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0" i="0" u="none" strike="noStrike" kern="1200" cap="none" spc="0" normalizeH="0" baseline="0" noProof="0" dirty="0">
                <a:ln>
                  <a:noFill/>
                </a:ln>
                <a:solidFill>
                  <a:srgbClr val="1982C3"/>
                </a:solidFill>
                <a:effectLst/>
                <a:uLnTx/>
                <a:uFillTx/>
                <a:latin typeface="Cambria" panose="02040503050406030204" pitchFamily="18" charset="0"/>
                <a:ea typeface="+mn-ea"/>
                <a:cs typeface="Arial" panose="020B0604020202020204" pitchFamily="34" charset="0"/>
              </a:rPr>
              <a:t>substantial processing</a:t>
            </a:r>
          </a:p>
        </p:txBody>
      </p:sp>
      <p:sp>
        <p:nvSpPr>
          <p:cNvPr id="65" name="Content Placeholder 2">
            <a:extLst>
              <a:ext uri="{FF2B5EF4-FFF2-40B4-BE49-F238E27FC236}">
                <a16:creationId xmlns:a16="http://schemas.microsoft.com/office/drawing/2014/main" id="{CF8748EF-DAA0-A047-9A60-18BE750087F3}"/>
              </a:ext>
            </a:extLst>
          </p:cNvPr>
          <p:cNvSpPr txBox="1">
            <a:spLocks/>
          </p:cNvSpPr>
          <p:nvPr/>
        </p:nvSpPr>
        <p:spPr>
          <a:xfrm>
            <a:off x="189560" y="955166"/>
            <a:ext cx="8764880" cy="2585763"/>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100000"/>
              </a:lnSpc>
              <a:spcBef>
                <a:spcPts val="1000"/>
              </a:spcBef>
              <a:spcAft>
                <a:spcPts val="200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Key idea: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 reads that do not require alignment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inside the storage</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system</a:t>
            </a:r>
            <a:endPar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a:p>
            <a:pPr marL="187200" marR="0" lvl="0" indent="-1872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Challenges</a:t>
            </a:r>
          </a:p>
          <a:p>
            <a:pPr marL="311150" marR="0" lvl="1" indent="-187200" algn="l" defTabSz="914400" rtl="0" eaLnBrk="1" fontAlgn="auto" latinLnBrk="0" hangingPunct="1">
              <a:lnSpc>
                <a:spcPct val="100000"/>
              </a:lnSpc>
              <a:spcBef>
                <a:spcPts val="0"/>
              </a:spcBef>
              <a:spcAft>
                <a:spcPts val="0"/>
              </a:spcAft>
              <a:buClr>
                <a:prstClr val="black"/>
              </a:buClr>
              <a:buSzTx/>
              <a:buFont typeface="Cambria" panose="02040503050406030204" pitchFamily="18" charset="0"/>
              <a:buChar char="-"/>
              <a:tabLst/>
              <a:defRPr/>
            </a:pP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Different </a:t>
            </a:r>
            <a:r>
              <a:rPr kumimoji="0" lang="en-GB" sz="2400" b="0" i="0" u="none" strike="noStrike" kern="1200" cap="none" spc="0" normalizeH="0" baseline="0" noProof="0" dirty="0" err="1">
                <a:ln>
                  <a:noFill/>
                </a:ln>
                <a:solidFill>
                  <a:srgbClr val="C00000"/>
                </a:solidFill>
                <a:effectLst/>
                <a:uLnTx/>
                <a:uFillTx/>
                <a:latin typeface="Corbel" panose="020B0503020204020204" pitchFamily="34" charset="0"/>
                <a:ea typeface="+mn-ea"/>
                <a:cs typeface="+mn-cs"/>
              </a:rPr>
              <a:t>behavior</a:t>
            </a: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across read mapping workloads</a:t>
            </a:r>
          </a:p>
          <a:p>
            <a:pPr marL="311150" marR="0" lvl="1" indent="-187200" algn="l" defTabSz="914400" rtl="0" eaLnBrk="1" fontAlgn="auto" latinLnBrk="0" hangingPunct="1">
              <a:lnSpc>
                <a:spcPct val="100000"/>
              </a:lnSpc>
              <a:spcBef>
                <a:spcPts val="0"/>
              </a:spcBef>
              <a:spcAft>
                <a:spcPts val="0"/>
              </a:spcAft>
              <a:buClr>
                <a:prstClr val="black"/>
              </a:buClr>
              <a:buSzTx/>
              <a:buFont typeface="Cambria" panose="02040503050406030204" pitchFamily="18" charset="0"/>
              <a:buChar char="-"/>
              <a:tabLst/>
              <a:defRPr/>
            </a:pP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Limited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hardware resources in the SSD</a:t>
            </a:r>
          </a:p>
        </p:txBody>
      </p:sp>
    </p:spTree>
    <p:extLst>
      <p:ext uri="{BB962C8B-B14F-4D97-AF65-F5344CB8AC3E}">
        <p14:creationId xmlns:p14="http://schemas.microsoft.com/office/powerpoint/2010/main" val="820523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25B7-DEF6-5F4A-B988-8E68367812C2}"/>
              </a:ext>
            </a:extLst>
          </p:cNvPr>
          <p:cNvSpPr>
            <a:spLocks noGrp="1"/>
          </p:cNvSpPr>
          <p:nvPr>
            <p:ph type="title"/>
          </p:nvPr>
        </p:nvSpPr>
        <p:spPr/>
        <p:txBody>
          <a:bodyPr/>
          <a:lstStyle/>
          <a:p>
            <a:r>
              <a:rPr lang="en-CH" sz="3200" dirty="0"/>
              <a:t>Filtering Opportunities</a:t>
            </a:r>
          </a:p>
        </p:txBody>
      </p:sp>
      <p:sp>
        <p:nvSpPr>
          <p:cNvPr id="4" name="Content Placeholder 2">
            <a:extLst>
              <a:ext uri="{FF2B5EF4-FFF2-40B4-BE49-F238E27FC236}">
                <a16:creationId xmlns:a16="http://schemas.microsoft.com/office/drawing/2014/main" id="{4B0BFFBE-1EC2-3C4A-A597-09FB446C42A9}"/>
              </a:ext>
            </a:extLst>
          </p:cNvPr>
          <p:cNvSpPr>
            <a:spLocks noGrp="1"/>
          </p:cNvSpPr>
          <p:nvPr>
            <p:ph idx="1"/>
          </p:nvPr>
        </p:nvSpPr>
        <p:spPr>
          <a:xfrm>
            <a:off x="189559" y="978194"/>
            <a:ext cx="8874053" cy="5377521"/>
          </a:xfrm>
        </p:spPr>
        <p:txBody>
          <a:bodyPr/>
          <a:lstStyle/>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and short</a:t>
            </a:r>
          </a:p>
          <a:p>
            <a:pPr lvl="1">
              <a:spcAft>
                <a:spcPts val="800"/>
              </a:spcAft>
            </a:pPr>
            <a:r>
              <a:rPr lang="en-GB" sz="2200" b="1" dirty="0"/>
              <a:t>Long reads: </a:t>
            </a:r>
            <a:r>
              <a:rPr lang="en-GB" sz="2200" dirty="0">
                <a:solidFill>
                  <a:srgbClr val="C00000"/>
                </a:solidFill>
              </a:rPr>
              <a:t>less accurate </a:t>
            </a:r>
            <a:r>
              <a:rPr lang="en-GB" sz="2200" dirty="0"/>
              <a:t>and long</a:t>
            </a:r>
            <a:endParaRPr lang="en-GB" dirty="0"/>
          </a:p>
          <a:p>
            <a:pPr marL="0" indent="0">
              <a:buNone/>
            </a:pPr>
            <a:endParaRPr lang="en-CH" dirty="0"/>
          </a:p>
        </p:txBody>
      </p:sp>
      <p:sp>
        <p:nvSpPr>
          <p:cNvPr id="7" name="Rectangle 6">
            <a:extLst>
              <a:ext uri="{FF2B5EF4-FFF2-40B4-BE49-F238E27FC236}">
                <a16:creationId xmlns:a16="http://schemas.microsoft.com/office/drawing/2014/main" id="{3A9F7777-01A8-8344-94F4-F86EC7C6EDAB}"/>
              </a:ext>
            </a:extLst>
          </p:cNvPr>
          <p:cNvSpPr/>
          <p:nvPr/>
        </p:nvSpPr>
        <p:spPr>
          <a:xfrm>
            <a:off x="481684" y="5225849"/>
            <a:ext cx="8400644" cy="9732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(long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or long reads)</a:t>
            </a:r>
          </a:p>
        </p:txBody>
      </p:sp>
      <p:sp>
        <p:nvSpPr>
          <p:cNvPr id="8" name="Rectangle: Rounded Corners 8">
            <a:extLst>
              <a:ext uri="{FF2B5EF4-FFF2-40B4-BE49-F238E27FC236}">
                <a16:creationId xmlns:a16="http://schemas.microsoft.com/office/drawing/2014/main" id="{5326CE5E-62C4-314D-908A-4A31F336E2CC}"/>
              </a:ext>
            </a:extLst>
          </p:cNvPr>
          <p:cNvSpPr/>
          <p:nvPr/>
        </p:nvSpPr>
        <p:spPr>
          <a:xfrm>
            <a:off x="189558" y="4634434"/>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have potential matching locations, so they skip alignment</a:t>
            </a:r>
          </a:p>
        </p:txBody>
      </p:sp>
      <p:sp>
        <p:nvSpPr>
          <p:cNvPr id="10" name="Rectangle 9">
            <a:extLst>
              <a:ext uri="{FF2B5EF4-FFF2-40B4-BE49-F238E27FC236}">
                <a16:creationId xmlns:a16="http://schemas.microsoft.com/office/drawing/2014/main" id="{18010D33-781C-AF49-A244-03E794B46FDE}"/>
              </a:ext>
            </a:extLst>
          </p:cNvPr>
          <p:cNvSpPr/>
          <p:nvPr/>
        </p:nvSpPr>
        <p:spPr>
          <a:xfrm>
            <a:off x="481684" y="3196627"/>
            <a:ext cx="8400644" cy="13151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combined with</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a:t>
            </a:r>
          </a:p>
        </p:txBody>
      </p:sp>
      <p:sp>
        <p:nvSpPr>
          <p:cNvPr id="11" name="Rectangle: Rounded Corners 8">
            <a:extLst>
              <a:ext uri="{FF2B5EF4-FFF2-40B4-BE49-F238E27FC236}">
                <a16:creationId xmlns:a16="http://schemas.microsoft.com/office/drawing/2014/main" id="{84B784F0-7BDE-204A-BF08-2F32008075E0}"/>
              </a:ext>
            </a:extLst>
          </p:cNvPr>
          <p:cNvSpPr/>
          <p:nvPr/>
        </p:nvSpPr>
        <p:spPr>
          <a:xfrm>
            <a:off x="189558" y="2921018"/>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need expensive approximate string matching during alignment</a:t>
            </a:r>
          </a:p>
        </p:txBody>
      </p:sp>
      <p:sp>
        <p:nvSpPr>
          <p:cNvPr id="12" name="Content Placeholder 2">
            <a:extLst>
              <a:ext uri="{FF2B5EF4-FFF2-40B4-BE49-F238E27FC236}">
                <a16:creationId xmlns:a16="http://schemas.microsoft.com/office/drawing/2014/main" id="{B37B142F-6429-E54A-8CD8-652E6474BDF5}"/>
              </a:ext>
            </a:extLst>
          </p:cNvPr>
          <p:cNvSpPr txBox="1">
            <a:spLocks/>
          </p:cNvSpPr>
          <p:nvPr/>
        </p:nvSpPr>
        <p:spPr>
          <a:xfrm>
            <a:off x="189560" y="2378349"/>
            <a:ext cx="8987622" cy="564618"/>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None/>
              <a:tabLst/>
              <a:defRPr/>
            </a:pPr>
            <a:r>
              <a:rPr kumimoji="0" lang="en-GB"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Reads that do not require the expensive alignment step:</a:t>
            </a:r>
          </a:p>
        </p:txBody>
      </p:sp>
    </p:spTree>
    <p:extLst>
      <p:ext uri="{BB962C8B-B14F-4D97-AF65-F5344CB8AC3E}">
        <p14:creationId xmlns:p14="http://schemas.microsoft.com/office/powerpoint/2010/main" val="14447968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0EC-E641-4549-A00B-2879D9110069}"/>
              </a:ext>
            </a:extLst>
          </p:cNvPr>
          <p:cNvSpPr>
            <a:spLocks noGrp="1"/>
          </p:cNvSpPr>
          <p:nvPr>
            <p:ph type="title"/>
          </p:nvPr>
        </p:nvSpPr>
        <p:spPr/>
        <p:txBody>
          <a:bodyPr/>
          <a:lstStyle/>
          <a:p>
            <a:r>
              <a:rPr lang="en-CH" dirty="0"/>
              <a:t>GenStore</a:t>
            </a:r>
          </a:p>
        </p:txBody>
      </p:sp>
      <p:sp>
        <p:nvSpPr>
          <p:cNvPr id="3" name="Content Placeholder 2">
            <a:extLst>
              <a:ext uri="{FF2B5EF4-FFF2-40B4-BE49-F238E27FC236}">
                <a16:creationId xmlns:a16="http://schemas.microsoft.com/office/drawing/2014/main" id="{BF4A6C8E-3BC8-BB46-8783-21D3D816B591}"/>
              </a:ext>
            </a:extLst>
          </p:cNvPr>
          <p:cNvSpPr>
            <a:spLocks noGrp="1"/>
          </p:cNvSpPr>
          <p:nvPr>
            <p:ph idx="1"/>
          </p:nvPr>
        </p:nvSpPr>
        <p:spPr/>
        <p:txBody>
          <a:bodyPr/>
          <a:lstStyle/>
          <a:p>
            <a:endParaRPr lang="en-CH"/>
          </a:p>
        </p:txBody>
      </p:sp>
      <p:sp>
        <p:nvSpPr>
          <p:cNvPr id="4" name="TextBox 3">
            <a:extLst>
              <a:ext uri="{FF2B5EF4-FFF2-40B4-BE49-F238E27FC236}">
                <a16:creationId xmlns:a16="http://schemas.microsoft.com/office/drawing/2014/main" id="{FE69A509-2940-AF40-9D93-40CDBCF4F9D6}"/>
              </a:ext>
            </a:extLst>
          </p:cNvPr>
          <p:cNvSpPr txBox="1"/>
          <p:nvPr/>
        </p:nvSpPr>
        <p:spPr>
          <a:xfrm>
            <a:off x="364765" y="1611241"/>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xactly-</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
        <p:nvSpPr>
          <p:cNvPr id="5" name="TextBox 4">
            <a:extLst>
              <a:ext uri="{FF2B5EF4-FFF2-40B4-BE49-F238E27FC236}">
                <a16:creationId xmlns:a16="http://schemas.microsoft.com/office/drawing/2014/main" id="{E7A91EC6-06D7-EA40-9695-C5559CDEFE9C}"/>
              </a:ext>
            </a:extLst>
          </p:cNvPr>
          <p:cNvSpPr txBox="1"/>
          <p:nvPr/>
        </p:nvSpPr>
        <p:spPr>
          <a:xfrm>
            <a:off x="364764" y="3706836"/>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on-</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Tree>
    <p:extLst>
      <p:ext uri="{BB962C8B-B14F-4D97-AF65-F5344CB8AC3E}">
        <p14:creationId xmlns:p14="http://schemas.microsoft.com/office/powerpoint/2010/main" val="13539058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463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ontent Placeholder 2">
            <a:extLst>
              <a:ext uri="{FF2B5EF4-FFF2-40B4-BE49-F238E27FC236}">
                <a16:creationId xmlns:a16="http://schemas.microsoft.com/office/drawing/2014/main" id="{0B136610-765A-3B49-B2B1-9D7AD87E8E81}"/>
              </a:ext>
            </a:extLst>
          </p:cNvPr>
          <p:cNvSpPr>
            <a:spLocks noGrp="1"/>
          </p:cNvSpPr>
          <p:nvPr>
            <p:ph idx="1"/>
          </p:nvPr>
        </p:nvSpPr>
        <p:spPr>
          <a:xfrm>
            <a:off x="189559" y="978194"/>
            <a:ext cx="8874053" cy="5377521"/>
          </a:xfrm>
        </p:spPr>
        <p:txBody>
          <a:bodyPr/>
          <a:lstStyle/>
          <a:p>
            <a:pPr marL="0" indent="0">
              <a:buNone/>
            </a:pPr>
            <a:endParaRPr lang="en-CH" sz="2000" dirty="0">
              <a:solidFill>
                <a:srgbClr val="1982C3"/>
              </a:solidFill>
            </a:endParaRPr>
          </a:p>
        </p:txBody>
      </p:sp>
      <p:sp>
        <p:nvSpPr>
          <p:cNvPr id="2" name="Title 1">
            <a:extLst>
              <a:ext uri="{FF2B5EF4-FFF2-40B4-BE49-F238E27FC236}">
                <a16:creationId xmlns:a16="http://schemas.microsoft.com/office/drawing/2014/main" id="{5A273608-0446-FE48-A11D-2BE1133A8AD9}"/>
              </a:ext>
            </a:extLst>
          </p:cNvPr>
          <p:cNvSpPr>
            <a:spLocks noGrp="1"/>
          </p:cNvSpPr>
          <p:nvPr>
            <p:ph type="title"/>
          </p:nvPr>
        </p:nvSpPr>
        <p:spPr/>
        <p:txBody>
          <a:bodyPr/>
          <a:lstStyle/>
          <a:p>
            <a:r>
              <a:rPr lang="en-CH" dirty="0"/>
              <a:t>Performance – GenStore-EM</a:t>
            </a:r>
          </a:p>
        </p:txBody>
      </p:sp>
      <p:graphicFrame>
        <p:nvGraphicFramePr>
          <p:cNvPr id="4" name="Chart 3">
            <a:extLst>
              <a:ext uri="{FF2B5EF4-FFF2-40B4-BE49-F238E27FC236}">
                <a16:creationId xmlns:a16="http://schemas.microsoft.com/office/drawing/2014/main" id="{42657A27-A4FF-9C4C-B9DC-5508DB5B0164}"/>
              </a:ext>
            </a:extLst>
          </p:cNvPr>
          <p:cNvGraphicFramePr>
            <a:graphicFrameLocks/>
          </p:cNvGraphicFramePr>
          <p:nvPr/>
        </p:nvGraphicFramePr>
        <p:xfrm>
          <a:off x="578259" y="1587929"/>
          <a:ext cx="4010235" cy="309782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06729C1-5B9C-F745-BFB7-CD2FCEEFCB86}"/>
              </a:ext>
            </a:extLst>
          </p:cNvPr>
          <p:cNvSpPr txBox="1"/>
          <p:nvPr/>
        </p:nvSpPr>
        <p:spPr>
          <a:xfrm rot="16200000">
            <a:off x="-665910" y="2487748"/>
            <a:ext cx="2016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 time [sec]</a:t>
            </a:r>
          </a:p>
        </p:txBody>
      </p:sp>
      <p:cxnSp>
        <p:nvCxnSpPr>
          <p:cNvPr id="6" name="Straight Connector 5">
            <a:extLst>
              <a:ext uri="{FF2B5EF4-FFF2-40B4-BE49-F238E27FC236}">
                <a16:creationId xmlns:a16="http://schemas.microsoft.com/office/drawing/2014/main" id="{5A582C14-4165-E243-9C2D-63E6D3737F3A}"/>
              </a:ext>
            </a:extLst>
          </p:cNvPr>
          <p:cNvCxnSpPr>
            <a:cxnSpLocks/>
          </p:cNvCxnSpPr>
          <p:nvPr/>
        </p:nvCxnSpPr>
        <p:spPr>
          <a:xfrm>
            <a:off x="3405325" y="1950104"/>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A33ED0-1D4A-124A-BC4C-9635639D52F4}"/>
              </a:ext>
            </a:extLst>
          </p:cNvPr>
          <p:cNvCxnSpPr>
            <a:cxnSpLocks/>
          </p:cNvCxnSpPr>
          <p:nvPr/>
        </p:nvCxnSpPr>
        <p:spPr>
          <a:xfrm>
            <a:off x="2283988" y="1950103"/>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4" name="Chart 43">
            <a:extLst>
              <a:ext uri="{FF2B5EF4-FFF2-40B4-BE49-F238E27FC236}">
                <a16:creationId xmlns:a16="http://schemas.microsoft.com/office/drawing/2014/main" id="{74BA6ACB-CCC4-494A-B6D3-5E8FE5AF1832}"/>
              </a:ext>
            </a:extLst>
          </p:cNvPr>
          <p:cNvGraphicFramePr>
            <a:graphicFrameLocks/>
          </p:cNvGraphicFramePr>
          <p:nvPr/>
        </p:nvGraphicFramePr>
        <p:xfrm>
          <a:off x="4741757" y="1748063"/>
          <a:ext cx="4572000" cy="2273368"/>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a:extLst>
              <a:ext uri="{FF2B5EF4-FFF2-40B4-BE49-F238E27FC236}">
                <a16:creationId xmlns:a16="http://schemas.microsoft.com/office/drawing/2014/main" id="{0456F795-D524-E441-B913-39E834D03CB9}"/>
              </a:ext>
            </a:extLst>
          </p:cNvPr>
          <p:cNvSpPr txBox="1"/>
          <p:nvPr/>
        </p:nvSpPr>
        <p:spPr>
          <a:xfrm>
            <a:off x="1524000" y="1369987"/>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With the Software Mapper</a:t>
            </a:r>
          </a:p>
        </p:txBody>
      </p:sp>
      <p:sp>
        <p:nvSpPr>
          <p:cNvPr id="47" name="TextBox 46">
            <a:extLst>
              <a:ext uri="{FF2B5EF4-FFF2-40B4-BE49-F238E27FC236}">
                <a16:creationId xmlns:a16="http://schemas.microsoft.com/office/drawing/2014/main" id="{A5006202-EA00-D041-AA3F-13A3B818011A}"/>
              </a:ext>
            </a:extLst>
          </p:cNvPr>
          <p:cNvSpPr txBox="1"/>
          <p:nvPr/>
        </p:nvSpPr>
        <p:spPr>
          <a:xfrm>
            <a:off x="5534235" y="1371300"/>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With the Hardware Mapper</a:t>
            </a:r>
          </a:p>
        </p:txBody>
      </p:sp>
      <p:sp>
        <p:nvSpPr>
          <p:cNvPr id="48" name="Rectangle 47">
            <a:extLst>
              <a:ext uri="{FF2B5EF4-FFF2-40B4-BE49-F238E27FC236}">
                <a16:creationId xmlns:a16="http://schemas.microsoft.com/office/drawing/2014/main" id="{4862E5FE-6613-F749-8EF4-FFE16E44EA5B}"/>
              </a:ext>
            </a:extLst>
          </p:cNvPr>
          <p:cNvSpPr/>
          <p:nvPr/>
        </p:nvSpPr>
        <p:spPr>
          <a:xfrm>
            <a:off x="0" y="4114571"/>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2.1× - 2.5×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software Base </a:t>
            </a:r>
          </a:p>
        </p:txBody>
      </p:sp>
      <p:sp>
        <p:nvSpPr>
          <p:cNvPr id="50" name="Rectangle 49">
            <a:extLst>
              <a:ext uri="{FF2B5EF4-FFF2-40B4-BE49-F238E27FC236}">
                <a16:creationId xmlns:a16="http://schemas.microsoft.com/office/drawing/2014/main" id="{6E96A8CC-8862-7243-999B-0C70774F9588}"/>
              </a:ext>
            </a:extLst>
          </p:cNvPr>
          <p:cNvSpPr/>
          <p:nvPr/>
        </p:nvSpPr>
        <p:spPr>
          <a:xfrm>
            <a:off x="3615" y="4974704"/>
            <a:ext cx="9144000" cy="604341"/>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1.5× – 3.3×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hardware Base </a:t>
            </a:r>
          </a:p>
        </p:txBody>
      </p:sp>
      <p:sp>
        <p:nvSpPr>
          <p:cNvPr id="51" name="Rectangle 50">
            <a:extLst>
              <a:ext uri="{FF2B5EF4-FFF2-40B4-BE49-F238E27FC236}">
                <a16:creationId xmlns:a16="http://schemas.microsoft.com/office/drawing/2014/main" id="{F070DFF6-345A-DA4D-8DE8-A16AD6CE0ABA}"/>
              </a:ext>
            </a:extLst>
          </p:cNvPr>
          <p:cNvSpPr/>
          <p:nvPr/>
        </p:nvSpPr>
        <p:spPr>
          <a:xfrm>
            <a:off x="0" y="5822217"/>
            <a:ext cx="9144000" cy="6043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average </a:t>
            </a: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3.92× energy reduction</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3" name="Straight Arrow Connector 52">
            <a:extLst>
              <a:ext uri="{FF2B5EF4-FFF2-40B4-BE49-F238E27FC236}">
                <a16:creationId xmlns:a16="http://schemas.microsoft.com/office/drawing/2014/main" id="{277AE8F3-7341-054F-888C-1C41A41498A9}"/>
              </a:ext>
            </a:extLst>
          </p:cNvPr>
          <p:cNvCxnSpPr/>
          <p:nvPr/>
        </p:nvCxnSpPr>
        <p:spPr>
          <a:xfrm flipV="1">
            <a:off x="5534235" y="1950103"/>
            <a:ext cx="0" cy="2650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745F0C2-0D38-8642-B229-3DDC53924940}"/>
              </a:ext>
            </a:extLst>
          </p:cNvPr>
          <p:cNvSpPr txBox="1"/>
          <p:nvPr/>
        </p:nvSpPr>
        <p:spPr>
          <a:xfrm rot="16200000">
            <a:off x="5118496" y="2013196"/>
            <a:ext cx="8500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white"/>
                </a:solidFill>
                <a:effectLst/>
                <a:uLnTx/>
                <a:uFillTx/>
                <a:latin typeface="Calibri" panose="020F0502020204030204"/>
                <a:ea typeface="+mn-ea"/>
                <a:cs typeface="+mn-cs"/>
              </a:rPr>
              <a:t>29</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BA1B48E-4C07-5248-81E9-45D570F1D2D1}"/>
              </a:ext>
            </a:extLst>
          </p:cNvPr>
          <p:cNvCxnSpPr>
            <a:cxnSpLocks/>
          </p:cNvCxnSpPr>
          <p:nvPr/>
        </p:nvCxnSpPr>
        <p:spPr>
          <a:xfrm>
            <a:off x="7540763" y="1950103"/>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1FB98C-152E-1744-BD95-C44F4324FE4D}"/>
              </a:ext>
            </a:extLst>
          </p:cNvPr>
          <p:cNvCxnSpPr>
            <a:cxnSpLocks/>
          </p:cNvCxnSpPr>
          <p:nvPr/>
        </p:nvCxnSpPr>
        <p:spPr>
          <a:xfrm>
            <a:off x="6405138" y="1950102"/>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9C88C9-7438-8F40-95FA-3B77738270BD}"/>
              </a:ext>
            </a:extLst>
          </p:cNvPr>
          <p:cNvCxnSpPr>
            <a:cxnSpLocks/>
          </p:cNvCxnSpPr>
          <p:nvPr/>
        </p:nvCxnSpPr>
        <p:spPr>
          <a:xfrm flipV="1">
            <a:off x="1887797" y="2109021"/>
            <a:ext cx="0" cy="548454"/>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5D63E2-2322-0B4F-BFC0-3DA8BC74B461}"/>
              </a:ext>
            </a:extLst>
          </p:cNvPr>
          <p:cNvCxnSpPr>
            <a:cxnSpLocks/>
          </p:cNvCxnSpPr>
          <p:nvPr/>
        </p:nvCxnSpPr>
        <p:spPr>
          <a:xfrm flipV="1">
            <a:off x="3013590" y="2190750"/>
            <a:ext cx="0" cy="439300"/>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115193-3ACB-0A45-870C-1A44C4A9EA60}"/>
              </a:ext>
            </a:extLst>
          </p:cNvPr>
          <p:cNvCxnSpPr>
            <a:cxnSpLocks/>
          </p:cNvCxnSpPr>
          <p:nvPr/>
        </p:nvCxnSpPr>
        <p:spPr>
          <a:xfrm flipV="1">
            <a:off x="4139385" y="2190750"/>
            <a:ext cx="0" cy="439300"/>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B2B9347-DB41-F44E-85B5-733F9ECACD70}"/>
              </a:ext>
            </a:extLst>
          </p:cNvPr>
          <p:cNvCxnSpPr>
            <a:cxnSpLocks/>
          </p:cNvCxnSpPr>
          <p:nvPr/>
        </p:nvCxnSpPr>
        <p:spPr>
          <a:xfrm flipV="1">
            <a:off x="6031888" y="1825625"/>
            <a:ext cx="0" cy="269929"/>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CF6DBAE-33AC-D642-9DCE-C3EA94B57E1A}"/>
              </a:ext>
            </a:extLst>
          </p:cNvPr>
          <p:cNvCxnSpPr>
            <a:cxnSpLocks/>
          </p:cNvCxnSpPr>
          <p:nvPr/>
        </p:nvCxnSpPr>
        <p:spPr>
          <a:xfrm flipV="1">
            <a:off x="7178682" y="2352675"/>
            <a:ext cx="0" cy="39247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107A0A6-C00A-2E46-A8E0-D03CD6106185}"/>
              </a:ext>
            </a:extLst>
          </p:cNvPr>
          <p:cNvCxnSpPr>
            <a:cxnSpLocks/>
          </p:cNvCxnSpPr>
          <p:nvPr/>
        </p:nvCxnSpPr>
        <p:spPr>
          <a:xfrm flipV="1">
            <a:off x="8305807" y="2546350"/>
            <a:ext cx="0" cy="20832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F3BE044-20B6-EC42-A30F-A2A30CB75E99}"/>
              </a:ext>
            </a:extLst>
          </p:cNvPr>
          <p:cNvGrpSpPr/>
          <p:nvPr/>
        </p:nvGrpSpPr>
        <p:grpSpPr>
          <a:xfrm>
            <a:off x="1931575" y="1948234"/>
            <a:ext cx="2607664" cy="806760"/>
            <a:chOff x="1931575" y="1948234"/>
            <a:chExt cx="2607664" cy="806760"/>
          </a:xfrm>
        </p:grpSpPr>
        <p:sp>
          <p:nvSpPr>
            <p:cNvPr id="20" name="TextBox 19">
              <a:extLst>
                <a:ext uri="{FF2B5EF4-FFF2-40B4-BE49-F238E27FC236}">
                  <a16:creationId xmlns:a16="http://schemas.microsoft.com/office/drawing/2014/main" id="{49EB790D-0B50-4841-9DF2-58A75256B6C8}"/>
                </a:ext>
              </a:extLst>
            </p:cNvPr>
            <p:cNvSpPr txBox="1"/>
            <p:nvPr/>
          </p:nvSpPr>
          <p:spPr>
            <a:xfrm rot="16200000">
              <a:off x="1740859" y="216416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85826FD-81C9-0C44-93AD-11C6CF0C0F54}"/>
                </a:ext>
              </a:extLst>
            </p:cNvPr>
            <p:cNvSpPr txBox="1"/>
            <p:nvPr/>
          </p:nvSpPr>
          <p:spPr>
            <a:xfrm rot="16200000">
              <a:off x="2866917" y="2140818"/>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2.1x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94E25C6-5B7E-F14B-8A2F-F3BF20E72E47}"/>
                </a:ext>
              </a:extLst>
            </p:cNvPr>
            <p:cNvSpPr txBox="1"/>
            <p:nvPr/>
          </p:nvSpPr>
          <p:spPr>
            <a:xfrm rot="16200000">
              <a:off x="3948413" y="2138950"/>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2.1x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017BD68A-79A6-1E45-8B2F-9622611D21F5}"/>
              </a:ext>
            </a:extLst>
          </p:cNvPr>
          <p:cNvSpPr txBox="1"/>
          <p:nvPr/>
        </p:nvSpPr>
        <p:spPr>
          <a:xfrm rot="16200000">
            <a:off x="6003093" y="1745027"/>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highlight>
                  <a:srgbClr val="FFFFFF"/>
                </a:highlight>
                <a:uLnTx/>
                <a:uFillTx/>
                <a:latin typeface="Calibri" panose="020F0502020204030204"/>
                <a:ea typeface="+mn-ea"/>
                <a:cs typeface="+mn-cs"/>
              </a:rPr>
              <a:t>3.3x</a:t>
            </a:r>
            <a:endParaRPr kumimoji="0" lang="en-CH" sz="1800" b="1" i="0" u="none" strike="noStrike" kern="1200" cap="none" spc="0" normalizeH="0" baseline="0" noProof="0" dirty="0">
              <a:ln>
                <a:noFill/>
              </a:ln>
              <a:solidFill>
                <a:srgbClr val="70AD47">
                  <a:lumMod val="75000"/>
                </a:srgbClr>
              </a:solidFill>
              <a:effectLst/>
              <a:highlight>
                <a:srgbClr val="FFFFFF"/>
              </a:highligh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67F2DB3-E8C5-0147-A64A-9FE9F1F0CDE6}"/>
              </a:ext>
            </a:extLst>
          </p:cNvPr>
          <p:cNvSpPr txBox="1"/>
          <p:nvPr/>
        </p:nvSpPr>
        <p:spPr>
          <a:xfrm rot="16200000">
            <a:off x="8123765" y="2274673"/>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2750DF2-9795-554F-9DCB-51834C2B1EB6}"/>
              </a:ext>
            </a:extLst>
          </p:cNvPr>
          <p:cNvSpPr txBox="1"/>
          <p:nvPr/>
        </p:nvSpPr>
        <p:spPr>
          <a:xfrm rot="16200000">
            <a:off x="6979466" y="2293921"/>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47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DE17AFA3-0FB1-B241-84E8-31ADBBF1B897}"/>
              </a:ext>
            </a:extLst>
          </p:cNvPr>
          <p:cNvSpPr>
            <a:spLocks noGrp="1"/>
          </p:cNvSpPr>
          <p:nvPr>
            <p:ph idx="1"/>
          </p:nvPr>
        </p:nvSpPr>
        <p:spPr>
          <a:xfrm>
            <a:off x="189559" y="978194"/>
            <a:ext cx="8874053" cy="5377521"/>
          </a:xfrm>
        </p:spPr>
        <p:txBody>
          <a:bodyPr/>
          <a:lstStyle/>
          <a:p>
            <a:pPr marL="0" indent="0">
              <a:buNone/>
            </a:pPr>
            <a:endParaRPr lang="en-CH" sz="2000" dirty="0">
              <a:solidFill>
                <a:srgbClr val="1982C3"/>
              </a:solidFill>
            </a:endParaRPr>
          </a:p>
        </p:txBody>
      </p:sp>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dirty="0"/>
              <a:t>Performance – GenStore-NM</a:t>
            </a:r>
          </a:p>
        </p:txBody>
      </p:sp>
      <p:graphicFrame>
        <p:nvGraphicFramePr>
          <p:cNvPr id="5" name="Chart 4">
            <a:extLst>
              <a:ext uri="{FF2B5EF4-FFF2-40B4-BE49-F238E27FC236}">
                <a16:creationId xmlns:a16="http://schemas.microsoft.com/office/drawing/2014/main" id="{3D70526E-0797-AD4E-9076-378394D5BAAE}"/>
              </a:ext>
            </a:extLst>
          </p:cNvPr>
          <p:cNvGraphicFramePr>
            <a:graphicFrameLocks/>
          </p:cNvGraphicFramePr>
          <p:nvPr/>
        </p:nvGraphicFramePr>
        <p:xfrm>
          <a:off x="4396769" y="1734161"/>
          <a:ext cx="4237188" cy="24084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35AA762-08E4-2746-B564-7BE2AB4B69D6}"/>
              </a:ext>
            </a:extLst>
          </p:cNvPr>
          <p:cNvSpPr txBox="1"/>
          <p:nvPr/>
        </p:nvSpPr>
        <p:spPr>
          <a:xfrm rot="16200000">
            <a:off x="-296416" y="2158823"/>
            <a:ext cx="18657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 time [sec]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Log scale</a:t>
            </a:r>
          </a:p>
        </p:txBody>
      </p:sp>
      <p:sp>
        <p:nvSpPr>
          <p:cNvPr id="13" name="TextBox 12">
            <a:extLst>
              <a:ext uri="{FF2B5EF4-FFF2-40B4-BE49-F238E27FC236}">
                <a16:creationId xmlns:a16="http://schemas.microsoft.com/office/drawing/2014/main" id="{D959C3FE-AC4E-2943-9BC5-0891440EE7F5}"/>
              </a:ext>
            </a:extLst>
          </p:cNvPr>
          <p:cNvSpPr txBox="1"/>
          <p:nvPr/>
        </p:nvSpPr>
        <p:spPr>
          <a:xfrm>
            <a:off x="1475693" y="1360674"/>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With the Software Mapper</a:t>
            </a:r>
          </a:p>
        </p:txBody>
      </p:sp>
      <p:sp>
        <p:nvSpPr>
          <p:cNvPr id="14" name="TextBox 13">
            <a:extLst>
              <a:ext uri="{FF2B5EF4-FFF2-40B4-BE49-F238E27FC236}">
                <a16:creationId xmlns:a16="http://schemas.microsoft.com/office/drawing/2014/main" id="{8AA63E24-5939-C843-8C85-4B0D6C4C23D3}"/>
              </a:ext>
            </a:extLst>
          </p:cNvPr>
          <p:cNvSpPr txBox="1"/>
          <p:nvPr/>
        </p:nvSpPr>
        <p:spPr>
          <a:xfrm>
            <a:off x="5267445" y="1354596"/>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With the Hardware Mapper</a:t>
            </a:r>
          </a:p>
        </p:txBody>
      </p:sp>
      <p:sp>
        <p:nvSpPr>
          <p:cNvPr id="28" name="Rectangle 27">
            <a:extLst>
              <a:ext uri="{FF2B5EF4-FFF2-40B4-BE49-F238E27FC236}">
                <a16:creationId xmlns:a16="http://schemas.microsoft.com/office/drawing/2014/main" id="{2CD1D509-EA15-7647-8A85-BA4AAC406309}"/>
              </a:ext>
            </a:extLst>
          </p:cNvPr>
          <p:cNvSpPr/>
          <p:nvPr/>
        </p:nvSpPr>
        <p:spPr>
          <a:xfrm>
            <a:off x="0" y="3985781"/>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22.4× – 27.9×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software Base </a:t>
            </a:r>
          </a:p>
        </p:txBody>
      </p:sp>
      <p:sp>
        <p:nvSpPr>
          <p:cNvPr id="29" name="Rectangle 28">
            <a:extLst>
              <a:ext uri="{FF2B5EF4-FFF2-40B4-BE49-F238E27FC236}">
                <a16:creationId xmlns:a16="http://schemas.microsoft.com/office/drawing/2014/main" id="{CB638873-45C1-E949-92B6-0AB9E40979AE}"/>
              </a:ext>
            </a:extLst>
          </p:cNvPr>
          <p:cNvSpPr/>
          <p:nvPr/>
        </p:nvSpPr>
        <p:spPr>
          <a:xfrm>
            <a:off x="16494" y="4845914"/>
            <a:ext cx="9144000" cy="604341"/>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6.8× – 19.2×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hardware Base </a:t>
            </a:r>
          </a:p>
        </p:txBody>
      </p:sp>
      <p:sp>
        <p:nvSpPr>
          <p:cNvPr id="30" name="Rectangle 29">
            <a:extLst>
              <a:ext uri="{FF2B5EF4-FFF2-40B4-BE49-F238E27FC236}">
                <a16:creationId xmlns:a16="http://schemas.microsoft.com/office/drawing/2014/main" id="{A03A0AAE-23B9-754F-BA62-EC4F7CD8182A}"/>
              </a:ext>
            </a:extLst>
          </p:cNvPr>
          <p:cNvSpPr/>
          <p:nvPr/>
        </p:nvSpPr>
        <p:spPr>
          <a:xfrm>
            <a:off x="0" y="5693427"/>
            <a:ext cx="9144000" cy="6043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On average </a:t>
            </a: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27.2× energy reduction</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33" name="Straight Connector 32">
            <a:extLst>
              <a:ext uri="{FF2B5EF4-FFF2-40B4-BE49-F238E27FC236}">
                <a16:creationId xmlns:a16="http://schemas.microsoft.com/office/drawing/2014/main" id="{4233827A-A5F3-B044-9350-C726B3D4A807}"/>
              </a:ext>
            </a:extLst>
          </p:cNvPr>
          <p:cNvCxnSpPr>
            <a:cxnSpLocks/>
          </p:cNvCxnSpPr>
          <p:nvPr/>
        </p:nvCxnSpPr>
        <p:spPr>
          <a:xfrm>
            <a:off x="6166682" y="1900817"/>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7351DD-1105-C746-B6F9-82550025FE6E}"/>
              </a:ext>
            </a:extLst>
          </p:cNvPr>
          <p:cNvCxnSpPr>
            <a:cxnSpLocks/>
          </p:cNvCxnSpPr>
          <p:nvPr/>
        </p:nvCxnSpPr>
        <p:spPr>
          <a:xfrm>
            <a:off x="7302104" y="1899408"/>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21155979-0230-1747-8F72-F8F0D9A3C33A}"/>
              </a:ext>
            </a:extLst>
          </p:cNvPr>
          <p:cNvGraphicFramePr>
            <a:graphicFrameLocks/>
          </p:cNvGraphicFramePr>
          <p:nvPr/>
        </p:nvGraphicFramePr>
        <p:xfrm>
          <a:off x="782336" y="1777594"/>
          <a:ext cx="4166597" cy="2408453"/>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a:extLst>
              <a:ext uri="{FF2B5EF4-FFF2-40B4-BE49-F238E27FC236}">
                <a16:creationId xmlns:a16="http://schemas.microsoft.com/office/drawing/2014/main" id="{7060CF64-32C2-2040-B6EA-86BEF8386FB9}"/>
              </a:ext>
            </a:extLst>
          </p:cNvPr>
          <p:cNvCxnSpPr>
            <a:cxnSpLocks/>
          </p:cNvCxnSpPr>
          <p:nvPr/>
        </p:nvCxnSpPr>
        <p:spPr>
          <a:xfrm>
            <a:off x="2450188" y="1903635"/>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08B0B2-4B9A-AB42-83D1-798FBED4D426}"/>
              </a:ext>
            </a:extLst>
          </p:cNvPr>
          <p:cNvCxnSpPr>
            <a:cxnSpLocks/>
          </p:cNvCxnSpPr>
          <p:nvPr/>
        </p:nvCxnSpPr>
        <p:spPr>
          <a:xfrm>
            <a:off x="3579438" y="1916514"/>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158D3B-48AD-0F49-BC95-994CE6735304}"/>
              </a:ext>
            </a:extLst>
          </p:cNvPr>
          <p:cNvCxnSpPr>
            <a:cxnSpLocks/>
          </p:cNvCxnSpPr>
          <p:nvPr/>
        </p:nvCxnSpPr>
        <p:spPr>
          <a:xfrm flipV="1">
            <a:off x="2041630" y="2070100"/>
            <a:ext cx="0" cy="51570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507DFA-AD06-F240-AB3F-9A61D2A2025B}"/>
              </a:ext>
            </a:extLst>
          </p:cNvPr>
          <p:cNvCxnSpPr>
            <a:cxnSpLocks/>
          </p:cNvCxnSpPr>
          <p:nvPr/>
        </p:nvCxnSpPr>
        <p:spPr>
          <a:xfrm flipV="1">
            <a:off x="3166502" y="2171700"/>
            <a:ext cx="0" cy="54428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4EA059-6AF4-654E-BE61-FD690C4394FD}"/>
              </a:ext>
            </a:extLst>
          </p:cNvPr>
          <p:cNvCxnSpPr>
            <a:cxnSpLocks/>
          </p:cNvCxnSpPr>
          <p:nvPr/>
        </p:nvCxnSpPr>
        <p:spPr>
          <a:xfrm flipV="1">
            <a:off x="4304791" y="2171700"/>
            <a:ext cx="0" cy="54428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E4B95A-6631-0E42-972D-E99017B8C944}"/>
              </a:ext>
            </a:extLst>
          </p:cNvPr>
          <p:cNvCxnSpPr>
            <a:cxnSpLocks/>
          </p:cNvCxnSpPr>
          <p:nvPr/>
        </p:nvCxnSpPr>
        <p:spPr>
          <a:xfrm flipV="1">
            <a:off x="5751873" y="2095500"/>
            <a:ext cx="0" cy="49030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0A8FF0-034D-BA4F-B2D0-F0A97472B405}"/>
              </a:ext>
            </a:extLst>
          </p:cNvPr>
          <p:cNvCxnSpPr>
            <a:cxnSpLocks/>
          </p:cNvCxnSpPr>
          <p:nvPr/>
        </p:nvCxnSpPr>
        <p:spPr>
          <a:xfrm flipV="1">
            <a:off x="6911670" y="2393950"/>
            <a:ext cx="0" cy="32203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29B08D9-C7B5-9B4E-BDFB-4D41C5BF43E3}"/>
              </a:ext>
            </a:extLst>
          </p:cNvPr>
          <p:cNvCxnSpPr>
            <a:cxnSpLocks/>
          </p:cNvCxnSpPr>
          <p:nvPr/>
        </p:nvCxnSpPr>
        <p:spPr>
          <a:xfrm flipV="1">
            <a:off x="8046784" y="2393950"/>
            <a:ext cx="0" cy="32203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0F77EE4-C306-444C-895F-A928975144BF}"/>
              </a:ext>
            </a:extLst>
          </p:cNvPr>
          <p:cNvGrpSpPr/>
          <p:nvPr/>
        </p:nvGrpSpPr>
        <p:grpSpPr>
          <a:xfrm>
            <a:off x="2064307" y="1958705"/>
            <a:ext cx="2623900" cy="847064"/>
            <a:chOff x="1931575" y="1973453"/>
            <a:chExt cx="2623900" cy="847064"/>
          </a:xfrm>
        </p:grpSpPr>
        <p:sp>
          <p:nvSpPr>
            <p:cNvPr id="35" name="TextBox 34">
              <a:extLst>
                <a:ext uri="{FF2B5EF4-FFF2-40B4-BE49-F238E27FC236}">
                  <a16:creationId xmlns:a16="http://schemas.microsoft.com/office/drawing/2014/main" id="{AE7DC84B-C0B5-1344-8525-068F5678191F}"/>
                </a:ext>
              </a:extLst>
            </p:cNvPr>
            <p:cNvSpPr txBox="1"/>
            <p:nvPr/>
          </p:nvSpPr>
          <p:spPr>
            <a:xfrm rot="16200000">
              <a:off x="1740859" y="216416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22.4</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43B4FEC-7FDB-C047-96FA-2C8F34AC5DD2}"/>
                </a:ext>
              </a:extLst>
            </p:cNvPr>
            <p:cNvSpPr txBox="1"/>
            <p:nvPr/>
          </p:nvSpPr>
          <p:spPr>
            <a:xfrm rot="16200000">
              <a:off x="2943653" y="2249789"/>
              <a:ext cx="6467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29x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3A05CB4-85D0-E140-A41F-53F86345A865}"/>
                </a:ext>
              </a:extLst>
            </p:cNvPr>
            <p:cNvSpPr txBox="1"/>
            <p:nvPr/>
          </p:nvSpPr>
          <p:spPr>
            <a:xfrm rot="16200000">
              <a:off x="3964649" y="2229692"/>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27.9x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07D8457-952B-F044-B36B-26B17B7F5180}"/>
              </a:ext>
            </a:extLst>
          </p:cNvPr>
          <p:cNvGrpSpPr/>
          <p:nvPr/>
        </p:nvGrpSpPr>
        <p:grpSpPr>
          <a:xfrm>
            <a:off x="5766264" y="1899407"/>
            <a:ext cx="2681182" cy="946513"/>
            <a:chOff x="1946429" y="1928903"/>
            <a:chExt cx="2681182" cy="946513"/>
          </a:xfrm>
        </p:grpSpPr>
        <p:sp>
          <p:nvSpPr>
            <p:cNvPr id="39" name="TextBox 38">
              <a:extLst>
                <a:ext uri="{FF2B5EF4-FFF2-40B4-BE49-F238E27FC236}">
                  <a16:creationId xmlns:a16="http://schemas.microsoft.com/office/drawing/2014/main" id="{42BBD4A4-83B1-A645-B66D-E84213986655}"/>
                </a:ext>
              </a:extLst>
            </p:cNvPr>
            <p:cNvSpPr txBox="1"/>
            <p:nvPr/>
          </p:nvSpPr>
          <p:spPr>
            <a:xfrm rot="16200000">
              <a:off x="1755713" y="211961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19.2x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31713A5-3839-9A4D-9705-518D741B1E62}"/>
                </a:ext>
              </a:extLst>
            </p:cNvPr>
            <p:cNvSpPr txBox="1"/>
            <p:nvPr/>
          </p:nvSpPr>
          <p:spPr>
            <a:xfrm rot="16200000">
              <a:off x="2918529" y="2273280"/>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6.8x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ED08672-BFCD-2541-A4DB-69572870CA63}"/>
                </a:ext>
              </a:extLst>
            </p:cNvPr>
            <p:cNvSpPr txBox="1"/>
            <p:nvPr/>
          </p:nvSpPr>
          <p:spPr>
            <a:xfrm rot="16200000">
              <a:off x="4036785" y="2284591"/>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6.8x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117753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6EE0-2BC6-D741-9315-7EE3AF8DBE05}"/>
              </a:ext>
            </a:extLst>
          </p:cNvPr>
          <p:cNvSpPr>
            <a:spLocks noGrp="1"/>
          </p:cNvSpPr>
          <p:nvPr>
            <p:ph type="title"/>
          </p:nvPr>
        </p:nvSpPr>
        <p:spPr/>
        <p:txBody>
          <a:bodyPr/>
          <a:lstStyle/>
          <a:p>
            <a:r>
              <a:rPr lang="en-CH" dirty="0"/>
              <a:t>Area </a:t>
            </a:r>
            <a:r>
              <a:rPr lang="en-CH"/>
              <a:t>and Power</a:t>
            </a:r>
            <a:r>
              <a:rPr lang="en-US" dirty="0"/>
              <a:t> Consumption</a:t>
            </a:r>
            <a:endParaRPr lang="en-CH" dirty="0"/>
          </a:p>
        </p:txBody>
      </p:sp>
      <p:sp>
        <p:nvSpPr>
          <p:cNvPr id="3" name="Content Placeholder 2">
            <a:extLst>
              <a:ext uri="{FF2B5EF4-FFF2-40B4-BE49-F238E27FC236}">
                <a16:creationId xmlns:a16="http://schemas.microsoft.com/office/drawing/2014/main" id="{71158F59-6BA8-4B42-8BF0-FC3E9FFC67D4}"/>
              </a:ext>
            </a:extLst>
          </p:cNvPr>
          <p:cNvSpPr>
            <a:spLocks noGrp="1"/>
          </p:cNvSpPr>
          <p:nvPr>
            <p:ph idx="1"/>
          </p:nvPr>
        </p:nvSpPr>
        <p:spPr/>
        <p:txBody>
          <a:bodyPr/>
          <a:lstStyle/>
          <a:p>
            <a:pPr>
              <a:spcAft>
                <a:spcPts val="2000"/>
              </a:spcAft>
            </a:pPr>
            <a:r>
              <a:rPr lang="en-GB" sz="2400" dirty="0"/>
              <a:t>Based on </a:t>
            </a:r>
            <a:r>
              <a:rPr lang="en-GB" sz="2400" b="1" dirty="0">
                <a:solidFill>
                  <a:srgbClr val="1982C3"/>
                </a:solidFill>
              </a:rPr>
              <a:t>Synthesis</a:t>
            </a:r>
            <a:r>
              <a:rPr lang="en-GB" sz="2400" dirty="0"/>
              <a:t> of </a:t>
            </a:r>
            <a:r>
              <a:rPr lang="en-GB" sz="2400" b="1" dirty="0" err="1">
                <a:solidFill>
                  <a:srgbClr val="1982C3"/>
                </a:solidFill>
              </a:rPr>
              <a:t>GenStore</a:t>
            </a:r>
            <a:r>
              <a:rPr lang="en-GB" sz="2400" b="1" dirty="0">
                <a:solidFill>
                  <a:schemeClr val="accent5"/>
                </a:solidFill>
              </a:rPr>
              <a:t> </a:t>
            </a:r>
            <a:r>
              <a:rPr lang="en-GB" sz="2400" dirty="0"/>
              <a:t>accelerators using the Synopsys Design Compiler @ 65nm technology node</a:t>
            </a:r>
          </a:p>
          <a:p>
            <a:pPr marL="0" indent="0">
              <a:spcAft>
                <a:spcPts val="2000"/>
              </a:spcAft>
              <a:buNone/>
            </a:pPr>
            <a:endParaRPr lang="en-GB" dirty="0"/>
          </a:p>
        </p:txBody>
      </p:sp>
      <p:graphicFrame>
        <p:nvGraphicFramePr>
          <p:cNvPr id="4" name="Table 3">
            <a:extLst>
              <a:ext uri="{FF2B5EF4-FFF2-40B4-BE49-F238E27FC236}">
                <a16:creationId xmlns:a16="http://schemas.microsoft.com/office/drawing/2014/main" id="{A3F6F1A7-5FED-B44B-9259-3774C96EE5E5}"/>
              </a:ext>
            </a:extLst>
          </p:cNvPr>
          <p:cNvGraphicFramePr>
            <a:graphicFrameLocks noGrp="1"/>
          </p:cNvGraphicFramePr>
          <p:nvPr/>
        </p:nvGraphicFramePr>
        <p:xfrm>
          <a:off x="487199" y="1795305"/>
          <a:ext cx="8165206" cy="3227456"/>
        </p:xfrm>
        <a:graphic>
          <a:graphicData uri="http://schemas.openxmlformats.org/drawingml/2006/table">
            <a:tbl>
              <a:tblPr>
                <a:tableStyleId>{5C22544A-7EE6-4342-B048-85BDC9FD1C3A}</a:tableStyleId>
              </a:tblPr>
              <a:tblGrid>
                <a:gridCol w="2859110">
                  <a:extLst>
                    <a:ext uri="{9D8B030D-6E8A-4147-A177-3AD203B41FA5}">
                      <a16:colId xmlns:a16="http://schemas.microsoft.com/office/drawing/2014/main" val="123597305"/>
                    </a:ext>
                  </a:extLst>
                </a:gridCol>
                <a:gridCol w="2009104">
                  <a:extLst>
                    <a:ext uri="{9D8B030D-6E8A-4147-A177-3AD203B41FA5}">
                      <a16:colId xmlns:a16="http://schemas.microsoft.com/office/drawing/2014/main" val="3494495105"/>
                    </a:ext>
                  </a:extLst>
                </a:gridCol>
                <a:gridCol w="1777285">
                  <a:extLst>
                    <a:ext uri="{9D8B030D-6E8A-4147-A177-3AD203B41FA5}">
                      <a16:colId xmlns:a16="http://schemas.microsoft.com/office/drawing/2014/main" val="2405678777"/>
                    </a:ext>
                  </a:extLst>
                </a:gridCol>
                <a:gridCol w="1519707">
                  <a:extLst>
                    <a:ext uri="{9D8B030D-6E8A-4147-A177-3AD203B41FA5}">
                      <a16:colId xmlns:a16="http://schemas.microsoft.com/office/drawing/2014/main" val="4092833312"/>
                    </a:ext>
                  </a:extLst>
                </a:gridCol>
              </a:tblGrid>
              <a:tr h="484256">
                <a:tc>
                  <a:txBody>
                    <a:bodyPr/>
                    <a:lstStyle/>
                    <a:p>
                      <a:pPr algn="ctr" fontAlgn="b"/>
                      <a:r>
                        <a:rPr lang="en-GB" sz="2000" b="1" u="none" strike="noStrike" dirty="0">
                          <a:solidFill>
                            <a:schemeClr val="bg1"/>
                          </a:solidFill>
                          <a:effectLst/>
                          <a:latin typeface="Corbel" panose="020B0503020204020204" pitchFamily="34" charset="0"/>
                        </a:rPr>
                        <a:t>Logic unit</a:t>
                      </a:r>
                      <a:endParaRPr lang="en-GB" sz="2000" b="1" i="0" u="none" strike="noStrike" dirty="0">
                        <a:solidFill>
                          <a:schemeClr val="bg1"/>
                        </a:solidFill>
                        <a:effectLst/>
                        <a:latin typeface="Corbel" panose="020B0503020204020204" pitchFamily="34"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 of instances</a:t>
                      </a:r>
                      <a:endParaRPr lang="en-GB" sz="2000" b="1" i="0" u="none" strike="noStrike" dirty="0">
                        <a:solidFill>
                          <a:schemeClr val="bg1"/>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Area [mm</a:t>
                      </a:r>
                      <a:r>
                        <a:rPr lang="en-GB" sz="2000" b="1" u="none" strike="noStrike" baseline="30000" dirty="0">
                          <a:solidFill>
                            <a:schemeClr val="bg1"/>
                          </a:solidFill>
                          <a:effectLst/>
                          <a:latin typeface="Corbel" panose="020B0503020204020204" pitchFamily="34" charset="0"/>
                        </a:rPr>
                        <a:t>2</a:t>
                      </a:r>
                      <a:r>
                        <a:rPr lang="en-GB" sz="2000" b="1" u="none" strike="noStrike" dirty="0">
                          <a:solidFill>
                            <a:schemeClr val="bg1"/>
                          </a:solidFill>
                          <a:effectLst/>
                          <a:latin typeface="Corbel" panose="020B0503020204020204" pitchFamily="34" charset="0"/>
                        </a:rPr>
                        <a:t>]</a:t>
                      </a:r>
                      <a:endParaRPr lang="en-GB" sz="2000" b="1" i="0" u="none" strike="noStrike" dirty="0">
                        <a:solidFill>
                          <a:schemeClr val="bg1"/>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Power [</a:t>
                      </a:r>
                      <a:r>
                        <a:rPr lang="en-GB" sz="2000" b="1" u="none" strike="noStrike" dirty="0" err="1">
                          <a:solidFill>
                            <a:schemeClr val="bg1"/>
                          </a:solidFill>
                          <a:effectLst/>
                          <a:latin typeface="Corbel" panose="020B0503020204020204" pitchFamily="34" charset="0"/>
                        </a:rPr>
                        <a:t>mW</a:t>
                      </a:r>
                      <a:r>
                        <a:rPr lang="en-GB" sz="2000" b="1" u="none" strike="noStrike" dirty="0">
                          <a:solidFill>
                            <a:schemeClr val="bg1"/>
                          </a:solidFill>
                          <a:effectLst/>
                          <a:latin typeface="Corbel" panose="020B0503020204020204" pitchFamily="34" charset="0"/>
                        </a:rPr>
                        <a:t>]</a:t>
                      </a:r>
                      <a:endParaRPr lang="en-GB" sz="2000" b="1" i="0" u="none" strike="noStrike" dirty="0">
                        <a:solidFill>
                          <a:schemeClr val="bg1"/>
                        </a:solidFill>
                        <a:effectLst/>
                        <a:latin typeface="Corbel" panose="020B050302020402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262479441"/>
                  </a:ext>
                </a:extLst>
              </a:tr>
              <a:tr h="322437">
                <a:tc>
                  <a:txBody>
                    <a:bodyPr/>
                    <a:lstStyle/>
                    <a:p>
                      <a:pPr algn="ctr" fontAlgn="b"/>
                      <a:r>
                        <a:rPr lang="en-GB" sz="1600" u="none" strike="noStrike" dirty="0">
                          <a:effectLst/>
                          <a:latin typeface="Corbel" panose="020B0503020204020204" pitchFamily="34" charset="0"/>
                        </a:rPr>
                        <a:t>Comparator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SSD</a:t>
                      </a:r>
                      <a:endParaRPr lang="en-GB" sz="1600" b="0" i="0" u="none" strike="noStrike" dirty="0">
                        <a:solidFill>
                          <a:srgbClr val="000000"/>
                        </a:solidFill>
                        <a:effectLst/>
                        <a:latin typeface="Corbel" panose="020B0503020204020204" pitchFamily="34" charset="0"/>
                      </a:endParaRPr>
                    </a:p>
                  </a:txBody>
                  <a:tcPr marL="9525" marR="9525" marT="9525" marB="0" anchor="b">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CH" sz="1600" u="none" strike="noStrike" dirty="0">
                          <a:effectLst/>
                          <a:latin typeface="Corbel" panose="020B0503020204020204" pitchFamily="34" charset="0"/>
                        </a:rPr>
                        <a:t>0.0007</a:t>
                      </a:r>
                      <a:endParaRPr lang="en-CH" sz="1600" b="0" i="0" u="none" strike="noStrike" dirty="0">
                        <a:solidFill>
                          <a:srgbClr val="000000"/>
                        </a:solidFill>
                        <a:effectLst/>
                        <a:latin typeface="Corbel" panose="020B0503020204020204" pitchFamily="34" charset="0"/>
                      </a:endParaRPr>
                    </a:p>
                  </a:txBody>
                  <a:tcPr marL="9525" marR="9525" marT="9525" marB="0" anchor="b">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CH" sz="1600" u="none" strike="noStrike" dirty="0">
                          <a:effectLst/>
                          <a:latin typeface="Corbel" panose="020B0503020204020204" pitchFamily="34" charset="0"/>
                        </a:rPr>
                        <a:t>0.14</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92B192">
                        <a:alpha val="21176"/>
                      </a:srgbClr>
                    </a:solidFill>
                  </a:tcPr>
                </a:tc>
                <a:extLst>
                  <a:ext uri="{0D108BD9-81ED-4DB2-BD59-A6C34878D82A}">
                    <a16:rowId xmlns:a16="http://schemas.microsoft.com/office/drawing/2014/main" val="1555883855"/>
                  </a:ext>
                </a:extLst>
              </a:tr>
              <a:tr h="322437">
                <a:tc>
                  <a:txBody>
                    <a:bodyPr/>
                    <a:lstStyle/>
                    <a:p>
                      <a:pPr algn="ctr" fontAlgn="b"/>
                      <a:r>
                        <a:rPr lang="en-GB" sz="1600" u="none" strike="noStrike" dirty="0">
                          <a:effectLst/>
                          <a:latin typeface="Corbel" panose="020B0503020204020204" pitchFamily="34" charset="0"/>
                        </a:rPr>
                        <a:t>K -</a:t>
                      </a:r>
                      <a:r>
                        <a:rPr lang="en-GB" sz="1600" u="none" strike="noStrike" dirty="0" err="1">
                          <a:effectLst/>
                          <a:latin typeface="Corbel" panose="020B0503020204020204" pitchFamily="34" charset="0"/>
                        </a:rPr>
                        <a:t>mer</a:t>
                      </a:r>
                      <a:r>
                        <a:rPr lang="en-GB" sz="1600" u="none" strike="noStrike" dirty="0">
                          <a:effectLst/>
                          <a:latin typeface="Corbel" panose="020B0503020204020204" pitchFamily="34" charset="0"/>
                        </a:rPr>
                        <a:t> Window</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2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0.0018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0.27</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3565792525"/>
                  </a:ext>
                </a:extLst>
              </a:tr>
              <a:tr h="322437">
                <a:tc>
                  <a:txBody>
                    <a:bodyPr/>
                    <a:lstStyle/>
                    <a:p>
                      <a:pPr algn="ctr" fontAlgn="b"/>
                      <a:r>
                        <a:rPr lang="en-GB" sz="1600" u="none" strike="noStrike" dirty="0">
                          <a:effectLst/>
                          <a:latin typeface="Corbel" panose="020B0503020204020204" pitchFamily="34" charset="0"/>
                        </a:rPr>
                        <a:t>Hash Accelerator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2 per SSD</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1.8</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1721199651"/>
                  </a:ext>
                </a:extLst>
              </a:tr>
              <a:tr h="322437">
                <a:tc>
                  <a:txBody>
                    <a:bodyPr/>
                    <a:lstStyle/>
                    <a:p>
                      <a:pPr algn="ctr" fontAlgn="b"/>
                      <a:r>
                        <a:rPr lang="en-GB" sz="1600" u="none" strike="noStrike" dirty="0">
                          <a:effectLst/>
                          <a:latin typeface="Corbel" panose="020B0503020204020204" pitchFamily="34" charset="0"/>
                        </a:rPr>
                        <a:t>Location Buffer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0.00725</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0.37375</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3311369179"/>
                  </a:ext>
                </a:extLst>
              </a:tr>
              <a:tr h="322437">
                <a:tc>
                  <a:txBody>
                    <a:bodyPr/>
                    <a:lstStyle/>
                    <a:p>
                      <a:pPr algn="ctr" fontAlgn="b"/>
                      <a:r>
                        <a:rPr lang="en-GB" sz="1600" u="none" strike="noStrike">
                          <a:effectLst/>
                          <a:latin typeface="Corbel" panose="020B0503020204020204" pitchFamily="34" charset="0"/>
                        </a:rPr>
                        <a:t>Chaining Buffer</a:t>
                      </a:r>
                      <a:endParaRPr lang="en-GB" sz="1600" b="0" i="0" u="none" strike="noStrike">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0.95</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4066311056"/>
                  </a:ext>
                </a:extLst>
              </a:tr>
              <a:tr h="322437">
                <a:tc>
                  <a:txBody>
                    <a:bodyPr/>
                    <a:lstStyle/>
                    <a:p>
                      <a:pPr algn="ctr" fontAlgn="b"/>
                      <a:r>
                        <a:rPr lang="en-GB" sz="1600" u="none" strike="noStrike" dirty="0">
                          <a:effectLst/>
                          <a:latin typeface="Corbel" panose="020B0503020204020204" pitchFamily="34" charset="0"/>
                        </a:rPr>
                        <a:t>Chaining PE</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0.004</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0.98</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296113054"/>
                  </a:ext>
                </a:extLst>
              </a:tr>
              <a:tr h="322437">
                <a:tc>
                  <a:txBody>
                    <a:bodyPr/>
                    <a:lstStyle/>
                    <a:p>
                      <a:pPr algn="ctr" fontAlgn="b"/>
                      <a:r>
                        <a:rPr lang="en-GB" sz="1600" u="none" strike="noStrike" dirty="0">
                          <a:effectLst/>
                          <a:latin typeface="Corbel" panose="020B0503020204020204" pitchFamily="34" charset="0"/>
                        </a:rPr>
                        <a:t>Control</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SSD</a:t>
                      </a:r>
                      <a:endParaRPr lang="en-GB" sz="1600" b="0" i="0" u="none" strike="noStrike" dirty="0">
                        <a:solidFill>
                          <a:srgbClr val="000000"/>
                        </a:solidFill>
                        <a:effectLst/>
                        <a:latin typeface="Corbel" panose="020B0503020204020204" pitchFamily="34" charset="0"/>
                      </a:endParaRPr>
                    </a:p>
                  </a:txBody>
                  <a:tcPr marL="9525" marR="9525" marT="9525" marB="0" anchor="b">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1600" u="none" strike="noStrike" dirty="0">
                          <a:effectLst/>
                          <a:latin typeface="Corbel" panose="020B0503020204020204" pitchFamily="34" charset="0"/>
                        </a:rPr>
                        <a:t>0.0002</a:t>
                      </a:r>
                      <a:endParaRPr lang="en-CH" sz="1600" b="0" i="0" u="none" strike="noStrike" dirty="0">
                        <a:solidFill>
                          <a:srgbClr val="000000"/>
                        </a:solidFill>
                        <a:effectLst/>
                        <a:latin typeface="Corbel" panose="020B0503020204020204" pitchFamily="34" charset="0"/>
                      </a:endParaRPr>
                    </a:p>
                  </a:txBody>
                  <a:tcPr marL="9525" marR="9525" marT="9525" marB="0" anchor="b">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1600" u="none" strike="noStrike" dirty="0">
                          <a:effectLst/>
                          <a:latin typeface="Corbel" panose="020B0503020204020204" pitchFamily="34" charset="0"/>
                        </a:rPr>
                        <a:t>0.11</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92B192">
                        <a:alpha val="21176"/>
                      </a:srgbClr>
                    </a:solidFill>
                  </a:tcPr>
                </a:tc>
                <a:extLst>
                  <a:ext uri="{0D108BD9-81ED-4DB2-BD59-A6C34878D82A}">
                    <a16:rowId xmlns:a16="http://schemas.microsoft.com/office/drawing/2014/main" val="3779071789"/>
                  </a:ext>
                </a:extLst>
              </a:tr>
              <a:tr h="486141">
                <a:tc>
                  <a:txBody>
                    <a:bodyPr/>
                    <a:lstStyle/>
                    <a:p>
                      <a:pPr algn="ctr" fontAlgn="b"/>
                      <a:r>
                        <a:rPr lang="en-GB" sz="2000" i="1" u="none" strike="noStrike" dirty="0">
                          <a:effectLst/>
                          <a:latin typeface="Corbel" panose="020B0503020204020204" pitchFamily="34" charset="0"/>
                        </a:rPr>
                        <a:t>Total for an 8-channel SSD</a:t>
                      </a:r>
                      <a:endParaRPr lang="en-GB" sz="2000" b="0" i="1" u="none" strike="noStrike" dirty="0">
                        <a:solidFill>
                          <a:srgbClr val="000000"/>
                        </a:solidFill>
                        <a:effectLst/>
                        <a:latin typeface="Corbel" panose="020B0503020204020204" pitchFamily="34" charset="0"/>
                      </a:endParaRPr>
                    </a:p>
                  </a:txBody>
                  <a:tcPr marL="9525" marR="9525" marT="19050" marB="1905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a:t>
                      </a:r>
                      <a:endParaRPr lang="en-CH" sz="2000" b="0" i="0" u="none" strike="noStrike" dirty="0">
                        <a:solidFill>
                          <a:srgbClr val="000000"/>
                        </a:solidFill>
                        <a:effectLst/>
                        <a:latin typeface="Corbel" panose="020B0503020204020204" pitchFamily="34" charset="0"/>
                      </a:endParaRPr>
                    </a:p>
                  </a:txBody>
                  <a:tcPr marL="9525" marR="9525" marT="19050" marB="1905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0.2</a:t>
                      </a:r>
                      <a:endParaRPr lang="en-CH" sz="2000" b="0" i="0" u="none" strike="noStrike" dirty="0">
                        <a:solidFill>
                          <a:srgbClr val="000000"/>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26.6</a:t>
                      </a:r>
                      <a:endParaRPr lang="en-CH" sz="2000" b="0" i="0" u="none" strike="noStrike" dirty="0">
                        <a:solidFill>
                          <a:srgbClr val="000000"/>
                        </a:solidFill>
                        <a:effectLst/>
                        <a:latin typeface="Corbel" panose="020B050302020402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extLst>
                  <a:ext uri="{0D108BD9-81ED-4DB2-BD59-A6C34878D82A}">
                    <a16:rowId xmlns:a16="http://schemas.microsoft.com/office/drawing/2014/main" val="424767596"/>
                  </a:ext>
                </a:extLst>
              </a:tr>
            </a:tbl>
          </a:graphicData>
        </a:graphic>
      </p:graphicFrame>
      <p:sp>
        <p:nvSpPr>
          <p:cNvPr id="5" name="Rectangle 4">
            <a:extLst>
              <a:ext uri="{FF2B5EF4-FFF2-40B4-BE49-F238E27FC236}">
                <a16:creationId xmlns:a16="http://schemas.microsoft.com/office/drawing/2014/main" id="{C25D65EA-FAF3-5241-9CA8-1A716E33DEE9}"/>
              </a:ext>
            </a:extLst>
          </p:cNvPr>
          <p:cNvSpPr/>
          <p:nvPr/>
        </p:nvSpPr>
        <p:spPr>
          <a:xfrm>
            <a:off x="0" y="5161588"/>
            <a:ext cx="9144000" cy="12389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Only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0.006% of a 14nm Intel Processor</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less than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9.5% of the three ARM processors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a SATA SSD controller</a:t>
            </a:r>
          </a:p>
        </p:txBody>
      </p:sp>
      <p:sp>
        <p:nvSpPr>
          <p:cNvPr id="6" name="Rounded Rectangle 5">
            <a:extLst>
              <a:ext uri="{FF2B5EF4-FFF2-40B4-BE49-F238E27FC236}">
                <a16:creationId xmlns:a16="http://schemas.microsoft.com/office/drawing/2014/main" id="{6E48CABB-A7C8-A243-A28F-58BDBAC90941}"/>
              </a:ext>
            </a:extLst>
          </p:cNvPr>
          <p:cNvSpPr/>
          <p:nvPr/>
        </p:nvSpPr>
        <p:spPr>
          <a:xfrm flipV="1">
            <a:off x="295115" y="4520484"/>
            <a:ext cx="8549374" cy="5022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70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6579240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a:xfrm>
            <a:off x="228600" y="152400"/>
            <a:ext cx="9109352" cy="1066800"/>
          </a:xfrm>
        </p:spPr>
        <p:txBody>
          <a:bodyPr/>
          <a:lstStyle/>
          <a:p>
            <a:r>
              <a:rPr lang="en-US" dirty="0"/>
              <a:t>Tight Integration of Genome Analysis Tasks</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58546178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28657073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Storage:</a:t>
            </a:r>
            <a:br>
              <a:rPr lang="en-US" sz="6000" dirty="0"/>
            </a:br>
            <a:r>
              <a:rPr lang="en-US" sz="6000" dirty="0"/>
              <a:t>		Two 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using Storage</a:t>
            </a:r>
          </a:p>
          <a:p>
            <a:pPr algn="l"/>
            <a:r>
              <a:rPr lang="en-US" sz="3600" dirty="0"/>
              <a:t>2. Processing near Storage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452411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52332974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AF30-57B6-696E-BFC8-F40F838FEC43}"/>
              </a:ext>
            </a:extLst>
          </p:cNvPr>
          <p:cNvSpPr>
            <a:spLocks noGrp="1"/>
          </p:cNvSpPr>
          <p:nvPr>
            <p:ph type="title"/>
          </p:nvPr>
        </p:nvSpPr>
        <p:spPr/>
        <p:txBody>
          <a:bodyPr/>
          <a:lstStyle/>
          <a:p>
            <a:r>
              <a:rPr lang="en-CH" dirty="0"/>
              <a:t>Summary: Flash-Cosmos</a:t>
            </a:r>
          </a:p>
        </p:txBody>
      </p:sp>
      <p:sp>
        <p:nvSpPr>
          <p:cNvPr id="5" name="Slide Number Placeholder 4">
            <a:extLst>
              <a:ext uri="{FF2B5EF4-FFF2-40B4-BE49-F238E27FC236}">
                <a16:creationId xmlns:a16="http://schemas.microsoft.com/office/drawing/2014/main" id="{D741089C-D3E0-BB21-A9AD-67612CF083CA}"/>
              </a:ext>
            </a:extLst>
          </p:cNvPr>
          <p:cNvSpPr>
            <a:spLocks noGrp="1"/>
          </p:cNvSpPr>
          <p:nvPr>
            <p:ph type="sldNum" sz="quarter" idx="12"/>
          </p:nvPr>
        </p:nvSpPr>
        <p:spPr>
          <a:xfrm>
            <a:off x="6967331" y="656058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rgbClr val="66665C"/>
                </a:solidFill>
                <a:latin typeface="Avenir Next Demi Bold"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579B59-77B5-774A-97C3-0D6C62254113}" type="slidenum">
              <a:rPr lang="en-CH" smtClean="0"/>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CH" sz="1400" b="1" i="0" u="none" strike="noStrike" kern="1200" cap="none" spc="0" normalizeH="0" baseline="0" noProof="0" dirty="0">
              <a:ln>
                <a:noFill/>
              </a:ln>
              <a:solidFill>
                <a:srgbClr val="66665C"/>
              </a:solidFill>
              <a:effectLst/>
              <a:uLnTx/>
              <a:uFillTx/>
              <a:latin typeface="Avenir Next Demi Bold" panose="020B0503020202020204" pitchFamily="34" charset="0"/>
              <a:ea typeface="+mn-ea"/>
              <a:cs typeface="+mn-cs"/>
            </a:endParaRPr>
          </a:p>
        </p:txBody>
      </p:sp>
      <p:grpSp>
        <p:nvGrpSpPr>
          <p:cNvPr id="6" name="Group 5">
            <a:extLst>
              <a:ext uri="{FF2B5EF4-FFF2-40B4-BE49-F238E27FC236}">
                <a16:creationId xmlns:a16="http://schemas.microsoft.com/office/drawing/2014/main" id="{F8E1E7A7-1411-02B9-615C-BB5DEA9FF099}"/>
              </a:ext>
            </a:extLst>
          </p:cNvPr>
          <p:cNvGrpSpPr/>
          <p:nvPr/>
        </p:nvGrpSpPr>
        <p:grpSpPr>
          <a:xfrm>
            <a:off x="118182" y="1248837"/>
            <a:ext cx="8682697" cy="1489870"/>
            <a:chOff x="118182" y="1151787"/>
            <a:chExt cx="8682697" cy="1489870"/>
          </a:xfrm>
        </p:grpSpPr>
        <p:sp>
          <p:nvSpPr>
            <p:cNvPr id="7" name="Content Placeholder 3">
              <a:extLst>
                <a:ext uri="{FF2B5EF4-FFF2-40B4-BE49-F238E27FC236}">
                  <a16:creationId xmlns:a16="http://schemas.microsoft.com/office/drawing/2014/main" id="{D3888307-A581-993F-B278-4C95C106526C}"/>
                </a:ext>
              </a:extLst>
            </p:cNvPr>
            <p:cNvSpPr txBox="1">
              <a:spLocks/>
            </p:cNvSpPr>
            <p:nvPr/>
          </p:nvSpPr>
          <p:spPr>
            <a:xfrm>
              <a:off x="1240268" y="1151787"/>
              <a:ext cx="7560611" cy="1489870"/>
            </a:xfrm>
            <a:prstGeom prst="roundRect">
              <a:avLst>
                <a:gd name="adj" fmla="val 10828"/>
              </a:avLst>
            </a:prstGeom>
            <a:solidFill>
              <a:srgbClr val="FBF7F5"/>
            </a:solidFill>
            <a:ln w="19050">
              <a:solidFill>
                <a:srgbClr val="66665C"/>
              </a:solidFill>
            </a:ln>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first work </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that enables </a:t>
              </a:r>
              <a:b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br>
              <a:r>
                <a:rPr kumimoji="0" lang="en-US" sz="24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in-flash multi-operand bulk bitwise operations </a:t>
              </a:r>
              <a:b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with a </a:t>
              </a:r>
              <a:r>
                <a:rPr kumimoji="0" lang="en-US"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and </a:t>
              </a:r>
              <a:r>
                <a:rPr kumimoji="0" lang="en-US"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high reliability</a:t>
              </a:r>
            </a:p>
          </p:txBody>
        </p:sp>
        <p:pic>
          <p:nvPicPr>
            <p:cNvPr id="8" name="Graphic 7" descr="Badge Tick with solid fill">
              <a:extLst>
                <a:ext uri="{FF2B5EF4-FFF2-40B4-BE49-F238E27FC236}">
                  <a16:creationId xmlns:a16="http://schemas.microsoft.com/office/drawing/2014/main" id="{24FF4A1C-A0AC-2E53-B183-65B541AC43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82" y="1393802"/>
              <a:ext cx="1005840" cy="1005840"/>
            </a:xfrm>
            <a:prstGeom prst="rect">
              <a:avLst/>
            </a:prstGeom>
          </p:spPr>
        </p:pic>
      </p:grpSp>
      <p:grpSp>
        <p:nvGrpSpPr>
          <p:cNvPr id="12" name="Group 11">
            <a:extLst>
              <a:ext uri="{FF2B5EF4-FFF2-40B4-BE49-F238E27FC236}">
                <a16:creationId xmlns:a16="http://schemas.microsoft.com/office/drawing/2014/main" id="{AEFD5C5E-47C9-5A53-358C-0BA6ED8A533B}"/>
              </a:ext>
            </a:extLst>
          </p:cNvPr>
          <p:cNvGrpSpPr/>
          <p:nvPr/>
        </p:nvGrpSpPr>
        <p:grpSpPr>
          <a:xfrm>
            <a:off x="163902" y="2928929"/>
            <a:ext cx="8636977" cy="985236"/>
            <a:chOff x="163902" y="3559646"/>
            <a:chExt cx="8636977" cy="985236"/>
          </a:xfrm>
        </p:grpSpPr>
        <p:sp>
          <p:nvSpPr>
            <p:cNvPr id="13" name="Content Placeholder 3">
              <a:extLst>
                <a:ext uri="{FF2B5EF4-FFF2-40B4-BE49-F238E27FC236}">
                  <a16:creationId xmlns:a16="http://schemas.microsoft.com/office/drawing/2014/main" id="{2FF1A921-1F98-E873-D24F-C7C5FE20B59E}"/>
                </a:ext>
              </a:extLst>
            </p:cNvPr>
            <p:cNvSpPr txBox="1">
              <a:spLocks/>
            </p:cNvSpPr>
            <p:nvPr/>
          </p:nvSpPr>
          <p:spPr>
            <a:xfrm>
              <a:off x="1240268" y="3559646"/>
              <a:ext cx="7560611" cy="985236"/>
            </a:xfrm>
            <a:prstGeom prst="roundRect">
              <a:avLst>
                <a:gd name="adj" fmla="val 16542"/>
              </a:avLst>
            </a:prstGeom>
            <a:solidFill>
              <a:srgbClr val="FBF7F5"/>
            </a:solidFill>
            <a:ln w="19050">
              <a:solidFill>
                <a:srgbClr val="66665C"/>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Improves performance </a:t>
              </a:r>
              <a:br>
                <a:rPr kumimoji="0" lang="en-US"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by </a:t>
              </a:r>
              <a:r>
                <a:rPr kumimoji="0" lang="en-US" sz="24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32x</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4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25x</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4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3.5x</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over </a:t>
              </a:r>
              <a:r>
                <a:rPr kumimoji="0" lang="en-US" sz="24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OSP</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4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ISP</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400" b="0" i="0" u="none" strike="noStrike" kern="1200" cap="none" spc="0" normalizeH="0" baseline="0" noProof="0" dirty="0" err="1">
                  <a:ln>
                    <a:noFill/>
                  </a:ln>
                  <a:solidFill>
                    <a:srgbClr val="C80060"/>
                  </a:solidFill>
                  <a:effectLst/>
                  <a:uLnTx/>
                  <a:uFillTx/>
                  <a:latin typeface="Avenir Next Medium" panose="020B0503020202020204" pitchFamily="34" charset="0"/>
                  <a:ea typeface="+mn-ea"/>
                  <a:cs typeface="+mn-cs"/>
                </a:rPr>
                <a:t>ParaBit</a:t>
              </a:r>
              <a:endPar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pic>
          <p:nvPicPr>
            <p:cNvPr id="14" name="Graphic 13" descr="Bar graph with upward trend with solid fill">
              <a:extLst>
                <a:ext uri="{FF2B5EF4-FFF2-40B4-BE49-F238E27FC236}">
                  <a16:creationId xmlns:a16="http://schemas.microsoft.com/office/drawing/2014/main" id="{82F73D21-72E3-240B-8304-A3DB414C3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902" y="3595064"/>
              <a:ext cx="914400" cy="914400"/>
            </a:xfrm>
            <a:prstGeom prst="rect">
              <a:avLst/>
            </a:prstGeom>
          </p:spPr>
        </p:pic>
      </p:grpSp>
      <p:grpSp>
        <p:nvGrpSpPr>
          <p:cNvPr id="15" name="Group 14">
            <a:extLst>
              <a:ext uri="{FF2B5EF4-FFF2-40B4-BE49-F238E27FC236}">
                <a16:creationId xmlns:a16="http://schemas.microsoft.com/office/drawing/2014/main" id="{559DFC99-B464-C499-D6B5-67E5934BA977}"/>
              </a:ext>
            </a:extLst>
          </p:cNvPr>
          <p:cNvGrpSpPr/>
          <p:nvPr/>
        </p:nvGrpSpPr>
        <p:grpSpPr>
          <a:xfrm>
            <a:off x="163902" y="4104387"/>
            <a:ext cx="8636976" cy="1030490"/>
            <a:chOff x="163902" y="4830765"/>
            <a:chExt cx="8636976" cy="1030490"/>
          </a:xfrm>
        </p:grpSpPr>
        <p:sp>
          <p:nvSpPr>
            <p:cNvPr id="16" name="Content Placeholder 3">
              <a:extLst>
                <a:ext uri="{FF2B5EF4-FFF2-40B4-BE49-F238E27FC236}">
                  <a16:creationId xmlns:a16="http://schemas.microsoft.com/office/drawing/2014/main" id="{E6E92876-893B-2880-2E44-779029F8B46E}"/>
                </a:ext>
              </a:extLst>
            </p:cNvPr>
            <p:cNvSpPr txBox="1">
              <a:spLocks/>
            </p:cNvSpPr>
            <p:nvPr/>
          </p:nvSpPr>
          <p:spPr>
            <a:xfrm>
              <a:off x="1240268" y="4830765"/>
              <a:ext cx="7560610" cy="1030490"/>
            </a:xfrm>
            <a:prstGeom prst="roundRect">
              <a:avLst>
                <a:gd name="adj" fmla="val 14775"/>
              </a:avLst>
            </a:prstGeom>
            <a:solidFill>
              <a:srgbClr val="FBF7F5"/>
            </a:solidFill>
            <a:ln w="19050">
              <a:solidFill>
                <a:srgbClr val="66665C"/>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Improves energy efficiency </a:t>
              </a:r>
              <a:br>
                <a:rPr kumimoji="0" lang="en-US"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by </a:t>
              </a:r>
              <a:r>
                <a:rPr kumimoji="0" lang="en-US" sz="24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95x</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4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13.4x</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4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3.3x</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over </a:t>
              </a:r>
              <a:r>
                <a:rPr kumimoji="0" lang="en-US" sz="24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OSP</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4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ISP</a:t>
              </a:r>
              <a:r>
                <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400" b="0" i="0" u="none" strike="noStrike" kern="1200" cap="none" spc="0" normalizeH="0" baseline="0" noProof="0" dirty="0" err="1">
                  <a:ln>
                    <a:noFill/>
                  </a:ln>
                  <a:solidFill>
                    <a:srgbClr val="C80060"/>
                  </a:solidFill>
                  <a:effectLst/>
                  <a:uLnTx/>
                  <a:uFillTx/>
                  <a:latin typeface="Avenir Next Medium" panose="020B0503020202020204" pitchFamily="34" charset="0"/>
                  <a:ea typeface="+mn-ea"/>
                  <a:cs typeface="+mn-cs"/>
                </a:rPr>
                <a:t>ParaBit</a:t>
              </a:r>
              <a:endPar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pic>
          <p:nvPicPr>
            <p:cNvPr id="17" name="Graphic 16" descr="Renewable Energy with solid fill">
              <a:extLst>
                <a:ext uri="{FF2B5EF4-FFF2-40B4-BE49-F238E27FC236}">
                  <a16:creationId xmlns:a16="http://schemas.microsoft.com/office/drawing/2014/main" id="{B7BEC6B7-5D03-02E0-C3EE-AAFC14836B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902" y="4888810"/>
              <a:ext cx="914400" cy="914400"/>
            </a:xfrm>
            <a:prstGeom prst="rect">
              <a:avLst/>
            </a:prstGeom>
          </p:spPr>
        </p:pic>
      </p:grpSp>
      <p:grpSp>
        <p:nvGrpSpPr>
          <p:cNvPr id="11" name="Group 10">
            <a:extLst>
              <a:ext uri="{FF2B5EF4-FFF2-40B4-BE49-F238E27FC236}">
                <a16:creationId xmlns:a16="http://schemas.microsoft.com/office/drawing/2014/main" id="{F1066286-BDBE-A6DC-A672-790C144F41CC}"/>
              </a:ext>
            </a:extLst>
          </p:cNvPr>
          <p:cNvGrpSpPr/>
          <p:nvPr/>
        </p:nvGrpSpPr>
        <p:grpSpPr>
          <a:xfrm>
            <a:off x="252567" y="5325099"/>
            <a:ext cx="8548311" cy="1030490"/>
            <a:chOff x="252567" y="5325099"/>
            <a:chExt cx="8548311" cy="1030490"/>
          </a:xfrm>
        </p:grpSpPr>
        <p:sp>
          <p:nvSpPr>
            <p:cNvPr id="3" name="TextBox 2">
              <a:extLst>
                <a:ext uri="{FF2B5EF4-FFF2-40B4-BE49-F238E27FC236}">
                  <a16:creationId xmlns:a16="http://schemas.microsoft.com/office/drawing/2014/main" id="{B4196C3C-5267-5810-E870-F2D1E966830A}"/>
                </a:ext>
              </a:extLst>
            </p:cNvPr>
            <p:cNvSpPr txBox="1"/>
            <p:nvPr/>
          </p:nvSpPr>
          <p:spPr>
            <a:xfrm>
              <a:off x="402200" y="5486401"/>
              <a:ext cx="4635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1" i="0" u="none" strike="noStrike" kern="1200" cap="none" spc="0" normalizeH="0" baseline="0" noProof="0" dirty="0">
                  <a:ln>
                    <a:noFill/>
                  </a:ln>
                  <a:solidFill>
                    <a:srgbClr val="C80060"/>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AFA7A7BB-D334-CAC2-110A-EFD74447A6E5}"/>
                </a:ext>
              </a:extLst>
            </p:cNvPr>
            <p:cNvGrpSpPr/>
            <p:nvPr/>
          </p:nvGrpSpPr>
          <p:grpSpPr>
            <a:xfrm>
              <a:off x="252567" y="5325099"/>
              <a:ext cx="8548311" cy="1030490"/>
              <a:chOff x="252567" y="5325099"/>
              <a:chExt cx="8548311" cy="1030490"/>
            </a:xfrm>
          </p:grpSpPr>
          <p:sp>
            <p:nvSpPr>
              <p:cNvPr id="4" name="&quot;No&quot; Symbol 3">
                <a:extLst>
                  <a:ext uri="{FF2B5EF4-FFF2-40B4-BE49-F238E27FC236}">
                    <a16:creationId xmlns:a16="http://schemas.microsoft.com/office/drawing/2014/main" id="{19F9258D-0687-6621-3297-63ECDC86443B}"/>
                  </a:ext>
                </a:extLst>
              </p:cNvPr>
              <p:cNvSpPr/>
              <p:nvPr/>
            </p:nvSpPr>
            <p:spPr>
              <a:xfrm>
                <a:off x="252567" y="5458917"/>
                <a:ext cx="762855" cy="762855"/>
              </a:xfrm>
              <a:prstGeom prst="noSmoking">
                <a:avLst>
                  <a:gd name="adj" fmla="val 8744"/>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E6A0B946-41EB-8B8A-75F9-76044DF44628}"/>
                  </a:ext>
                </a:extLst>
              </p:cNvPr>
              <p:cNvSpPr txBox="1">
                <a:spLocks/>
              </p:cNvSpPr>
              <p:nvPr/>
            </p:nvSpPr>
            <p:spPr>
              <a:xfrm>
                <a:off x="1240268" y="5325099"/>
                <a:ext cx="7560610" cy="1030490"/>
              </a:xfrm>
              <a:prstGeom prst="roundRect">
                <a:avLst>
                  <a:gd name="adj" fmla="val 14775"/>
                </a:avLst>
              </a:prstGeom>
              <a:solidFill>
                <a:srgbClr val="FBF7F5"/>
              </a:solidFill>
              <a:ln w="19050">
                <a:solidFill>
                  <a:srgbClr val="66665C"/>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1000"/>
                  </a:spcBef>
                  <a:spcAft>
                    <a:spcPts val="30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Low-cost</a:t>
                </a:r>
                <a:r>
                  <a:rPr kumimoji="0" lang="en-GB" sz="2400" b="0" i="0" u="none" strike="noStrike" kern="1200" cap="none" spc="0" normalizeH="0" baseline="0" noProof="0" dirty="0">
                    <a:ln>
                      <a:noFill/>
                    </a:ln>
                    <a:solidFill>
                      <a:srgbClr val="000000"/>
                    </a:solidFill>
                    <a:effectLst/>
                    <a:uLnTx/>
                    <a:uFillTx/>
                    <a:latin typeface="Avenir Next Medium" panose="020B0503020202020204" pitchFamily="34" charset="0"/>
                    <a:ea typeface="+mn-ea"/>
                    <a:cs typeface="+mn-cs"/>
                  </a:rPr>
                  <a:t> &amp; requires </a:t>
                </a:r>
                <a:r>
                  <a:rPr kumimoji="0" lang="en-GB" sz="24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 changes </a:t>
                </a:r>
                <a:r>
                  <a:rPr kumimoji="0" lang="en-GB" sz="2400" b="0" i="0" u="none" strike="noStrike" kern="1200" cap="none" spc="0" normalizeH="0" baseline="0" noProof="0" dirty="0">
                    <a:ln>
                      <a:noFill/>
                    </a:ln>
                    <a:solidFill>
                      <a:srgbClr val="000000"/>
                    </a:solidFill>
                    <a:effectLst/>
                    <a:uLnTx/>
                    <a:uFillTx/>
                    <a:latin typeface="Avenir Next Medium" panose="020B0503020202020204" pitchFamily="34" charset="0"/>
                    <a:ea typeface="+mn-ea"/>
                    <a:cs typeface="+mn-cs"/>
                  </a:rPr>
                  <a:t>to flash cell arrays</a:t>
                </a:r>
                <a:endParaRPr kumimoji="0" lang="en-US" sz="24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grpSp>
      </p:grpSp>
    </p:spTree>
    <p:extLst>
      <p:ext uri="{BB962C8B-B14F-4D97-AF65-F5344CB8AC3E}">
        <p14:creationId xmlns:p14="http://schemas.microsoft.com/office/powerpoint/2010/main" val="718177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p Arrow 19">
            <a:extLst>
              <a:ext uri="{FF2B5EF4-FFF2-40B4-BE49-F238E27FC236}">
                <a16:creationId xmlns:a16="http://schemas.microsoft.com/office/drawing/2014/main" id="{42D70DE3-DB99-D61B-772D-84252781A0B0}"/>
              </a:ext>
            </a:extLst>
          </p:cNvPr>
          <p:cNvSpPr/>
          <p:nvPr/>
        </p:nvSpPr>
        <p:spPr>
          <a:xfrm rot="16200000">
            <a:off x="2445419" y="1930992"/>
            <a:ext cx="1336000" cy="3296823"/>
          </a:xfrm>
          <a:prstGeom prst="upArrow">
            <a:avLst>
              <a:gd name="adj1" fmla="val 45308"/>
              <a:gd name="adj2" fmla="val 56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Data-Movement Bottleneck</a:t>
            </a:r>
          </a:p>
        </p:txBody>
      </p:sp>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solidFill>
                  <a:srgbClr val="C80060"/>
                </a:solidFill>
              </a:rPr>
              <a:t>Conventional systems</a:t>
            </a:r>
            <a:r>
              <a:rPr lang="en-CH" dirty="0"/>
              <a:t>: </a:t>
            </a:r>
            <a:r>
              <a:rPr lang="en-CH" dirty="0">
                <a:solidFill>
                  <a:schemeClr val="accent1"/>
                </a:solidFill>
              </a:rPr>
              <a:t>Outside-storage processing (OSP) </a:t>
            </a:r>
            <a:r>
              <a:rPr lang="en-CH" dirty="0"/>
              <a:t>that must </a:t>
            </a:r>
            <a:r>
              <a:rPr lang="en-CH" dirty="0">
                <a:solidFill>
                  <a:srgbClr val="FF0000"/>
                </a:solidFill>
              </a:rPr>
              <a:t>move the entire data</a:t>
            </a:r>
            <a:r>
              <a:rPr lang="en-CH" dirty="0"/>
              <a:t> to CPUs/GPUs </a:t>
            </a:r>
            <a:r>
              <a:rPr lang="en-CH" dirty="0">
                <a:solidFill>
                  <a:schemeClr val="accent1"/>
                </a:solidFill>
              </a:rPr>
              <a:t>through the memory hierarchy</a:t>
            </a:r>
          </a:p>
        </p:txBody>
      </p:sp>
      <p:cxnSp>
        <p:nvCxnSpPr>
          <p:cNvPr id="11" name="Straight Connector 10">
            <a:extLst>
              <a:ext uri="{FF2B5EF4-FFF2-40B4-BE49-F238E27FC236}">
                <a16:creationId xmlns:a16="http://schemas.microsoft.com/office/drawing/2014/main" id="{5A835E2C-84F8-C880-0884-E99A21B9A673}"/>
              </a:ext>
            </a:extLst>
          </p:cNvPr>
          <p:cNvCxnSpPr>
            <a:cxnSpLocks/>
          </p:cNvCxnSpPr>
          <p:nvPr/>
        </p:nvCxnSpPr>
        <p:spPr>
          <a:xfrm flipH="1">
            <a:off x="1453439" y="3583858"/>
            <a:ext cx="1011524"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4" name="Group 13">
            <a:extLst>
              <a:ext uri="{FF2B5EF4-FFF2-40B4-BE49-F238E27FC236}">
                <a16:creationId xmlns:a16="http://schemas.microsoft.com/office/drawing/2014/main" id="{F0A75C73-0DED-43F5-3211-B7A8BAC2F938}"/>
              </a:ext>
            </a:extLst>
          </p:cNvPr>
          <p:cNvGrpSpPr/>
          <p:nvPr/>
        </p:nvGrpSpPr>
        <p:grpSpPr>
          <a:xfrm>
            <a:off x="207702" y="1911628"/>
            <a:ext cx="4780798" cy="3278660"/>
            <a:chOff x="207702" y="1911628"/>
            <a:chExt cx="4780798" cy="3278660"/>
          </a:xfrm>
        </p:grpSpPr>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946AE39-D64C-022A-05AF-CB474B9918D8}"/>
                </a:ext>
              </a:extLst>
            </p:cNvPr>
            <p:cNvGrpSpPr/>
            <p:nvPr/>
          </p:nvGrpSpPr>
          <p:grpSpPr>
            <a:xfrm>
              <a:off x="207702" y="1911628"/>
              <a:ext cx="4780798" cy="3278660"/>
              <a:chOff x="207702" y="1911628"/>
              <a:chExt cx="4780798" cy="3278660"/>
            </a:xfrm>
          </p:grpSpPr>
          <p:grpSp>
            <p:nvGrpSpPr>
              <p:cNvPr id="8" name="Group 7">
                <a:extLst>
                  <a:ext uri="{FF2B5EF4-FFF2-40B4-BE49-F238E27FC236}">
                    <a16:creationId xmlns:a16="http://schemas.microsoft.com/office/drawing/2014/main" id="{1C4A54A7-8517-FA47-CF7A-F9C2D8920A42}"/>
                  </a:ext>
                </a:extLst>
              </p:cNvPr>
              <p:cNvGrpSpPr/>
              <p:nvPr/>
            </p:nvGrpSpPr>
            <p:grpSpPr>
              <a:xfrm>
                <a:off x="207702" y="1911628"/>
                <a:ext cx="3187199" cy="1671661"/>
                <a:chOff x="207702" y="1911628"/>
                <a:chExt cx="3187199" cy="1671661"/>
              </a:xfrm>
            </p:grpSpPr>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5324B25B-95E6-FB87-7752-19EB91187D5E}"/>
                  </a:ext>
                </a:extLst>
              </p:cNvPr>
              <p:cNvGrpSpPr/>
              <p:nvPr/>
            </p:nvGrpSpPr>
            <p:grpSpPr>
              <a:xfrm>
                <a:off x="1801301" y="3582641"/>
                <a:ext cx="3187199" cy="1607647"/>
                <a:chOff x="1801301" y="3582641"/>
                <a:chExt cx="3187199" cy="1607647"/>
              </a:xfrm>
            </p:grpSpPr>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grpSp>
        </p:grpSp>
      </p:grpSp>
      <p:sp>
        <p:nvSpPr>
          <p:cNvPr id="32" name="Rectangle 31">
            <a:extLst>
              <a:ext uri="{FF2B5EF4-FFF2-40B4-BE49-F238E27FC236}">
                <a16:creationId xmlns:a16="http://schemas.microsoft.com/office/drawing/2014/main" id="{F3C1E83E-76B0-37C2-35E3-98C73F940709}"/>
              </a:ext>
            </a:extLst>
          </p:cNvPr>
          <p:cNvSpPr/>
          <p:nvPr/>
        </p:nvSpPr>
        <p:spPr>
          <a:xfrm>
            <a:off x="0" y="5241008"/>
            <a:ext cx="9143997" cy="1296013"/>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External I/O bandwidth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storage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is the </a:t>
            </a:r>
            <a:r>
              <a:rPr kumimoji="0" lang="en-US"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rPr>
              <a:t>main bottleneck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conventional systems (OSP)</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35634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a:extLst>
              <a:ext uri="{FF2B5EF4-FFF2-40B4-BE49-F238E27FC236}">
                <a16:creationId xmlns:a16="http://schemas.microsoft.com/office/drawing/2014/main" id="{2DB40BDA-4C48-A4CF-5814-12C99E37AECD}"/>
              </a:ext>
            </a:extLst>
          </p:cNvPr>
          <p:cNvSpPr/>
          <p:nvPr/>
        </p:nvSpPr>
        <p:spPr>
          <a:xfrm rot="16200000">
            <a:off x="2445419" y="1930992"/>
            <a:ext cx="1336000" cy="3296823"/>
          </a:xfrm>
          <a:prstGeom prst="upArrow">
            <a:avLst>
              <a:gd name="adj1" fmla="val 45308"/>
              <a:gd name="adj2" fmla="val 56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468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C562D4A-7CEC-B597-214A-E59754F5566A}"/>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CD289E59-D789-A06E-FB89-B885774AA34B}"/>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BCBC622A-F106-ED61-53FE-FB7B8ECFDF54}"/>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4745255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C9BFBAF3-734B-331F-0FCA-623010E5A094}"/>
              </a:ext>
            </a:extLst>
          </p:cNvPr>
          <p:cNvGrpSpPr/>
          <p:nvPr/>
        </p:nvGrpSpPr>
        <p:grpSpPr>
          <a:xfrm>
            <a:off x="3092406" y="2511715"/>
            <a:ext cx="1799091" cy="992918"/>
            <a:chOff x="3092406" y="2511715"/>
            <a:chExt cx="1799091" cy="992918"/>
          </a:xfrm>
        </p:grpSpPr>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22DC6232-AFEA-61A3-1BE0-D4EC8D6D9A09}"/>
              </a:ext>
            </a:extLst>
          </p:cNvPr>
          <p:cNvSpPr/>
          <p:nvPr/>
        </p:nvSpPr>
        <p:spPr>
          <a:xfrm>
            <a:off x="0" y="5241008"/>
            <a:ext cx="9143997" cy="1296013"/>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ISP can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mitigate data movement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by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reducing SSD-external data movement</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32" name="TextBox 31">
            <a:extLst>
              <a:ext uri="{FF2B5EF4-FFF2-40B4-BE49-F238E27FC236}">
                <a16:creationId xmlns:a16="http://schemas.microsoft.com/office/drawing/2014/main" id="{0115F2A8-164F-8B2F-AC62-9EB49644E74D}"/>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4" name="TextBox 33">
            <a:extLst>
              <a:ext uri="{FF2B5EF4-FFF2-40B4-BE49-F238E27FC236}">
                <a16:creationId xmlns:a16="http://schemas.microsoft.com/office/drawing/2014/main" id="{E4A4B212-E695-408C-D2A1-A58FBD50D6C0}"/>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5" name="TextBox 34">
            <a:extLst>
              <a:ext uri="{FF2B5EF4-FFF2-40B4-BE49-F238E27FC236}">
                <a16:creationId xmlns:a16="http://schemas.microsoft.com/office/drawing/2014/main" id="{EB9BD858-A6FA-0541-EF0F-2DC566DBFECD}"/>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1492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In-Storage Processing (ISP)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485943C-4FC9-8C1A-A67E-BE953578EC0F}"/>
              </a:ext>
            </a:extLst>
          </p:cNvPr>
          <p:cNvGrpSpPr/>
          <p:nvPr/>
        </p:nvGrpSpPr>
        <p:grpSpPr>
          <a:xfrm>
            <a:off x="6056674" y="2692046"/>
            <a:ext cx="2401337" cy="1803435"/>
            <a:chOff x="6056674" y="2692046"/>
            <a:chExt cx="2401337" cy="1803435"/>
          </a:xfrm>
        </p:grpSpPr>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24017932-E64E-E2FC-B4E7-4A485CEFF0AD}"/>
              </a:ext>
            </a:extLst>
          </p:cNvPr>
          <p:cNvGrpSpPr/>
          <p:nvPr/>
        </p:nvGrpSpPr>
        <p:grpSpPr>
          <a:xfrm>
            <a:off x="4516078" y="4095443"/>
            <a:ext cx="4508652" cy="1869835"/>
            <a:chOff x="4516078" y="4095443"/>
            <a:chExt cx="4508652" cy="1869835"/>
          </a:xfrm>
        </p:grpSpPr>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5CB4FA4-F7BE-920C-A7CA-A7F2A4745094}"/>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45B72E09-59C7-FE81-1106-FFA667865514}"/>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DBCA95BF-FE9A-A051-8827-3A13D4887C5A}"/>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81B18442-FA20-8C35-056F-EC08AEDB1A3B}"/>
              </a:ext>
            </a:extLst>
          </p:cNvPr>
          <p:cNvSpPr/>
          <p:nvPr/>
        </p:nvSpPr>
        <p:spPr>
          <a:xfrm>
            <a:off x="0" y="5241008"/>
            <a:ext cx="9143997" cy="1296013"/>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SSD-internal bandwidth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becomes the </a:t>
            </a:r>
            <a:r>
              <a:rPr kumimoji="0" lang="en-US"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rPr>
              <a:t>new bottleneck</a:t>
            </a:r>
            <a:r>
              <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a:t>
            </a:r>
            <a:r>
              <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ISP</a:t>
            </a:r>
            <a:endPar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20532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Performs computation </a:t>
            </a:r>
            <a:r>
              <a:rPr lang="en-CH" dirty="0">
                <a:solidFill>
                  <a:schemeClr val="accent1"/>
                </a:solidFill>
              </a:rPr>
              <a:t>inside NAND flash chips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In-Flash Processing (IFP)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624B386-7FD4-DE29-0FEA-68B938D48520}"/>
              </a:ext>
            </a:extLst>
          </p:cNvPr>
          <p:cNvSpPr/>
          <p:nvPr/>
        </p:nvSpPr>
        <p:spPr>
          <a:xfrm>
            <a:off x="5102081" y="4799456"/>
            <a:ext cx="263404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In-flash 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47CEED6-1C87-EEE2-689F-F462A5785374}"/>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FA2B8F9F-0298-D20B-FBC3-46B18259C266}"/>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CA991E51-9484-3531-DB7A-F9126D406CFC}"/>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74152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Performs computation </a:t>
            </a:r>
            <a:r>
              <a:rPr lang="en-CH" dirty="0">
                <a:solidFill>
                  <a:schemeClr val="accent1"/>
                </a:solidFill>
              </a:rPr>
              <a:t>inside NAND flash chips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In-Flash Processing (IFP)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2DC6232-AFEA-61A3-1BE0-D4EC8D6D9A09}"/>
              </a:ext>
            </a:extLst>
          </p:cNvPr>
          <p:cNvSpPr/>
          <p:nvPr/>
        </p:nvSpPr>
        <p:spPr>
          <a:xfrm>
            <a:off x="0" y="5652894"/>
            <a:ext cx="9143997" cy="885195"/>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IFP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fundamentally mitigates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data movement</a:t>
            </a:r>
          </a:p>
        </p:txBody>
      </p:sp>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alpha val="22377"/>
            </a:srgbClr>
          </a:solidFill>
          <a:ln>
            <a:solidFill>
              <a:srgbClr val="FF0000">
                <a:alpha val="4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alpha val="22377"/>
            </a:srgbClr>
          </a:solidFill>
          <a:ln>
            <a:solidFill>
              <a:srgbClr val="FF0000">
                <a:alpha val="4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B63FA4-F5C8-E0C6-1192-136F46157DB8}"/>
              </a:ext>
            </a:extLst>
          </p:cNvPr>
          <p:cNvSpPr/>
          <p:nvPr/>
        </p:nvSpPr>
        <p:spPr>
          <a:xfrm>
            <a:off x="5102081" y="4799456"/>
            <a:ext cx="263404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In-flash 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A6FBA5E-4C03-6C4E-D92B-CFDA9793DD29}"/>
              </a:ext>
            </a:extLst>
          </p:cNvPr>
          <p:cNvGrpSpPr/>
          <p:nvPr/>
        </p:nvGrpSpPr>
        <p:grpSpPr>
          <a:xfrm>
            <a:off x="6056674" y="2927018"/>
            <a:ext cx="2401337" cy="1342667"/>
            <a:chOff x="6056674" y="2927018"/>
            <a:chExt cx="2401337" cy="1342667"/>
          </a:xfrm>
        </p:grpSpPr>
        <p:sp>
          <p:nvSpPr>
            <p:cNvPr id="19" name="Up Arrow 18">
              <a:extLst>
                <a:ext uri="{FF2B5EF4-FFF2-40B4-BE49-F238E27FC236}">
                  <a16:creationId xmlns:a16="http://schemas.microsoft.com/office/drawing/2014/main" id="{A5FC90DB-3700-FC00-B210-E6FAA2E7C925}"/>
                </a:ext>
              </a:extLst>
            </p:cNvPr>
            <p:cNvSpPr/>
            <p:nvPr/>
          </p:nvSpPr>
          <p:spPr>
            <a:xfrm rot="16200000">
              <a:off x="7087686" y="2899360"/>
              <a:ext cx="339313" cy="2401337"/>
            </a:xfrm>
            <a:prstGeom prst="upArrow">
              <a:avLst>
                <a:gd name="adj1" fmla="val 45308"/>
                <a:gd name="adj2" fmla="val 82903"/>
              </a:avLst>
            </a:prstGeom>
            <a:solidFill>
              <a:schemeClr val="accent6">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1" name="Up Arrow 20">
              <a:extLst>
                <a:ext uri="{FF2B5EF4-FFF2-40B4-BE49-F238E27FC236}">
                  <a16:creationId xmlns:a16="http://schemas.microsoft.com/office/drawing/2014/main" id="{413EFA74-4EAE-D251-7CE8-0892B1D7E2FF}"/>
                </a:ext>
              </a:extLst>
            </p:cNvPr>
            <p:cNvSpPr/>
            <p:nvPr/>
          </p:nvSpPr>
          <p:spPr>
            <a:xfrm rot="16200000">
              <a:off x="7087686" y="1896006"/>
              <a:ext cx="339313" cy="2401337"/>
            </a:xfrm>
            <a:prstGeom prst="upArrow">
              <a:avLst>
                <a:gd name="adj1" fmla="val 45308"/>
                <a:gd name="adj2" fmla="val 85801"/>
              </a:avLst>
            </a:prstGeom>
            <a:solidFill>
              <a:schemeClr val="accent6">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grpSp>
        <p:nvGrpSpPr>
          <p:cNvPr id="31" name="Group 30">
            <a:extLst>
              <a:ext uri="{FF2B5EF4-FFF2-40B4-BE49-F238E27FC236}">
                <a16:creationId xmlns:a16="http://schemas.microsoft.com/office/drawing/2014/main" id="{9C1B8243-500D-91AF-E5E2-0962F27CC599}"/>
              </a:ext>
            </a:extLst>
          </p:cNvPr>
          <p:cNvGrpSpPr/>
          <p:nvPr/>
        </p:nvGrpSpPr>
        <p:grpSpPr>
          <a:xfrm>
            <a:off x="7210359" y="2643364"/>
            <a:ext cx="1799091" cy="406289"/>
            <a:chOff x="7210359" y="2643364"/>
            <a:chExt cx="1799091" cy="406289"/>
          </a:xfrm>
        </p:grpSpPr>
        <p:sp>
          <p:nvSpPr>
            <p:cNvPr id="25" name="Rectangle 24">
              <a:extLst>
                <a:ext uri="{FF2B5EF4-FFF2-40B4-BE49-F238E27FC236}">
                  <a16:creationId xmlns:a16="http://schemas.microsoft.com/office/drawing/2014/main" id="{8BCC15A2-3AC5-24A5-443C-8C944573C085}"/>
                </a:ext>
              </a:extLst>
            </p:cNvPr>
            <p:cNvSpPr/>
            <p:nvPr/>
          </p:nvSpPr>
          <p:spPr>
            <a:xfrm>
              <a:off x="7210359" y="2643364"/>
              <a:ext cx="1799091" cy="24843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80792604-5FCD-4079-2C5D-E47D5A2D264F}"/>
                </a:ext>
              </a:extLst>
            </p:cNvPr>
            <p:cNvCxnSpPr>
              <a:cxnSpLocks/>
              <a:stCxn id="25" idx="2"/>
            </p:cNvCxnSpPr>
            <p:nvPr/>
          </p:nvCxnSpPr>
          <p:spPr>
            <a:xfrm flipH="1">
              <a:off x="7979602" y="2891800"/>
              <a:ext cx="130303" cy="157853"/>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7C2CF89-1AF9-54F0-E7EC-921160027A5C}"/>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8" name="TextBox 37">
            <a:extLst>
              <a:ext uri="{FF2B5EF4-FFF2-40B4-BE49-F238E27FC236}">
                <a16:creationId xmlns:a16="http://schemas.microsoft.com/office/drawing/2014/main" id="{45F4F68C-725E-58DE-8E55-0B7D1B3585C3}"/>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1" name="TextBox 40">
            <a:extLst>
              <a:ext uri="{FF2B5EF4-FFF2-40B4-BE49-F238E27FC236}">
                <a16:creationId xmlns:a16="http://schemas.microsoft.com/office/drawing/2014/main" id="{47B81D8D-9C98-0A6A-177D-877037C81181}"/>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9360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A3729-EBE5-1D1C-41F1-581144C41257}"/>
              </a:ext>
            </a:extLst>
          </p:cNvPr>
          <p:cNvSpPr>
            <a:spLocks noGrp="1"/>
          </p:cNvSpPr>
          <p:nvPr>
            <p:ph idx="1"/>
          </p:nvPr>
        </p:nvSpPr>
        <p:spPr/>
        <p:txBody>
          <a:bodyPr/>
          <a:lstStyle/>
          <a:p>
            <a:r>
              <a:rPr lang="en-CH" dirty="0">
                <a:solidFill>
                  <a:srgbClr val="C80060"/>
                </a:solidFill>
                <a:latin typeface="Avenir Next Medium" panose="020B0503020202020204" pitchFamily="34" charset="0"/>
              </a:rPr>
              <a:t>Flash-Cosmos </a:t>
            </a:r>
            <a:r>
              <a:rPr lang="en-CH" dirty="0">
                <a:latin typeface="Avenir Next Medium" panose="020B0503020202020204" pitchFamily="34" charset="0"/>
              </a:rPr>
              <a:t>enables</a:t>
            </a:r>
          </a:p>
          <a:p>
            <a:pPr lvl="1"/>
            <a:r>
              <a:rPr lang="en-CH" dirty="0"/>
              <a:t>Computation on</a:t>
            </a:r>
            <a:r>
              <a:rPr lang="en-CH" dirty="0">
                <a:solidFill>
                  <a:schemeClr val="accent6">
                    <a:lumMod val="75000"/>
                  </a:schemeClr>
                </a:solidFill>
              </a:rPr>
              <a:t> multiple operands with a single sensing operation</a:t>
            </a:r>
          </a:p>
          <a:p>
            <a:pPr lvl="1"/>
            <a:r>
              <a:rPr lang="en-CH" dirty="0">
                <a:solidFill>
                  <a:schemeClr val="accent6">
                    <a:lumMod val="75000"/>
                  </a:schemeClr>
                </a:solidFill>
              </a:rPr>
              <a:t>Accurate</a:t>
            </a:r>
            <a:r>
              <a:rPr lang="en-CH" dirty="0"/>
              <a:t> </a:t>
            </a:r>
            <a:r>
              <a:rPr lang="en-CH" dirty="0">
                <a:solidFill>
                  <a:schemeClr val="accent6">
                    <a:lumMod val="75000"/>
                  </a:schemeClr>
                </a:solidFill>
              </a:rPr>
              <a:t>computation results </a:t>
            </a:r>
            <a:r>
              <a:rPr lang="en-CH" dirty="0"/>
              <a:t>by eliminating raw bit errors in stored data</a:t>
            </a:r>
          </a:p>
        </p:txBody>
      </p:sp>
      <p:sp>
        <p:nvSpPr>
          <p:cNvPr id="2" name="Title 1">
            <a:extLst>
              <a:ext uri="{FF2B5EF4-FFF2-40B4-BE49-F238E27FC236}">
                <a16:creationId xmlns:a16="http://schemas.microsoft.com/office/drawing/2014/main" id="{6E640449-3158-8422-1F82-6D84E53755BF}"/>
              </a:ext>
            </a:extLst>
          </p:cNvPr>
          <p:cNvSpPr>
            <a:spLocks noGrp="1"/>
          </p:cNvSpPr>
          <p:nvPr>
            <p:ph type="title"/>
          </p:nvPr>
        </p:nvSpPr>
        <p:spPr/>
        <p:txBody>
          <a:bodyPr/>
          <a:lstStyle/>
          <a:p>
            <a:r>
              <a:rPr lang="en-CH" dirty="0"/>
              <a:t>Our Proposal: Flash-Cosmos</a:t>
            </a:r>
          </a:p>
        </p:txBody>
      </p:sp>
      <p:sp>
        <p:nvSpPr>
          <p:cNvPr id="4" name="Rounded Rectangle 21">
            <a:extLst>
              <a:ext uri="{FF2B5EF4-FFF2-40B4-BE49-F238E27FC236}">
                <a16:creationId xmlns:a16="http://schemas.microsoft.com/office/drawing/2014/main" id="{C22F2311-C360-DF55-866C-ADE55BFFB12D}"/>
              </a:ext>
            </a:extLst>
          </p:cNvPr>
          <p:cNvSpPr/>
          <p:nvPr/>
        </p:nvSpPr>
        <p:spPr bwMode="auto">
          <a:xfrm>
            <a:off x="2143831" y="2497384"/>
            <a:ext cx="4856339" cy="3490453"/>
          </a:xfrm>
          <a:prstGeom prst="roundRect">
            <a:avLst>
              <a:gd name="adj" fmla="val 6232"/>
            </a:avLst>
          </a:prstGeom>
          <a:solidFill>
            <a:schemeClr val="accent4">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NAND Flash </a:t>
            </a:r>
            <a:r>
              <a:rPr kumimoji="0" lang="en-I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Chip</a:t>
            </a:r>
            <a:endPar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7" name="Group 56">
            <a:extLst>
              <a:ext uri="{FF2B5EF4-FFF2-40B4-BE49-F238E27FC236}">
                <a16:creationId xmlns:a16="http://schemas.microsoft.com/office/drawing/2014/main" id="{A9B7300D-52B7-C6B6-B6DA-A77B318E420C}"/>
              </a:ext>
            </a:extLst>
          </p:cNvPr>
          <p:cNvGrpSpPr/>
          <p:nvPr/>
        </p:nvGrpSpPr>
        <p:grpSpPr>
          <a:xfrm>
            <a:off x="2335161" y="4906287"/>
            <a:ext cx="4473679" cy="648929"/>
            <a:chOff x="2330245" y="4542503"/>
            <a:chExt cx="4473679" cy="648929"/>
          </a:xfrm>
        </p:grpSpPr>
        <p:cxnSp>
          <p:nvCxnSpPr>
            <p:cNvPr id="12" name="Straight Connector 11">
              <a:extLst>
                <a:ext uri="{FF2B5EF4-FFF2-40B4-BE49-F238E27FC236}">
                  <a16:creationId xmlns:a16="http://schemas.microsoft.com/office/drawing/2014/main" id="{ACA20BCC-C084-D37E-6EA9-7E1D656BBBF7}"/>
                </a:ext>
              </a:extLst>
            </p:cNvPr>
            <p:cNvCxnSpPr/>
            <p:nvPr/>
          </p:nvCxnSpPr>
          <p:spPr>
            <a:xfrm>
              <a:off x="233024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A57F8-9B7B-88ED-7BA1-A56C2189B0CC}"/>
                </a:ext>
              </a:extLst>
            </p:cNvPr>
            <p:cNvCxnSpPr/>
            <p:nvPr/>
          </p:nvCxnSpPr>
          <p:spPr>
            <a:xfrm>
              <a:off x="243428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22C9D2-E1B9-2243-18E6-5AE1FB129DFF}"/>
                </a:ext>
              </a:extLst>
            </p:cNvPr>
            <p:cNvCxnSpPr/>
            <p:nvPr/>
          </p:nvCxnSpPr>
          <p:spPr>
            <a:xfrm>
              <a:off x="253832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8761A1-60FC-F751-FA77-6B4695A3AB55}"/>
                </a:ext>
              </a:extLst>
            </p:cNvPr>
            <p:cNvCxnSpPr/>
            <p:nvPr/>
          </p:nvCxnSpPr>
          <p:spPr>
            <a:xfrm>
              <a:off x="264236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FB1F0C-C906-4745-DC2B-9A58234A2B1E}"/>
                </a:ext>
              </a:extLst>
            </p:cNvPr>
            <p:cNvCxnSpPr/>
            <p:nvPr/>
          </p:nvCxnSpPr>
          <p:spPr>
            <a:xfrm>
              <a:off x="274640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68FB06-C732-238B-3E5D-9D923C291F12}"/>
                </a:ext>
              </a:extLst>
            </p:cNvPr>
            <p:cNvCxnSpPr/>
            <p:nvPr/>
          </p:nvCxnSpPr>
          <p:spPr>
            <a:xfrm>
              <a:off x="285044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CE3F96-CFE8-ABDA-162C-D976E6610515}"/>
                </a:ext>
              </a:extLst>
            </p:cNvPr>
            <p:cNvCxnSpPr/>
            <p:nvPr/>
          </p:nvCxnSpPr>
          <p:spPr>
            <a:xfrm>
              <a:off x="295447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419A6F-85AF-2006-4450-63CAB5F9E157}"/>
                </a:ext>
              </a:extLst>
            </p:cNvPr>
            <p:cNvCxnSpPr/>
            <p:nvPr/>
          </p:nvCxnSpPr>
          <p:spPr>
            <a:xfrm>
              <a:off x="305851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2AE2E7-56C5-13C2-0110-428EC9469783}"/>
                </a:ext>
              </a:extLst>
            </p:cNvPr>
            <p:cNvCxnSpPr/>
            <p:nvPr/>
          </p:nvCxnSpPr>
          <p:spPr>
            <a:xfrm>
              <a:off x="316255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EB1ED9-A9A5-2B45-32FF-1385EF29D99C}"/>
                </a:ext>
              </a:extLst>
            </p:cNvPr>
            <p:cNvCxnSpPr/>
            <p:nvPr/>
          </p:nvCxnSpPr>
          <p:spPr>
            <a:xfrm>
              <a:off x="326659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2316D-2573-D30F-1A79-4E3AE13D4FC1}"/>
                </a:ext>
              </a:extLst>
            </p:cNvPr>
            <p:cNvCxnSpPr/>
            <p:nvPr/>
          </p:nvCxnSpPr>
          <p:spPr>
            <a:xfrm>
              <a:off x="337063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30649C-8536-3931-4A30-E4D78C450C29}"/>
                </a:ext>
              </a:extLst>
            </p:cNvPr>
            <p:cNvCxnSpPr/>
            <p:nvPr/>
          </p:nvCxnSpPr>
          <p:spPr>
            <a:xfrm>
              <a:off x="347467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D03189-6DBF-22E6-9E39-84BC4B6FA6B5}"/>
                </a:ext>
              </a:extLst>
            </p:cNvPr>
            <p:cNvCxnSpPr/>
            <p:nvPr/>
          </p:nvCxnSpPr>
          <p:spPr>
            <a:xfrm>
              <a:off x="357871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B5C2A1-D539-AB84-C0F3-9217A2393C8F}"/>
                </a:ext>
              </a:extLst>
            </p:cNvPr>
            <p:cNvCxnSpPr/>
            <p:nvPr/>
          </p:nvCxnSpPr>
          <p:spPr>
            <a:xfrm>
              <a:off x="368275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7FC779-1E27-EC78-5221-20AAAA9DA2AC}"/>
                </a:ext>
              </a:extLst>
            </p:cNvPr>
            <p:cNvCxnSpPr/>
            <p:nvPr/>
          </p:nvCxnSpPr>
          <p:spPr>
            <a:xfrm>
              <a:off x="378679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74F00A-E553-7ED9-A4BE-09E88DEA7F4A}"/>
                </a:ext>
              </a:extLst>
            </p:cNvPr>
            <p:cNvCxnSpPr/>
            <p:nvPr/>
          </p:nvCxnSpPr>
          <p:spPr>
            <a:xfrm>
              <a:off x="389083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505C5A-BA21-53E8-5229-25DC8330402C}"/>
                </a:ext>
              </a:extLst>
            </p:cNvPr>
            <p:cNvCxnSpPr/>
            <p:nvPr/>
          </p:nvCxnSpPr>
          <p:spPr>
            <a:xfrm>
              <a:off x="409890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1D0C23-D4E1-1842-23B7-2801B620DB37}"/>
                </a:ext>
              </a:extLst>
            </p:cNvPr>
            <p:cNvCxnSpPr/>
            <p:nvPr/>
          </p:nvCxnSpPr>
          <p:spPr>
            <a:xfrm>
              <a:off x="399486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ADFC11-7273-B541-8255-3CC4D72B47E9}"/>
                </a:ext>
              </a:extLst>
            </p:cNvPr>
            <p:cNvCxnSpPr/>
            <p:nvPr/>
          </p:nvCxnSpPr>
          <p:spPr>
            <a:xfrm>
              <a:off x="430698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948BD3-A4B2-7CEA-653C-7E5E5DE02F32}"/>
                </a:ext>
              </a:extLst>
            </p:cNvPr>
            <p:cNvCxnSpPr/>
            <p:nvPr/>
          </p:nvCxnSpPr>
          <p:spPr>
            <a:xfrm>
              <a:off x="420294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D3580D-C259-A3EF-E4DB-374D338D6302}"/>
                </a:ext>
              </a:extLst>
            </p:cNvPr>
            <p:cNvCxnSpPr/>
            <p:nvPr/>
          </p:nvCxnSpPr>
          <p:spPr>
            <a:xfrm>
              <a:off x="451506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E5AE7-A9EF-9EC3-C798-381BC0B3FCEE}"/>
                </a:ext>
              </a:extLst>
            </p:cNvPr>
            <p:cNvCxnSpPr/>
            <p:nvPr/>
          </p:nvCxnSpPr>
          <p:spPr>
            <a:xfrm>
              <a:off x="441102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56DF29-2E3B-5AEF-C701-4DFCDA37DC6A}"/>
                </a:ext>
              </a:extLst>
            </p:cNvPr>
            <p:cNvCxnSpPr/>
            <p:nvPr/>
          </p:nvCxnSpPr>
          <p:spPr>
            <a:xfrm>
              <a:off x="472314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91534C-5218-878D-03DC-07EE760E0CD6}"/>
                </a:ext>
              </a:extLst>
            </p:cNvPr>
            <p:cNvCxnSpPr/>
            <p:nvPr/>
          </p:nvCxnSpPr>
          <p:spPr>
            <a:xfrm>
              <a:off x="461910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9CF6A2-4F9A-CF5C-B680-18DFD3E759DD}"/>
                </a:ext>
              </a:extLst>
            </p:cNvPr>
            <p:cNvCxnSpPr/>
            <p:nvPr/>
          </p:nvCxnSpPr>
          <p:spPr>
            <a:xfrm>
              <a:off x="493122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09D7D7-99DD-C611-A1A6-D4196FC2481E}"/>
                </a:ext>
              </a:extLst>
            </p:cNvPr>
            <p:cNvCxnSpPr/>
            <p:nvPr/>
          </p:nvCxnSpPr>
          <p:spPr>
            <a:xfrm>
              <a:off x="482718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35E775E-805B-5BFA-541F-F5FE95F51200}"/>
                </a:ext>
              </a:extLst>
            </p:cNvPr>
            <p:cNvCxnSpPr/>
            <p:nvPr/>
          </p:nvCxnSpPr>
          <p:spPr>
            <a:xfrm>
              <a:off x="513929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E2018D-14E9-A673-35E1-B22D7E3397E6}"/>
                </a:ext>
              </a:extLst>
            </p:cNvPr>
            <p:cNvCxnSpPr/>
            <p:nvPr/>
          </p:nvCxnSpPr>
          <p:spPr>
            <a:xfrm>
              <a:off x="503525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89F6D4-1EAD-AD74-2F4E-5878E558D0B4}"/>
                </a:ext>
              </a:extLst>
            </p:cNvPr>
            <p:cNvCxnSpPr/>
            <p:nvPr/>
          </p:nvCxnSpPr>
          <p:spPr>
            <a:xfrm>
              <a:off x="565949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72246E-3A6E-1E97-F6BE-F0C436E26377}"/>
                </a:ext>
              </a:extLst>
            </p:cNvPr>
            <p:cNvCxnSpPr/>
            <p:nvPr/>
          </p:nvCxnSpPr>
          <p:spPr>
            <a:xfrm>
              <a:off x="545141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3CE21D-CD94-267C-AAA4-9643C505B0D5}"/>
                </a:ext>
              </a:extLst>
            </p:cNvPr>
            <p:cNvCxnSpPr/>
            <p:nvPr/>
          </p:nvCxnSpPr>
          <p:spPr>
            <a:xfrm>
              <a:off x="576353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DE0B07-2A08-B59E-526A-EFE120DFBB83}"/>
                </a:ext>
              </a:extLst>
            </p:cNvPr>
            <p:cNvCxnSpPr/>
            <p:nvPr/>
          </p:nvCxnSpPr>
          <p:spPr>
            <a:xfrm>
              <a:off x="555545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E41D7F-7ED3-ABE9-D3B0-FFA97E30E38D}"/>
                </a:ext>
              </a:extLst>
            </p:cNvPr>
            <p:cNvCxnSpPr/>
            <p:nvPr/>
          </p:nvCxnSpPr>
          <p:spPr>
            <a:xfrm>
              <a:off x="534737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0646B3-417D-5850-F100-2E938FDED7F3}"/>
                </a:ext>
              </a:extLst>
            </p:cNvPr>
            <p:cNvCxnSpPr/>
            <p:nvPr/>
          </p:nvCxnSpPr>
          <p:spPr>
            <a:xfrm>
              <a:off x="524333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25504E-1765-AC5A-4C15-F0220E9B5949}"/>
                </a:ext>
              </a:extLst>
            </p:cNvPr>
            <p:cNvCxnSpPr/>
            <p:nvPr/>
          </p:nvCxnSpPr>
          <p:spPr>
            <a:xfrm>
              <a:off x="597161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595BBE-52C7-114B-0680-8DCF66FA9F64}"/>
                </a:ext>
              </a:extLst>
            </p:cNvPr>
            <p:cNvCxnSpPr/>
            <p:nvPr/>
          </p:nvCxnSpPr>
          <p:spPr>
            <a:xfrm>
              <a:off x="586757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E97CCF-FDAB-E439-A31E-9B81FE7A35B2}"/>
                </a:ext>
              </a:extLst>
            </p:cNvPr>
            <p:cNvCxnSpPr/>
            <p:nvPr/>
          </p:nvCxnSpPr>
          <p:spPr>
            <a:xfrm>
              <a:off x="617968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E23DE9-DB21-F02A-4391-AA872D4AFA47}"/>
                </a:ext>
              </a:extLst>
            </p:cNvPr>
            <p:cNvCxnSpPr/>
            <p:nvPr/>
          </p:nvCxnSpPr>
          <p:spPr>
            <a:xfrm>
              <a:off x="607564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70D2B4-B4B6-B9CE-AA6D-FECABAD7EFBA}"/>
                </a:ext>
              </a:extLst>
            </p:cNvPr>
            <p:cNvCxnSpPr/>
            <p:nvPr/>
          </p:nvCxnSpPr>
          <p:spPr>
            <a:xfrm>
              <a:off x="638776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727024-064C-012C-4366-E2B8BAA02A41}"/>
                </a:ext>
              </a:extLst>
            </p:cNvPr>
            <p:cNvCxnSpPr/>
            <p:nvPr/>
          </p:nvCxnSpPr>
          <p:spPr>
            <a:xfrm>
              <a:off x="628372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089D0AA-FDFB-84E2-D310-E07147498961}"/>
                </a:ext>
              </a:extLst>
            </p:cNvPr>
            <p:cNvCxnSpPr/>
            <p:nvPr/>
          </p:nvCxnSpPr>
          <p:spPr>
            <a:xfrm>
              <a:off x="659584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ACE6BDA-E11B-AE70-71CF-3CB2E235C96B}"/>
                </a:ext>
              </a:extLst>
            </p:cNvPr>
            <p:cNvCxnSpPr/>
            <p:nvPr/>
          </p:nvCxnSpPr>
          <p:spPr>
            <a:xfrm>
              <a:off x="649180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C105B1-04D6-1C3A-EC25-9B219862A912}"/>
                </a:ext>
              </a:extLst>
            </p:cNvPr>
            <p:cNvCxnSpPr/>
            <p:nvPr/>
          </p:nvCxnSpPr>
          <p:spPr>
            <a:xfrm>
              <a:off x="680392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F20AB7-DD89-7F33-96A7-F48E86EB85AE}"/>
                </a:ext>
              </a:extLst>
            </p:cNvPr>
            <p:cNvCxnSpPr/>
            <p:nvPr/>
          </p:nvCxnSpPr>
          <p:spPr>
            <a:xfrm>
              <a:off x="669988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6C13D89-D453-E9D5-BD7A-3FCA144628DB}"/>
              </a:ext>
            </a:extLst>
          </p:cNvPr>
          <p:cNvSpPr/>
          <p:nvPr/>
        </p:nvSpPr>
        <p:spPr>
          <a:xfrm>
            <a:off x="2310581" y="5352652"/>
            <a:ext cx="4522838" cy="393290"/>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Page Buffer</a:t>
            </a:r>
            <a:endParaRPr kumimoji="0" lang="en-CH"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endParaRPr>
          </a:p>
        </p:txBody>
      </p:sp>
      <p:sp>
        <p:nvSpPr>
          <p:cNvPr id="5" name="Rectangle 4">
            <a:extLst>
              <a:ext uri="{FF2B5EF4-FFF2-40B4-BE49-F238E27FC236}">
                <a16:creationId xmlns:a16="http://schemas.microsoft.com/office/drawing/2014/main" id="{68737E4D-429B-1EB3-CD4F-B6387F51638F}"/>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6" name="Rectangle 5">
            <a:extLst>
              <a:ext uri="{FF2B5EF4-FFF2-40B4-BE49-F238E27FC236}">
                <a16:creationId xmlns:a16="http://schemas.microsoft.com/office/drawing/2014/main" id="{B7FA1E66-0039-CBA9-C0D1-18297866B126}"/>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7" name="Rectangle 6">
            <a:extLst>
              <a:ext uri="{FF2B5EF4-FFF2-40B4-BE49-F238E27FC236}">
                <a16:creationId xmlns:a16="http://schemas.microsoft.com/office/drawing/2014/main" id="{9D52B16B-530C-96CD-CF4D-4DE40FC13919}"/>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8" name="Rectangle 7">
            <a:extLst>
              <a:ext uri="{FF2B5EF4-FFF2-40B4-BE49-F238E27FC236}">
                <a16:creationId xmlns:a16="http://schemas.microsoft.com/office/drawing/2014/main" id="{80387216-0C47-1994-80FF-5F506A405AFE}"/>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B36C0270-1A56-DF09-B4E7-E6678B6BDCA0}"/>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9" name="Rectangle 68">
            <a:extLst>
              <a:ext uri="{FF2B5EF4-FFF2-40B4-BE49-F238E27FC236}">
                <a16:creationId xmlns:a16="http://schemas.microsoft.com/office/drawing/2014/main" id="{B1B61893-D8DB-F8C5-EBA6-B7B6481EEF83}"/>
              </a:ext>
            </a:extLst>
          </p:cNvPr>
          <p:cNvSpPr/>
          <p:nvPr/>
        </p:nvSpPr>
        <p:spPr>
          <a:xfrm>
            <a:off x="3850438" y="5067854"/>
            <a:ext cx="1443124" cy="228925"/>
          </a:xfrm>
          <a:prstGeom prst="rect">
            <a:avLst/>
          </a:prstGeom>
          <a:solidFill>
            <a:schemeClr val="accent4">
              <a:lumMod val="75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(BLs)</a:t>
            </a:r>
            <a:endPar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58601F8-4B0A-2F24-8816-754BD9A2CE2F}"/>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2" name="Rectangle 71">
            <a:extLst>
              <a:ext uri="{FF2B5EF4-FFF2-40B4-BE49-F238E27FC236}">
                <a16:creationId xmlns:a16="http://schemas.microsoft.com/office/drawing/2014/main" id="{E497B4F6-EC51-27B4-4848-73B2FC925CEB}"/>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1" name="Rectangle 70">
            <a:extLst>
              <a:ext uri="{FF2B5EF4-FFF2-40B4-BE49-F238E27FC236}">
                <a16:creationId xmlns:a16="http://schemas.microsoft.com/office/drawing/2014/main" id="{19D843B3-AF95-FB59-041B-53FADE583B98}"/>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70" name="Rectangle 69">
            <a:extLst>
              <a:ext uri="{FF2B5EF4-FFF2-40B4-BE49-F238E27FC236}">
                <a16:creationId xmlns:a16="http://schemas.microsoft.com/office/drawing/2014/main" id="{97C5A341-9B98-BC48-AD7C-F64E78EFD323}"/>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3" name="Rectangle 62">
            <a:extLst>
              <a:ext uri="{FF2B5EF4-FFF2-40B4-BE49-F238E27FC236}">
                <a16:creationId xmlns:a16="http://schemas.microsoft.com/office/drawing/2014/main" id="{4356CBA4-35D3-7137-F208-E6412EBE02F9}"/>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59" name="Rectangle 58">
            <a:extLst>
              <a:ext uri="{FF2B5EF4-FFF2-40B4-BE49-F238E27FC236}">
                <a16:creationId xmlns:a16="http://schemas.microsoft.com/office/drawing/2014/main" id="{7B5F15C2-A480-FC6A-D4B9-3187D2AA7AE4}"/>
              </a:ext>
            </a:extLst>
          </p:cNvPr>
          <p:cNvSpPr/>
          <p:nvPr/>
        </p:nvSpPr>
        <p:spPr>
          <a:xfrm>
            <a:off x="2310581" y="5352652"/>
            <a:ext cx="4522838" cy="393290"/>
          </a:xfrm>
          <a:prstGeom prst="rect">
            <a:avLst/>
          </a:prstGeom>
          <a:solidFill>
            <a:srgbClr val="7AC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1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2</a:t>
            </a:r>
            <a:r>
              <a:rPr kumimoji="0" lang="ko-KR" altLang="en-US"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a:t>
            </a:r>
            <a:r>
              <a:rPr kumimoji="0" lang="ko-KR" altLang="en-US"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 &amp;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32</a:t>
            </a:r>
            <a:endParaRPr kumimoji="0" lang="en-CH" sz="1800" b="1" i="0"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nvGrpSpPr>
          <p:cNvPr id="75" name="Group 74">
            <a:extLst>
              <a:ext uri="{FF2B5EF4-FFF2-40B4-BE49-F238E27FC236}">
                <a16:creationId xmlns:a16="http://schemas.microsoft.com/office/drawing/2014/main" id="{22D4C7AF-CDAD-3A4A-1949-598E0959D86E}"/>
              </a:ext>
            </a:extLst>
          </p:cNvPr>
          <p:cNvGrpSpPr/>
          <p:nvPr/>
        </p:nvGrpSpPr>
        <p:grpSpPr>
          <a:xfrm>
            <a:off x="4550802" y="3236360"/>
            <a:ext cx="2267744" cy="2368015"/>
            <a:chOff x="4550802" y="3236360"/>
            <a:chExt cx="2267744" cy="2368015"/>
          </a:xfrm>
        </p:grpSpPr>
        <p:sp>
          <p:nvSpPr>
            <p:cNvPr id="60" name="Up Arrow 59">
              <a:extLst>
                <a:ext uri="{FF2B5EF4-FFF2-40B4-BE49-F238E27FC236}">
                  <a16:creationId xmlns:a16="http://schemas.microsoft.com/office/drawing/2014/main" id="{5E2913C0-F852-0F91-1C24-0C464D8C6968}"/>
                </a:ext>
              </a:extLst>
            </p:cNvPr>
            <p:cNvSpPr/>
            <p:nvPr/>
          </p:nvSpPr>
          <p:spPr>
            <a:xfrm rot="10800000">
              <a:off x="6395993" y="3236360"/>
              <a:ext cx="312117" cy="2368015"/>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5B050B-2617-C48C-868A-6EEADE2DE882}"/>
                </a:ext>
              </a:extLst>
            </p:cNvPr>
            <p:cNvSpPr/>
            <p:nvPr/>
          </p:nvSpPr>
          <p:spPr>
            <a:xfrm>
              <a:off x="4550802" y="4260044"/>
              <a:ext cx="2267744" cy="189195"/>
            </a:xfrm>
            <a:prstGeom prst="rect">
              <a:avLst/>
            </a:prstGeom>
            <a:solidFill>
              <a:schemeClr val="accent6">
                <a:lumMod val="20000"/>
                <a:lumOff val="80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Simultaneous sensing</a:t>
              </a:r>
              <a:endParaRPr kumimoji="0" lang="en-CH" sz="18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005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 1.85185E-6 L 0 0.3368 " pathEditMode="relative" rAng="0" ptsTypes="AA">
                                      <p:cBhvr>
                                        <p:cTn id="8" dur="500" fill="hold"/>
                                        <p:tgtEl>
                                          <p:spTgt spid="63"/>
                                        </p:tgtEl>
                                        <p:attrNameLst>
                                          <p:attrName>ppt_x</p:attrName>
                                          <p:attrName>ppt_y</p:attrName>
                                        </p:attrNameLst>
                                      </p:cBhvr>
                                      <p:rCtr x="0" y="16829"/>
                                    </p:animMotion>
                                  </p:childTnLst>
                                </p:cTn>
                              </p:par>
                              <p:par>
                                <p:cTn id="9" presetID="42" presetClass="path" presetSubtype="0" accel="50000" decel="50000" fill="hold" grpId="0" nodeType="withEffect">
                                  <p:stCondLst>
                                    <p:cond delay="0"/>
                                  </p:stCondLst>
                                  <p:childTnLst>
                                    <p:animMotion origin="layout" path="M 0 -2.59259E-6 L 0 0.27986 " pathEditMode="relative" rAng="0" ptsTypes="AA">
                                      <p:cBhvr>
                                        <p:cTn id="10" dur="500" fill="hold"/>
                                        <p:tgtEl>
                                          <p:spTgt spid="70"/>
                                        </p:tgtEl>
                                        <p:attrNameLst>
                                          <p:attrName>ppt_x</p:attrName>
                                          <p:attrName>ppt_y</p:attrName>
                                        </p:attrNameLst>
                                      </p:cBhvr>
                                      <p:rCtr x="0" y="13981"/>
                                    </p:animMotion>
                                  </p:childTnLst>
                                </p:cTn>
                              </p:par>
                              <p:par>
                                <p:cTn id="11" presetID="42" presetClass="path" presetSubtype="0" accel="50000" decel="50000" fill="hold" grpId="0" nodeType="withEffect">
                                  <p:stCondLst>
                                    <p:cond delay="0"/>
                                  </p:stCondLst>
                                  <p:childTnLst>
                                    <p:animMotion origin="layout" path="M 0 0 L 0 0.22245 " pathEditMode="relative" rAng="0" ptsTypes="AA">
                                      <p:cBhvr>
                                        <p:cTn id="12" dur="500" fill="hold"/>
                                        <p:tgtEl>
                                          <p:spTgt spid="71"/>
                                        </p:tgtEl>
                                        <p:attrNameLst>
                                          <p:attrName>ppt_x</p:attrName>
                                          <p:attrName>ppt_y</p:attrName>
                                        </p:attrNameLst>
                                      </p:cBhvr>
                                      <p:rCtr x="0" y="11111"/>
                                    </p:animMotion>
                                  </p:childTnLst>
                                </p:cTn>
                              </p:par>
                              <p:par>
                                <p:cTn id="13" presetID="42" presetClass="path" presetSubtype="0" accel="50000" decel="50000" fill="hold" grpId="0" nodeType="withEffect">
                                  <p:stCondLst>
                                    <p:cond delay="0"/>
                                  </p:stCondLst>
                                  <p:childTnLst>
                                    <p:animMotion origin="layout" path="M 0 4.07407E-6 L 0 0.16527 " pathEditMode="relative" rAng="0" ptsTypes="AA">
                                      <p:cBhvr>
                                        <p:cTn id="14" dur="500" fill="hold"/>
                                        <p:tgtEl>
                                          <p:spTgt spid="72"/>
                                        </p:tgtEl>
                                        <p:attrNameLst>
                                          <p:attrName>ppt_x</p:attrName>
                                          <p:attrName>ppt_y</p:attrName>
                                        </p:attrNameLst>
                                      </p:cBhvr>
                                      <p:rCtr x="0" y="8264"/>
                                    </p:animMotion>
                                  </p:childTnLst>
                                </p:cTn>
                              </p:par>
                              <p:par>
                                <p:cTn id="15" presetID="42" presetClass="path" presetSubtype="0" accel="50000" decel="50000" fill="hold" grpId="0" nodeType="withEffect">
                                  <p:stCondLst>
                                    <p:cond delay="0"/>
                                  </p:stCondLst>
                                  <p:childTnLst>
                                    <p:animMotion origin="layout" path="M 0 -3.33333E-6 L 0 0.10787 " pathEditMode="relative" rAng="0" ptsTypes="AA">
                                      <p:cBhvr>
                                        <p:cTn id="16" dur="500" fill="hold"/>
                                        <p:tgtEl>
                                          <p:spTgt spid="73"/>
                                        </p:tgtEl>
                                        <p:attrNameLst>
                                          <p:attrName>ppt_x</p:attrName>
                                          <p:attrName>ppt_y</p:attrName>
                                        </p:attrNameLst>
                                      </p:cBhvr>
                                      <p:rCtr x="0" y="5394"/>
                                    </p:animMotion>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71" grpId="0" animBg="1"/>
      <p:bldP spid="70" grpId="0" animBg="1"/>
      <p:bldP spid="63" grpId="0" animBg="1"/>
      <p:bldP spid="5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E480-ADF7-EF26-0630-79653E661A8D}"/>
              </a:ext>
            </a:extLst>
          </p:cNvPr>
          <p:cNvSpPr>
            <a:spLocks noGrp="1"/>
          </p:cNvSpPr>
          <p:nvPr>
            <p:ph type="title"/>
          </p:nvPr>
        </p:nvSpPr>
        <p:spPr/>
        <p:txBody>
          <a:bodyPr/>
          <a:lstStyle/>
          <a:p>
            <a:r>
              <a:rPr lang="en-CH"/>
              <a:t>Key Ideas</a:t>
            </a:r>
            <a:r>
              <a:rPr lang="en-US" dirty="0"/>
              <a:t> of Flash-Cosmos</a:t>
            </a:r>
            <a:endParaRPr lang="en-CH" dirty="0"/>
          </a:p>
        </p:txBody>
      </p:sp>
      <p:grpSp>
        <p:nvGrpSpPr>
          <p:cNvPr id="6" name="Group 5">
            <a:extLst>
              <a:ext uri="{FF2B5EF4-FFF2-40B4-BE49-F238E27FC236}">
                <a16:creationId xmlns:a16="http://schemas.microsoft.com/office/drawing/2014/main" id="{D124F802-0E0F-7080-E8DD-825F3ADD41F0}"/>
              </a:ext>
            </a:extLst>
          </p:cNvPr>
          <p:cNvGrpSpPr/>
          <p:nvPr/>
        </p:nvGrpSpPr>
        <p:grpSpPr>
          <a:xfrm>
            <a:off x="63811" y="1635898"/>
            <a:ext cx="8930486" cy="1784038"/>
            <a:chOff x="63811" y="1797362"/>
            <a:chExt cx="8930486" cy="1784038"/>
          </a:xfrm>
        </p:grpSpPr>
        <p:sp>
          <p:nvSpPr>
            <p:cNvPr id="7" name="Rectangle 6">
              <a:extLst>
                <a:ext uri="{FF2B5EF4-FFF2-40B4-BE49-F238E27FC236}">
                  <a16:creationId xmlns:a16="http://schemas.microsoft.com/office/drawing/2014/main" id="{A12ED352-8C73-3794-B8A3-BE1D9ABEC48D}"/>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Multi-</a:t>
              </a:r>
              <a:r>
                <a:rPr kumimoji="0" lang="en-US" sz="2800" b="1" i="0" u="none" strike="noStrike" kern="1200" cap="none" spc="0" normalizeH="0" baseline="0" noProof="0" dirty="0" err="1">
                  <a:ln>
                    <a:noFill/>
                  </a:ln>
                  <a:solidFill>
                    <a:srgbClr val="C80060"/>
                  </a:solidFill>
                  <a:effectLst/>
                  <a:uLnTx/>
                  <a:uFillTx/>
                  <a:latin typeface="Avenir Next Medium" panose="020B0503020202020204" pitchFamily="34" charset="0"/>
                  <a:ea typeface="+mn-ea"/>
                  <a:cs typeface="+mn-cs"/>
                </a:rPr>
                <a:t>Wordline</a:t>
              </a: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 Sensing (MWS)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enable in-flash bulk bitwise operations</a:t>
              </a:r>
              <a:b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via a single sensing operation</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8" name="Graphic 7" descr="Lights On with solid fill">
              <a:extLst>
                <a:ext uri="{FF2B5EF4-FFF2-40B4-BE49-F238E27FC236}">
                  <a16:creationId xmlns:a16="http://schemas.microsoft.com/office/drawing/2014/main" id="{1FD2DB85-FCA8-D987-B6A5-26E1379B0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grpSp>
        <p:nvGrpSpPr>
          <p:cNvPr id="9" name="Group 8">
            <a:extLst>
              <a:ext uri="{FF2B5EF4-FFF2-40B4-BE49-F238E27FC236}">
                <a16:creationId xmlns:a16="http://schemas.microsoft.com/office/drawing/2014/main" id="{0BB6615B-3CB7-55F6-F686-8AC47F1F4A14}"/>
              </a:ext>
            </a:extLst>
          </p:cNvPr>
          <p:cNvGrpSpPr/>
          <p:nvPr/>
        </p:nvGrpSpPr>
        <p:grpSpPr>
          <a:xfrm>
            <a:off x="63811" y="4017854"/>
            <a:ext cx="8930486" cy="1784038"/>
            <a:chOff x="63811" y="1797362"/>
            <a:chExt cx="8930486" cy="1784038"/>
          </a:xfrm>
        </p:grpSpPr>
        <p:sp>
          <p:nvSpPr>
            <p:cNvPr id="10" name="Rectangle 9">
              <a:extLst>
                <a:ext uri="{FF2B5EF4-FFF2-40B4-BE49-F238E27FC236}">
                  <a16:creationId xmlns:a16="http://schemas.microsoft.com/office/drawing/2014/main" id="{911B0403-2F1A-EAAA-3652-9A39F7150A05}"/>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Enhanced SLC-Mode Programming (ESP)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eliminate raw bit errors in stored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(and thus in computation results)</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11" name="Graphic 10" descr="Lights On with solid fill">
              <a:extLst>
                <a:ext uri="{FF2B5EF4-FFF2-40B4-BE49-F238E27FC236}">
                  <a16:creationId xmlns:a16="http://schemas.microsoft.com/office/drawing/2014/main" id="{07C13865-8523-A1F2-D3FC-78831E005F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spTree>
    <p:extLst>
      <p:ext uri="{BB962C8B-B14F-4D97-AF65-F5344CB8AC3E}">
        <p14:creationId xmlns:p14="http://schemas.microsoft.com/office/powerpoint/2010/main" val="3964916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75847"/>
            <a:ext cx="3340542" cy="3345805"/>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97A92EA0-1E94-B607-05D6-1DF92EEA66FA}"/>
              </a:ext>
            </a:extLst>
          </p:cNvPr>
          <p:cNvGrpSpPr/>
          <p:nvPr/>
        </p:nvGrpSpPr>
        <p:grpSpPr>
          <a:xfrm>
            <a:off x="4640972" y="2450831"/>
            <a:ext cx="3350590" cy="3570818"/>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82388" y="3574833"/>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91" name="TextBox 90">
            <a:extLst>
              <a:ext uri="{FF2B5EF4-FFF2-40B4-BE49-F238E27FC236}">
                <a16:creationId xmlns:a16="http://schemas.microsoft.com/office/drawing/2014/main" id="{4C7F4C6D-6442-6A74-4E35-C5472A477842}"/>
              </a:ext>
            </a:extLst>
          </p:cNvPr>
          <p:cNvSpPr txBox="1"/>
          <p:nvPr/>
        </p:nvSpPr>
        <p:spPr>
          <a:xfrm>
            <a:off x="8131704" y="6108110"/>
            <a:ext cx="786919" cy="3158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Tree>
    <p:extLst>
      <p:ext uri="{BB962C8B-B14F-4D97-AF65-F5344CB8AC3E}">
        <p14:creationId xmlns:p14="http://schemas.microsoft.com/office/powerpoint/2010/main" val="39259428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70383"/>
            <a:ext cx="3340542" cy="3356577"/>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9A726258-BC82-F84E-51B0-AF50413061E1}"/>
              </a:ext>
            </a:extLst>
          </p:cNvPr>
          <p:cNvGrpSpPr/>
          <p:nvPr/>
        </p:nvGrpSpPr>
        <p:grpSpPr>
          <a:xfrm>
            <a:off x="4640972" y="2450831"/>
            <a:ext cx="3350590" cy="3576127"/>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82388" y="3574833"/>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91" name="TextBox 90">
            <a:extLst>
              <a:ext uri="{FF2B5EF4-FFF2-40B4-BE49-F238E27FC236}">
                <a16:creationId xmlns:a16="http://schemas.microsoft.com/office/drawing/2014/main" id="{4C7F4C6D-6442-6A74-4E35-C5472A477842}"/>
              </a:ext>
            </a:extLst>
          </p:cNvPr>
          <p:cNvSpPr txBox="1"/>
          <p:nvPr/>
        </p:nvSpPr>
        <p:spPr>
          <a:xfrm>
            <a:off x="8131704" y="6108110"/>
            <a:ext cx="786919" cy="3158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5" name="그룹 835">
            <a:extLst>
              <a:ext uri="{FF2B5EF4-FFF2-40B4-BE49-F238E27FC236}">
                <a16:creationId xmlns:a16="http://schemas.microsoft.com/office/drawing/2014/main" id="{7CD180E3-1B8A-2589-41F8-B68919444A43}"/>
              </a:ext>
            </a:extLst>
          </p:cNvPr>
          <p:cNvGrpSpPr/>
          <p:nvPr/>
        </p:nvGrpSpPr>
        <p:grpSpPr>
          <a:xfrm rot="16200000">
            <a:off x="3779953" y="5048019"/>
            <a:ext cx="564373" cy="268733"/>
            <a:chOff x="5890169" y="4312037"/>
            <a:chExt cx="1895988" cy="1103725"/>
          </a:xfrm>
        </p:grpSpPr>
        <p:grpSp>
          <p:nvGrpSpPr>
            <p:cNvPr id="36" name="그룹 822">
              <a:extLst>
                <a:ext uri="{FF2B5EF4-FFF2-40B4-BE49-F238E27FC236}">
                  <a16:creationId xmlns:a16="http://schemas.microsoft.com/office/drawing/2014/main" id="{ECC4442C-7A16-F22B-5F96-E22E6C3C84E1}"/>
                </a:ext>
              </a:extLst>
            </p:cNvPr>
            <p:cNvGrpSpPr/>
            <p:nvPr/>
          </p:nvGrpSpPr>
          <p:grpSpPr>
            <a:xfrm>
              <a:off x="6122466" y="4312037"/>
              <a:ext cx="1432853" cy="1103725"/>
              <a:chOff x="5991225" y="4310063"/>
              <a:chExt cx="496427" cy="273840"/>
            </a:xfrm>
          </p:grpSpPr>
          <p:cxnSp>
            <p:nvCxnSpPr>
              <p:cNvPr id="57" name="직선 연결선 771">
                <a:extLst>
                  <a:ext uri="{FF2B5EF4-FFF2-40B4-BE49-F238E27FC236}">
                    <a16:creationId xmlns:a16="http://schemas.microsoft.com/office/drawing/2014/main" id="{A53F2A44-7026-FE2F-3FF3-3CC3D2325DE2}"/>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직선 연결선 789">
                <a:extLst>
                  <a:ext uri="{FF2B5EF4-FFF2-40B4-BE49-F238E27FC236}">
                    <a16:creationId xmlns:a16="http://schemas.microsoft.com/office/drawing/2014/main" id="{2AE31390-2794-688D-9A0F-1DB6DBC73A3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1" name="직선 연결선 792">
                <a:extLst>
                  <a:ext uri="{FF2B5EF4-FFF2-40B4-BE49-F238E27FC236}">
                    <a16:creationId xmlns:a16="http://schemas.microsoft.com/office/drawing/2014/main" id="{FDF32413-3BEF-3188-142B-CF53C29444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4" name="직선 연결선 807">
                <a:extLst>
                  <a:ext uri="{FF2B5EF4-FFF2-40B4-BE49-F238E27FC236}">
                    <a16:creationId xmlns:a16="http://schemas.microsoft.com/office/drawing/2014/main" id="{88CAEFD1-A5ED-EBF6-0D0A-77C294109AD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5" name="직선 연결선 810">
                <a:extLst>
                  <a:ext uri="{FF2B5EF4-FFF2-40B4-BE49-F238E27FC236}">
                    <a16:creationId xmlns:a16="http://schemas.microsoft.com/office/drawing/2014/main" id="{DBE19B15-E823-C09E-BC88-AA008D1FFB7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6" name="직선 연결선 815">
                <a:extLst>
                  <a:ext uri="{FF2B5EF4-FFF2-40B4-BE49-F238E27FC236}">
                    <a16:creationId xmlns:a16="http://schemas.microsoft.com/office/drawing/2014/main" id="{2242AAB2-F40B-3985-5BD2-13778A298CF4}"/>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7" name="직선 연결선 819">
                <a:extLst>
                  <a:ext uri="{FF2B5EF4-FFF2-40B4-BE49-F238E27FC236}">
                    <a16:creationId xmlns:a16="http://schemas.microsoft.com/office/drawing/2014/main" id="{4391A75B-5D25-CD4E-74F8-3C9CBCAFFDAA}"/>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37" name="직선 연결선 826">
              <a:extLst>
                <a:ext uri="{FF2B5EF4-FFF2-40B4-BE49-F238E27FC236}">
                  <a16:creationId xmlns:a16="http://schemas.microsoft.com/office/drawing/2014/main" id="{2B2D7900-E1A2-883A-0BB4-34D054CC18B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32">
              <a:extLst>
                <a:ext uri="{FF2B5EF4-FFF2-40B4-BE49-F238E27FC236}">
                  <a16:creationId xmlns:a16="http://schemas.microsoft.com/office/drawing/2014/main" id="{FBD45BBD-1B4F-9A3F-17BF-8FA803E2923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78" name="그룹 835">
            <a:extLst>
              <a:ext uri="{FF2B5EF4-FFF2-40B4-BE49-F238E27FC236}">
                <a16:creationId xmlns:a16="http://schemas.microsoft.com/office/drawing/2014/main" id="{0914AE55-6A16-184B-F9E1-00C62179503E}"/>
              </a:ext>
            </a:extLst>
          </p:cNvPr>
          <p:cNvGrpSpPr/>
          <p:nvPr/>
        </p:nvGrpSpPr>
        <p:grpSpPr>
          <a:xfrm rot="16200000">
            <a:off x="4893255" y="4380986"/>
            <a:ext cx="564373" cy="268733"/>
            <a:chOff x="5890169" y="4312037"/>
            <a:chExt cx="1895988" cy="1103725"/>
          </a:xfrm>
        </p:grpSpPr>
        <p:grpSp>
          <p:nvGrpSpPr>
            <p:cNvPr id="79" name="그룹 822">
              <a:extLst>
                <a:ext uri="{FF2B5EF4-FFF2-40B4-BE49-F238E27FC236}">
                  <a16:creationId xmlns:a16="http://schemas.microsoft.com/office/drawing/2014/main" id="{E2DC8BEF-290E-CEEA-C2D4-6C4336B50ED6}"/>
                </a:ext>
              </a:extLst>
            </p:cNvPr>
            <p:cNvGrpSpPr/>
            <p:nvPr/>
          </p:nvGrpSpPr>
          <p:grpSpPr>
            <a:xfrm>
              <a:off x="6122466" y="4312037"/>
              <a:ext cx="1432853" cy="1103725"/>
              <a:chOff x="5991225" y="4310063"/>
              <a:chExt cx="496427" cy="273840"/>
            </a:xfrm>
          </p:grpSpPr>
          <p:cxnSp>
            <p:nvCxnSpPr>
              <p:cNvPr id="90" name="직선 연결선 771">
                <a:extLst>
                  <a:ext uri="{FF2B5EF4-FFF2-40B4-BE49-F238E27FC236}">
                    <a16:creationId xmlns:a16="http://schemas.microsoft.com/office/drawing/2014/main" id="{16E57166-AE89-4621-7DD7-B67FBC8A2026}"/>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2" name="직선 연결선 789">
                <a:extLst>
                  <a:ext uri="{FF2B5EF4-FFF2-40B4-BE49-F238E27FC236}">
                    <a16:creationId xmlns:a16="http://schemas.microsoft.com/office/drawing/2014/main" id="{FE5C0B6B-3072-703C-8991-444DDF9996BB}"/>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3" name="직선 연결선 792">
                <a:extLst>
                  <a:ext uri="{FF2B5EF4-FFF2-40B4-BE49-F238E27FC236}">
                    <a16:creationId xmlns:a16="http://schemas.microsoft.com/office/drawing/2014/main" id="{78048EB1-3EAA-7630-473E-291B6FF00E3C}"/>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5" name="직선 연결선 807">
                <a:extLst>
                  <a:ext uri="{FF2B5EF4-FFF2-40B4-BE49-F238E27FC236}">
                    <a16:creationId xmlns:a16="http://schemas.microsoft.com/office/drawing/2014/main" id="{6F49C143-2C79-13DA-AAB5-11CE58C9821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6" name="직선 연결선 810">
                <a:extLst>
                  <a:ext uri="{FF2B5EF4-FFF2-40B4-BE49-F238E27FC236}">
                    <a16:creationId xmlns:a16="http://schemas.microsoft.com/office/drawing/2014/main" id="{802A7C39-85F4-D325-B12A-4BE62C89DD80}"/>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직선 연결선 815">
                <a:extLst>
                  <a:ext uri="{FF2B5EF4-FFF2-40B4-BE49-F238E27FC236}">
                    <a16:creationId xmlns:a16="http://schemas.microsoft.com/office/drawing/2014/main" id="{2A1F44B3-4AFF-4D90-C44E-D7D9022456FF}"/>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19">
                <a:extLst>
                  <a:ext uri="{FF2B5EF4-FFF2-40B4-BE49-F238E27FC236}">
                    <a16:creationId xmlns:a16="http://schemas.microsoft.com/office/drawing/2014/main" id="{6469F8BA-F6B0-B8A7-249C-40310C66ABD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80" name="직선 연결선 826">
              <a:extLst>
                <a:ext uri="{FF2B5EF4-FFF2-40B4-BE49-F238E27FC236}">
                  <a16:creationId xmlns:a16="http://schemas.microsoft.com/office/drawing/2014/main" id="{0D720D70-1F6D-925F-2365-3788DDD4FE2D}"/>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5" name="직선 연결선 832">
              <a:extLst>
                <a:ext uri="{FF2B5EF4-FFF2-40B4-BE49-F238E27FC236}">
                  <a16:creationId xmlns:a16="http://schemas.microsoft.com/office/drawing/2014/main" id="{A3387672-D771-3F20-D3DD-F9F7ABB3071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9" name="그룹 835">
            <a:extLst>
              <a:ext uri="{FF2B5EF4-FFF2-40B4-BE49-F238E27FC236}">
                <a16:creationId xmlns:a16="http://schemas.microsoft.com/office/drawing/2014/main" id="{9A133207-E4C7-6643-D320-25871148867F}"/>
              </a:ext>
            </a:extLst>
          </p:cNvPr>
          <p:cNvGrpSpPr/>
          <p:nvPr/>
        </p:nvGrpSpPr>
        <p:grpSpPr>
          <a:xfrm rot="16200000">
            <a:off x="4893256" y="5048019"/>
            <a:ext cx="564373" cy="268733"/>
            <a:chOff x="5890169" y="4312037"/>
            <a:chExt cx="1895988" cy="1103725"/>
          </a:xfrm>
        </p:grpSpPr>
        <p:grpSp>
          <p:nvGrpSpPr>
            <p:cNvPr id="100" name="그룹 822">
              <a:extLst>
                <a:ext uri="{FF2B5EF4-FFF2-40B4-BE49-F238E27FC236}">
                  <a16:creationId xmlns:a16="http://schemas.microsoft.com/office/drawing/2014/main" id="{1C5B3C2D-7E65-A963-E5C5-B893F8827900}"/>
                </a:ext>
              </a:extLst>
            </p:cNvPr>
            <p:cNvGrpSpPr/>
            <p:nvPr/>
          </p:nvGrpSpPr>
          <p:grpSpPr>
            <a:xfrm>
              <a:off x="6122466" y="4312037"/>
              <a:ext cx="1432853" cy="1103725"/>
              <a:chOff x="5991225" y="4310063"/>
              <a:chExt cx="496427" cy="273840"/>
            </a:xfrm>
          </p:grpSpPr>
          <p:cxnSp>
            <p:nvCxnSpPr>
              <p:cNvPr id="103" name="직선 연결선 771">
                <a:extLst>
                  <a:ext uri="{FF2B5EF4-FFF2-40B4-BE49-F238E27FC236}">
                    <a16:creationId xmlns:a16="http://schemas.microsoft.com/office/drawing/2014/main" id="{CBD2C901-D21E-F47D-A0A2-F4888200240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789">
                <a:extLst>
                  <a:ext uri="{FF2B5EF4-FFF2-40B4-BE49-F238E27FC236}">
                    <a16:creationId xmlns:a16="http://schemas.microsoft.com/office/drawing/2014/main" id="{AD0CEED6-C7A8-F06F-FE12-A15023E8DB47}"/>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792">
                <a:extLst>
                  <a:ext uri="{FF2B5EF4-FFF2-40B4-BE49-F238E27FC236}">
                    <a16:creationId xmlns:a16="http://schemas.microsoft.com/office/drawing/2014/main" id="{CABFE938-E117-4702-26E5-4BF99656DDA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직선 연결선 807">
                <a:extLst>
                  <a:ext uri="{FF2B5EF4-FFF2-40B4-BE49-F238E27FC236}">
                    <a16:creationId xmlns:a16="http://schemas.microsoft.com/office/drawing/2014/main" id="{739466D6-9E1F-7A04-12C4-4D68DF63D69B}"/>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7" name="직선 연결선 810">
                <a:extLst>
                  <a:ext uri="{FF2B5EF4-FFF2-40B4-BE49-F238E27FC236}">
                    <a16:creationId xmlns:a16="http://schemas.microsoft.com/office/drawing/2014/main" id="{CA30AA69-6A41-6BAA-1844-B59C13F8CF1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8" name="직선 연결선 815">
                <a:extLst>
                  <a:ext uri="{FF2B5EF4-FFF2-40B4-BE49-F238E27FC236}">
                    <a16:creationId xmlns:a16="http://schemas.microsoft.com/office/drawing/2014/main" id="{8971B133-FC4E-AE01-89B9-1E0431218C36}"/>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9" name="직선 연결선 819">
                <a:extLst>
                  <a:ext uri="{FF2B5EF4-FFF2-40B4-BE49-F238E27FC236}">
                    <a16:creationId xmlns:a16="http://schemas.microsoft.com/office/drawing/2014/main" id="{0902EBD0-C451-30AA-CFF5-3EE723ADFC8F}"/>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01" name="직선 연결선 826">
              <a:extLst>
                <a:ext uri="{FF2B5EF4-FFF2-40B4-BE49-F238E27FC236}">
                  <a16:creationId xmlns:a16="http://schemas.microsoft.com/office/drawing/2014/main" id="{7FAFEAF5-F50F-A4D0-7A21-F1FEF11F03F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32">
              <a:extLst>
                <a:ext uri="{FF2B5EF4-FFF2-40B4-BE49-F238E27FC236}">
                  <a16:creationId xmlns:a16="http://schemas.microsoft.com/office/drawing/2014/main" id="{C9D80FC4-F80E-4BE0-0CF7-9D16ACB510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5" name="TextBox 154">
            <a:extLst>
              <a:ext uri="{FF2B5EF4-FFF2-40B4-BE49-F238E27FC236}">
                <a16:creationId xmlns:a16="http://schemas.microsoft.com/office/drawing/2014/main" id="{12B72724-4EA2-9A0D-C907-57A087EA1953}"/>
              </a:ext>
            </a:extLst>
          </p:cNvPr>
          <p:cNvSpPr txBox="1"/>
          <p:nvPr/>
        </p:nvSpPr>
        <p:spPr>
          <a:xfrm>
            <a:off x="-134226" y="4845554"/>
            <a:ext cx="3287156"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Non-Target Cells</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t>
            </a:r>
            <a:r>
              <a:rPr kumimoji="0" lang="en-US" altLang="ko-KR"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resistors</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endPar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56" name="Left Brace 155">
            <a:extLst>
              <a:ext uri="{FF2B5EF4-FFF2-40B4-BE49-F238E27FC236}">
                <a16:creationId xmlns:a16="http://schemas.microsoft.com/office/drawing/2014/main" id="{09D5E1C1-2363-FE8D-13A1-B404927BAE95}"/>
              </a:ext>
            </a:extLst>
          </p:cNvPr>
          <p:cNvSpPr/>
          <p:nvPr/>
        </p:nvSpPr>
        <p:spPr>
          <a:xfrm>
            <a:off x="2634768" y="4285622"/>
            <a:ext cx="323170" cy="1952826"/>
          </a:xfrm>
          <a:prstGeom prst="leftBrace">
            <a:avLst>
              <a:gd name="adj1" fmla="val 52841"/>
              <a:gd name="adj2" fmla="val 5404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5704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7" name="TextBox 16">
            <a:extLst>
              <a:ext uri="{FF2B5EF4-FFF2-40B4-BE49-F238E27FC236}">
                <a16:creationId xmlns:a16="http://schemas.microsoft.com/office/drawing/2014/main" id="{7B618AE8-3120-BE5C-51F0-38D686073E21}"/>
              </a:ext>
            </a:extLst>
          </p:cNvPr>
          <p:cNvSpPr txBox="1"/>
          <p:nvPr/>
        </p:nvSpPr>
        <p:spPr>
          <a:xfrm>
            <a:off x="-134226" y="4845554"/>
            <a:ext cx="3287156"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Non-Target Cells</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t>
            </a:r>
            <a:r>
              <a:rPr kumimoji="0" lang="en-US" altLang="ko-KR"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resistors</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endPar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8" name="Left Brace 17">
            <a:extLst>
              <a:ext uri="{FF2B5EF4-FFF2-40B4-BE49-F238E27FC236}">
                <a16:creationId xmlns:a16="http://schemas.microsoft.com/office/drawing/2014/main" id="{72C04B55-942E-9A2F-E40F-BE9D3B67F4EC}"/>
              </a:ext>
            </a:extLst>
          </p:cNvPr>
          <p:cNvSpPr/>
          <p:nvPr/>
        </p:nvSpPr>
        <p:spPr>
          <a:xfrm>
            <a:off x="2634768" y="4285622"/>
            <a:ext cx="323170" cy="1952826"/>
          </a:xfrm>
          <a:prstGeom prst="leftBrace">
            <a:avLst>
              <a:gd name="adj1" fmla="val 52841"/>
              <a:gd name="adj2" fmla="val 5404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5" name="그룹 835">
            <a:extLst>
              <a:ext uri="{FF2B5EF4-FFF2-40B4-BE49-F238E27FC236}">
                <a16:creationId xmlns:a16="http://schemas.microsoft.com/office/drawing/2014/main" id="{7CD180E3-1B8A-2589-41F8-B68919444A43}"/>
              </a:ext>
            </a:extLst>
          </p:cNvPr>
          <p:cNvGrpSpPr/>
          <p:nvPr/>
        </p:nvGrpSpPr>
        <p:grpSpPr>
          <a:xfrm rot="16200000">
            <a:off x="3779953" y="5048019"/>
            <a:ext cx="564373" cy="268733"/>
            <a:chOff x="5890169" y="4312037"/>
            <a:chExt cx="1895988" cy="1103725"/>
          </a:xfrm>
        </p:grpSpPr>
        <p:grpSp>
          <p:nvGrpSpPr>
            <p:cNvPr id="36" name="그룹 822">
              <a:extLst>
                <a:ext uri="{FF2B5EF4-FFF2-40B4-BE49-F238E27FC236}">
                  <a16:creationId xmlns:a16="http://schemas.microsoft.com/office/drawing/2014/main" id="{ECC4442C-7A16-F22B-5F96-E22E6C3C84E1}"/>
                </a:ext>
              </a:extLst>
            </p:cNvPr>
            <p:cNvGrpSpPr/>
            <p:nvPr/>
          </p:nvGrpSpPr>
          <p:grpSpPr>
            <a:xfrm>
              <a:off x="6122466" y="4312037"/>
              <a:ext cx="1432853" cy="1103725"/>
              <a:chOff x="5991225" y="4310063"/>
              <a:chExt cx="496427" cy="273840"/>
            </a:xfrm>
          </p:grpSpPr>
          <p:cxnSp>
            <p:nvCxnSpPr>
              <p:cNvPr id="57" name="직선 연결선 771">
                <a:extLst>
                  <a:ext uri="{FF2B5EF4-FFF2-40B4-BE49-F238E27FC236}">
                    <a16:creationId xmlns:a16="http://schemas.microsoft.com/office/drawing/2014/main" id="{A53F2A44-7026-FE2F-3FF3-3CC3D2325DE2}"/>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직선 연결선 789">
                <a:extLst>
                  <a:ext uri="{FF2B5EF4-FFF2-40B4-BE49-F238E27FC236}">
                    <a16:creationId xmlns:a16="http://schemas.microsoft.com/office/drawing/2014/main" id="{2AE31390-2794-688D-9A0F-1DB6DBC73A3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1" name="직선 연결선 792">
                <a:extLst>
                  <a:ext uri="{FF2B5EF4-FFF2-40B4-BE49-F238E27FC236}">
                    <a16:creationId xmlns:a16="http://schemas.microsoft.com/office/drawing/2014/main" id="{FDF32413-3BEF-3188-142B-CF53C29444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4" name="직선 연결선 807">
                <a:extLst>
                  <a:ext uri="{FF2B5EF4-FFF2-40B4-BE49-F238E27FC236}">
                    <a16:creationId xmlns:a16="http://schemas.microsoft.com/office/drawing/2014/main" id="{88CAEFD1-A5ED-EBF6-0D0A-77C294109AD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5" name="직선 연결선 810">
                <a:extLst>
                  <a:ext uri="{FF2B5EF4-FFF2-40B4-BE49-F238E27FC236}">
                    <a16:creationId xmlns:a16="http://schemas.microsoft.com/office/drawing/2014/main" id="{DBE19B15-E823-C09E-BC88-AA008D1FFB7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6" name="직선 연결선 815">
                <a:extLst>
                  <a:ext uri="{FF2B5EF4-FFF2-40B4-BE49-F238E27FC236}">
                    <a16:creationId xmlns:a16="http://schemas.microsoft.com/office/drawing/2014/main" id="{2242AAB2-F40B-3985-5BD2-13778A298CF4}"/>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7" name="직선 연결선 819">
                <a:extLst>
                  <a:ext uri="{FF2B5EF4-FFF2-40B4-BE49-F238E27FC236}">
                    <a16:creationId xmlns:a16="http://schemas.microsoft.com/office/drawing/2014/main" id="{4391A75B-5D25-CD4E-74F8-3C9CBCAFFDAA}"/>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37" name="직선 연결선 826">
              <a:extLst>
                <a:ext uri="{FF2B5EF4-FFF2-40B4-BE49-F238E27FC236}">
                  <a16:creationId xmlns:a16="http://schemas.microsoft.com/office/drawing/2014/main" id="{2B2D7900-E1A2-883A-0BB4-34D054CC18B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32">
              <a:extLst>
                <a:ext uri="{FF2B5EF4-FFF2-40B4-BE49-F238E27FC236}">
                  <a16:creationId xmlns:a16="http://schemas.microsoft.com/office/drawing/2014/main" id="{FBD45BBD-1B4F-9A3F-17BF-8FA803E2923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78" name="그룹 835">
            <a:extLst>
              <a:ext uri="{FF2B5EF4-FFF2-40B4-BE49-F238E27FC236}">
                <a16:creationId xmlns:a16="http://schemas.microsoft.com/office/drawing/2014/main" id="{0914AE55-6A16-184B-F9E1-00C62179503E}"/>
              </a:ext>
            </a:extLst>
          </p:cNvPr>
          <p:cNvGrpSpPr/>
          <p:nvPr/>
        </p:nvGrpSpPr>
        <p:grpSpPr>
          <a:xfrm rot="16200000">
            <a:off x="4893346" y="4380986"/>
            <a:ext cx="564373" cy="268733"/>
            <a:chOff x="5890169" y="4312037"/>
            <a:chExt cx="1895988" cy="1103725"/>
          </a:xfrm>
        </p:grpSpPr>
        <p:grpSp>
          <p:nvGrpSpPr>
            <p:cNvPr id="79" name="그룹 822">
              <a:extLst>
                <a:ext uri="{FF2B5EF4-FFF2-40B4-BE49-F238E27FC236}">
                  <a16:creationId xmlns:a16="http://schemas.microsoft.com/office/drawing/2014/main" id="{E2DC8BEF-290E-CEEA-C2D4-6C4336B50ED6}"/>
                </a:ext>
              </a:extLst>
            </p:cNvPr>
            <p:cNvGrpSpPr/>
            <p:nvPr/>
          </p:nvGrpSpPr>
          <p:grpSpPr>
            <a:xfrm>
              <a:off x="6122466" y="4312037"/>
              <a:ext cx="1432853" cy="1103725"/>
              <a:chOff x="5991225" y="4310063"/>
              <a:chExt cx="496427" cy="273840"/>
            </a:xfrm>
          </p:grpSpPr>
          <p:cxnSp>
            <p:nvCxnSpPr>
              <p:cNvPr id="90" name="직선 연결선 771">
                <a:extLst>
                  <a:ext uri="{FF2B5EF4-FFF2-40B4-BE49-F238E27FC236}">
                    <a16:creationId xmlns:a16="http://schemas.microsoft.com/office/drawing/2014/main" id="{16E57166-AE89-4621-7DD7-B67FBC8A2026}"/>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2" name="직선 연결선 789">
                <a:extLst>
                  <a:ext uri="{FF2B5EF4-FFF2-40B4-BE49-F238E27FC236}">
                    <a16:creationId xmlns:a16="http://schemas.microsoft.com/office/drawing/2014/main" id="{FE5C0B6B-3072-703C-8991-444DDF9996BB}"/>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3" name="직선 연결선 792">
                <a:extLst>
                  <a:ext uri="{FF2B5EF4-FFF2-40B4-BE49-F238E27FC236}">
                    <a16:creationId xmlns:a16="http://schemas.microsoft.com/office/drawing/2014/main" id="{78048EB1-3EAA-7630-473E-291B6FF00E3C}"/>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5" name="직선 연결선 807">
                <a:extLst>
                  <a:ext uri="{FF2B5EF4-FFF2-40B4-BE49-F238E27FC236}">
                    <a16:creationId xmlns:a16="http://schemas.microsoft.com/office/drawing/2014/main" id="{6F49C143-2C79-13DA-AAB5-11CE58C9821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6" name="직선 연결선 810">
                <a:extLst>
                  <a:ext uri="{FF2B5EF4-FFF2-40B4-BE49-F238E27FC236}">
                    <a16:creationId xmlns:a16="http://schemas.microsoft.com/office/drawing/2014/main" id="{802A7C39-85F4-D325-B12A-4BE62C89DD80}"/>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직선 연결선 815">
                <a:extLst>
                  <a:ext uri="{FF2B5EF4-FFF2-40B4-BE49-F238E27FC236}">
                    <a16:creationId xmlns:a16="http://schemas.microsoft.com/office/drawing/2014/main" id="{2A1F44B3-4AFF-4D90-C44E-D7D9022456FF}"/>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19">
                <a:extLst>
                  <a:ext uri="{FF2B5EF4-FFF2-40B4-BE49-F238E27FC236}">
                    <a16:creationId xmlns:a16="http://schemas.microsoft.com/office/drawing/2014/main" id="{6469F8BA-F6B0-B8A7-249C-40310C66ABD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80" name="직선 연결선 826">
              <a:extLst>
                <a:ext uri="{FF2B5EF4-FFF2-40B4-BE49-F238E27FC236}">
                  <a16:creationId xmlns:a16="http://schemas.microsoft.com/office/drawing/2014/main" id="{0D720D70-1F6D-925F-2365-3788DDD4FE2D}"/>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5" name="직선 연결선 832">
              <a:extLst>
                <a:ext uri="{FF2B5EF4-FFF2-40B4-BE49-F238E27FC236}">
                  <a16:creationId xmlns:a16="http://schemas.microsoft.com/office/drawing/2014/main" id="{A3387672-D771-3F20-D3DD-F9F7ABB3071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9" name="그룹 835">
            <a:extLst>
              <a:ext uri="{FF2B5EF4-FFF2-40B4-BE49-F238E27FC236}">
                <a16:creationId xmlns:a16="http://schemas.microsoft.com/office/drawing/2014/main" id="{9A133207-E4C7-6643-D320-25871148867F}"/>
              </a:ext>
            </a:extLst>
          </p:cNvPr>
          <p:cNvGrpSpPr/>
          <p:nvPr/>
        </p:nvGrpSpPr>
        <p:grpSpPr>
          <a:xfrm rot="16200000">
            <a:off x="4893347" y="5048019"/>
            <a:ext cx="564373" cy="268733"/>
            <a:chOff x="5890169" y="4312037"/>
            <a:chExt cx="1895988" cy="1103725"/>
          </a:xfrm>
        </p:grpSpPr>
        <p:grpSp>
          <p:nvGrpSpPr>
            <p:cNvPr id="100" name="그룹 822">
              <a:extLst>
                <a:ext uri="{FF2B5EF4-FFF2-40B4-BE49-F238E27FC236}">
                  <a16:creationId xmlns:a16="http://schemas.microsoft.com/office/drawing/2014/main" id="{1C5B3C2D-7E65-A963-E5C5-B893F8827900}"/>
                </a:ext>
              </a:extLst>
            </p:cNvPr>
            <p:cNvGrpSpPr/>
            <p:nvPr/>
          </p:nvGrpSpPr>
          <p:grpSpPr>
            <a:xfrm>
              <a:off x="6122466" y="4312037"/>
              <a:ext cx="1432853" cy="1103725"/>
              <a:chOff x="5991225" y="4310063"/>
              <a:chExt cx="496427" cy="273840"/>
            </a:xfrm>
          </p:grpSpPr>
          <p:cxnSp>
            <p:nvCxnSpPr>
              <p:cNvPr id="103" name="직선 연결선 771">
                <a:extLst>
                  <a:ext uri="{FF2B5EF4-FFF2-40B4-BE49-F238E27FC236}">
                    <a16:creationId xmlns:a16="http://schemas.microsoft.com/office/drawing/2014/main" id="{CBD2C901-D21E-F47D-A0A2-F4888200240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789">
                <a:extLst>
                  <a:ext uri="{FF2B5EF4-FFF2-40B4-BE49-F238E27FC236}">
                    <a16:creationId xmlns:a16="http://schemas.microsoft.com/office/drawing/2014/main" id="{AD0CEED6-C7A8-F06F-FE12-A15023E8DB47}"/>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792">
                <a:extLst>
                  <a:ext uri="{FF2B5EF4-FFF2-40B4-BE49-F238E27FC236}">
                    <a16:creationId xmlns:a16="http://schemas.microsoft.com/office/drawing/2014/main" id="{CABFE938-E117-4702-26E5-4BF99656DDA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직선 연결선 807">
                <a:extLst>
                  <a:ext uri="{FF2B5EF4-FFF2-40B4-BE49-F238E27FC236}">
                    <a16:creationId xmlns:a16="http://schemas.microsoft.com/office/drawing/2014/main" id="{739466D6-9E1F-7A04-12C4-4D68DF63D69B}"/>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7" name="직선 연결선 810">
                <a:extLst>
                  <a:ext uri="{FF2B5EF4-FFF2-40B4-BE49-F238E27FC236}">
                    <a16:creationId xmlns:a16="http://schemas.microsoft.com/office/drawing/2014/main" id="{CA30AA69-6A41-6BAA-1844-B59C13F8CF1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8" name="직선 연결선 815">
                <a:extLst>
                  <a:ext uri="{FF2B5EF4-FFF2-40B4-BE49-F238E27FC236}">
                    <a16:creationId xmlns:a16="http://schemas.microsoft.com/office/drawing/2014/main" id="{8971B133-FC4E-AE01-89B9-1E0431218C36}"/>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9" name="직선 연결선 819">
                <a:extLst>
                  <a:ext uri="{FF2B5EF4-FFF2-40B4-BE49-F238E27FC236}">
                    <a16:creationId xmlns:a16="http://schemas.microsoft.com/office/drawing/2014/main" id="{0902EBD0-C451-30AA-CFF5-3EE723ADFC8F}"/>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01" name="직선 연결선 826">
              <a:extLst>
                <a:ext uri="{FF2B5EF4-FFF2-40B4-BE49-F238E27FC236}">
                  <a16:creationId xmlns:a16="http://schemas.microsoft.com/office/drawing/2014/main" id="{7FAFEAF5-F50F-A4D0-7A21-F1FEF11F03F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32">
              <a:extLst>
                <a:ext uri="{FF2B5EF4-FFF2-40B4-BE49-F238E27FC236}">
                  <a16:creationId xmlns:a16="http://schemas.microsoft.com/office/drawing/2014/main" id="{C9D80FC4-F80E-4BE0-0CF7-9D16ACB510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2761010"/>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Cells</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resistors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or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switches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4"/>
            <a:ext cx="323170" cy="1236090"/>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8" name="Group 237">
            <a:extLst>
              <a:ext uri="{FF2B5EF4-FFF2-40B4-BE49-F238E27FC236}">
                <a16:creationId xmlns:a16="http://schemas.microsoft.com/office/drawing/2014/main" id="{8DD0ACD5-FAEE-15EC-7EB4-D75AA2DB9EE7}"/>
              </a:ext>
            </a:extLst>
          </p:cNvPr>
          <p:cNvGrpSpPr/>
          <p:nvPr/>
        </p:nvGrpSpPr>
        <p:grpSpPr>
          <a:xfrm>
            <a:off x="3646974" y="6038364"/>
            <a:ext cx="4751874" cy="369332"/>
            <a:chOff x="3646974" y="6038364"/>
            <a:chExt cx="4751874" cy="369332"/>
          </a:xfrm>
        </p:grpSpPr>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spTree>
    <p:extLst>
      <p:ext uri="{BB962C8B-B14F-4D97-AF65-F5344CB8AC3E}">
        <p14:creationId xmlns:p14="http://schemas.microsoft.com/office/powerpoint/2010/main" val="62018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right)">
                                      <p:cBhvr>
                                        <p:cTn id="7" dur="500"/>
                                        <p:tgtEl>
                                          <p:spTgt spid="2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wipe(right)">
                                      <p:cBhvr>
                                        <p:cTn id="10" dur="500"/>
                                        <p:tgtEl>
                                          <p:spTgt spid="23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wipe(right)">
                                      <p:cBhvr>
                                        <p:cTn id="13" dur="500"/>
                                        <p:tgtEl>
                                          <p:spTgt spid="23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32"/>
                                        </p:tgtEl>
                                        <p:attrNameLst>
                                          <p:attrName>style.visibility</p:attrName>
                                        </p:attrNameLst>
                                      </p:cBhvr>
                                      <p:to>
                                        <p:strVal val="visible"/>
                                      </p:to>
                                    </p:set>
                                    <p:animEffect transition="in" filter="wipe(right)">
                                      <p:cBhvr>
                                        <p:cTn id="16" dur="500"/>
                                        <p:tgtEl>
                                          <p:spTgt spid="23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0" grpId="0" animBg="1"/>
      <p:bldP spid="231" grpId="0" animBg="1"/>
      <p:bldP spid="23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7" name="TextBox 16">
            <a:extLst>
              <a:ext uri="{FF2B5EF4-FFF2-40B4-BE49-F238E27FC236}">
                <a16:creationId xmlns:a16="http://schemas.microsoft.com/office/drawing/2014/main" id="{7B618AE8-3120-BE5C-51F0-38D686073E21}"/>
              </a:ext>
            </a:extLst>
          </p:cNvPr>
          <p:cNvSpPr txBox="1"/>
          <p:nvPr/>
        </p:nvSpPr>
        <p:spPr>
          <a:xfrm>
            <a:off x="-134226" y="4845554"/>
            <a:ext cx="3287156"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Non-Target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resistance</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endPar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8" name="Left Brace 17">
            <a:extLst>
              <a:ext uri="{FF2B5EF4-FFF2-40B4-BE49-F238E27FC236}">
                <a16:creationId xmlns:a16="http://schemas.microsoft.com/office/drawing/2014/main" id="{72C04B55-942E-9A2F-E40F-BE9D3B67F4EC}"/>
              </a:ext>
            </a:extLst>
          </p:cNvPr>
          <p:cNvSpPr/>
          <p:nvPr/>
        </p:nvSpPr>
        <p:spPr>
          <a:xfrm>
            <a:off x="2634768" y="4285622"/>
            <a:ext cx="323170" cy="1952826"/>
          </a:xfrm>
          <a:prstGeom prst="leftBrace">
            <a:avLst>
              <a:gd name="adj1" fmla="val 52841"/>
              <a:gd name="adj2" fmla="val 5404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5" name="그룹 835">
            <a:extLst>
              <a:ext uri="{FF2B5EF4-FFF2-40B4-BE49-F238E27FC236}">
                <a16:creationId xmlns:a16="http://schemas.microsoft.com/office/drawing/2014/main" id="{7CD180E3-1B8A-2589-41F8-B68919444A43}"/>
              </a:ext>
            </a:extLst>
          </p:cNvPr>
          <p:cNvGrpSpPr/>
          <p:nvPr/>
        </p:nvGrpSpPr>
        <p:grpSpPr>
          <a:xfrm rot="16200000">
            <a:off x="3779953" y="5048019"/>
            <a:ext cx="564373" cy="268733"/>
            <a:chOff x="5890169" y="4312037"/>
            <a:chExt cx="1895988" cy="1103725"/>
          </a:xfrm>
        </p:grpSpPr>
        <p:grpSp>
          <p:nvGrpSpPr>
            <p:cNvPr id="36" name="그룹 822">
              <a:extLst>
                <a:ext uri="{FF2B5EF4-FFF2-40B4-BE49-F238E27FC236}">
                  <a16:creationId xmlns:a16="http://schemas.microsoft.com/office/drawing/2014/main" id="{ECC4442C-7A16-F22B-5F96-E22E6C3C84E1}"/>
                </a:ext>
              </a:extLst>
            </p:cNvPr>
            <p:cNvGrpSpPr/>
            <p:nvPr/>
          </p:nvGrpSpPr>
          <p:grpSpPr>
            <a:xfrm>
              <a:off x="6122466" y="4312037"/>
              <a:ext cx="1432853" cy="1103725"/>
              <a:chOff x="5991225" y="4310063"/>
              <a:chExt cx="496427" cy="273840"/>
            </a:xfrm>
          </p:grpSpPr>
          <p:cxnSp>
            <p:nvCxnSpPr>
              <p:cNvPr id="57" name="직선 연결선 771">
                <a:extLst>
                  <a:ext uri="{FF2B5EF4-FFF2-40B4-BE49-F238E27FC236}">
                    <a16:creationId xmlns:a16="http://schemas.microsoft.com/office/drawing/2014/main" id="{A53F2A44-7026-FE2F-3FF3-3CC3D2325DE2}"/>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직선 연결선 789">
                <a:extLst>
                  <a:ext uri="{FF2B5EF4-FFF2-40B4-BE49-F238E27FC236}">
                    <a16:creationId xmlns:a16="http://schemas.microsoft.com/office/drawing/2014/main" id="{2AE31390-2794-688D-9A0F-1DB6DBC73A3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1" name="직선 연결선 792">
                <a:extLst>
                  <a:ext uri="{FF2B5EF4-FFF2-40B4-BE49-F238E27FC236}">
                    <a16:creationId xmlns:a16="http://schemas.microsoft.com/office/drawing/2014/main" id="{FDF32413-3BEF-3188-142B-CF53C29444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4" name="직선 연결선 807">
                <a:extLst>
                  <a:ext uri="{FF2B5EF4-FFF2-40B4-BE49-F238E27FC236}">
                    <a16:creationId xmlns:a16="http://schemas.microsoft.com/office/drawing/2014/main" id="{88CAEFD1-A5ED-EBF6-0D0A-77C294109AD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5" name="직선 연결선 810">
                <a:extLst>
                  <a:ext uri="{FF2B5EF4-FFF2-40B4-BE49-F238E27FC236}">
                    <a16:creationId xmlns:a16="http://schemas.microsoft.com/office/drawing/2014/main" id="{DBE19B15-E823-C09E-BC88-AA008D1FFB7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6" name="직선 연결선 815">
                <a:extLst>
                  <a:ext uri="{FF2B5EF4-FFF2-40B4-BE49-F238E27FC236}">
                    <a16:creationId xmlns:a16="http://schemas.microsoft.com/office/drawing/2014/main" id="{2242AAB2-F40B-3985-5BD2-13778A298CF4}"/>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7" name="직선 연결선 819">
                <a:extLst>
                  <a:ext uri="{FF2B5EF4-FFF2-40B4-BE49-F238E27FC236}">
                    <a16:creationId xmlns:a16="http://schemas.microsoft.com/office/drawing/2014/main" id="{4391A75B-5D25-CD4E-74F8-3C9CBCAFFDAA}"/>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37" name="직선 연결선 826">
              <a:extLst>
                <a:ext uri="{FF2B5EF4-FFF2-40B4-BE49-F238E27FC236}">
                  <a16:creationId xmlns:a16="http://schemas.microsoft.com/office/drawing/2014/main" id="{2B2D7900-E1A2-883A-0BB4-34D054CC18B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32">
              <a:extLst>
                <a:ext uri="{FF2B5EF4-FFF2-40B4-BE49-F238E27FC236}">
                  <a16:creationId xmlns:a16="http://schemas.microsoft.com/office/drawing/2014/main" id="{FBD45BBD-1B4F-9A3F-17BF-8FA803E2923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78" name="그룹 835">
            <a:extLst>
              <a:ext uri="{FF2B5EF4-FFF2-40B4-BE49-F238E27FC236}">
                <a16:creationId xmlns:a16="http://schemas.microsoft.com/office/drawing/2014/main" id="{0914AE55-6A16-184B-F9E1-00C62179503E}"/>
              </a:ext>
            </a:extLst>
          </p:cNvPr>
          <p:cNvGrpSpPr/>
          <p:nvPr/>
        </p:nvGrpSpPr>
        <p:grpSpPr>
          <a:xfrm rot="16200000">
            <a:off x="4893346" y="4380986"/>
            <a:ext cx="564373" cy="268733"/>
            <a:chOff x="5890169" y="4312037"/>
            <a:chExt cx="1895988" cy="1103725"/>
          </a:xfrm>
        </p:grpSpPr>
        <p:grpSp>
          <p:nvGrpSpPr>
            <p:cNvPr id="79" name="그룹 822">
              <a:extLst>
                <a:ext uri="{FF2B5EF4-FFF2-40B4-BE49-F238E27FC236}">
                  <a16:creationId xmlns:a16="http://schemas.microsoft.com/office/drawing/2014/main" id="{E2DC8BEF-290E-CEEA-C2D4-6C4336B50ED6}"/>
                </a:ext>
              </a:extLst>
            </p:cNvPr>
            <p:cNvGrpSpPr/>
            <p:nvPr/>
          </p:nvGrpSpPr>
          <p:grpSpPr>
            <a:xfrm>
              <a:off x="6122466" y="4312037"/>
              <a:ext cx="1432853" cy="1103725"/>
              <a:chOff x="5991225" y="4310063"/>
              <a:chExt cx="496427" cy="273840"/>
            </a:xfrm>
          </p:grpSpPr>
          <p:cxnSp>
            <p:nvCxnSpPr>
              <p:cNvPr id="90" name="직선 연결선 771">
                <a:extLst>
                  <a:ext uri="{FF2B5EF4-FFF2-40B4-BE49-F238E27FC236}">
                    <a16:creationId xmlns:a16="http://schemas.microsoft.com/office/drawing/2014/main" id="{16E57166-AE89-4621-7DD7-B67FBC8A2026}"/>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2" name="직선 연결선 789">
                <a:extLst>
                  <a:ext uri="{FF2B5EF4-FFF2-40B4-BE49-F238E27FC236}">
                    <a16:creationId xmlns:a16="http://schemas.microsoft.com/office/drawing/2014/main" id="{FE5C0B6B-3072-703C-8991-444DDF9996BB}"/>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3" name="직선 연결선 792">
                <a:extLst>
                  <a:ext uri="{FF2B5EF4-FFF2-40B4-BE49-F238E27FC236}">
                    <a16:creationId xmlns:a16="http://schemas.microsoft.com/office/drawing/2014/main" id="{78048EB1-3EAA-7630-473E-291B6FF00E3C}"/>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5" name="직선 연결선 807">
                <a:extLst>
                  <a:ext uri="{FF2B5EF4-FFF2-40B4-BE49-F238E27FC236}">
                    <a16:creationId xmlns:a16="http://schemas.microsoft.com/office/drawing/2014/main" id="{6F49C143-2C79-13DA-AAB5-11CE58C9821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6" name="직선 연결선 810">
                <a:extLst>
                  <a:ext uri="{FF2B5EF4-FFF2-40B4-BE49-F238E27FC236}">
                    <a16:creationId xmlns:a16="http://schemas.microsoft.com/office/drawing/2014/main" id="{802A7C39-85F4-D325-B12A-4BE62C89DD80}"/>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직선 연결선 815">
                <a:extLst>
                  <a:ext uri="{FF2B5EF4-FFF2-40B4-BE49-F238E27FC236}">
                    <a16:creationId xmlns:a16="http://schemas.microsoft.com/office/drawing/2014/main" id="{2A1F44B3-4AFF-4D90-C44E-D7D9022456FF}"/>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19">
                <a:extLst>
                  <a:ext uri="{FF2B5EF4-FFF2-40B4-BE49-F238E27FC236}">
                    <a16:creationId xmlns:a16="http://schemas.microsoft.com/office/drawing/2014/main" id="{6469F8BA-F6B0-B8A7-249C-40310C66ABD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80" name="직선 연결선 826">
              <a:extLst>
                <a:ext uri="{FF2B5EF4-FFF2-40B4-BE49-F238E27FC236}">
                  <a16:creationId xmlns:a16="http://schemas.microsoft.com/office/drawing/2014/main" id="{0D720D70-1F6D-925F-2365-3788DDD4FE2D}"/>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5" name="직선 연결선 832">
              <a:extLst>
                <a:ext uri="{FF2B5EF4-FFF2-40B4-BE49-F238E27FC236}">
                  <a16:creationId xmlns:a16="http://schemas.microsoft.com/office/drawing/2014/main" id="{A3387672-D771-3F20-D3DD-F9F7ABB3071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9" name="그룹 835">
            <a:extLst>
              <a:ext uri="{FF2B5EF4-FFF2-40B4-BE49-F238E27FC236}">
                <a16:creationId xmlns:a16="http://schemas.microsoft.com/office/drawing/2014/main" id="{9A133207-E4C7-6643-D320-25871148867F}"/>
              </a:ext>
            </a:extLst>
          </p:cNvPr>
          <p:cNvGrpSpPr/>
          <p:nvPr/>
        </p:nvGrpSpPr>
        <p:grpSpPr>
          <a:xfrm rot="16200000">
            <a:off x="4893347" y="5048019"/>
            <a:ext cx="564373" cy="268733"/>
            <a:chOff x="5890169" y="4312037"/>
            <a:chExt cx="1895988" cy="1103725"/>
          </a:xfrm>
        </p:grpSpPr>
        <p:grpSp>
          <p:nvGrpSpPr>
            <p:cNvPr id="100" name="그룹 822">
              <a:extLst>
                <a:ext uri="{FF2B5EF4-FFF2-40B4-BE49-F238E27FC236}">
                  <a16:creationId xmlns:a16="http://schemas.microsoft.com/office/drawing/2014/main" id="{1C5B3C2D-7E65-A963-E5C5-B893F8827900}"/>
                </a:ext>
              </a:extLst>
            </p:cNvPr>
            <p:cNvGrpSpPr/>
            <p:nvPr/>
          </p:nvGrpSpPr>
          <p:grpSpPr>
            <a:xfrm>
              <a:off x="6122466" y="4312037"/>
              <a:ext cx="1432853" cy="1103725"/>
              <a:chOff x="5991225" y="4310063"/>
              <a:chExt cx="496427" cy="273840"/>
            </a:xfrm>
          </p:grpSpPr>
          <p:cxnSp>
            <p:nvCxnSpPr>
              <p:cNvPr id="103" name="직선 연결선 771">
                <a:extLst>
                  <a:ext uri="{FF2B5EF4-FFF2-40B4-BE49-F238E27FC236}">
                    <a16:creationId xmlns:a16="http://schemas.microsoft.com/office/drawing/2014/main" id="{CBD2C901-D21E-F47D-A0A2-F4888200240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789">
                <a:extLst>
                  <a:ext uri="{FF2B5EF4-FFF2-40B4-BE49-F238E27FC236}">
                    <a16:creationId xmlns:a16="http://schemas.microsoft.com/office/drawing/2014/main" id="{AD0CEED6-C7A8-F06F-FE12-A15023E8DB47}"/>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792">
                <a:extLst>
                  <a:ext uri="{FF2B5EF4-FFF2-40B4-BE49-F238E27FC236}">
                    <a16:creationId xmlns:a16="http://schemas.microsoft.com/office/drawing/2014/main" id="{CABFE938-E117-4702-26E5-4BF99656DDA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직선 연결선 807">
                <a:extLst>
                  <a:ext uri="{FF2B5EF4-FFF2-40B4-BE49-F238E27FC236}">
                    <a16:creationId xmlns:a16="http://schemas.microsoft.com/office/drawing/2014/main" id="{739466D6-9E1F-7A04-12C4-4D68DF63D69B}"/>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7" name="직선 연결선 810">
                <a:extLst>
                  <a:ext uri="{FF2B5EF4-FFF2-40B4-BE49-F238E27FC236}">
                    <a16:creationId xmlns:a16="http://schemas.microsoft.com/office/drawing/2014/main" id="{CA30AA69-6A41-6BAA-1844-B59C13F8CF1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8" name="직선 연결선 815">
                <a:extLst>
                  <a:ext uri="{FF2B5EF4-FFF2-40B4-BE49-F238E27FC236}">
                    <a16:creationId xmlns:a16="http://schemas.microsoft.com/office/drawing/2014/main" id="{8971B133-FC4E-AE01-89B9-1E0431218C36}"/>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9" name="직선 연결선 819">
                <a:extLst>
                  <a:ext uri="{FF2B5EF4-FFF2-40B4-BE49-F238E27FC236}">
                    <a16:creationId xmlns:a16="http://schemas.microsoft.com/office/drawing/2014/main" id="{0902EBD0-C451-30AA-CFF5-3EE723ADFC8F}"/>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01" name="직선 연결선 826">
              <a:extLst>
                <a:ext uri="{FF2B5EF4-FFF2-40B4-BE49-F238E27FC236}">
                  <a16:creationId xmlns:a16="http://schemas.microsoft.com/office/drawing/2014/main" id="{7FAFEAF5-F50F-A4D0-7A21-F1FEF11F03F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32">
              <a:extLst>
                <a:ext uri="{FF2B5EF4-FFF2-40B4-BE49-F238E27FC236}">
                  <a16:creationId xmlns:a16="http://schemas.microsoft.com/office/drawing/2014/main" id="{C9D80FC4-F80E-4BE0-0CF7-9D16ACB510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2761010"/>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4"/>
            <a:ext cx="323170" cy="1236090"/>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42" name="Rectangle 241">
            <a:extLst>
              <a:ext uri="{FF2B5EF4-FFF2-40B4-BE49-F238E27FC236}">
                <a16:creationId xmlns:a16="http://schemas.microsoft.com/office/drawing/2014/main" id="{8019AF5A-CD39-AFA4-240E-C9ABD2080CB4}"/>
              </a:ext>
            </a:extLst>
          </p:cNvPr>
          <p:cNvSpPr/>
          <p:nvPr/>
        </p:nvSpPr>
        <p:spPr>
          <a:xfrm>
            <a:off x="119270" y="2134603"/>
            <a:ext cx="7003660"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ectangle 242">
            <a:extLst>
              <a:ext uri="{FF2B5EF4-FFF2-40B4-BE49-F238E27FC236}">
                <a16:creationId xmlns:a16="http://schemas.microsoft.com/office/drawing/2014/main" id="{CC091AF9-00C4-CB85-D88C-D0D0B96D11D7}"/>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Rounded Rectangular Callout 237">
            <a:extLst>
              <a:ext uri="{FF2B5EF4-FFF2-40B4-BE49-F238E27FC236}">
                <a16:creationId xmlns:a16="http://schemas.microsoft.com/office/drawing/2014/main" id="{F365C3AD-B8B3-E9C4-696D-1DFC4CA01EFE}"/>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992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Cells</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resistors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switches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7141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2C51DF6-C26D-31D4-8228-ECF1FDC046C3}"/>
              </a:ext>
            </a:extLst>
          </p:cNvPr>
          <p:cNvGrpSpPr/>
          <p:nvPr/>
        </p:nvGrpSpPr>
        <p:grpSpPr>
          <a:xfrm>
            <a:off x="3646974" y="6038364"/>
            <a:ext cx="4751874" cy="369332"/>
            <a:chOff x="3646974" y="6038364"/>
            <a:chExt cx="4751874" cy="369332"/>
          </a:xfrm>
        </p:grpSpPr>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3" name="그룹 761">
            <a:extLst>
              <a:ext uri="{FF2B5EF4-FFF2-40B4-BE49-F238E27FC236}">
                <a16:creationId xmlns:a16="http://schemas.microsoft.com/office/drawing/2014/main" id="{6B9864D9-DA64-9337-C4F0-40A4EDF1C55D}"/>
              </a:ext>
            </a:extLst>
          </p:cNvPr>
          <p:cNvGrpSpPr/>
          <p:nvPr/>
        </p:nvGrpSpPr>
        <p:grpSpPr>
          <a:xfrm rot="5400000">
            <a:off x="7111108" y="5130604"/>
            <a:ext cx="598569" cy="124310"/>
            <a:chOff x="5608137" y="3394157"/>
            <a:chExt cx="338599" cy="70817"/>
          </a:xfrm>
        </p:grpSpPr>
        <p:grpSp>
          <p:nvGrpSpPr>
            <p:cNvPr id="264" name="그룹 753">
              <a:extLst>
                <a:ext uri="{FF2B5EF4-FFF2-40B4-BE49-F238E27FC236}">
                  <a16:creationId xmlns:a16="http://schemas.microsoft.com/office/drawing/2014/main" id="{1FFB55B6-DD97-C38D-728B-3B2EF7FF3E37}"/>
                </a:ext>
              </a:extLst>
            </p:cNvPr>
            <p:cNvGrpSpPr/>
            <p:nvPr/>
          </p:nvGrpSpPr>
          <p:grpSpPr>
            <a:xfrm rot="5400000">
              <a:off x="5739521" y="3307128"/>
              <a:ext cx="70817" cy="244875"/>
              <a:chOff x="5131625" y="2342062"/>
              <a:chExt cx="70817" cy="244875"/>
            </a:xfrm>
          </p:grpSpPr>
          <p:sp>
            <p:nvSpPr>
              <p:cNvPr id="267" name="타원 750">
                <a:extLst>
                  <a:ext uri="{FF2B5EF4-FFF2-40B4-BE49-F238E27FC236}">
                    <a16:creationId xmlns:a16="http://schemas.microsoft.com/office/drawing/2014/main" id="{3614A03A-029E-2E6F-7934-2019D7DC512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8" name="타원 751">
                <a:extLst>
                  <a:ext uri="{FF2B5EF4-FFF2-40B4-BE49-F238E27FC236}">
                    <a16:creationId xmlns:a16="http://schemas.microsoft.com/office/drawing/2014/main" id="{3799B03C-B004-AE13-EE82-BDEB1CE64164}"/>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9" name="직선 연결선 752">
                <a:extLst>
                  <a:ext uri="{FF2B5EF4-FFF2-40B4-BE49-F238E27FC236}">
                    <a16:creationId xmlns:a16="http://schemas.microsoft.com/office/drawing/2014/main" id="{FA3053F5-71A0-685A-9590-213AF99A4CC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65" name="직선 연결선 754">
              <a:extLst>
                <a:ext uri="{FF2B5EF4-FFF2-40B4-BE49-F238E27FC236}">
                  <a16:creationId xmlns:a16="http://schemas.microsoft.com/office/drawing/2014/main" id="{CD906916-7D42-5892-5296-6FF6599F9E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66" name="직선 연결선 756">
              <a:extLst>
                <a:ext uri="{FF2B5EF4-FFF2-40B4-BE49-F238E27FC236}">
                  <a16:creationId xmlns:a16="http://schemas.microsoft.com/office/drawing/2014/main" id="{AADF468B-BDF6-518B-94D8-5D2220F4383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980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right)">
                                      <p:cBhvr>
                                        <p:cTn id="7" dur="500"/>
                                        <p:tgtEl>
                                          <p:spTgt spid="2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wipe(right)">
                                      <p:cBhvr>
                                        <p:cTn id="10" dur="500"/>
                                        <p:tgtEl>
                                          <p:spTgt spid="23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wipe(right)">
                                      <p:cBhvr>
                                        <p:cTn id="13" dur="500"/>
                                        <p:tgtEl>
                                          <p:spTgt spid="23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32"/>
                                        </p:tgtEl>
                                        <p:attrNameLst>
                                          <p:attrName>style.visibility</p:attrName>
                                        </p:attrNameLst>
                                      </p:cBhvr>
                                      <p:to>
                                        <p:strVal val="visible"/>
                                      </p:to>
                                    </p:set>
                                    <p:animEffect transition="in" filter="wipe(right)">
                                      <p:cBhvr>
                                        <p:cTn id="16" dur="500"/>
                                        <p:tgtEl>
                                          <p:spTgt spid="23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0" grpId="0" animBg="1"/>
      <p:bldP spid="231" grpId="0" animBg="1"/>
      <p:bldP spid="23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50" name="그룹 761">
            <a:extLst>
              <a:ext uri="{FF2B5EF4-FFF2-40B4-BE49-F238E27FC236}">
                <a16:creationId xmlns:a16="http://schemas.microsoft.com/office/drawing/2014/main" id="{FF45039B-4092-C370-2968-D2C5F5B28840}"/>
              </a:ext>
            </a:extLst>
          </p:cNvPr>
          <p:cNvGrpSpPr/>
          <p:nvPr/>
        </p:nvGrpSpPr>
        <p:grpSpPr>
          <a:xfrm rot="5400000">
            <a:off x="7111108" y="5130604"/>
            <a:ext cx="598569" cy="124310"/>
            <a:chOff x="5608137" y="3394157"/>
            <a:chExt cx="338599" cy="70817"/>
          </a:xfrm>
        </p:grpSpPr>
        <p:grpSp>
          <p:nvGrpSpPr>
            <p:cNvPr id="57" name="그룹 753">
              <a:extLst>
                <a:ext uri="{FF2B5EF4-FFF2-40B4-BE49-F238E27FC236}">
                  <a16:creationId xmlns:a16="http://schemas.microsoft.com/office/drawing/2014/main" id="{C762D2EF-749C-FCBC-6FFF-E61924220047}"/>
                </a:ext>
              </a:extLst>
            </p:cNvPr>
            <p:cNvGrpSpPr/>
            <p:nvPr/>
          </p:nvGrpSpPr>
          <p:grpSpPr>
            <a:xfrm rot="5400000">
              <a:off x="5739521" y="3307128"/>
              <a:ext cx="70817" cy="244875"/>
              <a:chOff x="5131625" y="2342062"/>
              <a:chExt cx="70817" cy="244875"/>
            </a:xfrm>
          </p:grpSpPr>
          <p:sp>
            <p:nvSpPr>
              <p:cNvPr id="74" name="타원 750">
                <a:extLst>
                  <a:ext uri="{FF2B5EF4-FFF2-40B4-BE49-F238E27FC236}">
                    <a16:creationId xmlns:a16="http://schemas.microsoft.com/office/drawing/2014/main" id="{5306ECC7-7011-F0BC-C46B-C1D73B24985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75" name="타원 751">
                <a:extLst>
                  <a:ext uri="{FF2B5EF4-FFF2-40B4-BE49-F238E27FC236}">
                    <a16:creationId xmlns:a16="http://schemas.microsoft.com/office/drawing/2014/main" id="{22059ECE-59AF-5ABC-230B-B38AE6548A3D}"/>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76" name="직선 연결선 752">
                <a:extLst>
                  <a:ext uri="{FF2B5EF4-FFF2-40B4-BE49-F238E27FC236}">
                    <a16:creationId xmlns:a16="http://schemas.microsoft.com/office/drawing/2014/main" id="{CED94ADD-D7CF-9833-34E6-8316A555FC5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64" name="직선 연결선 754">
              <a:extLst>
                <a:ext uri="{FF2B5EF4-FFF2-40B4-BE49-F238E27FC236}">
                  <a16:creationId xmlns:a16="http://schemas.microsoft.com/office/drawing/2014/main" id="{FA6A2BE9-8513-9BF5-CAE4-C9F7E245E86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1" name="직선 연결선 756">
              <a:extLst>
                <a:ext uri="{FF2B5EF4-FFF2-40B4-BE49-F238E27FC236}">
                  <a16:creationId xmlns:a16="http://schemas.microsoft.com/office/drawing/2014/main" id="{83F27804-7B96-E3FE-3238-418C048C2617}"/>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79" name="U-turn Arrow 78">
            <a:extLst>
              <a:ext uri="{FF2B5EF4-FFF2-40B4-BE49-F238E27FC236}">
                <a16:creationId xmlns:a16="http://schemas.microsoft.com/office/drawing/2014/main" id="{9A4FA08D-D8A2-E791-3750-3981B2B11EB3}"/>
              </a:ext>
            </a:extLst>
          </p:cNvPr>
          <p:cNvSpPr/>
          <p:nvPr/>
        </p:nvSpPr>
        <p:spPr>
          <a:xfrm flipH="1">
            <a:off x="7585002" y="2731244"/>
            <a:ext cx="581169" cy="3291883"/>
          </a:xfrm>
          <a:prstGeom prst="uturnArrow">
            <a:avLst>
              <a:gd name="adj1" fmla="val 12998"/>
              <a:gd name="adj2" fmla="val 12998"/>
              <a:gd name="adj3" fmla="val 32437"/>
              <a:gd name="adj4" fmla="val 19747"/>
              <a:gd name="adj5" fmla="val 7141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4367471-C42F-0FE0-B34D-C4FE524001FE}"/>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4D18EB6-50E9-676B-780E-DA33BD9E0CC4}"/>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91875" y="2713495"/>
            <a:ext cx="6783821" cy="980015"/>
          </a:xfrm>
          <a:prstGeom prst="wedgeRoundRectCallout">
            <a:avLst>
              <a:gd name="adj1" fmla="val 54874"/>
              <a:gd name="adj2" fmla="val -934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35" name="Rectangle 34">
            <a:extLst>
              <a:ext uri="{FF2B5EF4-FFF2-40B4-BE49-F238E27FC236}">
                <a16:creationId xmlns:a16="http://schemas.microsoft.com/office/drawing/2014/main" id="{E967A7FC-F6E9-7251-2034-3D77D077A567}"/>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53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0|1.5|1.8|2.9|4.8"/>
</p:tagLst>
</file>

<file path=ppt/tags/tag10.xml><?xml version="1.0" encoding="utf-8"?>
<p:tagLst xmlns:a="http://schemas.openxmlformats.org/drawingml/2006/main" xmlns:r="http://schemas.openxmlformats.org/officeDocument/2006/relationships" xmlns:p="http://schemas.openxmlformats.org/presentationml/2006/main">
  <p:tag name="TIMING" val="|2.2|4.6|8.2|3.6"/>
</p:tagLst>
</file>

<file path=ppt/tags/tag11.xml><?xml version="1.0" encoding="utf-8"?>
<p:tagLst xmlns:a="http://schemas.openxmlformats.org/drawingml/2006/main" xmlns:r="http://schemas.openxmlformats.org/officeDocument/2006/relationships" xmlns:p="http://schemas.openxmlformats.org/presentationml/2006/main">
  <p:tag name="TIMING" val="|2.2|4.6|8.2|3.6"/>
</p:tagLst>
</file>

<file path=ppt/tags/tag12.xml><?xml version="1.0" encoding="utf-8"?>
<p:tagLst xmlns:a="http://schemas.openxmlformats.org/drawingml/2006/main" xmlns:r="http://schemas.openxmlformats.org/officeDocument/2006/relationships" xmlns:p="http://schemas.openxmlformats.org/presentationml/2006/main">
  <p:tag name="TIMING" val="|5.6|1.4|3.1|5.3"/>
</p:tagLst>
</file>

<file path=ppt/tags/tag2.xml><?xml version="1.0" encoding="utf-8"?>
<p:tagLst xmlns:a="http://schemas.openxmlformats.org/drawingml/2006/main" xmlns:r="http://schemas.openxmlformats.org/officeDocument/2006/relationships" xmlns:p="http://schemas.openxmlformats.org/presentationml/2006/main">
  <p:tag name="TIMING" val="|1.9|5.2|1.7"/>
</p:tagLst>
</file>

<file path=ppt/tags/tag3.xml><?xml version="1.0" encoding="utf-8"?>
<p:tagLst xmlns:a="http://schemas.openxmlformats.org/drawingml/2006/main" xmlns:r="http://schemas.openxmlformats.org/officeDocument/2006/relationships" xmlns:p="http://schemas.openxmlformats.org/presentationml/2006/main">
  <p:tag name="TIMING" val="|4.5|0.7|1|6.4|2.9|2.7"/>
</p:tagLst>
</file>

<file path=ppt/tags/tag4.xml><?xml version="1.0" encoding="utf-8"?>
<p:tagLst xmlns:a="http://schemas.openxmlformats.org/drawingml/2006/main" xmlns:r="http://schemas.openxmlformats.org/officeDocument/2006/relationships" xmlns:p="http://schemas.openxmlformats.org/presentationml/2006/main">
  <p:tag name="TIMING" val="|2.2|4.6|8.2|3.6"/>
</p:tagLst>
</file>

<file path=ppt/tags/tag5.xml><?xml version="1.0" encoding="utf-8"?>
<p:tagLst xmlns:a="http://schemas.openxmlformats.org/drawingml/2006/main" xmlns:r="http://schemas.openxmlformats.org/officeDocument/2006/relationships" xmlns:p="http://schemas.openxmlformats.org/presentationml/2006/main">
  <p:tag name="TIMING" val="|5.6|1.4|3.1|5.3"/>
</p:tagLst>
</file>

<file path=ppt/tags/tag6.xml><?xml version="1.0" encoding="utf-8"?>
<p:tagLst xmlns:a="http://schemas.openxmlformats.org/drawingml/2006/main" xmlns:r="http://schemas.openxmlformats.org/officeDocument/2006/relationships" xmlns:p="http://schemas.openxmlformats.org/presentationml/2006/main">
  <p:tag name="TIMING" val="|3.4|-3.4|0|0|4.3|3.6"/>
</p:tagLst>
</file>

<file path=ppt/tags/tag7.xml><?xml version="1.0" encoding="utf-8"?>
<p:tagLst xmlns:a="http://schemas.openxmlformats.org/drawingml/2006/main" xmlns:r="http://schemas.openxmlformats.org/officeDocument/2006/relationships" xmlns:p="http://schemas.openxmlformats.org/presentationml/2006/main">
  <p:tag name="TIMING" val="|0|0|0|1.5|1.8|2.9|4.8"/>
</p:tagLst>
</file>

<file path=ppt/tags/tag8.xml><?xml version="1.0" encoding="utf-8"?>
<p:tagLst xmlns:a="http://schemas.openxmlformats.org/drawingml/2006/main" xmlns:r="http://schemas.openxmlformats.org/officeDocument/2006/relationships" xmlns:p="http://schemas.openxmlformats.org/presentationml/2006/main">
  <p:tag name="TIMING" val="|1.9|5.2|1.7"/>
</p:tagLst>
</file>

<file path=ppt/tags/tag9.xml><?xml version="1.0" encoding="utf-8"?>
<p:tagLst xmlns:a="http://schemas.openxmlformats.org/drawingml/2006/main" xmlns:r="http://schemas.openxmlformats.org/officeDocument/2006/relationships" xmlns:p="http://schemas.openxmlformats.org/presentationml/2006/main">
  <p:tag name="TIMING" val="|4.5|0.7|1|6.4|2.9|2.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ch_template_jisung" id="{E787BF74-58FC-BA4F-9E83-D43BB312284F}" vid="{D903774B-4720-AE4C-9DF5-7CB3ABA7BBC8}"/>
    </a:ext>
  </a:extLst>
</a:theme>
</file>

<file path=ppt/theme/theme6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343429</TotalTime>
  <Words>19155</Words>
  <Application>Microsoft Macintosh PowerPoint</Application>
  <PresentationFormat>On-screen Show (4:3)</PresentationFormat>
  <Paragraphs>3391</Paragraphs>
  <Slides>213</Slides>
  <Notes>114</Notes>
  <HiddenSlides>0</HiddenSlides>
  <MMClips>0</MMClips>
  <ScaleCrop>false</ScaleCrop>
  <HeadingPairs>
    <vt:vector size="8" baseType="variant">
      <vt:variant>
        <vt:lpstr>Fonts Used</vt:lpstr>
      </vt:variant>
      <vt:variant>
        <vt:i4>25</vt:i4>
      </vt:variant>
      <vt:variant>
        <vt:lpstr>Theme</vt:lpstr>
      </vt:variant>
      <vt:variant>
        <vt:i4>71</vt:i4>
      </vt:variant>
      <vt:variant>
        <vt:lpstr>Embedded OLE Servers</vt:lpstr>
      </vt:variant>
      <vt:variant>
        <vt:i4>1</vt:i4>
      </vt:variant>
      <vt:variant>
        <vt:lpstr>Slide Titles</vt:lpstr>
      </vt:variant>
      <vt:variant>
        <vt:i4>213</vt:i4>
      </vt:variant>
    </vt:vector>
  </HeadingPairs>
  <TitlesOfParts>
    <vt:vector size="310" baseType="lpstr">
      <vt:lpstr>Apple Symbols</vt:lpstr>
      <vt:lpstr>Arial</vt:lpstr>
      <vt:lpstr>Arial</vt:lpstr>
      <vt:lpstr>Arial Narrow</vt:lpstr>
      <vt:lpstr>Avenir Next</vt:lpstr>
      <vt:lpstr>Avenir Next Demi Bold</vt:lpstr>
      <vt:lpstr>Avenir Next Medium</vt:lpstr>
      <vt:lpstr>Calibri</vt:lpstr>
      <vt:lpstr>Calibri Light</vt:lpstr>
      <vt:lpstr>Cambria</vt:lpstr>
      <vt:lpstr>Cambria Math</vt:lpstr>
      <vt:lpstr>Chalkduster</vt:lpstr>
      <vt:lpstr>Comic Sans MS</vt:lpstr>
      <vt:lpstr>Corbel</vt:lpstr>
      <vt:lpstr>Courier New</vt:lpstr>
      <vt:lpstr>europa</vt:lpstr>
      <vt:lpstr>Futura Medium</vt:lpstr>
      <vt:lpstr>Garamond</vt:lpstr>
      <vt:lpstr>Gill Sans MT</vt:lpstr>
      <vt:lpstr>medium-content-sans-serif-font</vt:lpstr>
      <vt:lpstr>Myriad Pro Bold Cond</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4_sesha-theme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25_Edge</vt:lpstr>
      <vt:lpstr>32_Edge</vt:lpstr>
      <vt:lpstr>157_Edge</vt:lpstr>
      <vt:lpstr>31_Edge</vt:lpstr>
      <vt:lpstr>30_Edge</vt:lpstr>
      <vt:lpstr>12_Office Theme</vt:lpstr>
      <vt:lpstr>34_Edge</vt:lpstr>
      <vt:lpstr>Office Theme</vt:lpstr>
      <vt:lpstr>21_Office Theme</vt:lpstr>
      <vt:lpstr>6_Office Theme</vt:lpstr>
      <vt:lpstr>62_Edge</vt:lpstr>
      <vt:lpstr>22_Edge</vt:lpstr>
      <vt:lpstr>Visio</vt:lpstr>
      <vt:lpstr>Storage-Centric Computing   for Modern Data-Intensive Workloads</vt:lpstr>
      <vt:lpstr>The Problem</vt:lpstr>
      <vt:lpstr>Data is Key for AI, ML, Genomics, …</vt:lpstr>
      <vt:lpstr>Huge Demand for Performance &amp; Efficiency</vt:lpstr>
      <vt:lpstr>Data is Key for Future Workloads</vt:lpstr>
      <vt:lpstr>Data Overwhelms Modern Machines </vt:lpstr>
      <vt:lpstr>PowerPoint Presentation</vt:lpstr>
      <vt:lpstr>PowerPoint Presentation</vt:lpstr>
      <vt:lpstr>Data is Key for Future Workloads</vt:lpstr>
      <vt:lpstr>PowerPoint Presentation</vt:lpstr>
      <vt:lpstr>We Need Faster &amp; Scalable Genome Analysis</vt:lpstr>
      <vt:lpstr>New Genome Sequencing Technologies</vt:lpstr>
      <vt:lpstr>New Genome Sequencing Technologies</vt:lpstr>
      <vt:lpstr> Problems with (Genome) Analysis Today</vt:lpstr>
      <vt:lpstr>Accelerating Genome Analysis [DAC 2023]</vt:lpstr>
      <vt:lpstr>Accelerating Genome Analysis [IEEE MICRO 2020]</vt:lpstr>
      <vt:lpstr>Beginner Reading on Genome Analysis</vt:lpstr>
      <vt:lpstr>FPGA-based Near-Memory Analytics</vt:lpstr>
      <vt:lpstr>Near-Memory Acceleration using FPGAs</vt:lpstr>
      <vt:lpstr>Performance &amp; Energy Greatly Improve</vt:lpstr>
      <vt:lpstr>GenASM Framework [MICRO 2020]</vt:lpstr>
      <vt:lpstr>Scrooge: Overcoming GenASM Limitations</vt:lpstr>
      <vt:lpstr>In-Storage Genome Filtering [ASPLOS 2022] </vt:lpstr>
      <vt:lpstr>Accelerating Sequence-to-Graph Mapping</vt:lpstr>
      <vt:lpstr>Accelerating Basecalling + Read Mapping</vt:lpstr>
      <vt:lpstr>Designing &amp; Accelerating Basecallers</vt:lpstr>
      <vt:lpstr>Future of Genome Sequencing &amp; Analysis</vt:lpstr>
      <vt:lpstr>More on Fast &amp; Efficient Genome Analysis …</vt:lpstr>
      <vt:lpstr>More on Fast &amp; Efficient Genome Analysis …</vt:lpstr>
      <vt:lpstr>Detailed Lectures on Genome Analysis</vt:lpstr>
      <vt:lpstr>Genomics Course (Fall 2022)</vt:lpstr>
      <vt:lpstr>Data Overwhelms Modern Machines …</vt:lpstr>
      <vt:lpstr>A Computing System</vt:lpstr>
      <vt:lpstr>Perils of Processor-Centric Design</vt:lpstr>
      <vt:lpstr>Deeper and Larger Memory Hierarchies</vt:lpstr>
      <vt:lpstr>AMD’s 3D Last Level Cache (2021)</vt:lpstr>
      <vt:lpstr>Deeper and Larger Memory Hierarchies</vt:lpstr>
      <vt:lpstr>Deeper and Larger Memory Hierarchies</vt:lpstr>
      <vt:lpstr>PowerPoint Presentation</vt:lpstr>
      <vt:lpstr>PowerPoint Presentation</vt:lpstr>
      <vt:lpstr>Data Movement Overwhelms Accelerators</vt:lpstr>
      <vt:lpstr>Axiom</vt:lpstr>
      <vt:lpstr>How to Handle Data Well</vt:lpstr>
      <vt:lpstr>Corollaries: Computing Systems Today …</vt:lpstr>
      <vt:lpstr>Fundamentally Better Architectures</vt:lpstr>
      <vt:lpstr>We Need to Revisit the Entire Stack</vt:lpstr>
      <vt:lpstr>A Blueprint for Fundamentally Better Architectures</vt:lpstr>
      <vt:lpstr>Data-Centric (Memory-Centric) Architectures</vt:lpstr>
      <vt:lpstr>Data-Centric Architectures: Properties</vt:lpstr>
      <vt:lpstr>Processing Data           Where It Makes Sense</vt:lpstr>
      <vt:lpstr>Process Data Where It Makes Sense </vt:lpstr>
      <vt:lpstr>Processing in/near Memory: An Old Idea</vt:lpstr>
      <vt:lpstr>Processing in/near Memory: An Old Idea</vt:lpstr>
      <vt:lpstr>Why In-Memory Computation Today?</vt:lpstr>
      <vt:lpstr>We Do Not Want to Move Data!</vt:lpstr>
      <vt:lpstr>We Need A Paradigm Shift To …</vt:lpstr>
      <vt:lpstr>Goal: Processing Inside Memory/Storage</vt:lpstr>
      <vt:lpstr>PIM Course (Fall 2022)</vt:lpstr>
      <vt:lpstr>SSD Course (Spring 2023)</vt:lpstr>
      <vt:lpstr>Genomics Course (Fall 2022)</vt:lpstr>
      <vt:lpstr>Upcoming Real PIM Tutorial (ISCA 2023)</vt:lpstr>
      <vt:lpstr>We Need to Think Differently from the Past Approaches</vt:lpstr>
      <vt:lpstr>Storage-Centric Computing (I)</vt:lpstr>
      <vt:lpstr>Storage-Centric Computing (II)</vt:lpstr>
      <vt:lpstr>Workload-Customized Storage-Centric Computing</vt:lpstr>
      <vt:lpstr>Processing in Storage:   Two Approaches</vt:lpstr>
      <vt:lpstr>In-Storage Genomic Data Filtering [ASPLOS 2022] </vt:lpstr>
      <vt:lpstr>Genome Sequence Analysis</vt:lpstr>
      <vt:lpstr>Genome Sequence Analysis</vt:lpstr>
      <vt:lpstr>Compute-Centric Accelerators</vt:lpstr>
      <vt:lpstr>Key Idea: In-Storage Filtering</vt:lpstr>
      <vt:lpstr>GenStore</vt:lpstr>
      <vt:lpstr>Filtering Opportunities</vt:lpstr>
      <vt:lpstr>GenStore</vt:lpstr>
      <vt:lpstr>GenStore</vt:lpstr>
      <vt:lpstr>Performance – GenStore-EM</vt:lpstr>
      <vt:lpstr>Performance – GenStore-NM</vt:lpstr>
      <vt:lpstr>Area and Power Consumption</vt:lpstr>
      <vt:lpstr>In-Storage Genomic Data Filtering [ASPLOS 2022] </vt:lpstr>
      <vt:lpstr>Tight Integration of Genome Analysis Tasks</vt:lpstr>
      <vt:lpstr>Accelerating Sequence-to-Graph Mapping</vt:lpstr>
      <vt:lpstr>Processing in Storage:   Two Approaches</vt:lpstr>
      <vt:lpstr>In-Flash Bulk Bitwise Execution</vt:lpstr>
      <vt:lpstr>Summary: Flash-Cosmos</vt:lpstr>
      <vt:lpstr>Data-Movement Bottleneck</vt:lpstr>
      <vt:lpstr>In-Storage Processing (ISP)</vt:lpstr>
      <vt:lpstr>In-Storage Processing (ISP)</vt:lpstr>
      <vt:lpstr>In-Storage Processing (ISP)</vt:lpstr>
      <vt:lpstr>In-Storage Processing (ISP)</vt:lpstr>
      <vt:lpstr>In-Flash Processing (IFP)</vt:lpstr>
      <vt:lpstr>In-Flash Processing (IFP)</vt:lpstr>
      <vt:lpstr>Our Proposal: Flash-Cosmos</vt:lpstr>
      <vt:lpstr>Key Ideas of Flash-Cosmos</vt:lpstr>
      <vt:lpstr>Multi-Wordline Sensing (MWS): Bitwise AND</vt:lpstr>
      <vt:lpstr>Multi-Wordline Sensing (MWS): Bitwise AND</vt:lpstr>
      <vt:lpstr>Multi-Wordline Sensing (MWS): Bitwise AND</vt:lpstr>
      <vt:lpstr>Multi-Wordline Sensing (MWS): Bitwise AND</vt:lpstr>
      <vt:lpstr>Multi-Wordline Sensing (MWS): Bitwise AND</vt:lpstr>
      <vt:lpstr>Multi-Wordline Sensing (MWS): Bitwise AND</vt:lpstr>
      <vt:lpstr>Multi-Wordline Sensing (MWS): Bitwise AND</vt:lpstr>
      <vt:lpstr>Multi-Wordline Sensing (MWS): Bitwise OR</vt:lpstr>
      <vt:lpstr>Multi-Wordline Sensing (MWS): Bitwise OR</vt:lpstr>
      <vt:lpstr>Multi-Wordline Sensing (MWS): Bitwise OR</vt:lpstr>
      <vt:lpstr>Multi-Wordline Sensing (MWS): Bitwise OR</vt:lpstr>
      <vt:lpstr>Multi-Wordline Sensing (MWS): Bitwise OR</vt:lpstr>
      <vt:lpstr>Multi-Wordline Sensing (MWS): Bitwise OR</vt:lpstr>
      <vt:lpstr>Other Types of Bitwise Operations</vt:lpstr>
      <vt:lpstr>Key Ideas</vt:lpstr>
      <vt:lpstr>Enhanced SLC-Mode Programming (ESP)</vt:lpstr>
      <vt:lpstr>Enhanced SLC-Mode Programming (ESP)</vt:lpstr>
      <vt:lpstr>Evaluation Methodology</vt:lpstr>
      <vt:lpstr>Results: Real-Device Characterization</vt:lpstr>
      <vt:lpstr>Results: Performance &amp; Energy</vt:lpstr>
      <vt:lpstr>In-Flash Bulk Bitwise Execution</vt:lpstr>
      <vt:lpstr>Processing in Storage:   Two Approaches</vt:lpstr>
      <vt:lpstr>Challenge and Opportunity for Future</vt:lpstr>
      <vt:lpstr>Challenge and Opportunity for Future</vt:lpstr>
      <vt:lpstr>Challenge and Opportunity for Future</vt:lpstr>
      <vt:lpstr>Concluding Remarks</vt:lpstr>
      <vt:lpstr>Concluding Remarks</vt:lpstr>
      <vt:lpstr>Fundamentally Better Architectures</vt:lpstr>
      <vt:lpstr>PowerPoint Presentation</vt:lpstr>
      <vt:lpstr>We Need to Revisit the Entire Stack</vt:lpstr>
      <vt:lpstr>A Blueprint for Fundamentally Better Architectures</vt:lpstr>
      <vt:lpstr>Acknowledgments</vt:lpstr>
      <vt:lpstr>PowerPoint Presentation</vt:lpstr>
      <vt:lpstr>SAFARI Newsletter December 2021 Edition</vt:lpstr>
      <vt:lpstr>Referenced Papers, Talks, Artifacts</vt:lpstr>
      <vt:lpstr>Open Source Tools: SAFARI GitHub</vt:lpstr>
      <vt:lpstr>Storage-Centric Computing   for Modern Data-Intensive Workloads</vt:lpstr>
      <vt:lpstr>Backup Slides</vt:lpstr>
      <vt:lpstr>GenStore:  A High-Performance In-Storage Processing System for Genome Sequence Analysis</vt:lpstr>
      <vt:lpstr>Genome Sequence Analysis</vt:lpstr>
      <vt:lpstr>Genome Sequence Analysis</vt:lpstr>
      <vt:lpstr>Genome Sequence Analysis</vt:lpstr>
      <vt:lpstr>Accelerating Genome Sequence Analysis</vt:lpstr>
      <vt:lpstr>Key Idea</vt:lpstr>
      <vt:lpstr>Challenges</vt:lpstr>
      <vt:lpstr>GenStore</vt:lpstr>
      <vt:lpstr>Outline</vt:lpstr>
      <vt:lpstr>Read Mapping Process</vt:lpstr>
      <vt:lpstr>Outline</vt:lpstr>
      <vt:lpstr>Motivation</vt:lpstr>
      <vt:lpstr>Motivation</vt:lpstr>
      <vt:lpstr>Our Goal</vt:lpstr>
      <vt:lpstr>Outline</vt:lpstr>
      <vt:lpstr>GenStore</vt:lpstr>
      <vt:lpstr>Filtering Opportunities</vt:lpstr>
      <vt:lpstr>GenStore</vt:lpstr>
      <vt:lpstr>GenStore</vt:lpstr>
      <vt:lpstr>GenStore-EM </vt:lpstr>
      <vt:lpstr>GenStore-EM: Data Structures</vt:lpstr>
      <vt:lpstr>GenStore-EM: Data Structures</vt:lpstr>
      <vt:lpstr>GenStore-EM: Finding a Match</vt:lpstr>
      <vt:lpstr>GenStore-EM: Not Finding a Match</vt:lpstr>
      <vt:lpstr>GenStore-EM: Not Finding a Match</vt:lpstr>
      <vt:lpstr>GenStore-EM: Not Finding a Match</vt:lpstr>
      <vt:lpstr>GenStore-EM: Optimization</vt:lpstr>
      <vt:lpstr>GenStore-EM: Design</vt:lpstr>
      <vt:lpstr>GenStore</vt:lpstr>
      <vt:lpstr>GenStore-NM</vt:lpstr>
      <vt:lpstr>GenStore-NM: Mechanism</vt:lpstr>
      <vt:lpstr>GenStore-NM: Mechanism</vt:lpstr>
      <vt:lpstr>Outline</vt:lpstr>
      <vt:lpstr>Evaluation Methodology</vt:lpstr>
      <vt:lpstr>Performance – GenStore-EM</vt:lpstr>
      <vt:lpstr>Performance – GenStore-NM</vt:lpstr>
      <vt:lpstr>Area and Power</vt:lpstr>
      <vt:lpstr>Other Results in the Paper</vt:lpstr>
      <vt:lpstr>Outline</vt:lpstr>
      <vt:lpstr>Conclusion</vt:lpstr>
      <vt:lpstr>PowerPoint Presentation</vt:lpstr>
      <vt:lpstr>Backup Slides</vt:lpstr>
      <vt:lpstr>End-to-End Workflow of Genome Sequence Analysis</vt:lpstr>
      <vt:lpstr>Motivation</vt:lpstr>
      <vt:lpstr>Motivation</vt:lpstr>
      <vt:lpstr>Motivation</vt:lpstr>
      <vt:lpstr>Benefits of Ideal In-Storage Filter</vt:lpstr>
      <vt:lpstr>Overheads of Software Mappers</vt:lpstr>
      <vt:lpstr>Overheads of Software Mappers</vt:lpstr>
      <vt:lpstr>Overheads of Hardware Mappers</vt:lpstr>
      <vt:lpstr>Ideal-OSF</vt:lpstr>
      <vt:lpstr>Comparison to PIM</vt:lpstr>
      <vt:lpstr>Long Read Use Cases</vt:lpstr>
      <vt:lpstr>FTL</vt:lpstr>
      <vt:lpstr>FTL: Metadata</vt:lpstr>
      <vt:lpstr>FTL: Data Placement</vt:lpstr>
      <vt:lpstr>FTL: SSD Management Tasks</vt:lpstr>
      <vt:lpstr>Data Sizes</vt:lpstr>
      <vt:lpstr>SSD Specs</vt:lpstr>
      <vt:lpstr>Evaluation Methodology</vt:lpstr>
      <vt:lpstr>GenStore-NM</vt:lpstr>
      <vt:lpstr>Chaining Processing Element</vt:lpstr>
      <vt:lpstr>GenStore-EM</vt:lpstr>
      <vt:lpstr>GenStore-NM</vt:lpstr>
      <vt:lpstr>Effect of Inputs on GenStore-EM </vt:lpstr>
      <vt:lpstr>Effect of Inputs on GenStore-NM </vt:lpstr>
      <vt:lpstr>Relevant Courses &amp; Training</vt:lpstr>
      <vt:lpstr>Special Research Sessions &amp; Courses</vt:lpstr>
      <vt:lpstr>Special Research Sessions &amp; Courses (II)</vt:lpstr>
      <vt:lpstr>Comp Arch (Fall 2021)</vt:lpstr>
      <vt:lpstr>DDCA (Spring 2022)</vt:lpstr>
      <vt:lpstr>Processing-in-Memory Course (Fall 2022)</vt:lpstr>
      <vt:lpstr>PIM Course (Fall 2022)</vt:lpstr>
      <vt:lpstr>Real PIM Tutorial (HPCA 2023)</vt:lpstr>
      <vt:lpstr>Real PIM Tutorial (ASPLOS 2023)</vt:lpstr>
      <vt:lpstr>Upcoming Real PIM Tutorial (ISCA 2023)</vt:lpstr>
      <vt:lpstr>SSD Course (Spring 2023)</vt:lpstr>
      <vt:lpstr>Genomics Course (Fall 2022)</vt:lpstr>
      <vt:lpstr>Hetero. Systems (Spring’22)</vt:lpstr>
      <vt:lpstr>HW/SW Co-Design (Spring 2022)</vt:lpstr>
      <vt:lpstr> RowHammer &amp; DRAM Exploration (Fall 2022)</vt:lpstr>
      <vt:lpstr>Exploration of Emerging Memory Systems (Fall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3262</cp:revision>
  <cp:lastPrinted>2017-12-05T03:30:35Z</cp:lastPrinted>
  <dcterms:created xsi:type="dcterms:W3CDTF">2010-10-08T20:41:54Z</dcterms:created>
  <dcterms:modified xsi:type="dcterms:W3CDTF">2023-05-14T22:56:00Z</dcterms:modified>
</cp:coreProperties>
</file>