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3.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4.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5.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6.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7.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8.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9.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0.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1.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2.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3.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4.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5.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6.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7.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8.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9.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0.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71.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2.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73.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74.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75.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theme/theme76.xml" ContentType="application/vnd.openxmlformats-officedocument.theme+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7.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8.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9.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theme/theme80.xml" ContentType="application/vnd.openxmlformats-officedocument.theme+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theme/theme81.xml" ContentType="application/vnd.openxmlformats-officedocument.theme+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8072" r:id="rId40"/>
    <p:sldMasterId id="2147488085" r:id="rId41"/>
    <p:sldMasterId id="2147488097" r:id="rId42"/>
    <p:sldMasterId id="2147488134" r:id="rId43"/>
    <p:sldMasterId id="2147488265" r:id="rId44"/>
    <p:sldMasterId id="2147488316" r:id="rId45"/>
    <p:sldMasterId id="2147488340" r:id="rId46"/>
    <p:sldMasterId id="2147488378" r:id="rId47"/>
    <p:sldMasterId id="2147488559" r:id="rId48"/>
    <p:sldMasterId id="2147488624" r:id="rId49"/>
    <p:sldMasterId id="2147488637" r:id="rId50"/>
    <p:sldMasterId id="2147488747" r:id="rId51"/>
    <p:sldMasterId id="2147488785" r:id="rId52"/>
    <p:sldMasterId id="2147488975" r:id="rId53"/>
    <p:sldMasterId id="2147488978" r:id="rId54"/>
    <p:sldMasterId id="2147488991" r:id="rId55"/>
    <p:sldMasterId id="2147489016" r:id="rId56"/>
    <p:sldMasterId id="2147489028" r:id="rId57"/>
    <p:sldMasterId id="2147489084" r:id="rId58"/>
    <p:sldMasterId id="2147489216" r:id="rId59"/>
    <p:sldMasterId id="2147489228" r:id="rId60"/>
    <p:sldMasterId id="2147489240" r:id="rId61"/>
    <p:sldMasterId id="2147489252" r:id="rId62"/>
    <p:sldMasterId id="2147489265" r:id="rId63"/>
    <p:sldMasterId id="2147489277" r:id="rId64"/>
    <p:sldMasterId id="2147489289" r:id="rId65"/>
    <p:sldMasterId id="2147489421" r:id="rId66"/>
    <p:sldMasterId id="2147489426" r:id="rId67"/>
    <p:sldMasterId id="2147489439" r:id="rId68"/>
    <p:sldMasterId id="2147489452" r:id="rId69"/>
    <p:sldMasterId id="2147489464" r:id="rId70"/>
    <p:sldMasterId id="2147489477" r:id="rId71"/>
    <p:sldMasterId id="2147489482" r:id="rId72"/>
    <p:sldMasterId id="2147489495" r:id="rId73"/>
    <p:sldMasterId id="2147489508" r:id="rId74"/>
    <p:sldMasterId id="2147489521" r:id="rId75"/>
    <p:sldMasterId id="2147489534" r:id="rId76"/>
    <p:sldMasterId id="2147489547" r:id="rId77"/>
    <p:sldMasterId id="2147489550" r:id="rId78"/>
    <p:sldMasterId id="2147489562" r:id="rId79"/>
    <p:sldMasterId id="2147489574" r:id="rId80"/>
    <p:sldMasterId id="2147489587" r:id="rId81"/>
    <p:sldMasterId id="2147489600" r:id="rId82"/>
  </p:sldMasterIdLst>
  <p:notesMasterIdLst>
    <p:notesMasterId r:id="rId363"/>
  </p:notesMasterIdLst>
  <p:handoutMasterIdLst>
    <p:handoutMasterId r:id="rId364"/>
  </p:handoutMasterIdLst>
  <p:sldIdLst>
    <p:sldId id="5652" r:id="rId83"/>
    <p:sldId id="5219" r:id="rId84"/>
    <p:sldId id="5218" r:id="rId85"/>
    <p:sldId id="5220" r:id="rId86"/>
    <p:sldId id="5221" r:id="rId87"/>
    <p:sldId id="5222" r:id="rId88"/>
    <p:sldId id="5223" r:id="rId89"/>
    <p:sldId id="4457" r:id="rId90"/>
    <p:sldId id="4436" r:id="rId91"/>
    <p:sldId id="4696" r:id="rId92"/>
    <p:sldId id="5742" r:id="rId93"/>
    <p:sldId id="5835" r:id="rId94"/>
    <p:sldId id="5715" r:id="rId95"/>
    <p:sldId id="5692" r:id="rId96"/>
    <p:sldId id="6042" r:id="rId97"/>
    <p:sldId id="5992" r:id="rId98"/>
    <p:sldId id="5224" r:id="rId99"/>
    <p:sldId id="5225" r:id="rId100"/>
    <p:sldId id="5232" r:id="rId101"/>
    <p:sldId id="5227" r:id="rId102"/>
    <p:sldId id="5226" r:id="rId103"/>
    <p:sldId id="5228" r:id="rId104"/>
    <p:sldId id="5229" r:id="rId105"/>
    <p:sldId id="5230" r:id="rId106"/>
    <p:sldId id="6304" r:id="rId107"/>
    <p:sldId id="6303" r:id="rId108"/>
    <p:sldId id="5374" r:id="rId109"/>
    <p:sldId id="5388" r:id="rId110"/>
    <p:sldId id="5233" r:id="rId111"/>
    <p:sldId id="5743" r:id="rId112"/>
    <p:sldId id="5744" r:id="rId113"/>
    <p:sldId id="5745" r:id="rId114"/>
    <p:sldId id="5746" r:id="rId115"/>
    <p:sldId id="3582" r:id="rId116"/>
    <p:sldId id="3609" r:id="rId117"/>
    <p:sldId id="4145" r:id="rId118"/>
    <p:sldId id="5577" r:id="rId119"/>
    <p:sldId id="5578" r:id="rId120"/>
    <p:sldId id="5579" r:id="rId121"/>
    <p:sldId id="3584" r:id="rId122"/>
    <p:sldId id="5748" r:id="rId123"/>
    <p:sldId id="3586" r:id="rId124"/>
    <p:sldId id="3848" r:id="rId125"/>
    <p:sldId id="5749" r:id="rId126"/>
    <p:sldId id="5750" r:id="rId127"/>
    <p:sldId id="3721" r:id="rId128"/>
    <p:sldId id="3722" r:id="rId129"/>
    <p:sldId id="5924" r:id="rId130"/>
    <p:sldId id="5923" r:id="rId131"/>
    <p:sldId id="6043" r:id="rId132"/>
    <p:sldId id="6044" r:id="rId133"/>
    <p:sldId id="5751" r:id="rId134"/>
    <p:sldId id="6045" r:id="rId135"/>
    <p:sldId id="5995" r:id="rId136"/>
    <p:sldId id="5997" r:id="rId137"/>
    <p:sldId id="6046" r:id="rId138"/>
    <p:sldId id="6047" r:id="rId139"/>
    <p:sldId id="6048" r:id="rId140"/>
    <p:sldId id="6049" r:id="rId141"/>
    <p:sldId id="6050" r:id="rId142"/>
    <p:sldId id="5179" r:id="rId143"/>
    <p:sldId id="5041" r:id="rId144"/>
    <p:sldId id="5058" r:id="rId145"/>
    <p:sldId id="5059" r:id="rId146"/>
    <p:sldId id="5060" r:id="rId147"/>
    <p:sldId id="5181" r:id="rId148"/>
    <p:sldId id="2690" r:id="rId149"/>
    <p:sldId id="5197" r:id="rId150"/>
    <p:sldId id="5198" r:id="rId151"/>
    <p:sldId id="5691" r:id="rId152"/>
    <p:sldId id="5215" r:id="rId153"/>
    <p:sldId id="5754" r:id="rId154"/>
    <p:sldId id="5234" r:id="rId155"/>
    <p:sldId id="5235" r:id="rId156"/>
    <p:sldId id="5236" r:id="rId157"/>
    <p:sldId id="5237" r:id="rId158"/>
    <p:sldId id="5238" r:id="rId159"/>
    <p:sldId id="5239" r:id="rId160"/>
    <p:sldId id="5240" r:id="rId161"/>
    <p:sldId id="5241" r:id="rId162"/>
    <p:sldId id="5242" r:id="rId163"/>
    <p:sldId id="5400" r:id="rId164"/>
    <p:sldId id="5205" r:id="rId165"/>
    <p:sldId id="5245" r:id="rId166"/>
    <p:sldId id="5246" r:id="rId167"/>
    <p:sldId id="5247" r:id="rId168"/>
    <p:sldId id="5248" r:id="rId169"/>
    <p:sldId id="5249" r:id="rId170"/>
    <p:sldId id="5509" r:id="rId171"/>
    <p:sldId id="5251" r:id="rId172"/>
    <p:sldId id="6051" r:id="rId173"/>
    <p:sldId id="5253" r:id="rId174"/>
    <p:sldId id="5254" r:id="rId175"/>
    <p:sldId id="5540" r:id="rId176"/>
    <p:sldId id="6052" r:id="rId177"/>
    <p:sldId id="5261" r:id="rId178"/>
    <p:sldId id="5262" r:id="rId179"/>
    <p:sldId id="5263" r:id="rId180"/>
    <p:sldId id="5264" r:id="rId181"/>
    <p:sldId id="5265" r:id="rId182"/>
    <p:sldId id="6054" r:id="rId183"/>
    <p:sldId id="5182" r:id="rId184"/>
    <p:sldId id="5011" r:id="rId185"/>
    <p:sldId id="5594" r:id="rId186"/>
    <p:sldId id="5595" r:id="rId187"/>
    <p:sldId id="5267" r:id="rId188"/>
    <p:sldId id="5976" r:id="rId189"/>
    <p:sldId id="5269" r:id="rId190"/>
    <p:sldId id="3759" r:id="rId191"/>
    <p:sldId id="5979" r:id="rId192"/>
    <p:sldId id="5593" r:id="rId193"/>
    <p:sldId id="6055" r:id="rId194"/>
    <p:sldId id="6056" r:id="rId195"/>
    <p:sldId id="6057" r:id="rId196"/>
    <p:sldId id="6053" r:id="rId197"/>
    <p:sldId id="2647" r:id="rId198"/>
    <p:sldId id="6007" r:id="rId199"/>
    <p:sldId id="6008" r:id="rId200"/>
    <p:sldId id="6009" r:id="rId201"/>
    <p:sldId id="6010" r:id="rId202"/>
    <p:sldId id="6011" r:id="rId203"/>
    <p:sldId id="6012" r:id="rId204"/>
    <p:sldId id="6013" r:id="rId205"/>
    <p:sldId id="6014" r:id="rId206"/>
    <p:sldId id="6015" r:id="rId207"/>
    <p:sldId id="5294" r:id="rId208"/>
    <p:sldId id="6017" r:id="rId209"/>
    <p:sldId id="6018" r:id="rId210"/>
    <p:sldId id="6019" r:id="rId211"/>
    <p:sldId id="6020" r:id="rId212"/>
    <p:sldId id="6021" r:id="rId213"/>
    <p:sldId id="6022" r:id="rId214"/>
    <p:sldId id="6023" r:id="rId215"/>
    <p:sldId id="6024" r:id="rId216"/>
    <p:sldId id="5312" r:id="rId217"/>
    <p:sldId id="6058" r:id="rId218"/>
    <p:sldId id="6059" r:id="rId219"/>
    <p:sldId id="6060" r:id="rId220"/>
    <p:sldId id="3372" r:id="rId221"/>
    <p:sldId id="5759" r:id="rId222"/>
    <p:sldId id="5834" r:id="rId223"/>
    <p:sldId id="5837" r:id="rId224"/>
    <p:sldId id="6061" r:id="rId225"/>
    <p:sldId id="6028" r:id="rId226"/>
    <p:sldId id="6029" r:id="rId227"/>
    <p:sldId id="6030" r:id="rId228"/>
    <p:sldId id="6031" r:id="rId229"/>
    <p:sldId id="5870" r:id="rId230"/>
    <p:sldId id="5869" r:id="rId231"/>
    <p:sldId id="6225" r:id="rId232"/>
    <p:sldId id="6065" r:id="rId233"/>
    <p:sldId id="6295" r:id="rId234"/>
    <p:sldId id="6302" r:id="rId235"/>
    <p:sldId id="6292" r:id="rId236"/>
    <p:sldId id="5918" r:id="rId237"/>
    <p:sldId id="5919" r:id="rId238"/>
    <p:sldId id="5920" r:id="rId239"/>
    <p:sldId id="5982" r:id="rId240"/>
    <p:sldId id="5983" r:id="rId241"/>
    <p:sldId id="6032" r:id="rId242"/>
    <p:sldId id="6297" r:id="rId243"/>
    <p:sldId id="6063" r:id="rId244"/>
    <p:sldId id="6064" r:id="rId245"/>
    <p:sldId id="3792" r:id="rId246"/>
    <p:sldId id="5351" r:id="rId247"/>
    <p:sldId id="6547" r:id="rId248"/>
    <p:sldId id="5471" r:id="rId249"/>
    <p:sldId id="6062" r:id="rId250"/>
    <p:sldId id="6296" r:id="rId251"/>
    <p:sldId id="6226" r:id="rId252"/>
    <p:sldId id="6227" r:id="rId253"/>
    <p:sldId id="5879" r:id="rId254"/>
    <p:sldId id="6299" r:id="rId255"/>
    <p:sldId id="6228" r:id="rId256"/>
    <p:sldId id="6229" r:id="rId257"/>
    <p:sldId id="5500" r:id="rId258"/>
    <p:sldId id="5365" r:id="rId259"/>
    <p:sldId id="6230" r:id="rId260"/>
    <p:sldId id="6231" r:id="rId261"/>
    <p:sldId id="6309" r:id="rId262"/>
    <p:sldId id="6310" r:id="rId263"/>
    <p:sldId id="6311" r:id="rId264"/>
    <p:sldId id="6312" r:id="rId265"/>
    <p:sldId id="6313" r:id="rId266"/>
    <p:sldId id="6314" r:id="rId267"/>
    <p:sldId id="6315" r:id="rId268"/>
    <p:sldId id="6316" r:id="rId269"/>
    <p:sldId id="6317" r:id="rId270"/>
    <p:sldId id="6318" r:id="rId271"/>
    <p:sldId id="6319" r:id="rId272"/>
    <p:sldId id="6320" r:id="rId273"/>
    <p:sldId id="6321" r:id="rId274"/>
    <p:sldId id="6322" r:id="rId275"/>
    <p:sldId id="6323" r:id="rId276"/>
    <p:sldId id="6324" r:id="rId277"/>
    <p:sldId id="6325" r:id="rId278"/>
    <p:sldId id="6326" r:id="rId279"/>
    <p:sldId id="6327" r:id="rId280"/>
    <p:sldId id="6328" r:id="rId281"/>
    <p:sldId id="6329" r:id="rId282"/>
    <p:sldId id="6330" r:id="rId283"/>
    <p:sldId id="6331" r:id="rId284"/>
    <p:sldId id="6332" r:id="rId285"/>
    <p:sldId id="6333" r:id="rId286"/>
    <p:sldId id="6334" r:id="rId287"/>
    <p:sldId id="6335" r:id="rId288"/>
    <p:sldId id="6336" r:id="rId289"/>
    <p:sldId id="6337" r:id="rId290"/>
    <p:sldId id="6338" r:id="rId291"/>
    <p:sldId id="6339" r:id="rId292"/>
    <p:sldId id="6340" r:id="rId293"/>
    <p:sldId id="6341" r:id="rId294"/>
    <p:sldId id="6342" r:id="rId295"/>
    <p:sldId id="6343" r:id="rId296"/>
    <p:sldId id="6344" r:id="rId297"/>
    <p:sldId id="6345" r:id="rId298"/>
    <p:sldId id="6346" r:id="rId299"/>
    <p:sldId id="6347" r:id="rId300"/>
    <p:sldId id="6348" r:id="rId301"/>
    <p:sldId id="6349" r:id="rId302"/>
    <p:sldId id="5614" r:id="rId303"/>
    <p:sldId id="5366" r:id="rId304"/>
    <p:sldId id="5777" r:id="rId305"/>
    <p:sldId id="6306" r:id="rId306"/>
    <p:sldId id="5779" r:id="rId307"/>
    <p:sldId id="5368" r:id="rId308"/>
    <p:sldId id="5771" r:id="rId309"/>
    <p:sldId id="5851" r:id="rId310"/>
    <p:sldId id="5773" r:id="rId311"/>
    <p:sldId id="6039" r:id="rId312"/>
    <p:sldId id="6298" r:id="rId313"/>
    <p:sldId id="5775" r:id="rId314"/>
    <p:sldId id="5776" r:id="rId315"/>
    <p:sldId id="5700" r:id="rId316"/>
    <p:sldId id="5855" r:id="rId317"/>
    <p:sldId id="5409" r:id="rId318"/>
    <p:sldId id="6038" r:id="rId319"/>
    <p:sldId id="6351" r:id="rId320"/>
    <p:sldId id="5359" r:id="rId321"/>
    <p:sldId id="5790" r:id="rId322"/>
    <p:sldId id="5791" r:id="rId323"/>
    <p:sldId id="5792" r:id="rId324"/>
    <p:sldId id="5793" r:id="rId325"/>
    <p:sldId id="5794" r:id="rId326"/>
    <p:sldId id="5795" r:id="rId327"/>
    <p:sldId id="5796" r:id="rId328"/>
    <p:sldId id="5797" r:id="rId329"/>
    <p:sldId id="5798" r:id="rId330"/>
    <p:sldId id="5799" r:id="rId331"/>
    <p:sldId id="5800" r:id="rId332"/>
    <p:sldId id="5801" r:id="rId333"/>
    <p:sldId id="1863" r:id="rId334"/>
    <p:sldId id="6036" r:id="rId335"/>
    <p:sldId id="6232" r:id="rId336"/>
    <p:sldId id="6073" r:id="rId337"/>
    <p:sldId id="6074" r:id="rId338"/>
    <p:sldId id="6075" r:id="rId339"/>
    <p:sldId id="6076" r:id="rId340"/>
    <p:sldId id="6077" r:id="rId341"/>
    <p:sldId id="5176" r:id="rId342"/>
    <p:sldId id="6078" r:id="rId343"/>
    <p:sldId id="6079" r:id="rId344"/>
    <p:sldId id="6294" r:id="rId345"/>
    <p:sldId id="6080" r:id="rId346"/>
    <p:sldId id="6081" r:id="rId347"/>
    <p:sldId id="6082" r:id="rId348"/>
    <p:sldId id="6097" r:id="rId349"/>
    <p:sldId id="6209" r:id="rId350"/>
    <p:sldId id="6083" r:id="rId351"/>
    <p:sldId id="6091" r:id="rId352"/>
    <p:sldId id="6092" r:id="rId353"/>
    <p:sldId id="6284" r:id="rId354"/>
    <p:sldId id="6285" r:id="rId355"/>
    <p:sldId id="6286" r:id="rId356"/>
    <p:sldId id="6287" r:id="rId357"/>
    <p:sldId id="6300" r:id="rId358"/>
    <p:sldId id="6084" r:id="rId359"/>
    <p:sldId id="6085" r:id="rId360"/>
    <p:sldId id="6086" r:id="rId361"/>
    <p:sldId id="6040" r:id="rId3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8C0000"/>
    <a:srgbClr val="1A5712"/>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57" autoAdjust="0"/>
    <p:restoredTop sz="99433" autoAdjust="0"/>
  </p:normalViewPr>
  <p:slideViewPr>
    <p:cSldViewPr>
      <p:cViewPr varScale="1">
        <p:scale>
          <a:sx n="111" d="100"/>
          <a:sy n="111" d="100"/>
        </p:scale>
        <p:origin x="1968"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5.xml"/><Relationship Id="rId299" Type="http://schemas.openxmlformats.org/officeDocument/2006/relationships/slide" Target="slides/slide217.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7.xml"/><Relationship Id="rId324" Type="http://schemas.openxmlformats.org/officeDocument/2006/relationships/slide" Target="slides/slide242.xml"/><Relationship Id="rId366" Type="http://schemas.openxmlformats.org/officeDocument/2006/relationships/viewProps" Target="viewProps.xml"/><Relationship Id="rId170" Type="http://schemas.openxmlformats.org/officeDocument/2006/relationships/slide" Target="slides/slide88.xml"/><Relationship Id="rId226" Type="http://schemas.openxmlformats.org/officeDocument/2006/relationships/slide" Target="slides/slide144.xml"/><Relationship Id="rId268" Type="http://schemas.openxmlformats.org/officeDocument/2006/relationships/slide" Target="slides/slide186.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6.xml"/><Relationship Id="rId335" Type="http://schemas.openxmlformats.org/officeDocument/2006/relationships/slide" Target="slides/slide253.xml"/><Relationship Id="rId5" Type="http://schemas.openxmlformats.org/officeDocument/2006/relationships/slideMaster" Target="slideMasters/slideMaster5.xml"/><Relationship Id="rId181" Type="http://schemas.openxmlformats.org/officeDocument/2006/relationships/slide" Target="slides/slide99.xml"/><Relationship Id="rId237" Type="http://schemas.openxmlformats.org/officeDocument/2006/relationships/slide" Target="slides/slide155.xml"/><Relationship Id="rId279" Type="http://schemas.openxmlformats.org/officeDocument/2006/relationships/slide" Target="slides/slide197.xml"/><Relationship Id="rId43" Type="http://schemas.openxmlformats.org/officeDocument/2006/relationships/slideMaster" Target="slideMasters/slideMaster43.xml"/><Relationship Id="rId139" Type="http://schemas.openxmlformats.org/officeDocument/2006/relationships/slide" Target="slides/slide57.xml"/><Relationship Id="rId290" Type="http://schemas.openxmlformats.org/officeDocument/2006/relationships/slide" Target="slides/slide208.xml"/><Relationship Id="rId304" Type="http://schemas.openxmlformats.org/officeDocument/2006/relationships/slide" Target="slides/slide222.xml"/><Relationship Id="rId346" Type="http://schemas.openxmlformats.org/officeDocument/2006/relationships/slide" Target="slides/slide264.xml"/><Relationship Id="rId85" Type="http://schemas.openxmlformats.org/officeDocument/2006/relationships/slide" Target="slides/slide3.xml"/><Relationship Id="rId150" Type="http://schemas.openxmlformats.org/officeDocument/2006/relationships/slide" Target="slides/slide68.xml"/><Relationship Id="rId192" Type="http://schemas.openxmlformats.org/officeDocument/2006/relationships/slide" Target="slides/slide110.xml"/><Relationship Id="rId206" Type="http://schemas.openxmlformats.org/officeDocument/2006/relationships/slide" Target="slides/slide124.xml"/><Relationship Id="rId248" Type="http://schemas.openxmlformats.org/officeDocument/2006/relationships/slide" Target="slides/slide166.xml"/><Relationship Id="rId12" Type="http://schemas.openxmlformats.org/officeDocument/2006/relationships/slideMaster" Target="slideMasters/slideMaster12.xml"/><Relationship Id="rId108" Type="http://schemas.openxmlformats.org/officeDocument/2006/relationships/slide" Target="slides/slide26.xml"/><Relationship Id="rId315" Type="http://schemas.openxmlformats.org/officeDocument/2006/relationships/slide" Target="slides/slide233.xml"/><Relationship Id="rId357" Type="http://schemas.openxmlformats.org/officeDocument/2006/relationships/slide" Target="slides/slide275.xml"/><Relationship Id="rId54" Type="http://schemas.openxmlformats.org/officeDocument/2006/relationships/slideMaster" Target="slideMasters/slideMaster54.xml"/><Relationship Id="rId96" Type="http://schemas.openxmlformats.org/officeDocument/2006/relationships/slide" Target="slides/slide14.xml"/><Relationship Id="rId161" Type="http://schemas.openxmlformats.org/officeDocument/2006/relationships/slide" Target="slides/slide79.xml"/><Relationship Id="rId217" Type="http://schemas.openxmlformats.org/officeDocument/2006/relationships/slide" Target="slides/slide135.xml"/><Relationship Id="rId259" Type="http://schemas.openxmlformats.org/officeDocument/2006/relationships/slide" Target="slides/slide177.xml"/><Relationship Id="rId23" Type="http://schemas.openxmlformats.org/officeDocument/2006/relationships/slideMaster" Target="slideMasters/slideMaster23.xml"/><Relationship Id="rId119" Type="http://schemas.openxmlformats.org/officeDocument/2006/relationships/slide" Target="slides/slide37.xml"/><Relationship Id="rId270" Type="http://schemas.openxmlformats.org/officeDocument/2006/relationships/slide" Target="slides/slide188.xml"/><Relationship Id="rId326" Type="http://schemas.openxmlformats.org/officeDocument/2006/relationships/slide" Target="slides/slide244.xml"/><Relationship Id="rId65" Type="http://schemas.openxmlformats.org/officeDocument/2006/relationships/slideMaster" Target="slideMasters/slideMaster65.xml"/><Relationship Id="rId130" Type="http://schemas.openxmlformats.org/officeDocument/2006/relationships/slide" Target="slides/slide48.xml"/><Relationship Id="rId368" Type="http://schemas.openxmlformats.org/officeDocument/2006/relationships/tableStyles" Target="tableStyles.xml"/><Relationship Id="rId172" Type="http://schemas.openxmlformats.org/officeDocument/2006/relationships/slide" Target="slides/slide90.xml"/><Relationship Id="rId228" Type="http://schemas.openxmlformats.org/officeDocument/2006/relationships/slide" Target="slides/slide146.xml"/><Relationship Id="rId281" Type="http://schemas.openxmlformats.org/officeDocument/2006/relationships/slide" Target="slides/slide199.xml"/><Relationship Id="rId337" Type="http://schemas.openxmlformats.org/officeDocument/2006/relationships/slide" Target="slides/slide255.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9.xml"/><Relationship Id="rId7" Type="http://schemas.openxmlformats.org/officeDocument/2006/relationships/slideMaster" Target="slideMasters/slideMaster7.xml"/><Relationship Id="rId183" Type="http://schemas.openxmlformats.org/officeDocument/2006/relationships/slide" Target="slides/slide101.xml"/><Relationship Id="rId239" Type="http://schemas.openxmlformats.org/officeDocument/2006/relationships/slide" Target="slides/slide157.xml"/><Relationship Id="rId250" Type="http://schemas.openxmlformats.org/officeDocument/2006/relationships/slide" Target="slides/slide168.xml"/><Relationship Id="rId292" Type="http://schemas.openxmlformats.org/officeDocument/2006/relationships/slide" Target="slides/slide210.xml"/><Relationship Id="rId306" Type="http://schemas.openxmlformats.org/officeDocument/2006/relationships/slide" Target="slides/slide224.xml"/><Relationship Id="rId45" Type="http://schemas.openxmlformats.org/officeDocument/2006/relationships/slideMaster" Target="slideMasters/slideMaster45.xml"/><Relationship Id="rId87" Type="http://schemas.openxmlformats.org/officeDocument/2006/relationships/slide" Target="slides/slide5.xml"/><Relationship Id="rId110" Type="http://schemas.openxmlformats.org/officeDocument/2006/relationships/slide" Target="slides/slide28.xml"/><Relationship Id="rId348" Type="http://schemas.openxmlformats.org/officeDocument/2006/relationships/slide" Target="slides/slide266.xml"/><Relationship Id="rId152" Type="http://schemas.openxmlformats.org/officeDocument/2006/relationships/slide" Target="slides/slide70.xml"/><Relationship Id="rId194" Type="http://schemas.openxmlformats.org/officeDocument/2006/relationships/slide" Target="slides/slide112.xml"/><Relationship Id="rId208" Type="http://schemas.openxmlformats.org/officeDocument/2006/relationships/slide" Target="slides/slide126.xml"/><Relationship Id="rId261" Type="http://schemas.openxmlformats.org/officeDocument/2006/relationships/slide" Target="slides/slide179.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5.xml"/><Relationship Id="rId359" Type="http://schemas.openxmlformats.org/officeDocument/2006/relationships/slide" Target="slides/slide277.xml"/><Relationship Id="rId98" Type="http://schemas.openxmlformats.org/officeDocument/2006/relationships/slide" Target="slides/slide16.xml"/><Relationship Id="rId121" Type="http://schemas.openxmlformats.org/officeDocument/2006/relationships/slide" Target="slides/slide39.xml"/><Relationship Id="rId163" Type="http://schemas.openxmlformats.org/officeDocument/2006/relationships/slide" Target="slides/slide81.xml"/><Relationship Id="rId219" Type="http://schemas.openxmlformats.org/officeDocument/2006/relationships/slide" Target="slides/slide137.xml"/><Relationship Id="rId230" Type="http://schemas.openxmlformats.org/officeDocument/2006/relationships/slide" Target="slides/slide148.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0.xml"/><Relationship Id="rId328" Type="http://schemas.openxmlformats.org/officeDocument/2006/relationships/slide" Target="slides/slide246.xml"/><Relationship Id="rId132" Type="http://schemas.openxmlformats.org/officeDocument/2006/relationships/slide" Target="slides/slide50.xml"/><Relationship Id="rId174" Type="http://schemas.openxmlformats.org/officeDocument/2006/relationships/slide" Target="slides/slide92.xml"/><Relationship Id="rId220" Type="http://schemas.openxmlformats.org/officeDocument/2006/relationships/slide" Target="slides/slide138.xml"/><Relationship Id="rId241" Type="http://schemas.openxmlformats.org/officeDocument/2006/relationships/slide" Target="slides/slide15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0.xml"/><Relationship Id="rId283" Type="http://schemas.openxmlformats.org/officeDocument/2006/relationships/slide" Target="slides/slide201.xml"/><Relationship Id="rId318" Type="http://schemas.openxmlformats.org/officeDocument/2006/relationships/slide" Target="slides/slide236.xml"/><Relationship Id="rId339" Type="http://schemas.openxmlformats.org/officeDocument/2006/relationships/slide" Target="slides/slide257.xml"/><Relationship Id="rId78" Type="http://schemas.openxmlformats.org/officeDocument/2006/relationships/slideMaster" Target="slideMasters/slideMaster78.xml"/><Relationship Id="rId99" Type="http://schemas.openxmlformats.org/officeDocument/2006/relationships/slide" Target="slides/slide17.xml"/><Relationship Id="rId101" Type="http://schemas.openxmlformats.org/officeDocument/2006/relationships/slide" Target="slides/slide19.xml"/><Relationship Id="rId122" Type="http://schemas.openxmlformats.org/officeDocument/2006/relationships/slide" Target="slides/slide40.xml"/><Relationship Id="rId143" Type="http://schemas.openxmlformats.org/officeDocument/2006/relationships/slide" Target="slides/slide61.xml"/><Relationship Id="rId164" Type="http://schemas.openxmlformats.org/officeDocument/2006/relationships/slide" Target="slides/slide82.xml"/><Relationship Id="rId185" Type="http://schemas.openxmlformats.org/officeDocument/2006/relationships/slide" Target="slides/slide103.xml"/><Relationship Id="rId350" Type="http://schemas.openxmlformats.org/officeDocument/2006/relationships/slide" Target="slides/slide268.xml"/><Relationship Id="rId9" Type="http://schemas.openxmlformats.org/officeDocument/2006/relationships/slideMaster" Target="slideMasters/slideMaster9.xml"/><Relationship Id="rId210" Type="http://schemas.openxmlformats.org/officeDocument/2006/relationships/slide" Target="slides/slide128.xml"/><Relationship Id="rId26" Type="http://schemas.openxmlformats.org/officeDocument/2006/relationships/slideMaster" Target="slideMasters/slideMaster26.xml"/><Relationship Id="rId231" Type="http://schemas.openxmlformats.org/officeDocument/2006/relationships/slide" Target="slides/slide149.xml"/><Relationship Id="rId252" Type="http://schemas.openxmlformats.org/officeDocument/2006/relationships/slide" Target="slides/slide170.xml"/><Relationship Id="rId273" Type="http://schemas.openxmlformats.org/officeDocument/2006/relationships/slide" Target="slides/slide191.xml"/><Relationship Id="rId294" Type="http://schemas.openxmlformats.org/officeDocument/2006/relationships/slide" Target="slides/slide212.xml"/><Relationship Id="rId308" Type="http://schemas.openxmlformats.org/officeDocument/2006/relationships/slide" Target="slides/slide226.xml"/><Relationship Id="rId329" Type="http://schemas.openxmlformats.org/officeDocument/2006/relationships/slide" Target="slides/slide247.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7.xml"/><Relationship Id="rId112" Type="http://schemas.openxmlformats.org/officeDocument/2006/relationships/slide" Target="slides/slide30.xml"/><Relationship Id="rId133" Type="http://schemas.openxmlformats.org/officeDocument/2006/relationships/slide" Target="slides/slide51.xml"/><Relationship Id="rId154" Type="http://schemas.openxmlformats.org/officeDocument/2006/relationships/slide" Target="slides/slide72.xml"/><Relationship Id="rId175" Type="http://schemas.openxmlformats.org/officeDocument/2006/relationships/slide" Target="slides/slide93.xml"/><Relationship Id="rId340" Type="http://schemas.openxmlformats.org/officeDocument/2006/relationships/slide" Target="slides/slide258.xml"/><Relationship Id="rId361" Type="http://schemas.openxmlformats.org/officeDocument/2006/relationships/slide" Target="slides/slide279.xml"/><Relationship Id="rId196" Type="http://schemas.openxmlformats.org/officeDocument/2006/relationships/slide" Target="slides/slide114.xml"/><Relationship Id="rId200" Type="http://schemas.openxmlformats.org/officeDocument/2006/relationships/slide" Target="slides/slide118.xml"/><Relationship Id="rId16" Type="http://schemas.openxmlformats.org/officeDocument/2006/relationships/slideMaster" Target="slideMasters/slideMaster16.xml"/><Relationship Id="rId221" Type="http://schemas.openxmlformats.org/officeDocument/2006/relationships/slide" Target="slides/slide139.xml"/><Relationship Id="rId242" Type="http://schemas.openxmlformats.org/officeDocument/2006/relationships/slide" Target="slides/slide160.xml"/><Relationship Id="rId263" Type="http://schemas.openxmlformats.org/officeDocument/2006/relationships/slide" Target="slides/slide181.xml"/><Relationship Id="rId284" Type="http://schemas.openxmlformats.org/officeDocument/2006/relationships/slide" Target="slides/slide202.xml"/><Relationship Id="rId319" Type="http://schemas.openxmlformats.org/officeDocument/2006/relationships/slide" Target="slides/slide23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20.xml"/><Relationship Id="rId123" Type="http://schemas.openxmlformats.org/officeDocument/2006/relationships/slide" Target="slides/slide41.xml"/><Relationship Id="rId144" Type="http://schemas.openxmlformats.org/officeDocument/2006/relationships/slide" Target="slides/slide62.xml"/><Relationship Id="rId330" Type="http://schemas.openxmlformats.org/officeDocument/2006/relationships/slide" Target="slides/slide248.xml"/><Relationship Id="rId90" Type="http://schemas.openxmlformats.org/officeDocument/2006/relationships/slide" Target="slides/slide8.xml"/><Relationship Id="rId165" Type="http://schemas.openxmlformats.org/officeDocument/2006/relationships/slide" Target="slides/slide83.xml"/><Relationship Id="rId186" Type="http://schemas.openxmlformats.org/officeDocument/2006/relationships/slide" Target="slides/slide104.xml"/><Relationship Id="rId351" Type="http://schemas.openxmlformats.org/officeDocument/2006/relationships/slide" Target="slides/slide269.xml"/><Relationship Id="rId211" Type="http://schemas.openxmlformats.org/officeDocument/2006/relationships/slide" Target="slides/slide129.xml"/><Relationship Id="rId232" Type="http://schemas.openxmlformats.org/officeDocument/2006/relationships/slide" Target="slides/slide150.xml"/><Relationship Id="rId253" Type="http://schemas.openxmlformats.org/officeDocument/2006/relationships/slide" Target="slides/slide171.xml"/><Relationship Id="rId274" Type="http://schemas.openxmlformats.org/officeDocument/2006/relationships/slide" Target="slides/slide192.xml"/><Relationship Id="rId295" Type="http://schemas.openxmlformats.org/officeDocument/2006/relationships/slide" Target="slides/slide213.xml"/><Relationship Id="rId309" Type="http://schemas.openxmlformats.org/officeDocument/2006/relationships/slide" Target="slides/slide22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1.xml"/><Relationship Id="rId134" Type="http://schemas.openxmlformats.org/officeDocument/2006/relationships/slide" Target="slides/slide52.xml"/><Relationship Id="rId320" Type="http://schemas.openxmlformats.org/officeDocument/2006/relationships/slide" Target="slides/slide238.xml"/><Relationship Id="rId80" Type="http://schemas.openxmlformats.org/officeDocument/2006/relationships/slideMaster" Target="slideMasters/slideMaster80.xml"/><Relationship Id="rId155" Type="http://schemas.openxmlformats.org/officeDocument/2006/relationships/slide" Target="slides/slide73.xml"/><Relationship Id="rId176" Type="http://schemas.openxmlformats.org/officeDocument/2006/relationships/slide" Target="slides/slide94.xml"/><Relationship Id="rId197" Type="http://schemas.openxmlformats.org/officeDocument/2006/relationships/slide" Target="slides/slide115.xml"/><Relationship Id="rId341" Type="http://schemas.openxmlformats.org/officeDocument/2006/relationships/slide" Target="slides/slide259.xml"/><Relationship Id="rId362" Type="http://schemas.openxmlformats.org/officeDocument/2006/relationships/slide" Target="slides/slide280.xml"/><Relationship Id="rId201" Type="http://schemas.openxmlformats.org/officeDocument/2006/relationships/slide" Target="slides/slide119.xml"/><Relationship Id="rId222" Type="http://schemas.openxmlformats.org/officeDocument/2006/relationships/slide" Target="slides/slide140.xml"/><Relationship Id="rId243" Type="http://schemas.openxmlformats.org/officeDocument/2006/relationships/slide" Target="slides/slide161.xml"/><Relationship Id="rId264" Type="http://schemas.openxmlformats.org/officeDocument/2006/relationships/slide" Target="slides/slide182.xml"/><Relationship Id="rId285" Type="http://schemas.openxmlformats.org/officeDocument/2006/relationships/slide" Target="slides/slide20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1.xml"/><Relationship Id="rId124" Type="http://schemas.openxmlformats.org/officeDocument/2006/relationships/slide" Target="slides/slide42.xml"/><Relationship Id="rId310" Type="http://schemas.openxmlformats.org/officeDocument/2006/relationships/slide" Target="slides/slide228.xml"/><Relationship Id="rId70" Type="http://schemas.openxmlformats.org/officeDocument/2006/relationships/slideMaster" Target="slideMasters/slideMaster70.xml"/><Relationship Id="rId91" Type="http://schemas.openxmlformats.org/officeDocument/2006/relationships/slide" Target="slides/slide9.xml"/><Relationship Id="rId145" Type="http://schemas.openxmlformats.org/officeDocument/2006/relationships/slide" Target="slides/slide63.xml"/><Relationship Id="rId166" Type="http://schemas.openxmlformats.org/officeDocument/2006/relationships/slide" Target="slides/slide84.xml"/><Relationship Id="rId187" Type="http://schemas.openxmlformats.org/officeDocument/2006/relationships/slide" Target="slides/slide105.xml"/><Relationship Id="rId331" Type="http://schemas.openxmlformats.org/officeDocument/2006/relationships/slide" Target="slides/slide249.xml"/><Relationship Id="rId352" Type="http://schemas.openxmlformats.org/officeDocument/2006/relationships/slide" Target="slides/slide270.xml"/><Relationship Id="rId1" Type="http://schemas.openxmlformats.org/officeDocument/2006/relationships/slideMaster" Target="slideMasters/slideMaster1.xml"/><Relationship Id="rId212" Type="http://schemas.openxmlformats.org/officeDocument/2006/relationships/slide" Target="slides/slide130.xml"/><Relationship Id="rId233" Type="http://schemas.openxmlformats.org/officeDocument/2006/relationships/slide" Target="slides/slide151.xml"/><Relationship Id="rId254" Type="http://schemas.openxmlformats.org/officeDocument/2006/relationships/slide" Target="slides/slide17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2.xml"/><Relationship Id="rId275" Type="http://schemas.openxmlformats.org/officeDocument/2006/relationships/slide" Target="slides/slide193.xml"/><Relationship Id="rId296" Type="http://schemas.openxmlformats.org/officeDocument/2006/relationships/slide" Target="slides/slide214.xml"/><Relationship Id="rId300" Type="http://schemas.openxmlformats.org/officeDocument/2006/relationships/slide" Target="slides/slide218.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53.xml"/><Relationship Id="rId156" Type="http://schemas.openxmlformats.org/officeDocument/2006/relationships/slide" Target="slides/slide74.xml"/><Relationship Id="rId177" Type="http://schemas.openxmlformats.org/officeDocument/2006/relationships/slide" Target="slides/slide95.xml"/><Relationship Id="rId198" Type="http://schemas.openxmlformats.org/officeDocument/2006/relationships/slide" Target="slides/slide116.xml"/><Relationship Id="rId321" Type="http://schemas.openxmlformats.org/officeDocument/2006/relationships/slide" Target="slides/slide239.xml"/><Relationship Id="rId342" Type="http://schemas.openxmlformats.org/officeDocument/2006/relationships/slide" Target="slides/slide260.xml"/><Relationship Id="rId363" Type="http://schemas.openxmlformats.org/officeDocument/2006/relationships/notesMaster" Target="notesMasters/notesMaster1.xml"/><Relationship Id="rId202" Type="http://schemas.openxmlformats.org/officeDocument/2006/relationships/slide" Target="slides/slide120.xml"/><Relationship Id="rId223" Type="http://schemas.openxmlformats.org/officeDocument/2006/relationships/slide" Target="slides/slide141.xml"/><Relationship Id="rId244" Type="http://schemas.openxmlformats.org/officeDocument/2006/relationships/slide" Target="slides/slide16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3.xml"/><Relationship Id="rId286" Type="http://schemas.openxmlformats.org/officeDocument/2006/relationships/slide" Target="slides/slide204.xml"/><Relationship Id="rId50" Type="http://schemas.openxmlformats.org/officeDocument/2006/relationships/slideMaster" Target="slideMasters/slideMaster50.xml"/><Relationship Id="rId104" Type="http://schemas.openxmlformats.org/officeDocument/2006/relationships/slide" Target="slides/slide22.xml"/><Relationship Id="rId125" Type="http://schemas.openxmlformats.org/officeDocument/2006/relationships/slide" Target="slides/slide43.xml"/><Relationship Id="rId146" Type="http://schemas.openxmlformats.org/officeDocument/2006/relationships/slide" Target="slides/slide64.xml"/><Relationship Id="rId167" Type="http://schemas.openxmlformats.org/officeDocument/2006/relationships/slide" Target="slides/slide85.xml"/><Relationship Id="rId188" Type="http://schemas.openxmlformats.org/officeDocument/2006/relationships/slide" Target="slides/slide106.xml"/><Relationship Id="rId311" Type="http://schemas.openxmlformats.org/officeDocument/2006/relationships/slide" Target="slides/slide229.xml"/><Relationship Id="rId332" Type="http://schemas.openxmlformats.org/officeDocument/2006/relationships/slide" Target="slides/slide250.xml"/><Relationship Id="rId353" Type="http://schemas.openxmlformats.org/officeDocument/2006/relationships/slide" Target="slides/slide271.xml"/><Relationship Id="rId71" Type="http://schemas.openxmlformats.org/officeDocument/2006/relationships/slideMaster" Target="slideMasters/slideMaster71.xml"/><Relationship Id="rId92" Type="http://schemas.openxmlformats.org/officeDocument/2006/relationships/slide" Target="slides/slide10.xml"/><Relationship Id="rId213" Type="http://schemas.openxmlformats.org/officeDocument/2006/relationships/slide" Target="slides/slide131.xml"/><Relationship Id="rId234"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3.xml"/><Relationship Id="rId276" Type="http://schemas.openxmlformats.org/officeDocument/2006/relationships/slide" Target="slides/slide194.xml"/><Relationship Id="rId297" Type="http://schemas.openxmlformats.org/officeDocument/2006/relationships/slide" Target="slides/slide215.xml"/><Relationship Id="rId40" Type="http://schemas.openxmlformats.org/officeDocument/2006/relationships/slideMaster" Target="slideMasters/slideMaster40.xml"/><Relationship Id="rId115" Type="http://schemas.openxmlformats.org/officeDocument/2006/relationships/slide" Target="slides/slide33.xml"/><Relationship Id="rId136" Type="http://schemas.openxmlformats.org/officeDocument/2006/relationships/slide" Target="slides/slide54.xml"/><Relationship Id="rId157" Type="http://schemas.openxmlformats.org/officeDocument/2006/relationships/slide" Target="slides/slide75.xml"/><Relationship Id="rId178" Type="http://schemas.openxmlformats.org/officeDocument/2006/relationships/slide" Target="slides/slide96.xml"/><Relationship Id="rId301" Type="http://schemas.openxmlformats.org/officeDocument/2006/relationships/slide" Target="slides/slide219.xml"/><Relationship Id="rId322" Type="http://schemas.openxmlformats.org/officeDocument/2006/relationships/slide" Target="slides/slide240.xml"/><Relationship Id="rId343" Type="http://schemas.openxmlformats.org/officeDocument/2006/relationships/slide" Target="slides/slide261.xml"/><Relationship Id="rId364" Type="http://schemas.openxmlformats.org/officeDocument/2006/relationships/handoutMaster" Target="handoutMasters/handoutMaster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7.xml"/><Relationship Id="rId203" Type="http://schemas.openxmlformats.org/officeDocument/2006/relationships/slide" Target="slides/slide121.xml"/><Relationship Id="rId19" Type="http://schemas.openxmlformats.org/officeDocument/2006/relationships/slideMaster" Target="slideMasters/slideMaster19.xml"/><Relationship Id="rId224" Type="http://schemas.openxmlformats.org/officeDocument/2006/relationships/slide" Target="slides/slide142.xml"/><Relationship Id="rId245" Type="http://schemas.openxmlformats.org/officeDocument/2006/relationships/slide" Target="slides/slide163.xml"/><Relationship Id="rId266" Type="http://schemas.openxmlformats.org/officeDocument/2006/relationships/slide" Target="slides/slide184.xml"/><Relationship Id="rId287" Type="http://schemas.openxmlformats.org/officeDocument/2006/relationships/slide" Target="slides/slide205.xml"/><Relationship Id="rId30" Type="http://schemas.openxmlformats.org/officeDocument/2006/relationships/slideMaster" Target="slideMasters/slideMaster30.xml"/><Relationship Id="rId105" Type="http://schemas.openxmlformats.org/officeDocument/2006/relationships/slide" Target="slides/slide23.xml"/><Relationship Id="rId126" Type="http://schemas.openxmlformats.org/officeDocument/2006/relationships/slide" Target="slides/slide44.xml"/><Relationship Id="rId147" Type="http://schemas.openxmlformats.org/officeDocument/2006/relationships/slide" Target="slides/slide65.xml"/><Relationship Id="rId168" Type="http://schemas.openxmlformats.org/officeDocument/2006/relationships/slide" Target="slides/slide86.xml"/><Relationship Id="rId312" Type="http://schemas.openxmlformats.org/officeDocument/2006/relationships/slide" Target="slides/slide230.xml"/><Relationship Id="rId333" Type="http://schemas.openxmlformats.org/officeDocument/2006/relationships/slide" Target="slides/slide251.xml"/><Relationship Id="rId354" Type="http://schemas.openxmlformats.org/officeDocument/2006/relationships/slide" Target="slides/slide27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1.xml"/><Relationship Id="rId189" Type="http://schemas.openxmlformats.org/officeDocument/2006/relationships/slide" Target="slides/slide107.xml"/><Relationship Id="rId3" Type="http://schemas.openxmlformats.org/officeDocument/2006/relationships/slideMaster" Target="slideMasters/slideMaster3.xml"/><Relationship Id="rId214" Type="http://schemas.openxmlformats.org/officeDocument/2006/relationships/slide" Target="slides/slide132.xml"/><Relationship Id="rId235" Type="http://schemas.openxmlformats.org/officeDocument/2006/relationships/slide" Target="slides/slide153.xml"/><Relationship Id="rId256" Type="http://schemas.openxmlformats.org/officeDocument/2006/relationships/slide" Target="slides/slide174.xml"/><Relationship Id="rId277" Type="http://schemas.openxmlformats.org/officeDocument/2006/relationships/slide" Target="slides/slide195.xml"/><Relationship Id="rId298" Type="http://schemas.openxmlformats.org/officeDocument/2006/relationships/slide" Target="slides/slide216.xml"/><Relationship Id="rId116" Type="http://schemas.openxmlformats.org/officeDocument/2006/relationships/slide" Target="slides/slide34.xml"/><Relationship Id="rId137" Type="http://schemas.openxmlformats.org/officeDocument/2006/relationships/slide" Target="slides/slide55.xml"/><Relationship Id="rId158" Type="http://schemas.openxmlformats.org/officeDocument/2006/relationships/slide" Target="slides/slide76.xml"/><Relationship Id="rId302" Type="http://schemas.openxmlformats.org/officeDocument/2006/relationships/slide" Target="slides/slide220.xml"/><Relationship Id="rId323" Type="http://schemas.openxmlformats.org/officeDocument/2006/relationships/slide" Target="slides/slide241.xml"/><Relationship Id="rId344" Type="http://schemas.openxmlformats.org/officeDocument/2006/relationships/slide" Target="slides/slide26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xml"/><Relationship Id="rId179" Type="http://schemas.openxmlformats.org/officeDocument/2006/relationships/slide" Target="slides/slide97.xml"/><Relationship Id="rId365" Type="http://schemas.openxmlformats.org/officeDocument/2006/relationships/presProps" Target="presProps.xml"/><Relationship Id="rId190" Type="http://schemas.openxmlformats.org/officeDocument/2006/relationships/slide" Target="slides/slide108.xml"/><Relationship Id="rId204" Type="http://schemas.openxmlformats.org/officeDocument/2006/relationships/slide" Target="slides/slide122.xml"/><Relationship Id="rId225" Type="http://schemas.openxmlformats.org/officeDocument/2006/relationships/slide" Target="slides/slide143.xml"/><Relationship Id="rId246" Type="http://schemas.openxmlformats.org/officeDocument/2006/relationships/slide" Target="slides/slide164.xml"/><Relationship Id="rId267" Type="http://schemas.openxmlformats.org/officeDocument/2006/relationships/slide" Target="slides/slide185.xml"/><Relationship Id="rId288" Type="http://schemas.openxmlformats.org/officeDocument/2006/relationships/slide" Target="slides/slide206.xml"/><Relationship Id="rId106" Type="http://schemas.openxmlformats.org/officeDocument/2006/relationships/slide" Target="slides/slide24.xml"/><Relationship Id="rId127" Type="http://schemas.openxmlformats.org/officeDocument/2006/relationships/slide" Target="slides/slide45.xml"/><Relationship Id="rId313" Type="http://schemas.openxmlformats.org/officeDocument/2006/relationships/slide" Target="slides/slide23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2.xml"/><Relationship Id="rId148" Type="http://schemas.openxmlformats.org/officeDocument/2006/relationships/slide" Target="slides/slide66.xml"/><Relationship Id="rId169" Type="http://schemas.openxmlformats.org/officeDocument/2006/relationships/slide" Target="slides/slide87.xml"/><Relationship Id="rId334" Type="http://schemas.openxmlformats.org/officeDocument/2006/relationships/slide" Target="slides/slide252.xml"/><Relationship Id="rId355" Type="http://schemas.openxmlformats.org/officeDocument/2006/relationships/slide" Target="slides/slide273.xml"/><Relationship Id="rId4" Type="http://schemas.openxmlformats.org/officeDocument/2006/relationships/slideMaster" Target="slideMasters/slideMaster4.xml"/><Relationship Id="rId180" Type="http://schemas.openxmlformats.org/officeDocument/2006/relationships/slide" Target="slides/slide98.xml"/><Relationship Id="rId215" Type="http://schemas.openxmlformats.org/officeDocument/2006/relationships/slide" Target="slides/slide133.xml"/><Relationship Id="rId236" Type="http://schemas.openxmlformats.org/officeDocument/2006/relationships/slide" Target="slides/slide154.xml"/><Relationship Id="rId257" Type="http://schemas.openxmlformats.org/officeDocument/2006/relationships/slide" Target="slides/slide175.xml"/><Relationship Id="rId278" Type="http://schemas.openxmlformats.org/officeDocument/2006/relationships/slide" Target="slides/slide196.xml"/><Relationship Id="rId303" Type="http://schemas.openxmlformats.org/officeDocument/2006/relationships/slide" Target="slides/slide221.xml"/><Relationship Id="rId42" Type="http://schemas.openxmlformats.org/officeDocument/2006/relationships/slideMaster" Target="slideMasters/slideMaster42.xml"/><Relationship Id="rId84" Type="http://schemas.openxmlformats.org/officeDocument/2006/relationships/slide" Target="slides/slide2.xml"/><Relationship Id="rId138" Type="http://schemas.openxmlformats.org/officeDocument/2006/relationships/slide" Target="slides/slide56.xml"/><Relationship Id="rId345" Type="http://schemas.openxmlformats.org/officeDocument/2006/relationships/slide" Target="slides/slide263.xml"/><Relationship Id="rId191" Type="http://schemas.openxmlformats.org/officeDocument/2006/relationships/slide" Target="slides/slide109.xml"/><Relationship Id="rId205" Type="http://schemas.openxmlformats.org/officeDocument/2006/relationships/slide" Target="slides/slide123.xml"/><Relationship Id="rId247" Type="http://schemas.openxmlformats.org/officeDocument/2006/relationships/slide" Target="slides/slide165.xml"/><Relationship Id="rId107" Type="http://schemas.openxmlformats.org/officeDocument/2006/relationships/slide" Target="slides/slide25.xml"/><Relationship Id="rId289" Type="http://schemas.openxmlformats.org/officeDocument/2006/relationships/slide" Target="slides/slide20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7.xml"/><Relationship Id="rId314" Type="http://schemas.openxmlformats.org/officeDocument/2006/relationships/slide" Target="slides/slide232.xml"/><Relationship Id="rId356" Type="http://schemas.openxmlformats.org/officeDocument/2006/relationships/slide" Target="slides/slide274.xml"/><Relationship Id="rId95" Type="http://schemas.openxmlformats.org/officeDocument/2006/relationships/slide" Target="slides/slide13.xml"/><Relationship Id="rId160" Type="http://schemas.openxmlformats.org/officeDocument/2006/relationships/slide" Target="slides/slide78.xml"/><Relationship Id="rId216" Type="http://schemas.openxmlformats.org/officeDocument/2006/relationships/slide" Target="slides/slide134.xml"/><Relationship Id="rId258" Type="http://schemas.openxmlformats.org/officeDocument/2006/relationships/slide" Target="slides/slide176.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6.xml"/><Relationship Id="rId325" Type="http://schemas.openxmlformats.org/officeDocument/2006/relationships/slide" Target="slides/slide243.xml"/><Relationship Id="rId367" Type="http://schemas.openxmlformats.org/officeDocument/2006/relationships/theme" Target="theme/theme1.xml"/><Relationship Id="rId171" Type="http://schemas.openxmlformats.org/officeDocument/2006/relationships/slide" Target="slides/slide89.xml"/><Relationship Id="rId227" Type="http://schemas.openxmlformats.org/officeDocument/2006/relationships/slide" Target="slides/slide145.xml"/><Relationship Id="rId269" Type="http://schemas.openxmlformats.org/officeDocument/2006/relationships/slide" Target="slides/slide187.xml"/><Relationship Id="rId33" Type="http://schemas.openxmlformats.org/officeDocument/2006/relationships/slideMaster" Target="slideMasters/slideMaster33.xml"/><Relationship Id="rId129" Type="http://schemas.openxmlformats.org/officeDocument/2006/relationships/slide" Target="slides/slide47.xml"/><Relationship Id="rId280" Type="http://schemas.openxmlformats.org/officeDocument/2006/relationships/slide" Target="slides/slide198.xml"/><Relationship Id="rId336" Type="http://schemas.openxmlformats.org/officeDocument/2006/relationships/slide" Target="slides/slide254.xml"/><Relationship Id="rId75" Type="http://schemas.openxmlformats.org/officeDocument/2006/relationships/slideMaster" Target="slideMasters/slideMaster75.xml"/><Relationship Id="rId140" Type="http://schemas.openxmlformats.org/officeDocument/2006/relationships/slide" Target="slides/slide58.xml"/><Relationship Id="rId182" Type="http://schemas.openxmlformats.org/officeDocument/2006/relationships/slide" Target="slides/slide100.xml"/><Relationship Id="rId6" Type="http://schemas.openxmlformats.org/officeDocument/2006/relationships/slideMaster" Target="slideMasters/slideMaster6.xml"/><Relationship Id="rId238" Type="http://schemas.openxmlformats.org/officeDocument/2006/relationships/slide" Target="slides/slide156.xml"/><Relationship Id="rId291" Type="http://schemas.openxmlformats.org/officeDocument/2006/relationships/slide" Target="slides/slide209.xml"/><Relationship Id="rId305" Type="http://schemas.openxmlformats.org/officeDocument/2006/relationships/slide" Target="slides/slide223.xml"/><Relationship Id="rId347" Type="http://schemas.openxmlformats.org/officeDocument/2006/relationships/slide" Target="slides/slide265.xml"/><Relationship Id="rId44" Type="http://schemas.openxmlformats.org/officeDocument/2006/relationships/slideMaster" Target="slideMasters/slideMaster44.xml"/><Relationship Id="rId86" Type="http://schemas.openxmlformats.org/officeDocument/2006/relationships/slide" Target="slides/slide4.xml"/><Relationship Id="rId151" Type="http://schemas.openxmlformats.org/officeDocument/2006/relationships/slide" Target="slides/slide69.xml"/><Relationship Id="rId193" Type="http://schemas.openxmlformats.org/officeDocument/2006/relationships/slide" Target="slides/slide111.xml"/><Relationship Id="rId207" Type="http://schemas.openxmlformats.org/officeDocument/2006/relationships/slide" Target="slides/slide125.xml"/><Relationship Id="rId249" Type="http://schemas.openxmlformats.org/officeDocument/2006/relationships/slide" Target="slides/slide167.xml"/><Relationship Id="rId13" Type="http://schemas.openxmlformats.org/officeDocument/2006/relationships/slideMaster" Target="slideMasters/slideMaster13.xml"/><Relationship Id="rId109" Type="http://schemas.openxmlformats.org/officeDocument/2006/relationships/slide" Target="slides/slide27.xml"/><Relationship Id="rId260" Type="http://schemas.openxmlformats.org/officeDocument/2006/relationships/slide" Target="slides/slide178.xml"/><Relationship Id="rId316" Type="http://schemas.openxmlformats.org/officeDocument/2006/relationships/slide" Target="slides/slide234.xml"/><Relationship Id="rId55" Type="http://schemas.openxmlformats.org/officeDocument/2006/relationships/slideMaster" Target="slideMasters/slideMaster55.xml"/><Relationship Id="rId97" Type="http://schemas.openxmlformats.org/officeDocument/2006/relationships/slide" Target="slides/slide15.xml"/><Relationship Id="rId120" Type="http://schemas.openxmlformats.org/officeDocument/2006/relationships/slide" Target="slides/slide38.xml"/><Relationship Id="rId358" Type="http://schemas.openxmlformats.org/officeDocument/2006/relationships/slide" Target="slides/slide276.xml"/><Relationship Id="rId162" Type="http://schemas.openxmlformats.org/officeDocument/2006/relationships/slide" Target="slides/slide80.xml"/><Relationship Id="rId218" Type="http://schemas.openxmlformats.org/officeDocument/2006/relationships/slide" Target="slides/slide136.xml"/><Relationship Id="rId271" Type="http://schemas.openxmlformats.org/officeDocument/2006/relationships/slide" Target="slides/slide189.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9.xml"/><Relationship Id="rId327" Type="http://schemas.openxmlformats.org/officeDocument/2006/relationships/slide" Target="slides/slide245.xml"/><Relationship Id="rId173" Type="http://schemas.openxmlformats.org/officeDocument/2006/relationships/slide" Target="slides/slide91.xml"/><Relationship Id="rId229" Type="http://schemas.openxmlformats.org/officeDocument/2006/relationships/slide" Target="slides/slide147.xml"/><Relationship Id="rId240" Type="http://schemas.openxmlformats.org/officeDocument/2006/relationships/slide" Target="slides/slide158.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8.xml"/><Relationship Id="rId282" Type="http://schemas.openxmlformats.org/officeDocument/2006/relationships/slide" Target="slides/slide200.xml"/><Relationship Id="rId338" Type="http://schemas.openxmlformats.org/officeDocument/2006/relationships/slide" Target="slides/slide256.xml"/><Relationship Id="rId8" Type="http://schemas.openxmlformats.org/officeDocument/2006/relationships/slideMaster" Target="slideMasters/slideMaster8.xml"/><Relationship Id="rId142" Type="http://schemas.openxmlformats.org/officeDocument/2006/relationships/slide" Target="slides/slide60.xml"/><Relationship Id="rId184" Type="http://schemas.openxmlformats.org/officeDocument/2006/relationships/slide" Target="slides/slide102.xml"/><Relationship Id="rId251" Type="http://schemas.openxmlformats.org/officeDocument/2006/relationships/slide" Target="slides/slide169.xml"/><Relationship Id="rId46" Type="http://schemas.openxmlformats.org/officeDocument/2006/relationships/slideMaster" Target="slideMasters/slideMaster46.xml"/><Relationship Id="rId293" Type="http://schemas.openxmlformats.org/officeDocument/2006/relationships/slide" Target="slides/slide211.xml"/><Relationship Id="rId307" Type="http://schemas.openxmlformats.org/officeDocument/2006/relationships/slide" Target="slides/slide225.xml"/><Relationship Id="rId349" Type="http://schemas.openxmlformats.org/officeDocument/2006/relationships/slide" Target="slides/slide267.xml"/><Relationship Id="rId88" Type="http://schemas.openxmlformats.org/officeDocument/2006/relationships/slide" Target="slides/slide6.xml"/><Relationship Id="rId111" Type="http://schemas.openxmlformats.org/officeDocument/2006/relationships/slide" Target="slides/slide29.xml"/><Relationship Id="rId153" Type="http://schemas.openxmlformats.org/officeDocument/2006/relationships/slide" Target="slides/slide71.xml"/><Relationship Id="rId195" Type="http://schemas.openxmlformats.org/officeDocument/2006/relationships/slide" Target="slides/slide113.xml"/><Relationship Id="rId209" Type="http://schemas.openxmlformats.org/officeDocument/2006/relationships/slide" Target="slides/slide127.xml"/><Relationship Id="rId360" Type="http://schemas.openxmlformats.org/officeDocument/2006/relationships/slide" Target="slides/slide278.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10/19/21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10/19/21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512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506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49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35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2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516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209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4306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93684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019032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9095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a:t>
            </a:r>
            <a:r>
              <a:rPr lang="en-US" baseline="0" dirty="0"/>
              <a:t> we have described the key idea </a:t>
            </a:r>
            <a:r>
              <a:rPr lang="en-US" dirty="0"/>
              <a:t>of HRM and </a:t>
            </a:r>
            <a:r>
              <a:rPr lang="en-US" dirty="0" err="1"/>
              <a:t>Par+R</a:t>
            </a:r>
            <a:r>
              <a:rPr lang="en-US" baseline="0" dirty="0"/>
              <a:t>, let’s look at our mechanism to put them together.</a:t>
            </a:r>
          </a:p>
          <a:p>
            <a:pPr marL="171450" indent="-171450">
              <a:buFontTx/>
              <a:buChar char="-"/>
            </a:pPr>
            <a:r>
              <a:rPr lang="en-US" baseline="0" dirty="0"/>
              <a:t>First, we characterize and classify application data in terms of their memory error tolerance, rank them from vulnerable to tolerant.</a:t>
            </a:r>
          </a:p>
          <a:p>
            <a:pPr marL="171450" indent="-171450">
              <a:buFontTx/>
              <a:buChar char="-"/>
            </a:pPr>
            <a:r>
              <a:rPr lang="en-US" dirty="0"/>
              <a:t>Then, we</a:t>
            </a:r>
            <a:r>
              <a:rPr lang="en-US" baseline="0" dirty="0"/>
              <a:t> map application data to HRM according to their error tolerance. As an example here, vulnerable data is mapped to reliable memory, tolerable data is mapped to low-cost memory, and recoverable data</a:t>
            </a:r>
            <a:r>
              <a:rPr lang="en-US" dirty="0"/>
              <a:t> </a:t>
            </a:r>
            <a:r>
              <a:rPr lang="en-US" baseline="0" dirty="0"/>
              <a:t>is mapped to </a:t>
            </a:r>
            <a:r>
              <a:rPr lang="en-US" dirty="0"/>
              <a:t>parity </a:t>
            </a:r>
            <a:r>
              <a:rPr lang="en-US" baseline="0" dirty="0"/>
              <a:t>memory with </a:t>
            </a:r>
            <a:r>
              <a:rPr lang="en-US" baseline="0" dirty="0" err="1"/>
              <a:t>Par+R</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357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3621258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901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22628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379652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7.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10/19/21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2021. 10. 19.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2021. 10. 19.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2021. 10. 19.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2021. 10. 19.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2021. 10. 19.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2021. 10. 19.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2021. 10. 19.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10/19/21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10/19/21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10/19/21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10/19/21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10/19/21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10/19/21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10/19/21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10/19/21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10/19/21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10/19/21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10/19/21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10/19/21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10/19/21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10/19/21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10/19/21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10/19/21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10/19/21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10/19/21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10/19/21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10/19/21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10/19/21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10/19/21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10/19/21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10/19/21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10/19/21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9610817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1098474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5275020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10/19/21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7933961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10/19/21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7249499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10/19/21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612063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10/19/21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0838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10/19/21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8150131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10/19/21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1651309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5357645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10/19/21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7399960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92637930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3887994603"/>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083778801"/>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309291151"/>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667195961"/>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427966800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4144253915"/>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697673626"/>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26383015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003269670"/>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124387686"/>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3901614098"/>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939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298914932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163120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94690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614581144"/>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3415948681"/>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3518194885"/>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2955723394"/>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3400374758"/>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91291284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786870470"/>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316590157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404503353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237900096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308178894"/>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994584553"/>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93787140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250957968"/>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881416963"/>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436695258"/>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4391918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41935034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92204742"/>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2889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038239228"/>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50086251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943734647"/>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739906517"/>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397738332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2466993160"/>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566957721"/>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02064522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403030045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7119284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966434369"/>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2883168066"/>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352280760"/>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699979965"/>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6575592"/>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77706807"/>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848571862"/>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843002712"/>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00690499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5150373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893569400"/>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547705888"/>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728249981"/>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705643819"/>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137028892"/>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1226799"/>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1654421036"/>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08291120"/>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27375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23142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459870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5503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918549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994388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366764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715347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286866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019741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4124915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568488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503228778"/>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63927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491448478"/>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2773609142"/>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1247199132"/>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4258539259"/>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981666507"/>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53536144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3115217263"/>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2483956630"/>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1785157458"/>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93953041"/>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1542795074"/>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1082107146"/>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10/19/21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10/19/21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10/19/21</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10/19/21</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10/19/21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10/19/21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10/19/21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10/19/21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10/19/21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10/19/21</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10/19/21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10/19/21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5983413"/>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2261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74393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763206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562764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341379"/>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4184069"/>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800886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771227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9147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4.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image" Target="../media/image1.png"/><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5.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image" Target="../media/image1.png"/><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theme" Target="../theme/theme56.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7.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theme" Target="../theme/theme58.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slideLayout" Target="../slideLayouts/slideLayout625.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image" Target="../media/image1.png"/><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9.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60.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5.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theme" Target="../theme/theme61.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theme" Target="../theme/theme62.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image" Target="../media/image1.png"/><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theme" Target="../theme/theme63.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image" Target="../media/image1.png"/><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theme" Target="../theme/theme64.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theme" Target="../theme/theme65.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slideLayout" Target="../slideLayouts/slideLayout704.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707.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5" Type="http://schemas.openxmlformats.org/officeDocument/2006/relationships/theme" Target="../theme/theme66.xml"/><Relationship Id="rId4" Type="http://schemas.openxmlformats.org/officeDocument/2006/relationships/slideLayout" Target="../slideLayouts/slideLayout708.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7.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8.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69.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theme" Target="../theme/theme70.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s>
</file>

<file path=ppt/slideMasters/_rels/slideMaster71.xml.rels><?xml version="1.0" encoding="UTF-8" standalone="yes"?>
<Relationships xmlns="http://schemas.openxmlformats.org/package/2006/relationships"><Relationship Id="rId3" Type="http://schemas.openxmlformats.org/officeDocument/2006/relationships/slideLayout" Target="../slideLayouts/slideLayout758.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5" Type="http://schemas.openxmlformats.org/officeDocument/2006/relationships/theme" Target="../theme/theme71.xml"/><Relationship Id="rId4" Type="http://schemas.openxmlformats.org/officeDocument/2006/relationships/slideLayout" Target="../slideLayouts/slideLayout759.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67.xml"/><Relationship Id="rId13" Type="http://schemas.openxmlformats.org/officeDocument/2006/relationships/theme" Target="../theme/theme72.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slideLayout" Target="../slideLayouts/slideLayout771.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79.xml"/><Relationship Id="rId13" Type="http://schemas.openxmlformats.org/officeDocument/2006/relationships/theme" Target="../theme/theme73.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slideLayout" Target="../slideLayouts/slideLayout783.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 Id="rId14" Type="http://schemas.openxmlformats.org/officeDocument/2006/relationships/image" Target="../media/image1.pn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91.xml"/><Relationship Id="rId13" Type="http://schemas.openxmlformats.org/officeDocument/2006/relationships/theme" Target="../theme/theme74.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slideLayout" Target="../slideLayouts/slideLayout795.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03.xml"/><Relationship Id="rId13" Type="http://schemas.openxmlformats.org/officeDocument/2006/relationships/theme" Target="../theme/theme75.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slideLayout" Target="../slideLayouts/slideLayout807.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15.xml"/><Relationship Id="rId13" Type="http://schemas.openxmlformats.org/officeDocument/2006/relationships/theme" Target="../theme/theme76.xml"/><Relationship Id="rId3" Type="http://schemas.openxmlformats.org/officeDocument/2006/relationships/slideLayout" Target="../slideLayouts/slideLayout810.xml"/><Relationship Id="rId7" Type="http://schemas.openxmlformats.org/officeDocument/2006/relationships/slideLayout" Target="../slideLayouts/slideLayout814.xml"/><Relationship Id="rId12" Type="http://schemas.openxmlformats.org/officeDocument/2006/relationships/slideLayout" Target="../slideLayouts/slideLayout819.xml"/><Relationship Id="rId2" Type="http://schemas.openxmlformats.org/officeDocument/2006/relationships/slideLayout" Target="../slideLayouts/slideLayout809.xml"/><Relationship Id="rId1" Type="http://schemas.openxmlformats.org/officeDocument/2006/relationships/slideLayout" Target="../slideLayouts/slideLayout808.xml"/><Relationship Id="rId6" Type="http://schemas.openxmlformats.org/officeDocument/2006/relationships/slideLayout" Target="../slideLayouts/slideLayout813.xml"/><Relationship Id="rId11" Type="http://schemas.openxmlformats.org/officeDocument/2006/relationships/slideLayout" Target="../slideLayouts/slideLayout818.xml"/><Relationship Id="rId5" Type="http://schemas.openxmlformats.org/officeDocument/2006/relationships/slideLayout" Target="../slideLayouts/slideLayout812.xml"/><Relationship Id="rId10" Type="http://schemas.openxmlformats.org/officeDocument/2006/relationships/slideLayout" Target="../slideLayouts/slideLayout817.xml"/><Relationship Id="rId4" Type="http://schemas.openxmlformats.org/officeDocument/2006/relationships/slideLayout" Target="../slideLayouts/slideLayout811.xml"/><Relationship Id="rId9" Type="http://schemas.openxmlformats.org/officeDocument/2006/relationships/slideLayout" Target="../slideLayouts/slideLayout816.xml"/><Relationship Id="rId14" Type="http://schemas.openxmlformats.org/officeDocument/2006/relationships/image" Target="../media/image1.png"/></Relationships>
</file>

<file path=ppt/slideMasters/_rels/slideMaster77.xml.rels><?xml version="1.0" encoding="UTF-8" standalone="yes"?>
<Relationships xmlns="http://schemas.openxmlformats.org/package/2006/relationships"><Relationship Id="rId3" Type="http://schemas.openxmlformats.org/officeDocument/2006/relationships/theme" Target="../theme/theme77.xml"/><Relationship Id="rId2" Type="http://schemas.openxmlformats.org/officeDocument/2006/relationships/slideLayout" Target="../slideLayouts/slideLayout821.xml"/><Relationship Id="rId1" Type="http://schemas.openxmlformats.org/officeDocument/2006/relationships/slideLayout" Target="../slideLayouts/slideLayout820.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29.xml"/><Relationship Id="rId13" Type="http://schemas.openxmlformats.org/officeDocument/2006/relationships/image" Target="../media/image1.png"/><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8.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40.xml"/><Relationship Id="rId13" Type="http://schemas.openxmlformats.org/officeDocument/2006/relationships/image" Target="../media/image1.png"/><Relationship Id="rId3" Type="http://schemas.openxmlformats.org/officeDocument/2006/relationships/slideLayout" Target="../slideLayouts/slideLayout835.xml"/><Relationship Id="rId7" Type="http://schemas.openxmlformats.org/officeDocument/2006/relationships/slideLayout" Target="../slideLayouts/slideLayout839.xml"/><Relationship Id="rId12" Type="http://schemas.openxmlformats.org/officeDocument/2006/relationships/theme" Target="../theme/theme79.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11" Type="http://schemas.openxmlformats.org/officeDocument/2006/relationships/slideLayout" Target="../slideLayouts/slideLayout843.xml"/><Relationship Id="rId5" Type="http://schemas.openxmlformats.org/officeDocument/2006/relationships/slideLayout" Target="../slideLayouts/slideLayout837.xml"/><Relationship Id="rId10" Type="http://schemas.openxmlformats.org/officeDocument/2006/relationships/slideLayout" Target="../slideLayouts/slideLayout842.xml"/><Relationship Id="rId4" Type="http://schemas.openxmlformats.org/officeDocument/2006/relationships/slideLayout" Target="../slideLayouts/slideLayout836.xml"/><Relationship Id="rId9" Type="http://schemas.openxmlformats.org/officeDocument/2006/relationships/slideLayout" Target="../slideLayouts/slideLayout8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51.xml"/><Relationship Id="rId13" Type="http://schemas.openxmlformats.org/officeDocument/2006/relationships/theme" Target="../theme/theme80.xml"/><Relationship Id="rId3" Type="http://schemas.openxmlformats.org/officeDocument/2006/relationships/slideLayout" Target="../slideLayouts/slideLayout846.xml"/><Relationship Id="rId7" Type="http://schemas.openxmlformats.org/officeDocument/2006/relationships/slideLayout" Target="../slideLayouts/slideLayout850.xml"/><Relationship Id="rId12" Type="http://schemas.openxmlformats.org/officeDocument/2006/relationships/slideLayout" Target="../slideLayouts/slideLayout855.xml"/><Relationship Id="rId2" Type="http://schemas.openxmlformats.org/officeDocument/2006/relationships/slideLayout" Target="../slideLayouts/slideLayout845.xml"/><Relationship Id="rId1" Type="http://schemas.openxmlformats.org/officeDocument/2006/relationships/slideLayout" Target="../slideLayouts/slideLayout844.xml"/><Relationship Id="rId6" Type="http://schemas.openxmlformats.org/officeDocument/2006/relationships/slideLayout" Target="../slideLayouts/slideLayout849.xml"/><Relationship Id="rId11" Type="http://schemas.openxmlformats.org/officeDocument/2006/relationships/slideLayout" Target="../slideLayouts/slideLayout854.xml"/><Relationship Id="rId5" Type="http://schemas.openxmlformats.org/officeDocument/2006/relationships/slideLayout" Target="../slideLayouts/slideLayout848.xml"/><Relationship Id="rId10" Type="http://schemas.openxmlformats.org/officeDocument/2006/relationships/slideLayout" Target="../slideLayouts/slideLayout853.xml"/><Relationship Id="rId4" Type="http://schemas.openxmlformats.org/officeDocument/2006/relationships/slideLayout" Target="../slideLayouts/slideLayout847.xml"/><Relationship Id="rId9" Type="http://schemas.openxmlformats.org/officeDocument/2006/relationships/slideLayout" Target="../slideLayouts/slideLayout852.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63.xml"/><Relationship Id="rId13" Type="http://schemas.openxmlformats.org/officeDocument/2006/relationships/theme" Target="../theme/theme81.xml"/><Relationship Id="rId3" Type="http://schemas.openxmlformats.org/officeDocument/2006/relationships/slideLayout" Target="../slideLayouts/slideLayout858.xml"/><Relationship Id="rId7" Type="http://schemas.openxmlformats.org/officeDocument/2006/relationships/slideLayout" Target="../slideLayouts/slideLayout862.xml"/><Relationship Id="rId12" Type="http://schemas.openxmlformats.org/officeDocument/2006/relationships/slideLayout" Target="../slideLayouts/slideLayout867.xml"/><Relationship Id="rId2" Type="http://schemas.openxmlformats.org/officeDocument/2006/relationships/slideLayout" Target="../slideLayouts/slideLayout857.xml"/><Relationship Id="rId1" Type="http://schemas.openxmlformats.org/officeDocument/2006/relationships/slideLayout" Target="../slideLayouts/slideLayout856.xml"/><Relationship Id="rId6" Type="http://schemas.openxmlformats.org/officeDocument/2006/relationships/slideLayout" Target="../slideLayouts/slideLayout861.xml"/><Relationship Id="rId11" Type="http://schemas.openxmlformats.org/officeDocument/2006/relationships/slideLayout" Target="../slideLayouts/slideLayout866.xml"/><Relationship Id="rId5" Type="http://schemas.openxmlformats.org/officeDocument/2006/relationships/slideLayout" Target="../slideLayouts/slideLayout860.xml"/><Relationship Id="rId10" Type="http://schemas.openxmlformats.org/officeDocument/2006/relationships/slideLayout" Target="../slideLayouts/slideLayout865.xml"/><Relationship Id="rId4" Type="http://schemas.openxmlformats.org/officeDocument/2006/relationships/slideLayout" Target="../slideLayouts/slideLayout859.xml"/><Relationship Id="rId9" Type="http://schemas.openxmlformats.org/officeDocument/2006/relationships/slideLayout" Target="../slideLayouts/slideLayout864.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75.xml"/><Relationship Id="rId3" Type="http://schemas.openxmlformats.org/officeDocument/2006/relationships/slideLayout" Target="../slideLayouts/slideLayout870.xml"/><Relationship Id="rId7" Type="http://schemas.openxmlformats.org/officeDocument/2006/relationships/slideLayout" Target="../slideLayouts/slideLayout874.xml"/><Relationship Id="rId2" Type="http://schemas.openxmlformats.org/officeDocument/2006/relationships/slideLayout" Target="../slideLayouts/slideLayout869.xml"/><Relationship Id="rId1" Type="http://schemas.openxmlformats.org/officeDocument/2006/relationships/slideLayout" Target="../slideLayouts/slideLayout868.xml"/><Relationship Id="rId6" Type="http://schemas.openxmlformats.org/officeDocument/2006/relationships/slideLayout" Target="../slideLayouts/slideLayout873.xml"/><Relationship Id="rId11" Type="http://schemas.openxmlformats.org/officeDocument/2006/relationships/theme" Target="../theme/theme82.xml"/><Relationship Id="rId5" Type="http://schemas.openxmlformats.org/officeDocument/2006/relationships/slideLayout" Target="../slideLayouts/slideLayout872.xml"/><Relationship Id="rId10" Type="http://schemas.openxmlformats.org/officeDocument/2006/relationships/slideLayout" Target="../slideLayouts/slideLayout877.xml"/><Relationship Id="rId4" Type="http://schemas.openxmlformats.org/officeDocument/2006/relationships/slideLayout" Target="../slideLayouts/slideLayout871.xml"/><Relationship Id="rId9" Type="http://schemas.openxmlformats.org/officeDocument/2006/relationships/slideLayout" Target="../slideLayouts/slideLayout8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2021. 10. 19.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10/19/21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10/19/21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88421453"/>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01476882"/>
      </p:ext>
    </p:extLst>
  </p:cSld>
  <p:clrMap bg1="lt1" tx1="dk1" bg2="lt2" tx2="dk2" accent1="accent1" accent2="accent2" accent3="accent3" accent4="accent4" accent5="accent5" accent6="accent6" hlink="hlink" folHlink="folHlink"/>
  <p:sldLayoutIdLst>
    <p:sldLayoutId id="2147489465" r:id="rId1"/>
    <p:sldLayoutId id="2147489466" r:id="rId2"/>
    <p:sldLayoutId id="2147489467" r:id="rId3"/>
    <p:sldLayoutId id="2147489468" r:id="rId4"/>
    <p:sldLayoutId id="2147489469" r:id="rId5"/>
    <p:sldLayoutId id="2147489470" r:id="rId6"/>
    <p:sldLayoutId id="2147489471" r:id="rId7"/>
    <p:sldLayoutId id="2147489472" r:id="rId8"/>
    <p:sldLayoutId id="2147489473" r:id="rId9"/>
    <p:sldLayoutId id="2147489474" r:id="rId10"/>
    <p:sldLayoutId id="2147489475" r:id="rId11"/>
    <p:sldLayoutId id="214748947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733472"/>
      </p:ext>
    </p:extLst>
  </p:cSld>
  <p:clrMap bg1="lt1" tx1="dk1" bg2="lt2" tx2="dk2" accent1="accent1" accent2="accent2" accent3="accent3" accent4="accent4" accent5="accent5" accent6="accent6" hlink="hlink" folHlink="folHlink"/>
  <p:sldLayoutIdLst>
    <p:sldLayoutId id="2147489478" r:id="rId1"/>
    <p:sldLayoutId id="2147489479" r:id="rId2"/>
    <p:sldLayoutId id="2147489480" r:id="rId3"/>
    <p:sldLayoutId id="2147489481"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087471772"/>
      </p:ext>
    </p:extLst>
  </p:cSld>
  <p:clrMap bg1="lt1" tx1="dk1" bg2="lt2" tx2="dk2" accent1="accent1" accent2="accent2" accent3="accent3" accent4="accent4" accent5="accent5" accent6="accent6" hlink="hlink" folHlink="folHlink"/>
  <p:sldLayoutIdLst>
    <p:sldLayoutId id="2147489483" r:id="rId1"/>
    <p:sldLayoutId id="2147489484" r:id="rId2"/>
    <p:sldLayoutId id="2147489485" r:id="rId3"/>
    <p:sldLayoutId id="2147489486" r:id="rId4"/>
    <p:sldLayoutId id="2147489487" r:id="rId5"/>
    <p:sldLayoutId id="2147489488" r:id="rId6"/>
    <p:sldLayoutId id="2147489489" r:id="rId7"/>
    <p:sldLayoutId id="2147489490" r:id="rId8"/>
    <p:sldLayoutId id="2147489491" r:id="rId9"/>
    <p:sldLayoutId id="2147489492" r:id="rId10"/>
    <p:sldLayoutId id="2147489493" r:id="rId11"/>
    <p:sldLayoutId id="214748949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16006909"/>
      </p:ext>
    </p:extLst>
  </p:cSld>
  <p:clrMap bg1="lt1" tx1="dk1" bg2="lt2" tx2="dk2" accent1="accent1" accent2="accent2" accent3="accent3" accent4="accent4" accent5="accent5" accent6="accent6" hlink="hlink" folHlink="folHlink"/>
  <p:sldLayoutIdLst>
    <p:sldLayoutId id="2147489496" r:id="rId1"/>
    <p:sldLayoutId id="2147489497" r:id="rId2"/>
    <p:sldLayoutId id="2147489498" r:id="rId3"/>
    <p:sldLayoutId id="2147489499" r:id="rId4"/>
    <p:sldLayoutId id="2147489500" r:id="rId5"/>
    <p:sldLayoutId id="2147489501" r:id="rId6"/>
    <p:sldLayoutId id="2147489502" r:id="rId7"/>
    <p:sldLayoutId id="2147489503" r:id="rId8"/>
    <p:sldLayoutId id="2147489504" r:id="rId9"/>
    <p:sldLayoutId id="2147489505" r:id="rId10"/>
    <p:sldLayoutId id="2147489506" r:id="rId11"/>
    <p:sldLayoutId id="21474895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01124694"/>
      </p:ext>
    </p:extLst>
  </p:cSld>
  <p:clrMap bg1="lt1" tx1="dk1" bg2="lt2" tx2="dk2" accent1="accent1" accent2="accent2" accent3="accent3" accent4="accent4" accent5="accent5" accent6="accent6" hlink="hlink" folHlink="folHlink"/>
  <p:sldLayoutIdLst>
    <p:sldLayoutId id="2147489509" r:id="rId1"/>
    <p:sldLayoutId id="2147489510" r:id="rId2"/>
    <p:sldLayoutId id="2147489511" r:id="rId3"/>
    <p:sldLayoutId id="2147489512" r:id="rId4"/>
    <p:sldLayoutId id="2147489513" r:id="rId5"/>
    <p:sldLayoutId id="2147489514" r:id="rId6"/>
    <p:sldLayoutId id="2147489515" r:id="rId7"/>
    <p:sldLayoutId id="2147489516" r:id="rId8"/>
    <p:sldLayoutId id="2147489517" r:id="rId9"/>
    <p:sldLayoutId id="2147489518" r:id="rId10"/>
    <p:sldLayoutId id="2147489519" r:id="rId11"/>
    <p:sldLayoutId id="21474895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02783933"/>
      </p:ext>
    </p:extLst>
  </p:cSld>
  <p:clrMap bg1="lt1" tx1="dk1" bg2="lt2" tx2="dk2" accent1="accent1" accent2="accent2" accent3="accent3" accent4="accent4" accent5="accent5" accent6="accent6" hlink="hlink" folHlink="folHlink"/>
  <p:sldLayoutIdLst>
    <p:sldLayoutId id="2147489522" r:id="rId1"/>
    <p:sldLayoutId id="2147489523" r:id="rId2"/>
    <p:sldLayoutId id="2147489524" r:id="rId3"/>
    <p:sldLayoutId id="2147489525" r:id="rId4"/>
    <p:sldLayoutId id="2147489526" r:id="rId5"/>
    <p:sldLayoutId id="2147489527" r:id="rId6"/>
    <p:sldLayoutId id="2147489528" r:id="rId7"/>
    <p:sldLayoutId id="2147489529" r:id="rId8"/>
    <p:sldLayoutId id="2147489530" r:id="rId9"/>
    <p:sldLayoutId id="2147489531" r:id="rId10"/>
    <p:sldLayoutId id="2147489532" r:id="rId11"/>
    <p:sldLayoutId id="21474895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756156645"/>
      </p:ext>
    </p:extLst>
  </p:cSld>
  <p:clrMap bg1="lt1" tx1="dk1" bg2="lt2" tx2="dk2" accent1="accent1" accent2="accent2" accent3="accent3" accent4="accent4" accent5="accent5" accent6="accent6" hlink="hlink" folHlink="folHlink"/>
  <p:sldLayoutIdLst>
    <p:sldLayoutId id="2147489535" r:id="rId1"/>
    <p:sldLayoutId id="2147489536" r:id="rId2"/>
    <p:sldLayoutId id="2147489537" r:id="rId3"/>
    <p:sldLayoutId id="2147489538" r:id="rId4"/>
    <p:sldLayoutId id="2147489539" r:id="rId5"/>
    <p:sldLayoutId id="2147489540" r:id="rId6"/>
    <p:sldLayoutId id="2147489541" r:id="rId7"/>
    <p:sldLayoutId id="2147489542" r:id="rId8"/>
    <p:sldLayoutId id="2147489543" r:id="rId9"/>
    <p:sldLayoutId id="2147489544" r:id="rId10"/>
    <p:sldLayoutId id="2147489545" r:id="rId11"/>
    <p:sldLayoutId id="214748954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10/19/21</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497416351"/>
      </p:ext>
    </p:extLst>
  </p:cSld>
  <p:clrMap bg1="lt1" tx1="dk1" bg2="lt2" tx2="dk2" accent1="accent1" accent2="accent2" accent3="accent3" accent4="accent4" accent5="accent5" accent6="accent6" hlink="hlink" folHlink="folHlink"/>
  <p:sldLayoutIdLst>
    <p:sldLayoutId id="2147489548" r:id="rId1"/>
    <p:sldLayoutId id="2147489549"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73433811"/>
      </p:ext>
    </p:extLst>
  </p:cSld>
  <p:clrMap bg1="lt1" tx1="dk1" bg2="lt2" tx2="dk2" accent1="accent1" accent2="accent2" accent3="accent3" accent4="accent4" accent5="accent5" accent6="accent6" hlink="hlink" folHlink="folHlink"/>
  <p:sldLayoutIdLst>
    <p:sldLayoutId id="2147489575" r:id="rId1"/>
    <p:sldLayoutId id="2147489576" r:id="rId2"/>
    <p:sldLayoutId id="2147489577" r:id="rId3"/>
    <p:sldLayoutId id="2147489578" r:id="rId4"/>
    <p:sldLayoutId id="2147489579" r:id="rId5"/>
    <p:sldLayoutId id="2147489580" r:id="rId6"/>
    <p:sldLayoutId id="2147489581" r:id="rId7"/>
    <p:sldLayoutId id="2147489582" r:id="rId8"/>
    <p:sldLayoutId id="2147489583" r:id="rId9"/>
    <p:sldLayoutId id="2147489584" r:id="rId10"/>
    <p:sldLayoutId id="2147489585" r:id="rId11"/>
    <p:sldLayoutId id="21474895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10/19/21</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2854243"/>
      </p:ext>
    </p:extLst>
  </p:cSld>
  <p:clrMap bg1="lt1" tx1="dk1" bg2="dk2" tx2="lt2" accent1="accent1" accent2="accent2" accent3="accent3" accent4="accent4" accent5="accent5" accent6="accent6" hlink="hlink" folHlink="folHlink"/>
  <p:sldLayoutIdLst>
    <p:sldLayoutId id="2147489601" r:id="rId1"/>
    <p:sldLayoutId id="2147489602" r:id="rId2"/>
    <p:sldLayoutId id="2147489603" r:id="rId3"/>
    <p:sldLayoutId id="2147489604" r:id="rId4"/>
    <p:sldLayoutId id="2147489605" r:id="rId5"/>
    <p:sldLayoutId id="2147489606" r:id="rId6"/>
    <p:sldLayoutId id="2147489607" r:id="rId7"/>
    <p:sldLayoutId id="2147489608" r:id="rId8"/>
    <p:sldLayoutId id="2147489609" r:id="rId9"/>
    <p:sldLayoutId id="214748961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hyperlink" Target="https://people.inf.ethz.ch/omutlu" TargetMode="External"/><Relationship Id="rId4" Type="http://schemas.openxmlformats.org/officeDocument/2006/relationships/hyperlink" Target="mailto:omutlu@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101.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7.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0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hpca22.site.ac.upc.edu/" TargetMode="External"/><Relationship Id="rId7" Type="http://schemas.openxmlformats.org/officeDocument/2006/relationships/image" Target="../media/image98.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809.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809.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people.inf.ethz.ch/omutlu/pub/network-on-memory-data-copy_ieee-cal20.pdf" TargetMode="External"/><Relationship Id="rId1" Type="http://schemas.openxmlformats.org/officeDocument/2006/relationships/slideLayout" Target="../slideLayouts/slideLayout809.xml"/><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tiff"/><Relationship Id="rId1" Type="http://schemas.openxmlformats.org/officeDocument/2006/relationships/slideLayout" Target="../slideLayouts/slideLayout63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0.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104.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12.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06.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107.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36.xml"/><Relationship Id="rId6" Type="http://schemas.openxmlformats.org/officeDocument/2006/relationships/chart" Target="../charts/chart2.xml"/><Relationship Id="rId5" Type="http://schemas.openxmlformats.org/officeDocument/2006/relationships/image" Target="../media/image112.png"/><Relationship Id="rId4" Type="http://schemas.openxmlformats.org/officeDocument/2006/relationships/image" Target="../media/image11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4.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jpg"/><Relationship Id="rId2" Type="http://schemas.openxmlformats.org/officeDocument/2006/relationships/image" Target="../media/image114.png"/><Relationship Id="rId1" Type="http://schemas.openxmlformats.org/officeDocument/2006/relationships/slideLayout" Target="../slideLayouts/slideLayout733.xml"/><Relationship Id="rId6" Type="http://schemas.openxmlformats.org/officeDocument/2006/relationships/image" Target="../media/image117.png"/><Relationship Id="rId5" Type="http://schemas.openxmlformats.org/officeDocument/2006/relationships/image" Target="../media/image1.png"/><Relationship Id="rId4" Type="http://schemas.openxmlformats.org/officeDocument/2006/relationships/image" Target="../media/image116.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73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pn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3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5.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34.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34.xml"/></Relationships>
</file>

<file path=ppt/slides/_rels/slide1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5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57.xml"/><Relationship Id="rId5" Type="http://schemas.openxmlformats.org/officeDocument/2006/relationships/image" Target="../media/image129.png"/><Relationship Id="rId4" Type="http://schemas.openxmlformats.org/officeDocument/2006/relationships/image" Target="../media/image128.png"/></Relationships>
</file>

<file path=ppt/slides/_rels/slide134.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3.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79.xml"/></Relationships>
</file>

<file path=ppt/slides/_rels/slide13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13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3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72.xml"/></Relationships>
</file>

<file path=ppt/slides/_rels/slide140.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36.png"/></Relationships>
</file>

<file path=ppt/slides/_rels/slide141.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37.png"/></Relationships>
</file>

<file path=ppt/slides/_rels/slide142.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5.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www.iccd-conf.com/" TargetMode="External"/><Relationship Id="rId7" Type="http://schemas.openxmlformats.org/officeDocument/2006/relationships/hyperlink" Target="https://github.com/CMU-SAFARI/NATSA"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hyperlink" Target="https://arxiv.org/pdf/1903.03988.pdf"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147.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41.tiff"/><Relationship Id="rId1" Type="http://schemas.openxmlformats.org/officeDocument/2006/relationships/slideLayout" Target="../slideLayouts/slideLayout523.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42.tiff"/></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2.xml"/><Relationship Id="rId1" Type="http://schemas.openxmlformats.org/officeDocument/2006/relationships/slideLayout" Target="../slideLayouts/slideLayout821.xml"/><Relationship Id="rId4" Type="http://schemas.openxmlformats.org/officeDocument/2006/relationships/hyperlink" Target="http://www.upmem.com/"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23.xml"/><Relationship Id="rId1" Type="http://schemas.openxmlformats.org/officeDocument/2006/relationships/slideLayout" Target="../slideLayouts/slideLayout821.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38.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67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arxiv.org/pdf/2105.03814.pdf" TargetMode="External"/><Relationship Id="rId1" Type="http://schemas.openxmlformats.org/officeDocument/2006/relationships/slideLayout" Target="../slideLayouts/slideLayout52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s>
</file>

<file path=ppt/slides/_rels/slide154.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55.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50.png"/><Relationship Id="rId1" Type="http://schemas.openxmlformats.org/officeDocument/2006/relationships/slideLayout" Target="../slideLayouts/slideLayout52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2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3.png"/><Relationship Id="rId1" Type="http://schemas.openxmlformats.org/officeDocument/2006/relationships/slideLayout" Target="../slideLayouts/slideLayout523.xml"/></Relationships>
</file>

<file path=ppt/slides/_rels/slide158.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Sscy1Wrr22A&amp;list=PL5Q2soXY2Zi9xidyIgBxUz7xRPS-wisBN&amp;index=25" TargetMode="External"/><Relationship Id="rId4" Type="http://schemas.openxmlformats.org/officeDocument/2006/relationships/hyperlink" Target="https://www.youtube.com/watch?v=gR7XR-Eepcg&amp;list=PL5Q2soXY2Zi9xidyIgBxUz7xRPS-wisBN&amp;index=10"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5" Type="http://schemas.openxmlformats.org/officeDocument/2006/relationships/hyperlink" Target="https://www.youtube.com/onurmutlulectures" TargetMode="External"/><Relationship Id="rId4" Type="http://schemas.openxmlformats.org/officeDocument/2006/relationships/hyperlink" Target="https://www.youtube.com/watch?v=gR7XR-Eepcg&amp;list=PL5Q2soXY2Zi9xidyIgBxUz7xRPS-wisBN&amp;index=1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60.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4.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672.xml"/><Relationship Id="rId4" Type="http://schemas.openxmlformats.org/officeDocument/2006/relationships/image" Target="../media/image157.png"/></Relationships>
</file>

<file path=ppt/slides/_rels/slide1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72.xml"/></Relationships>
</file>

<file path=ppt/slides/_rels/slide17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4.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36.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38.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67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79.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4.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8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97.xml"/></Relationships>
</file>

<file path=ppt/slides/_rels/slide18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9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3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19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60.png"/></Relationships>
</file>

<file path=ppt/slides/_rels/slide19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45.xml"/></Relationships>
</file>

<file path=ppt/slides/_rels/slide19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62.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1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84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19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0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45.xml"/></Relationships>
</file>

<file path=ppt/slides/_rels/slide20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845.xml"/></Relationships>
</file>

<file path=ppt/slides/_rels/slide207.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845.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68.png"/></Relationships>
</file>

<file path=ppt/slides/_rels/slide20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845.xml"/></Relationships>
</file>

<file path=ppt/slides/_rels/slide209.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845.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70.png"/></Relationships>
</file>

<file path=ppt/slides/_rels/slide2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1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253.xml"/><Relationship Id="rId4" Type="http://schemas.openxmlformats.org/officeDocument/2006/relationships/image" Target="../media/image172.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2.xml"/></Relationships>
</file>

<file path=ppt/slides/_rels/slide214.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1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8.xml"/><Relationship Id="rId1" Type="http://schemas.openxmlformats.org/officeDocument/2006/relationships/slideLayout" Target="../slideLayouts/slideLayout869.xml"/><Relationship Id="rId4" Type="http://schemas.openxmlformats.org/officeDocument/2006/relationships/image" Target="../media/image174.png"/></Relationships>
</file>

<file path=ppt/slides/_rels/slide217.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75.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18.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76.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19.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177.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8.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36.xml"/><Relationship Id="rId5" Type="http://schemas.openxmlformats.org/officeDocument/2006/relationships/image" Target="../media/image139.png"/><Relationship Id="rId4" Type="http://schemas.openxmlformats.org/officeDocument/2006/relationships/hyperlink" Target="https://arxiv.org/pdf/1903.03988.pdf"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231.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4.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3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0.png"/><Relationship Id="rId1" Type="http://schemas.openxmlformats.org/officeDocument/2006/relationships/slideLayout" Target="../slideLayouts/slideLayout706.xml"/><Relationship Id="rId6" Type="http://schemas.openxmlformats.org/officeDocument/2006/relationships/hyperlink" Target="https://safari.ethz.ch/safari-newsletter-january-2021/" TargetMode="External"/><Relationship Id="rId5" Type="http://schemas.openxmlformats.org/officeDocument/2006/relationships/image" Target="../media/image181.jpeg"/><Relationship Id="rId4" Type="http://schemas.openxmlformats.org/officeDocument/2006/relationships/hyperlink" Target="http://www.safari.ethz.ch/"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615.xml"/></Relationships>
</file>

<file path=ppt/slides/_rels/slide23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237.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s>
</file>

<file path=ppt/slides/_rels/slide2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1.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11.png"/><Relationship Id="rId5" Type="http://schemas.openxmlformats.org/officeDocument/2006/relationships/hyperlink" Target="https://people.inf.ethz.ch/omutlu" TargetMode="External"/><Relationship Id="rId4" Type="http://schemas.openxmlformats.org/officeDocument/2006/relationships/hyperlink" Target="mailto:omutlu@gmail.com" TargetMode="Externa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36.xml"/></Relationships>
</file>

<file path=ppt/slides/_rels/slide24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36.xml"/></Relationships>
</file>

<file path=ppt/slides/_rels/slide2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36.xml"/><Relationship Id="rId4" Type="http://schemas.openxmlformats.org/officeDocument/2006/relationships/image" Target="../media/image186.png"/></Relationships>
</file>

<file path=ppt/slides/_rels/slide24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10.xml"/></Relationships>
</file>

<file path=ppt/slides/_rels/slide24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10.xml"/></Relationships>
</file>

<file path=ppt/slides/_rels/slide24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36.xml"/></Relationships>
</file>

<file path=ppt/slides/_rels/slide24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36.xml"/></Relationships>
</file>

<file path=ppt/slides/_rels/slide24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10.xml"/></Relationships>
</file>

<file path=ppt/slides/_rels/slide24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22.xml"/></Relationships>
</file>

<file path=ppt/slides/_rels/slide24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10.xml"/></Relationships>
</file>

<file path=ppt/slides/_rels/slide25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10.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82.xml"/></Relationships>
</file>

<file path=ppt/slides/_rels/slide254.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45.xml"/><Relationship Id="rId5" Type="http://schemas.openxmlformats.org/officeDocument/2006/relationships/image" Target="../media/image199.png"/><Relationship Id="rId4" Type="http://schemas.openxmlformats.org/officeDocument/2006/relationships/hyperlink" Target="https://people.inf.ethz.ch/omutlu/projects.htm" TargetMode="External"/></Relationships>
</file>

<file path=ppt/slides/_rels/slide25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200.png"/><Relationship Id="rId7" Type="http://schemas.openxmlformats.org/officeDocument/2006/relationships/image" Target="../media/image203.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02.png"/><Relationship Id="rId5" Type="http://schemas.openxmlformats.org/officeDocument/2006/relationships/image" Target="../media/image201.jpeg"/><Relationship Id="rId10" Type="http://schemas.openxmlformats.org/officeDocument/2006/relationships/image" Target="../media/image204.png"/><Relationship Id="rId4" Type="http://schemas.microsoft.com/office/2007/relationships/hdphoto" Target="../media/hdphoto3.wdp"/><Relationship Id="rId9" Type="http://schemas.openxmlformats.org/officeDocument/2006/relationships/image" Target="../media/image88.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hyperlink" Target="http://www.safari.ethz.ch/" TargetMode="External"/><Relationship Id="rId1" Type="http://schemas.openxmlformats.org/officeDocument/2006/relationships/slideLayout" Target="../slideLayouts/slideLayout615.xml"/></Relationships>
</file>

<file path=ppt/slides/_rels/slide2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6.png"/><Relationship Id="rId1" Type="http://schemas.openxmlformats.org/officeDocument/2006/relationships/slideLayout" Target="../slideLayouts/slideLayout757.xml"/><Relationship Id="rId6" Type="http://schemas.openxmlformats.org/officeDocument/2006/relationships/hyperlink" Target="https://safari.ethz.ch/safari-newsletter-april-2020/" TargetMode="External"/><Relationship Id="rId5" Type="http://schemas.openxmlformats.org/officeDocument/2006/relationships/image" Target="../media/image207.jpeg"/><Relationship Id="rId4" Type="http://schemas.openxmlformats.org/officeDocument/2006/relationships/hyperlink" Target="http://www.safari.ethz.ch/" TargetMode="External"/></Relationships>
</file>

<file path=ppt/slides/_rels/slide26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263.xml.rels><?xml version="1.0" encoding="UTF-8" standalone="yes"?>
<Relationships xmlns="http://schemas.openxmlformats.org/package/2006/relationships"><Relationship Id="rId2" Type="http://schemas.openxmlformats.org/officeDocument/2006/relationships/hyperlink" Target="https://safari.ethz.ch/safari-alumni/" TargetMode="External"/><Relationship Id="rId1" Type="http://schemas.openxmlformats.org/officeDocument/2006/relationships/slideLayout" Target="../slideLayouts/slideLayout82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7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69.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c6_LgzuNdkw&amp;list=PL5Q2soXY2Zi8D_5MGV6EnXEJHnV2YFBJl&amp;index=25"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12.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r7sn41lH-4A&amp;list=PL5Q2soXY2Zi8D_5MGV6EnXEJHnV2YFBJl&amp;index=41" TargetMode="External"/><Relationship Id="rId4" Type="http://schemas.openxmlformats.org/officeDocument/2006/relationships/hyperlink" Target="https://www.youtube.com/watch?v=njX_14584Jw&amp;list=PL5Q2soXY2Zi8D_5MGV6EnXEJHnV2YFBJl&amp;index=1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hyperlink" Target="https://www.youtube.com/watch?v=c3mPdZA-Fmc&amp;list=PL5Q2soXY2Zi9xidyIgBxUz7xRPS-wisBN" TargetMode="External"/><Relationship Id="rId2" Type="http://schemas.openxmlformats.org/officeDocument/2006/relationships/hyperlink" Target="https://www.youtube.com/watch?v=LbC0EZY8yw4&amp;list=PL5Q2soXY2Zi_uej3aY39YB5pfW4SJ7LlN" TargetMode="External"/><Relationship Id="rId1" Type="http://schemas.openxmlformats.org/officeDocument/2006/relationships/slideLayout" Target="../slideLayouts/slideLayout512.xml"/><Relationship Id="rId4" Type="http://schemas.openxmlformats.org/officeDocument/2006/relationships/hyperlink" Target="https://www.youtube.com/onurmutlulectures" TargetMode="External"/></Relationships>
</file>

<file path=ppt/slides/_rels/slide271.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image" Target="../media/image208.png"/><Relationship Id="rId1" Type="http://schemas.openxmlformats.org/officeDocument/2006/relationships/slideLayout" Target="../slideLayouts/slideLayout512.xml"/></Relationships>
</file>

<file path=ppt/slides/_rels/slide272.xml.rels><?xml version="1.0" encoding="UTF-8" standalone="yes"?>
<Relationships xmlns="http://schemas.openxmlformats.org/package/2006/relationships"><Relationship Id="rId3" Type="http://schemas.openxmlformats.org/officeDocument/2006/relationships/hyperlink" Target="https://www.youtube.com/watch?v=LbC0EZY8yw4&amp;list=PL5Q2soXY2Zi_uej3aY39YB5pfW4SJ7LlN" TargetMode="External"/><Relationship Id="rId2" Type="http://schemas.openxmlformats.org/officeDocument/2006/relationships/hyperlink" Target="https://safari.ethz.ch/digitaltechnik/spring2021/doku.php?id=schedule" TargetMode="External"/><Relationship Id="rId1" Type="http://schemas.openxmlformats.org/officeDocument/2006/relationships/slideLayout" Target="../slideLayouts/slideLayout512.xml"/><Relationship Id="rId4" Type="http://schemas.openxmlformats.org/officeDocument/2006/relationships/image" Target="../media/image209.png"/></Relationships>
</file>

<file path=ppt/slides/_rels/slide273.xml.rels><?xml version="1.0" encoding="UTF-8" standalone="yes"?>
<Relationships xmlns="http://schemas.openxmlformats.org/package/2006/relationships"><Relationship Id="rId3" Type="http://schemas.openxmlformats.org/officeDocument/2006/relationships/hyperlink" Target="https://www.youtube.com/watch?v=c3mPdZA-Fmc&amp;list=PL5Q2soXY2Zi9xidyIgBxUz7xRPS-wisBN" TargetMode="External"/><Relationship Id="rId2" Type="http://schemas.openxmlformats.org/officeDocument/2006/relationships/hyperlink" Target="https://safari.ethz.ch/architecture/fall2020/doku.php?id=schedule" TargetMode="External"/><Relationship Id="rId1" Type="http://schemas.openxmlformats.org/officeDocument/2006/relationships/slideLayout" Target="../slideLayouts/slideLayout512.xml"/><Relationship Id="rId4" Type="http://schemas.openxmlformats.org/officeDocument/2006/relationships/image" Target="../media/image210.png"/></Relationships>
</file>

<file path=ppt/slides/_rels/slide27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s://www.youtube.com/watch?v=83tlorht7Mc&amp;list=PL5Q2soXY2Zi8D_5MGV6EnXEJHnV2YFBJl&amp;index=54" TargetMode="External"/><Relationship Id="rId1" Type="http://schemas.openxmlformats.org/officeDocument/2006/relationships/slideLayout" Target="../slideLayouts/slideLayout512.xml"/></Relationships>
</file>

<file path=ppt/slides/_rels/slide2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2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s>
</file>

<file path=ppt/slides/_rels/slide277.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78.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46.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 Id="rId4" Type="http://schemas.openxmlformats.org/officeDocument/2006/relationships/hyperlink" Target="https://www.youtube.com/onurmutlulecture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46.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8.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38.xml"/></Relationships>
</file>

<file path=ppt/slides/_rels/slide35.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0.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660.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2.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1.png"/><Relationship Id="rId1" Type="http://schemas.openxmlformats.org/officeDocument/2006/relationships/slideLayout" Target="../slideLayouts/slideLayout638.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38.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67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ithub.com/CMU-SAFARI/SoftMC" TargetMode="External"/><Relationship Id="rId1" Type="http://schemas.openxmlformats.org/officeDocument/2006/relationships/slideLayout" Target="../slideLayouts/slideLayout67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3.xml"/></Relationships>
</file>

<file path=ppt/slides/_rels/slide42.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649.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57.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557.xml"/><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6.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3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85.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8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0.png"/><Relationship Id="rId1" Type="http://schemas.openxmlformats.org/officeDocument/2006/relationships/slideLayout" Target="../slideLayouts/slideLayout660.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71.png"/><Relationship Id="rId4" Type="http://schemas.openxmlformats.org/officeDocument/2006/relationships/hyperlink" Target="https://arxiv.org/pdf/1904.09724.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2.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8.xml"/></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73.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74.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75.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pwRw7QqK_qA&amp;list=PL5Q2soXY2Zi9xidyIgBxUz7xRPS-wisBN&amp;index=9" TargetMode="External"/><Relationship Id="rId2" Type="http://schemas.openxmlformats.org/officeDocument/2006/relationships/hyperlink" Target="https://www.youtube.com/watch?v=KDy632z23UE&amp;list=PL5Q2soXY2Zi9xidyIgBxUz7xRPS-wisBN&amp;index=8" TargetMode="External"/><Relationship Id="rId1" Type="http://schemas.openxmlformats.org/officeDocument/2006/relationships/slideLayout" Target="../slideLayouts/slideLayout236.xml"/><Relationship Id="rId6" Type="http://schemas.openxmlformats.org/officeDocument/2006/relationships/hyperlink" Target="https://www.youtube.com/onurmutlulectures" TargetMode="External"/><Relationship Id="rId5" Type="http://schemas.openxmlformats.org/officeDocument/2006/relationships/hyperlink" Target="https://www.youtube.com/watch?v=HvswnsfG3oQ&amp;list=PL5Q2soXY2Zi9xidyIgBxUz7xRPS-wisBN&amp;index=11" TargetMode="External"/><Relationship Id="rId4" Type="http://schemas.openxmlformats.org/officeDocument/2006/relationships/hyperlink" Target="https://www.youtube.com/watch?v=gR7XR-Eepcg&amp;list=PL5Q2soXY2Zi9xidyIgBxUz7xRPS-wisBN&amp;index=10"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JV1uc1kOt04" TargetMode="External"/><Relationship Id="rId7" Type="http://schemas.openxmlformats.org/officeDocument/2006/relationships/image" Target="../media/image76.png"/><Relationship Id="rId2" Type="http://schemas.openxmlformats.org/officeDocument/2006/relationships/hyperlink" Target="https://people.inf.ethz.ch/omutlu/pub/onur-RowHammer-SEHAS-Keynote-HiPEAC-January-19-2021-final.pptx" TargetMode="External"/><Relationship Id="rId1" Type="http://schemas.openxmlformats.org/officeDocument/2006/relationships/slideLayout" Target="../slideLayouts/slideLayout236.xml"/><Relationship Id="rId6" Type="http://schemas.openxmlformats.org/officeDocument/2006/relationships/hyperlink" Target="https://www.youtube.com/watch?v=sgd7PHQQ1AI" TargetMode="External"/><Relationship Id="rId5" Type="http://schemas.openxmlformats.org/officeDocument/2006/relationships/hyperlink" Target="https://people.inf.ethz.ch/omutlu/pub/onur-RowHammer-SEHAS-Keynote-HiPEAC-January-19-2021-final.pdf" TargetMode="External"/><Relationship Id="rId4" Type="http://schemas.openxmlformats.org/officeDocument/2006/relationships/hyperlink" Target="https://www.hipeac.net/2021/budapes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83.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83.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83.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83.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3.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83.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7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9.png"/><Relationship Id="rId1" Type="http://schemas.openxmlformats.org/officeDocument/2006/relationships/slideLayout" Target="../slideLayouts/slideLayout236.xml"/><Relationship Id="rId6" Type="http://schemas.openxmlformats.org/officeDocument/2006/relationships/image" Target="../media/image40.tiff"/><Relationship Id="rId5" Type="http://schemas.openxmlformats.org/officeDocument/2006/relationships/image" Target="../media/image42.jpe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36.xml"/></Relationships>
</file>

<file path=ppt/slides/_rels/slide83.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23.xml"/><Relationship Id="rId5" Type="http://schemas.openxmlformats.org/officeDocument/2006/relationships/image" Target="../media/image91.tiff"/><Relationship Id="rId4" Type="http://schemas.openxmlformats.org/officeDocument/2006/relationships/hyperlink" Target="https://people.inf.ethz.ch/omutlu/pub/mutlu_hpca03_talk.pdf"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36.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28.emf"/><Relationship Id="rId2" Type="http://schemas.openxmlformats.org/officeDocument/2006/relationships/slideLayout" Target="../slideLayouts/slideLayout44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29.emf"/></Relationships>
</file>

<file path=ppt/slides/_rels/slide90.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4"/>
              </a:rPr>
              <a:t>omutlu@gmail.com</a:t>
            </a:r>
            <a:r>
              <a:rPr lang="en-US" sz="2200" dirty="0"/>
              <a:t> </a:t>
            </a:r>
          </a:p>
          <a:p>
            <a:r>
              <a:rPr lang="en-US" sz="2200" dirty="0">
                <a:hlinkClick r:id="rId5"/>
              </a:rPr>
              <a:t>https://people.inf.ethz.ch/omutlu</a:t>
            </a:r>
            <a:endParaRPr lang="en-US" sz="2200" dirty="0"/>
          </a:p>
          <a:p>
            <a:r>
              <a:rPr lang="en-US" sz="2200" dirty="0"/>
              <a:t>19 October 2021</a:t>
            </a:r>
          </a:p>
          <a:p>
            <a:r>
              <a:rPr lang="en-US" sz="2200" dirty="0"/>
              <a:t>Ontario Tech Distinguished Speaker Series Lecture</a:t>
            </a:r>
          </a:p>
          <a:p>
            <a:pPr algn="l"/>
            <a:endParaRPr lang="en-US" sz="2200" dirty="0"/>
          </a:p>
        </p:txBody>
      </p:sp>
      <p:pic>
        <p:nvPicPr>
          <p:cNvPr id="10" name="Picture 2" descr="ETH Zurich short logo, black"/>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8"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398262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5A00-ABCE-4F44-BBA9-29F9AF3BD4C7}"/>
              </a:ext>
            </a:extLst>
          </p:cNvPr>
          <p:cNvSpPr>
            <a:spLocks noGrp="1"/>
          </p:cNvSpPr>
          <p:nvPr>
            <p:ph type="title"/>
          </p:nvPr>
        </p:nvSpPr>
        <p:spPr>
          <a:xfrm>
            <a:off x="228600" y="152400"/>
            <a:ext cx="8610600" cy="1066800"/>
          </a:xfrm>
        </p:spPr>
        <p:txBody>
          <a:bodyPr/>
          <a:lstStyle/>
          <a:p>
            <a:r>
              <a:rPr lang="en-US" sz="3800" dirty="0"/>
              <a:t>RowClone Extensions and Follow-Up Work</a:t>
            </a:r>
          </a:p>
        </p:txBody>
      </p:sp>
      <p:sp>
        <p:nvSpPr>
          <p:cNvPr id="3" name="Content Placeholder 2">
            <a:extLst>
              <a:ext uri="{FF2B5EF4-FFF2-40B4-BE49-F238E27FC236}">
                <a16:creationId xmlns:a16="http://schemas.microsoft.com/office/drawing/2014/main" id="{B8D643A2-4FC2-8143-B99F-205908C4280B}"/>
              </a:ext>
            </a:extLst>
          </p:cNvPr>
          <p:cNvSpPr>
            <a:spLocks noGrp="1"/>
          </p:cNvSpPr>
          <p:nvPr>
            <p:ph idx="1"/>
          </p:nvPr>
        </p:nvSpPr>
        <p:spPr/>
        <p:txBody>
          <a:bodyPr/>
          <a:lstStyle/>
          <a:p>
            <a:r>
              <a:rPr lang="en-US" dirty="0"/>
              <a:t>Can we do </a:t>
            </a:r>
            <a:r>
              <a:rPr lang="en-US" dirty="0">
                <a:solidFill>
                  <a:srgbClr val="0432FF"/>
                </a:solidFill>
              </a:rPr>
              <a:t>faster inter-subarray copy</a:t>
            </a:r>
            <a:r>
              <a:rPr lang="en-US" dirty="0"/>
              <a:t>?</a:t>
            </a:r>
          </a:p>
          <a:p>
            <a:pPr lvl="1"/>
            <a:r>
              <a:rPr lang="en-US" dirty="0"/>
              <a:t>Yes, </a:t>
            </a:r>
            <a:r>
              <a:rPr lang="en-US" dirty="0">
                <a:solidFill>
                  <a:srgbClr val="FF0000"/>
                </a:solidFill>
              </a:rPr>
              <a:t>see LISA [Chang et al., HPCA 2016]</a:t>
            </a:r>
          </a:p>
          <a:p>
            <a:pPr lvl="1"/>
            <a:endParaRPr lang="en-US" dirty="0"/>
          </a:p>
          <a:p>
            <a:r>
              <a:rPr lang="en-US" dirty="0"/>
              <a:t>Can we enable </a:t>
            </a:r>
            <a:r>
              <a:rPr lang="en-US" dirty="0">
                <a:solidFill>
                  <a:srgbClr val="0432FF"/>
                </a:solidFill>
              </a:rPr>
              <a:t>data movement at smaller granularities within a bank</a:t>
            </a:r>
            <a:r>
              <a:rPr lang="en-US" dirty="0"/>
              <a:t>?</a:t>
            </a:r>
          </a:p>
          <a:p>
            <a:pPr lvl="1"/>
            <a:r>
              <a:rPr lang="en-US" dirty="0"/>
              <a:t>Yes, </a:t>
            </a:r>
            <a:r>
              <a:rPr lang="en-US" dirty="0">
                <a:solidFill>
                  <a:srgbClr val="FF0000"/>
                </a:solidFill>
              </a:rPr>
              <a:t>see FIGARO [Wang et al., MICRO 2020]</a:t>
            </a:r>
            <a:endParaRPr lang="en-US" sz="1400" dirty="0"/>
          </a:p>
          <a:p>
            <a:endParaRPr lang="en-US" dirty="0"/>
          </a:p>
          <a:p>
            <a:r>
              <a:rPr lang="en-US" dirty="0"/>
              <a:t>Can we do </a:t>
            </a:r>
            <a:r>
              <a:rPr lang="en-US" dirty="0">
                <a:solidFill>
                  <a:srgbClr val="0432FF"/>
                </a:solidFill>
              </a:rPr>
              <a:t>better inter-bank copy</a:t>
            </a:r>
            <a:r>
              <a:rPr lang="en-US" dirty="0"/>
              <a:t>?</a:t>
            </a:r>
          </a:p>
          <a:p>
            <a:pPr lvl="1"/>
            <a:r>
              <a:rPr lang="en-US" dirty="0"/>
              <a:t>Yes, </a:t>
            </a:r>
            <a:r>
              <a:rPr lang="en-US" dirty="0">
                <a:solidFill>
                  <a:srgbClr val="FF0000"/>
                </a:solidFill>
              </a:rPr>
              <a:t>see Network-on-Memory [CAL 2020]</a:t>
            </a:r>
            <a:endParaRPr lang="en-US" sz="1400" dirty="0"/>
          </a:p>
          <a:p>
            <a:endParaRPr lang="en-US" dirty="0"/>
          </a:p>
          <a:p>
            <a:r>
              <a:rPr lang="en-US" dirty="0"/>
              <a:t>Can similar ideas and DRAM properties be used to perform </a:t>
            </a:r>
            <a:r>
              <a:rPr lang="en-US" dirty="0">
                <a:solidFill>
                  <a:srgbClr val="0432FF"/>
                </a:solidFill>
              </a:rPr>
              <a:t>computation on data</a:t>
            </a:r>
            <a:r>
              <a:rPr lang="en-US" dirty="0"/>
              <a:t>?</a:t>
            </a:r>
          </a:p>
          <a:p>
            <a:pPr lvl="1"/>
            <a:r>
              <a:rPr lang="en-US" dirty="0"/>
              <a:t>Yes, </a:t>
            </a:r>
            <a:r>
              <a:rPr lang="en-US" dirty="0">
                <a:solidFill>
                  <a:srgbClr val="FF0000"/>
                </a:solidFill>
              </a:rPr>
              <a:t>see Ambit [Seshadri et al., CAL 2015, MICRO 2017]</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D4385214-686F-AE45-AD43-76EF3388C3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06770144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Increasing Connectivity in DRAM</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82029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FIGARO: Fine-Grained In-DRAM Copy</a:t>
            </a:r>
          </a:p>
        </p:txBody>
      </p:sp>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952698"/>
            <a:ext cx="9144000" cy="2228720"/>
          </a:xfrm>
          <a:prstGeom prst="rect">
            <a:avLst/>
          </a:prstGeom>
        </p:spPr>
      </p:pic>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Network-On-Memory: Fast Inter-Bank Copy</a:t>
            </a:r>
          </a:p>
        </p:txBody>
      </p:sp>
      <p:sp>
        <p:nvSpPr>
          <p:cNvPr id="3" name="Content Placeholder 2"/>
          <p:cNvSpPr>
            <a:spLocks noGrp="1"/>
          </p:cNvSpPr>
          <p:nvPr>
            <p:ph idx="1"/>
          </p:nvPr>
        </p:nvSpPr>
        <p:spPr/>
        <p:txBody>
          <a:bodyPr/>
          <a:lstStyle/>
          <a:p>
            <a:r>
              <a:rPr lang="en-US" sz="2000" dirty="0" err="1"/>
              <a:t>Seyyed</a:t>
            </a:r>
            <a:r>
              <a:rPr lang="en-US" sz="2000" dirty="0"/>
              <a:t> Hossein </a:t>
            </a:r>
            <a:r>
              <a:rPr lang="en-US" sz="2000" dirty="0" err="1"/>
              <a:t>SeyyedAghaei</a:t>
            </a:r>
            <a:r>
              <a:rPr lang="en-US" sz="2000" dirty="0"/>
              <a:t> </a:t>
            </a:r>
            <a:r>
              <a:rPr lang="en-US" sz="2000" dirty="0" err="1"/>
              <a:t>Rezaei</a:t>
            </a:r>
            <a:r>
              <a:rPr lang="en-US" sz="2000" dirty="0"/>
              <a:t>, Mehdi </a:t>
            </a:r>
            <a:r>
              <a:rPr lang="en-US" sz="2000" dirty="0" err="1"/>
              <a:t>Modarressi</a:t>
            </a:r>
            <a:r>
              <a:rPr lang="en-US" sz="2000" dirty="0"/>
              <a:t>, </a:t>
            </a:r>
            <a:r>
              <a:rPr lang="en-US" sz="2000" dirty="0" err="1"/>
              <a:t>Rachata</a:t>
            </a:r>
            <a:r>
              <a:rPr lang="en-US" sz="2000" dirty="0"/>
              <a:t> Ausavarungnirun, Mohammad </a:t>
            </a:r>
            <a:r>
              <a:rPr lang="en-US" sz="2000" dirty="0" err="1"/>
              <a:t>Sadrosadati</a:t>
            </a:r>
            <a:r>
              <a:rPr lang="en-US" sz="2000" dirty="0"/>
              <a:t>, Onur Mutlu, and Masoud </a:t>
            </a:r>
            <a:r>
              <a:rPr lang="en-US" sz="2000" dirty="0" err="1"/>
              <a:t>Daneshtalab</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"NoM: Network-on-Memory for Inter-Bank Data Transfer in Highly-Banked Memories"</a:t>
            </a:r>
            <a:br>
              <a:rPr lang="en-US" sz="2000" dirty="0">
                <a:solidFill>
                  <a:srgbClr val="0432FF"/>
                </a:solidFill>
              </a:rPr>
            </a:br>
            <a:r>
              <a:rPr lang="en-US" sz="2000" i="1" dirty="0">
                <a:hlinkClick r:id="rId3"/>
              </a:rPr>
              <a:t>IEEE Computer Architecture Letters</a:t>
            </a:r>
            <a:r>
              <a:rPr lang="en-US" sz="2000" i="1" dirty="0"/>
              <a:t> (</a:t>
            </a:r>
            <a:r>
              <a:rPr lang="en-US" sz="2000" b="1" i="1" dirty="0"/>
              <a:t>CAL</a:t>
            </a:r>
            <a:r>
              <a:rPr lang="en-US" sz="2000" i="1" dirty="0"/>
              <a:t>)</a:t>
            </a:r>
            <a:r>
              <a:rPr lang="en-US" sz="2000" dirty="0"/>
              <a:t>, to appear in 2020.</a:t>
            </a:r>
          </a:p>
          <a:p>
            <a:pPr marL="0" indent="0">
              <a:buNone/>
            </a:pP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B02404-C0AF-0A47-9A96-6BE1DE591513}"/>
              </a:ext>
            </a:extLst>
          </p:cNvPr>
          <p:cNvPicPr>
            <a:picLocks noChangeAspect="1"/>
          </p:cNvPicPr>
          <p:nvPr/>
        </p:nvPicPr>
        <p:blipFill>
          <a:blip r:embed="rId4"/>
          <a:stretch>
            <a:fillRect/>
          </a:stretch>
        </p:blipFill>
        <p:spPr>
          <a:xfrm>
            <a:off x="0" y="4191000"/>
            <a:ext cx="9144000" cy="1569990"/>
          </a:xfrm>
          <a:prstGeom prst="rect">
            <a:avLst/>
          </a:prstGeom>
        </p:spPr>
      </p:pic>
    </p:spTree>
    <p:extLst>
      <p:ext uri="{BB962C8B-B14F-4D97-AF65-F5344CB8AC3E}">
        <p14:creationId xmlns:p14="http://schemas.microsoft.com/office/powerpoint/2010/main" val="36479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114956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444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3959233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113795728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1190602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390419946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Processing using Memory</a:t>
            </a:r>
          </a:p>
          <a:p>
            <a:pPr algn="l"/>
            <a:r>
              <a:rPr lang="en-US" sz="3600" dirty="0">
                <a:solidFill>
                  <a:srgbClr val="0432FF"/>
                </a:solidFill>
              </a:rPr>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0709107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764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106913276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178979327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6423268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80929784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06887298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012395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53952706"/>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257186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45039675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6586529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12772638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770971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7213248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2.3X and 2.2X</a:t>
            </a:r>
          </a:p>
        </p:txBody>
      </p:sp>
    </p:spTree>
    <p:extLst>
      <p:ext uri="{BB962C8B-B14F-4D97-AF65-F5344CB8AC3E}">
        <p14:creationId xmlns:p14="http://schemas.microsoft.com/office/powerpoint/2010/main" val="42839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9680206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5717362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132865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163397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Onur Mutlu, and Chita R. Das,</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"Scheduling Techniques for GPU Architectures with Processing-In-Memory Capabilities"</a:t>
            </a:r>
            <a:br>
              <a:rPr lang="en-US" sz="2000" dirty="0">
                <a:solidFill>
                  <a:srgbClr val="0432FF"/>
                </a:solidFill>
              </a:rPr>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solidFill>
                  <a:srgbClr val="0432FF"/>
                </a:solidFill>
              </a:rPr>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Dependent Cache Misses with an Enhanced Memory Controller"</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MinION from ONT</a:t>
            </a:r>
          </a:p>
        </p:txBody>
      </p:sp>
      <p:sp>
        <p:nvSpPr>
          <p:cNvPr id="3" name="TextBox 2">
            <a:extLst>
              <a:ext uri="{FF2B5EF4-FFF2-40B4-BE49-F238E27FC236}">
                <a16:creationId xmlns:a16="http://schemas.microsoft.com/office/drawing/2014/main" id="{D43EA399-F01F-924B-AF8C-595F3906F92F}"/>
              </a:ext>
            </a:extLst>
          </p:cNvPr>
          <p:cNvSpPr txBox="1"/>
          <p:nvPr/>
        </p:nvSpPr>
        <p:spPr>
          <a:xfrm>
            <a:off x="1447547" y="6463844"/>
            <a:ext cx="7464223" cy="307777"/>
          </a:xfrm>
          <a:prstGeom prst="rect">
            <a:avLst/>
          </a:prstGeom>
          <a:noFill/>
        </p:spPr>
        <p:txBody>
          <a:bodyPr wrap="none" rtlCol="0">
            <a:spAutoFit/>
          </a:bodyPr>
          <a:lstStyle/>
          <a:p>
            <a:r>
              <a:rPr lang="en-US" sz="1400" dirty="0"/>
              <a:t>Alser+, "</a:t>
            </a:r>
            <a:r>
              <a:rPr lang="en-US" sz="1400" dirty="0">
                <a:solidFill>
                  <a:srgbClr val="0000FF"/>
                </a:solidFill>
              </a:rPr>
              <a:t>Accelerating Genome Analysis: A Primer on an Ongoing Journey</a:t>
            </a:r>
            <a:r>
              <a:rPr lang="en-US" sz="1400" dirty="0"/>
              <a:t>”, IEEE Micro 2020.</a:t>
            </a:r>
          </a:p>
        </p:txBody>
      </p:sp>
    </p:spTree>
    <p:extLst>
      <p:ext uri="{BB962C8B-B14F-4D97-AF65-F5344CB8AC3E}">
        <p14:creationId xmlns:p14="http://schemas.microsoft.com/office/powerpoint/2010/main" val="89526028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"Continuous Runahead: Transparent Hardware Acceleration for Memory Intensive Workloads"</a:t>
            </a:r>
            <a:br>
              <a:rPr lang="en-US" sz="2000" dirty="0">
                <a:solidFill>
                  <a:srgbClr val="0432FF"/>
                </a:solidFill>
              </a:rPr>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solidFill>
                  <a:srgbClr val="0432FF"/>
                </a:solidFill>
              </a:rPr>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r>
              <a:rPr lang="en-US" sz="1800" dirty="0"/>
              <a:t>[</a:t>
            </a:r>
            <a:r>
              <a:rPr lang="en-US" sz="1800" dirty="0">
                <a:hlinkClick r:id="rId7"/>
              </a:rPr>
              <a:t>Source Code</a:t>
            </a:r>
            <a:r>
              <a:rPr lang="en-US" sz="1800" dirty="0"/>
              <a:t>]</a:t>
            </a:r>
          </a:p>
          <a:p>
            <a:pPr marL="0" indent="0">
              <a:buNone/>
            </a:pP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8"/>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3212538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984233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30938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29043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4303268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742722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PIM System Organization</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UPMEM-based PIM system with </a:t>
            </a:r>
            <a:r>
              <a:rPr lang="en-US" sz="2600" dirty="0">
                <a:solidFill>
                  <a:srgbClr val="00B050"/>
                </a:solidFill>
              </a:rPr>
              <a:t>20 UPMEM memory modules of 16 chips each (40 ranks) </a:t>
            </a:r>
            <a:r>
              <a:rPr lang="en-US" sz="2600" dirty="0">
                <a:solidFill>
                  <a:srgbClr val="00B050"/>
                </a:solidFill>
                <a:sym typeface="Wingdings" pitchFamily="2" charset="2"/>
              </a:rPr>
              <a:t> 2560 DPUs</a:t>
            </a:r>
            <a:endParaRPr lang="en-US" sz="2600" dirty="0">
              <a:solidFill>
                <a:srgbClr val="00B050"/>
              </a:solidFill>
            </a:endParaRPr>
          </a:p>
        </p:txBody>
      </p:sp>
      <p:pic>
        <p:nvPicPr>
          <p:cNvPr id="5" name="Picture 4">
            <a:extLst>
              <a:ext uri="{FF2B5EF4-FFF2-40B4-BE49-F238E27FC236}">
                <a16:creationId xmlns:a16="http://schemas.microsoft.com/office/drawing/2014/main" id="{4E58845B-7079-974C-8E30-D3C7BC4A9684}"/>
              </a:ext>
            </a:extLst>
          </p:cNvPr>
          <p:cNvPicPr>
            <a:picLocks noChangeAspect="1"/>
          </p:cNvPicPr>
          <p:nvPr/>
        </p:nvPicPr>
        <p:blipFill>
          <a:blip r:embed="rId3"/>
          <a:stretch>
            <a:fillRect/>
          </a:stretch>
        </p:blipFill>
        <p:spPr>
          <a:xfrm>
            <a:off x="2061506" y="1844713"/>
            <a:ext cx="5109612" cy="4572000"/>
          </a:xfrm>
          <a:prstGeom prst="rect">
            <a:avLst/>
          </a:prstGeom>
        </p:spPr>
      </p:pic>
    </p:spTree>
    <p:extLst>
      <p:ext uri="{BB962C8B-B14F-4D97-AF65-F5344CB8AC3E}">
        <p14:creationId xmlns:p14="http://schemas.microsoft.com/office/powerpoint/2010/main" val="2294663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
        <p:nvSpPr>
          <p:cNvPr id="5" name="TextBox 4">
            <a:extLst>
              <a:ext uri="{FF2B5EF4-FFF2-40B4-BE49-F238E27FC236}">
                <a16:creationId xmlns:a16="http://schemas.microsoft.com/office/drawing/2014/main" id="{25539279-48A3-BE4E-B6C7-1E37C771F1BB}"/>
              </a:ext>
            </a:extLst>
          </p:cNvPr>
          <p:cNvSpPr txBox="1"/>
          <p:nvPr/>
        </p:nvSpPr>
        <p:spPr>
          <a:xfrm>
            <a:off x="2788947" y="6541128"/>
            <a:ext cx="3566104" cy="276999"/>
          </a:xfrm>
          <a:prstGeom prst="rect">
            <a:avLst/>
          </a:prstGeom>
          <a:noFill/>
        </p:spPr>
        <p:txBody>
          <a:bodyPr wrap="none" rtlCol="0">
            <a:spAutoFit/>
          </a:bodyPr>
          <a:lstStyle/>
          <a:p>
            <a:r>
              <a:rPr lang="en-US" sz="1200" dirty="0">
                <a:solidFill>
                  <a:srgbClr val="0432FF"/>
                </a:solidFill>
                <a:hlinkClick r:id="rId5">
                  <a:extLst>
                    <a:ext uri="{A12FA001-AC4F-418D-AE19-62706E023703}">
                      <ahyp:hlinkClr xmlns:ahyp="http://schemas.microsoft.com/office/drawing/2018/hyperlinkcolor" val="tx"/>
                    </a:ext>
                  </a:extLst>
                </a:hlinkClick>
              </a:rPr>
              <a:t>https://www.youtube.com/watch?v=r7sn41lH-4A</a:t>
            </a:r>
            <a:r>
              <a:rPr lang="en-US" sz="1200" dirty="0">
                <a:solidFill>
                  <a:srgbClr val="0432FF"/>
                </a:solidFill>
              </a:rPr>
              <a:t> </a:t>
            </a:r>
          </a:p>
        </p:txBody>
      </p:sp>
    </p:spTree>
    <p:extLst>
      <p:ext uri="{BB962C8B-B14F-4D97-AF65-F5344CB8AC3E}">
        <p14:creationId xmlns:p14="http://schemas.microsoft.com/office/powerpoint/2010/main" val="181577621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51544764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413155460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spTree>
    <p:extLst>
      <p:ext uri="{BB962C8B-B14F-4D97-AF65-F5344CB8AC3E}">
        <p14:creationId xmlns:p14="http://schemas.microsoft.com/office/powerpoint/2010/main" val="383143568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000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lang="en-US" sz="1000" dirty="0">
                <a:solidFill>
                  <a:srgbClr val="0000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spTree>
    <p:extLst>
      <p:ext uri="{BB962C8B-B14F-4D97-AF65-F5344CB8AC3E}">
        <p14:creationId xmlns:p14="http://schemas.microsoft.com/office/powerpoint/2010/main" val="174806910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to appear,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188549243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24748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195607036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425347501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6</a:t>
            </a:r>
          </a:p>
          <a:p>
            <a:pPr lvl="1"/>
            <a:r>
              <a:rPr lang="en-US" sz="2000" b="1" dirty="0"/>
              <a:t>Computation in Memory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https://www.youtube.com/watch?v=oGcZAGwfEUE&amp;list=PL5Q2soXY2Zi9xidyIgBxUz7xRPS-wisBN&amp;index=12</a:t>
            </a:r>
            <a:endParaRPr lang="en-US" sz="1700" dirty="0">
              <a:solidFill>
                <a:srgbClr val="0000FF"/>
              </a:solidFill>
            </a:endParaRPr>
          </a:p>
          <a:p>
            <a:pPr lvl="1"/>
            <a:endParaRPr lang="en-US" sz="600" dirty="0">
              <a:solidFill>
                <a:srgbClr val="FF0000"/>
              </a:solidFill>
            </a:endParaRPr>
          </a:p>
          <a:p>
            <a:r>
              <a:rPr lang="en-US" sz="2000" dirty="0">
                <a:solidFill>
                  <a:srgbClr val="FF0000"/>
                </a:solidFill>
              </a:rPr>
              <a:t>Computer Architecture, Fall 2020, Lecture 7</a:t>
            </a:r>
          </a:p>
          <a:p>
            <a:pPr lvl="1"/>
            <a:r>
              <a:rPr lang="en-US" sz="2000" b="1" dirty="0"/>
              <a:t>Near-Data Processing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https://www.youtube.com/watch?v=j2GIigqn1Qw&amp;list=PL5Q2soXY2Zi9xidyIgBxUz7xRPS-wisBN&amp;index=13</a:t>
            </a:r>
            <a:endParaRPr lang="en-US" sz="1700" dirty="0">
              <a:solidFill>
                <a:srgbClr val="0000FF"/>
              </a:solidFill>
            </a:endParaRPr>
          </a:p>
          <a:p>
            <a:pPr lvl="1"/>
            <a:endParaRPr lang="en-US" sz="600" dirty="0">
              <a:solidFill>
                <a:srgbClr val="0000FF"/>
              </a:solidFill>
            </a:endParaRPr>
          </a:p>
          <a:p>
            <a:r>
              <a:rPr lang="en-US" sz="2000" dirty="0">
                <a:solidFill>
                  <a:srgbClr val="FF0000"/>
                </a:solidFill>
              </a:rPr>
              <a:t>Computer Architecture, Fall 2020, Lecture 11a</a:t>
            </a:r>
          </a:p>
          <a:p>
            <a:pPr lvl="1"/>
            <a:r>
              <a:rPr lang="en-US" sz="2000" b="1" dirty="0"/>
              <a:t>Memory Controllers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https://www.youtube.com/watch?v=TeG773OgiMQ&amp;list=PL5Q2soXY2Zi9xidyIgBxUz7xRPS-wisBN&amp;index=20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12d</a:t>
            </a:r>
          </a:p>
          <a:p>
            <a:pPr lvl="1"/>
            <a:r>
              <a:rPr lang="en-US" sz="2000" b="1" dirty="0"/>
              <a:t>Real Processing-in-DRAM with UPMEM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https://www.youtube.com/watch?v=Sscy1Wrr22A&amp;list=PL5Q2soXY2Zi9xidyIgBxUz7xRPS-wisBN&amp;index=25</a:t>
            </a:r>
            <a:endParaRPr lang="en-US" sz="1700" dirty="0">
              <a:solidFill>
                <a:srgbClr val="0000FF"/>
              </a:solidFill>
            </a:endParaRP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71507145"/>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15</a:t>
            </a:r>
          </a:p>
          <a:p>
            <a:pPr lvl="1"/>
            <a:r>
              <a:rPr lang="en-US" sz="2000" b="1" dirty="0"/>
              <a:t>Emerging Memory Technologies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https://www.youtube.com/watch?v=AlE1rD9G_YU&amp;list=PL5Q2soXY2Zi9xidyIgBxUz7xRPS-wisBN&amp;index=28</a:t>
            </a:r>
          </a:p>
          <a:p>
            <a:pPr lvl="1"/>
            <a:endParaRPr lang="en-US" sz="1700" dirty="0">
              <a:solidFill>
                <a:srgbClr val="0000FF"/>
              </a:solidFill>
              <a:hlinkClick r:id="rId2">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16a</a:t>
            </a:r>
          </a:p>
          <a:p>
            <a:pPr lvl="1"/>
            <a:r>
              <a:rPr lang="en-US" sz="2000" b="1" dirty="0"/>
              <a:t>Opportunities &amp; Challenges of Emerging Memory Technologies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https://www.youtube.com/watch?v=pmLszWGmMGQ&amp;list=PL5Q2soXY2Zi9xidyIgBxUz7xRPS-wisBN&amp;index=29</a:t>
            </a:r>
          </a:p>
          <a:p>
            <a:pPr lvl="1"/>
            <a:endParaRPr lang="en-US" sz="1700" dirty="0">
              <a:solidFill>
                <a:srgbClr val="0000FF"/>
              </a:solidFill>
              <a:hlinkClick r:id="rId3">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Guest Lecture</a:t>
            </a:r>
          </a:p>
          <a:p>
            <a:pPr lvl="1"/>
            <a:r>
              <a:rPr lang="en-US" sz="2000" b="1" dirty="0"/>
              <a:t>In-Memory Computing: Memory Devices &amp; Applications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https://www.youtube.com/watch?v=wNmqQHiEZNk&amp;list=PL5Q2soXY2Zi9xidyIgBxUz7xRPS-wisBN&amp;index=41</a:t>
            </a: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187634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7441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24704379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400447932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2746482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3511774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44549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80728"/>
            <a:ext cx="8915400" cy="4876800"/>
          </a:xfrm>
        </p:spPr>
        <p:txBody>
          <a:bodyPr/>
          <a:lstStyle/>
          <a:p>
            <a:pPr marL="0" indent="0">
              <a:buNone/>
            </a:pPr>
            <a:r>
              <a:rPr lang="en-US" dirty="0">
                <a:solidFill>
                  <a:srgbClr val="0432FF"/>
                </a:solidFill>
              </a:rPr>
              <a:t>1. </a:t>
            </a:r>
            <a:r>
              <a:rPr lang="en-US" b="1" dirty="0">
                <a:solidFill>
                  <a:srgbClr val="0432FF"/>
                </a:solidFill>
              </a:rPr>
              <a:t>Functionality</a:t>
            </a:r>
            <a:r>
              <a:rPr lang="en-US" dirty="0">
                <a:solidFill>
                  <a:srgbClr val="0432FF"/>
                </a:solidFill>
              </a:rPr>
              <a:t> and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support: coherence, synchronization, virtual memory</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555870" y="5712931"/>
            <a:ext cx="8073044" cy="55399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0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30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993143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45794310"/>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432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lang="en-US" sz="1000" dirty="0">
                <a:solidFill>
                  <a:srgbClr val="0432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spTree>
    <p:extLst>
      <p:ext uri="{BB962C8B-B14F-4D97-AF65-F5344CB8AC3E}">
        <p14:creationId xmlns:p14="http://schemas.microsoft.com/office/powerpoint/2010/main" val="105613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PIM Can Enable New Medical Platforms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b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ＭＳ Ｐゴシック" panose="020B0600070205080204" pitchFamily="34" charset="-128"/>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ＭＳ Ｐゴシック" panose="020B0600070205080204" pitchFamily="34" charset="-128"/>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25152209"/>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Tree>
    <p:extLst>
      <p:ext uri="{BB962C8B-B14F-4D97-AF65-F5344CB8AC3E}">
        <p14:creationId xmlns:p14="http://schemas.microsoft.com/office/powerpoint/2010/main" val="420941742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 Overview</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solidFill>
                  <a:srgbClr val="0432FF"/>
                </a:solidFill>
              </a:rPr>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9710399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
        <p:nvSpPr>
          <p:cNvPr id="5" name="TextBox 4">
            <a:extLst>
              <a:ext uri="{FF2B5EF4-FFF2-40B4-BE49-F238E27FC236}">
                <a16:creationId xmlns:a16="http://schemas.microsoft.com/office/drawing/2014/main" id="{25539279-48A3-BE4E-B6C7-1E37C771F1BB}"/>
              </a:ext>
            </a:extLst>
          </p:cNvPr>
          <p:cNvSpPr txBox="1"/>
          <p:nvPr/>
        </p:nvSpPr>
        <p:spPr>
          <a:xfrm>
            <a:off x="2788947" y="6541128"/>
            <a:ext cx="35661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https://www.youtube.com/watch?v=r7sn41lH-4A</a:t>
            </a:r>
            <a:r>
              <a:rPr kumimoji="0" lang="en-US" sz="12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334428622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78864685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454547"/>
            <a:ext cx="8428037" cy="822325"/>
          </a:xfrm>
        </p:spPr>
        <p:txBody>
          <a:bodyPr/>
          <a:lstStyle/>
          <a:p>
            <a:pPr algn="ctr" eaLnBrk="1" hangingPunct="1"/>
            <a:r>
              <a:rPr lang="en-US" sz="5000" dirty="0">
                <a:latin typeface="Garamond" charset="0"/>
              </a:rPr>
              <a:t>What We Have</a:t>
            </a:r>
            <a:br>
              <a:rPr lang="en-US" sz="5000" dirty="0">
                <a:latin typeface="Garamond" charset="0"/>
              </a:rPr>
            </a:br>
            <a:r>
              <a:rPr lang="en-US" sz="5000" dirty="0">
                <a:latin typeface="Garamond" charset="0"/>
              </a:rPr>
              <a:t>Less Time For</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3724974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Info in This Tutorial…</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16337692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460475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pPr algn="ctr"/>
            <a:r>
              <a:rPr lang="en-US" b="1" dirty="0"/>
              <a:t>Data-Driven Architectures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7011743"/>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21501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9895764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2243263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How do we start?</a:t>
            </a:r>
          </a:p>
        </p:txBody>
      </p:sp>
    </p:spTree>
    <p:extLst>
      <p:ext uri="{BB962C8B-B14F-4D97-AF65-F5344CB8AC3E}">
        <p14:creationId xmlns:p14="http://schemas.microsoft.com/office/powerpoint/2010/main" val="182111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9672119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3874255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83211673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06948"/>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4264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59897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2339888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41007042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121273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0727551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738733"/>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325131536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2464435036"/>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1012436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solidFill>
                  <a:srgbClr val="0432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solidFill>
                  <a:srgbClr val="0432FF"/>
                </a:solidFill>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11839028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2064694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55182203"/>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pPr algn="ctr"/>
            <a:r>
              <a:rPr lang="en-US" b="1" dirty="0"/>
              <a:t>Data-Aware Architectures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4150232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8820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370716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4195671853"/>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769136815"/>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 Case for Richer Cross-layer Abstractions: Bridging the Semantic Gap with Expressive Memory"</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166564062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053497111"/>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"The Locality Descriptor: A Holistic Cross-Layer Abstraction to Express Data Locality in GPUs"</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16895212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SoC</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4200080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566422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266859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57905" y="4529872"/>
            <a:ext cx="7032878" cy="956782"/>
            <a:chOff x="1057905" y="4543667"/>
            <a:chExt cx="7032878" cy="956782"/>
          </a:xfrm>
        </p:grpSpPr>
        <p:sp>
          <p:nvSpPr>
            <p:cNvPr id="38" name="Down Arrow 37"/>
            <p:cNvSpPr/>
            <p:nvPr/>
          </p:nvSpPr>
          <p:spPr>
            <a:xfrm>
              <a:off x="7253465" y="4543667"/>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1057905" y="4543669"/>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1057905" y="2445128"/>
            <a:ext cx="7032878" cy="956782"/>
            <a:chOff x="1057905" y="2445128"/>
            <a:chExt cx="7032878" cy="956782"/>
          </a:xfrm>
        </p:grpSpPr>
        <p:sp>
          <p:nvSpPr>
            <p:cNvPr id="35" name="Down Arrow 34"/>
            <p:cNvSpPr/>
            <p:nvPr/>
          </p:nvSpPr>
          <p:spPr>
            <a:xfrm>
              <a:off x="7253465" y="2445128"/>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p:cNvSpPr/>
            <p:nvPr/>
          </p:nvSpPr>
          <p:spPr>
            <a:xfrm>
              <a:off x="1057905" y="2445130"/>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ounded Rectangle 3"/>
          <p:cNvSpPr/>
          <p:nvPr/>
        </p:nvSpPr>
        <p:spPr>
          <a:xfrm>
            <a:off x="290253" y="1306738"/>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400" dirty="0"/>
              <a:t>Heterogeneous-Reliability Memory</a:t>
            </a:r>
          </a:p>
        </p:txBody>
      </p:sp>
      <p:grpSp>
        <p:nvGrpSpPr>
          <p:cNvPr id="40" name="Group 39"/>
          <p:cNvGrpSpPr/>
          <p:nvPr/>
        </p:nvGrpSpPr>
        <p:grpSpPr>
          <a:xfrm>
            <a:off x="676479" y="1484379"/>
            <a:ext cx="7780548" cy="800460"/>
            <a:chOff x="644685" y="3285404"/>
            <a:chExt cx="7780548" cy="800460"/>
          </a:xfrm>
        </p:grpSpPr>
        <p:sp>
          <p:nvSpPr>
            <p:cNvPr id="5" name="Cloud 4"/>
            <p:cNvSpPr/>
            <p:nvPr/>
          </p:nvSpPr>
          <p:spPr>
            <a:xfrm>
              <a:off x="644685"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A</a:t>
              </a:r>
            </a:p>
          </p:txBody>
        </p:sp>
        <p:sp>
          <p:nvSpPr>
            <p:cNvPr id="6" name="Cloud 5"/>
            <p:cNvSpPr/>
            <p:nvPr/>
          </p:nvSpPr>
          <p:spPr>
            <a:xfrm>
              <a:off x="1941443"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B</a:t>
              </a:r>
            </a:p>
          </p:txBody>
        </p:sp>
        <p:sp>
          <p:nvSpPr>
            <p:cNvPr id="11" name="Cloud 10"/>
            <p:cNvSpPr/>
            <p:nvPr/>
          </p:nvSpPr>
          <p:spPr>
            <a:xfrm>
              <a:off x="3238201"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A</a:t>
              </a:r>
            </a:p>
          </p:txBody>
        </p:sp>
        <p:sp>
          <p:nvSpPr>
            <p:cNvPr id="12" name="Cloud 11"/>
            <p:cNvSpPr/>
            <p:nvPr/>
          </p:nvSpPr>
          <p:spPr>
            <a:xfrm>
              <a:off x="4534959" y="3285406"/>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B</a:t>
              </a:r>
            </a:p>
          </p:txBody>
        </p:sp>
        <p:sp>
          <p:nvSpPr>
            <p:cNvPr id="13" name="Cloud 12"/>
            <p:cNvSpPr/>
            <p:nvPr/>
          </p:nvSpPr>
          <p:spPr>
            <a:xfrm>
              <a:off x="5831717" y="3285405"/>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A</a:t>
              </a:r>
            </a:p>
          </p:txBody>
        </p:sp>
        <p:sp>
          <p:nvSpPr>
            <p:cNvPr id="14" name="Cloud 13"/>
            <p:cNvSpPr/>
            <p:nvPr/>
          </p:nvSpPr>
          <p:spPr>
            <a:xfrm>
              <a:off x="7128475" y="3285404"/>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B</a:t>
              </a:r>
            </a:p>
          </p:txBody>
        </p:sp>
      </p:grpSp>
      <p:sp>
        <p:nvSpPr>
          <p:cNvPr id="52" name="Rectangle 51"/>
          <p:cNvSpPr/>
          <p:nvPr/>
        </p:nvSpPr>
        <p:spPr>
          <a:xfrm>
            <a:off x="890513" y="4513248"/>
            <a:ext cx="73676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data to the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HRM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system enabled by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SW/HW cooperative solutions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1663665" y="2397925"/>
            <a:ext cx="5821358"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Characterize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classify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memory error tolerance</a:t>
            </a:r>
          </a:p>
        </p:txBody>
      </p:sp>
      <p:grpSp>
        <p:nvGrpSpPr>
          <p:cNvPr id="20" name="Group 18"/>
          <p:cNvGrpSpPr/>
          <p:nvPr/>
        </p:nvGrpSpPr>
        <p:grpSpPr>
          <a:xfrm>
            <a:off x="253075" y="5359622"/>
            <a:ext cx="8707801" cy="1267072"/>
            <a:chOff x="253075" y="5359622"/>
            <a:chExt cx="8707801" cy="1267072"/>
          </a:xfrm>
        </p:grpSpPr>
        <p:sp>
          <p:nvSpPr>
            <p:cNvPr id="33" name="Rounded Rectangle 21"/>
            <p:cNvSpPr/>
            <p:nvPr/>
          </p:nvSpPr>
          <p:spPr>
            <a:xfrm>
              <a:off x="253075" y="5476783"/>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28"/>
            <p:cNvGrpSpPr/>
            <p:nvPr/>
          </p:nvGrpSpPr>
          <p:grpSpPr>
            <a:xfrm>
              <a:off x="676479" y="5712919"/>
              <a:ext cx="7780548" cy="710040"/>
              <a:chOff x="676479" y="5712919"/>
              <a:chExt cx="7780548" cy="710040"/>
            </a:xfrm>
          </p:grpSpPr>
          <p:sp>
            <p:nvSpPr>
              <p:cNvPr id="58" name="Rounded Rectangle 33"/>
              <p:cNvSpPr/>
              <p:nvPr/>
            </p:nvSpPr>
            <p:spPr>
              <a:xfrm>
                <a:off x="676479" y="5724440"/>
                <a:ext cx="1296758"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Reliable memory</a:t>
                </a:r>
              </a:p>
            </p:txBody>
          </p:sp>
          <p:sp>
            <p:nvSpPr>
              <p:cNvPr id="60" name="Rounded Rectangle 35"/>
              <p:cNvSpPr/>
              <p:nvPr/>
            </p:nvSpPr>
            <p:spPr>
              <a:xfrm>
                <a:off x="1973237" y="5724440"/>
                <a:ext cx="3890274"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Parity memory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software recovery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Par+R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36"/>
              <p:cNvSpPr/>
              <p:nvPr/>
            </p:nvSpPr>
            <p:spPr>
              <a:xfrm>
                <a:off x="5863511" y="5712919"/>
                <a:ext cx="2593516"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Low-cost memory</a:t>
                </a:r>
              </a:p>
            </p:txBody>
          </p:sp>
        </p:grpSp>
        <p:sp>
          <p:nvSpPr>
            <p:cNvPr id="43" name="TextBox 29"/>
            <p:cNvSpPr txBox="1"/>
            <p:nvPr/>
          </p:nvSpPr>
          <p:spPr>
            <a:xfrm>
              <a:off x="7485023" y="5359622"/>
              <a:ext cx="1475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Unreliable</a:t>
              </a:r>
            </a:p>
          </p:txBody>
        </p:sp>
        <p:sp>
          <p:nvSpPr>
            <p:cNvPr id="45" name="TextBox 30"/>
            <p:cNvSpPr txBox="1"/>
            <p:nvPr/>
          </p:nvSpPr>
          <p:spPr>
            <a:xfrm>
              <a:off x="265997" y="5372982"/>
              <a:ext cx="1174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Reliable</a:t>
              </a:r>
            </a:p>
          </p:txBody>
        </p:sp>
      </p:grpSp>
      <p:grpSp>
        <p:nvGrpSpPr>
          <p:cNvPr id="29" name="Group 28"/>
          <p:cNvGrpSpPr/>
          <p:nvPr/>
        </p:nvGrpSpPr>
        <p:grpSpPr>
          <a:xfrm>
            <a:off x="220417" y="3391760"/>
            <a:ext cx="8800185" cy="1268831"/>
            <a:chOff x="220417" y="3391760"/>
            <a:chExt cx="8800185" cy="1268831"/>
          </a:xfrm>
        </p:grpSpPr>
        <p:grpSp>
          <p:nvGrpSpPr>
            <p:cNvPr id="10" name="Group 9"/>
            <p:cNvGrpSpPr/>
            <p:nvPr/>
          </p:nvGrpSpPr>
          <p:grpSpPr>
            <a:xfrm>
              <a:off x="220417" y="3391760"/>
              <a:ext cx="8800185" cy="1268831"/>
              <a:chOff x="220417" y="3391760"/>
              <a:chExt cx="8800185" cy="1268831"/>
            </a:xfrm>
          </p:grpSpPr>
          <p:sp>
            <p:nvSpPr>
              <p:cNvPr id="32" name="Rounded Rectangle 31"/>
              <p:cNvSpPr/>
              <p:nvPr/>
            </p:nvSpPr>
            <p:spPr>
              <a:xfrm>
                <a:off x="290253" y="3391760"/>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20417" y="4198926"/>
                <a:ext cx="15350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Vulnerable</a:t>
                </a:r>
              </a:p>
            </p:txBody>
          </p:sp>
          <p:sp>
            <p:nvSpPr>
              <p:cNvPr id="42" name="TextBox 41"/>
              <p:cNvSpPr txBox="1"/>
              <p:nvPr/>
            </p:nvSpPr>
            <p:spPr>
              <a:xfrm>
                <a:off x="7816105" y="4198926"/>
                <a:ext cx="1204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rPr>
                  <a:t>Tolerant</a:t>
                </a:r>
              </a:p>
            </p:txBody>
          </p:sp>
        </p:grpSp>
        <p:grpSp>
          <p:nvGrpSpPr>
            <p:cNvPr id="22" name="Group 21"/>
            <p:cNvGrpSpPr/>
            <p:nvPr/>
          </p:nvGrpSpPr>
          <p:grpSpPr>
            <a:xfrm>
              <a:off x="677394" y="3515307"/>
              <a:ext cx="7779633" cy="897736"/>
              <a:chOff x="677394" y="3515307"/>
              <a:chExt cx="7779633" cy="897736"/>
            </a:xfrm>
          </p:grpSpPr>
          <p:sp>
            <p:nvSpPr>
              <p:cNvPr id="15" name="Rectangle 14"/>
              <p:cNvSpPr/>
              <p:nvPr/>
            </p:nvSpPr>
            <p:spPr>
              <a:xfrm>
                <a:off x="677394" y="3515307"/>
                <a:ext cx="1296758" cy="800457"/>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A</a:t>
                </a:r>
              </a:p>
            </p:txBody>
          </p:sp>
          <p:sp>
            <p:nvSpPr>
              <p:cNvPr id="17" name="Oval 16"/>
              <p:cNvSpPr/>
              <p:nvPr/>
            </p:nvSpPr>
            <p:spPr>
              <a:xfrm>
                <a:off x="5862596"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A</a:t>
                </a:r>
              </a:p>
            </p:txBody>
          </p:sp>
          <p:sp>
            <p:nvSpPr>
              <p:cNvPr id="21" name="Oval 20"/>
              <p:cNvSpPr/>
              <p:nvPr/>
            </p:nvSpPr>
            <p:spPr>
              <a:xfrm>
                <a:off x="7160269"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B</a:t>
                </a:r>
              </a:p>
            </p:txBody>
          </p:sp>
          <p:grpSp>
            <p:nvGrpSpPr>
              <p:cNvPr id="23" name="Group 22"/>
              <p:cNvGrpSpPr/>
              <p:nvPr/>
            </p:nvGrpSpPr>
            <p:grpSpPr>
              <a:xfrm>
                <a:off x="3270910" y="3515307"/>
                <a:ext cx="1296758" cy="897736"/>
                <a:chOff x="3238201" y="4595275"/>
                <a:chExt cx="1296758" cy="897736"/>
              </a:xfrm>
            </p:grpSpPr>
            <p:sp>
              <p:nvSpPr>
                <p:cNvPr id="24" name="Isosceles Triangle 23"/>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A</a:t>
                  </a:r>
                </a:p>
              </p:txBody>
            </p:sp>
          </p:grpSp>
          <p:grpSp>
            <p:nvGrpSpPr>
              <p:cNvPr id="26" name="Group 25"/>
              <p:cNvGrpSpPr/>
              <p:nvPr/>
            </p:nvGrpSpPr>
            <p:grpSpPr>
              <a:xfrm>
                <a:off x="4566753" y="3515307"/>
                <a:ext cx="1296758" cy="897736"/>
                <a:chOff x="3238201" y="4595275"/>
                <a:chExt cx="1296758" cy="897736"/>
              </a:xfrm>
            </p:grpSpPr>
            <p:sp>
              <p:nvSpPr>
                <p:cNvPr id="27" name="Isosceles Triangle 2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B</a:t>
                  </a:r>
                </a:p>
              </p:txBody>
            </p:sp>
          </p:grpSp>
          <p:grpSp>
            <p:nvGrpSpPr>
              <p:cNvPr id="46" name="Group 45"/>
              <p:cNvGrpSpPr/>
              <p:nvPr/>
            </p:nvGrpSpPr>
            <p:grpSpPr>
              <a:xfrm>
                <a:off x="1990606" y="3515307"/>
                <a:ext cx="1296758" cy="897736"/>
                <a:chOff x="3238201" y="4595275"/>
                <a:chExt cx="1296758" cy="897736"/>
              </a:xfrm>
            </p:grpSpPr>
            <p:sp>
              <p:nvSpPr>
                <p:cNvPr id="47" name="Isosceles Triangle 4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B</a:t>
                  </a:r>
                </a:p>
              </p:txBody>
            </p:sp>
          </p:grpSp>
        </p:grpSp>
      </p:gr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4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0"/>
                                  </p:iterate>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up)">
                                      <p:cBhvr>
                                        <p:cTn id="30" dur="500"/>
                                        <p:tgtEl>
                                          <p:spTgt spid="5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p:bldP spid="4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solidFill>
                  <a:srgbClr val="0432FF"/>
                </a:solidFill>
              </a:rPr>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85142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754000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216</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FF"/>
                </a:solidFill>
                <a:effectLst/>
                <a:uLnTx/>
                <a:uFillTx/>
                <a:latin typeface="Cambria"/>
                <a:ea typeface="Cambria"/>
                <a:cs typeface="Cambria"/>
                <a:sym typeface="Cambria"/>
              </a:rPr>
              <a:t>Map more error-tolerant DNN layers </a:t>
            </a:r>
          </a:p>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0" i="0" u="none" strike="noStrike" kern="0" cap="none" spc="0" normalizeH="0" baseline="0" noProof="0" dirty="0">
                <a:ln>
                  <a:noFill/>
                </a:ln>
                <a:solidFill>
                  <a:srgbClr val="FF0000"/>
                </a:solidFill>
                <a:effectLst/>
                <a:uLnTx/>
                <a:uFillTx/>
                <a:latin typeface="Cambria"/>
                <a:ea typeface="Cambria"/>
                <a:cs typeface="Cambria"/>
                <a:sym typeface="Cambria"/>
              </a:rPr>
              <a:t>to DRAM partitions </a:t>
            </a:r>
            <a:r>
              <a:rPr kumimoji="0" lang="en-US" sz="2667" b="1" i="0" u="none" strike="noStrike" kern="0" cap="none" spc="0" normalizeH="0" baseline="0" noProof="0" dirty="0">
                <a:ln>
                  <a:noFill/>
                </a:ln>
                <a:solidFill>
                  <a:srgbClr val="FF0000"/>
                </a:solidFill>
                <a:effectLst/>
                <a:uLnTx/>
                <a:uFillTx/>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&lt;2%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&lt;5%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&lt;6%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&lt;8%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00"/>
                </a:solidFill>
                <a:effectLst/>
                <a:uLnTx/>
                <a:uFillTx/>
                <a:latin typeface="Cambria"/>
                <a:ea typeface="Cambria"/>
                <a:cs typeface="Cambria"/>
                <a:sym typeface="Cambria"/>
              </a:rPr>
              <a:t>4 DRAM partitions </a:t>
            </a:r>
            <a:r>
              <a:rPr kumimoji="0" lang="en-US" sz="2667" b="0" i="0" u="none" strike="noStrike" kern="0" cap="none" spc="0" normalizeH="0" baseline="0" noProof="0" dirty="0">
                <a:ln>
                  <a:noFill/>
                </a:ln>
                <a:solidFill>
                  <a:srgbClr val="000000"/>
                </a:solidFill>
                <a:effectLst/>
                <a:uLnTx/>
                <a:uFillTx/>
                <a:latin typeface="Cambria"/>
                <a:ea typeface="Cambria"/>
                <a:cs typeface="Cambria"/>
                <a:sym typeface="Cambria"/>
              </a:rPr>
              <a:t>with different error rates</a:t>
            </a:r>
          </a:p>
        </p:txBody>
      </p:sp>
    </p:spTree>
    <p:extLst>
      <p:ext uri="{BB962C8B-B14F-4D97-AF65-F5344CB8AC3E}">
        <p14:creationId xmlns:p14="http://schemas.microsoft.com/office/powerpoint/2010/main" val="134953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"EDEN: Enabling Energy-Efficient, High-Performance Deep Neural Network Inference Using Approximate DRAM"</a:t>
            </a:r>
            <a:br>
              <a:rPr lang="en-US" sz="2000" dirty="0">
                <a:solidFill>
                  <a:srgbClr val="0432FF"/>
                </a:solidFill>
              </a:rPr>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610188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"SMASH: Co-designing Software Compression and Hardware-Accelerated Indexing for Efficient Sparse Matrix Operations"</a:t>
            </a:r>
            <a:br>
              <a:rPr lang="en-US" sz="1800" dirty="0">
                <a:solidFill>
                  <a:srgbClr val="0432FF"/>
                </a:solidFill>
              </a:rPr>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39417309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"The Virtual Block Interface: A Flexible Alternative to the Conventional Virtual Memory Framework"</a:t>
            </a:r>
            <a:br>
              <a:rPr lang="en-US" sz="1500" dirty="0">
                <a:solidFill>
                  <a:srgbClr val="0432FF"/>
                </a:solidFill>
              </a:rPr>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20191183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9253603"/>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a:t>
            </a:r>
            <a:r>
              <a:rPr lang="en-US" b="1" dirty="0">
                <a:solidFill>
                  <a:srgbClr val="FF0000"/>
                </a:solidFill>
              </a:rPr>
              <a:t>energy-efficient</a:t>
            </a:r>
            <a:r>
              <a:rPr lang="en-US" b="1" dirty="0"/>
              <a:t>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80505232"/>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628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7169228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045345930"/>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r>
              <a:rPr lang="en-US" dirty="0">
                <a:solidFill>
                  <a:srgbClr val="7030A0"/>
                </a:solidFill>
                <a:hlinkClick r:id="rId6">
                  <a:extLst>
                    <a:ext uri="{A12FA001-AC4F-418D-AE19-62706E023703}">
                      <ahyp:hlinkClr xmlns:ahyp="http://schemas.microsoft.com/office/drawing/2018/hyperlinkcolor" val="tx"/>
                    </a:ext>
                  </a:extLst>
                </a:hlinkClick>
              </a:rPr>
              <a:t>https://safari.ethz.ch/safari-newsletter-january-2021/</a:t>
            </a:r>
            <a:r>
              <a:rPr lang="en-US" dirty="0">
                <a:solidFill>
                  <a:srgbClr val="7030A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432FF"/>
                </a:solidFill>
                <a:hlinkClick r:id="rId2">
                  <a:extLst>
                    <a:ext uri="{A12FA001-AC4F-418D-AE19-62706E023703}">
                      <ahyp:hlinkClr xmlns:ahyp="http://schemas.microsoft.com/office/drawing/2018/hyperlinkcolor" val="tx"/>
                    </a:ext>
                  </a:extLst>
                </a:hlinkClick>
              </a:rPr>
              <a:t>https://safari.ethz.ch/safari-newsletter-april-2020/</a:t>
            </a:r>
            <a:r>
              <a:rPr lang="en-US" dirty="0">
                <a:solidFill>
                  <a:srgbClr val="0432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1460464887"/>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4"/>
              </a:rPr>
              <a:t>omutlu@gmail.com</a:t>
            </a:r>
            <a:r>
              <a:rPr lang="en-US" sz="2200" dirty="0"/>
              <a:t> </a:t>
            </a:r>
          </a:p>
          <a:p>
            <a:r>
              <a:rPr lang="en-US" sz="2200" dirty="0">
                <a:hlinkClick r:id="rId5"/>
              </a:rPr>
              <a:t>https://people.inf.ethz.ch/omutlu</a:t>
            </a:r>
            <a:endParaRPr lang="en-US" sz="2200" dirty="0"/>
          </a:p>
          <a:p>
            <a:r>
              <a:rPr lang="en-US" sz="2200" dirty="0"/>
              <a:t>19 October 2021</a:t>
            </a:r>
          </a:p>
          <a:p>
            <a:r>
              <a:rPr lang="en-US" sz="2200" dirty="0"/>
              <a:t>Ontario Tech Distinguished Speaker Series Lecture</a:t>
            </a:r>
          </a:p>
          <a:p>
            <a:pPr algn="l"/>
            <a:endParaRPr lang="en-US" sz="2200" dirty="0"/>
          </a:p>
        </p:txBody>
      </p:sp>
      <p:pic>
        <p:nvPicPr>
          <p:cNvPr id="10" name="Picture 2" descr="ETH Zurich short logo, black"/>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8"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045907845"/>
      </p:ext>
    </p:extLst>
  </p:cSld>
  <p:clrMapOvr>
    <a:overrideClrMapping bg1="lt1" tx1="dk1" bg2="lt2" tx2="dk2" accent1="accent1" accent2="accent2" accent3="accent3" accent4="accent4" accent5="accent5" accent6="accent6" hlink="hlink" folHlink="folHlink"/>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24</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247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54078709"/>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250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dirty="0">
                <a:latin typeface="Garamond" charset="0"/>
              </a:rPr>
              <a:t>More on My Research &amp; Teaching</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6498540"/>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183655"/>
      </p:ext>
    </p:extLst>
  </p:cSld>
  <p:clrMapOvr>
    <a:masterClrMapping/>
  </p:clrMapOvr>
  <p:transition spd="slow" advClick="0"/>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65" y="4191392"/>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328" y="1979091"/>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3405652727"/>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585004223"/>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Transformation Hierarchy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3248223" y="36908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248223" y="33193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245048" y="26550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245048" y="22835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245048" y="19168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248223" y="40638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3248223" y="44353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248223" y="29969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Rounded Rectangle 12"/>
          <p:cNvSpPr>
            <a:spLocks noChangeArrowheads="1"/>
          </p:cNvSpPr>
          <p:nvPr/>
        </p:nvSpPr>
        <p:spPr bwMode="auto">
          <a:xfrm rot="5400000">
            <a:off x="3865004" y="2538028"/>
            <a:ext cx="792088" cy="2286000"/>
          </a:xfrm>
          <a:prstGeom prst="roundRect">
            <a:avLst>
              <a:gd name="adj" fmla="val 16667"/>
            </a:avLst>
          </a:prstGeom>
          <a:noFill/>
          <a:ln w="444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Tahoma"/>
              <a:ea typeface="ＭＳ Ｐゴシック" panose="020B0600070205080204" pitchFamily="34" charset="-128"/>
              <a:cs typeface="+mn-cs"/>
            </a:endParaRPr>
          </a:p>
        </p:txBody>
      </p:sp>
      <p:sp>
        <p:nvSpPr>
          <p:cNvPr id="14" name="Text Box 23"/>
          <p:cNvSpPr txBox="1">
            <a:spLocks noChangeAspect="1" noChangeArrowheads="1"/>
          </p:cNvSpPr>
          <p:nvPr/>
        </p:nvSpPr>
        <p:spPr bwMode="auto">
          <a:xfrm>
            <a:off x="3249811" y="47909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TextBox 14"/>
          <p:cNvSpPr txBox="1">
            <a:spLocks noChangeArrowheads="1"/>
          </p:cNvSpPr>
          <p:nvPr/>
        </p:nvSpPr>
        <p:spPr bwMode="auto">
          <a:xfrm>
            <a:off x="5508104" y="3356992"/>
            <a:ext cx="3124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charset="0"/>
                <a:ea typeface="ＭＳ Ｐゴシック" charset="0"/>
              </a:rPr>
              <a:t>Computer Architecture (narrow view)</a:t>
            </a:r>
          </a:p>
        </p:txBody>
      </p:sp>
      <p:sp>
        <p:nvSpPr>
          <p:cNvPr id="16" name="Rounded Rectangle 15"/>
          <p:cNvSpPr>
            <a:spLocks noChangeArrowheads="1"/>
          </p:cNvSpPr>
          <p:nvPr/>
        </p:nvSpPr>
        <p:spPr bwMode="auto">
          <a:xfrm rot="5400000">
            <a:off x="3139619" y="23940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a:spLocks noChangeArrowheads="1"/>
          </p:cNvSpPr>
          <p:nvPr/>
        </p:nvSpPr>
        <p:spPr bwMode="auto">
          <a:xfrm>
            <a:off x="-32025" y="3284984"/>
            <a:ext cx="3124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Computer Architecture (expanded view)</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27077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linds(horizontal)">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animBg="1"/>
      <p:bldP spid="17"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a:t>
            </a:r>
          </a:p>
        </p:txBody>
      </p:sp>
      <p:sp>
        <p:nvSpPr>
          <p:cNvPr id="3" name="Content Placeholder 2"/>
          <p:cNvSpPr>
            <a:spLocks noGrp="1"/>
          </p:cNvSpPr>
          <p:nvPr>
            <p:ph idx="1"/>
          </p:nvPr>
        </p:nvSpPr>
        <p:spPr>
          <a:xfrm>
            <a:off x="107504" y="908720"/>
            <a:ext cx="9036496" cy="4876800"/>
          </a:xfrm>
        </p:spPr>
        <p:txBody>
          <a:bodyPr/>
          <a:lstStyle/>
          <a:p>
            <a:pPr marL="0" indent="0" algn="ctr">
              <a:buNone/>
            </a:pPr>
            <a:r>
              <a:rPr lang="en-US" dirty="0"/>
              <a:t>To achieve the highest </a:t>
            </a:r>
            <a:r>
              <a:rPr lang="en-US" dirty="0">
                <a:solidFill>
                  <a:srgbClr val="FF0000"/>
                </a:solidFill>
              </a:rPr>
              <a:t>energy efficiency </a:t>
            </a:r>
            <a:r>
              <a:rPr lang="en-US" dirty="0"/>
              <a:t>and </a:t>
            </a:r>
            <a:r>
              <a:rPr lang="en-US" dirty="0">
                <a:solidFill>
                  <a:srgbClr val="FF0000"/>
                </a:solidFill>
              </a:rPr>
              <a:t>performance</a:t>
            </a:r>
            <a:r>
              <a:rPr lang="en-US" dirty="0"/>
              <a:t>:</a:t>
            </a:r>
          </a:p>
          <a:p>
            <a:pPr marL="0" indent="0" algn="ctr">
              <a:buNone/>
            </a:pPr>
            <a:endParaRPr lang="en-US" sz="1200" dirty="0"/>
          </a:p>
          <a:p>
            <a:pPr marL="0" indent="0" algn="ctr">
              <a:buNone/>
            </a:pPr>
            <a:r>
              <a:rPr lang="en-US" sz="3200" b="1" dirty="0">
                <a:solidFill>
                  <a:srgbClr val="0000FF"/>
                </a:solidFill>
              </a:rPr>
              <a:t>we must take the expanded view</a:t>
            </a:r>
          </a:p>
          <a:p>
            <a:pPr marL="0" indent="0" algn="ctr">
              <a:buNone/>
            </a:pPr>
            <a:r>
              <a:rPr lang="en-US" dirty="0">
                <a:solidFill>
                  <a:srgbClr val="0000FF"/>
                </a:solidFill>
              </a:rPr>
              <a:t>of computer architecture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2259208" y="48429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2259208" y="44714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2256033" y="38071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2256033" y="34356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2256033" y="30689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2259208" y="5216004"/>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2259208" y="55874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2259208" y="41490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2260796" y="59430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Rounded Rectangle 14"/>
          <p:cNvSpPr>
            <a:spLocks noChangeArrowheads="1"/>
          </p:cNvSpPr>
          <p:nvPr/>
        </p:nvSpPr>
        <p:spPr bwMode="auto">
          <a:xfrm rot="5400000">
            <a:off x="2150604" y="3546140"/>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p:nvPr/>
        </p:nvSpPr>
        <p:spPr>
          <a:xfrm>
            <a:off x="4447252" y="4077072"/>
            <a:ext cx="46612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Co-design across the 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Algorithms to devices</a:t>
            </a:r>
          </a:p>
        </p:txBody>
      </p:sp>
      <p:sp>
        <p:nvSpPr>
          <p:cNvPr id="18" name="TextBox 17"/>
          <p:cNvSpPr txBox="1"/>
          <p:nvPr/>
        </p:nvSpPr>
        <p:spPr>
          <a:xfrm>
            <a:off x="4471163" y="5157192"/>
            <a:ext cx="44933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Specialize as much as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within the design goals</a:t>
            </a:r>
          </a:p>
        </p:txBody>
      </p:sp>
    </p:spTree>
    <p:extLst>
      <p:ext uri="{BB962C8B-B14F-4D97-AF65-F5344CB8AC3E}">
        <p14:creationId xmlns:p14="http://schemas.microsoft.com/office/powerpoint/2010/main" val="870592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7" grpId="0"/>
      <p:bldP spid="18"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Research Mission &amp; Major Topics</a:t>
            </a:r>
          </a:p>
        </p:txBody>
      </p:sp>
      <p:sp>
        <p:nvSpPr>
          <p:cNvPr id="3" name="Content Placeholder 2"/>
          <p:cNvSpPr>
            <a:spLocks noGrp="1"/>
          </p:cNvSpPr>
          <p:nvPr>
            <p:ph idx="1"/>
          </p:nvPr>
        </p:nvSpPr>
        <p:spPr>
          <a:xfrm>
            <a:off x="2965876" y="1554517"/>
            <a:ext cx="6228184" cy="4619600"/>
          </a:xfrm>
        </p:spPr>
        <p:txBody>
          <a:bodyPr/>
          <a:lstStyle/>
          <a:p>
            <a:r>
              <a:rPr lang="en-US" sz="2200" dirty="0">
                <a:solidFill>
                  <a:srgbClr val="0432FF"/>
                </a:solidFill>
              </a:rPr>
              <a:t>Data-centric arch. for low energy &amp; high perf.</a:t>
            </a:r>
          </a:p>
          <a:p>
            <a:pPr lvl="1"/>
            <a:r>
              <a:rPr lang="en-US" sz="1900" dirty="0">
                <a:solidFill>
                  <a:srgbClr val="7030A0"/>
                </a:solidFill>
              </a:rPr>
              <a:t>Proc. in Mem/DRAM, NVM, unified mem/storage </a:t>
            </a:r>
          </a:p>
          <a:p>
            <a:pPr marL="0" indent="0">
              <a:buNone/>
            </a:pPr>
            <a:endParaRPr lang="en-US" sz="400" dirty="0"/>
          </a:p>
          <a:p>
            <a:r>
              <a:rPr lang="en-US" sz="2200" dirty="0">
                <a:solidFill>
                  <a:srgbClr val="0432FF"/>
                </a:solidFill>
              </a:rPr>
              <a:t>Low-latency &amp; predictable architectures</a:t>
            </a:r>
          </a:p>
          <a:p>
            <a:pPr lvl="1"/>
            <a:r>
              <a:rPr lang="en-US" sz="1900" dirty="0">
                <a:solidFill>
                  <a:srgbClr val="7030A0"/>
                </a:solidFill>
              </a:rPr>
              <a:t>Low-latency, low-energy yet low-cost memory</a:t>
            </a:r>
          </a:p>
          <a:p>
            <a:pPr lvl="1"/>
            <a:r>
              <a:rPr lang="en-US" sz="1900" dirty="0">
                <a:solidFill>
                  <a:srgbClr val="7030A0"/>
                </a:solidFill>
              </a:rPr>
              <a:t>QoS-aware and predictable memory systems </a:t>
            </a:r>
          </a:p>
          <a:p>
            <a:pPr lvl="1"/>
            <a:endParaRPr lang="en-US" sz="400" dirty="0"/>
          </a:p>
          <a:p>
            <a:r>
              <a:rPr lang="en-US" sz="2200" dirty="0">
                <a:solidFill>
                  <a:srgbClr val="0432FF"/>
                </a:solidFill>
              </a:rPr>
              <a:t>Fundamentally secure/reliable/safe arch.</a:t>
            </a:r>
          </a:p>
          <a:p>
            <a:pPr lvl="1"/>
            <a:r>
              <a:rPr lang="en-US" sz="1900" dirty="0">
                <a:solidFill>
                  <a:srgbClr val="7030A0"/>
                </a:solidFill>
              </a:rPr>
              <a:t>Tolerating all bit flips; patchable HW; secure mem </a:t>
            </a:r>
          </a:p>
          <a:p>
            <a:endParaRPr lang="en-US" sz="400" dirty="0"/>
          </a:p>
          <a:p>
            <a:r>
              <a:rPr lang="en-US" sz="2200" dirty="0">
                <a:solidFill>
                  <a:srgbClr val="0432FF"/>
                </a:solidFill>
              </a:rPr>
              <a:t>Architectures for ML/AI/Genomics/Health/Med </a:t>
            </a:r>
          </a:p>
          <a:p>
            <a:pPr lvl="1"/>
            <a:r>
              <a:rPr lang="en-US" sz="1900" dirty="0">
                <a:solidFill>
                  <a:srgbClr val="7030A0"/>
                </a:solidFill>
              </a:rPr>
              <a:t>Algorithm/arch./logic co-design; full heterogeneity</a:t>
            </a:r>
          </a:p>
          <a:p>
            <a:pPr lvl="1"/>
            <a:endParaRPr lang="en-US" sz="400" dirty="0"/>
          </a:p>
          <a:p>
            <a:r>
              <a:rPr lang="en-US" sz="2200" dirty="0">
                <a:solidFill>
                  <a:srgbClr val="0432FF"/>
                </a:solidFill>
              </a:rPr>
              <a:t>Data-driven and data-aware architectures</a:t>
            </a:r>
          </a:p>
          <a:p>
            <a:pPr lvl="1">
              <a:buClr>
                <a:srgbClr val="3B812F"/>
              </a:buClr>
            </a:pPr>
            <a:r>
              <a:rPr lang="en-US" sz="1900" dirty="0">
                <a:solidFill>
                  <a:srgbClr val="7030A0"/>
                </a:solidFill>
              </a:rPr>
              <a:t>ML/AI-driven architectural controllers and design</a:t>
            </a:r>
          </a:p>
          <a:p>
            <a:pPr lvl="1">
              <a:buClr>
                <a:srgbClr val="3B812F"/>
              </a:buClr>
            </a:pPr>
            <a:r>
              <a:rPr lang="en-US" sz="1900" dirty="0">
                <a:solidFill>
                  <a:srgbClr val="7030A0"/>
                </a:solidFill>
              </a:rPr>
              <a:t>Expressive memory and expressive systems</a:t>
            </a:r>
          </a:p>
          <a:p>
            <a:pPr lvl="1"/>
            <a:endParaRPr lang="en-US" sz="20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451813" y="3731647"/>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451813" y="3360172"/>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448638" y="269585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448638" y="232437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448638" y="195766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451813" y="4104709"/>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451813" y="4476184"/>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451813" y="3037785"/>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453401" y="4831784"/>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6" name="Rounded Rectangle 15"/>
          <p:cNvSpPr>
            <a:spLocks noChangeArrowheads="1"/>
          </p:cNvSpPr>
          <p:nvPr/>
        </p:nvSpPr>
        <p:spPr bwMode="auto">
          <a:xfrm rot="5400000">
            <a:off x="343209" y="2434845"/>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7C062A41-3105-574A-A93A-80C76A4AB0E5}"/>
              </a:ext>
            </a:extLst>
          </p:cNvPr>
          <p:cNvSpPr txBox="1"/>
          <p:nvPr/>
        </p:nvSpPr>
        <p:spPr>
          <a:xfrm>
            <a:off x="196668" y="900222"/>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17" name="TextBox 16">
            <a:extLst>
              <a:ext uri="{FF2B5EF4-FFF2-40B4-BE49-F238E27FC236}">
                <a16:creationId xmlns:a16="http://schemas.microsoft.com/office/drawing/2014/main" id="{DC2F057F-2C07-F047-BF1C-E9AD5B942280}"/>
              </a:ext>
            </a:extLst>
          </p:cNvPr>
          <p:cNvSpPr txBox="1"/>
          <p:nvPr/>
        </p:nvSpPr>
        <p:spPr>
          <a:xfrm>
            <a:off x="0" y="5285285"/>
            <a:ext cx="29658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with architecture at the center</a:t>
            </a:r>
          </a:p>
        </p:txBody>
      </p:sp>
    </p:spTree>
    <p:extLst>
      <p:ext uri="{BB962C8B-B14F-4D97-AF65-F5344CB8AC3E}">
        <p14:creationId xmlns:p14="http://schemas.microsoft.com/office/powerpoint/2010/main" val="41262521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83942022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SAFARI Research Group</a:t>
            </a:r>
          </a:p>
        </p:txBody>
      </p:sp>
      <p:sp>
        <p:nvSpPr>
          <p:cNvPr id="2150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3927193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40+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68997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264980299"/>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5834-7BF4-9943-8A82-003424C4F6FF}"/>
              </a:ext>
            </a:extLst>
          </p:cNvPr>
          <p:cNvSpPr>
            <a:spLocks noGrp="1"/>
          </p:cNvSpPr>
          <p:nvPr>
            <p:ph type="title"/>
          </p:nvPr>
        </p:nvSpPr>
        <p:spPr/>
        <p:txBody>
          <a:bodyPr/>
          <a:lstStyle/>
          <a:p>
            <a:r>
              <a:rPr lang="en-US" dirty="0"/>
              <a:t>SAFARI PhD and Post-Doc Alumni</a:t>
            </a:r>
          </a:p>
        </p:txBody>
      </p:sp>
      <p:sp>
        <p:nvSpPr>
          <p:cNvPr id="3" name="Content Placeholder 2">
            <a:extLst>
              <a:ext uri="{FF2B5EF4-FFF2-40B4-BE49-F238E27FC236}">
                <a16:creationId xmlns:a16="http://schemas.microsoft.com/office/drawing/2014/main" id="{0208545D-6BE8-214F-8FA8-31D6D671DB8F}"/>
              </a:ext>
            </a:extLst>
          </p:cNvPr>
          <p:cNvSpPr>
            <a:spLocks noGrp="1"/>
          </p:cNvSpPr>
          <p:nvPr>
            <p:ph idx="1"/>
          </p:nvPr>
        </p:nvSpPr>
        <p:spPr>
          <a:xfrm>
            <a:off x="228600" y="980728"/>
            <a:ext cx="8915400" cy="5267672"/>
          </a:xfrm>
        </p:spPr>
        <p:txBody>
          <a:bodyPr/>
          <a:lstStyle/>
          <a:p>
            <a:r>
              <a:rPr lang="en-US" sz="1800" dirty="0">
                <a:solidFill>
                  <a:srgbClr val="0000FF"/>
                </a:solidFill>
                <a:hlinkClick r:id="rId2">
                  <a:extLst>
                    <a:ext uri="{A12FA001-AC4F-418D-AE19-62706E023703}">
                      <ahyp:hlinkClr xmlns:ahyp="http://schemas.microsoft.com/office/drawing/2018/hyperlinkcolor" val="tx"/>
                    </a:ext>
                  </a:extLst>
                </a:hlinkClick>
              </a:rPr>
              <a:t>https://safari.ethz.ch/safari-alumni/</a:t>
            </a:r>
            <a:endParaRPr lang="en-US" sz="1800" dirty="0">
              <a:solidFill>
                <a:srgbClr val="0000FF"/>
              </a:solidFill>
            </a:endParaRPr>
          </a:p>
          <a:p>
            <a:endParaRPr lang="en-US" sz="800" dirty="0"/>
          </a:p>
          <a:p>
            <a:r>
              <a:rPr lang="en-US" sz="1400" dirty="0" err="1"/>
              <a:t>Nastaran</a:t>
            </a:r>
            <a:r>
              <a:rPr lang="en-US" sz="1400" dirty="0"/>
              <a:t> </a:t>
            </a:r>
            <a:r>
              <a:rPr lang="en-US" sz="1400" dirty="0" err="1"/>
              <a:t>Hajinazar</a:t>
            </a:r>
            <a:r>
              <a:rPr lang="en-US" sz="1400" dirty="0"/>
              <a:t> (ETH Zurich)</a:t>
            </a:r>
          </a:p>
          <a:p>
            <a:r>
              <a:rPr lang="en-US" sz="1400" dirty="0"/>
              <a:t>Gagandeep Singh (ETH Zurich)</a:t>
            </a:r>
          </a:p>
          <a:p>
            <a:r>
              <a:rPr lang="en-US" sz="1400" dirty="0" err="1"/>
              <a:t>Amirali</a:t>
            </a:r>
            <a:r>
              <a:rPr lang="en-US" sz="1400" dirty="0"/>
              <a:t> </a:t>
            </a:r>
            <a:r>
              <a:rPr lang="en-US" sz="1400" dirty="0" err="1"/>
              <a:t>Boroumand</a:t>
            </a:r>
            <a:r>
              <a:rPr lang="en-US" sz="1400" dirty="0"/>
              <a:t> (Stanford Univ)</a:t>
            </a:r>
          </a:p>
          <a:p>
            <a:r>
              <a:rPr lang="en-US" sz="1400" dirty="0" err="1"/>
              <a:t>Jeremie</a:t>
            </a:r>
            <a:r>
              <a:rPr lang="en-US" sz="1400" dirty="0"/>
              <a:t> Kim (ETH Zurich)</a:t>
            </a:r>
          </a:p>
          <a:p>
            <a:r>
              <a:rPr lang="en-US" sz="1400" dirty="0"/>
              <a:t>Nandita Vijaykumar (Univ. of Toronto, Assistant Professor)</a:t>
            </a:r>
          </a:p>
          <a:p>
            <a:r>
              <a:rPr lang="en-US" sz="1400" dirty="0"/>
              <a:t>Kevin Hsieh (Microsoft Research, Senior Researcher)</a:t>
            </a:r>
          </a:p>
          <a:p>
            <a:r>
              <a:rPr lang="en-US" sz="1400" dirty="0"/>
              <a:t>Justin Meza (Facebook)</a:t>
            </a:r>
          </a:p>
          <a:p>
            <a:r>
              <a:rPr lang="en-US" sz="1400" dirty="0"/>
              <a:t>Mohammed Alser (ETH Zurich)</a:t>
            </a:r>
          </a:p>
          <a:p>
            <a:r>
              <a:rPr lang="en-US" sz="1400" dirty="0"/>
              <a:t>Yixin Luo (Google)</a:t>
            </a:r>
          </a:p>
          <a:p>
            <a:r>
              <a:rPr lang="en-US" sz="1400" dirty="0"/>
              <a:t>Kevin Chang (Facebook)</a:t>
            </a:r>
          </a:p>
          <a:p>
            <a:r>
              <a:rPr lang="en-US" sz="1400" dirty="0" err="1"/>
              <a:t>Rachata</a:t>
            </a:r>
            <a:r>
              <a:rPr lang="en-US" sz="1400" dirty="0"/>
              <a:t> Ausavarungnirun (KMUNTB, Assistant Professor)</a:t>
            </a:r>
          </a:p>
          <a:p>
            <a:r>
              <a:rPr lang="en-US" sz="1400" dirty="0"/>
              <a:t>Gennady Pekhimenko (Univ. of Toronto, Assistant Professor)</a:t>
            </a:r>
          </a:p>
          <a:p>
            <a:r>
              <a:rPr lang="en-US" sz="1400" dirty="0" err="1"/>
              <a:t>Vivek</a:t>
            </a:r>
            <a:r>
              <a:rPr lang="en-US" sz="1400" dirty="0"/>
              <a:t> Seshadri (Microsoft Research)</a:t>
            </a:r>
          </a:p>
          <a:p>
            <a:r>
              <a:rPr lang="en-US" sz="1400" dirty="0" err="1"/>
              <a:t>Donghyuk</a:t>
            </a:r>
            <a:r>
              <a:rPr lang="en-US" sz="1400" dirty="0"/>
              <a:t> Lee (NVIDIA Research, Senior Researcher)</a:t>
            </a:r>
          </a:p>
          <a:p>
            <a:r>
              <a:rPr lang="en-US" sz="1400" dirty="0" err="1"/>
              <a:t>Yoongu</a:t>
            </a:r>
            <a:r>
              <a:rPr lang="en-US" sz="1400" dirty="0"/>
              <a:t> Kim (Google)</a:t>
            </a:r>
          </a:p>
          <a:p>
            <a:r>
              <a:rPr lang="en-US" sz="1400" dirty="0"/>
              <a:t>Lavanya Subramanian (Intel Labs </a:t>
            </a:r>
            <a:r>
              <a:rPr lang="en-US" sz="1400" dirty="0">
                <a:sym typeface="Wingdings" pitchFamily="2" charset="2"/>
              </a:rPr>
              <a:t> Facebook)</a:t>
            </a:r>
          </a:p>
          <a:p>
            <a:endParaRPr lang="en-US" sz="1400" dirty="0">
              <a:sym typeface="Wingdings" pitchFamily="2" charset="2"/>
            </a:endParaRPr>
          </a:p>
          <a:p>
            <a:r>
              <a:rPr lang="en-US" sz="1400" dirty="0">
                <a:sym typeface="Wingdings" pitchFamily="2" charset="2"/>
              </a:rPr>
              <a:t>Samira Khan (Univ. of Virginia, </a:t>
            </a:r>
            <a:r>
              <a:rPr lang="en-US" sz="1400" dirty="0"/>
              <a:t>Assistant Professor)</a:t>
            </a:r>
          </a:p>
          <a:p>
            <a:r>
              <a:rPr lang="en-US" sz="1400" dirty="0"/>
              <a:t>Saugata Ghose (Univ. of Illinois, Assistant Professor)</a:t>
            </a:r>
          </a:p>
          <a:p>
            <a:endParaRPr lang="en-US" dirty="0"/>
          </a:p>
        </p:txBody>
      </p:sp>
      <p:sp>
        <p:nvSpPr>
          <p:cNvPr id="4" name="Slide Number Placeholder 3">
            <a:extLst>
              <a:ext uri="{FF2B5EF4-FFF2-40B4-BE49-F238E27FC236}">
                <a16:creationId xmlns:a16="http://schemas.microsoft.com/office/drawing/2014/main" id="{C3C01774-BE9E-3D42-B94B-B8FF6A0811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91135426"/>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Teaching and Research</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a:t>
            </a:r>
          </a:p>
          <a:p>
            <a:pPr marL="0" indent="0" algn="ctr">
              <a:buNone/>
            </a:pPr>
            <a:r>
              <a:rPr lang="en-US" sz="6000" dirty="0">
                <a:solidFill>
                  <a:srgbClr val="0000FF"/>
                </a:solidFill>
              </a:rPr>
              <a:t>Teaching drives Research</a:t>
            </a:r>
          </a:p>
          <a:p>
            <a:pPr marL="0" indent="0" algn="ctr">
              <a:buNone/>
            </a:pPr>
            <a:r>
              <a:rPr lang="en-US" sz="6000" dirty="0">
                <a:solidFill>
                  <a:srgbClr val="FF0000"/>
                </a:solidFill>
              </a:rPr>
              <a:t>Research drives Teaching</a:t>
            </a:r>
          </a:p>
          <a:p>
            <a:pPr marL="0" indent="0" algn="ctr">
              <a:buNone/>
            </a:pPr>
            <a:r>
              <a:rPr lang="en-US" sz="6000" dirty="0">
                <a:solidFill>
                  <a:srgbClr val="0432FF"/>
                </a:solidFill>
              </a:rPr>
              <a:t>… </a:t>
            </a:r>
          </a:p>
          <a:p>
            <a:pPr marL="0" indent="0" algn="ctr">
              <a:buNone/>
            </a:pPr>
            <a:r>
              <a:rPr lang="en-US" sz="6000" dirty="0">
                <a:solidFill>
                  <a:srgbClr val="FF0000"/>
                </a:solidFill>
              </a:rPr>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86457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89405058"/>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Insight and Ideas</a:t>
            </a:r>
          </a:p>
        </p:txBody>
      </p:sp>
      <p:sp>
        <p:nvSpPr>
          <p:cNvPr id="3" name="Content Placeholder 2"/>
          <p:cNvSpPr>
            <a:spLocks noGrp="1"/>
          </p:cNvSpPr>
          <p:nvPr>
            <p:ph idx="1"/>
          </p:nvPr>
        </p:nvSpPr>
        <p:spPr>
          <a:xfrm>
            <a:off x="0" y="2420888"/>
            <a:ext cx="9144000" cy="2088232"/>
          </a:xfrm>
        </p:spPr>
        <p:txBody>
          <a:bodyPr/>
          <a:lstStyle/>
          <a:p>
            <a:pPr marL="0" indent="0" algn="ctr">
              <a:buNone/>
            </a:pPr>
            <a:r>
              <a:rPr lang="en-US" sz="6400" dirty="0">
                <a:solidFill>
                  <a:srgbClr val="0000FF"/>
                </a:solidFill>
              </a:rPr>
              <a:t>Focus on Insight</a:t>
            </a:r>
          </a:p>
          <a:p>
            <a:pPr marL="0" indent="0" algn="ctr">
              <a:buNone/>
            </a:pPr>
            <a:r>
              <a:rPr lang="en-US" sz="6400" dirty="0">
                <a:solidFill>
                  <a:srgbClr val="FF0000"/>
                </a:solidFill>
              </a:rPr>
              <a:t>Encourage New Ideas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628568332"/>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32362180"/>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Good Mindset, Goals &amp; Focus</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1950368"/>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You can make a      </a:t>
            </a:r>
            <a:r>
              <a:rPr kumimoji="0" lang="en-US" sz="6400" b="0" i="0" u="none" strike="noStrike" kern="0" cap="none" spc="0" normalizeH="0" baseline="0" noProof="0" dirty="0">
                <a:ln>
                  <a:noFill/>
                </a:ln>
                <a:solidFill>
                  <a:srgbClr val="FF0000"/>
                </a:solidFill>
                <a:effectLst/>
                <a:uLnTx/>
                <a:uFillTx/>
                <a:latin typeface="Tahoma"/>
                <a:ea typeface="+mn-ea"/>
                <a:cs typeface="+mn-cs"/>
              </a:rPr>
              <a:t>good impact</a:t>
            </a:r>
            <a:r>
              <a:rPr kumimoji="0" lang="en-US" sz="6400" b="0" i="0" u="none" strike="noStrike" kern="0" cap="none" spc="0" normalizeH="0" baseline="0" noProof="0" dirty="0">
                <a:ln>
                  <a:noFill/>
                </a:ln>
                <a:solidFill>
                  <a:srgbClr val="0000FF"/>
                </a:solidFill>
                <a:effectLst/>
                <a:uLnTx/>
                <a:uFillTx/>
                <a:latin typeface="Tahoma"/>
                <a:ea typeface="+mn-ea"/>
                <a:cs typeface="+mn-cs"/>
              </a:rPr>
              <a:t>               on the world</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012629154"/>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solidFill>
                  <a:srgbClr val="0432FF"/>
                </a:solidFill>
                <a:hlinkClick r:id="rId3">
                  <a:extLst>
                    <a:ext uri="{A12FA001-AC4F-418D-AE19-62706E023703}">
                      <ahyp:hlinkClr xmlns:ahyp="http://schemas.microsoft.com/office/drawing/2018/hyperlinkcolor" val="tx"/>
                    </a:ext>
                  </a:extLst>
                </a:hlinkClick>
              </a:rPr>
              <a:t>https://www.youtube.com/watch?v=kgiZlSOcGFM&amp;list=PL5Q2soXY2Zi8D_5MGV6EnXEJHnV2YFBJl&amp;index=1</a:t>
            </a:r>
            <a:endParaRPr lang="en-US" sz="1300" dirty="0">
              <a:solidFill>
                <a:srgbClr val="0432FF"/>
              </a:solidFill>
            </a:endParaRPr>
          </a:p>
          <a:p>
            <a:pPr lvl="1"/>
            <a:endParaRPr lang="en-US" sz="800" dirty="0"/>
          </a:p>
          <a:p>
            <a:r>
              <a:rPr lang="en-US" dirty="0"/>
              <a:t>Enabling In-Memory Computation</a:t>
            </a:r>
          </a:p>
          <a:p>
            <a:pPr lvl="1"/>
            <a:r>
              <a:rPr lang="en-US" sz="1300" dirty="0">
                <a:solidFill>
                  <a:srgbClr val="0432FF"/>
                </a:solidFill>
                <a:hlinkClick r:id="rId4">
                  <a:extLst>
                    <a:ext uri="{A12FA001-AC4F-418D-AE19-62706E023703}">
                      <ahyp:hlinkClr xmlns:ahyp="http://schemas.microsoft.com/office/drawing/2018/hyperlinkcolor" val="tx"/>
                    </a:ext>
                  </a:extLst>
                </a:hlinkClick>
              </a:rPr>
              <a:t>https://www.youtube.com/watch?v=njX_14584Jw&amp;list=PL5Q2soXY2Zi8D_5MGV6EnXEJHnV2YFBJl&amp;index=16</a:t>
            </a:r>
            <a:r>
              <a:rPr lang="en-US" sz="1300" dirty="0">
                <a:solidFill>
                  <a:srgbClr val="0432FF"/>
                </a:solidFill>
              </a:rPr>
              <a:t> </a:t>
            </a:r>
          </a:p>
          <a:p>
            <a:pPr lvl="1"/>
            <a:endParaRPr lang="en-US" sz="800" dirty="0"/>
          </a:p>
          <a:p>
            <a:r>
              <a:rPr lang="en-US" dirty="0"/>
              <a:t>Accelerating Genome Analysis</a:t>
            </a:r>
          </a:p>
          <a:p>
            <a:pPr lvl="1"/>
            <a:r>
              <a:rPr lang="en-US" sz="1300" dirty="0">
                <a:solidFill>
                  <a:srgbClr val="0432FF"/>
                </a:solidFill>
                <a:hlinkClick r:id="rId5">
                  <a:extLst>
                    <a:ext uri="{A12FA001-AC4F-418D-AE19-62706E023703}">
                      <ahyp:hlinkClr xmlns:ahyp="http://schemas.microsoft.com/office/drawing/2018/hyperlinkcolor" val="tx"/>
                    </a:ext>
                  </a:extLst>
                </a:hlinkClick>
              </a:rPr>
              <a:t>https://www.youtube.com/watch?v=r7sn41lH-4A&amp;list=PL5Q2soXY2Zi8D_5MGV6EnXEJHnV2YFBJl&amp;index=41</a:t>
            </a:r>
            <a:r>
              <a:rPr lang="en-US" sz="1300" dirty="0">
                <a:solidFill>
                  <a:srgbClr val="0432FF"/>
                </a:solidFill>
              </a:rPr>
              <a:t> </a:t>
            </a:r>
          </a:p>
          <a:p>
            <a:pPr lvl="1"/>
            <a:endParaRPr lang="en-US" sz="800" dirty="0"/>
          </a:p>
          <a:p>
            <a:r>
              <a:rPr lang="en-US" dirty="0"/>
              <a:t>Rethinking Memory System Design</a:t>
            </a:r>
          </a:p>
          <a:p>
            <a:pPr lvl="1"/>
            <a:r>
              <a:rPr lang="en-US" sz="1300" dirty="0">
                <a:solidFill>
                  <a:srgbClr val="0432FF"/>
                </a:solidFill>
                <a:hlinkClick r:id="rId6">
                  <a:extLst>
                    <a:ext uri="{A12FA001-AC4F-418D-AE19-62706E023703}">
                      <ahyp:hlinkClr xmlns:ahyp="http://schemas.microsoft.com/office/drawing/2018/hyperlinkcolor" val="tx"/>
                    </a:ext>
                  </a:extLst>
                </a:hlinkClick>
              </a:rPr>
              <a:t>https://www.youtube.com/watch?v=F7xZLNMIY1E&amp;list=PL5Q2soXY2Zi8D_5MGV6EnXEJHnV2YFBJl&amp;index=3</a:t>
            </a:r>
            <a:endParaRPr lang="en-US" sz="1300" dirty="0">
              <a:solidFill>
                <a:srgbClr val="0432FF"/>
              </a:solidFill>
            </a:endParaRPr>
          </a:p>
          <a:p>
            <a:pPr lvl="1"/>
            <a:endParaRPr lang="en-US" sz="800" dirty="0"/>
          </a:p>
          <a:p>
            <a:r>
              <a:rPr lang="en-US" dirty="0"/>
              <a:t>Intelligent Architectures for Intelligent Machines</a:t>
            </a:r>
          </a:p>
          <a:p>
            <a:pPr lvl="1"/>
            <a:r>
              <a:rPr lang="en-US" sz="1300" dirty="0">
                <a:solidFill>
                  <a:srgbClr val="0432FF"/>
                </a:solidFill>
                <a:hlinkClick r:id="rId7">
                  <a:extLst>
                    <a:ext uri="{A12FA001-AC4F-418D-AE19-62706E023703}">
                      <ahyp:hlinkClr xmlns:ahyp="http://schemas.microsoft.com/office/drawing/2018/hyperlinkcolor" val="tx"/>
                    </a:ext>
                  </a:extLst>
                </a:hlinkClick>
              </a:rPr>
              <a:t>https://www.youtube.com/watch?v=c6_LgzuNdkw&amp;list=PL5Q2soXY2Zi8D_5MGV6EnXEJHnV2YFBJl&amp;index=25</a:t>
            </a:r>
            <a:r>
              <a:rPr lang="en-US" sz="1300" dirty="0">
                <a:solidFill>
                  <a:srgbClr val="0432FF"/>
                </a:solidFill>
              </a:rPr>
              <a:t> </a:t>
            </a:r>
          </a:p>
          <a:p>
            <a:pPr lvl="1"/>
            <a:endParaRPr lang="en-US" sz="800" dirty="0"/>
          </a:p>
          <a:p>
            <a:r>
              <a:rPr lang="en-US" dirty="0"/>
              <a:t>The Story of RowHammer</a:t>
            </a:r>
          </a:p>
          <a:p>
            <a:pPr lvl="1"/>
            <a:r>
              <a:rPr lang="en-US" sz="1300" dirty="0">
                <a:solidFill>
                  <a:srgbClr val="0432FF"/>
                </a:solidFill>
                <a:hlinkClick r:id="rId8">
                  <a:extLst>
                    <a:ext uri="{A12FA001-AC4F-418D-AE19-62706E023703}">
                      <ahyp:hlinkClr xmlns:ahyp="http://schemas.microsoft.com/office/drawing/2018/hyperlinkcolor" val="tx"/>
                    </a:ext>
                  </a:extLst>
                </a:hlinkClick>
              </a:rPr>
              <a:t>https://www.youtube.com/watch?v=sgd7PHQQ1AI&amp;list=PL5Q2soXY2Zi8D_5MGV6EnXEJHnV2YFBJl&amp;index=39</a:t>
            </a:r>
            <a:r>
              <a:rPr lang="en-US" sz="1300" dirty="0">
                <a:solidFill>
                  <a:srgbClr val="0432FF"/>
                </a:solidFill>
              </a:rPr>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483848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27</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C03F-D161-E245-931A-AD7F4A463876}"/>
              </a:ext>
            </a:extLst>
          </p:cNvPr>
          <p:cNvSpPr>
            <a:spLocks noGrp="1"/>
          </p:cNvSpPr>
          <p:nvPr>
            <p:ph type="title"/>
          </p:nvPr>
        </p:nvSpPr>
        <p:spPr/>
        <p:txBody>
          <a:bodyPr/>
          <a:lstStyle/>
          <a:p>
            <a:r>
              <a:rPr lang="en-US" dirty="0"/>
              <a:t>Online Courses &amp; Lectures</a:t>
            </a:r>
          </a:p>
        </p:txBody>
      </p:sp>
      <p:sp>
        <p:nvSpPr>
          <p:cNvPr id="3" name="Content Placeholder 2">
            <a:extLst>
              <a:ext uri="{FF2B5EF4-FFF2-40B4-BE49-F238E27FC236}">
                <a16:creationId xmlns:a16="http://schemas.microsoft.com/office/drawing/2014/main" id="{477AA677-0510-9649-A9AF-28360FF80377}"/>
              </a:ext>
            </a:extLst>
          </p:cNvPr>
          <p:cNvSpPr>
            <a:spLocks noGrp="1"/>
          </p:cNvSpPr>
          <p:nvPr>
            <p:ph idx="1"/>
          </p:nvPr>
        </p:nvSpPr>
        <p:spPr>
          <a:xfrm>
            <a:off x="228600" y="1268760"/>
            <a:ext cx="8610600" cy="4979640"/>
          </a:xfrm>
        </p:spPr>
        <p:txBody>
          <a:bodyPr/>
          <a:lstStyle/>
          <a:p>
            <a:r>
              <a:rPr lang="en-US" b="1" dirty="0">
                <a:solidFill>
                  <a:srgbClr val="FF0000"/>
                </a:solidFill>
              </a:rPr>
              <a:t>First Computer Architecture &amp; Digital Design Course</a:t>
            </a:r>
          </a:p>
          <a:p>
            <a:pPr lvl="1"/>
            <a:r>
              <a:rPr lang="en-US" dirty="0"/>
              <a:t>Digital Design and Computer Architecture </a:t>
            </a:r>
          </a:p>
          <a:p>
            <a:pPr lvl="1"/>
            <a:r>
              <a:rPr lang="en-US" dirty="0"/>
              <a:t>Spring 2021 Livestream Edition: </a:t>
            </a:r>
            <a:r>
              <a:rPr lang="en-US" dirty="0">
                <a:solidFill>
                  <a:srgbClr val="0432FF"/>
                </a:solidFill>
                <a:hlinkClick r:id="rId2">
                  <a:extLst>
                    <a:ext uri="{A12FA001-AC4F-418D-AE19-62706E023703}">
                      <ahyp:hlinkClr xmlns:ahyp="http://schemas.microsoft.com/office/drawing/2018/hyperlinkcolor" val="tx"/>
                    </a:ext>
                  </a:extLst>
                </a:hlinkClick>
              </a:rPr>
              <a:t>https://www.youtube.com/watch?v=LbC0EZY8yw4&amp;list=PL5Q2soXY2Zi_uej3aY39YB5pfW4SJ7LlN</a:t>
            </a:r>
            <a:r>
              <a:rPr lang="en-US" dirty="0">
                <a:solidFill>
                  <a:srgbClr val="0432FF"/>
                </a:solidFill>
              </a:rPr>
              <a:t> </a:t>
            </a:r>
          </a:p>
          <a:p>
            <a:pPr lvl="1"/>
            <a:endParaRPr lang="en-US" dirty="0">
              <a:solidFill>
                <a:srgbClr val="0432FF"/>
              </a:solidFill>
            </a:endParaRPr>
          </a:p>
          <a:p>
            <a:r>
              <a:rPr lang="en-US" b="1" dirty="0">
                <a:solidFill>
                  <a:srgbClr val="FF0000"/>
                </a:solidFill>
              </a:rPr>
              <a:t>Advanced Computer Architecture Course</a:t>
            </a:r>
          </a:p>
          <a:p>
            <a:pPr lvl="1"/>
            <a:r>
              <a:rPr lang="en-US" dirty="0"/>
              <a:t>Computer Architecture</a:t>
            </a:r>
          </a:p>
          <a:p>
            <a:pPr lvl="1"/>
            <a:r>
              <a:rPr lang="en-US" dirty="0" err="1"/>
              <a:t>Falll</a:t>
            </a:r>
            <a:r>
              <a:rPr lang="en-US" dirty="0"/>
              <a:t> 2020 Edition: </a:t>
            </a:r>
            <a:r>
              <a:rPr lang="en-US" dirty="0">
                <a:solidFill>
                  <a:srgbClr val="0432FF"/>
                </a:solidFill>
                <a:hlinkClick r:id="rId3">
                  <a:extLst>
                    <a:ext uri="{A12FA001-AC4F-418D-AE19-62706E023703}">
                      <ahyp:hlinkClr xmlns:ahyp="http://schemas.microsoft.com/office/drawing/2018/hyperlinkcolor" val="tx"/>
                    </a:ext>
                  </a:extLst>
                </a:hlinkClick>
              </a:rPr>
              <a:t>https://www.youtube.com/watch?v=c3mPdZA-Fmc&amp;list=PL5Q2soXY2Zi9xidyIgBxUz7xRPS-wisBN</a:t>
            </a:r>
            <a:r>
              <a:rPr lang="en-US" dirty="0">
                <a:solidFill>
                  <a:srgbClr val="0432FF"/>
                </a:solidFill>
              </a:rPr>
              <a:t> </a:t>
            </a:r>
          </a:p>
        </p:txBody>
      </p:sp>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400800"/>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1019019"/>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48D39F-6516-0B4D-8586-9DC3102EB4B5}"/>
              </a:ext>
            </a:extLst>
          </p:cNvPr>
          <p:cNvPicPr>
            <a:picLocks noChangeAspect="1"/>
          </p:cNvPicPr>
          <p:nvPr/>
        </p:nvPicPr>
        <p:blipFill>
          <a:blip r:embed="rId2"/>
          <a:stretch>
            <a:fillRect/>
          </a:stretch>
        </p:blipFill>
        <p:spPr>
          <a:xfrm>
            <a:off x="1307915" y="0"/>
            <a:ext cx="6528169" cy="6858000"/>
          </a:xfrm>
          <a:prstGeom prst="rect">
            <a:avLst/>
          </a:prstGeom>
        </p:spPr>
      </p:pic>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527085"/>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7792608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600" dirty="0"/>
              <a:t>DDCA (Spring 2021)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3767336" cy="4876800"/>
          </a:xfrm>
        </p:spPr>
        <p:txBody>
          <a:bodyPr/>
          <a:lstStyle/>
          <a:p>
            <a:r>
              <a:rPr lang="en-US" sz="1600" dirty="0">
                <a:solidFill>
                  <a:srgbClr val="0432FF"/>
                </a:solidFill>
                <a:hlinkClick r:id="rId2">
                  <a:extLst>
                    <a:ext uri="{A12FA001-AC4F-418D-AE19-62706E023703}">
                      <ahyp:hlinkClr xmlns:ahyp="http://schemas.microsoft.com/office/drawing/2018/hyperlinkcolor" val="tx"/>
                    </a:ext>
                  </a:extLst>
                </a:hlinkClick>
              </a:rPr>
              <a:t>https://safari.ethz.ch/digitaltechnik/spring2021/doku.php?id=schedule</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solidFill>
                  <a:srgbClr val="0432FF"/>
                </a:solidFill>
                <a:hlinkClick r:id="rId3">
                  <a:extLst>
                    <a:ext uri="{A12FA001-AC4F-418D-AE19-62706E023703}">
                      <ahyp:hlinkClr xmlns:ahyp="http://schemas.microsoft.com/office/drawing/2018/hyperlinkcolor" val="tx"/>
                    </a:ext>
                  </a:extLst>
                </a:hlinkClick>
              </a:rPr>
              <a:t>https://www.youtube.com/watch?v=LbC0EZY8yw4&amp;list=PL5Q2soXY2Zi_uej3aY39YB5pfW4SJ7LlN</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t>Bachelor’s course</a:t>
            </a:r>
          </a:p>
          <a:p>
            <a:pPr lvl="1"/>
            <a:r>
              <a:rPr lang="en-US" sz="1400" dirty="0"/>
              <a:t>2</a:t>
            </a:r>
            <a:r>
              <a:rPr lang="en-US" sz="1400" baseline="30000" dirty="0"/>
              <a:t>nd</a:t>
            </a:r>
            <a:r>
              <a:rPr lang="en-US" sz="1400" dirty="0"/>
              <a:t> semester at ETH Zurich</a:t>
            </a:r>
          </a:p>
          <a:p>
            <a:pPr lvl="1"/>
            <a:r>
              <a:rPr lang="en-US" sz="1400" dirty="0"/>
              <a:t>Rigorous introduction into “How Computers Work”</a:t>
            </a:r>
          </a:p>
          <a:p>
            <a:pPr lvl="1"/>
            <a:r>
              <a:rPr lang="en-US" sz="1400" dirty="0"/>
              <a:t>Digital Design/Logic</a:t>
            </a:r>
          </a:p>
          <a:p>
            <a:pPr lvl="1"/>
            <a:r>
              <a:rPr lang="en-US" sz="1400" dirty="0"/>
              <a:t>Computer Architecture</a:t>
            </a:r>
          </a:p>
          <a:p>
            <a:pPr lvl="1"/>
            <a:r>
              <a:rPr lang="en-US" sz="1400" dirty="0"/>
              <a:t>10 FPGA Lab Assignments</a:t>
            </a:r>
          </a:p>
          <a:p>
            <a:pPr marL="344487" lvl="1" indent="0">
              <a:buNone/>
            </a:pPr>
            <a:endParaRPr lang="en-US" sz="1400" dirty="0"/>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3677CC6-D719-7241-A215-F041FDC91C31}"/>
              </a:ext>
            </a:extLst>
          </p:cNvPr>
          <p:cNvPicPr>
            <a:picLocks noChangeAspect="1"/>
          </p:cNvPicPr>
          <p:nvPr/>
        </p:nvPicPr>
        <p:blipFill>
          <a:blip r:embed="rId4"/>
          <a:stretch>
            <a:fillRect/>
          </a:stretch>
        </p:blipFill>
        <p:spPr>
          <a:xfrm>
            <a:off x="4355976" y="0"/>
            <a:ext cx="4841293" cy="6858000"/>
          </a:xfrm>
          <a:prstGeom prst="rect">
            <a:avLst/>
          </a:prstGeom>
        </p:spPr>
      </p:pic>
    </p:spTree>
    <p:extLst>
      <p:ext uri="{BB962C8B-B14F-4D97-AF65-F5344CB8AC3E}">
        <p14:creationId xmlns:p14="http://schemas.microsoft.com/office/powerpoint/2010/main" val="3116191413"/>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dirty="0"/>
              <a:t>Comp Arch (Fall 2020)</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dirty="0">
                <a:solidFill>
                  <a:srgbClr val="0432FF"/>
                </a:solidFill>
                <a:hlinkClick r:id="rId2">
                  <a:extLst>
                    <a:ext uri="{A12FA001-AC4F-418D-AE19-62706E023703}">
                      <ahyp:hlinkClr xmlns:ahyp="http://schemas.microsoft.com/office/drawing/2018/hyperlinkcolor" val="tx"/>
                    </a:ext>
                  </a:extLst>
                </a:hlinkClick>
              </a:rPr>
              <a:t>https://safari.ethz.ch/architecture/fall2020/doku.php?id=schedule</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solidFill>
                  <a:srgbClr val="0432FF"/>
                </a:solidFill>
                <a:hlinkClick r:id="rId3">
                  <a:extLst>
                    <a:ext uri="{A12FA001-AC4F-418D-AE19-62706E023703}">
                      <ahyp:hlinkClr xmlns:ahyp="http://schemas.microsoft.com/office/drawing/2018/hyperlinkcolor" val="tx"/>
                    </a:ext>
                  </a:extLst>
                </a:hlinkClick>
              </a:rPr>
              <a:t>https://www.youtube.com/watch?v=c3mPdZA-Fmc&amp;list=PL5Q2soXY2Zi9xidyIgBxUz7xRPS-wisBN</a:t>
            </a:r>
            <a:endParaRPr lang="en-US" sz="16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6D47789A-BBAC-2448-B054-F1A7DF0E8C97}"/>
              </a:ext>
            </a:extLst>
          </p:cNvPr>
          <p:cNvPicPr>
            <a:picLocks noChangeAspect="1"/>
          </p:cNvPicPr>
          <p:nvPr/>
        </p:nvPicPr>
        <p:blipFill>
          <a:blip r:embed="rId4"/>
          <a:stretch>
            <a:fillRect/>
          </a:stretch>
        </p:blipFill>
        <p:spPr>
          <a:xfrm>
            <a:off x="4339219" y="0"/>
            <a:ext cx="4841293" cy="6858000"/>
          </a:xfrm>
          <a:prstGeom prst="rect">
            <a:avLst/>
          </a:prstGeom>
        </p:spPr>
      </p:pic>
    </p:spTree>
    <p:extLst>
      <p:ext uri="{BB962C8B-B14F-4D97-AF65-F5344CB8AC3E}">
        <p14:creationId xmlns:p14="http://schemas.microsoft.com/office/powerpoint/2010/main" val="125383546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1EAB-761A-E348-B335-E0E410C63CDB}"/>
              </a:ext>
            </a:extLst>
          </p:cNvPr>
          <p:cNvSpPr>
            <a:spLocks noGrp="1"/>
          </p:cNvSpPr>
          <p:nvPr>
            <p:ph type="title"/>
          </p:nvPr>
        </p:nvSpPr>
        <p:spPr/>
        <p:txBody>
          <a:bodyPr/>
          <a:lstStyle/>
          <a:p>
            <a:r>
              <a:rPr lang="en-US" dirty="0"/>
              <a:t>A Talk on Impactful Research &amp; Teaching</a:t>
            </a:r>
          </a:p>
        </p:txBody>
      </p:sp>
      <p:sp>
        <p:nvSpPr>
          <p:cNvPr id="3" name="Content Placeholder 2">
            <a:extLst>
              <a:ext uri="{FF2B5EF4-FFF2-40B4-BE49-F238E27FC236}">
                <a16:creationId xmlns:a16="http://schemas.microsoft.com/office/drawing/2014/main" id="{3D3726AD-987B-2848-AD67-E881431FE6A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2B96CCF-B819-EB4D-B48C-D0F7B7B86F17}"/>
              </a:ext>
            </a:extLst>
          </p:cNvPr>
          <p:cNvSpPr>
            <a:spLocks noGrp="1"/>
          </p:cNvSpPr>
          <p:nvPr>
            <p:ph type="sldNum" sz="quarter" idx="11"/>
          </p:nvPr>
        </p:nvSpPr>
        <p:spPr/>
        <p:txBody>
          <a:bodyPr/>
          <a:lstStyle/>
          <a:p>
            <a:fld id="{323594FA-E141-4234-AE05-360401972BE7}" type="slidenum">
              <a:rPr lang="en-US" altLang="en-US" smtClean="0"/>
              <a:pPr/>
              <a:t>274</a:t>
            </a:fld>
            <a:endParaRPr lang="en-US" altLang="en-US"/>
          </a:p>
        </p:txBody>
      </p:sp>
      <p:sp>
        <p:nvSpPr>
          <p:cNvPr id="5" name="Rectangle 4">
            <a:extLst>
              <a:ext uri="{FF2B5EF4-FFF2-40B4-BE49-F238E27FC236}">
                <a16:creationId xmlns:a16="http://schemas.microsoft.com/office/drawing/2014/main" id="{CAAE4B76-6AAF-1041-9885-AAD0BFDFEA4C}"/>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000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https://www.youtube.com/watch?v=83tlorht7Mc&amp;list=PL5Q2soXY2Zi8D_5MGV6EnXEJHnV2YFBJl&amp;index=54</a:t>
            </a:r>
            <a:r>
              <a:rPr lang="en-US" sz="1000" dirty="0">
                <a:solidFill>
                  <a:srgbClr val="0000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518B1DC4-854D-CC48-8A53-63A089706779}"/>
              </a:ext>
            </a:extLst>
          </p:cNvPr>
          <p:cNvPicPr>
            <a:picLocks noChangeAspect="1"/>
          </p:cNvPicPr>
          <p:nvPr/>
        </p:nvPicPr>
        <p:blipFill>
          <a:blip r:embed="rId3"/>
          <a:stretch>
            <a:fillRect/>
          </a:stretch>
        </p:blipFill>
        <p:spPr>
          <a:xfrm>
            <a:off x="830739" y="908720"/>
            <a:ext cx="7413669" cy="5396058"/>
          </a:xfrm>
          <a:prstGeom prst="rect">
            <a:avLst/>
          </a:prstGeom>
        </p:spPr>
      </p:pic>
    </p:spTree>
    <p:extLst>
      <p:ext uri="{BB962C8B-B14F-4D97-AF65-F5344CB8AC3E}">
        <p14:creationId xmlns:p14="http://schemas.microsoft.com/office/powerpoint/2010/main" val="447405483"/>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16349629"/>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spTree>
    <p:extLst>
      <p:ext uri="{BB962C8B-B14F-4D97-AF65-F5344CB8AC3E}">
        <p14:creationId xmlns:p14="http://schemas.microsoft.com/office/powerpoint/2010/main" val="3870326999"/>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solidFill>
                  <a:srgbClr val="0432FF"/>
                </a:solidFill>
              </a:rPr>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solidFill>
                  <a:srgbClr val="0432FF"/>
                </a:solidFill>
              </a:rPr>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478080854"/>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"Some Reflections (on DRAM)"</a:t>
            </a:r>
            <a:br>
              <a:rPr lang="en-US" sz="1800" dirty="0">
                <a:solidFill>
                  <a:srgbClr val="0432FF"/>
                </a:solidFill>
              </a:rPr>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solidFill>
                  <a:srgbClr val="0432FF"/>
                </a:solidFill>
                <a:hlinkClick r:id="rId10">
                  <a:extLst>
                    <a:ext uri="{A12FA001-AC4F-418D-AE19-62706E023703}">
                      <ahyp:hlinkClr xmlns:ahyp="http://schemas.microsoft.com/office/drawing/2018/hyperlinkcolor" val="tx"/>
                    </a:ext>
                  </a:extLst>
                </a:hlinkClick>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3036253482"/>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 Talks, Videos,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345855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End of 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535053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432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Memory Errors in Large-Scale Production Data Centers: Analysis and Modeling of New Trends from the Field"</a:t>
            </a:r>
            <a:r>
              <a:rPr lang="en-US" sz="2000" dirty="0">
                <a:solidFill>
                  <a:srgbClr val="0432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dirty="0">
                <a:solidFill>
                  <a:srgbClr val="0432FF"/>
                </a:solidFill>
              </a:rPr>
              <a:t>“</a:t>
            </a:r>
            <a:r>
              <a:rPr lang="en-US" b="1" dirty="0">
                <a:solidFill>
                  <a:srgbClr val="0432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solidFill>
                  <a:srgbClr val="0432FF"/>
                </a:solidFill>
              </a:rPr>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01462364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Source: https://</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fossbytes.com</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drammer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rowhammer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56349082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898662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1646890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2000" dirty="0">
                <a:solidFill>
                  <a:srgbClr val="0432FF"/>
                </a:solidFill>
              </a:rPr>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"RowHammer: A Retrospective"</a:t>
            </a:r>
            <a:br>
              <a:rPr lang="en-US" dirty="0">
                <a:solidFill>
                  <a:srgbClr val="0432FF"/>
                </a:solidFill>
              </a:rPr>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16268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more vulnerable to RowHammer</a:t>
            </a:r>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a:t>
            </a:r>
          </a:p>
          <a:p>
            <a:endParaRPr lang="en-US" sz="2800" dirty="0"/>
          </a:p>
        </p:txBody>
      </p:sp>
    </p:spTree>
    <p:extLst>
      <p:ext uri="{BB962C8B-B14F-4D97-AF65-F5344CB8AC3E}">
        <p14:creationId xmlns:p14="http://schemas.microsoft.com/office/powerpoint/2010/main" val="2142239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309139538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94011546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331328672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4b</a:t>
            </a:r>
          </a:p>
          <a:p>
            <a:pPr lvl="1"/>
            <a:r>
              <a:rPr lang="en-US" sz="2000" dirty="0"/>
              <a:t>RowHammer (ETH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https://www.youtube.com/watch?v=KDy632z23UE&amp;list=PL5Q2soXY2Zi9xidyIgBxUz7xRPS-wisBN&amp;index=8</a:t>
            </a:r>
            <a:endParaRPr lang="en-US" sz="1700" dirty="0">
              <a:solidFill>
                <a:srgbClr val="FF0000"/>
              </a:solidFill>
            </a:endParaRPr>
          </a:p>
          <a:p>
            <a:r>
              <a:rPr lang="en-US" sz="2000" dirty="0">
                <a:solidFill>
                  <a:srgbClr val="FF0000"/>
                </a:solidFill>
              </a:rPr>
              <a:t>Computer Architecture, Fall 2020, Lecture 5a</a:t>
            </a:r>
          </a:p>
          <a:p>
            <a:pPr lvl="1"/>
            <a:r>
              <a:rPr lang="en-US" sz="2000" dirty="0"/>
              <a:t>RowHammer in 2020: </a:t>
            </a:r>
            <a:r>
              <a:rPr lang="en-US" sz="2000" dirty="0" err="1"/>
              <a:t>TRRespass</a:t>
            </a:r>
            <a:r>
              <a:rPr lang="en-US" sz="2000" dirty="0"/>
              <a:t> (ETH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https://www.youtube.com/watch?v=pwRw7QqK_qA&amp;list=PL5Q2soXY2Zi9xidyIgBxUz7xRPS-wisBN&amp;index=9</a:t>
            </a:r>
            <a:endParaRPr lang="en-US" sz="1700" dirty="0">
              <a:solidFill>
                <a:srgbClr val="0000FF"/>
              </a:solidFill>
            </a:endParaRPr>
          </a:p>
          <a:p>
            <a:r>
              <a:rPr lang="en-US" sz="2000" dirty="0">
                <a:solidFill>
                  <a:srgbClr val="FF0000"/>
                </a:solidFill>
              </a:rPr>
              <a:t>Computer Architecture, Fall 2020, Lecture 5b</a:t>
            </a:r>
          </a:p>
          <a:p>
            <a:pPr lvl="1"/>
            <a:r>
              <a:rPr lang="en-US" sz="2000" dirty="0"/>
              <a:t>RowHammer in 2020: Revisiting RowHammer (ETH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https://www.youtube.com/watch?v=gR7XR-Eepcg&amp;list=PL5Q2soXY2Zi9xidyIgBxUz7xRPS-wisBN&amp;index=10</a:t>
            </a:r>
            <a:endParaRPr lang="en-US" sz="1700" dirty="0">
              <a:solidFill>
                <a:srgbClr val="0000FF"/>
              </a:solidFill>
            </a:endParaRPr>
          </a:p>
          <a:p>
            <a:r>
              <a:rPr lang="en-US" sz="2000" dirty="0">
                <a:solidFill>
                  <a:srgbClr val="FF0000"/>
                </a:solidFill>
              </a:rPr>
              <a:t>Computer Architecture, Fall 2020, Lecture 5c</a:t>
            </a:r>
          </a:p>
          <a:p>
            <a:pPr lvl="1"/>
            <a:r>
              <a:rPr lang="en-US" sz="2000" dirty="0"/>
              <a:t>Secure and Reliable Memory (ETH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https://www.youtube.com/watch?v=HvswnsfG3oQ&amp;list=PL5Q2soXY2Zi9xidyIgBxUz7xRPS-wisBN&amp;index=11</a:t>
            </a:r>
            <a:endParaRPr lang="en-US" sz="2000" dirty="0">
              <a:hlinkClick r:id="rId6">
                <a:extLst>
                  <a:ext uri="{A12FA001-AC4F-418D-AE19-62706E023703}">
                    <ahyp:hlinkClr xmlns:ahyp="http://schemas.microsoft.com/office/drawing/2018/hyperlinkcolor" val="tx"/>
                  </a:ext>
                </a:extLst>
              </a:hlinkClick>
            </a:endParaRPr>
          </a:p>
          <a:p>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9458924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b="1" dirty="0"/>
              <a:t>The Story of </a:t>
            </a:r>
            <a:r>
              <a:rPr lang="en-US" b="1" dirty="0" err="1"/>
              <a:t>RowHammer</a:t>
            </a:r>
            <a:r>
              <a:rPr lang="en-US" b="1" dirty="0"/>
              <a:t> </a:t>
            </a:r>
            <a:r>
              <a:rPr lang="en-US" dirty="0"/>
              <a:t>Lecture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"The Story of RowHammer"</a:t>
            </a:r>
            <a:br>
              <a:rPr lang="en-US" sz="1600" dirty="0"/>
            </a:br>
            <a:r>
              <a:rPr lang="en-US" sz="1600" dirty="0"/>
              <a:t>Keynote Talk at </a:t>
            </a:r>
            <a:r>
              <a:rPr lang="en-US" sz="1600" i="1" dirty="0">
                <a:hlinkClick r:id="rId3"/>
              </a:rPr>
              <a:t>Secure Hardware, Architectures, and Operating Systems Workshop</a:t>
            </a:r>
            <a:r>
              <a:rPr lang="en-US" sz="1600" i="1" dirty="0"/>
              <a:t> (</a:t>
            </a:r>
            <a:r>
              <a:rPr lang="en-US" sz="1600" b="1" i="1" dirty="0" err="1"/>
              <a:t>SeHAS</a:t>
            </a:r>
            <a:r>
              <a:rPr lang="en-US" sz="1600" i="1" dirty="0"/>
              <a:t>), held with </a:t>
            </a:r>
            <a:r>
              <a:rPr lang="en-US" sz="1600" i="1" dirty="0">
                <a:hlinkClick r:id="rId4"/>
              </a:rPr>
              <a:t>HiPEAC 2021 Conference</a:t>
            </a:r>
            <a:r>
              <a:rPr lang="en-US" sz="1600" dirty="0"/>
              <a:t>, Virtual, 19 January 2021.</a:t>
            </a:r>
            <a:br>
              <a:rPr lang="en-US" sz="1600" dirty="0"/>
            </a:br>
            <a:r>
              <a:rPr lang="en-US" sz="1600" dirty="0"/>
              <a:t>[</a:t>
            </a:r>
            <a:r>
              <a:rPr lang="en-US" sz="1600" dirty="0">
                <a:hlinkClick r:id="rId2"/>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Talk Video</a:t>
            </a:r>
            <a:r>
              <a:rPr lang="en-US" sz="1600" dirty="0"/>
              <a:t> (1 </a:t>
            </a:r>
            <a:r>
              <a:rPr lang="en-US" sz="1600" dirty="0" err="1"/>
              <a:t>hr</a:t>
            </a:r>
            <a:r>
              <a:rPr lang="en-US" sz="1600" dirty="0"/>
              <a:t> 15 minutes, with Q&amp;A)]</a:t>
            </a: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3B6C85BC-E1D4-CE46-B0F7-E149869B2D17}"/>
              </a:ext>
            </a:extLst>
          </p:cNvPr>
          <p:cNvPicPr>
            <a:picLocks noChangeAspect="1"/>
          </p:cNvPicPr>
          <p:nvPr/>
        </p:nvPicPr>
        <p:blipFill>
          <a:blip r:embed="rId7"/>
          <a:stretch>
            <a:fillRect/>
          </a:stretch>
        </p:blipFill>
        <p:spPr>
          <a:xfrm>
            <a:off x="1547664" y="2422891"/>
            <a:ext cx="6264696" cy="4318477"/>
          </a:xfrm>
          <a:prstGeom prst="rect">
            <a:avLst/>
          </a:prstGeom>
        </p:spPr>
      </p:pic>
      <p:sp>
        <p:nvSpPr>
          <p:cNvPr id="5" name="TextBox 4">
            <a:extLst>
              <a:ext uri="{FF2B5EF4-FFF2-40B4-BE49-F238E27FC236}">
                <a16:creationId xmlns:a16="http://schemas.microsoft.com/office/drawing/2014/main" id="{BBC5F87A-7D79-2748-8FC3-ED1DCFBCB44E}"/>
              </a:ext>
            </a:extLst>
          </p:cNvPr>
          <p:cNvSpPr txBox="1"/>
          <p:nvPr/>
        </p:nvSpPr>
        <p:spPr>
          <a:xfrm>
            <a:off x="2724026" y="6481410"/>
            <a:ext cx="3695948" cy="276999"/>
          </a:xfrm>
          <a:prstGeom prst="rect">
            <a:avLst/>
          </a:prstGeom>
          <a:noFill/>
        </p:spPr>
        <p:txBody>
          <a:bodyPr wrap="none" rtlCol="0">
            <a:spAutoFit/>
          </a:bodyPr>
          <a:lstStyle/>
          <a:p>
            <a:r>
              <a:rPr lang="en-US" sz="1200" dirty="0">
                <a:solidFill>
                  <a:srgbClr val="0432FF"/>
                </a:solidFill>
                <a:hlinkClick r:id="rId6">
                  <a:extLst>
                    <a:ext uri="{A12FA001-AC4F-418D-AE19-62706E023703}">
                      <ahyp:hlinkClr xmlns:ahyp="http://schemas.microsoft.com/office/drawing/2018/hyperlinkcolor" val="tx"/>
                    </a:ext>
                  </a:extLst>
                </a:hlinkClick>
              </a:rPr>
              <a:t>https://www.youtube.com/watch?v=sgd7PHQQ1AI</a:t>
            </a:r>
            <a:r>
              <a:rPr lang="en-US" sz="1200" dirty="0">
                <a:solidFill>
                  <a:srgbClr val="0432FF"/>
                </a:solidFill>
              </a:rPr>
              <a:t> </a:t>
            </a:r>
          </a:p>
        </p:txBody>
      </p:sp>
    </p:spTree>
    <p:extLst>
      <p:ext uri="{BB962C8B-B14F-4D97-AF65-F5344CB8AC3E}">
        <p14:creationId xmlns:p14="http://schemas.microsoft.com/office/powerpoint/2010/main" val="41270929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6938844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69265103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This Platform?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353733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a:t>
            </a:r>
            <a:r>
              <a:rPr lang="en-US" b="1" dirty="0"/>
              <a:t>This</a:t>
            </a:r>
            <a:r>
              <a:rPr lang="en-US" dirty="0"/>
              <a:t> Platform?</a:t>
            </a:r>
          </a:p>
        </p:txBody>
      </p:sp>
      <p:pic>
        <p:nvPicPr>
          <p:cNvPr id="5" name="Content Placeholder 4" descr="UK-Self-Driving-Cars.jpg"/>
          <p:cNvPicPr>
            <a:picLocks noGrp="1" noChangeAspect="1"/>
          </p:cNvPicPr>
          <p:nvPr>
            <p:ph idx="1"/>
          </p:nvPr>
        </p:nvPicPr>
        <p:blipFill>
          <a:blip r:embed="rId2">
            <a:extLst>
              <a:ext uri="{28A0092B-C50C-407E-A947-70E740481C1C}">
                <a14:useLocalDpi xmlns:a14="http://schemas.microsoft.com/office/drawing/2010/main" val="0"/>
              </a:ext>
            </a:extLst>
          </a:blip>
          <a:srcRect l="3873" r="3873"/>
          <a:stretch>
            <a:fillRect/>
          </a:stretch>
        </p:blipFill>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p:cNvSpPr txBox="1"/>
          <p:nvPr/>
        </p:nvSpPr>
        <p:spPr>
          <a:xfrm>
            <a:off x="1475656" y="6495147"/>
            <a:ext cx="47218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taxistartup.com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wp</a:t>
            </a:r>
            <a:r>
              <a:rPr kumimoji="0" lang="en-US" sz="1000" b="0" i="0" u="none" strike="noStrike" kern="1200" cap="none" spc="0" normalizeH="0" baseline="0" noProof="0" dirty="0">
                <a:ln>
                  <a:noFill/>
                </a:ln>
                <a:solidFill>
                  <a:srgbClr val="000000"/>
                </a:solidFill>
                <a:effectLst/>
                <a:uLnTx/>
                <a:uFillTx/>
                <a:latin typeface="Calibri"/>
                <a:ea typeface="+mn-ea"/>
                <a:cs typeface="Calibri"/>
              </a:rPr>
              <a:t>-content/uploads/2015/03/UK-Self-Driving-</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Cars.jpg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259099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684578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safety &amp; security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752192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Systems Need</a:t>
            </a:r>
          </a:p>
          <a:p>
            <a:pPr marL="0" indent="0" algn="ctr">
              <a:buNone/>
            </a:pPr>
            <a:r>
              <a:rPr lang="en-US" sz="6400" dirty="0">
                <a:solidFill>
                  <a:srgbClr val="0432FF"/>
                </a:solidFill>
              </a:rPr>
              <a:t>Intelligent Memories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Many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&amp; Application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r>
              <a:rPr lang="en-US" sz="1800" dirty="0"/>
              <a:t>Onur Mutlu, Jared Stark, Chris Wilkerson, and Yale N. </a:t>
            </a:r>
            <a:r>
              <a:rPr lang="en-US" sz="1800" dirty="0" err="1"/>
              <a:t>Patt</a:t>
            </a:r>
            <a:r>
              <a:rPr lang="en-US" sz="1800" dirty="0"/>
              <a:t>, </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"Runahead Execution: An Alternative to Very Large Instruction Windows for Out-of-order Processors"</a:t>
            </a:r>
            <a:br>
              <a:rPr lang="en-US" sz="1800" dirty="0">
                <a:solidFill>
                  <a:srgbClr val="0432FF"/>
                </a:solidFill>
              </a:rPr>
            </a:br>
            <a:r>
              <a:rPr lang="en-US" sz="1800" i="1" dirty="0"/>
              <a:t>Proceedings of the </a:t>
            </a:r>
            <a:r>
              <a:rPr lang="en-US" sz="1800" i="1" dirty="0">
                <a:hlinkClick r:id="rId3"/>
              </a:rPr>
              <a:t>9th International Symposium on High-Performance Computer Architecture</a:t>
            </a:r>
            <a:r>
              <a:rPr lang="en-US" sz="1800" i="1" dirty="0"/>
              <a:t> (</a:t>
            </a:r>
            <a:r>
              <a:rPr lang="en-US" sz="1800" b="1" i="1" dirty="0"/>
              <a:t>HPCA</a:t>
            </a:r>
            <a:r>
              <a:rPr lang="en-US" sz="1800" i="1" dirty="0"/>
              <a:t>)</a:t>
            </a:r>
            <a:r>
              <a:rPr lang="en-US" sz="1800" dirty="0"/>
              <a:t>, pages 129-140, Anaheim, CA, February 2003. </a:t>
            </a:r>
            <a:r>
              <a:rPr lang="en-US" sz="1800" dirty="0">
                <a:hlinkClick r:id="rId4"/>
              </a:rPr>
              <a:t>Slides (pdf)</a:t>
            </a:r>
            <a:r>
              <a:rPr lang="en-US" sz="1800" dirty="0"/>
              <a:t> </a:t>
            </a:r>
            <a:r>
              <a:rPr lang="en-US" sz="1800" b="1" i="1" dirty="0"/>
              <a:t> </a:t>
            </a:r>
          </a:p>
          <a:p>
            <a:pPr marL="327025" lvl="1" indent="0">
              <a:buNone/>
            </a:pPr>
            <a:r>
              <a:rPr lang="en-US" sz="1600" b="1" i="1" dirty="0">
                <a:solidFill>
                  <a:srgbClr val="FF0000"/>
                </a:solidFill>
              </a:rPr>
              <a:t>One of the 15 computer arch. papers of 2003 selected as Top Picks by IEEE Micro.</a:t>
            </a:r>
            <a:br>
              <a:rPr lang="en-US" sz="1600" dirty="0">
                <a:solidFill>
                  <a:srgbClr val="FF0000"/>
                </a:solidFill>
              </a:rPr>
            </a:br>
            <a:r>
              <a:rPr lang="en-US" sz="1600" b="1" i="1" dirty="0">
                <a:solidFill>
                  <a:srgbClr val="FF0000"/>
                </a:solidFill>
              </a:rPr>
              <a:t>HPCA Test of Time Award (awarded in 2021).</a:t>
            </a:r>
            <a:endParaRPr lang="en-US" sz="1600" dirty="0">
              <a:solidFill>
                <a:srgbClr val="FF0000"/>
              </a:solidFill>
            </a:endParaRPr>
          </a:p>
          <a:p>
            <a:pPr marL="0" indent="0">
              <a:buNone/>
            </a:pPr>
            <a:br>
              <a:rPr lang="en-US" sz="1800" dirty="0"/>
            </a:br>
            <a:endParaRPr lang="en-US" sz="18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4289124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731"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732"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solidFill>
                  <a:srgbClr val="0432FF"/>
                </a:solidFill>
              </a:rPr>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897160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using Memory</a:t>
            </a:r>
          </a:p>
          <a:p>
            <a:pPr algn="l"/>
            <a:r>
              <a:rPr lang="en-US" sz="3600" dirty="0"/>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597049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4.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6.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8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7.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themeOverride>
</file>

<file path=docProps/app.xml><?xml version="1.0" encoding="utf-8"?>
<Properties xmlns="http://schemas.openxmlformats.org/officeDocument/2006/extended-properties" xmlns:vt="http://schemas.openxmlformats.org/officeDocument/2006/docPropsVTypes">
  <Template/>
  <TotalTime>249963</TotalTime>
  <Words>15953</Words>
  <Application>Microsoft Macintosh PowerPoint</Application>
  <PresentationFormat>On-screen Show (4:3)</PresentationFormat>
  <Paragraphs>2360</Paragraphs>
  <Slides>280</Slides>
  <Notes>34</Notes>
  <HiddenSlides>0</HiddenSlides>
  <MMClips>0</MMClips>
  <ScaleCrop>false</ScaleCrop>
  <HeadingPairs>
    <vt:vector size="8" baseType="variant">
      <vt:variant>
        <vt:lpstr>Fonts Used</vt:lpstr>
      </vt:variant>
      <vt:variant>
        <vt:i4>20</vt:i4>
      </vt:variant>
      <vt:variant>
        <vt:lpstr>Theme</vt:lpstr>
      </vt:variant>
      <vt:variant>
        <vt:i4>82</vt:i4>
      </vt:variant>
      <vt:variant>
        <vt:lpstr>Embedded OLE Servers</vt:lpstr>
      </vt:variant>
      <vt:variant>
        <vt:i4>1</vt:i4>
      </vt:variant>
      <vt:variant>
        <vt:lpstr>Slide Titles</vt:lpstr>
      </vt:variant>
      <vt:variant>
        <vt:i4>280</vt:i4>
      </vt:variant>
    </vt:vector>
  </HeadingPairs>
  <TitlesOfParts>
    <vt:vector size="383" baseType="lpstr">
      <vt:lpstr>Arial</vt:lpstr>
      <vt:lpstr>Arial Narrow</vt:lpstr>
      <vt:lpstr>Calibri</vt:lpstr>
      <vt:lpstr>Calibri Light</vt:lpstr>
      <vt:lpstr>Cambria</vt:lpstr>
      <vt:lpstr>Cambria Math</vt:lpstr>
      <vt:lpstr>Chalkduster</vt:lpstr>
      <vt:lpstr>Corbel</vt:lpstr>
      <vt:lpstr>europa</vt:lpstr>
      <vt:lpstr>Futura Medium</vt:lpstr>
      <vt:lpstr>Garamond</vt:lpstr>
      <vt:lpstr>Gill Sans</vt:lpstr>
      <vt:lpstr>Gill Sans MT</vt:lpstr>
      <vt:lpstr>Lucida Grande</vt:lpstr>
      <vt:lpstr>Myriad Pro Bold Cond</vt:lpstr>
      <vt:lpstr>Segoe UI</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153_Edge</vt:lpstr>
      <vt:lpstr>5_Edge</vt:lpstr>
      <vt:lpstr>7_Edge</vt:lpstr>
      <vt:lpstr>3_sesha-theme</vt:lpstr>
      <vt:lpstr>18_Edge</vt:lpstr>
      <vt:lpstr>4_sesha-theme</vt:lpstr>
      <vt:lpstr>19_Edge</vt:lpstr>
      <vt:lpstr>11_Edge</vt:lpstr>
      <vt:lpstr>14_Edge</vt:lpstr>
      <vt:lpstr>2_Edge</vt:lpstr>
      <vt:lpstr>40_Edge</vt:lpstr>
      <vt:lpstr>15_Edge</vt:lpstr>
      <vt:lpstr>19_Office Theme</vt:lpstr>
      <vt:lpstr>Office Theme</vt:lpstr>
      <vt:lpstr>99_Edge</vt:lpstr>
      <vt:lpstr>137_Edge</vt:lpstr>
      <vt:lpstr>24_Edge</vt:lpstr>
      <vt:lpstr>155_Edge</vt:lpstr>
      <vt:lpstr>62_Edge</vt:lpstr>
      <vt:lpstr>27_Edge</vt:lpstr>
      <vt:lpstr>28_Edge</vt:lpstr>
      <vt:lpstr>24_Office Theme</vt:lpstr>
      <vt:lpstr>100_Edge</vt:lpstr>
      <vt:lpstr>29_Edge</vt:lpstr>
      <vt:lpstr>41_Edge</vt:lpstr>
      <vt:lpstr>101_Edge</vt:lpstr>
      <vt:lpstr>6_Office Theme</vt:lpstr>
      <vt:lpstr>20_Edge</vt:lpstr>
      <vt:lpstr>21_Edge</vt:lpstr>
      <vt:lpstr>5_sesha-theme</vt:lpstr>
      <vt:lpstr>26_Edge</vt:lpstr>
      <vt:lpstr>7_Office Theme</vt:lpstr>
      <vt:lpstr>67_Edge</vt:lpstr>
      <vt:lpstr>22_Edge</vt:lpstr>
      <vt:lpstr>30_Edge</vt:lpstr>
      <vt:lpstr>10_Edge</vt:lpstr>
      <vt:lpstr>31_Edge</vt:lpstr>
      <vt:lpstr>1_Office Theme</vt:lpstr>
      <vt:lpstr>16_Edge</vt:lpstr>
      <vt:lpstr>12_Edge</vt:lpstr>
      <vt:lpstr>60_Edge</vt:lpstr>
      <vt:lpstr>Metropolitan_bullet</vt:lpstr>
      <vt:lpstr>Simple Light</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 [IEEE MICRO 2020]</vt:lpstr>
      <vt:lpstr>GenASM Framework [MICRO 2020]</vt:lpstr>
      <vt:lpstr>Future of Genome Sequencing &amp; Analysis</vt:lpstr>
      <vt:lpstr>More on Fast &amp; Efficient Genome Analysis …</vt:lpstr>
      <vt:lpstr>Detailed Lectures on Genome Analysis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Fundamentally Better Architectures</vt:lpstr>
      <vt:lpstr>We Need to Revisit the Entire Stack</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More Security Implications (I)</vt:lpstr>
      <vt:lpstr>More Security Implications (II)</vt:lpstr>
      <vt:lpstr>More Security Implications (VII)</vt:lpstr>
      <vt:lpstr>More Security Implications (VIII)</vt:lpstr>
      <vt:lpstr>Memory Scaling Issues Are Real</vt:lpstr>
      <vt:lpstr>Memory Scaling Issues Are Real</vt:lpstr>
      <vt:lpstr>The Push from Circuits and Devices</vt:lpstr>
      <vt:lpstr>RowHammer in 2020 (I)</vt:lpstr>
      <vt:lpstr>Key Takeaways from 1580 Chips</vt:lpstr>
      <vt:lpstr>RowHammer in 2020 (II)</vt:lpstr>
      <vt:lpstr>RowHammer in 2020 (III)</vt:lpstr>
      <vt:lpstr>BlockHammer Solution in 2021</vt:lpstr>
      <vt:lpstr>Detailed Lectures on RowHammer</vt:lpstr>
      <vt:lpstr>The Story of RowHammer Lecture …</vt:lpstr>
      <vt:lpstr>PowerPoint Presentation</vt:lpstr>
      <vt:lpstr>How Reliable/Secure/Safe is This Bridge?</vt:lpstr>
      <vt:lpstr>Collapse of the “Galloping Gertie” (1940)</vt:lpstr>
      <vt:lpstr>Another Example (1994)</vt:lpstr>
      <vt:lpstr>Yet Another Example (2007)</vt:lpstr>
      <vt:lpstr>A More Recent Example (2018)</vt:lpstr>
      <vt:lpstr>How Safe &amp; Secure Is This Platform?</vt:lpstr>
      <vt:lpstr>How Safe &amp; Secure Is This Platform?</vt:lpstr>
      <vt:lpstr>Challenge and Opportunity for Future</vt:lpstr>
      <vt:lpstr>Solution Direction: Principled Designs</vt:lpstr>
      <vt:lpstr>The Push from Circuits and Devices</vt:lpstr>
      <vt:lpstr>The Takeaway, Again</vt:lpstr>
      <vt:lpstr>Why In-Memory Computation Today?</vt:lpstr>
      <vt:lpstr>Three Key Systems &amp; Application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RowClone Extensions and Follow-Up Work</vt:lpstr>
      <vt:lpstr>LISA: Increasing Connectivity in DRAM</vt:lpstr>
      <vt:lpstr>FIGARO: Fine-Grained In-DRAM Copy</vt:lpstr>
      <vt:lpstr>Network-On-Memory: Fast Inter-Bank Copy</vt:lpstr>
      <vt:lpstr>Memory as an Accelerator</vt:lpstr>
      <vt:lpstr>(Truly) In-Memory Computation </vt:lpstr>
      <vt:lpstr>In-DRAM AND/OR: Triple Row Activation</vt:lpstr>
      <vt:lpstr>In-DRAM Acceleration of Database Queries</vt:lpstr>
      <vt:lpstr>More on Ambit</vt:lpstr>
      <vt:lpstr>In-DRAM Bulk Bitwise Execution</vt:lpstr>
      <vt:lpstr>SIMDRAM Framework</vt:lpstr>
      <vt:lpstr>In-DRAM Physical Unclonable Functions</vt:lpstr>
      <vt:lpstr>In-DRAM True Random Number Generation</vt:lpstr>
      <vt:lpstr>Processing in Memory:   Two Approaches</vt:lpstr>
      <vt:lpstr>Another Example: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Google Workloads  for Consumer Devices: Mitigating Data Movement Bottlenecks</vt:lpstr>
      <vt:lpstr>Consumer Devices</vt:lpstr>
      <vt:lpstr>Popular Consumer Workloads</vt:lpstr>
      <vt:lpstr>Energy Cost of Data Movement</vt:lpstr>
      <vt:lpstr>Using PIM to Reduce Data Movement</vt:lpstr>
      <vt:lpstr>Workload Analysis</vt:lpstr>
      <vt:lpstr>TensorFlow Mobile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We Need to Revisit the Entire Stack</vt:lpstr>
      <vt:lpstr>PIM Review and Open Problems</vt:lpstr>
      <vt:lpstr>PIM Review and Open Problems (II)</vt:lpstr>
      <vt:lpstr>UPMEM Processing-in-DRAM Engine (2019)</vt:lpstr>
      <vt:lpstr>UPMEM Memory Modules</vt:lpstr>
      <vt:lpstr>PIM System Organization</vt:lpstr>
      <vt:lpstr>More on the UPMEM PIM System</vt:lpstr>
      <vt:lpstr>Experimental Analysis of the UPMEM PIM Engine</vt:lpstr>
      <vt:lpstr>More on Analysis of the UPMEM PIM Engine</vt:lpstr>
      <vt:lpstr>More on Analysis of the UPMEM PIM Engine</vt:lpstr>
      <vt:lpstr>FPGA-based Processing Near Memory</vt:lpstr>
      <vt:lpstr>Samsung Function-in-Memory DRAM (2021)</vt:lpstr>
      <vt:lpstr>Samsung Function-in-Memory DRAM (2021)</vt:lpstr>
      <vt:lpstr>Samsung Function-in-Memory DRAM (2021)</vt:lpstr>
      <vt:lpstr>Detailed Lectures on PIM (I)</vt:lpstr>
      <vt:lpstr>Detailed Lectures on PIM (II)</vt:lpstr>
      <vt:lpstr>A Tutorial on PIM</vt:lpstr>
      <vt:lpstr>A Tutorial on PIM</vt:lpstr>
      <vt:lpstr>Challenge and Opportunity for Future</vt:lpstr>
      <vt:lpstr>Challenge and Opportunity for Future</vt:lpstr>
      <vt:lpstr>Challenge and Opportunity for Future</vt:lpstr>
      <vt:lpstr>Eliminating the Adoption Barriers</vt:lpstr>
      <vt:lpstr>Potential Barriers to Adoption of PIM</vt:lpstr>
      <vt:lpstr>We Need to Revisit the Entire Stack</vt:lpstr>
      <vt:lpstr>DAMOV Analysis Methodology &amp; Workloads</vt:lpstr>
      <vt:lpstr>More on DAMOV Analysis Methodology &amp; Workloads</vt:lpstr>
      <vt:lpstr>PIM Can Enable New Medical Platforms</vt:lpstr>
      <vt:lpstr>Future of Genome Sequencing &amp; Analysis</vt:lpstr>
      <vt:lpstr>Accelerating Genome Analysis: Overview</vt:lpstr>
      <vt:lpstr>More on Fast &amp; Efficient Genome Analysis …</vt:lpstr>
      <vt:lpstr>Detailed Lectures on Genome Analysis</vt:lpstr>
      <vt:lpstr>What We Have Less Time For</vt:lpstr>
      <vt:lpstr>Challenge and Opportunity for Future</vt:lpstr>
      <vt:lpstr>Challenge and Opportunity for Future</vt:lpstr>
      <vt:lpstr>More Info in This Tutorial…</vt:lpstr>
      <vt:lpstr>A Tutorial on PIM</vt:lpstr>
      <vt:lpstr>Data-Driven Architectures</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Data-Aware Architectures</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Heterogeneous-Reliability Memory</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Concluding Remarks</vt:lpstr>
      <vt:lpstr>Recap: Corollaries: Architectures Today …</vt:lpstr>
      <vt:lpstr>Concluding Remarks</vt:lpstr>
      <vt:lpstr>Fundamentally Better Architectures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A Tutorial on PIM</vt:lpstr>
      <vt:lpstr>Funding Acknowledgments</vt:lpstr>
      <vt:lpstr>Acknowledgments</vt:lpstr>
      <vt:lpstr>PowerPoint Presentation</vt:lpstr>
      <vt:lpstr>SAFARI Newsletter April 2020 Edition</vt:lpstr>
      <vt:lpstr>SAFARI Newsletter January 2021 Edition</vt:lpstr>
      <vt:lpstr>Referenced Papers, Talks, Artifacts</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More on My Research &amp; Teaching</vt:lpstr>
      <vt:lpstr>Brief Self Introduction</vt:lpstr>
      <vt:lpstr>Current Research Mission</vt:lpstr>
      <vt:lpstr>Four Key Current Directions</vt:lpstr>
      <vt:lpstr>The Transformation Hierarchy</vt:lpstr>
      <vt:lpstr>Axiom</vt:lpstr>
      <vt:lpstr>Current Research Mission &amp; Major Topics</vt:lpstr>
      <vt:lpstr>SAFARI Research Group</vt:lpstr>
      <vt:lpstr>PowerPoint Presentation</vt:lpstr>
      <vt:lpstr>SAFARI Newsletter January 2021 Edition</vt:lpstr>
      <vt:lpstr>SAFARI PhD and Post-Doc Alumni</vt:lpstr>
      <vt:lpstr>Principle: Teaching and Research</vt:lpstr>
      <vt:lpstr>Principle: Learning and Scholarship</vt:lpstr>
      <vt:lpstr>Principle: Insight and Ideas</vt:lpstr>
      <vt:lpstr>Principle: Learning and Scholarship</vt:lpstr>
      <vt:lpstr>Principle: Good Mindset, Goals &amp; Focus</vt:lpstr>
      <vt:lpstr>Research &amp; Teaching: Some Overview Talks</vt:lpstr>
      <vt:lpstr>Online Courses &amp; Lectures</vt:lpstr>
      <vt:lpstr>PowerPoint Presentation</vt:lpstr>
      <vt:lpstr>DDCA (Spring 2021)</vt:lpstr>
      <vt:lpstr>Comp Arch (Fall 2020)</vt:lpstr>
      <vt:lpstr>A Talk on Impactful Research &amp; Teaching</vt:lpstr>
      <vt:lpstr>More on the UPMEM PIM System</vt:lpstr>
      <vt:lpstr>More on Analysis of the UPMEM PIM Engine</vt:lpstr>
      <vt:lpstr>An Interview on Research and Education</vt:lpstr>
      <vt:lpstr>More Thoughts and Suggestions</vt:lpstr>
      <vt:lpstr>Papers, Talks, Videos, Artifacts</vt:lpstr>
      <vt:lpstr>End of Backup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2989</cp:revision>
  <cp:lastPrinted>2017-12-05T03:30:35Z</cp:lastPrinted>
  <dcterms:created xsi:type="dcterms:W3CDTF">2010-10-08T20:41:54Z</dcterms:created>
  <dcterms:modified xsi:type="dcterms:W3CDTF">2021-10-19T20:33:08Z</dcterms:modified>
</cp:coreProperties>
</file>