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6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theme/theme94.xml" ContentType="application/vnd.openxmlformats-officedocument.theme+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theme/theme95.xml" ContentType="application/vnd.openxmlformats-officedocument.theme+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theme/theme96.xml" ContentType="application/vnd.openxmlformats-officedocument.theme+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theme/theme97.xml" ContentType="application/vnd.openxmlformats-officedocument.theme+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theme/theme98.xml" ContentType="application/vnd.openxmlformats-officedocument.theme+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theme/theme99.xml" ContentType="application/vnd.openxmlformats-officedocument.theme+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theme/theme100.xml" ContentType="application/vnd.openxmlformats-officedocument.theme+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theme/theme101.xml" ContentType="application/vnd.openxmlformats-officedocument.theme+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theme/theme102.xml" ContentType="application/vnd.openxmlformats-officedocument.theme+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theme/theme103.xml" ContentType="application/vnd.openxmlformats-officedocument.theme+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theme/theme104.xml" ContentType="application/vnd.openxmlformats-officedocument.theme+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theme/theme105.xml" ContentType="application/vnd.openxmlformats-officedocument.theme+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106.xml" ContentType="application/vnd.openxmlformats-officedocument.theme+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07.xml" ContentType="application/vnd.openxmlformats-officedocument.theme+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theme/theme116.xml" ContentType="application/vnd.openxmlformats-officedocument.theme+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theme/theme117.xml" ContentType="application/vnd.openxmlformats-officedocument.theme+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theme/theme118.xml" ContentType="application/vnd.openxmlformats-officedocument.theme+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theme/theme119.xml" ContentType="application/vnd.openxmlformats-officedocument.theme+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theme/theme120.xml" ContentType="application/vnd.openxmlformats-officedocument.theme+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theme/theme121.xml" ContentType="application/vnd.openxmlformats-officedocument.theme+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theme/theme122.xml" ContentType="application/vnd.openxmlformats-officedocument.theme+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theme/theme123.xml" ContentType="application/vnd.openxmlformats-officedocument.theme+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theme/theme128.xml" ContentType="application/vnd.openxmlformats-officedocument.theme+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theme/theme129.xml" ContentType="application/vnd.openxmlformats-officedocument.theme+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theme/theme130.xml" ContentType="application/vnd.openxmlformats-officedocument.theme+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theme/theme131.xml" ContentType="application/vnd.openxmlformats-officedocument.theme+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theme/theme132.xml" ContentType="application/vnd.openxmlformats-officedocument.theme+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theme/theme133.xml" ContentType="application/vnd.openxmlformats-officedocument.theme+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theme/theme134.xml" ContentType="application/vnd.openxmlformats-officedocument.theme+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theme/theme135.xml" ContentType="application/vnd.openxmlformats-officedocument.theme+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theme/theme136.xml" ContentType="application/vnd.openxmlformats-officedocument.theme+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theme/theme137.xml" ContentType="application/vnd.openxmlformats-officedocument.theme+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theme/theme138.xml" ContentType="application/vnd.openxmlformats-officedocument.theme+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theme/theme139.xml" ContentType="application/vnd.openxmlformats-officedocument.theme+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theme/theme140.xml" ContentType="application/vnd.openxmlformats-officedocument.theme+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theme/theme141.xml" ContentType="application/vnd.openxmlformats-officedocument.theme+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theme/theme142.xml" ContentType="application/vnd.openxmlformats-officedocument.theme+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theme/theme143.xml" ContentType="application/vnd.openxmlformats-officedocument.theme+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theme/theme144.xml" ContentType="application/vnd.openxmlformats-officedocument.theme+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theme/theme145.xml" ContentType="application/vnd.openxmlformats-officedocument.theme+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theme/theme146.xml" ContentType="application/vnd.openxmlformats-officedocument.theme+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theme/theme147.xml" ContentType="application/vnd.openxmlformats-officedocument.theme+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theme/theme148.xml" ContentType="application/vnd.openxmlformats-officedocument.theme+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theme/theme149.xml" ContentType="application/vnd.openxmlformats-officedocument.theme+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theme/theme150.xml" ContentType="application/vnd.openxmlformats-officedocument.theme+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theme/theme151.xml" ContentType="application/vnd.openxmlformats-officedocument.theme+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theme/theme152.xml" ContentType="application/vnd.openxmlformats-officedocument.theme+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theme/theme153.xml" ContentType="application/vnd.openxmlformats-officedocument.theme+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theme/theme154.xml" ContentType="application/vnd.openxmlformats-officedocument.theme+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theme/theme155.xml" ContentType="application/vnd.openxmlformats-officedocument.theme+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theme/theme156.xml" ContentType="application/vnd.openxmlformats-officedocument.theme+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theme/theme157.xml" ContentType="application/vnd.openxmlformats-officedocument.theme+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theme/theme158.xml" ContentType="application/vnd.openxmlformats-officedocument.theme+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theme/theme159.xml" ContentType="application/vnd.openxmlformats-officedocument.theme+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theme/theme160.xml" ContentType="application/vnd.openxmlformats-officedocument.theme+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theme/theme161.xml" ContentType="application/vnd.openxmlformats-officedocument.theme+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theme/theme162.xml" ContentType="application/vnd.openxmlformats-officedocument.theme+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theme/theme163.xml" ContentType="application/vnd.openxmlformats-officedocument.theme+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theme/theme164.xml" ContentType="application/vnd.openxmlformats-officedocument.theme+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theme/theme165.xml" ContentType="application/vnd.openxmlformats-officedocument.theme+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theme/theme166.xml" ContentType="application/vnd.openxmlformats-officedocument.theme+xml"/>
  <Override PartName="/ppt/theme/theme167.xml" ContentType="application/vnd.openxmlformats-officedocument.theme+xml"/>
  <Override PartName="/ppt/theme/theme1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704" r:id="rId45"/>
    <p:sldMasterId id="2147484741" r:id="rId46"/>
    <p:sldMasterId id="2147484765" r:id="rId47"/>
    <p:sldMasterId id="2147484777" r:id="rId48"/>
    <p:sldMasterId id="2147484789" r:id="rId49"/>
    <p:sldMasterId id="2147484801" r:id="rId50"/>
    <p:sldMasterId id="2147484813" r:id="rId51"/>
    <p:sldMasterId id="2147484825" r:id="rId52"/>
    <p:sldMasterId id="2147484837" r:id="rId53"/>
    <p:sldMasterId id="2147484849" r:id="rId54"/>
    <p:sldMasterId id="2147484861" r:id="rId55"/>
    <p:sldMasterId id="2147484873" r:id="rId56"/>
    <p:sldMasterId id="2147484885" r:id="rId57"/>
    <p:sldMasterId id="2147484897" r:id="rId58"/>
    <p:sldMasterId id="2147484909" r:id="rId59"/>
    <p:sldMasterId id="2147484921" r:id="rId60"/>
    <p:sldMasterId id="2147484933" r:id="rId61"/>
    <p:sldMasterId id="2147484945" r:id="rId62"/>
    <p:sldMasterId id="2147484957" r:id="rId63"/>
    <p:sldMasterId id="2147484969" r:id="rId64"/>
    <p:sldMasterId id="2147484996" r:id="rId65"/>
    <p:sldMasterId id="2147485069" r:id="rId66"/>
    <p:sldMasterId id="2147485107" r:id="rId67"/>
    <p:sldMasterId id="2147485119" r:id="rId68"/>
    <p:sldMasterId id="2147485131" r:id="rId69"/>
    <p:sldMasterId id="2147485143" r:id="rId70"/>
    <p:sldMasterId id="2147485155" r:id="rId71"/>
    <p:sldMasterId id="2147485167" r:id="rId72"/>
    <p:sldMasterId id="2147485179" r:id="rId73"/>
    <p:sldMasterId id="2147485191" r:id="rId74"/>
    <p:sldMasterId id="2147485203" r:id="rId75"/>
    <p:sldMasterId id="2147485215" r:id="rId76"/>
    <p:sldMasterId id="2147485227" r:id="rId77"/>
    <p:sldMasterId id="2147485239" r:id="rId78"/>
    <p:sldMasterId id="2147485251" r:id="rId79"/>
    <p:sldMasterId id="2147485263" r:id="rId80"/>
    <p:sldMasterId id="2147485335" r:id="rId81"/>
    <p:sldMasterId id="2147485347" r:id="rId82"/>
    <p:sldMasterId id="2147485398" r:id="rId83"/>
    <p:sldMasterId id="2147485410" r:id="rId84"/>
    <p:sldMasterId id="2147485436" r:id="rId85"/>
    <p:sldMasterId id="2147485460" r:id="rId86"/>
    <p:sldMasterId id="2147485484" r:id="rId87"/>
    <p:sldMasterId id="2147485496" r:id="rId88"/>
    <p:sldMasterId id="2147485520" r:id="rId89"/>
    <p:sldMasterId id="2147485532" r:id="rId90"/>
    <p:sldMasterId id="2147485580" r:id="rId91"/>
    <p:sldMasterId id="2147485616" r:id="rId92"/>
    <p:sldMasterId id="2147485640" r:id="rId93"/>
    <p:sldMasterId id="2147485652" r:id="rId94"/>
    <p:sldMasterId id="2147485665" r:id="rId95"/>
    <p:sldMasterId id="2147485678" r:id="rId96"/>
    <p:sldMasterId id="2147485690" r:id="rId97"/>
    <p:sldMasterId id="2147485714" r:id="rId98"/>
    <p:sldMasterId id="2147485727" r:id="rId99"/>
    <p:sldMasterId id="2147485751" r:id="rId100"/>
    <p:sldMasterId id="2147485763" r:id="rId101"/>
    <p:sldMasterId id="2147485787" r:id="rId102"/>
    <p:sldMasterId id="2147485811" r:id="rId103"/>
    <p:sldMasterId id="2147485922" r:id="rId104"/>
    <p:sldMasterId id="2147485934" r:id="rId105"/>
    <p:sldMasterId id="2147485958" r:id="rId106"/>
    <p:sldMasterId id="2147485970" r:id="rId107"/>
    <p:sldMasterId id="2147485994" r:id="rId108"/>
    <p:sldMasterId id="2147486019" r:id="rId109"/>
    <p:sldMasterId id="2147486031" r:id="rId110"/>
    <p:sldMasterId id="2147486068" r:id="rId111"/>
    <p:sldMasterId id="2147486104" r:id="rId112"/>
    <p:sldMasterId id="2147486116" r:id="rId113"/>
    <p:sldMasterId id="2147486128" r:id="rId114"/>
    <p:sldMasterId id="2147486140" r:id="rId115"/>
    <p:sldMasterId id="2147486164" r:id="rId116"/>
    <p:sldMasterId id="2147486197" r:id="rId117"/>
    <p:sldMasterId id="2147486258" r:id="rId118"/>
    <p:sldMasterId id="2147486291" r:id="rId119"/>
    <p:sldMasterId id="2147486303" r:id="rId120"/>
    <p:sldMasterId id="2147486315" r:id="rId121"/>
    <p:sldMasterId id="2147486327" r:id="rId122"/>
    <p:sldMasterId id="2147486339" r:id="rId123"/>
    <p:sldMasterId id="2147486351" r:id="rId124"/>
    <p:sldMasterId id="2147486364" r:id="rId125"/>
    <p:sldMasterId id="2147486376" r:id="rId126"/>
    <p:sldMasterId id="2147486388" r:id="rId127"/>
    <p:sldMasterId id="2147486400" r:id="rId128"/>
    <p:sldMasterId id="2147486412" r:id="rId129"/>
    <p:sldMasterId id="2147486424" r:id="rId130"/>
    <p:sldMasterId id="2147486436" r:id="rId131"/>
    <p:sldMasterId id="2147486448" r:id="rId132"/>
    <p:sldMasterId id="2147486460" r:id="rId133"/>
    <p:sldMasterId id="2147486472" r:id="rId134"/>
    <p:sldMasterId id="2147486480" r:id="rId135"/>
    <p:sldMasterId id="2147486488" r:id="rId136"/>
    <p:sldMasterId id="2147486496" r:id="rId137"/>
    <p:sldMasterId id="2147486544" r:id="rId138"/>
    <p:sldMasterId id="2147486570" r:id="rId139"/>
    <p:sldMasterId id="2147486582" r:id="rId140"/>
    <p:sldMasterId id="2147486594" r:id="rId141"/>
    <p:sldMasterId id="2147486606" r:id="rId142"/>
    <p:sldMasterId id="2147486630" r:id="rId143"/>
    <p:sldMasterId id="2147486642" r:id="rId144"/>
    <p:sldMasterId id="2147486654" r:id="rId145"/>
    <p:sldMasterId id="2147486727" r:id="rId146"/>
    <p:sldMasterId id="2147486772" r:id="rId147"/>
    <p:sldMasterId id="2147486810" r:id="rId148"/>
    <p:sldMasterId id="2147486847" r:id="rId149"/>
    <p:sldMasterId id="2147486871" r:id="rId150"/>
    <p:sldMasterId id="2147486883" r:id="rId151"/>
    <p:sldMasterId id="2147486942" r:id="rId152"/>
    <p:sldMasterId id="2147486966" r:id="rId153"/>
    <p:sldMasterId id="2147487084" r:id="rId154"/>
    <p:sldMasterId id="2147487096" r:id="rId155"/>
    <p:sldMasterId id="2147487120" r:id="rId156"/>
    <p:sldMasterId id="2147487144" r:id="rId157"/>
    <p:sldMasterId id="2147487157" r:id="rId158"/>
    <p:sldMasterId id="2147487194" r:id="rId159"/>
    <p:sldMasterId id="2147487206" r:id="rId160"/>
    <p:sldMasterId id="2147487258" r:id="rId161"/>
    <p:sldMasterId id="2147487278" r:id="rId162"/>
    <p:sldMasterId id="2147487375" r:id="rId163"/>
    <p:sldMasterId id="2147487387" r:id="rId164"/>
    <p:sldMasterId id="2147487399" r:id="rId165"/>
    <p:sldMasterId id="2147487411" r:id="rId166"/>
  </p:sldMasterIdLst>
  <p:notesMasterIdLst>
    <p:notesMasterId r:id="rId286"/>
  </p:notesMasterIdLst>
  <p:handoutMasterIdLst>
    <p:handoutMasterId r:id="rId287"/>
  </p:handoutMasterIdLst>
  <p:sldIdLst>
    <p:sldId id="3122" r:id="rId167"/>
    <p:sldId id="3295" r:id="rId168"/>
    <p:sldId id="3296" r:id="rId169"/>
    <p:sldId id="3297" r:id="rId170"/>
    <p:sldId id="2886" r:id="rId171"/>
    <p:sldId id="2887" r:id="rId172"/>
    <p:sldId id="2889" r:id="rId173"/>
    <p:sldId id="2890" r:id="rId174"/>
    <p:sldId id="2891" r:id="rId175"/>
    <p:sldId id="3264" r:id="rId176"/>
    <p:sldId id="2893" r:id="rId177"/>
    <p:sldId id="3660" r:id="rId178"/>
    <p:sldId id="3707" r:id="rId179"/>
    <p:sldId id="2934" r:id="rId180"/>
    <p:sldId id="3580" r:id="rId181"/>
    <p:sldId id="3581" r:id="rId182"/>
    <p:sldId id="3582" r:id="rId183"/>
    <p:sldId id="3609" r:id="rId184"/>
    <p:sldId id="3583" r:id="rId185"/>
    <p:sldId id="3614" r:id="rId186"/>
    <p:sldId id="3615" r:id="rId187"/>
    <p:sldId id="3584" r:id="rId188"/>
    <p:sldId id="3585" r:id="rId189"/>
    <p:sldId id="3586" r:id="rId190"/>
    <p:sldId id="3602" r:id="rId191"/>
    <p:sldId id="3603" r:id="rId192"/>
    <p:sldId id="3604" r:id="rId193"/>
    <p:sldId id="3598" r:id="rId194"/>
    <p:sldId id="3587" r:id="rId195"/>
    <p:sldId id="3589" r:id="rId196"/>
    <p:sldId id="3590" r:id="rId197"/>
    <p:sldId id="3601" r:id="rId198"/>
    <p:sldId id="3605" r:id="rId199"/>
    <p:sldId id="3606" r:id="rId200"/>
    <p:sldId id="3607" r:id="rId201"/>
    <p:sldId id="3610" r:id="rId202"/>
    <p:sldId id="3611" r:id="rId203"/>
    <p:sldId id="3612" r:id="rId204"/>
    <p:sldId id="3613" r:id="rId205"/>
    <p:sldId id="3661" r:id="rId206"/>
    <p:sldId id="3608" r:id="rId207"/>
    <p:sldId id="3616" r:id="rId208"/>
    <p:sldId id="3652" r:id="rId209"/>
    <p:sldId id="3705" r:id="rId210"/>
    <p:sldId id="3617" r:id="rId211"/>
    <p:sldId id="3647" r:id="rId212"/>
    <p:sldId id="3648" r:id="rId213"/>
    <p:sldId id="3649" r:id="rId214"/>
    <p:sldId id="3650" r:id="rId215"/>
    <p:sldId id="3651" r:id="rId216"/>
    <p:sldId id="3619" r:id="rId217"/>
    <p:sldId id="3620" r:id="rId218"/>
    <p:sldId id="3621" r:id="rId219"/>
    <p:sldId id="3622" r:id="rId220"/>
    <p:sldId id="3623" r:id="rId221"/>
    <p:sldId id="3653" r:id="rId222"/>
    <p:sldId id="3624" r:id="rId223"/>
    <p:sldId id="3625" r:id="rId224"/>
    <p:sldId id="3626" r:id="rId225"/>
    <p:sldId id="3654" r:id="rId226"/>
    <p:sldId id="3656" r:id="rId227"/>
    <p:sldId id="3657" r:id="rId228"/>
    <p:sldId id="3658" r:id="rId229"/>
    <p:sldId id="3627" r:id="rId230"/>
    <p:sldId id="3703" r:id="rId231"/>
    <p:sldId id="3704" r:id="rId232"/>
    <p:sldId id="3663" r:id="rId233"/>
    <p:sldId id="3662" r:id="rId234"/>
    <p:sldId id="3628" r:id="rId235"/>
    <p:sldId id="3630" r:id="rId236"/>
    <p:sldId id="3659" r:id="rId237"/>
    <p:sldId id="3664" r:id="rId238"/>
    <p:sldId id="3665" r:id="rId239"/>
    <p:sldId id="3666" r:id="rId240"/>
    <p:sldId id="3667" r:id="rId241"/>
    <p:sldId id="3668" r:id="rId242"/>
    <p:sldId id="3669" r:id="rId243"/>
    <p:sldId id="3670" r:id="rId244"/>
    <p:sldId id="3671" r:id="rId245"/>
    <p:sldId id="3635" r:id="rId246"/>
    <p:sldId id="3672" r:id="rId247"/>
    <p:sldId id="3673" r:id="rId248"/>
    <p:sldId id="3678" r:id="rId249"/>
    <p:sldId id="3679" r:id="rId250"/>
    <p:sldId id="3674" r:id="rId251"/>
    <p:sldId id="3675" r:id="rId252"/>
    <p:sldId id="3676" r:id="rId253"/>
    <p:sldId id="3677" r:id="rId254"/>
    <p:sldId id="3637" r:id="rId255"/>
    <p:sldId id="3690" r:id="rId256"/>
    <p:sldId id="3691" r:id="rId257"/>
    <p:sldId id="3638" r:id="rId258"/>
    <p:sldId id="3639" r:id="rId259"/>
    <p:sldId id="3640" r:id="rId260"/>
    <p:sldId id="3642" r:id="rId261"/>
    <p:sldId id="3643" r:id="rId262"/>
    <p:sldId id="3644" r:id="rId263"/>
    <p:sldId id="3645" r:id="rId264"/>
    <p:sldId id="3646" r:id="rId265"/>
    <p:sldId id="3692" r:id="rId266"/>
    <p:sldId id="3681" r:id="rId267"/>
    <p:sldId id="3706" r:id="rId268"/>
    <p:sldId id="3682" r:id="rId269"/>
    <p:sldId id="3683" r:id="rId270"/>
    <p:sldId id="3684" r:id="rId271"/>
    <p:sldId id="3685" r:id="rId272"/>
    <p:sldId id="3687" r:id="rId273"/>
    <p:sldId id="3688" r:id="rId274"/>
    <p:sldId id="3693" r:id="rId275"/>
    <p:sldId id="3695" r:id="rId276"/>
    <p:sldId id="3696" r:id="rId277"/>
    <p:sldId id="3689" r:id="rId278"/>
    <p:sldId id="3571" r:id="rId279"/>
    <p:sldId id="3697" r:id="rId280"/>
    <p:sldId id="3698" r:id="rId281"/>
    <p:sldId id="3699" r:id="rId282"/>
    <p:sldId id="3700" r:id="rId283"/>
    <p:sldId id="3701" r:id="rId284"/>
    <p:sldId id="3702" r:id="rId2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3" autoAdjust="0"/>
    <p:restoredTop sz="99433" autoAdjust="0"/>
  </p:normalViewPr>
  <p:slideViewPr>
    <p:cSldViewPr>
      <p:cViewPr varScale="1">
        <p:scale>
          <a:sx n="93" d="100"/>
          <a:sy n="93" d="100"/>
        </p:scale>
        <p:origin x="48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4.xml"/><Relationship Id="rId171" Type="http://schemas.openxmlformats.org/officeDocument/2006/relationships/slide" Target="slides/slide5.xml"/><Relationship Id="rId172" Type="http://schemas.openxmlformats.org/officeDocument/2006/relationships/slide" Target="slides/slide6.xml"/><Relationship Id="rId173" Type="http://schemas.openxmlformats.org/officeDocument/2006/relationships/slide" Target="slides/slide7.xml"/><Relationship Id="rId174" Type="http://schemas.openxmlformats.org/officeDocument/2006/relationships/slide" Target="slides/slide8.xml"/><Relationship Id="rId175" Type="http://schemas.openxmlformats.org/officeDocument/2006/relationships/slide" Target="slides/slide9.xml"/><Relationship Id="rId176" Type="http://schemas.openxmlformats.org/officeDocument/2006/relationships/slide" Target="slides/slide10.xml"/><Relationship Id="rId177" Type="http://schemas.openxmlformats.org/officeDocument/2006/relationships/slide" Target="slides/slide11.xml"/><Relationship Id="rId178" Type="http://schemas.openxmlformats.org/officeDocument/2006/relationships/slide" Target="slides/slide12.xml"/><Relationship Id="rId179" Type="http://schemas.openxmlformats.org/officeDocument/2006/relationships/slide" Target="slides/slide13.xml"/><Relationship Id="rId260" Type="http://schemas.openxmlformats.org/officeDocument/2006/relationships/slide" Target="slides/slide9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95.xml"/><Relationship Id="rId262" Type="http://schemas.openxmlformats.org/officeDocument/2006/relationships/slide" Target="slides/slide96.xml"/><Relationship Id="rId263" Type="http://schemas.openxmlformats.org/officeDocument/2006/relationships/slide" Target="slides/slide97.xml"/><Relationship Id="rId264" Type="http://schemas.openxmlformats.org/officeDocument/2006/relationships/slide" Target="slides/slide98.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34.xml"/><Relationship Id="rId201" Type="http://schemas.openxmlformats.org/officeDocument/2006/relationships/slide" Target="slides/slide35.xml"/><Relationship Id="rId202" Type="http://schemas.openxmlformats.org/officeDocument/2006/relationships/slide" Target="slides/slide36.xml"/><Relationship Id="rId203" Type="http://schemas.openxmlformats.org/officeDocument/2006/relationships/slide" Target="slides/slide37.xml"/><Relationship Id="rId204" Type="http://schemas.openxmlformats.org/officeDocument/2006/relationships/slide" Target="slides/slide38.xml"/><Relationship Id="rId205" Type="http://schemas.openxmlformats.org/officeDocument/2006/relationships/slide" Target="slides/slide39.xml"/><Relationship Id="rId206" Type="http://schemas.openxmlformats.org/officeDocument/2006/relationships/slide" Target="slides/slide40.xml"/><Relationship Id="rId207" Type="http://schemas.openxmlformats.org/officeDocument/2006/relationships/slide" Target="slides/slide41.xml"/><Relationship Id="rId208" Type="http://schemas.openxmlformats.org/officeDocument/2006/relationships/slide" Target="slides/slide42.xml"/><Relationship Id="rId209" Type="http://schemas.openxmlformats.org/officeDocument/2006/relationships/slide" Target="slides/slide43.xml"/><Relationship Id="rId265" Type="http://schemas.openxmlformats.org/officeDocument/2006/relationships/slide" Target="slides/slide99.xml"/><Relationship Id="rId266" Type="http://schemas.openxmlformats.org/officeDocument/2006/relationships/slide" Target="slides/slide100.xml"/><Relationship Id="rId267" Type="http://schemas.openxmlformats.org/officeDocument/2006/relationships/slide" Target="slides/slide101.xml"/><Relationship Id="rId268" Type="http://schemas.openxmlformats.org/officeDocument/2006/relationships/slide" Target="slides/slide102.xml"/><Relationship Id="rId269" Type="http://schemas.openxmlformats.org/officeDocument/2006/relationships/slide" Target="slides/slide10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14.xml"/><Relationship Id="rId181" Type="http://schemas.openxmlformats.org/officeDocument/2006/relationships/slide" Target="slides/slide15.xml"/><Relationship Id="rId182" Type="http://schemas.openxmlformats.org/officeDocument/2006/relationships/slide" Target="slides/slide16.xml"/><Relationship Id="rId183" Type="http://schemas.openxmlformats.org/officeDocument/2006/relationships/slide" Target="slides/slide17.xml"/><Relationship Id="rId184" Type="http://schemas.openxmlformats.org/officeDocument/2006/relationships/slide" Target="slides/slide18.xml"/><Relationship Id="rId185" Type="http://schemas.openxmlformats.org/officeDocument/2006/relationships/slide" Target="slides/slide19.xml"/><Relationship Id="rId186" Type="http://schemas.openxmlformats.org/officeDocument/2006/relationships/slide" Target="slides/slide20.xml"/><Relationship Id="rId187" Type="http://schemas.openxmlformats.org/officeDocument/2006/relationships/slide" Target="slides/slide21.xml"/><Relationship Id="rId188" Type="http://schemas.openxmlformats.org/officeDocument/2006/relationships/slide" Target="slides/slide22.xml"/><Relationship Id="rId189" Type="http://schemas.openxmlformats.org/officeDocument/2006/relationships/slide" Target="slides/slide23.xml"/><Relationship Id="rId270" Type="http://schemas.openxmlformats.org/officeDocument/2006/relationships/slide" Target="slides/slide10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05.xml"/><Relationship Id="rId272" Type="http://schemas.openxmlformats.org/officeDocument/2006/relationships/slide" Target="slides/slide106.xml"/><Relationship Id="rId273" Type="http://schemas.openxmlformats.org/officeDocument/2006/relationships/slide" Target="slides/slide107.xml"/><Relationship Id="rId274" Type="http://schemas.openxmlformats.org/officeDocument/2006/relationships/slide" Target="slides/slide108.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44.xml"/><Relationship Id="rId211" Type="http://schemas.openxmlformats.org/officeDocument/2006/relationships/slide" Target="slides/slide45.xml"/><Relationship Id="rId212" Type="http://schemas.openxmlformats.org/officeDocument/2006/relationships/slide" Target="slides/slide46.xml"/><Relationship Id="rId213" Type="http://schemas.openxmlformats.org/officeDocument/2006/relationships/slide" Target="slides/slide47.xml"/><Relationship Id="rId214" Type="http://schemas.openxmlformats.org/officeDocument/2006/relationships/slide" Target="slides/slide48.xml"/><Relationship Id="rId215" Type="http://schemas.openxmlformats.org/officeDocument/2006/relationships/slide" Target="slides/slide49.xml"/><Relationship Id="rId216" Type="http://schemas.openxmlformats.org/officeDocument/2006/relationships/slide" Target="slides/slide50.xml"/><Relationship Id="rId217" Type="http://schemas.openxmlformats.org/officeDocument/2006/relationships/slide" Target="slides/slide51.xml"/><Relationship Id="rId218" Type="http://schemas.openxmlformats.org/officeDocument/2006/relationships/slide" Target="slides/slide52.xml"/><Relationship Id="rId219" Type="http://schemas.openxmlformats.org/officeDocument/2006/relationships/slide" Target="slides/slide53.xml"/><Relationship Id="rId275" Type="http://schemas.openxmlformats.org/officeDocument/2006/relationships/slide" Target="slides/slide109.xml"/><Relationship Id="rId276" Type="http://schemas.openxmlformats.org/officeDocument/2006/relationships/slide" Target="slides/slide110.xml"/><Relationship Id="rId277" Type="http://schemas.openxmlformats.org/officeDocument/2006/relationships/slide" Target="slides/slide111.xml"/><Relationship Id="rId278" Type="http://schemas.openxmlformats.org/officeDocument/2006/relationships/slide" Target="slides/slide112.xml"/><Relationship Id="rId279" Type="http://schemas.openxmlformats.org/officeDocument/2006/relationships/slide" Target="slides/slide113.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24.xml"/><Relationship Id="rId191" Type="http://schemas.openxmlformats.org/officeDocument/2006/relationships/slide" Target="slides/slide25.xml"/><Relationship Id="rId192" Type="http://schemas.openxmlformats.org/officeDocument/2006/relationships/slide" Target="slides/slide26.xml"/><Relationship Id="rId193" Type="http://schemas.openxmlformats.org/officeDocument/2006/relationships/slide" Target="slides/slide27.xml"/><Relationship Id="rId194" Type="http://schemas.openxmlformats.org/officeDocument/2006/relationships/slide" Target="slides/slide28.xml"/><Relationship Id="rId195" Type="http://schemas.openxmlformats.org/officeDocument/2006/relationships/slide" Target="slides/slide29.xml"/><Relationship Id="rId196" Type="http://schemas.openxmlformats.org/officeDocument/2006/relationships/slide" Target="slides/slide30.xml"/><Relationship Id="rId197" Type="http://schemas.openxmlformats.org/officeDocument/2006/relationships/slide" Target="slides/slide31.xml"/><Relationship Id="rId198" Type="http://schemas.openxmlformats.org/officeDocument/2006/relationships/slide" Target="slides/slide32.xml"/><Relationship Id="rId199" Type="http://schemas.openxmlformats.org/officeDocument/2006/relationships/slide" Target="slides/slide33.xml"/><Relationship Id="rId280" Type="http://schemas.openxmlformats.org/officeDocument/2006/relationships/slide" Target="slides/slide11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15.xml"/><Relationship Id="rId282" Type="http://schemas.openxmlformats.org/officeDocument/2006/relationships/slide" Target="slides/slide116.xml"/><Relationship Id="rId283" Type="http://schemas.openxmlformats.org/officeDocument/2006/relationships/slide" Target="slides/slide117.xml"/><Relationship Id="rId284" Type="http://schemas.openxmlformats.org/officeDocument/2006/relationships/slide" Target="slides/slide118.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54.xml"/><Relationship Id="rId221" Type="http://schemas.openxmlformats.org/officeDocument/2006/relationships/slide" Target="slides/slide55.xml"/><Relationship Id="rId222" Type="http://schemas.openxmlformats.org/officeDocument/2006/relationships/slide" Target="slides/slide56.xml"/><Relationship Id="rId223" Type="http://schemas.openxmlformats.org/officeDocument/2006/relationships/slide" Target="slides/slide57.xml"/><Relationship Id="rId224" Type="http://schemas.openxmlformats.org/officeDocument/2006/relationships/slide" Target="slides/slide58.xml"/><Relationship Id="rId225" Type="http://schemas.openxmlformats.org/officeDocument/2006/relationships/slide" Target="slides/slide59.xml"/><Relationship Id="rId226" Type="http://schemas.openxmlformats.org/officeDocument/2006/relationships/slide" Target="slides/slide60.xml"/><Relationship Id="rId227" Type="http://schemas.openxmlformats.org/officeDocument/2006/relationships/slide" Target="slides/slide61.xml"/><Relationship Id="rId228" Type="http://schemas.openxmlformats.org/officeDocument/2006/relationships/slide" Target="slides/slide62.xml"/><Relationship Id="rId229" Type="http://schemas.openxmlformats.org/officeDocument/2006/relationships/slide" Target="slides/slide63.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19.xml"/><Relationship Id="rId286" Type="http://schemas.openxmlformats.org/officeDocument/2006/relationships/notesMaster" Target="notesMasters/notesMaster1.xml"/><Relationship Id="rId287" Type="http://schemas.openxmlformats.org/officeDocument/2006/relationships/handoutMaster" Target="handoutMasters/handoutMaster1.xml"/><Relationship Id="rId288" Type="http://schemas.openxmlformats.org/officeDocument/2006/relationships/presProps" Target="presProps.xml"/><Relationship Id="rId289" Type="http://schemas.openxmlformats.org/officeDocument/2006/relationships/viewProps" Target="viewProps.xml"/><Relationship Id="rId290" Type="http://schemas.openxmlformats.org/officeDocument/2006/relationships/theme" Target="theme/theme1.xml"/><Relationship Id="rId291"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64.xml"/><Relationship Id="rId231" Type="http://schemas.openxmlformats.org/officeDocument/2006/relationships/slide" Target="slides/slide65.xml"/><Relationship Id="rId232" Type="http://schemas.openxmlformats.org/officeDocument/2006/relationships/slide" Target="slides/slide66.xml"/><Relationship Id="rId233" Type="http://schemas.openxmlformats.org/officeDocument/2006/relationships/slide" Target="slides/slide67.xml"/><Relationship Id="rId234" Type="http://schemas.openxmlformats.org/officeDocument/2006/relationships/slide" Target="slides/slide68.xml"/><Relationship Id="rId235" Type="http://schemas.openxmlformats.org/officeDocument/2006/relationships/slide" Target="slides/slide69.xml"/><Relationship Id="rId236" Type="http://schemas.openxmlformats.org/officeDocument/2006/relationships/slide" Target="slides/slide70.xml"/><Relationship Id="rId237" Type="http://schemas.openxmlformats.org/officeDocument/2006/relationships/slide" Target="slides/slide71.xml"/><Relationship Id="rId238" Type="http://schemas.openxmlformats.org/officeDocument/2006/relationships/slide" Target="slides/slide72.xml"/><Relationship Id="rId239" Type="http://schemas.openxmlformats.org/officeDocument/2006/relationships/slide" Target="slides/slide73.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Master" Target="slideMasters/slideMaster154.xml"/><Relationship Id="rId155" Type="http://schemas.openxmlformats.org/officeDocument/2006/relationships/slideMaster" Target="slideMasters/slideMaster155.xml"/><Relationship Id="rId156" Type="http://schemas.openxmlformats.org/officeDocument/2006/relationships/slideMaster" Target="slideMasters/slideMaster156.xml"/><Relationship Id="rId157" Type="http://schemas.openxmlformats.org/officeDocument/2006/relationships/slideMaster" Target="slideMasters/slideMaster157.xml"/><Relationship Id="rId158" Type="http://schemas.openxmlformats.org/officeDocument/2006/relationships/slideMaster" Target="slideMasters/slideMaster158.xml"/><Relationship Id="rId159" Type="http://schemas.openxmlformats.org/officeDocument/2006/relationships/slideMaster" Target="slideMasters/slideMaster159.xml"/><Relationship Id="rId240" Type="http://schemas.openxmlformats.org/officeDocument/2006/relationships/slide" Target="slides/slide74.xml"/><Relationship Id="rId241" Type="http://schemas.openxmlformats.org/officeDocument/2006/relationships/slide" Target="slides/slide75.xml"/><Relationship Id="rId242" Type="http://schemas.openxmlformats.org/officeDocument/2006/relationships/slide" Target="slides/slide76.xml"/><Relationship Id="rId243" Type="http://schemas.openxmlformats.org/officeDocument/2006/relationships/slide" Target="slides/slide77.xml"/><Relationship Id="rId244" Type="http://schemas.openxmlformats.org/officeDocument/2006/relationships/slide" Target="slides/slide78.xml"/><Relationship Id="rId245" Type="http://schemas.openxmlformats.org/officeDocument/2006/relationships/slide" Target="slides/slide79.xml"/><Relationship Id="rId246" Type="http://schemas.openxmlformats.org/officeDocument/2006/relationships/slide" Target="slides/slide80.xml"/><Relationship Id="rId247" Type="http://schemas.openxmlformats.org/officeDocument/2006/relationships/slide" Target="slides/slide81.xml"/><Relationship Id="rId248" Type="http://schemas.openxmlformats.org/officeDocument/2006/relationships/slide" Target="slides/slide82.xml"/><Relationship Id="rId249" Type="http://schemas.openxmlformats.org/officeDocument/2006/relationships/slide" Target="slides/slide83.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Master" Target="slideMasters/slideMaster160.xml"/><Relationship Id="rId161" Type="http://schemas.openxmlformats.org/officeDocument/2006/relationships/slideMaster" Target="slideMasters/slideMaster161.xml"/><Relationship Id="rId162" Type="http://schemas.openxmlformats.org/officeDocument/2006/relationships/slideMaster" Target="slideMasters/slideMaster162.xml"/><Relationship Id="rId163" Type="http://schemas.openxmlformats.org/officeDocument/2006/relationships/slideMaster" Target="slideMasters/slideMaster163.xml"/><Relationship Id="rId164" Type="http://schemas.openxmlformats.org/officeDocument/2006/relationships/slideMaster" Target="slideMasters/slideMaster164.xml"/><Relationship Id="rId165" Type="http://schemas.openxmlformats.org/officeDocument/2006/relationships/slideMaster" Target="slideMasters/slideMaster165.xml"/><Relationship Id="rId166" Type="http://schemas.openxmlformats.org/officeDocument/2006/relationships/slideMaster" Target="slideMasters/slideMaster166.xml"/><Relationship Id="rId167" Type="http://schemas.openxmlformats.org/officeDocument/2006/relationships/slide" Target="slides/slide1.xml"/><Relationship Id="rId168" Type="http://schemas.openxmlformats.org/officeDocument/2006/relationships/slide" Target="slides/slide2.xml"/><Relationship Id="rId169" Type="http://schemas.openxmlformats.org/officeDocument/2006/relationships/slide" Target="slides/slide3.xml"/><Relationship Id="rId250" Type="http://schemas.openxmlformats.org/officeDocument/2006/relationships/slide" Target="slides/slide84.xml"/><Relationship Id="rId251" Type="http://schemas.openxmlformats.org/officeDocument/2006/relationships/slide" Target="slides/slide85.xml"/><Relationship Id="rId252" Type="http://schemas.openxmlformats.org/officeDocument/2006/relationships/slide" Target="slides/slide86.xml"/><Relationship Id="rId253" Type="http://schemas.openxmlformats.org/officeDocument/2006/relationships/slide" Target="slides/slide87.xml"/><Relationship Id="rId254" Type="http://schemas.openxmlformats.org/officeDocument/2006/relationships/slide" Target="slides/slide88.xml"/><Relationship Id="rId255" Type="http://schemas.openxmlformats.org/officeDocument/2006/relationships/slide" Target="slides/slide89.xml"/><Relationship Id="rId256" Type="http://schemas.openxmlformats.org/officeDocument/2006/relationships/slide" Target="slides/slide90.xml"/><Relationship Id="rId257" Type="http://schemas.openxmlformats.org/officeDocument/2006/relationships/slide" Target="slides/slide91.xml"/><Relationship Id="rId258" Type="http://schemas.openxmlformats.org/officeDocument/2006/relationships/slide" Target="slides/slide92.xml"/><Relationship Id="rId259" Type="http://schemas.openxmlformats.org/officeDocument/2006/relationships/slide" Target="slides/slide93.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dPt>
          <c:dPt>
            <c:idx val="1"/>
            <c:invertIfNegative val="0"/>
            <c:bubble3D val="0"/>
            <c:spPr>
              <a:solidFill>
                <a:schemeClr val="accent1"/>
              </a:solidFill>
              <a:ln>
                <a:solidFill>
                  <a:schemeClr val="accent1">
                    <a:lumMod val="50000"/>
                  </a:schemeClr>
                </a:solidFill>
              </a:ln>
              <a:effectLst/>
            </c:spPr>
          </c:dPt>
          <c:dPt>
            <c:idx val="2"/>
            <c:invertIfNegative val="0"/>
            <c:bubble3D val="0"/>
            <c:spPr>
              <a:solidFill>
                <a:schemeClr val="accent1"/>
              </a:solidFill>
              <a:ln>
                <a:solidFill>
                  <a:schemeClr val="accent1">
                    <a:lumMod val="50000"/>
                  </a:schemeClr>
                </a:solidFill>
              </a:ln>
              <a:effectLst/>
            </c:spPr>
          </c:dPt>
          <c:dPt>
            <c:idx val="3"/>
            <c:invertIfNegative val="0"/>
            <c:bubble3D val="0"/>
            <c:spPr>
              <a:solidFill>
                <a:schemeClr val="accent3"/>
              </a:solidFill>
              <a:ln>
                <a:solidFill>
                  <a:schemeClr val="accent3">
                    <a:lumMod val="50000"/>
                  </a:schemeClr>
                </a:solidFill>
              </a:ln>
              <a:effectLst/>
            </c:spPr>
          </c:dPt>
          <c:dPt>
            <c:idx val="4"/>
            <c:invertIfNegative val="0"/>
            <c:bubble3D val="0"/>
            <c:spPr>
              <a:solidFill>
                <a:schemeClr val="accent3"/>
              </a:solidFill>
              <a:ln>
                <a:solidFill>
                  <a:schemeClr val="accent3">
                    <a:lumMod val="50000"/>
                  </a:schemeClr>
                </a:solidFill>
              </a:ln>
              <a:effectLst/>
            </c:spPr>
          </c:dPt>
          <c:dPt>
            <c:idx val="5"/>
            <c:invertIfNegative val="0"/>
            <c:bubble3D val="0"/>
            <c:spPr>
              <a:solidFill>
                <a:schemeClr val="accent3"/>
              </a:solidFill>
              <a:ln>
                <a:solidFill>
                  <a:schemeClr val="accent3">
                    <a:lumMod val="50000"/>
                  </a:schemeClr>
                </a:solidFill>
              </a:ln>
              <a:effectLst/>
            </c:spPr>
          </c:dPt>
          <c:dLbls>
            <c:dLbl>
              <c:idx val="0"/>
              <c:delete val="1"/>
              <c:extLst>
                <c:ext xmlns:c15="http://schemas.microsoft.com/office/drawing/2012/chart" uri="{CE6537A1-D6FC-4f65-9D91-7224C49458BB}"/>
              </c:extLst>
            </c:dLbl>
            <c:dLbl>
              <c:idx val="1"/>
              <c:layout/>
              <c:tx>
                <c:rich>
                  <a:bodyPr/>
                  <a:lstStyle/>
                  <a:p>
                    <a:r>
                      <a:rPr lang="pt-BR" altLang="ko-KR" smtClean="0"/>
                      <a:t>+56%</a:t>
                    </a:r>
                    <a:endParaRPr lang="pt-BR" altLang="ko-KR"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it-IT" altLang="ko-KR" smtClean="0"/>
                      <a:t>+25%</a:t>
                    </a:r>
                    <a:endParaRPr lang="it-IT" altLang="ko-KR"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hr-HR" altLang="ko-KR" smtClean="0"/>
                      <a:t>9.0x</a:t>
                    </a:r>
                    <a:endParaRPr lang="hr-HR" altLang="ko-KR"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nb-NO" altLang="ko-KR" smtClean="0"/>
                      <a:t>11.6x</a:t>
                    </a:r>
                    <a:endParaRPr lang="nb-NO" altLang="ko-KR" dirty="0"/>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hr-HR" altLang="ko-KR" smtClean="0"/>
                      <a:t>13.8x</a:t>
                    </a:r>
                    <a:endParaRPr lang="hr-HR" altLang="ko-KR"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1.0</c:v>
                </c:pt>
                <c:pt idx="1">
                  <c:v>1.559151435</c:v>
                </c:pt>
                <c:pt idx="2">
                  <c:v>1.252544595</c:v>
                </c:pt>
                <c:pt idx="3">
                  <c:v>9.024112831</c:v>
                </c:pt>
                <c:pt idx="4">
                  <c:v>11.6257351</c:v>
                </c:pt>
                <c:pt idx="5">
                  <c:v>13.78144332</c:v>
                </c:pt>
              </c:numCache>
            </c:numRef>
          </c:val>
        </c:ser>
        <c:dLbls>
          <c:showLegendKey val="0"/>
          <c:showVal val="0"/>
          <c:showCatName val="0"/>
          <c:showSerName val="0"/>
          <c:showPercent val="0"/>
          <c:showBubbleSize val="0"/>
        </c:dLbls>
        <c:gapWidth val="80"/>
        <c:overlap val="-27"/>
        <c:axId val="-1937585904"/>
        <c:axId val="-1920749920"/>
      </c:barChart>
      <c:catAx>
        <c:axId val="-193758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20749920"/>
        <c:crosses val="autoZero"/>
        <c:auto val="1"/>
        <c:lblAlgn val="ctr"/>
        <c:lblOffset val="100"/>
        <c:noMultiLvlLbl val="0"/>
      </c:catAx>
      <c:valAx>
        <c:axId val="-192074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smtClean="0"/>
                  <a:t>Speedup</a:t>
                </a:r>
                <a:endParaRPr lang="ko-KR" altLang="en-US" dirty="0"/>
              </a:p>
            </c:rich>
          </c:tx>
          <c:layout>
            <c:manualLayout>
              <c:xMode val="edge"/>
              <c:yMode val="edge"/>
              <c:x val="0.0046296296296296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3758590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1895466352"/>
        <c:axId val="-1895464016"/>
      </c:barChart>
      <c:catAx>
        <c:axId val="-18954663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895464016"/>
        <c:crosses val="autoZero"/>
        <c:auto val="1"/>
        <c:lblAlgn val="ctr"/>
        <c:lblOffset val="100"/>
        <c:noMultiLvlLbl val="0"/>
      </c:catAx>
      <c:valAx>
        <c:axId val="-1895464016"/>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189546635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0.0637506646</c:v>
                </c:pt>
                <c:pt idx="1">
                  <c:v>0.0243360804911885</c:v>
                </c:pt>
              </c:numCache>
            </c:numRef>
          </c:val>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0.9362493354</c:v>
                </c:pt>
                <c:pt idx="1">
                  <c:v>0.0899198736478402</c:v>
                </c:pt>
              </c:numCache>
            </c:numRef>
          </c:val>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0.0</c:v>
                </c:pt>
                <c:pt idx="1">
                  <c:v>0.0202188828553073</c:v>
                </c:pt>
              </c:numCache>
            </c:numRef>
          </c:val>
        </c:ser>
        <c:dLbls>
          <c:showLegendKey val="0"/>
          <c:showVal val="0"/>
          <c:showCatName val="0"/>
          <c:showSerName val="0"/>
          <c:showPercent val="0"/>
          <c:showBubbleSize val="0"/>
        </c:dLbls>
        <c:gapWidth val="80"/>
        <c:overlap val="100"/>
        <c:axId val="-1932007104"/>
        <c:axId val="-1931820544"/>
      </c:barChart>
      <c:catAx>
        <c:axId val="-193200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31820544"/>
        <c:crosses val="autoZero"/>
        <c:auto val="1"/>
        <c:lblAlgn val="ctr"/>
        <c:lblOffset val="100"/>
        <c:noMultiLvlLbl val="0"/>
      </c:catAx>
      <c:valAx>
        <c:axId val="-1931820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320071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1919846304"/>
        <c:axId val="-1919897504"/>
      </c:barChart>
      <c:catAx>
        <c:axId val="-1919846304"/>
        <c:scaling>
          <c:orientation val="minMax"/>
        </c:scaling>
        <c:delete val="0"/>
        <c:axPos val="b"/>
        <c:majorTickMark val="out"/>
        <c:minorTickMark val="none"/>
        <c:tickLblPos val="nextTo"/>
        <c:crossAx val="-1919897504"/>
        <c:crosses val="autoZero"/>
        <c:auto val="1"/>
        <c:lblAlgn val="ctr"/>
        <c:lblOffset val="100"/>
        <c:noMultiLvlLbl val="0"/>
      </c:catAx>
      <c:valAx>
        <c:axId val="-1919897504"/>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1919846304"/>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1931064528"/>
        <c:axId val="-1931472064"/>
      </c:barChart>
      <c:catAx>
        <c:axId val="-1931064528"/>
        <c:scaling>
          <c:orientation val="minMax"/>
        </c:scaling>
        <c:delete val="0"/>
        <c:axPos val="b"/>
        <c:numFmt formatCode="General" sourceLinked="0"/>
        <c:majorTickMark val="out"/>
        <c:minorTickMark val="none"/>
        <c:tickLblPos val="nextTo"/>
        <c:crossAx val="-1931472064"/>
        <c:crosses val="autoZero"/>
        <c:auto val="1"/>
        <c:lblAlgn val="ctr"/>
        <c:lblOffset val="100"/>
        <c:noMultiLvlLbl val="0"/>
      </c:catAx>
      <c:valAx>
        <c:axId val="-1931472064"/>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1931064528"/>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1919601136"/>
        <c:axId val="-1919593760"/>
      </c:barChart>
      <c:catAx>
        <c:axId val="-1919601136"/>
        <c:scaling>
          <c:orientation val="minMax"/>
        </c:scaling>
        <c:delete val="0"/>
        <c:axPos val="b"/>
        <c:title>
          <c:tx>
            <c:rich>
              <a:bodyPr/>
              <a:lstStyle/>
              <a:p>
                <a:pPr>
                  <a:defRPr/>
                </a:pPr>
                <a:r>
                  <a:rPr lang="en-US"/>
                  <a:t>Normalized Metric</a:t>
                </a:r>
              </a:p>
            </c:rich>
          </c:tx>
          <c:layout/>
          <c:overlay val="0"/>
        </c:title>
        <c:numFmt formatCode="General" sourceLinked="0"/>
        <c:majorTickMark val="none"/>
        <c:minorTickMark val="none"/>
        <c:tickLblPos val="nextTo"/>
        <c:crossAx val="-1919593760"/>
        <c:crosses val="autoZero"/>
        <c:auto val="1"/>
        <c:lblAlgn val="ctr"/>
        <c:lblOffset val="100"/>
        <c:noMultiLvlLbl val="0"/>
      </c:catAx>
      <c:valAx>
        <c:axId val="-1919593760"/>
        <c:scaling>
          <c:orientation val="minMax"/>
        </c:scaling>
        <c:delete val="0"/>
        <c:axPos val="l"/>
        <c:majorGridlines/>
        <c:numFmt formatCode="General" sourceLinked="1"/>
        <c:majorTickMark val="out"/>
        <c:minorTickMark val="none"/>
        <c:tickLblPos val="nextTo"/>
        <c:crossAx val="-1919601136"/>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1918451952"/>
        <c:axId val="-1918447824"/>
      </c:barChart>
      <c:catAx>
        <c:axId val="-1918451952"/>
        <c:scaling>
          <c:orientation val="minMax"/>
        </c:scaling>
        <c:delete val="1"/>
        <c:axPos val="b"/>
        <c:numFmt formatCode="General" sourceLinked="0"/>
        <c:majorTickMark val="none"/>
        <c:minorTickMark val="none"/>
        <c:tickLblPos val="nextTo"/>
        <c:crossAx val="-1918447824"/>
        <c:crosses val="autoZero"/>
        <c:auto val="1"/>
        <c:lblAlgn val="ctr"/>
        <c:lblOffset val="100"/>
        <c:noMultiLvlLbl val="0"/>
      </c:catAx>
      <c:valAx>
        <c:axId val="-1918447824"/>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1918451952"/>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1919486736"/>
        <c:axId val="-1919482608"/>
      </c:barChart>
      <c:catAx>
        <c:axId val="-1919486736"/>
        <c:scaling>
          <c:orientation val="minMax"/>
        </c:scaling>
        <c:delete val="1"/>
        <c:axPos val="b"/>
        <c:numFmt formatCode="General" sourceLinked="0"/>
        <c:majorTickMark val="none"/>
        <c:minorTickMark val="none"/>
        <c:tickLblPos val="nextTo"/>
        <c:crossAx val="-1919482608"/>
        <c:crosses val="autoZero"/>
        <c:auto val="1"/>
        <c:lblAlgn val="ctr"/>
        <c:lblOffset val="100"/>
        <c:noMultiLvlLbl val="0"/>
      </c:catAx>
      <c:valAx>
        <c:axId val="-1919482608"/>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1919486736"/>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90912147217553"/>
          <c:y val="0.155741491744798"/>
          <c:w val="0.797714471084373"/>
          <c:h val="0.60985825187978"/>
        </c:manualLayout>
      </c:layout>
      <c:barChart>
        <c:barDir val="col"/>
        <c:grouping val="clustered"/>
        <c:varyColors val="0"/>
        <c:ser>
          <c:idx val="0"/>
          <c:order val="0"/>
          <c:tx>
            <c:strRef>
              <c:f>Sheet1!$B$1</c:f>
              <c:strCache>
                <c:ptCount val="1"/>
                <c:pt idx="0">
                  <c:v>ALL</c:v>
                </c:pt>
              </c:strCache>
            </c:strRef>
          </c:tx>
          <c:spPr>
            <a:solidFill>
              <a:schemeClr val="bg1">
                <a:lumMod val="50000"/>
              </a:schemeClr>
            </a:solidFill>
            <a:ln>
              <a:solidFill>
                <a:schemeClr val="tx1"/>
              </a:solidFill>
            </a:ln>
            <a:effectLst/>
          </c:spPr>
          <c:invertIfNegative val="0"/>
          <c:cat>
            <c:numRef>
              <c:f>Sheet1!$A$2:$A$6</c:f>
              <c:numCache>
                <c:formatCode>0%</c:formatCode>
                <c:ptCount val="5"/>
                <c:pt idx="0">
                  <c:v>0.0</c:v>
                </c:pt>
                <c:pt idx="1">
                  <c:v>0.25</c:v>
                </c:pt>
                <c:pt idx="2">
                  <c:v>0.5</c:v>
                </c:pt>
                <c:pt idx="3">
                  <c:v>0.75</c:v>
                </c:pt>
                <c:pt idx="4">
                  <c:v>1.0</c:v>
                </c:pt>
              </c:numCache>
            </c:numRef>
          </c:cat>
          <c:val>
            <c:numRef>
              <c:f>Sheet1!$B$2:$B$6</c:f>
              <c:numCache>
                <c:formatCode>General</c:formatCode>
                <c:ptCount val="5"/>
                <c:pt idx="0">
                  <c:v>1.0</c:v>
                </c:pt>
                <c:pt idx="1">
                  <c:v>1.0</c:v>
                </c:pt>
                <c:pt idx="2">
                  <c:v>1.0</c:v>
                </c:pt>
                <c:pt idx="3">
                  <c:v>1.0</c:v>
                </c:pt>
                <c:pt idx="4">
                  <c:v>1.0</c:v>
                </c:pt>
              </c:numCache>
            </c:numRef>
          </c:val>
          <c:extLst xmlns:c16r2="http://schemas.microsoft.com/office/drawing/2015/06/chart">
            <c:ext xmlns:c16="http://schemas.microsoft.com/office/drawing/2014/chart" uri="{C3380CC4-5D6E-409C-BE32-E72D297353CC}">
              <c16:uniqueId val="{00000000-FC7B-47E8-AA70-BE9DD3099317}"/>
            </c:ext>
          </c:extLst>
        </c:ser>
        <c:ser>
          <c:idx val="1"/>
          <c:order val="1"/>
          <c:tx>
            <c:strRef>
              <c:f>Sheet1!$C$1</c:f>
              <c:strCache>
                <c:ptCount val="1"/>
                <c:pt idx="0">
                  <c:v>FREQ</c:v>
                </c:pt>
              </c:strCache>
            </c:strRef>
          </c:tx>
          <c:spPr>
            <a:solidFill>
              <a:schemeClr val="accent1">
                <a:lumMod val="40000"/>
                <a:lumOff val="60000"/>
              </a:schemeClr>
            </a:solidFill>
            <a:ln>
              <a:solidFill>
                <a:schemeClr val="tx1"/>
              </a:solidFill>
            </a:ln>
            <a:effectLst/>
          </c:spPr>
          <c:invertIfNegative val="0"/>
          <c:cat>
            <c:numRef>
              <c:f>Sheet1!$A$2:$A$6</c:f>
              <c:numCache>
                <c:formatCode>0%</c:formatCode>
                <c:ptCount val="5"/>
                <c:pt idx="0">
                  <c:v>0.0</c:v>
                </c:pt>
                <c:pt idx="1">
                  <c:v>0.25</c:v>
                </c:pt>
                <c:pt idx="2">
                  <c:v>0.5</c:v>
                </c:pt>
                <c:pt idx="3">
                  <c:v>0.75</c:v>
                </c:pt>
                <c:pt idx="4">
                  <c:v>1.0</c:v>
                </c:pt>
              </c:numCache>
            </c:numRef>
          </c:cat>
          <c:val>
            <c:numRef>
              <c:f>Sheet1!$C$2:$C$6</c:f>
              <c:numCache>
                <c:formatCode>General</c:formatCode>
                <c:ptCount val="5"/>
                <c:pt idx="0">
                  <c:v>1.09</c:v>
                </c:pt>
                <c:pt idx="1">
                  <c:v>1.06</c:v>
                </c:pt>
                <c:pt idx="2">
                  <c:v>1.1</c:v>
                </c:pt>
                <c:pt idx="3">
                  <c:v>1.22</c:v>
                </c:pt>
                <c:pt idx="4">
                  <c:v>1.39</c:v>
                </c:pt>
              </c:numCache>
            </c:numRef>
          </c:val>
          <c:extLst xmlns:c16r2="http://schemas.microsoft.com/office/drawing/2015/06/chart">
            <c:ext xmlns:c16="http://schemas.microsoft.com/office/drawing/2014/chart" uri="{C3380CC4-5D6E-409C-BE32-E72D297353CC}">
              <c16:uniqueId val="{00000001-FC7B-47E8-AA70-BE9DD3099317}"/>
            </c:ext>
          </c:extLst>
        </c:ser>
        <c:ser>
          <c:idx val="2"/>
          <c:order val="2"/>
          <c:tx>
            <c:strRef>
              <c:f>Sheet1!$D$1</c:f>
              <c:strCache>
                <c:ptCount val="1"/>
                <c:pt idx="0">
                  <c:v>RBLA</c:v>
                </c:pt>
              </c:strCache>
            </c:strRef>
          </c:tx>
          <c:spPr>
            <a:solidFill>
              <a:srgbClr val="CCCCFF"/>
            </a:solidFill>
            <a:ln>
              <a:solidFill>
                <a:schemeClr val="tx1"/>
              </a:solidFill>
            </a:ln>
            <a:effectLst/>
          </c:spPr>
          <c:invertIfNegative val="0"/>
          <c:cat>
            <c:numRef>
              <c:f>Sheet1!$A$2:$A$6</c:f>
              <c:numCache>
                <c:formatCode>0%</c:formatCode>
                <c:ptCount val="5"/>
                <c:pt idx="0">
                  <c:v>0.0</c:v>
                </c:pt>
                <c:pt idx="1">
                  <c:v>0.25</c:v>
                </c:pt>
                <c:pt idx="2">
                  <c:v>0.5</c:v>
                </c:pt>
                <c:pt idx="3">
                  <c:v>0.75</c:v>
                </c:pt>
                <c:pt idx="4">
                  <c:v>1.0</c:v>
                </c:pt>
              </c:numCache>
            </c:numRef>
          </c:cat>
          <c:val>
            <c:numRef>
              <c:f>Sheet1!$D$2:$D$6</c:f>
              <c:numCache>
                <c:formatCode>General</c:formatCode>
                <c:ptCount val="5"/>
                <c:pt idx="0">
                  <c:v>1.09</c:v>
                </c:pt>
                <c:pt idx="1">
                  <c:v>1.09</c:v>
                </c:pt>
                <c:pt idx="2">
                  <c:v>1.11</c:v>
                </c:pt>
                <c:pt idx="3">
                  <c:v>1.26</c:v>
                </c:pt>
                <c:pt idx="4">
                  <c:v>1.42</c:v>
                </c:pt>
              </c:numCache>
            </c:numRef>
          </c:val>
          <c:extLst xmlns:c16r2="http://schemas.microsoft.com/office/drawing/2015/06/chart">
            <c:ext xmlns:c16="http://schemas.microsoft.com/office/drawing/2014/chart" uri="{C3380CC4-5D6E-409C-BE32-E72D297353CC}">
              <c16:uniqueId val="{00000002-FC7B-47E8-AA70-BE9DD3099317}"/>
            </c:ext>
          </c:extLst>
        </c:ser>
        <c:ser>
          <c:idx val="3"/>
          <c:order val="3"/>
          <c:tx>
            <c:strRef>
              <c:f>Sheet1!$E$1</c:f>
              <c:strCache>
                <c:ptCount val="1"/>
                <c:pt idx="0">
                  <c:v>UH-MEM</c:v>
                </c:pt>
              </c:strCache>
            </c:strRef>
          </c:tx>
          <c:spPr>
            <a:solidFill>
              <a:srgbClr val="0070C0"/>
            </a:solidFill>
            <a:ln>
              <a:solidFill>
                <a:schemeClr val="tx1"/>
              </a:solidFill>
            </a:ln>
            <a:effectLst/>
          </c:spPr>
          <c:invertIfNegative val="0"/>
          <c:cat>
            <c:numRef>
              <c:f>Sheet1!$A$2:$A$6</c:f>
              <c:numCache>
                <c:formatCode>0%</c:formatCode>
                <c:ptCount val="5"/>
                <c:pt idx="0">
                  <c:v>0.0</c:v>
                </c:pt>
                <c:pt idx="1">
                  <c:v>0.25</c:v>
                </c:pt>
                <c:pt idx="2">
                  <c:v>0.5</c:v>
                </c:pt>
                <c:pt idx="3">
                  <c:v>0.75</c:v>
                </c:pt>
                <c:pt idx="4">
                  <c:v>1.0</c:v>
                </c:pt>
              </c:numCache>
            </c:numRef>
          </c:cat>
          <c:val>
            <c:numRef>
              <c:f>Sheet1!$E$2:$E$6</c:f>
              <c:numCache>
                <c:formatCode>General</c:formatCode>
                <c:ptCount val="5"/>
                <c:pt idx="0">
                  <c:v>1.09</c:v>
                </c:pt>
                <c:pt idx="1">
                  <c:v>1.12</c:v>
                </c:pt>
                <c:pt idx="2">
                  <c:v>1.16</c:v>
                </c:pt>
                <c:pt idx="3">
                  <c:v>1.37</c:v>
                </c:pt>
                <c:pt idx="4">
                  <c:v>1.61</c:v>
                </c:pt>
              </c:numCache>
            </c:numRef>
          </c:val>
          <c:extLst xmlns:c16r2="http://schemas.microsoft.com/office/drawing/2015/06/chart">
            <c:ext xmlns:c16="http://schemas.microsoft.com/office/drawing/2014/chart" uri="{C3380CC4-5D6E-409C-BE32-E72D297353CC}">
              <c16:uniqueId val="{00000003-FC7B-47E8-AA70-BE9DD3099317}"/>
            </c:ext>
          </c:extLst>
        </c:ser>
        <c:dLbls>
          <c:showLegendKey val="0"/>
          <c:showVal val="0"/>
          <c:showCatName val="0"/>
          <c:showSerName val="0"/>
          <c:showPercent val="0"/>
          <c:showBubbleSize val="0"/>
        </c:dLbls>
        <c:gapWidth val="219"/>
        <c:overlap val="-27"/>
        <c:axId val="-1932545920"/>
        <c:axId val="-1919937792"/>
      </c:barChart>
      <c:catAx>
        <c:axId val="-1932545920"/>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2000" b="1" dirty="0" smtClean="0">
                    <a:solidFill>
                      <a:schemeClr val="tx1"/>
                    </a:solidFill>
                  </a:rPr>
                  <a:t>Workload Memory Intensity Category</a:t>
                </a:r>
                <a:endParaRPr lang="en-US" sz="2000" b="1" dirty="0">
                  <a:solidFill>
                    <a:schemeClr val="tx1"/>
                  </a:solidFill>
                </a:endParaRPr>
              </a:p>
            </c:rich>
          </c:tx>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19937792"/>
        <c:crosses val="autoZero"/>
        <c:auto val="1"/>
        <c:lblAlgn val="ctr"/>
        <c:lblOffset val="100"/>
        <c:noMultiLvlLbl val="0"/>
      </c:catAx>
      <c:valAx>
        <c:axId val="-1919937792"/>
        <c:scaling>
          <c:orientation val="minMax"/>
          <c:min val="0.9"/>
        </c:scaling>
        <c:delete val="0"/>
        <c:axPos val="l"/>
        <c:majorGridlines>
          <c:spPr>
            <a:ln w="9525" cap="flat" cmpd="sng" algn="ctr">
              <a:solidFill>
                <a:schemeClr val="tx1"/>
              </a:solidFill>
              <a:prstDash val="dash"/>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2000" b="1" dirty="0" smtClean="0">
                    <a:solidFill>
                      <a:schemeClr val="tx1"/>
                    </a:solidFill>
                  </a:rPr>
                  <a:t>Normalized</a:t>
                </a:r>
                <a:r>
                  <a:rPr lang="en-US" sz="2000" b="1" baseline="0" dirty="0" smtClean="0">
                    <a:solidFill>
                      <a:schemeClr val="tx1"/>
                    </a:solidFill>
                  </a:rPr>
                  <a:t/>
                </a:r>
                <a:br>
                  <a:rPr lang="en-US" sz="2000" b="1" baseline="0" dirty="0" smtClean="0">
                    <a:solidFill>
                      <a:schemeClr val="tx1"/>
                    </a:solidFill>
                  </a:rPr>
                </a:br>
                <a:r>
                  <a:rPr lang="en-US" sz="2000" b="1" baseline="0" dirty="0" smtClean="0">
                    <a:solidFill>
                      <a:schemeClr val="tx1"/>
                    </a:solidFill>
                  </a:rPr>
                  <a:t>Weighted Speedup</a:t>
                </a:r>
                <a:endParaRPr lang="en-US" sz="2000" b="1" dirty="0">
                  <a:solidFill>
                    <a:schemeClr val="tx1"/>
                  </a:solidFill>
                </a:endParaRPr>
              </a:p>
            </c:rich>
          </c:tx>
          <c:layout>
            <c:manualLayout>
              <c:xMode val="edge"/>
              <c:yMode val="edge"/>
              <c:x val="0.00189551446518623"/>
              <c:y val="0.17878443485481"/>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32545920"/>
        <c:crosses val="autoZero"/>
        <c:crossBetween val="between"/>
        <c:majorUnit val="0.1"/>
      </c:valAx>
      <c:spPr>
        <a:noFill/>
        <a:ln w="12700">
          <a:solidFill>
            <a:schemeClr val="tx1"/>
          </a:solidFill>
        </a:ln>
        <a:effectLst/>
      </c:spPr>
    </c:plotArea>
    <c:legend>
      <c:legendPos val="b"/>
      <c:layout>
        <c:manualLayout>
          <c:xMode val="edge"/>
          <c:yMode val="edge"/>
          <c:x val="0.225464949544114"/>
          <c:y val="0.000804461803259987"/>
          <c:w val="0.656621162411548"/>
          <c:h val="0.09187965323999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89392002470279"/>
          <c:y val="0.0940268502360949"/>
          <c:w val="0.807077749781972"/>
          <c:h val="0.60985825187978"/>
        </c:manualLayout>
      </c:layout>
      <c:barChart>
        <c:barDir val="col"/>
        <c:grouping val="clustered"/>
        <c:varyColors val="0"/>
        <c:ser>
          <c:idx val="0"/>
          <c:order val="0"/>
          <c:tx>
            <c:strRef>
              <c:f>Sheet1!$B$1</c:f>
              <c:strCache>
                <c:ptCount val="1"/>
                <c:pt idx="0">
                  <c:v>ALL</c:v>
                </c:pt>
              </c:strCache>
            </c:strRef>
          </c:tx>
          <c:spPr>
            <a:solidFill>
              <a:schemeClr val="bg1">
                <a:lumMod val="65000"/>
              </a:schemeClr>
            </a:solidFill>
            <a:ln>
              <a:noFill/>
            </a:ln>
            <a:effectLst/>
          </c:spPr>
          <c:invertIfNegative val="0"/>
          <c:dPt>
            <c:idx val="0"/>
            <c:invertIfNegative val="0"/>
            <c:bubble3D val="0"/>
            <c:spPr>
              <a:solidFill>
                <a:schemeClr val="bg1">
                  <a:lumMod val="50000"/>
                </a:schemeClr>
              </a:solidFill>
              <a:ln>
                <a:solidFill>
                  <a:schemeClr val="tx1"/>
                </a:solidFill>
              </a:ln>
              <a:effectLst/>
            </c:spPr>
            <c:extLst xmlns:c16r2="http://schemas.microsoft.com/office/drawing/2015/06/chart">
              <c:ext xmlns:c16="http://schemas.microsoft.com/office/drawing/2014/chart" uri="{C3380CC4-5D6E-409C-BE32-E72D297353CC}">
                <c16:uniqueId val="{00000000-AE67-4E05-8610-62A08C112F87}"/>
              </c:ext>
            </c:extLst>
          </c:dPt>
          <c:cat>
            <c:strRef>
              <c:f>Sheet1!$A$2:$A$6</c:f>
              <c:strCache>
                <c:ptCount val="5"/>
                <c:pt idx="0">
                  <c:v>x3.0_x000d_x3.0</c:v>
                </c:pt>
                <c:pt idx="1">
                  <c:v>x4.0_x000d_x4.0</c:v>
                </c:pt>
                <c:pt idx="2">
                  <c:v>x4.5_x000d_x12</c:v>
                </c:pt>
                <c:pt idx="3">
                  <c:v>x6.0_x000d_x16</c:v>
                </c:pt>
                <c:pt idx="4">
                  <c:v>x7.5_x000d_x20</c:v>
                </c:pt>
              </c:strCache>
            </c:strRef>
          </c:cat>
          <c:val>
            <c:numRef>
              <c:f>Sheet1!$B$2:$B$6</c:f>
              <c:numCache>
                <c:formatCode>General</c:formatCode>
                <c:ptCount val="5"/>
                <c:pt idx="0">
                  <c:v>2.13</c:v>
                </c:pt>
                <c:pt idx="1">
                  <c:v>2.12</c:v>
                </c:pt>
                <c:pt idx="2">
                  <c:v>2.1</c:v>
                </c:pt>
                <c:pt idx="3">
                  <c:v>2.08</c:v>
                </c:pt>
                <c:pt idx="4">
                  <c:v>2.06</c:v>
                </c:pt>
              </c:numCache>
            </c:numRef>
          </c:val>
          <c:extLst xmlns:c16r2="http://schemas.microsoft.com/office/drawing/2015/06/chart">
            <c:ext xmlns:c16="http://schemas.microsoft.com/office/drawing/2014/chart" uri="{C3380CC4-5D6E-409C-BE32-E72D297353CC}">
              <c16:uniqueId val="{00000000-8FD9-4766-8836-78063AD0D2E2}"/>
            </c:ext>
          </c:extLst>
        </c:ser>
        <c:ser>
          <c:idx val="1"/>
          <c:order val="1"/>
          <c:tx>
            <c:strRef>
              <c:f>Sheet1!$C$1</c:f>
              <c:strCache>
                <c:ptCount val="1"/>
                <c:pt idx="0">
                  <c:v>FREQ</c:v>
                </c:pt>
              </c:strCache>
            </c:strRef>
          </c:tx>
          <c:spPr>
            <a:solidFill>
              <a:schemeClr val="accent1">
                <a:lumMod val="40000"/>
                <a:lumOff val="60000"/>
              </a:schemeClr>
            </a:solidFill>
            <a:ln>
              <a:solidFill>
                <a:schemeClr val="tx1"/>
              </a:solidFill>
            </a:ln>
            <a:effectLst/>
          </c:spPr>
          <c:invertIfNegative val="0"/>
          <c:cat>
            <c:strRef>
              <c:f>Sheet1!$A$2:$A$6</c:f>
              <c:strCache>
                <c:ptCount val="5"/>
                <c:pt idx="0">
                  <c:v>x3.0_x000d_x3.0</c:v>
                </c:pt>
                <c:pt idx="1">
                  <c:v>x4.0_x000d_x4.0</c:v>
                </c:pt>
                <c:pt idx="2">
                  <c:v>x4.5_x000d_x12</c:v>
                </c:pt>
                <c:pt idx="3">
                  <c:v>x6.0_x000d_x16</c:v>
                </c:pt>
                <c:pt idx="4">
                  <c:v>x7.5_x000d_x20</c:v>
                </c:pt>
              </c:strCache>
            </c:strRef>
          </c:cat>
          <c:val>
            <c:numRef>
              <c:f>Sheet1!$C$2:$C$6</c:f>
              <c:numCache>
                <c:formatCode>General</c:formatCode>
                <c:ptCount val="5"/>
                <c:pt idx="0">
                  <c:v>3.2</c:v>
                </c:pt>
                <c:pt idx="1">
                  <c:v>3.14</c:v>
                </c:pt>
                <c:pt idx="2">
                  <c:v>2.91</c:v>
                </c:pt>
                <c:pt idx="3">
                  <c:v>2.74</c:v>
                </c:pt>
                <c:pt idx="4">
                  <c:v>2.57</c:v>
                </c:pt>
              </c:numCache>
            </c:numRef>
          </c:val>
          <c:extLst xmlns:c16r2="http://schemas.microsoft.com/office/drawing/2015/06/chart">
            <c:ext xmlns:c16="http://schemas.microsoft.com/office/drawing/2014/chart" uri="{C3380CC4-5D6E-409C-BE32-E72D297353CC}">
              <c16:uniqueId val="{00000001-8FD9-4766-8836-78063AD0D2E2}"/>
            </c:ext>
          </c:extLst>
        </c:ser>
        <c:ser>
          <c:idx val="2"/>
          <c:order val="2"/>
          <c:tx>
            <c:strRef>
              <c:f>Sheet1!$D$1</c:f>
              <c:strCache>
                <c:ptCount val="1"/>
                <c:pt idx="0">
                  <c:v>RBLA</c:v>
                </c:pt>
              </c:strCache>
            </c:strRef>
          </c:tx>
          <c:spPr>
            <a:solidFill>
              <a:srgbClr val="CCCCFF"/>
            </a:solidFill>
            <a:ln>
              <a:solidFill>
                <a:schemeClr val="tx1"/>
              </a:solidFill>
            </a:ln>
            <a:effectLst/>
          </c:spPr>
          <c:invertIfNegative val="0"/>
          <c:cat>
            <c:strRef>
              <c:f>Sheet1!$A$2:$A$6</c:f>
              <c:strCache>
                <c:ptCount val="5"/>
                <c:pt idx="0">
                  <c:v>x3.0_x000d_x3.0</c:v>
                </c:pt>
                <c:pt idx="1">
                  <c:v>x4.0_x000d_x4.0</c:v>
                </c:pt>
                <c:pt idx="2">
                  <c:v>x4.5_x000d_x12</c:v>
                </c:pt>
                <c:pt idx="3">
                  <c:v>x6.0_x000d_x16</c:v>
                </c:pt>
                <c:pt idx="4">
                  <c:v>x7.5_x000d_x20</c:v>
                </c:pt>
              </c:strCache>
            </c:strRef>
          </c:cat>
          <c:val>
            <c:numRef>
              <c:f>Sheet1!$D$2:$D$6</c:f>
              <c:numCache>
                <c:formatCode>General</c:formatCode>
                <c:ptCount val="5"/>
                <c:pt idx="0">
                  <c:v>3.33</c:v>
                </c:pt>
                <c:pt idx="1">
                  <c:v>3.27</c:v>
                </c:pt>
                <c:pt idx="2">
                  <c:v>2.99</c:v>
                </c:pt>
                <c:pt idx="3">
                  <c:v>2.86</c:v>
                </c:pt>
                <c:pt idx="4">
                  <c:v>2.79</c:v>
                </c:pt>
              </c:numCache>
            </c:numRef>
          </c:val>
          <c:extLst xmlns:c16r2="http://schemas.microsoft.com/office/drawing/2015/06/chart">
            <c:ext xmlns:c16="http://schemas.microsoft.com/office/drawing/2014/chart" uri="{C3380CC4-5D6E-409C-BE32-E72D297353CC}">
              <c16:uniqueId val="{00000002-8FD9-4766-8836-78063AD0D2E2}"/>
            </c:ext>
          </c:extLst>
        </c:ser>
        <c:ser>
          <c:idx val="3"/>
          <c:order val="3"/>
          <c:tx>
            <c:strRef>
              <c:f>Sheet1!$E$1</c:f>
              <c:strCache>
                <c:ptCount val="1"/>
                <c:pt idx="0">
                  <c:v>UH-MEM</c:v>
                </c:pt>
              </c:strCache>
            </c:strRef>
          </c:tx>
          <c:spPr>
            <a:solidFill>
              <a:srgbClr val="0070C0"/>
            </a:solidFill>
            <a:ln>
              <a:solidFill>
                <a:schemeClr val="tx1"/>
              </a:solidFill>
            </a:ln>
            <a:effectLst/>
          </c:spPr>
          <c:invertIfNegative val="0"/>
          <c:cat>
            <c:strRef>
              <c:f>Sheet1!$A$2:$A$6</c:f>
              <c:strCache>
                <c:ptCount val="5"/>
                <c:pt idx="0">
                  <c:v>x3.0_x000d_x3.0</c:v>
                </c:pt>
                <c:pt idx="1">
                  <c:v>x4.0_x000d_x4.0</c:v>
                </c:pt>
                <c:pt idx="2">
                  <c:v>x4.5_x000d_x12</c:v>
                </c:pt>
                <c:pt idx="3">
                  <c:v>x6.0_x000d_x16</c:v>
                </c:pt>
                <c:pt idx="4">
                  <c:v>x7.5_x000d_x20</c:v>
                </c:pt>
              </c:strCache>
            </c:strRef>
          </c:cat>
          <c:val>
            <c:numRef>
              <c:f>Sheet1!$E$2:$E$6</c:f>
              <c:numCache>
                <c:formatCode>General</c:formatCode>
                <c:ptCount val="5"/>
                <c:pt idx="0">
                  <c:v>3.6</c:v>
                </c:pt>
                <c:pt idx="1">
                  <c:v>3.45</c:v>
                </c:pt>
                <c:pt idx="2">
                  <c:v>3.39</c:v>
                </c:pt>
                <c:pt idx="3">
                  <c:v>3.23</c:v>
                </c:pt>
                <c:pt idx="4">
                  <c:v>3.15</c:v>
                </c:pt>
              </c:numCache>
            </c:numRef>
          </c:val>
          <c:extLst xmlns:c16r2="http://schemas.microsoft.com/office/drawing/2015/06/chart">
            <c:ext xmlns:c16="http://schemas.microsoft.com/office/drawing/2014/chart" uri="{C3380CC4-5D6E-409C-BE32-E72D297353CC}">
              <c16:uniqueId val="{00000003-8FD9-4766-8836-78063AD0D2E2}"/>
            </c:ext>
          </c:extLst>
        </c:ser>
        <c:dLbls>
          <c:showLegendKey val="0"/>
          <c:showVal val="0"/>
          <c:showCatName val="0"/>
          <c:showSerName val="0"/>
          <c:showPercent val="0"/>
          <c:showBubbleSize val="0"/>
        </c:dLbls>
        <c:gapWidth val="219"/>
        <c:overlap val="-27"/>
        <c:axId val="-1920124272"/>
        <c:axId val="-1931784784"/>
      </c:barChart>
      <c:catAx>
        <c:axId val="-1920124272"/>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2000" b="1" dirty="0" smtClean="0">
                    <a:solidFill>
                      <a:schemeClr val="tx1"/>
                    </a:solidFill>
                  </a:rPr>
                  <a:t>Slow</a:t>
                </a:r>
                <a:r>
                  <a:rPr lang="en-US" sz="2000" b="1" baseline="0" dirty="0" smtClean="0">
                    <a:solidFill>
                      <a:schemeClr val="tx1"/>
                    </a:solidFill>
                  </a:rPr>
                  <a:t> Memory Latency Multiplier</a:t>
                </a:r>
                <a:endParaRPr lang="en-US" sz="2000" b="1" dirty="0">
                  <a:solidFill>
                    <a:schemeClr val="tx1"/>
                  </a:solidFill>
                </a:endParaRPr>
              </a:p>
            </c:rich>
          </c:tx>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31784784"/>
        <c:crosses val="autoZero"/>
        <c:auto val="1"/>
        <c:lblAlgn val="ctr"/>
        <c:lblOffset val="100"/>
        <c:noMultiLvlLbl val="0"/>
      </c:catAx>
      <c:valAx>
        <c:axId val="-1931784784"/>
        <c:scaling>
          <c:orientation val="minMax"/>
          <c:max val="3.8"/>
          <c:min val="1.8"/>
        </c:scaling>
        <c:delete val="0"/>
        <c:axPos val="l"/>
        <c:majorGridlines>
          <c:spPr>
            <a:ln w="9525" cap="flat" cmpd="sng" algn="ctr">
              <a:solidFill>
                <a:schemeClr val="tx1"/>
              </a:solidFill>
              <a:prstDash val="dash"/>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US" sz="2000" b="1" baseline="0" dirty="0" smtClean="0">
                    <a:solidFill>
                      <a:schemeClr val="tx1"/>
                    </a:solidFill>
                  </a:rPr>
                  <a:t>Weighted Speedup</a:t>
                </a:r>
                <a:endParaRPr lang="en-US" sz="2000" b="1" dirty="0">
                  <a:solidFill>
                    <a:schemeClr val="tx1"/>
                  </a:solidFill>
                </a:endParaRPr>
              </a:p>
            </c:rich>
          </c:tx>
          <c:layout>
            <c:manualLayout>
              <c:xMode val="edge"/>
              <c:yMode val="edge"/>
              <c:x val="0.00745190674695075"/>
              <c:y val="0.116664455630828"/>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20124272"/>
        <c:crosses val="autoZero"/>
        <c:crossBetween val="between"/>
        <c:majorUnit val="0.4"/>
      </c:valAx>
      <c:spPr>
        <a:noFill/>
        <a:ln w="12700">
          <a:solidFill>
            <a:schemeClr val="tx1"/>
          </a:solidFill>
        </a:ln>
        <a:effectLst/>
      </c:spPr>
    </c:plotArea>
    <c:legend>
      <c:legendPos val="b"/>
      <c:layout>
        <c:manualLayout>
          <c:xMode val="edge"/>
          <c:yMode val="edge"/>
          <c:x val="0.225464949544114"/>
          <c:y val="0.000804461803259987"/>
          <c:w val="0.656621162411548"/>
          <c:h val="0.09187965323999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9/14/17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9/14/17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Slide Image Placeholder 1"/>
          <p:cNvSpPr>
            <a:spLocks noGrp="1" noRot="1" noChangeAspect="1"/>
          </p:cNvSpPr>
          <p:nvPr>
            <p:ph type="sldImg"/>
          </p:nvPr>
        </p:nvSpPr>
        <p:spPr>
          <a:ln/>
        </p:spPr>
      </p:sp>
      <p:sp>
        <p:nvSpPr>
          <p:cNvPr id="5918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now we have these emerging non-volatile memories which actually combine the characteristics of both memory and storage. They are fast and byte addressable like DRAM, but also can persist data as storage</a:t>
            </a:r>
          </a:p>
        </p:txBody>
      </p:sp>
      <p:sp>
        <p:nvSpPr>
          <p:cNvPr id="591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715927-8411-F547-A69A-A8497DB801F3}" type="slidenum">
              <a:rPr lang="en-US" sz="1200">
                <a:solidFill>
                  <a:srgbClr val="000000"/>
                </a:solidFill>
                <a:latin typeface="Calibri" charset="0"/>
              </a:rPr>
              <a:pPr eaLnBrk="1" hangingPunct="1"/>
              <a:t>91</a:t>
            </a:fld>
            <a:endParaRPr lang="en-US" sz="1200">
              <a:solidFill>
                <a:srgbClr val="000000"/>
              </a:solidFill>
              <a:latin typeface="Calibri" charset="0"/>
            </a:endParaRPr>
          </a:p>
        </p:txBody>
      </p:sp>
    </p:spTree>
    <p:extLst>
      <p:ext uri="{BB962C8B-B14F-4D97-AF65-F5344CB8AC3E}">
        <p14:creationId xmlns:p14="http://schemas.microsoft.com/office/powerpoint/2010/main" val="1717845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93439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95272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21687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007EF-CD01-7B45-B230-9FBBB8DF0BAC}"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141377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Let’s see an example of crash consistency problem in persistent memory systems. When we add a node in the linked list, there are two operations, first, we need to link the new node to next node and then link the previous node to the new node. Unfortunately due to the write ordering,  we cannot guarantee which write will reach the memory first. If there is a power failure, depending on which write persisted, we might have a broken linked list. As a result, after a crash we can have an inconsistent memory state.</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7FA637-C6A1-394D-AC17-CD0517E72F0B}" type="slidenum">
              <a:rPr lang="en-US" sz="1200">
                <a:solidFill>
                  <a:srgbClr val="000000"/>
                </a:solidFill>
                <a:latin typeface="Calibri" charset="0"/>
              </a:rPr>
              <a:pPr eaLnBrk="1" hangingPunct="1"/>
              <a:t>102</a:t>
            </a:fld>
            <a:endParaRPr lang="en-US" sz="1200">
              <a:solidFill>
                <a:srgbClr val="000000"/>
              </a:solidFill>
              <a:latin typeface="Calibri" charset="0"/>
            </a:endParaRPr>
          </a:p>
        </p:txBody>
      </p:sp>
    </p:spTree>
    <p:extLst>
      <p:ext uri="{BB962C8B-B14F-4D97-AF65-F5344CB8AC3E}">
        <p14:creationId xmlns:p14="http://schemas.microsoft.com/office/powerpoint/2010/main" val="74460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007EF-CD01-7B45-B230-9FBBB8DF0BAC}"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95634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007EF-CD01-7B45-B230-9FBBB8DF0BAC}"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47801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112</a:t>
            </a:fld>
            <a:endParaRPr lang="en-US">
              <a:solidFill>
                <a:prstClr val="black"/>
              </a:solidFill>
              <a:latin typeface="Calibri"/>
            </a:endParaRPr>
          </a:p>
        </p:txBody>
      </p:sp>
    </p:spTree>
    <p:extLst>
      <p:ext uri="{BB962C8B-B14F-4D97-AF65-F5344CB8AC3E}">
        <p14:creationId xmlns:p14="http://schemas.microsoft.com/office/powerpoint/2010/main" val="1244520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32294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24</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41521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51382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11079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84616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134488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proposals consider only a limited  number of characteristics, using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these few data points to construct a placement heuristic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is specific to the memory types being used in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system.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heuristic-based approaches do not directly capture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overall system performance benefits of data placement decisions.</a:t>
            </a:r>
          </a:p>
          <a:p>
            <a:r>
              <a:rPr lang="en-US" sz="1200" kern="1200" dirty="0" smtClean="0">
                <a:solidFill>
                  <a:schemeClr val="tx1"/>
                </a:solidFill>
                <a:effectLst/>
                <a:latin typeface="+mn-lt"/>
                <a:ea typeface="+mn-ea"/>
                <a:cs typeface="+mn-cs"/>
              </a:rPr>
              <a:t>Therefore, they can only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indirectly  optimize system performance, which sometimes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leads to sub-optimal data placement decisions.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72</a:t>
            </a:fld>
            <a:endParaRPr lang="en-US"/>
          </a:p>
        </p:txBody>
      </p:sp>
    </p:spTree>
    <p:extLst>
      <p:ext uri="{BB962C8B-B14F-4D97-AF65-F5344CB8AC3E}">
        <p14:creationId xmlns:p14="http://schemas.microsoft.com/office/powerpoint/2010/main" val="10468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a:t>
            </a:r>
            <a:r>
              <a:rPr lang="en-US" baseline="0" dirty="0" smtClean="0"/>
              <a:t> say</a:t>
            </a:r>
            <a:r>
              <a:rPr lang="en-US" dirty="0" smtClean="0"/>
              <a:t>:</a:t>
            </a:r>
            <a:r>
              <a:rPr lang="en-US" baseline="0" dirty="0" smtClean="0"/>
              <a:t> On the left, The page has much more utility because it directly affects performance if it is migrated to the fast memory;</a:t>
            </a:r>
          </a:p>
          <a:p>
            <a:r>
              <a:rPr lang="en-US" baseline="0" dirty="0" smtClean="0"/>
              <a:t>On the right. Each page has less utility because migrated alone, neither would affect performance significantly. They both need to be migrated together.</a:t>
            </a:r>
          </a:p>
          <a:p>
            <a:endParaRPr lang="en-US" baseline="0" dirty="0" smtClean="0"/>
          </a:p>
          <a:p>
            <a:r>
              <a:rPr lang="en-US" baseline="0" dirty="0" smtClean="0"/>
              <a:t>Let’s look at two pages with access latency overlapped with each other</a:t>
            </a:r>
          </a:p>
          <a:p>
            <a:endParaRPr lang="en-US" baseline="0" dirty="0" smtClean="0"/>
          </a:p>
          <a:p>
            <a:r>
              <a:rPr lang="en-US" baseline="0" dirty="0" smtClean="0"/>
              <a:t>Change animation later</a:t>
            </a:r>
          </a:p>
        </p:txBody>
      </p:sp>
      <p:sp>
        <p:nvSpPr>
          <p:cNvPr id="4" name="Slide Number Placeholder 3"/>
          <p:cNvSpPr>
            <a:spLocks noGrp="1"/>
          </p:cNvSpPr>
          <p:nvPr>
            <p:ph type="sldNum" sz="quarter" idx="10"/>
          </p:nvPr>
        </p:nvSpPr>
        <p:spPr/>
        <p:txBody>
          <a:bodyPr/>
          <a:lstStyle/>
          <a:p>
            <a:fld id="{AB959945-7217-484B-8E74-88DC87A74BB0}" type="slidenum">
              <a:rPr lang="en-US" smtClean="0"/>
              <a:pPr/>
              <a:t>73</a:t>
            </a:fld>
            <a:endParaRPr lang="en-US"/>
          </a:p>
        </p:txBody>
      </p:sp>
    </p:spTree>
    <p:extLst>
      <p:ext uri="{BB962C8B-B14F-4D97-AF65-F5344CB8AC3E}">
        <p14:creationId xmlns:p14="http://schemas.microsoft.com/office/powerpoint/2010/main" val="184467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Slide Image Placeholder 1"/>
          <p:cNvSpPr>
            <a:spLocks noGrp="1" noRot="1" noChangeAspect="1"/>
          </p:cNvSpPr>
          <p:nvPr>
            <p:ph type="sldImg"/>
          </p:nvPr>
        </p:nvSpPr>
        <p:spPr>
          <a:ln/>
        </p:spPr>
      </p:sp>
      <p:sp>
        <p:nvSpPr>
          <p:cNvPr id="590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we look at our system’s today, we have a two-level storage model where memory is directly accessed by ld/st instructions, but storage is accesses by system calls. Disk stores the persistent data, but is slow and can only be accessed as a block. So we transfer data to DRAM, which is fast and byte addressable. </a:t>
            </a:r>
          </a:p>
        </p:txBody>
      </p:sp>
      <p:sp>
        <p:nvSpPr>
          <p:cNvPr id="590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F24EA3-D3AD-D44A-8602-68605118D047}" type="slidenum">
              <a:rPr lang="en-US" sz="1200">
                <a:solidFill>
                  <a:srgbClr val="000000"/>
                </a:solidFill>
                <a:latin typeface="Calibri" charset="0"/>
              </a:rPr>
              <a:pPr eaLnBrk="1" hangingPunct="1"/>
              <a:t>90</a:t>
            </a:fld>
            <a:endParaRPr lang="en-US" sz="1200">
              <a:solidFill>
                <a:srgbClr val="000000"/>
              </a:solidFill>
              <a:latin typeface="Calibri" charset="0"/>
            </a:endParaRPr>
          </a:p>
        </p:txBody>
      </p:sp>
    </p:spTree>
    <p:extLst>
      <p:ext uri="{BB962C8B-B14F-4D97-AF65-F5344CB8AC3E}">
        <p14:creationId xmlns:p14="http://schemas.microsoft.com/office/powerpoint/2010/main" val="85067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 Id="rId2" Type="http://schemas.openxmlformats.org/officeDocument/2006/relationships/image" Target="../media/image1.png"/></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p:timing>
    <p:tnLst>
      <p:par>
        <p:cT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id="1" dur="indefinite" restart="never" nodeType="tmRoot"/>
      </p:par>
    </p:tnLst>
  </p:timing>
</p:sldLayout>
</file>

<file path=ppt/slideLayouts/slideLayout10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id="1" dur="indefinite" restart="never" nodeType="tmRoot"/>
      </p:par>
    </p:tnLst>
  </p:timing>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id="1" dur="indefinite" restart="never" nodeType="tmRoot"/>
      </p:par>
    </p:tnLst>
  </p:timing>
</p:sldLayout>
</file>

<file path=ppt/slideLayouts/slideLayout10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id="1" dur="indefinite" restart="never" nodeType="tmRoot"/>
      </p:par>
    </p:tnLst>
  </p:timing>
</p:sldLayout>
</file>

<file path=ppt/slideLayouts/slideLayout10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id="1" dur="indefinite" restart="never" nodeType="tmRoot"/>
      </p:par>
    </p:tnLst>
  </p:timing>
</p:sldLayout>
</file>

<file path=ppt/slideLayouts/slideLayout10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9/14/17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p:timing>
    <p:tnLst>
      <p:par>
        <p:cTn id="1" dur="indefinite" restart="never" nodeType="tmRoot"/>
      </p:par>
    </p:tnLst>
  </p:timing>
</p:sldLayout>
</file>

<file path=ppt/slideLayouts/slideLayout10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p:timing>
    <p:tnLst>
      <p:par>
        <p:cT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p:sldLayout>
</file>

<file path=ppt/slideLayouts/slideLayout10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p:sldLayout>
</file>

<file path=ppt/slideLayouts/slideLayout10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p:sldLayout>
</file>

<file path=ppt/slideLayouts/slideLayout10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p:sldLayout>
</file>

<file path=ppt/slideLayouts/slideLayout10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p:timing>
    <p:tnLst>
      <p:par>
        <p:cTn id="1" dur="indefinite" restart="never" nodeType="tmRoot"/>
      </p:par>
    </p:tnLst>
  </p:timing>
</p:sldLayout>
</file>

<file path=ppt/slideLayouts/slideLayout10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p:timing>
    <p:tnLst>
      <p:par>
        <p:cT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p:sldLayout>
</file>

<file path=ppt/slideLayouts/slideLayout10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p:sldLayout>
</file>

<file path=ppt/slideLayouts/slideLayout10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p:sldLayout>
</file>

<file path=ppt/slideLayouts/slideLayout10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10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10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p:sldLayout>
</file>

<file path=ppt/slideLayouts/slideLayout10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p:sldLayout>
</file>

<file path=ppt/slideLayouts/slideLayout10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p:sldLayout>
</file>

<file path=ppt/slideLayouts/slideLayout10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p:sldLayout>
</file>

<file path=ppt/slideLayouts/slideLayout10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p:sldLayout>
</file>

<file path=ppt/slideLayouts/slideLayout10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p:sldLayout>
</file>

<file path=ppt/slideLayouts/slideLayout10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p:sldLayout>
</file>

<file path=ppt/slideLayouts/slideLayout10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p:sldLayout>
</file>

<file path=ppt/slideLayouts/slideLayout10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p:sldLayout>
</file>

<file path=ppt/slideLayouts/slideLayout10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p:sldLayout>
</file>

<file path=ppt/slideLayouts/slideLayout1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p:sldLayout>
</file>

<file path=ppt/slideLayouts/slideLayout1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p:sldLayout>
</file>

<file path=ppt/slideLayouts/slideLayout1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p:sldLayout>
</file>

<file path=ppt/slideLayouts/slideLayout1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p:sldLayout>
</file>

<file path=ppt/slideLayouts/slideLayout1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p:sldLayout>
</file>

<file path=ppt/slideLayouts/slideLayout1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p:sldLayout>
</file>

<file path=ppt/slideLayouts/slideLayout1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p:sldLayout>
</file>

<file path=ppt/slideLayouts/slideLayout1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p:sldLayout>
</file>

<file path=ppt/slideLayouts/slideLayout1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p:sldLayout>
</file>

<file path=ppt/slideLayouts/slideLayout1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p:sldLayout>
</file>

<file path=ppt/slideLayouts/slideLayout1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p:sldLayout>
</file>

<file path=ppt/slideLayouts/slideLayout1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p:sldLayout>
</file>

<file path=ppt/slideLayouts/slideLayout112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p:sldLayout>
</file>

<file path=ppt/slideLayouts/slideLayout1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9/14/17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p:timing>
    <p:tnLst>
      <p:par>
        <p:cT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p:sldLayout>
</file>

<file path=ppt/slideLayouts/slideLayout1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p:sldLayout>
</file>

<file path=ppt/slideLayouts/slideLayout1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p:sldLayout>
</file>

<file path=ppt/slideLayouts/slideLayout1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p:sldLayout>
</file>

<file path=ppt/slideLayouts/slideLayout1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p:sldLayout>
</file>

<file path=ppt/slideLayouts/slideLayout1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p:timing>
    <p:tnLst>
      <p:par>
        <p:cT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p:timing>
    <p:tnLst>
      <p:par>
        <p:cTn id="1" dur="indefinite" restart="never" nodeType="tmRoot"/>
      </p:par>
    </p:tnLst>
  </p:timing>
</p:sldLayout>
</file>

<file path=ppt/slideLayouts/slideLayout1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p:sldLayout>
</file>

<file path=ppt/slideLayouts/slideLayout1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p:sldLayout>
</file>

<file path=ppt/slideLayouts/slideLayout1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p:sldLayout>
</file>

<file path=ppt/slideLayouts/slideLayout1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p:sldLayout>
</file>

<file path=ppt/slideLayouts/slideLayout1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p:sldLayout>
</file>

<file path=ppt/slideLayouts/slideLayout1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p:timing>
    <p:tnLst>
      <p:par>
        <p:cTn id="1" dur="indefinite" restart="never" nodeType="tmRoot"/>
      </p:par>
    </p:tnLst>
  </p:timing>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p:sldLayout>
</file>

<file path=ppt/slideLayouts/slideLayout1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p:sldLayout>
</file>

<file path=ppt/slideLayouts/slideLayout1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p:sldLayout>
</file>

<file path=ppt/slideLayouts/slideLayout1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p:sldLayout>
</file>

<file path=ppt/slideLayouts/slideLayout1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p:sldLayout>
</file>

<file path=ppt/slideLayouts/slideLayout1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p:sldLayout>
</file>

<file path=ppt/slideLayouts/slideLayout1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p:sldLayout>
</file>

<file path=ppt/slideLayouts/slideLayout1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p:sldLayout>
</file>

<file path=ppt/slideLayouts/slideLayout1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p:timing>
    <p:tnLst>
      <p:par>
        <p:cT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p:timing>
    <p:tnLst>
      <p:par>
        <p:cT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p:timing>
    <p:tnLst>
      <p:par>
        <p:cT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p:timing>
    <p:tnLst>
      <p:par>
        <p:cT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p:timing>
    <p:tnLst>
      <p:par>
        <p:cT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p:timing>
    <p:tnLst>
      <p:par>
        <p:cT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p:timing>
    <p:tnLst>
      <p:par>
        <p:cT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p:timing>
    <p:tnLst>
      <p:par>
        <p:cT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p:timing>
    <p:tnLst>
      <p:par>
        <p:cT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p:timing>
    <p:tnLst>
      <p:par>
        <p:cTn id="1" dur="indefinite" restart="never" nodeType="tmRoot"/>
      </p:par>
    </p:tnLst>
  </p:timing>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p:timing>
    <p:tnLst>
      <p:par>
        <p:cTn id="1" dur="indefinite" restart="never" nodeType="tmRoot"/>
      </p:par>
    </p:tnLst>
  </p:timing>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p:sldLayout>
</file>

<file path=ppt/slideLayouts/slideLayout1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p:timing>
    <p:tnLst>
      <p:par>
        <p:cTn id="1" dur="indefinite" restart="never" nodeType="tmRoot"/>
      </p:par>
    </p:tnLst>
  </p:timing>
</p:sldLayout>
</file>

<file path=ppt/slideLayouts/slideLayout1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p:timing>
    <p:tnLst>
      <p:par>
        <p:cT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p:sldLayout>
</file>

<file path=ppt/slideLayouts/slideLayout1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p:sldLayout>
</file>

<file path=ppt/slideLayouts/slideLayout1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p:sldLayout>
</file>

<file path=ppt/slideLayouts/slideLayout1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p:sldLayout>
</file>

<file path=ppt/slideLayouts/slideLayout1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p:sldLayout>
</file>

<file path=ppt/slideLayouts/slideLayout1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p:timing>
    <p:tnLst>
      <p:par>
        <p:cTn id="1" dur="indefinite" restart="never" nodeType="tmRoot"/>
      </p:par>
    </p:tnLst>
  </p:timing>
</p:sldLayout>
</file>

<file path=ppt/slideLayouts/slideLayout1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p:sldLayout>
</file>

<file path=ppt/slideLayouts/slideLayout1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p:sldLayout>
</file>

<file path=ppt/slideLayouts/slideLayout1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p:sldLayout>
</file>

<file path=ppt/slideLayouts/slideLayout1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p:sldLayout>
</file>

<file path=ppt/slideLayouts/slideLayout1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p:sldLayout>
</file>

<file path=ppt/slideLayouts/slideLayout1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p:timing>
    <p:tnLst>
      <p:par>
        <p:cT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p:sldLayout>
</file>

<file path=ppt/slideLayouts/slideLayout1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p:sldLayout>
</file>

<file path=ppt/slideLayouts/slideLayout1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p:sldLayout>
</file>

<file path=ppt/slideLayouts/slideLayout1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p:sldLayout>
</file>

<file path=ppt/slideLayouts/slideLayout1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p:sldLayout>
</file>

<file path=ppt/slideLayouts/slideLayout1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p:sldLayout>
</file>

<file path=ppt/slideLayouts/slideLayout1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p:sldLayout>
</file>

<file path=ppt/slideLayouts/slideLayout1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p:timing>
    <p:tnLst>
      <p:par>
        <p:cT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p:sldLayout>
</file>

<file path=ppt/slideLayouts/slideLayout1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p:sldLayout>
</file>

<file path=ppt/slideLayouts/slideLayout1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p:sldLayout>
</file>

<file path=ppt/slideLayouts/slideLayout1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p:sldLayout>
</file>

<file path=ppt/slideLayouts/slideLayout1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p:sldLayout>
</file>

<file path=ppt/slideLayouts/slideLayout1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p:sldLayout>
</file>

<file path=ppt/slideLayouts/slideLayout1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p:timing>
    <p:tnLst>
      <p:par>
        <p:cT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p:sldLayout>
</file>

<file path=ppt/slideLayouts/slideLayout1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p:sldLayout>
</file>

<file path=ppt/slideLayouts/slideLayout1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p:sldLayout>
</file>

<file path=ppt/slideLayouts/slideLayout1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p:sldLayout>
</file>

<file path=ppt/slideLayouts/slideLayout1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p:sldLayout>
</file>

<file path=ppt/slideLayouts/slideLayout1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p:timing>
    <p:tnLst>
      <p:par>
        <p:cT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p:timing>
    <p:tnLst>
      <p:par>
        <p:cT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p:sldLayout>
</file>

<file path=ppt/slideLayouts/slideLayout1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p:sldLayout>
</file>

<file path=ppt/slideLayouts/slideLayout1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p:sldLayout>
</file>

<file path=ppt/slideLayouts/slideLayout1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p:sldLayout>
</file>

<file path=ppt/slideLayouts/slideLayout1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p:sldLayout>
</file>

<file path=ppt/slideLayouts/slideLayout1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p:sldLayout>
</file>

<file path=ppt/slideLayouts/slideLayout1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p:sldLayout>
</file>

<file path=ppt/slideLayouts/slideLayout1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p:timing>
    <p:tnLst>
      <p:par>
        <p:cTn id="1" dur="indefinite" restart="never" nodeType="tmRoot"/>
      </p:par>
    </p:tnLst>
  </p:timing>
</p:sldLayout>
</file>

<file path=ppt/slideLayouts/slideLayout1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p:timing>
    <p:tnLst>
      <p:par>
        <p:cT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p:sldLayout>
</file>

<file path=ppt/slideLayouts/slideLayout1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p:sldLayout>
</file>

<file path=ppt/slideLayouts/slideLayout1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p:sldLayout>
</file>

<file path=ppt/slideLayouts/slideLayout1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p:sldLayout>
</file>

<file path=ppt/slideLayouts/slideLayout1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5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id="1" dur="indefinite" restart="never" nodeType="tmRoot"/>
      </p:par>
    </p:tnLst>
  </p:timing>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id="1" dur="indefinite" restart="never" nodeType="tmRoot"/>
      </p:par>
    </p:tnLst>
  </p:timing>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id="1" dur="indefinite" restart="never" nodeType="tmRoot"/>
      </p:par>
    </p:tnLst>
  </p:timing>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id="1" dur="indefinite" restart="never" nodeType="tmRoot"/>
      </p:par>
    </p:tnLst>
  </p:timing>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9/14/17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p:timing>
    <p:tnLst>
      <p:par>
        <p:cT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p:timing>
    <p:tnLst>
      <p:par>
        <p:cT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p:timing>
    <p:tnLst>
      <p:par>
        <p:cT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p:timing>
    <p:tnLst>
      <p:par>
        <p:cT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p:timing>
    <p:tnLst>
      <p:par>
        <p:cT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p:sldLayout>
</file>

<file path=ppt/slideLayouts/slideLayout1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p:timing>
    <p:tnLst>
      <p:par>
        <p:cT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p:sldLayout>
</file>

<file path=ppt/slideLayouts/slideLayout1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p:timing>
    <p:tnLst>
      <p:par>
        <p:cT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p:sldLayout>
</file>

<file path=ppt/slideLayouts/slideLayout1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p:sldLayout>
</file>

<file path=ppt/slideLayouts/slideLayout1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p:sldLayout>
</file>

<file path=ppt/slideLayouts/slideLayout1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p:sldLayout>
</file>

<file path=ppt/slideLayouts/slideLayout1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p:sldLayout>
</file>

<file path=ppt/slideLayouts/slideLayout1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p:sldLayout>
</file>

<file path=ppt/slideLayouts/slideLayout1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p:sldLayout>
</file>

<file path=ppt/slideLayouts/slideLayout1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p:sldLayout>
</file>

<file path=ppt/slideLayouts/slideLayout1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p:timing>
    <p:tnLst>
      <p:par>
        <p:cT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p:timing>
    <p:tnLst>
      <p:par>
        <p:cT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p:sldLayout>
</file>

<file path=ppt/slideLayouts/slideLayout1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p:sldLayout>
</file>

<file path=ppt/slideLayouts/slideLayout1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p:sldLayout>
</file>

<file path=ppt/slideLayouts/slideLayout1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p:sldLayout>
</file>

<file path=ppt/slideLayouts/slideLayout1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p:sldLayout>
</file>

<file path=ppt/slideLayouts/slideLayout1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p:sldLayout>
</file>

<file path=ppt/slideLayouts/slideLayout1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p:sldLayout>
</file>

<file path=ppt/slideLayouts/slideLayout1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p:sldLayout>
</file>

<file path=ppt/slideLayouts/slideLayout1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p:timing>
    <p:tnLst>
      <p:par>
        <p:cTn id="1" dur="indefinite" restart="never" nodeType="tmRoot"/>
      </p:par>
    </p:tnLst>
  </p:timing>
</p:sldLayout>
</file>

<file path=ppt/slideLayouts/slideLayout1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p:timing>
    <p:tnLst>
      <p:par>
        <p:cT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p:sldLayout>
</file>

<file path=ppt/slideLayouts/slideLayout1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p:sldLayout>
</file>

<file path=ppt/slideLayouts/slideLayout1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p:sldLayout>
</file>

<file path=ppt/slideLayouts/slideLayout1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p:sldLayout>
</file>

<file path=ppt/slideLayouts/slideLayout1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p:sldLayout>
</file>

<file path=ppt/slideLayouts/slideLayout1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p:sldLayout>
</file>

<file path=ppt/slideLayouts/slideLayout1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p:sldLayout>
</file>

<file path=ppt/slideLayouts/slideLayout1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p:sldLayout>
</file>

<file path=ppt/slideLayouts/slideLayout1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p:sldLayout>
</file>

<file path=ppt/slideLayouts/slideLayout1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p:timing>
    <p:tnLst>
      <p:par>
        <p:cTn id="1" dur="indefinite" restart="never" nodeType="tmRoot"/>
      </p:par>
    </p:tnLst>
  </p:timing>
</p:sldLayout>
</file>

<file path=ppt/slideLayouts/slideLayout1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p:timing>
    <p:tnLst>
      <p:par>
        <p:cT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p:sldLayout>
</file>

<file path=ppt/slideLayouts/slideLayout1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p:sldLayout>
</file>

<file path=ppt/slideLayouts/slideLayout1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p:sldLayout>
</file>

<file path=ppt/slideLayouts/slideLayout1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p:sldLayout>
</file>

<file path=ppt/slideLayouts/slideLayout1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p:sldLayout>
</file>

<file path=ppt/slideLayouts/slideLayout1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p:sldLayout>
</file>

<file path=ppt/slideLayouts/slideLayout1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p:timing>
    <p:tnLst>
      <p:par>
        <p:cTn id="1" dur="indefinite" restart="never" nodeType="tmRoot"/>
      </p:par>
    </p:tnLst>
  </p:timing>
</p:sldLayout>
</file>

<file path=ppt/slideLayouts/slideLayout1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p:timing>
    <p:tnLst>
      <p:par>
        <p:cT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p:sldLayout>
</file>

<file path=ppt/slideLayouts/slideLayout1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p:sldLayout>
</file>

<file path=ppt/slideLayouts/slideLayout1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p:sldLayout>
</file>

<file path=ppt/slideLayouts/slideLayout1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p:sldLayout>
</file>

<file path=ppt/slideLayouts/slideLayout1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p:timing>
    <p:tnLst>
      <p:par>
        <p:cT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p:sldLayout>
</file>

<file path=ppt/slideLayouts/slideLayout1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p:sldLayout>
</file>

<file path=ppt/slideLayouts/slideLayout1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p:sldLayout>
</file>

<file path=ppt/slideLayouts/slideLayout1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p:sldLayout>
</file>

<file path=ppt/slideLayouts/slideLayout1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p:sldLayout>
</file>

<file path=ppt/slideLayouts/slideLayout1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p:sldLayout>
</file>

<file path=ppt/slideLayouts/slideLayout1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p:sldLayout>
</file>

<file path=ppt/slideLayouts/slideLayout1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p:sldLayout>
</file>

<file path=ppt/slideLayouts/slideLayout1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p:sldLayout>
</file>

<file path=ppt/slideLayouts/slideLayout146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p:sldLayout>
</file>

<file path=ppt/slideLayouts/slideLayout147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id="1" dur="indefinite" restart="never" nodeType="tmRoot"/>
      </p:par>
    </p:tnLst>
  </p:timing>
</p:sldLayout>
</file>

<file path=ppt/slideLayouts/slideLayout147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id="1" dur="indefinite" restart="never" nodeType="tmRoot"/>
      </p:par>
    </p:tnLst>
  </p:timing>
</p:sldLayout>
</file>

<file path=ppt/slideLayouts/slideLayout14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p:timing>
    <p:tnLst>
      <p:par>
        <p:cT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id="1" dur="indefinite" restart="never" nodeType="tmRoot"/>
      </p:par>
    </p:tnLst>
  </p:timing>
</p:sldLayout>
</file>

<file path=ppt/slideLayouts/slideLayout148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id="1" dur="indefinite" restart="never" nodeType="tmRoot"/>
      </p:par>
    </p:tnLst>
  </p:timing>
</p:sldLayout>
</file>

<file path=ppt/slideLayouts/slideLayout148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2017. 9. 14.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p:timing>
    <p:tnLst>
      <p:par>
        <p:cTn id="1" dur="indefinite" restart="never" nodeType="tmRoot"/>
      </p:par>
    </p:tnLst>
  </p:timing>
</p:sldLayout>
</file>

<file path=ppt/slideLayouts/slideLayout1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p:timing>
    <p:tnLst>
      <p:par>
        <p:cTn id="1" dur="indefinite" restart="never" nodeType="tmRoot"/>
      </p:par>
    </p:tnLst>
  </p:timing>
</p:sldLayout>
</file>

<file path=ppt/slideLayouts/slideLayout1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p:sldLayout>
</file>

<file path=ppt/slideLayouts/slideLayout1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p:timing>
    <p:tnLst>
      <p:par>
        <p:cT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p:sldLayout>
</file>

<file path=ppt/slideLayouts/slideLayout1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p:sldLayout>
</file>

<file path=ppt/slideLayouts/slideLayout1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p:sldLayout>
</file>

<file path=ppt/slideLayouts/slideLayout1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p:sldLayout>
</file>

<file path=ppt/slideLayouts/slideLayout1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p:sldLayout>
</file>

<file path=ppt/slideLayouts/slideLayout1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p:sldLayout>
</file>

<file path=ppt/slideLayouts/slideLayout1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p:sldLayout>
</file>

<file path=ppt/slideLayouts/slideLayout1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425361"/>
      </p:ext>
    </p:extLst>
  </p:cSld>
  <p:clrMapOvr>
    <a:masterClrMapping/>
  </p:clrMapOvr>
  <p:transition/>
  <p:timing>
    <p:tnLst>
      <p:par>
        <p:cT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065472"/>
      </p:ext>
    </p:extLst>
  </p:cSld>
  <p:clrMapOvr>
    <a:masterClrMapping/>
  </p:clrMapOvr>
  <p:transition/>
  <p:timing>
    <p:tnLst>
      <p:par>
        <p:cT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706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p:sldLayout>
</file>

<file path=ppt/slideLayouts/slideLayout1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4574290"/>
      </p:ext>
    </p:extLst>
  </p:cSld>
  <p:clrMapOvr>
    <a:masterClrMapping/>
  </p:clrMapOvr>
  <p:transition/>
</p:sldLayout>
</file>

<file path=ppt/slideLayouts/slideLayout1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588619"/>
      </p:ext>
    </p:extLst>
  </p:cSld>
  <p:clrMapOvr>
    <a:masterClrMapping/>
  </p:clrMapOvr>
  <p:transition/>
</p:sldLayout>
</file>

<file path=ppt/slideLayouts/slideLayout1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171227"/>
      </p:ext>
    </p:extLst>
  </p:cSld>
  <p:clrMapOvr>
    <a:masterClrMapping/>
  </p:clrMapOvr>
  <p:transition/>
</p:sldLayout>
</file>

<file path=ppt/slideLayouts/slideLayout1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696856"/>
      </p:ext>
    </p:extLst>
  </p:cSld>
  <p:clrMapOvr>
    <a:masterClrMapping/>
  </p:clrMapOvr>
  <p:transition/>
</p:sldLayout>
</file>

<file path=ppt/slideLayouts/slideLayout1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895656"/>
      </p:ext>
    </p:extLst>
  </p:cSld>
  <p:clrMapOvr>
    <a:masterClrMapping/>
  </p:clrMapOvr>
  <p:transition/>
</p:sldLayout>
</file>

<file path=ppt/slideLayouts/slideLayout1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958333"/>
      </p:ext>
    </p:extLst>
  </p:cSld>
  <p:clrMapOvr>
    <a:masterClrMapping/>
  </p:clrMapOvr>
  <p:transition/>
</p:sldLayout>
</file>

<file path=ppt/slideLayouts/slideLayout1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922636"/>
      </p:ext>
    </p:extLst>
  </p:cSld>
  <p:clrMapOvr>
    <a:masterClrMapping/>
  </p:clrMapOvr>
  <p:transition/>
</p:sldLayout>
</file>

<file path=ppt/slideLayouts/slideLayout1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363826"/>
      </p:ext>
    </p:extLst>
  </p:cSld>
  <p:clrMapOvr>
    <a:masterClrMapping/>
  </p:clrMapOvr>
  <p:transition/>
</p:sldLayout>
</file>

<file path=ppt/slideLayouts/slideLayout15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03410"/>
      </p:ext>
    </p:extLst>
  </p:cSld>
  <p:clrMapOvr>
    <a:masterClrMapping/>
  </p:clrMapOvr>
  <p:transition/>
  <p:timing>
    <p:tnLst>
      <p:par>
        <p:cTn id="1" dur="indefinite" restart="never" nodeType="tmRoot"/>
      </p:par>
    </p:tnLst>
  </p:timing>
</p:sldLayout>
</file>

<file path=ppt/slideLayouts/slideLayout1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36270"/>
      </p:ext>
    </p:extLst>
  </p:cSld>
  <p:clrMapOvr>
    <a:masterClrMapping/>
  </p:clrMapOv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p:sldLayout>
</file>

<file path=ppt/slideLayouts/slideLayout1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708136"/>
      </p:ext>
    </p:extLst>
  </p:cSld>
  <p:clrMapOvr>
    <a:masterClrMapping/>
  </p:clrMapOvr>
  <p:transition/>
</p:sldLayout>
</file>

<file path=ppt/slideLayouts/slideLayout1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159527"/>
      </p:ext>
    </p:extLst>
  </p:cSld>
  <p:clrMapOvr>
    <a:masterClrMapping/>
  </p:clrMapOvr>
  <p:transition/>
</p:sldLayout>
</file>

<file path=ppt/slideLayouts/slideLayout1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445497"/>
      </p:ext>
    </p:extLst>
  </p:cSld>
  <p:clrMapOvr>
    <a:masterClrMapping/>
  </p:clrMapOvr>
  <p:transition/>
</p:sldLayout>
</file>

<file path=ppt/slideLayouts/slideLayout1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099460"/>
      </p:ext>
    </p:extLst>
  </p:cSld>
  <p:clrMapOvr>
    <a:masterClrMapping/>
  </p:clrMapOvr>
  <p:transition/>
</p:sldLayout>
</file>

<file path=ppt/slideLayouts/slideLayout1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212805"/>
      </p:ext>
    </p:extLst>
  </p:cSld>
  <p:clrMapOvr>
    <a:masterClrMapping/>
  </p:clrMapOvr>
  <p:transition/>
</p:sldLayout>
</file>

<file path=ppt/slideLayouts/slideLayout1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114566"/>
      </p:ext>
    </p:extLst>
  </p:cSld>
  <p:clrMapOvr>
    <a:masterClrMapping/>
  </p:clrMapOvr>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632324"/>
      </p:ext>
    </p:extLst>
  </p:cSld>
  <p:clrMapOvr>
    <a:masterClrMapping/>
  </p:clrMapOvr>
  <p:transition/>
</p:sldLayout>
</file>

<file path=ppt/slideLayouts/slideLayout1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092592"/>
      </p:ext>
    </p:extLst>
  </p:cSld>
  <p:clrMapOvr>
    <a:masterClrMapping/>
  </p:clrMapOvr>
  <p:transition/>
</p:sldLayout>
</file>

<file path=ppt/slideLayouts/slideLayout1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61028"/>
      </p:ext>
    </p:extLst>
  </p:cSld>
  <p:clrMapOvr>
    <a:masterClrMapping/>
  </p:clrMapOvr>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974142"/>
      </p:ext>
    </p:extLst>
  </p:cSld>
  <p:clrMapOvr>
    <a:masterClrMapping/>
  </p:clrMapOv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p:sldLayout>
</file>

<file path=ppt/slideLayouts/slideLayout1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955331"/>
      </p:ext>
    </p:extLst>
  </p:cSld>
  <p:clrMapOvr>
    <a:masterClrMapping/>
  </p:clrMapOvr>
  <p:transition/>
  <p:timing>
    <p:tnLst>
      <p:par>
        <p:cTn id="1" dur="indefinite" restart="never" nodeType="tmRoot"/>
      </p:par>
    </p:tnLst>
  </p:timing>
</p:sldLayout>
</file>

<file path=ppt/slideLayouts/slideLayout1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399569"/>
      </p:ext>
    </p:extLst>
  </p:cSld>
  <p:clrMapOvr>
    <a:masterClrMapping/>
  </p:clrMapOvr>
  <p:transition/>
</p:sldLayout>
</file>

<file path=ppt/slideLayouts/slideLayout1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923128"/>
      </p:ext>
    </p:extLst>
  </p:cSld>
  <p:clrMapOvr>
    <a:masterClrMapping/>
  </p:clrMapOvr>
  <p:transition/>
</p:sldLayout>
</file>

<file path=ppt/slideLayouts/slideLayout1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6609558"/>
      </p:ext>
    </p:extLst>
  </p:cSld>
  <p:clrMapOvr>
    <a:masterClrMapping/>
  </p:clrMapOvr>
  <p:transition/>
</p:sldLayout>
</file>

<file path=ppt/slideLayouts/slideLayout1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65812"/>
      </p:ext>
    </p:extLst>
  </p:cSld>
  <p:clrMapOvr>
    <a:masterClrMapping/>
  </p:clrMapOvr>
  <p:transition/>
</p:sldLayout>
</file>

<file path=ppt/slideLayouts/slideLayout1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322513"/>
      </p:ext>
    </p:extLst>
  </p:cSld>
  <p:clrMapOvr>
    <a:masterClrMapping/>
  </p:clrMapOvr>
  <p:transition/>
</p:sldLayout>
</file>

<file path=ppt/slideLayouts/slideLayout1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025228"/>
      </p:ext>
    </p:extLst>
  </p:cSld>
  <p:clrMapOvr>
    <a:masterClrMapping/>
  </p:clrMapOvr>
  <p:transition/>
</p:sldLayout>
</file>

<file path=ppt/slideLayouts/slideLayout1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228907"/>
      </p:ext>
    </p:extLst>
  </p:cSld>
  <p:clrMapOvr>
    <a:masterClrMapping/>
  </p:clrMapOvr>
  <p:transition/>
</p:sldLayout>
</file>

<file path=ppt/slideLayouts/slideLayout1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76623"/>
      </p:ext>
    </p:extLst>
  </p:cSld>
  <p:clrMapOvr>
    <a:masterClrMapping/>
  </p:clrMapOvr>
  <p:transition/>
</p:sldLayout>
</file>

<file path=ppt/slideLayouts/slideLayout1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306574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p:sldLayout>
</file>

<file path=ppt/slideLayouts/slideLayout1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timing>
    <p:tnLst>
      <p:par>
        <p:cT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1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1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1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1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1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1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1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p:sldLayout>
</file>

<file path=ppt/slideLayouts/slideLayout1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15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04378"/>
      </p:ext>
    </p:extLst>
  </p:cSld>
  <p:clrMapOvr>
    <a:masterClrMapping/>
  </p:clrMapOvr>
  <p:transition/>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726819"/>
      </p:ext>
    </p:extLst>
  </p:cSld>
  <p:clrMapOvr>
    <a:masterClrMapping/>
  </p:clrMapOvr>
  <p:transition/>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817272"/>
      </p:ext>
    </p:extLst>
  </p:cSld>
  <p:clrMapOvr>
    <a:masterClrMapping/>
  </p:clrMapOvr>
  <p:transition/>
</p:sldLayout>
</file>

<file path=ppt/slideLayouts/slideLayout1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834389"/>
      </p:ext>
    </p:extLst>
  </p:cSld>
  <p:clrMapOvr>
    <a:masterClrMapping/>
  </p:clrMapOvr>
  <p:transition/>
</p:sldLayout>
</file>

<file path=ppt/slideLayouts/slideLayout1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070952"/>
      </p:ext>
    </p:extLst>
  </p:cSld>
  <p:clrMapOvr>
    <a:masterClrMapping/>
  </p:clrMapOvr>
  <p:transition/>
</p:sldLayout>
</file>

<file path=ppt/slideLayouts/slideLayout1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408667"/>
      </p:ext>
    </p:extLst>
  </p:cSld>
  <p:clrMapOvr>
    <a:masterClrMapping/>
  </p:clrMapOvr>
  <p:transition/>
</p:sldLayout>
</file>

<file path=ppt/slideLayouts/slideLayout1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512380"/>
      </p:ext>
    </p:extLst>
  </p:cSld>
  <p:clrMapOvr>
    <a:masterClrMapping/>
  </p:clrMapOvr>
  <p:transition/>
</p:sldLayout>
</file>

<file path=ppt/slideLayouts/slideLayout1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9165313"/>
      </p:ext>
    </p:extLst>
  </p:cSld>
  <p:clrMapOvr>
    <a:masterClrMapping/>
  </p:clrMapOvr>
  <p:transition/>
</p:sldLayout>
</file>

<file path=ppt/slideLayouts/slideLayout1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12795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p:sldLayout>
</file>

<file path=ppt/slideLayouts/slideLayout1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5595338"/>
      </p:ext>
    </p:extLst>
  </p:cSld>
  <p:clrMapOvr>
    <a:masterClrMapping/>
  </p:clrMapOvr>
  <p:transition/>
</p:sldLayout>
</file>

<file path=ppt/slideLayouts/slideLayout1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11943"/>
      </p:ext>
    </p:extLst>
  </p:cSld>
  <p:clrMapOvr>
    <a:masterClrMapping/>
  </p:clrMapOvr>
  <p:transition/>
</p:sldLayout>
</file>

<file path=ppt/slideLayouts/slideLayout1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943936"/>
      </p:ext>
    </p:extLst>
  </p:cSld>
  <p:clrMapOvr>
    <a:masterClrMapping/>
  </p:clrMapOvr>
  <p:transition/>
  <p:timing>
    <p:tnLst>
      <p:par>
        <p:cT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754896"/>
      </p:ext>
    </p:extLst>
  </p:cSld>
  <p:clrMapOvr>
    <a:masterClrMapping/>
  </p:clrMapOvr>
  <p:transition/>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8078955"/>
      </p:ext>
    </p:extLst>
  </p:cSld>
  <p:clrMapOvr>
    <a:masterClrMapping/>
  </p:clrMapOvr>
  <p:transition/>
</p:sldLayout>
</file>

<file path=ppt/slideLayouts/slideLayout1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087754"/>
      </p:ext>
    </p:extLst>
  </p:cSld>
  <p:clrMapOvr>
    <a:masterClrMapping/>
  </p:clrMapOvr>
  <p:transition/>
</p:sldLayout>
</file>

<file path=ppt/slideLayouts/slideLayout1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928704"/>
      </p:ext>
    </p:extLst>
  </p:cSld>
  <p:clrMapOvr>
    <a:masterClrMapping/>
  </p:clrMapOvr>
  <p:transition/>
</p:sldLayout>
</file>

<file path=ppt/slideLayouts/slideLayout1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849855"/>
      </p:ext>
    </p:extLst>
  </p:cSld>
  <p:clrMapOvr>
    <a:masterClrMapping/>
  </p:clrMapOvr>
  <p:transition/>
</p:sldLayout>
</file>

<file path=ppt/slideLayouts/slideLayout1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66707"/>
      </p:ext>
    </p:extLst>
  </p:cSld>
  <p:clrMapOvr>
    <a:masterClrMapping/>
  </p:clrMapOvr>
  <p:transition/>
</p:sldLayout>
</file>

<file path=ppt/slideLayouts/slideLayout1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84467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p:sldLayout>
</file>

<file path=ppt/slideLayouts/slideLayout1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822178"/>
      </p:ext>
    </p:extLst>
  </p:cSld>
  <p:clrMapOvr>
    <a:masterClrMapping/>
  </p:clrMapOvr>
  <p:transition/>
</p:sldLayout>
</file>

<file path=ppt/slideLayouts/slideLayout1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082786"/>
      </p:ext>
    </p:extLst>
  </p:cSld>
  <p:clrMapOvr>
    <a:masterClrMapping/>
  </p:clrMapOvr>
  <p:transition/>
</p:sldLayout>
</file>

<file path=ppt/slideLayouts/slideLayout1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459658"/>
      </p:ext>
    </p:extLst>
  </p:cSld>
  <p:clrMapOvr>
    <a:masterClrMapping/>
  </p:clrMapOvr>
  <p:transition/>
</p:sldLayout>
</file>

<file path=ppt/slideLayouts/slideLayout1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8092086"/>
      </p:ext>
    </p:extLst>
  </p:cSld>
  <p:clrMapOvr>
    <a:masterClrMapping/>
  </p:clrMapOvr>
  <p:transition/>
  <p:timing>
    <p:tnLst>
      <p:par>
        <p:cTn id="1" dur="indefinite" restart="never" nodeType="tmRoot"/>
      </p:par>
    </p:tnLst>
  </p:timing>
</p:sldLayout>
</file>

<file path=ppt/slideLayouts/slideLayout1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218229"/>
      </p:ext>
    </p:extLst>
  </p:cSld>
  <p:clrMapOvr>
    <a:masterClrMapping/>
  </p:clrMapOvr>
  <p:transition/>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7028653"/>
      </p:ext>
    </p:extLst>
  </p:cSld>
  <p:clrMapOvr>
    <a:masterClrMapping/>
  </p:clrMapOvr>
  <p:transition/>
</p:sldLayout>
</file>

<file path=ppt/slideLayouts/slideLayout1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8529068"/>
      </p:ext>
    </p:extLst>
  </p:cSld>
  <p:clrMapOvr>
    <a:masterClrMapping/>
  </p:clrMapOvr>
  <p:transition/>
</p:sldLayout>
</file>

<file path=ppt/slideLayouts/slideLayout1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62836"/>
      </p:ext>
    </p:extLst>
  </p:cSld>
  <p:clrMapOvr>
    <a:masterClrMapping/>
  </p:clrMapOvr>
  <p:transition/>
</p:sldLayout>
</file>

<file path=ppt/slideLayouts/slideLayout1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115259"/>
      </p:ext>
    </p:extLst>
  </p:cSld>
  <p:clrMapOvr>
    <a:masterClrMapping/>
  </p:clrMapOvr>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461256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p:sldLayout>
</file>

<file path=ppt/slideLayouts/slideLayout1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8315"/>
      </p:ext>
    </p:extLst>
  </p:cSld>
  <p:clrMapOvr>
    <a:masterClrMapping/>
  </p:clrMapOvr>
  <p:transition/>
</p:sldLayout>
</file>

<file path=ppt/slideLayouts/slideLayout1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007413"/>
      </p:ext>
    </p:extLst>
  </p:cSld>
  <p:clrMapOvr>
    <a:masterClrMapping/>
  </p:clrMapOvr>
  <p:transition/>
</p:sldLayout>
</file>

<file path=ppt/slideLayouts/slideLayout1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807469"/>
      </p:ext>
    </p:extLst>
  </p:cSld>
  <p:clrMapOvr>
    <a:masterClrMapping/>
  </p:clrMapOvr>
  <p:transition/>
</p:sldLayout>
</file>

<file path=ppt/slideLayouts/slideLayout1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372371"/>
      </p:ext>
    </p:extLst>
  </p:cSld>
  <p:clrMapOvr>
    <a:masterClrMapping/>
  </p:clrMapOvr>
  <p:transition/>
</p:sldLayout>
</file>

<file path=ppt/slideLayouts/slideLayout1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timing>
    <p:tnLst>
      <p:par>
        <p:cTn id="1" dur="indefinite" restart="never" nodeType="tmRoot"/>
      </p:par>
    </p:tnLst>
  </p:timing>
</p:sldLayout>
</file>

<file path=ppt/slideLayouts/slideLayout1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timing>
    <p:tnLst>
      <p:par>
        <p:cTn id="1" dur="indefinite" restart="never" nodeType="tmRoot"/>
      </p:par>
    </p:tnLst>
  </p:timing>
</p:sldLayout>
</file>

<file path=ppt/slideLayouts/slideLayout1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1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1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1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1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1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1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1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15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838981"/>
      </p:ext>
    </p:extLst>
  </p:cSld>
  <p:clrMapOvr>
    <a:masterClrMapping/>
  </p:clrMapOvr>
  <p:transition/>
  <p:timing>
    <p:tnLst>
      <p:par>
        <p:cT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4528864"/>
      </p:ext>
    </p:extLst>
  </p:cSld>
  <p:clrMapOvr>
    <a:masterClrMapping/>
  </p:clrMapOvr>
  <p:transition/>
  <p:timing>
    <p:tnLst>
      <p:par>
        <p:cTn id="1" dur="indefinite" restart="never" nodeType="tmRoot"/>
      </p:par>
    </p:tnLst>
  </p:timing>
</p:sldLayout>
</file>

<file path=ppt/slideLayouts/slideLayout1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127855"/>
      </p:ext>
    </p:extLst>
  </p:cSld>
  <p:clrMapOvr>
    <a:masterClrMapping/>
  </p:clrMapOvr>
  <p:transition/>
</p:sldLayout>
</file>

<file path=ppt/slideLayouts/slideLayout1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3902174"/>
      </p:ext>
    </p:extLst>
  </p:cSld>
  <p:clrMapOvr>
    <a:masterClrMapping/>
  </p:clrMapOvr>
  <p:transition/>
</p:sldLayout>
</file>

<file path=ppt/slideLayouts/slideLayout1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62488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43152"/>
      </p:ext>
    </p:extLst>
  </p:cSld>
  <p:clrMapOvr>
    <a:masterClrMapping/>
  </p:clrMapOvr>
  <p:transition/>
</p:sldLayout>
</file>

<file path=ppt/slideLayouts/slideLayout1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370363"/>
      </p:ext>
    </p:extLst>
  </p:cSld>
  <p:clrMapOvr>
    <a:masterClrMapping/>
  </p:clrMapOvr>
  <p:transition/>
</p:sldLayout>
</file>

<file path=ppt/slideLayouts/slideLayout1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0633169"/>
      </p:ext>
    </p:extLst>
  </p:cSld>
  <p:clrMapOvr>
    <a:masterClrMapping/>
  </p:clrMapOvr>
  <p:transition/>
</p:sldLayout>
</file>

<file path=ppt/slideLayouts/slideLayout1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7578455"/>
      </p:ext>
    </p:extLst>
  </p:cSld>
  <p:clrMapOvr>
    <a:masterClrMapping/>
  </p:clrMapOvr>
  <p:transition/>
</p:sldLayout>
</file>

<file path=ppt/slideLayouts/slideLayout1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236126"/>
      </p:ext>
    </p:extLst>
  </p:cSld>
  <p:clrMapOvr>
    <a:masterClrMapping/>
  </p:clrMapOvr>
  <p:transition/>
</p:sldLayout>
</file>

<file path=ppt/slideLayouts/slideLayout1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2503165"/>
      </p:ext>
    </p:extLst>
  </p:cSld>
  <p:clrMapOvr>
    <a:masterClrMapping/>
  </p:clrMapOvr>
  <p:transition/>
</p:sldLayout>
</file>

<file path=ppt/slideLayouts/slideLayout15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0023350"/>
      </p:ext>
    </p:extLst>
  </p:cSld>
  <p:clrMapOvr>
    <a:masterClrMapping/>
  </p:clrMapOvr>
  <p:transition/>
  <p:timing>
    <p:tnLst>
      <p:par>
        <p:cT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844328"/>
      </p:ext>
    </p:extLst>
  </p:cSld>
  <p:clrMapOvr>
    <a:masterClrMapping/>
  </p:clrMapOvr>
  <p:transition/>
  <p:timing>
    <p:tnLst>
      <p:par>
        <p:cTn id="1" dur="indefinite" restart="never" nodeType="tmRoot"/>
      </p:par>
    </p:tnLst>
  </p:timing>
</p:sldLayout>
</file>

<file path=ppt/slideLayouts/slideLayout1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5150530"/>
      </p:ext>
    </p:extLst>
  </p:cSld>
  <p:clrMapOvr>
    <a:masterClrMapping/>
  </p:clrMapOvr>
  <p:transition/>
</p:sldLayout>
</file>

<file path=ppt/slideLayouts/slideLayout1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793143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p:timing>
    <p:tnLst>
      <p:par>
        <p:cT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599706"/>
      </p:ext>
    </p:extLst>
  </p:cSld>
  <p:clrMapOvr>
    <a:masterClrMapping/>
  </p:clrMapOvr>
  <p:transition/>
</p:sldLayout>
</file>

<file path=ppt/slideLayouts/slideLayout1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752142"/>
      </p:ext>
    </p:extLst>
  </p:cSld>
  <p:clrMapOvr>
    <a:masterClrMapping/>
  </p:clrMapOvr>
  <p:transition/>
</p:sldLayout>
</file>

<file path=ppt/slideLayouts/slideLayout1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32744"/>
      </p:ext>
    </p:extLst>
  </p:cSld>
  <p:clrMapOvr>
    <a:masterClrMapping/>
  </p:clrMapOvr>
  <p:transition/>
</p:sldLayout>
</file>

<file path=ppt/slideLayouts/slideLayout1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3264932"/>
      </p:ext>
    </p:extLst>
  </p:cSld>
  <p:clrMapOvr>
    <a:masterClrMapping/>
  </p:clrMapOvr>
  <p:transition/>
</p:sldLayout>
</file>

<file path=ppt/slideLayouts/slideLayout1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479984"/>
      </p:ext>
    </p:extLst>
  </p:cSld>
  <p:clrMapOvr>
    <a:masterClrMapping/>
  </p:clrMapOvr>
  <p:transition/>
</p:sldLayout>
</file>

<file path=ppt/slideLayouts/slideLayout1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8760273"/>
      </p:ext>
    </p:extLst>
  </p:cSld>
  <p:clrMapOvr>
    <a:masterClrMapping/>
  </p:clrMapOvr>
  <p:transition/>
</p:sldLayout>
</file>

<file path=ppt/slideLayouts/slideLayout1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896521"/>
      </p:ext>
    </p:extLst>
  </p:cSld>
  <p:clrMapOvr>
    <a:masterClrMapping/>
  </p:clrMapOvr>
  <p:transition/>
</p:sldLayout>
</file>

<file path=ppt/slideLayouts/slideLayout1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1212684"/>
      </p:ext>
    </p:extLst>
  </p:cSld>
  <p:clrMapOvr>
    <a:masterClrMapping/>
  </p:clrMapOvr>
  <p:transition/>
  <p:timing>
    <p:tnLst>
      <p:par>
        <p:cTn id="1" dur="indefinite" restart="never" nodeType="tmRoot"/>
      </p:par>
    </p:tnLst>
  </p:timing>
</p:sldLayout>
</file>

<file path=ppt/slideLayouts/slideLayout1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9250184"/>
      </p:ext>
    </p:extLst>
  </p:cSld>
  <p:clrMapOvr>
    <a:masterClrMapping/>
  </p:clrMapOvr>
  <p:transition/>
  <p:timing>
    <p:tnLst>
      <p:par>
        <p:cTn id="1" dur="indefinite" restart="never" nodeType="tmRoot"/>
      </p:par>
    </p:tnLst>
  </p:timing>
</p:sldLayout>
</file>

<file path=ppt/slideLayouts/slideLayout1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057065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p:sldLayout>
</file>

<file path=ppt/slideLayouts/slideLayout1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11567"/>
      </p:ext>
    </p:extLst>
  </p:cSld>
  <p:clrMapOvr>
    <a:masterClrMapping/>
  </p:clrMapOvr>
  <p:transition/>
</p:sldLayout>
</file>

<file path=ppt/slideLayouts/slideLayout1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857762"/>
      </p:ext>
    </p:extLst>
  </p:cSld>
  <p:clrMapOvr>
    <a:masterClrMapping/>
  </p:clrMapOvr>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667924"/>
      </p:ext>
    </p:extLst>
  </p:cSld>
  <p:clrMapOvr>
    <a:masterClrMapping/>
  </p:clrMapOvr>
  <p:transition/>
</p:sldLayout>
</file>

<file path=ppt/slideLayouts/slideLayout1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7530176"/>
      </p:ext>
    </p:extLst>
  </p:cSld>
  <p:clrMapOvr>
    <a:masterClrMapping/>
  </p:clrMapOvr>
  <p:transition/>
</p:sldLayout>
</file>

<file path=ppt/slideLayouts/slideLayout1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244071"/>
      </p:ext>
    </p:extLst>
  </p:cSld>
  <p:clrMapOvr>
    <a:masterClrMapping/>
  </p:clrMapOvr>
  <p:transition/>
</p:sldLayout>
</file>

<file path=ppt/slideLayouts/slideLayout1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737995"/>
      </p:ext>
    </p:extLst>
  </p:cSld>
  <p:clrMapOvr>
    <a:masterClrMapping/>
  </p:clrMapOvr>
  <p:transition/>
</p:sldLayout>
</file>

<file path=ppt/slideLayouts/slideLayout1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510799"/>
      </p:ext>
    </p:extLst>
  </p:cSld>
  <p:clrMapOvr>
    <a:masterClrMapping/>
  </p:clrMapOvr>
  <p:transition/>
</p:sldLayout>
</file>

<file path=ppt/slideLayouts/slideLayout1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538479"/>
      </p:ext>
    </p:extLst>
  </p:cSld>
  <p:clrMapOvr>
    <a:masterClrMapping/>
  </p:clrMapOvr>
  <p:transition/>
</p:sldLayout>
</file>

<file path=ppt/slideLayouts/slideLayout1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timing>
    <p:tnLst>
      <p:par>
        <p:cTn id="1" dur="indefinite" restart="never" nodeType="tmRoot"/>
      </p:par>
    </p:tnLst>
  </p:timing>
</p:sldLayout>
</file>

<file path=ppt/slideLayouts/slideLayout1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p:sldLayout>
</file>

<file path=ppt/slideLayouts/slideLayout1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1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1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1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1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1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1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1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1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p:sldLayout>
</file>

<file path=ppt/slideLayouts/slideLayout1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p:sldLayout>
</file>

<file path=ppt/slideLayouts/slideLayout1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6314477"/>
      </p:ext>
    </p:extLst>
  </p:cSld>
  <p:clrMapOvr>
    <a:masterClrMapping/>
  </p:clrMapOvr>
  <p:transition/>
  <p:timing>
    <p:tnLst>
      <p:par>
        <p:cTn id="1" dur="indefinite" restart="never" nodeType="tmRoot"/>
      </p:par>
    </p:tnLst>
  </p:timing>
</p:sldLayout>
</file>

<file path=ppt/slideLayouts/slideLayout1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285065"/>
      </p:ext>
    </p:extLst>
  </p:cSld>
  <p:clrMapOvr>
    <a:masterClrMapping/>
  </p:clrMapOvr>
  <p:transition/>
  <p:timing>
    <p:tnLst>
      <p:par>
        <p:cTn id="1" dur="indefinite" restart="never" nodeType="tmRoot"/>
      </p:par>
    </p:tnLst>
  </p:timing>
</p:sldLayout>
</file>

<file path=ppt/slideLayouts/slideLayout1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595888"/>
      </p:ext>
    </p:extLst>
  </p:cSld>
  <p:clrMapOvr>
    <a:masterClrMapping/>
  </p:clrMapOvr>
  <p:transition/>
</p:sldLayout>
</file>

<file path=ppt/slideLayouts/slideLayout1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75192"/>
      </p:ext>
    </p:extLst>
  </p:cSld>
  <p:clrMapOvr>
    <a:masterClrMapping/>
  </p:clrMapOvr>
  <p:transition/>
</p:sldLayout>
</file>

<file path=ppt/slideLayouts/slideLayout1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3033280"/>
      </p:ext>
    </p:extLst>
  </p:cSld>
  <p:clrMapOvr>
    <a:masterClrMapping/>
  </p:clrMapOvr>
  <p:transition/>
</p:sldLayout>
</file>

<file path=ppt/slideLayouts/slideLayout1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9237339"/>
      </p:ext>
    </p:extLst>
  </p:cSld>
  <p:clrMapOvr>
    <a:masterClrMapping/>
  </p:clrMapOvr>
  <p:transition/>
</p:sldLayout>
</file>

<file path=ppt/slideLayouts/slideLayout1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8615074"/>
      </p:ext>
    </p:extLst>
  </p:cSld>
  <p:clrMapOvr>
    <a:masterClrMapping/>
  </p:clrMapOvr>
  <p:transition/>
</p:sldLayout>
</file>

<file path=ppt/slideLayouts/slideLayout1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5980371"/>
      </p:ext>
    </p:extLst>
  </p:cSld>
  <p:clrMapOvr>
    <a:masterClrMapping/>
  </p:clrMapOvr>
  <p:transition/>
</p:sldLayout>
</file>

<file path=ppt/slideLayouts/slideLayout1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318372"/>
      </p:ext>
    </p:extLst>
  </p:cSld>
  <p:clrMapOvr>
    <a:masterClrMapping/>
  </p:clrMapOvr>
  <p:transition/>
</p:sldLayout>
</file>

<file path=ppt/slideLayouts/slideLayout1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490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p:sldLayout>
</file>

<file path=ppt/slideLayouts/slideLayout1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0405439"/>
      </p:ext>
    </p:extLst>
  </p:cSld>
  <p:clrMapOvr>
    <a:masterClrMapping/>
  </p:clrMapOvr>
  <p:transition/>
</p:sldLayout>
</file>

<file path=ppt/slideLayouts/slideLayout16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505988"/>
      </p:ext>
    </p:extLst>
  </p:cSld>
  <p:clrMapOvr>
    <a:masterClrMapping/>
  </p:clrMapOvr>
  <p:transition/>
  <p:timing>
    <p:tnLst>
      <p:par>
        <p:cTn id="1" dur="indefinite" restart="never" nodeType="tmRoot"/>
      </p:par>
    </p:tnLst>
  </p:timing>
</p:sldLayout>
</file>

<file path=ppt/slideLayouts/slideLayout1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95519"/>
      </p:ext>
    </p:extLst>
  </p:cSld>
  <p:clrMapOvr>
    <a:masterClrMapping/>
  </p:clrMapOvr>
  <p:transition/>
  <p:timing>
    <p:tnLst>
      <p:par>
        <p:cTn id="1" dur="indefinite" restart="never" nodeType="tmRoot"/>
      </p:par>
    </p:tnLst>
  </p:timing>
</p:sldLayout>
</file>

<file path=ppt/slideLayouts/slideLayout1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749663"/>
      </p:ext>
    </p:extLst>
  </p:cSld>
  <p:clrMapOvr>
    <a:masterClrMapping/>
  </p:clrMapOvr>
  <p:transition/>
</p:sldLayout>
</file>

<file path=ppt/slideLayouts/slideLayout1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9916017"/>
      </p:ext>
    </p:extLst>
  </p:cSld>
  <p:clrMapOvr>
    <a:masterClrMapping/>
  </p:clrMapOvr>
  <p:transition/>
</p:sldLayout>
</file>

<file path=ppt/slideLayouts/slideLayout1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7527233"/>
      </p:ext>
    </p:extLst>
  </p:cSld>
  <p:clrMapOvr>
    <a:masterClrMapping/>
  </p:clrMapOvr>
  <p:transition/>
</p:sldLayout>
</file>

<file path=ppt/slideLayouts/slideLayout1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892610"/>
      </p:ext>
    </p:extLst>
  </p:cSld>
  <p:clrMapOvr>
    <a:masterClrMapping/>
  </p:clrMapOvr>
  <p:transition/>
</p:sldLayout>
</file>

<file path=ppt/slideLayouts/slideLayout1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464863"/>
      </p:ext>
    </p:extLst>
  </p:cSld>
  <p:clrMapOvr>
    <a:masterClrMapping/>
  </p:clrMapOvr>
  <p:transition/>
</p:sldLayout>
</file>

<file path=ppt/slideLayouts/slideLayout1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2750009"/>
      </p:ext>
    </p:extLst>
  </p:cSld>
  <p:clrMapOvr>
    <a:masterClrMapping/>
  </p:clrMapOvr>
  <p:transition/>
</p:sldLayout>
</file>

<file path=ppt/slideLayouts/slideLayout1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066033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p:sldLayout>
</file>

<file path=ppt/slideLayouts/slideLayout1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7832107"/>
      </p:ext>
    </p:extLst>
  </p:cSld>
  <p:clrMapOvr>
    <a:masterClrMapping/>
  </p:clrMapOvr>
  <p:transition/>
</p:sldLayout>
</file>

<file path=ppt/slideLayouts/slideLayout1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545929"/>
      </p:ext>
    </p:extLst>
  </p:cSld>
  <p:clrMapOvr>
    <a:masterClrMapping/>
  </p:clrMapOvr>
  <p:transition/>
</p:sldLayout>
</file>

<file path=ppt/slideLayouts/slideLayout1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timing>
    <p:tnLst>
      <p:par>
        <p:cTn id="1" dur="indefinite" restart="never" nodeType="tmRoot"/>
      </p:par>
    </p:tnLst>
  </p:timing>
</p:sldLayout>
</file>

<file path=ppt/slideLayouts/slideLayout1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timing>
    <p:tnLst>
      <p:par>
        <p:cTn id="1" dur="indefinite" restart="never" nodeType="tmRoot"/>
      </p:par>
    </p:tnLst>
  </p:timing>
</p:sldLayout>
</file>

<file path=ppt/slideLayouts/slideLayout1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1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1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1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1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1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p:sldLayout>
</file>

<file path=ppt/slideLayouts/slideLayout1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1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1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1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p:sldLayout>
</file>

<file path=ppt/slideLayouts/slideLayout1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977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3986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351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6191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581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p:sldLayout>
</file>

<file path=ppt/slideLayouts/slideLayout1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424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413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230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956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287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1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1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1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1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1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1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1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1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170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1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9/14/17</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211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25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1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6319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7657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3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497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80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498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9005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67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355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1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1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1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timing>
    <p:tnLst>
      <p:par>
        <p:cTn id="1" dur="indefinite" restart="never" nodeType="tmRoot"/>
      </p:par>
    </p:tnLst>
  </p:timing>
</p:sldLayout>
</file>

<file path=ppt/slideLayouts/slideLayout1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timing>
    <p:tnLst>
      <p:par>
        <p:cTn id="1" dur="indefinite" restart="never" nodeType="tmRoot"/>
      </p:par>
    </p:tnLst>
  </p:timing>
</p:sldLayout>
</file>

<file path=ppt/slideLayouts/slideLayout1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1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timing>
    <p:tnLst>
      <p:par>
        <p:cTn id="1" dur="indefinite" restart="never" nodeType="tmRoot"/>
      </p:par>
    </p:tnLst>
  </p:timing>
</p:sldLayout>
</file>

<file path=ppt/slideLayouts/slideLayout17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timing>
    <p:tnLst>
      <p:par>
        <p:cTn id="1" dur="indefinite" restart="never" nodeType="tmRoot"/>
      </p:par>
    </p:tnLst>
  </p:timing>
</p:sldLayout>
</file>

<file path=ppt/slideLayouts/slideLayout17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17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17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17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a:solidFill>
                <a:prstClr val="black"/>
              </a:solidFill>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a:solidFill>
                <a:prstClr val="black"/>
              </a:solidFill>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rPr>
              <a:pPr>
                <a:defRPr/>
              </a:pPr>
              <a:t>9/14/17</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rPr>
              <a:pPr>
                <a:defRPr/>
              </a:pPr>
              <a:t>9/14/17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rPr>
              <a:pPr>
                <a:defRPr/>
              </a:pPr>
              <a:t>9/14/17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rPr>
              <a:pPr>
                <a:defRPr/>
              </a:pPr>
              <a:t>9/14/17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rPr>
              <a:pPr>
                <a:defRPr/>
              </a:pPr>
              <a:t>9/14/17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rPr>
              <a:pPr>
                <a:defRPr/>
              </a:pPr>
              <a:t>9/14/17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1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rPr>
              <a:pPr>
                <a:defRPr/>
              </a:pPr>
              <a:t>9/14/17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rPr>
              <a:pPr>
                <a:defRPr/>
              </a:pPr>
              <a:t>9/14/17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rPr>
              <a:pPr>
                <a:defRPr/>
              </a:pPr>
              <a:t>9/14/17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rPr>
              <a:pPr>
                <a:defRPr/>
              </a:pPr>
              <a:t>9/14/17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rPr>
              <a:pPr>
                <a:defRPr/>
              </a:pPr>
              <a:t>9/14/17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18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C72F09-E23C-A646-8AD0-A73867D7467F}" type="datetimeFigureOut">
              <a:rPr lang="en-US" smtClean="0">
                <a:solidFill>
                  <a:prstClr val="black">
                    <a:tint val="75000"/>
                  </a:prstClr>
                </a:solidFill>
              </a:rPr>
              <a:pPr/>
              <a:t>9/14/17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7D2909-D907-8142-8B43-F10FF8A746DE}"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5306555-F2CC-C64F-BE8D-26BBB7B95D60}"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BC6FAE3-3DEF-A24B-B092-315182D5445F}"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45A50ED-6CE6-5B43-B735-675ED8FF1A6F}"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395B37A-349B-9949-BEC1-C0930482488E}"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18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2B69C0D-C098-D24E-A704-930179203C00}"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E7CEE1-E3AA-A849-B8BB-6C62E88AF198}"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1B8B9F8-E522-5C49-89BD-B2992B66BE82}"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12A00-2CFB-5E48-9956-991D477EEDD1}"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D80317B-DB44-CC41-A30D-D5190A913A12}"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6A103DF-186A-D640-B0CE-C405EFE34A40}"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94614B-A648-6E43-9E8D-5FF149397982}" type="slidenum">
              <a:rPr lang="en-US"/>
              <a:pPr>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p:timing>
    <p:tnLst>
      <p:par>
        <p:cT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p:timing>
    <p:tnLst>
      <p:par>
        <p:cT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p:timing>
    <p:tnLst>
      <p:par>
        <p:cT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p:timing>
    <p:tnLst>
      <p:par>
        <p:cT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p:timing>
    <p:tnLst>
      <p:par>
        <p:cT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p:timing>
    <p:tnLst>
      <p:par>
        <p:cT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p:timing>
    <p:tnLst>
      <p:par>
        <p:cT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p:timing>
    <p:tnLst>
      <p:par>
        <p:cT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p:timing>
    <p:tnLst>
      <p:par>
        <p:cT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p:timing>
    <p:tnLst>
      <p:par>
        <p:cT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p:timing>
    <p:tnLst>
      <p:par>
        <p:cT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p:timing>
    <p:tnLst>
      <p:par>
        <p:cT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p:timing>
    <p:tnLst>
      <p:par>
        <p:cT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p:timing>
    <p:tnLst>
      <p:par>
        <p:cT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timing>
    <p:tnLst>
      <p:par>
        <p:cT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p:timing>
    <p:tnLst>
      <p:par>
        <p:cT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p:timing>
    <p:tnLst>
      <p:par>
        <p:cT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9.xml"/><Relationship Id="rId12" Type="http://schemas.openxmlformats.org/officeDocument/2006/relationships/theme" Target="../theme/theme100.xml"/><Relationship Id="rId13" Type="http://schemas.openxmlformats.org/officeDocument/2006/relationships/image" Target="../media/image1.png"/><Relationship Id="rId1" Type="http://schemas.openxmlformats.org/officeDocument/2006/relationships/slideLayout" Target="../slideLayouts/slideLayout1089.xml"/><Relationship Id="rId2" Type="http://schemas.openxmlformats.org/officeDocument/2006/relationships/slideLayout" Target="../slideLayouts/slideLayout1090.xml"/><Relationship Id="rId3" Type="http://schemas.openxmlformats.org/officeDocument/2006/relationships/slideLayout" Target="../slideLayouts/slideLayout1091.xml"/><Relationship Id="rId4" Type="http://schemas.openxmlformats.org/officeDocument/2006/relationships/slideLayout" Target="../slideLayouts/slideLayout1092.xml"/><Relationship Id="rId5" Type="http://schemas.openxmlformats.org/officeDocument/2006/relationships/slideLayout" Target="../slideLayouts/slideLayout1093.xml"/><Relationship Id="rId6" Type="http://schemas.openxmlformats.org/officeDocument/2006/relationships/slideLayout" Target="../slideLayouts/slideLayout1094.xml"/><Relationship Id="rId7" Type="http://schemas.openxmlformats.org/officeDocument/2006/relationships/slideLayout" Target="../slideLayouts/slideLayout1095.xml"/><Relationship Id="rId8" Type="http://schemas.openxmlformats.org/officeDocument/2006/relationships/slideLayout" Target="../slideLayouts/slideLayout1096.xml"/><Relationship Id="rId9" Type="http://schemas.openxmlformats.org/officeDocument/2006/relationships/slideLayout" Target="../slideLayouts/slideLayout1097.xml"/><Relationship Id="rId10" Type="http://schemas.openxmlformats.org/officeDocument/2006/relationships/slideLayout" Target="../slideLayouts/slideLayout1098.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10.xml"/><Relationship Id="rId12" Type="http://schemas.openxmlformats.org/officeDocument/2006/relationships/theme" Target="../theme/theme101.xml"/><Relationship Id="rId13" Type="http://schemas.openxmlformats.org/officeDocument/2006/relationships/image" Target="../media/image1.png"/><Relationship Id="rId1" Type="http://schemas.openxmlformats.org/officeDocument/2006/relationships/slideLayout" Target="../slideLayouts/slideLayout1100.xml"/><Relationship Id="rId2" Type="http://schemas.openxmlformats.org/officeDocument/2006/relationships/slideLayout" Target="../slideLayouts/slideLayout1101.xml"/><Relationship Id="rId3" Type="http://schemas.openxmlformats.org/officeDocument/2006/relationships/slideLayout" Target="../slideLayouts/slideLayout1102.xml"/><Relationship Id="rId4" Type="http://schemas.openxmlformats.org/officeDocument/2006/relationships/slideLayout" Target="../slideLayouts/slideLayout1103.xml"/><Relationship Id="rId5" Type="http://schemas.openxmlformats.org/officeDocument/2006/relationships/slideLayout" Target="../slideLayouts/slideLayout1104.xml"/><Relationship Id="rId6" Type="http://schemas.openxmlformats.org/officeDocument/2006/relationships/slideLayout" Target="../slideLayouts/slideLayout1105.xml"/><Relationship Id="rId7" Type="http://schemas.openxmlformats.org/officeDocument/2006/relationships/slideLayout" Target="../slideLayouts/slideLayout1106.xml"/><Relationship Id="rId8" Type="http://schemas.openxmlformats.org/officeDocument/2006/relationships/slideLayout" Target="../slideLayouts/slideLayout1107.xml"/><Relationship Id="rId9" Type="http://schemas.openxmlformats.org/officeDocument/2006/relationships/slideLayout" Target="../slideLayouts/slideLayout1108.xml"/><Relationship Id="rId10" Type="http://schemas.openxmlformats.org/officeDocument/2006/relationships/slideLayout" Target="../slideLayouts/slideLayout1109.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1.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1.xml"/><Relationship Id="rId2" Type="http://schemas.openxmlformats.org/officeDocument/2006/relationships/slideLayout" Target="../slideLayouts/slideLayout1112.xml"/><Relationship Id="rId3" Type="http://schemas.openxmlformats.org/officeDocument/2006/relationships/slideLayout" Target="../slideLayouts/slideLayout1113.xml"/><Relationship Id="rId4" Type="http://schemas.openxmlformats.org/officeDocument/2006/relationships/slideLayout" Target="../slideLayouts/slideLayout1114.xml"/><Relationship Id="rId5" Type="http://schemas.openxmlformats.org/officeDocument/2006/relationships/slideLayout" Target="../slideLayouts/slideLayout1115.xml"/><Relationship Id="rId6" Type="http://schemas.openxmlformats.org/officeDocument/2006/relationships/slideLayout" Target="../slideLayouts/slideLayout1116.xml"/><Relationship Id="rId7" Type="http://schemas.openxmlformats.org/officeDocument/2006/relationships/slideLayout" Target="../slideLayouts/slideLayout1117.xml"/><Relationship Id="rId8" Type="http://schemas.openxmlformats.org/officeDocument/2006/relationships/slideLayout" Target="../slideLayouts/slideLayout1118.xml"/><Relationship Id="rId9" Type="http://schemas.openxmlformats.org/officeDocument/2006/relationships/slideLayout" Target="../slideLayouts/slideLayout1119.xml"/><Relationship Id="rId10" Type="http://schemas.openxmlformats.org/officeDocument/2006/relationships/slideLayout" Target="../slideLayouts/slideLayout1120.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2.xml"/><Relationship Id="rId12" Type="http://schemas.openxmlformats.org/officeDocument/2006/relationships/slideLayout" Target="../slideLayouts/slideLayout1133.xml"/><Relationship Id="rId13" Type="http://schemas.openxmlformats.org/officeDocument/2006/relationships/theme" Target="../theme/theme103.xml"/><Relationship Id="rId1" Type="http://schemas.openxmlformats.org/officeDocument/2006/relationships/slideLayout" Target="../slideLayouts/slideLayout1122.xml"/><Relationship Id="rId2" Type="http://schemas.openxmlformats.org/officeDocument/2006/relationships/slideLayout" Target="../slideLayouts/slideLayout1123.xml"/><Relationship Id="rId3" Type="http://schemas.openxmlformats.org/officeDocument/2006/relationships/slideLayout" Target="../slideLayouts/slideLayout1124.xml"/><Relationship Id="rId4" Type="http://schemas.openxmlformats.org/officeDocument/2006/relationships/slideLayout" Target="../slideLayouts/slideLayout1125.xml"/><Relationship Id="rId5" Type="http://schemas.openxmlformats.org/officeDocument/2006/relationships/slideLayout" Target="../slideLayouts/slideLayout1126.xml"/><Relationship Id="rId6" Type="http://schemas.openxmlformats.org/officeDocument/2006/relationships/slideLayout" Target="../slideLayouts/slideLayout1127.xml"/><Relationship Id="rId7" Type="http://schemas.openxmlformats.org/officeDocument/2006/relationships/slideLayout" Target="../slideLayouts/slideLayout1128.xml"/><Relationship Id="rId8" Type="http://schemas.openxmlformats.org/officeDocument/2006/relationships/slideLayout" Target="../slideLayouts/slideLayout1129.xml"/><Relationship Id="rId9" Type="http://schemas.openxmlformats.org/officeDocument/2006/relationships/slideLayout" Target="../slideLayouts/slideLayout1130.xml"/><Relationship Id="rId10" Type="http://schemas.openxmlformats.org/officeDocument/2006/relationships/slideLayout" Target="../slideLayouts/slideLayout1131.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4.xml"/><Relationship Id="rId12" Type="http://schemas.openxmlformats.org/officeDocument/2006/relationships/theme" Target="../theme/theme104.xml"/><Relationship Id="rId13" Type="http://schemas.openxmlformats.org/officeDocument/2006/relationships/image" Target="../media/image1.png"/><Relationship Id="rId1" Type="http://schemas.openxmlformats.org/officeDocument/2006/relationships/slideLayout" Target="../slideLayouts/slideLayout1134.xml"/><Relationship Id="rId2" Type="http://schemas.openxmlformats.org/officeDocument/2006/relationships/slideLayout" Target="../slideLayouts/slideLayout1135.xml"/><Relationship Id="rId3" Type="http://schemas.openxmlformats.org/officeDocument/2006/relationships/slideLayout" Target="../slideLayouts/slideLayout1136.xml"/><Relationship Id="rId4" Type="http://schemas.openxmlformats.org/officeDocument/2006/relationships/slideLayout" Target="../slideLayouts/slideLayout1137.xml"/><Relationship Id="rId5" Type="http://schemas.openxmlformats.org/officeDocument/2006/relationships/slideLayout" Target="../slideLayouts/slideLayout1138.xml"/><Relationship Id="rId6" Type="http://schemas.openxmlformats.org/officeDocument/2006/relationships/slideLayout" Target="../slideLayouts/slideLayout1139.xml"/><Relationship Id="rId7" Type="http://schemas.openxmlformats.org/officeDocument/2006/relationships/slideLayout" Target="../slideLayouts/slideLayout1140.xml"/><Relationship Id="rId8" Type="http://schemas.openxmlformats.org/officeDocument/2006/relationships/slideLayout" Target="../slideLayouts/slideLayout1141.xml"/><Relationship Id="rId9" Type="http://schemas.openxmlformats.org/officeDocument/2006/relationships/slideLayout" Target="../slideLayouts/slideLayout1142.xml"/><Relationship Id="rId10" Type="http://schemas.openxmlformats.org/officeDocument/2006/relationships/slideLayout" Target="../slideLayouts/slideLayout1143.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5.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5.xml"/><Relationship Id="rId2" Type="http://schemas.openxmlformats.org/officeDocument/2006/relationships/slideLayout" Target="../slideLayouts/slideLayout1146.xml"/><Relationship Id="rId3" Type="http://schemas.openxmlformats.org/officeDocument/2006/relationships/slideLayout" Target="../slideLayouts/slideLayout1147.xml"/><Relationship Id="rId4" Type="http://schemas.openxmlformats.org/officeDocument/2006/relationships/slideLayout" Target="../slideLayouts/slideLayout1148.xml"/><Relationship Id="rId5" Type="http://schemas.openxmlformats.org/officeDocument/2006/relationships/slideLayout" Target="../slideLayouts/slideLayout1149.xml"/><Relationship Id="rId6" Type="http://schemas.openxmlformats.org/officeDocument/2006/relationships/slideLayout" Target="../slideLayouts/slideLayout1150.xml"/><Relationship Id="rId7" Type="http://schemas.openxmlformats.org/officeDocument/2006/relationships/slideLayout" Target="../slideLayouts/slideLayout1151.xml"/><Relationship Id="rId8" Type="http://schemas.openxmlformats.org/officeDocument/2006/relationships/slideLayout" Target="../slideLayouts/slideLayout1152.xml"/><Relationship Id="rId9" Type="http://schemas.openxmlformats.org/officeDocument/2006/relationships/slideLayout" Target="../slideLayouts/slideLayout1153.xml"/><Relationship Id="rId10" Type="http://schemas.openxmlformats.org/officeDocument/2006/relationships/slideLayout" Target="../slideLayouts/slideLayout1154.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6.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6.xml"/><Relationship Id="rId2" Type="http://schemas.openxmlformats.org/officeDocument/2006/relationships/slideLayout" Target="../slideLayouts/slideLayout1157.xml"/><Relationship Id="rId3" Type="http://schemas.openxmlformats.org/officeDocument/2006/relationships/slideLayout" Target="../slideLayouts/slideLayout1158.xml"/><Relationship Id="rId4" Type="http://schemas.openxmlformats.org/officeDocument/2006/relationships/slideLayout" Target="../slideLayouts/slideLayout1159.xml"/><Relationship Id="rId5" Type="http://schemas.openxmlformats.org/officeDocument/2006/relationships/slideLayout" Target="../slideLayouts/slideLayout1160.xml"/><Relationship Id="rId6" Type="http://schemas.openxmlformats.org/officeDocument/2006/relationships/slideLayout" Target="../slideLayouts/slideLayout1161.xml"/><Relationship Id="rId7" Type="http://schemas.openxmlformats.org/officeDocument/2006/relationships/slideLayout" Target="../slideLayouts/slideLayout1162.xml"/><Relationship Id="rId8" Type="http://schemas.openxmlformats.org/officeDocument/2006/relationships/slideLayout" Target="../slideLayouts/slideLayout1163.xml"/><Relationship Id="rId9" Type="http://schemas.openxmlformats.org/officeDocument/2006/relationships/slideLayout" Target="../slideLayouts/slideLayout1164.xml"/><Relationship Id="rId10" Type="http://schemas.openxmlformats.org/officeDocument/2006/relationships/slideLayout" Target="../slideLayouts/slideLayout1165.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7.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7.xml"/><Relationship Id="rId2" Type="http://schemas.openxmlformats.org/officeDocument/2006/relationships/slideLayout" Target="../slideLayouts/slideLayout1168.xml"/><Relationship Id="rId3" Type="http://schemas.openxmlformats.org/officeDocument/2006/relationships/slideLayout" Target="../slideLayouts/slideLayout1169.xml"/><Relationship Id="rId4" Type="http://schemas.openxmlformats.org/officeDocument/2006/relationships/slideLayout" Target="../slideLayouts/slideLayout1170.xml"/><Relationship Id="rId5" Type="http://schemas.openxmlformats.org/officeDocument/2006/relationships/slideLayout" Target="../slideLayouts/slideLayout1171.xml"/><Relationship Id="rId6" Type="http://schemas.openxmlformats.org/officeDocument/2006/relationships/slideLayout" Target="../slideLayouts/slideLayout1172.xml"/><Relationship Id="rId7" Type="http://schemas.openxmlformats.org/officeDocument/2006/relationships/slideLayout" Target="../slideLayouts/slideLayout1173.xml"/><Relationship Id="rId8" Type="http://schemas.openxmlformats.org/officeDocument/2006/relationships/slideLayout" Target="../slideLayouts/slideLayout1174.xml"/><Relationship Id="rId9" Type="http://schemas.openxmlformats.org/officeDocument/2006/relationships/slideLayout" Target="../slideLayouts/slideLayout1175.xml"/><Relationship Id="rId10" Type="http://schemas.openxmlformats.org/officeDocument/2006/relationships/slideLayout" Target="../slideLayouts/slideLayout1176.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8.xml"/><Relationship Id="rId12" Type="http://schemas.openxmlformats.org/officeDocument/2006/relationships/theme" Target="../theme/theme108.xml"/><Relationship Id="rId13" Type="http://schemas.openxmlformats.org/officeDocument/2006/relationships/image" Target="../media/image1.png"/><Relationship Id="rId1" Type="http://schemas.openxmlformats.org/officeDocument/2006/relationships/slideLayout" Target="../slideLayouts/slideLayout1178.xml"/><Relationship Id="rId2" Type="http://schemas.openxmlformats.org/officeDocument/2006/relationships/slideLayout" Target="../slideLayouts/slideLayout1179.xml"/><Relationship Id="rId3" Type="http://schemas.openxmlformats.org/officeDocument/2006/relationships/slideLayout" Target="../slideLayouts/slideLayout1180.xml"/><Relationship Id="rId4" Type="http://schemas.openxmlformats.org/officeDocument/2006/relationships/slideLayout" Target="../slideLayouts/slideLayout1181.xml"/><Relationship Id="rId5" Type="http://schemas.openxmlformats.org/officeDocument/2006/relationships/slideLayout" Target="../slideLayouts/slideLayout1182.xml"/><Relationship Id="rId6" Type="http://schemas.openxmlformats.org/officeDocument/2006/relationships/slideLayout" Target="../slideLayouts/slideLayout1183.xml"/><Relationship Id="rId7" Type="http://schemas.openxmlformats.org/officeDocument/2006/relationships/slideLayout" Target="../slideLayouts/slideLayout1184.xml"/><Relationship Id="rId8" Type="http://schemas.openxmlformats.org/officeDocument/2006/relationships/slideLayout" Target="../slideLayouts/slideLayout1185.xml"/><Relationship Id="rId9" Type="http://schemas.openxmlformats.org/officeDocument/2006/relationships/slideLayout" Target="../slideLayouts/slideLayout1186.xml"/><Relationship Id="rId10" Type="http://schemas.openxmlformats.org/officeDocument/2006/relationships/slideLayout" Target="../slideLayouts/slideLayout1187.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3" Type="http://schemas.openxmlformats.org/officeDocument/2006/relationships/image" Target="../media/image1.png"/><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theme" Target="../theme/theme116.xml"/><Relationship Id="rId13" Type="http://schemas.openxmlformats.org/officeDocument/2006/relationships/image" Target="../media/image1.png"/><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7.xml"/><Relationship Id="rId12" Type="http://schemas.openxmlformats.org/officeDocument/2006/relationships/theme" Target="../theme/theme117.xml"/><Relationship Id="rId1" Type="http://schemas.openxmlformats.org/officeDocument/2006/relationships/slideLayout" Target="../slideLayouts/slideLayout1277.xml"/><Relationship Id="rId2" Type="http://schemas.openxmlformats.org/officeDocument/2006/relationships/slideLayout" Target="../slideLayouts/slideLayout1278.xml"/><Relationship Id="rId3" Type="http://schemas.openxmlformats.org/officeDocument/2006/relationships/slideLayout" Target="../slideLayouts/slideLayout1279.xml"/><Relationship Id="rId4" Type="http://schemas.openxmlformats.org/officeDocument/2006/relationships/slideLayout" Target="../slideLayouts/slideLayout1280.xml"/><Relationship Id="rId5" Type="http://schemas.openxmlformats.org/officeDocument/2006/relationships/slideLayout" Target="../slideLayouts/slideLayout1281.xml"/><Relationship Id="rId6" Type="http://schemas.openxmlformats.org/officeDocument/2006/relationships/slideLayout" Target="../slideLayouts/slideLayout1282.xml"/><Relationship Id="rId7" Type="http://schemas.openxmlformats.org/officeDocument/2006/relationships/slideLayout" Target="../slideLayouts/slideLayout1283.xml"/><Relationship Id="rId8" Type="http://schemas.openxmlformats.org/officeDocument/2006/relationships/slideLayout" Target="../slideLayouts/slideLayout1284.xml"/><Relationship Id="rId9" Type="http://schemas.openxmlformats.org/officeDocument/2006/relationships/slideLayout" Target="../slideLayouts/slideLayout1285.xml"/><Relationship Id="rId10" Type="http://schemas.openxmlformats.org/officeDocument/2006/relationships/slideLayout" Target="../slideLayouts/slideLayout1286.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8.xml"/><Relationship Id="rId12" Type="http://schemas.openxmlformats.org/officeDocument/2006/relationships/theme" Target="../theme/theme118.xml"/><Relationship Id="rId13" Type="http://schemas.openxmlformats.org/officeDocument/2006/relationships/image" Target="../media/image1.png"/><Relationship Id="rId1" Type="http://schemas.openxmlformats.org/officeDocument/2006/relationships/slideLayout" Target="../slideLayouts/slideLayout1288.xml"/><Relationship Id="rId2" Type="http://schemas.openxmlformats.org/officeDocument/2006/relationships/slideLayout" Target="../slideLayouts/slideLayout1289.xml"/><Relationship Id="rId3" Type="http://schemas.openxmlformats.org/officeDocument/2006/relationships/slideLayout" Target="../slideLayouts/slideLayout1290.xml"/><Relationship Id="rId4" Type="http://schemas.openxmlformats.org/officeDocument/2006/relationships/slideLayout" Target="../slideLayouts/slideLayout1291.xml"/><Relationship Id="rId5" Type="http://schemas.openxmlformats.org/officeDocument/2006/relationships/slideLayout" Target="../slideLayouts/slideLayout1292.xml"/><Relationship Id="rId6" Type="http://schemas.openxmlformats.org/officeDocument/2006/relationships/slideLayout" Target="../slideLayouts/slideLayout1293.xml"/><Relationship Id="rId7" Type="http://schemas.openxmlformats.org/officeDocument/2006/relationships/slideLayout" Target="../slideLayouts/slideLayout1294.xml"/><Relationship Id="rId8" Type="http://schemas.openxmlformats.org/officeDocument/2006/relationships/slideLayout" Target="../slideLayouts/slideLayout1295.xml"/><Relationship Id="rId9" Type="http://schemas.openxmlformats.org/officeDocument/2006/relationships/slideLayout" Target="../slideLayouts/slideLayout1296.xml"/><Relationship Id="rId10" Type="http://schemas.openxmlformats.org/officeDocument/2006/relationships/slideLayout" Target="../slideLayouts/slideLayout1297.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09.xml"/><Relationship Id="rId12" Type="http://schemas.openxmlformats.org/officeDocument/2006/relationships/theme" Target="../theme/theme119.xml"/><Relationship Id="rId13" Type="http://schemas.openxmlformats.org/officeDocument/2006/relationships/image" Target="../media/image1.png"/><Relationship Id="rId1" Type="http://schemas.openxmlformats.org/officeDocument/2006/relationships/slideLayout" Target="../slideLayouts/slideLayout1299.xml"/><Relationship Id="rId2" Type="http://schemas.openxmlformats.org/officeDocument/2006/relationships/slideLayout" Target="../slideLayouts/slideLayout1300.xml"/><Relationship Id="rId3" Type="http://schemas.openxmlformats.org/officeDocument/2006/relationships/slideLayout" Target="../slideLayouts/slideLayout1301.xml"/><Relationship Id="rId4" Type="http://schemas.openxmlformats.org/officeDocument/2006/relationships/slideLayout" Target="../slideLayouts/slideLayout1302.xml"/><Relationship Id="rId5" Type="http://schemas.openxmlformats.org/officeDocument/2006/relationships/slideLayout" Target="../slideLayouts/slideLayout1303.xml"/><Relationship Id="rId6" Type="http://schemas.openxmlformats.org/officeDocument/2006/relationships/slideLayout" Target="../slideLayouts/slideLayout1304.xml"/><Relationship Id="rId7" Type="http://schemas.openxmlformats.org/officeDocument/2006/relationships/slideLayout" Target="../slideLayouts/slideLayout1305.xml"/><Relationship Id="rId8" Type="http://schemas.openxmlformats.org/officeDocument/2006/relationships/slideLayout" Target="../slideLayouts/slideLayout1306.xml"/><Relationship Id="rId9" Type="http://schemas.openxmlformats.org/officeDocument/2006/relationships/slideLayout" Target="../slideLayouts/slideLayout1307.xml"/><Relationship Id="rId10" Type="http://schemas.openxmlformats.org/officeDocument/2006/relationships/slideLayout" Target="../slideLayouts/slideLayout130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0.xml"/><Relationship Id="rId12" Type="http://schemas.openxmlformats.org/officeDocument/2006/relationships/theme" Target="../theme/theme120.xml"/><Relationship Id="rId13" Type="http://schemas.openxmlformats.org/officeDocument/2006/relationships/image" Target="../media/image1.png"/><Relationship Id="rId1" Type="http://schemas.openxmlformats.org/officeDocument/2006/relationships/slideLayout" Target="../slideLayouts/slideLayout1310.xml"/><Relationship Id="rId2" Type="http://schemas.openxmlformats.org/officeDocument/2006/relationships/slideLayout" Target="../slideLayouts/slideLayout1311.xml"/><Relationship Id="rId3" Type="http://schemas.openxmlformats.org/officeDocument/2006/relationships/slideLayout" Target="../slideLayouts/slideLayout1312.xml"/><Relationship Id="rId4" Type="http://schemas.openxmlformats.org/officeDocument/2006/relationships/slideLayout" Target="../slideLayouts/slideLayout1313.xml"/><Relationship Id="rId5" Type="http://schemas.openxmlformats.org/officeDocument/2006/relationships/slideLayout" Target="../slideLayouts/slideLayout1314.xml"/><Relationship Id="rId6" Type="http://schemas.openxmlformats.org/officeDocument/2006/relationships/slideLayout" Target="../slideLayouts/slideLayout1315.xml"/><Relationship Id="rId7" Type="http://schemas.openxmlformats.org/officeDocument/2006/relationships/slideLayout" Target="../slideLayouts/slideLayout1316.xml"/><Relationship Id="rId8" Type="http://schemas.openxmlformats.org/officeDocument/2006/relationships/slideLayout" Target="../slideLayouts/slideLayout1317.xml"/><Relationship Id="rId9" Type="http://schemas.openxmlformats.org/officeDocument/2006/relationships/slideLayout" Target="../slideLayouts/slideLayout1318.xml"/><Relationship Id="rId10" Type="http://schemas.openxmlformats.org/officeDocument/2006/relationships/slideLayout" Target="../slideLayouts/slideLayout1319.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1.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1.xml"/><Relationship Id="rId2" Type="http://schemas.openxmlformats.org/officeDocument/2006/relationships/slideLayout" Target="../slideLayouts/slideLayout1322.xml"/><Relationship Id="rId3" Type="http://schemas.openxmlformats.org/officeDocument/2006/relationships/slideLayout" Target="../slideLayouts/slideLayout1323.xml"/><Relationship Id="rId4" Type="http://schemas.openxmlformats.org/officeDocument/2006/relationships/slideLayout" Target="../slideLayouts/slideLayout1324.xml"/><Relationship Id="rId5" Type="http://schemas.openxmlformats.org/officeDocument/2006/relationships/slideLayout" Target="../slideLayouts/slideLayout1325.xml"/><Relationship Id="rId6" Type="http://schemas.openxmlformats.org/officeDocument/2006/relationships/slideLayout" Target="../slideLayouts/slideLayout1326.xml"/><Relationship Id="rId7" Type="http://schemas.openxmlformats.org/officeDocument/2006/relationships/slideLayout" Target="../slideLayouts/slideLayout1327.xml"/><Relationship Id="rId8" Type="http://schemas.openxmlformats.org/officeDocument/2006/relationships/slideLayout" Target="../slideLayouts/slideLayout1328.xml"/><Relationship Id="rId9" Type="http://schemas.openxmlformats.org/officeDocument/2006/relationships/slideLayout" Target="../slideLayouts/slideLayout1329.xml"/><Relationship Id="rId10" Type="http://schemas.openxmlformats.org/officeDocument/2006/relationships/slideLayout" Target="../slideLayouts/slideLayout1330.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2.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2.xml"/><Relationship Id="rId2" Type="http://schemas.openxmlformats.org/officeDocument/2006/relationships/slideLayout" Target="../slideLayouts/slideLayout1333.xml"/><Relationship Id="rId3" Type="http://schemas.openxmlformats.org/officeDocument/2006/relationships/slideLayout" Target="../slideLayouts/slideLayout1334.xml"/><Relationship Id="rId4" Type="http://schemas.openxmlformats.org/officeDocument/2006/relationships/slideLayout" Target="../slideLayouts/slideLayout1335.xml"/><Relationship Id="rId5" Type="http://schemas.openxmlformats.org/officeDocument/2006/relationships/slideLayout" Target="../slideLayouts/slideLayout1336.xml"/><Relationship Id="rId6" Type="http://schemas.openxmlformats.org/officeDocument/2006/relationships/slideLayout" Target="../slideLayouts/slideLayout1337.xml"/><Relationship Id="rId7" Type="http://schemas.openxmlformats.org/officeDocument/2006/relationships/slideLayout" Target="../slideLayouts/slideLayout1338.xml"/><Relationship Id="rId8" Type="http://schemas.openxmlformats.org/officeDocument/2006/relationships/slideLayout" Target="../slideLayouts/slideLayout1339.xml"/><Relationship Id="rId9" Type="http://schemas.openxmlformats.org/officeDocument/2006/relationships/slideLayout" Target="../slideLayouts/slideLayout1340.xml"/><Relationship Id="rId10" Type="http://schemas.openxmlformats.org/officeDocument/2006/relationships/slideLayout" Target="../slideLayouts/slideLayout1341.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3.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3.xml"/><Relationship Id="rId2" Type="http://schemas.openxmlformats.org/officeDocument/2006/relationships/slideLayout" Target="../slideLayouts/slideLayout1344.xml"/><Relationship Id="rId3" Type="http://schemas.openxmlformats.org/officeDocument/2006/relationships/slideLayout" Target="../slideLayouts/slideLayout1345.xml"/><Relationship Id="rId4" Type="http://schemas.openxmlformats.org/officeDocument/2006/relationships/slideLayout" Target="../slideLayouts/slideLayout1346.xml"/><Relationship Id="rId5" Type="http://schemas.openxmlformats.org/officeDocument/2006/relationships/slideLayout" Target="../slideLayouts/slideLayout1347.xml"/><Relationship Id="rId6" Type="http://schemas.openxmlformats.org/officeDocument/2006/relationships/slideLayout" Target="../slideLayouts/slideLayout1348.xml"/><Relationship Id="rId7" Type="http://schemas.openxmlformats.org/officeDocument/2006/relationships/slideLayout" Target="../slideLayouts/slideLayout1349.xml"/><Relationship Id="rId8" Type="http://schemas.openxmlformats.org/officeDocument/2006/relationships/slideLayout" Target="../slideLayouts/slideLayout1350.xml"/><Relationship Id="rId9" Type="http://schemas.openxmlformats.org/officeDocument/2006/relationships/slideLayout" Target="../slideLayouts/slideLayout1351.xml"/><Relationship Id="rId10" Type="http://schemas.openxmlformats.org/officeDocument/2006/relationships/slideLayout" Target="../slideLayouts/slideLayout1352.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4.xml"/><Relationship Id="rId12" Type="http://schemas.openxmlformats.org/officeDocument/2006/relationships/slideLayout" Target="../slideLayouts/slideLayout1365.xml"/><Relationship Id="rId13" Type="http://schemas.openxmlformats.org/officeDocument/2006/relationships/theme" Target="../theme/theme124.xml"/><Relationship Id="rId1" Type="http://schemas.openxmlformats.org/officeDocument/2006/relationships/slideLayout" Target="../slideLayouts/slideLayout1354.xml"/><Relationship Id="rId2" Type="http://schemas.openxmlformats.org/officeDocument/2006/relationships/slideLayout" Target="../slideLayouts/slideLayout1355.xml"/><Relationship Id="rId3" Type="http://schemas.openxmlformats.org/officeDocument/2006/relationships/slideLayout" Target="../slideLayouts/slideLayout1356.xml"/><Relationship Id="rId4" Type="http://schemas.openxmlformats.org/officeDocument/2006/relationships/slideLayout" Target="../slideLayouts/slideLayout1357.xml"/><Relationship Id="rId5" Type="http://schemas.openxmlformats.org/officeDocument/2006/relationships/slideLayout" Target="../slideLayouts/slideLayout1358.xml"/><Relationship Id="rId6" Type="http://schemas.openxmlformats.org/officeDocument/2006/relationships/slideLayout" Target="../slideLayouts/slideLayout1359.xml"/><Relationship Id="rId7" Type="http://schemas.openxmlformats.org/officeDocument/2006/relationships/slideLayout" Target="../slideLayouts/slideLayout1360.xml"/><Relationship Id="rId8" Type="http://schemas.openxmlformats.org/officeDocument/2006/relationships/slideLayout" Target="../slideLayouts/slideLayout1361.xml"/><Relationship Id="rId9" Type="http://schemas.openxmlformats.org/officeDocument/2006/relationships/slideLayout" Target="../slideLayouts/slideLayout1362.xml"/><Relationship Id="rId10" Type="http://schemas.openxmlformats.org/officeDocument/2006/relationships/slideLayout" Target="../slideLayouts/slideLayout1363.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3" Type="http://schemas.openxmlformats.org/officeDocument/2006/relationships/image" Target="../media/image1.png"/><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3" Type="http://schemas.openxmlformats.org/officeDocument/2006/relationships/image" Target="../media/image1.png"/><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3" Type="http://schemas.openxmlformats.org/officeDocument/2006/relationships/image" Target="../media/image1.png"/><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11" Type="http://schemas.openxmlformats.org/officeDocument/2006/relationships/slideLayout" Target="../slideLayouts/slideLayout1409.xml"/><Relationship Id="rId12" Type="http://schemas.openxmlformats.org/officeDocument/2006/relationships/theme" Target="../theme/theme128.xml"/><Relationship Id="rId13" Type="http://schemas.openxmlformats.org/officeDocument/2006/relationships/image" Target="../media/image1.png"/><Relationship Id="rId1" Type="http://schemas.openxmlformats.org/officeDocument/2006/relationships/slideLayout" Target="../slideLayouts/slideLayout1399.xml"/><Relationship Id="rId2" Type="http://schemas.openxmlformats.org/officeDocument/2006/relationships/slideLayout" Target="../slideLayouts/slideLayout1400.xml"/><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slideLayout" Target="../slideLayouts/slideLayout1405.xml"/><Relationship Id="rId8" Type="http://schemas.openxmlformats.org/officeDocument/2006/relationships/slideLayout" Target="../slideLayouts/slideLayout1406.xml"/><Relationship Id="rId9" Type="http://schemas.openxmlformats.org/officeDocument/2006/relationships/slideLayout" Target="../slideLayouts/slideLayout1407.xml"/><Relationship Id="rId10" Type="http://schemas.openxmlformats.org/officeDocument/2006/relationships/slideLayout" Target="../slideLayouts/slideLayout1408.xml"/></Relationships>
</file>

<file path=ppt/slideMasters/_rels/slideMaster129.xml.rels><?xml version="1.0" encoding="UTF-8" standalone="yes"?>
<Relationships xmlns="http://schemas.openxmlformats.org/package/2006/relationships"><Relationship Id="rId11" Type="http://schemas.openxmlformats.org/officeDocument/2006/relationships/slideLayout" Target="../slideLayouts/slideLayout1420.xml"/><Relationship Id="rId12" Type="http://schemas.openxmlformats.org/officeDocument/2006/relationships/theme" Target="../theme/theme129.xml"/><Relationship Id="rId13" Type="http://schemas.openxmlformats.org/officeDocument/2006/relationships/image" Target="../media/image1.png"/><Relationship Id="rId1" Type="http://schemas.openxmlformats.org/officeDocument/2006/relationships/slideLayout" Target="../slideLayouts/slideLayout1410.xml"/><Relationship Id="rId2" Type="http://schemas.openxmlformats.org/officeDocument/2006/relationships/slideLayout" Target="../slideLayouts/slideLayout1411.xml"/><Relationship Id="rId3" Type="http://schemas.openxmlformats.org/officeDocument/2006/relationships/slideLayout" Target="../slideLayouts/slideLayout1412.xml"/><Relationship Id="rId4" Type="http://schemas.openxmlformats.org/officeDocument/2006/relationships/slideLayout" Target="../slideLayouts/slideLayout1413.xml"/><Relationship Id="rId5" Type="http://schemas.openxmlformats.org/officeDocument/2006/relationships/slideLayout" Target="../slideLayouts/slideLayout1414.xml"/><Relationship Id="rId6" Type="http://schemas.openxmlformats.org/officeDocument/2006/relationships/slideLayout" Target="../slideLayouts/slideLayout1415.xml"/><Relationship Id="rId7" Type="http://schemas.openxmlformats.org/officeDocument/2006/relationships/slideLayout" Target="../slideLayouts/slideLayout1416.xml"/><Relationship Id="rId8" Type="http://schemas.openxmlformats.org/officeDocument/2006/relationships/slideLayout" Target="../slideLayouts/slideLayout1417.xml"/><Relationship Id="rId9" Type="http://schemas.openxmlformats.org/officeDocument/2006/relationships/slideLayout" Target="../slideLayouts/slideLayout1418.xml"/><Relationship Id="rId10" Type="http://schemas.openxmlformats.org/officeDocument/2006/relationships/slideLayout" Target="../slideLayouts/slideLayout141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11" Type="http://schemas.openxmlformats.org/officeDocument/2006/relationships/slideLayout" Target="../slideLayouts/slideLayout1431.xml"/><Relationship Id="rId12" Type="http://schemas.openxmlformats.org/officeDocument/2006/relationships/theme" Target="../theme/theme130.xml"/><Relationship Id="rId13" Type="http://schemas.openxmlformats.org/officeDocument/2006/relationships/image" Target="../media/image1.png"/><Relationship Id="rId1" Type="http://schemas.openxmlformats.org/officeDocument/2006/relationships/slideLayout" Target="../slideLayouts/slideLayout1421.xml"/><Relationship Id="rId2" Type="http://schemas.openxmlformats.org/officeDocument/2006/relationships/slideLayout" Target="../slideLayouts/slideLayout1422.xml"/><Relationship Id="rId3" Type="http://schemas.openxmlformats.org/officeDocument/2006/relationships/slideLayout" Target="../slideLayouts/slideLayout1423.xml"/><Relationship Id="rId4" Type="http://schemas.openxmlformats.org/officeDocument/2006/relationships/slideLayout" Target="../slideLayouts/slideLayout1424.xml"/><Relationship Id="rId5" Type="http://schemas.openxmlformats.org/officeDocument/2006/relationships/slideLayout" Target="../slideLayouts/slideLayout1425.xml"/><Relationship Id="rId6" Type="http://schemas.openxmlformats.org/officeDocument/2006/relationships/slideLayout" Target="../slideLayouts/slideLayout1426.xml"/><Relationship Id="rId7" Type="http://schemas.openxmlformats.org/officeDocument/2006/relationships/slideLayout" Target="../slideLayouts/slideLayout1427.xml"/><Relationship Id="rId8" Type="http://schemas.openxmlformats.org/officeDocument/2006/relationships/slideLayout" Target="../slideLayouts/slideLayout1428.xml"/><Relationship Id="rId9" Type="http://schemas.openxmlformats.org/officeDocument/2006/relationships/slideLayout" Target="../slideLayouts/slideLayout1429.xml"/><Relationship Id="rId10" Type="http://schemas.openxmlformats.org/officeDocument/2006/relationships/slideLayout" Target="../slideLayouts/slideLayout1430.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42.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32.xml"/><Relationship Id="rId2" Type="http://schemas.openxmlformats.org/officeDocument/2006/relationships/slideLayout" Target="../slideLayouts/slideLayout1433.xml"/><Relationship Id="rId3" Type="http://schemas.openxmlformats.org/officeDocument/2006/relationships/slideLayout" Target="../slideLayouts/slideLayout1434.xml"/><Relationship Id="rId4" Type="http://schemas.openxmlformats.org/officeDocument/2006/relationships/slideLayout" Target="../slideLayouts/slideLayout1435.xml"/><Relationship Id="rId5" Type="http://schemas.openxmlformats.org/officeDocument/2006/relationships/slideLayout" Target="../slideLayouts/slideLayout1436.xml"/><Relationship Id="rId6" Type="http://schemas.openxmlformats.org/officeDocument/2006/relationships/slideLayout" Target="../slideLayouts/slideLayout1437.xml"/><Relationship Id="rId7" Type="http://schemas.openxmlformats.org/officeDocument/2006/relationships/slideLayout" Target="../slideLayouts/slideLayout1438.xml"/><Relationship Id="rId8" Type="http://schemas.openxmlformats.org/officeDocument/2006/relationships/slideLayout" Target="../slideLayouts/slideLayout1439.xml"/><Relationship Id="rId9" Type="http://schemas.openxmlformats.org/officeDocument/2006/relationships/slideLayout" Target="../slideLayouts/slideLayout1440.xml"/><Relationship Id="rId10" Type="http://schemas.openxmlformats.org/officeDocument/2006/relationships/slideLayout" Target="../slideLayouts/slideLayout1441.xml"/></Relationships>
</file>

<file path=ppt/slideMasters/_rels/slideMaster132.xml.rels><?xml version="1.0" encoding="UTF-8" standalone="yes"?>
<Relationships xmlns="http://schemas.openxmlformats.org/package/2006/relationships"><Relationship Id="rId11" Type="http://schemas.openxmlformats.org/officeDocument/2006/relationships/slideLayout" Target="../slideLayouts/slideLayout1453.xml"/><Relationship Id="rId12" Type="http://schemas.openxmlformats.org/officeDocument/2006/relationships/theme" Target="../theme/theme132.xml"/><Relationship Id="rId13" Type="http://schemas.openxmlformats.org/officeDocument/2006/relationships/image" Target="../media/image1.png"/><Relationship Id="rId1" Type="http://schemas.openxmlformats.org/officeDocument/2006/relationships/slideLayout" Target="../slideLayouts/slideLayout1443.xml"/><Relationship Id="rId2" Type="http://schemas.openxmlformats.org/officeDocument/2006/relationships/slideLayout" Target="../slideLayouts/slideLayout1444.xml"/><Relationship Id="rId3" Type="http://schemas.openxmlformats.org/officeDocument/2006/relationships/slideLayout" Target="../slideLayouts/slideLayout1445.xml"/><Relationship Id="rId4" Type="http://schemas.openxmlformats.org/officeDocument/2006/relationships/slideLayout" Target="../slideLayouts/slideLayout1446.xml"/><Relationship Id="rId5" Type="http://schemas.openxmlformats.org/officeDocument/2006/relationships/slideLayout" Target="../slideLayouts/slideLayout1447.xml"/><Relationship Id="rId6" Type="http://schemas.openxmlformats.org/officeDocument/2006/relationships/slideLayout" Target="../slideLayouts/slideLayout1448.xml"/><Relationship Id="rId7" Type="http://schemas.openxmlformats.org/officeDocument/2006/relationships/slideLayout" Target="../slideLayouts/slideLayout1449.xml"/><Relationship Id="rId8" Type="http://schemas.openxmlformats.org/officeDocument/2006/relationships/slideLayout" Target="../slideLayouts/slideLayout1450.xml"/><Relationship Id="rId9" Type="http://schemas.openxmlformats.org/officeDocument/2006/relationships/slideLayout" Target="../slideLayouts/slideLayout1451.xml"/><Relationship Id="rId10" Type="http://schemas.openxmlformats.org/officeDocument/2006/relationships/slideLayout" Target="../slideLayouts/slideLayout1452.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64.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54.xml"/><Relationship Id="rId2" Type="http://schemas.openxmlformats.org/officeDocument/2006/relationships/slideLayout" Target="../slideLayouts/slideLayout1455.xml"/><Relationship Id="rId3" Type="http://schemas.openxmlformats.org/officeDocument/2006/relationships/slideLayout" Target="../slideLayouts/slideLayout1456.xml"/><Relationship Id="rId4" Type="http://schemas.openxmlformats.org/officeDocument/2006/relationships/slideLayout" Target="../slideLayouts/slideLayout1457.xml"/><Relationship Id="rId5" Type="http://schemas.openxmlformats.org/officeDocument/2006/relationships/slideLayout" Target="../slideLayouts/slideLayout1458.xml"/><Relationship Id="rId6" Type="http://schemas.openxmlformats.org/officeDocument/2006/relationships/slideLayout" Target="../slideLayouts/slideLayout1459.xml"/><Relationship Id="rId7" Type="http://schemas.openxmlformats.org/officeDocument/2006/relationships/slideLayout" Target="../slideLayouts/slideLayout1460.xml"/><Relationship Id="rId8" Type="http://schemas.openxmlformats.org/officeDocument/2006/relationships/slideLayout" Target="../slideLayouts/slideLayout1461.xml"/><Relationship Id="rId9" Type="http://schemas.openxmlformats.org/officeDocument/2006/relationships/slideLayout" Target="../slideLayouts/slideLayout1462.xml"/><Relationship Id="rId10" Type="http://schemas.openxmlformats.org/officeDocument/2006/relationships/slideLayout" Target="../slideLayouts/slideLayout1463.xml"/></Relationships>
</file>

<file path=ppt/slideMasters/_rels/slideMaster134.xml.rels><?xml version="1.0" encoding="UTF-8" standalone="yes"?>
<Relationships xmlns="http://schemas.openxmlformats.org/package/2006/relationships"><Relationship Id="rId3" Type="http://schemas.openxmlformats.org/officeDocument/2006/relationships/slideLayout" Target="../slideLayouts/slideLayout1467.xml"/><Relationship Id="rId4" Type="http://schemas.openxmlformats.org/officeDocument/2006/relationships/slideLayout" Target="../slideLayouts/slideLayout1468.xml"/><Relationship Id="rId5" Type="http://schemas.openxmlformats.org/officeDocument/2006/relationships/slideLayout" Target="../slideLayouts/slideLayout1469.xml"/><Relationship Id="rId6" Type="http://schemas.openxmlformats.org/officeDocument/2006/relationships/slideLayout" Target="../slideLayouts/slideLayout1470.xml"/><Relationship Id="rId7" Type="http://schemas.openxmlformats.org/officeDocument/2006/relationships/slideLayout" Target="../slideLayouts/slideLayout1471.xml"/><Relationship Id="rId8" Type="http://schemas.openxmlformats.org/officeDocument/2006/relationships/theme" Target="../theme/theme134.xml"/><Relationship Id="rId1" Type="http://schemas.openxmlformats.org/officeDocument/2006/relationships/slideLayout" Target="../slideLayouts/slideLayout1465.xml"/><Relationship Id="rId2" Type="http://schemas.openxmlformats.org/officeDocument/2006/relationships/slideLayout" Target="../slideLayouts/slideLayout1466.xml"/></Relationships>
</file>

<file path=ppt/slideMasters/_rels/slideMaster135.xml.rels><?xml version="1.0" encoding="UTF-8" standalone="yes"?>
<Relationships xmlns="http://schemas.openxmlformats.org/package/2006/relationships"><Relationship Id="rId3" Type="http://schemas.openxmlformats.org/officeDocument/2006/relationships/slideLayout" Target="../slideLayouts/slideLayout1474.xml"/><Relationship Id="rId4" Type="http://schemas.openxmlformats.org/officeDocument/2006/relationships/slideLayout" Target="../slideLayouts/slideLayout1475.xml"/><Relationship Id="rId5" Type="http://schemas.openxmlformats.org/officeDocument/2006/relationships/slideLayout" Target="../slideLayouts/slideLayout1476.xml"/><Relationship Id="rId6" Type="http://schemas.openxmlformats.org/officeDocument/2006/relationships/slideLayout" Target="../slideLayouts/slideLayout1477.xml"/><Relationship Id="rId7" Type="http://schemas.openxmlformats.org/officeDocument/2006/relationships/slideLayout" Target="../slideLayouts/slideLayout1478.xml"/><Relationship Id="rId8" Type="http://schemas.openxmlformats.org/officeDocument/2006/relationships/theme" Target="../theme/theme135.xml"/><Relationship Id="rId1" Type="http://schemas.openxmlformats.org/officeDocument/2006/relationships/slideLayout" Target="../slideLayouts/slideLayout1472.xml"/><Relationship Id="rId2" Type="http://schemas.openxmlformats.org/officeDocument/2006/relationships/slideLayout" Target="../slideLayouts/slideLayout1473.xml"/></Relationships>
</file>

<file path=ppt/slideMasters/_rels/slideMaster136.xml.rels><?xml version="1.0" encoding="UTF-8" standalone="yes"?>
<Relationships xmlns="http://schemas.openxmlformats.org/package/2006/relationships"><Relationship Id="rId3" Type="http://schemas.openxmlformats.org/officeDocument/2006/relationships/slideLayout" Target="../slideLayouts/slideLayout1481.xml"/><Relationship Id="rId4" Type="http://schemas.openxmlformats.org/officeDocument/2006/relationships/slideLayout" Target="../slideLayouts/slideLayout1482.xml"/><Relationship Id="rId5" Type="http://schemas.openxmlformats.org/officeDocument/2006/relationships/slideLayout" Target="../slideLayouts/slideLayout1483.xml"/><Relationship Id="rId6" Type="http://schemas.openxmlformats.org/officeDocument/2006/relationships/slideLayout" Target="../slideLayouts/slideLayout1484.xml"/><Relationship Id="rId7" Type="http://schemas.openxmlformats.org/officeDocument/2006/relationships/slideLayout" Target="../slideLayouts/slideLayout1485.xml"/><Relationship Id="rId8" Type="http://schemas.openxmlformats.org/officeDocument/2006/relationships/theme" Target="../theme/theme136.xml"/><Relationship Id="rId1" Type="http://schemas.openxmlformats.org/officeDocument/2006/relationships/slideLayout" Target="../slideLayouts/slideLayout1479.xml"/><Relationship Id="rId2" Type="http://schemas.openxmlformats.org/officeDocument/2006/relationships/slideLayout" Target="../slideLayouts/slideLayout1480.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6.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6.xml"/><Relationship Id="rId2" Type="http://schemas.openxmlformats.org/officeDocument/2006/relationships/slideLayout" Target="../slideLayouts/slideLayout1487.xml"/><Relationship Id="rId3" Type="http://schemas.openxmlformats.org/officeDocument/2006/relationships/slideLayout" Target="../slideLayouts/slideLayout1488.xml"/><Relationship Id="rId4" Type="http://schemas.openxmlformats.org/officeDocument/2006/relationships/slideLayout" Target="../slideLayouts/slideLayout1489.xml"/><Relationship Id="rId5" Type="http://schemas.openxmlformats.org/officeDocument/2006/relationships/slideLayout" Target="../slideLayouts/slideLayout1490.xml"/><Relationship Id="rId6" Type="http://schemas.openxmlformats.org/officeDocument/2006/relationships/slideLayout" Target="../slideLayouts/slideLayout1491.xml"/><Relationship Id="rId7" Type="http://schemas.openxmlformats.org/officeDocument/2006/relationships/slideLayout" Target="../slideLayouts/slideLayout1492.xml"/><Relationship Id="rId8" Type="http://schemas.openxmlformats.org/officeDocument/2006/relationships/slideLayout" Target="../slideLayouts/slideLayout1493.xml"/><Relationship Id="rId9" Type="http://schemas.openxmlformats.org/officeDocument/2006/relationships/slideLayout" Target="../slideLayouts/slideLayout1494.xml"/><Relationship Id="rId10" Type="http://schemas.openxmlformats.org/officeDocument/2006/relationships/slideLayout" Target="../slideLayouts/slideLayout1495.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7.xml"/><Relationship Id="rId12" Type="http://schemas.openxmlformats.org/officeDocument/2006/relationships/theme" Target="../theme/theme138.xml"/><Relationship Id="rId13" Type="http://schemas.openxmlformats.org/officeDocument/2006/relationships/image" Target="../media/image1.png"/><Relationship Id="rId1" Type="http://schemas.openxmlformats.org/officeDocument/2006/relationships/slideLayout" Target="../slideLayouts/slideLayout1497.xml"/><Relationship Id="rId2" Type="http://schemas.openxmlformats.org/officeDocument/2006/relationships/slideLayout" Target="../slideLayouts/slideLayout1498.xml"/><Relationship Id="rId3" Type="http://schemas.openxmlformats.org/officeDocument/2006/relationships/slideLayout" Target="../slideLayouts/slideLayout1499.xml"/><Relationship Id="rId4" Type="http://schemas.openxmlformats.org/officeDocument/2006/relationships/slideLayout" Target="../slideLayouts/slideLayout1500.xml"/><Relationship Id="rId5" Type="http://schemas.openxmlformats.org/officeDocument/2006/relationships/slideLayout" Target="../slideLayouts/slideLayout1501.xml"/><Relationship Id="rId6" Type="http://schemas.openxmlformats.org/officeDocument/2006/relationships/slideLayout" Target="../slideLayouts/slideLayout1502.xml"/><Relationship Id="rId7" Type="http://schemas.openxmlformats.org/officeDocument/2006/relationships/slideLayout" Target="../slideLayouts/slideLayout1503.xml"/><Relationship Id="rId8" Type="http://schemas.openxmlformats.org/officeDocument/2006/relationships/slideLayout" Target="../slideLayouts/slideLayout1504.xml"/><Relationship Id="rId9" Type="http://schemas.openxmlformats.org/officeDocument/2006/relationships/slideLayout" Target="../slideLayouts/slideLayout1505.xml"/><Relationship Id="rId10" Type="http://schemas.openxmlformats.org/officeDocument/2006/relationships/slideLayout" Target="../slideLayouts/slideLayout1506.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8.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8.xml"/><Relationship Id="rId2" Type="http://schemas.openxmlformats.org/officeDocument/2006/relationships/slideLayout" Target="../slideLayouts/slideLayout1509.xml"/><Relationship Id="rId3" Type="http://schemas.openxmlformats.org/officeDocument/2006/relationships/slideLayout" Target="../slideLayouts/slideLayout1510.xml"/><Relationship Id="rId4" Type="http://schemas.openxmlformats.org/officeDocument/2006/relationships/slideLayout" Target="../slideLayouts/slideLayout1511.xml"/><Relationship Id="rId5" Type="http://schemas.openxmlformats.org/officeDocument/2006/relationships/slideLayout" Target="../slideLayouts/slideLayout1512.xml"/><Relationship Id="rId6" Type="http://schemas.openxmlformats.org/officeDocument/2006/relationships/slideLayout" Target="../slideLayouts/slideLayout1513.xml"/><Relationship Id="rId7" Type="http://schemas.openxmlformats.org/officeDocument/2006/relationships/slideLayout" Target="../slideLayouts/slideLayout1514.xml"/><Relationship Id="rId8" Type="http://schemas.openxmlformats.org/officeDocument/2006/relationships/slideLayout" Target="../slideLayouts/slideLayout1515.xml"/><Relationship Id="rId9" Type="http://schemas.openxmlformats.org/officeDocument/2006/relationships/slideLayout" Target="../slideLayouts/slideLayout1516.xml"/><Relationship Id="rId10" Type="http://schemas.openxmlformats.org/officeDocument/2006/relationships/slideLayout" Target="../slideLayouts/slideLayout151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9.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9.xml"/><Relationship Id="rId2" Type="http://schemas.openxmlformats.org/officeDocument/2006/relationships/slideLayout" Target="../slideLayouts/slideLayout1520.xml"/><Relationship Id="rId3" Type="http://schemas.openxmlformats.org/officeDocument/2006/relationships/slideLayout" Target="../slideLayouts/slideLayout1521.xml"/><Relationship Id="rId4" Type="http://schemas.openxmlformats.org/officeDocument/2006/relationships/slideLayout" Target="../slideLayouts/slideLayout1522.xml"/><Relationship Id="rId5" Type="http://schemas.openxmlformats.org/officeDocument/2006/relationships/slideLayout" Target="../slideLayouts/slideLayout1523.xml"/><Relationship Id="rId6" Type="http://schemas.openxmlformats.org/officeDocument/2006/relationships/slideLayout" Target="../slideLayouts/slideLayout1524.xml"/><Relationship Id="rId7" Type="http://schemas.openxmlformats.org/officeDocument/2006/relationships/slideLayout" Target="../slideLayouts/slideLayout1525.xml"/><Relationship Id="rId8" Type="http://schemas.openxmlformats.org/officeDocument/2006/relationships/slideLayout" Target="../slideLayouts/slideLayout1526.xml"/><Relationship Id="rId9" Type="http://schemas.openxmlformats.org/officeDocument/2006/relationships/slideLayout" Target="../slideLayouts/slideLayout1527.xml"/><Relationship Id="rId10" Type="http://schemas.openxmlformats.org/officeDocument/2006/relationships/slideLayout" Target="../slideLayouts/slideLayout1528.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40.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30.xml"/><Relationship Id="rId2" Type="http://schemas.openxmlformats.org/officeDocument/2006/relationships/slideLayout" Target="../slideLayouts/slideLayout1531.xml"/><Relationship Id="rId3" Type="http://schemas.openxmlformats.org/officeDocument/2006/relationships/slideLayout" Target="../slideLayouts/slideLayout1532.xml"/><Relationship Id="rId4" Type="http://schemas.openxmlformats.org/officeDocument/2006/relationships/slideLayout" Target="../slideLayouts/slideLayout1533.xml"/><Relationship Id="rId5" Type="http://schemas.openxmlformats.org/officeDocument/2006/relationships/slideLayout" Target="../slideLayouts/slideLayout1534.xml"/><Relationship Id="rId6" Type="http://schemas.openxmlformats.org/officeDocument/2006/relationships/slideLayout" Target="../slideLayouts/slideLayout1535.xml"/><Relationship Id="rId7" Type="http://schemas.openxmlformats.org/officeDocument/2006/relationships/slideLayout" Target="../slideLayouts/slideLayout1536.xml"/><Relationship Id="rId8" Type="http://schemas.openxmlformats.org/officeDocument/2006/relationships/slideLayout" Target="../slideLayouts/slideLayout1537.xml"/><Relationship Id="rId9" Type="http://schemas.openxmlformats.org/officeDocument/2006/relationships/slideLayout" Target="../slideLayouts/slideLayout1538.xml"/><Relationship Id="rId10" Type="http://schemas.openxmlformats.org/officeDocument/2006/relationships/slideLayout" Target="../slideLayouts/slideLayout1539.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51.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41.xml"/><Relationship Id="rId2" Type="http://schemas.openxmlformats.org/officeDocument/2006/relationships/slideLayout" Target="../slideLayouts/slideLayout1542.xml"/><Relationship Id="rId3" Type="http://schemas.openxmlformats.org/officeDocument/2006/relationships/slideLayout" Target="../slideLayouts/slideLayout1543.xml"/><Relationship Id="rId4" Type="http://schemas.openxmlformats.org/officeDocument/2006/relationships/slideLayout" Target="../slideLayouts/slideLayout1544.xml"/><Relationship Id="rId5" Type="http://schemas.openxmlformats.org/officeDocument/2006/relationships/slideLayout" Target="../slideLayouts/slideLayout1545.xml"/><Relationship Id="rId6" Type="http://schemas.openxmlformats.org/officeDocument/2006/relationships/slideLayout" Target="../slideLayouts/slideLayout1546.xml"/><Relationship Id="rId7" Type="http://schemas.openxmlformats.org/officeDocument/2006/relationships/slideLayout" Target="../slideLayouts/slideLayout1547.xml"/><Relationship Id="rId8" Type="http://schemas.openxmlformats.org/officeDocument/2006/relationships/slideLayout" Target="../slideLayouts/slideLayout1548.xml"/><Relationship Id="rId9" Type="http://schemas.openxmlformats.org/officeDocument/2006/relationships/slideLayout" Target="../slideLayouts/slideLayout1549.xml"/><Relationship Id="rId10" Type="http://schemas.openxmlformats.org/officeDocument/2006/relationships/slideLayout" Target="../slideLayouts/slideLayout1550.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2.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2.xml"/><Relationship Id="rId2" Type="http://schemas.openxmlformats.org/officeDocument/2006/relationships/slideLayout" Target="../slideLayouts/slideLayout1553.xml"/><Relationship Id="rId3" Type="http://schemas.openxmlformats.org/officeDocument/2006/relationships/slideLayout" Target="../slideLayouts/slideLayout1554.xml"/><Relationship Id="rId4" Type="http://schemas.openxmlformats.org/officeDocument/2006/relationships/slideLayout" Target="../slideLayouts/slideLayout1555.xml"/><Relationship Id="rId5" Type="http://schemas.openxmlformats.org/officeDocument/2006/relationships/slideLayout" Target="../slideLayouts/slideLayout1556.xml"/><Relationship Id="rId6" Type="http://schemas.openxmlformats.org/officeDocument/2006/relationships/slideLayout" Target="../slideLayouts/slideLayout1557.xml"/><Relationship Id="rId7" Type="http://schemas.openxmlformats.org/officeDocument/2006/relationships/slideLayout" Target="../slideLayouts/slideLayout1558.xml"/><Relationship Id="rId8" Type="http://schemas.openxmlformats.org/officeDocument/2006/relationships/slideLayout" Target="../slideLayouts/slideLayout1559.xml"/><Relationship Id="rId9" Type="http://schemas.openxmlformats.org/officeDocument/2006/relationships/slideLayout" Target="../slideLayouts/slideLayout1560.xml"/><Relationship Id="rId10" Type="http://schemas.openxmlformats.org/officeDocument/2006/relationships/slideLayout" Target="../slideLayouts/slideLayout1561.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3.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3.xml"/><Relationship Id="rId2" Type="http://schemas.openxmlformats.org/officeDocument/2006/relationships/slideLayout" Target="../slideLayouts/slideLayout1564.xml"/><Relationship Id="rId3" Type="http://schemas.openxmlformats.org/officeDocument/2006/relationships/slideLayout" Target="../slideLayouts/slideLayout1565.xml"/><Relationship Id="rId4" Type="http://schemas.openxmlformats.org/officeDocument/2006/relationships/slideLayout" Target="../slideLayouts/slideLayout1566.xml"/><Relationship Id="rId5" Type="http://schemas.openxmlformats.org/officeDocument/2006/relationships/slideLayout" Target="../slideLayouts/slideLayout1567.xml"/><Relationship Id="rId6" Type="http://schemas.openxmlformats.org/officeDocument/2006/relationships/slideLayout" Target="../slideLayouts/slideLayout1568.xml"/><Relationship Id="rId7" Type="http://schemas.openxmlformats.org/officeDocument/2006/relationships/slideLayout" Target="../slideLayouts/slideLayout1569.xml"/><Relationship Id="rId8" Type="http://schemas.openxmlformats.org/officeDocument/2006/relationships/slideLayout" Target="../slideLayouts/slideLayout1570.xml"/><Relationship Id="rId9" Type="http://schemas.openxmlformats.org/officeDocument/2006/relationships/slideLayout" Target="../slideLayouts/slideLayout1571.xml"/><Relationship Id="rId10" Type="http://schemas.openxmlformats.org/officeDocument/2006/relationships/slideLayout" Target="../slideLayouts/slideLayout1572.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4.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4.xml"/><Relationship Id="rId2" Type="http://schemas.openxmlformats.org/officeDocument/2006/relationships/slideLayout" Target="../slideLayouts/slideLayout1575.xml"/><Relationship Id="rId3" Type="http://schemas.openxmlformats.org/officeDocument/2006/relationships/slideLayout" Target="../slideLayouts/slideLayout1576.xml"/><Relationship Id="rId4" Type="http://schemas.openxmlformats.org/officeDocument/2006/relationships/slideLayout" Target="../slideLayouts/slideLayout1577.xml"/><Relationship Id="rId5" Type="http://schemas.openxmlformats.org/officeDocument/2006/relationships/slideLayout" Target="../slideLayouts/slideLayout1578.xml"/><Relationship Id="rId6" Type="http://schemas.openxmlformats.org/officeDocument/2006/relationships/slideLayout" Target="../slideLayouts/slideLayout1579.xml"/><Relationship Id="rId7" Type="http://schemas.openxmlformats.org/officeDocument/2006/relationships/slideLayout" Target="../slideLayouts/slideLayout1580.xml"/><Relationship Id="rId8" Type="http://schemas.openxmlformats.org/officeDocument/2006/relationships/slideLayout" Target="../slideLayouts/slideLayout1581.xml"/><Relationship Id="rId9" Type="http://schemas.openxmlformats.org/officeDocument/2006/relationships/slideLayout" Target="../slideLayouts/slideLayout1582.xml"/><Relationship Id="rId10" Type="http://schemas.openxmlformats.org/officeDocument/2006/relationships/slideLayout" Target="../slideLayouts/slideLayout1583.xml"/></Relationships>
</file>

<file path=ppt/slideMasters/_rels/slideMaster146.xml.rels><?xml version="1.0" encoding="UTF-8" standalone="yes"?>
<Relationships xmlns="http://schemas.openxmlformats.org/package/2006/relationships"><Relationship Id="rId11" Type="http://schemas.openxmlformats.org/officeDocument/2006/relationships/slideLayout" Target="../slideLayouts/slideLayout1595.xml"/><Relationship Id="rId12" Type="http://schemas.openxmlformats.org/officeDocument/2006/relationships/theme" Target="../theme/theme146.xml"/><Relationship Id="rId13" Type="http://schemas.openxmlformats.org/officeDocument/2006/relationships/image" Target="../media/image1.png"/><Relationship Id="rId1" Type="http://schemas.openxmlformats.org/officeDocument/2006/relationships/slideLayout" Target="../slideLayouts/slideLayout1585.xml"/><Relationship Id="rId2" Type="http://schemas.openxmlformats.org/officeDocument/2006/relationships/slideLayout" Target="../slideLayouts/slideLayout1586.xml"/><Relationship Id="rId3" Type="http://schemas.openxmlformats.org/officeDocument/2006/relationships/slideLayout" Target="../slideLayouts/slideLayout1587.xml"/><Relationship Id="rId4" Type="http://schemas.openxmlformats.org/officeDocument/2006/relationships/slideLayout" Target="../slideLayouts/slideLayout1588.xml"/><Relationship Id="rId5" Type="http://schemas.openxmlformats.org/officeDocument/2006/relationships/slideLayout" Target="../slideLayouts/slideLayout1589.xml"/><Relationship Id="rId6" Type="http://schemas.openxmlformats.org/officeDocument/2006/relationships/slideLayout" Target="../slideLayouts/slideLayout1590.xml"/><Relationship Id="rId7" Type="http://schemas.openxmlformats.org/officeDocument/2006/relationships/slideLayout" Target="../slideLayouts/slideLayout1591.xml"/><Relationship Id="rId8" Type="http://schemas.openxmlformats.org/officeDocument/2006/relationships/slideLayout" Target="../slideLayouts/slideLayout1592.xml"/><Relationship Id="rId9" Type="http://schemas.openxmlformats.org/officeDocument/2006/relationships/slideLayout" Target="../slideLayouts/slideLayout1593.xml"/><Relationship Id="rId10" Type="http://schemas.openxmlformats.org/officeDocument/2006/relationships/slideLayout" Target="../slideLayouts/slideLayout1594.xml"/></Relationships>
</file>

<file path=ppt/slideMasters/_rels/slideMaster147.xml.rels><?xml version="1.0" encoding="UTF-8" standalone="yes"?>
<Relationships xmlns="http://schemas.openxmlformats.org/package/2006/relationships"><Relationship Id="rId11" Type="http://schemas.openxmlformats.org/officeDocument/2006/relationships/slideLayout" Target="../slideLayouts/slideLayout1606.xml"/><Relationship Id="rId12" Type="http://schemas.openxmlformats.org/officeDocument/2006/relationships/theme" Target="../theme/theme147.xml"/><Relationship Id="rId13" Type="http://schemas.openxmlformats.org/officeDocument/2006/relationships/image" Target="../media/image1.png"/><Relationship Id="rId1" Type="http://schemas.openxmlformats.org/officeDocument/2006/relationships/slideLayout" Target="../slideLayouts/slideLayout1596.xml"/><Relationship Id="rId2" Type="http://schemas.openxmlformats.org/officeDocument/2006/relationships/slideLayout" Target="../slideLayouts/slideLayout1597.xml"/><Relationship Id="rId3" Type="http://schemas.openxmlformats.org/officeDocument/2006/relationships/slideLayout" Target="../slideLayouts/slideLayout1598.xml"/><Relationship Id="rId4" Type="http://schemas.openxmlformats.org/officeDocument/2006/relationships/slideLayout" Target="../slideLayouts/slideLayout1599.xml"/><Relationship Id="rId5" Type="http://schemas.openxmlformats.org/officeDocument/2006/relationships/slideLayout" Target="../slideLayouts/slideLayout1600.xml"/><Relationship Id="rId6" Type="http://schemas.openxmlformats.org/officeDocument/2006/relationships/slideLayout" Target="../slideLayouts/slideLayout1601.xml"/><Relationship Id="rId7" Type="http://schemas.openxmlformats.org/officeDocument/2006/relationships/slideLayout" Target="../slideLayouts/slideLayout1602.xml"/><Relationship Id="rId8" Type="http://schemas.openxmlformats.org/officeDocument/2006/relationships/slideLayout" Target="../slideLayouts/slideLayout1603.xml"/><Relationship Id="rId9" Type="http://schemas.openxmlformats.org/officeDocument/2006/relationships/slideLayout" Target="../slideLayouts/slideLayout1604.xml"/><Relationship Id="rId10" Type="http://schemas.openxmlformats.org/officeDocument/2006/relationships/slideLayout" Target="../slideLayouts/slideLayout1605.xml"/></Relationships>
</file>

<file path=ppt/slideMasters/_rels/slideMaster148.xml.rels><?xml version="1.0" encoding="UTF-8" standalone="yes"?>
<Relationships xmlns="http://schemas.openxmlformats.org/package/2006/relationships"><Relationship Id="rId11" Type="http://schemas.openxmlformats.org/officeDocument/2006/relationships/slideLayout" Target="../slideLayouts/slideLayout1617.xml"/><Relationship Id="rId12" Type="http://schemas.openxmlformats.org/officeDocument/2006/relationships/theme" Target="../theme/theme148.xml"/><Relationship Id="rId13" Type="http://schemas.openxmlformats.org/officeDocument/2006/relationships/image" Target="../media/image1.png"/><Relationship Id="rId1" Type="http://schemas.openxmlformats.org/officeDocument/2006/relationships/slideLayout" Target="../slideLayouts/slideLayout1607.xml"/><Relationship Id="rId2" Type="http://schemas.openxmlformats.org/officeDocument/2006/relationships/slideLayout" Target="../slideLayouts/slideLayout1608.xml"/><Relationship Id="rId3" Type="http://schemas.openxmlformats.org/officeDocument/2006/relationships/slideLayout" Target="../slideLayouts/slideLayout1609.xml"/><Relationship Id="rId4" Type="http://schemas.openxmlformats.org/officeDocument/2006/relationships/slideLayout" Target="../slideLayouts/slideLayout1610.xml"/><Relationship Id="rId5" Type="http://schemas.openxmlformats.org/officeDocument/2006/relationships/slideLayout" Target="../slideLayouts/slideLayout1611.xml"/><Relationship Id="rId6" Type="http://schemas.openxmlformats.org/officeDocument/2006/relationships/slideLayout" Target="../slideLayouts/slideLayout1612.xml"/><Relationship Id="rId7" Type="http://schemas.openxmlformats.org/officeDocument/2006/relationships/slideLayout" Target="../slideLayouts/slideLayout1613.xml"/><Relationship Id="rId8" Type="http://schemas.openxmlformats.org/officeDocument/2006/relationships/slideLayout" Target="../slideLayouts/slideLayout1614.xml"/><Relationship Id="rId9" Type="http://schemas.openxmlformats.org/officeDocument/2006/relationships/slideLayout" Target="../slideLayouts/slideLayout1615.xml"/><Relationship Id="rId10" Type="http://schemas.openxmlformats.org/officeDocument/2006/relationships/slideLayout" Target="../slideLayouts/slideLayout1616.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28.xml"/><Relationship Id="rId12" Type="http://schemas.openxmlformats.org/officeDocument/2006/relationships/theme" Target="../theme/theme149.xml"/><Relationship Id="rId13" Type="http://schemas.openxmlformats.org/officeDocument/2006/relationships/image" Target="../media/image1.png"/><Relationship Id="rId1" Type="http://schemas.openxmlformats.org/officeDocument/2006/relationships/slideLayout" Target="../slideLayouts/slideLayout1618.xml"/><Relationship Id="rId2" Type="http://schemas.openxmlformats.org/officeDocument/2006/relationships/slideLayout" Target="../slideLayouts/slideLayout1619.xml"/><Relationship Id="rId3" Type="http://schemas.openxmlformats.org/officeDocument/2006/relationships/slideLayout" Target="../slideLayouts/slideLayout1620.xml"/><Relationship Id="rId4" Type="http://schemas.openxmlformats.org/officeDocument/2006/relationships/slideLayout" Target="../slideLayouts/slideLayout1621.xml"/><Relationship Id="rId5" Type="http://schemas.openxmlformats.org/officeDocument/2006/relationships/slideLayout" Target="../slideLayouts/slideLayout1622.xml"/><Relationship Id="rId6" Type="http://schemas.openxmlformats.org/officeDocument/2006/relationships/slideLayout" Target="../slideLayouts/slideLayout1623.xml"/><Relationship Id="rId7" Type="http://schemas.openxmlformats.org/officeDocument/2006/relationships/slideLayout" Target="../slideLayouts/slideLayout1624.xml"/><Relationship Id="rId8" Type="http://schemas.openxmlformats.org/officeDocument/2006/relationships/slideLayout" Target="../slideLayouts/slideLayout1625.xml"/><Relationship Id="rId9" Type="http://schemas.openxmlformats.org/officeDocument/2006/relationships/slideLayout" Target="../slideLayouts/slideLayout1626.xml"/><Relationship Id="rId10" Type="http://schemas.openxmlformats.org/officeDocument/2006/relationships/slideLayout" Target="../slideLayouts/slideLayout162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11" Type="http://schemas.openxmlformats.org/officeDocument/2006/relationships/slideLayout" Target="../slideLayouts/slideLayout1639.xml"/><Relationship Id="rId12" Type="http://schemas.openxmlformats.org/officeDocument/2006/relationships/theme" Target="../theme/theme150.xml"/><Relationship Id="rId13" Type="http://schemas.openxmlformats.org/officeDocument/2006/relationships/image" Target="../media/image1.png"/><Relationship Id="rId1" Type="http://schemas.openxmlformats.org/officeDocument/2006/relationships/slideLayout" Target="../slideLayouts/slideLayout1629.xml"/><Relationship Id="rId2" Type="http://schemas.openxmlformats.org/officeDocument/2006/relationships/slideLayout" Target="../slideLayouts/slideLayout1630.xml"/><Relationship Id="rId3" Type="http://schemas.openxmlformats.org/officeDocument/2006/relationships/slideLayout" Target="../slideLayouts/slideLayout1631.xml"/><Relationship Id="rId4" Type="http://schemas.openxmlformats.org/officeDocument/2006/relationships/slideLayout" Target="../slideLayouts/slideLayout1632.xml"/><Relationship Id="rId5" Type="http://schemas.openxmlformats.org/officeDocument/2006/relationships/slideLayout" Target="../slideLayouts/slideLayout1633.xml"/><Relationship Id="rId6" Type="http://schemas.openxmlformats.org/officeDocument/2006/relationships/slideLayout" Target="../slideLayouts/slideLayout1634.xml"/><Relationship Id="rId7" Type="http://schemas.openxmlformats.org/officeDocument/2006/relationships/slideLayout" Target="../slideLayouts/slideLayout1635.xml"/><Relationship Id="rId8" Type="http://schemas.openxmlformats.org/officeDocument/2006/relationships/slideLayout" Target="../slideLayouts/slideLayout1636.xml"/><Relationship Id="rId9" Type="http://schemas.openxmlformats.org/officeDocument/2006/relationships/slideLayout" Target="../slideLayouts/slideLayout1637.xml"/><Relationship Id="rId10" Type="http://schemas.openxmlformats.org/officeDocument/2006/relationships/slideLayout" Target="../slideLayouts/slideLayout1638.xml"/></Relationships>
</file>

<file path=ppt/slideMasters/_rels/slideMaster151.xml.rels><?xml version="1.0" encoding="UTF-8" standalone="yes"?>
<Relationships xmlns="http://schemas.openxmlformats.org/package/2006/relationships"><Relationship Id="rId11" Type="http://schemas.openxmlformats.org/officeDocument/2006/relationships/slideLayout" Target="../slideLayouts/slideLayout1650.xml"/><Relationship Id="rId12" Type="http://schemas.openxmlformats.org/officeDocument/2006/relationships/theme" Target="../theme/theme151.xml"/><Relationship Id="rId13" Type="http://schemas.openxmlformats.org/officeDocument/2006/relationships/image" Target="../media/image1.png"/><Relationship Id="rId1" Type="http://schemas.openxmlformats.org/officeDocument/2006/relationships/slideLayout" Target="../slideLayouts/slideLayout1640.xml"/><Relationship Id="rId2" Type="http://schemas.openxmlformats.org/officeDocument/2006/relationships/slideLayout" Target="../slideLayouts/slideLayout1641.xml"/><Relationship Id="rId3" Type="http://schemas.openxmlformats.org/officeDocument/2006/relationships/slideLayout" Target="../slideLayouts/slideLayout1642.xml"/><Relationship Id="rId4" Type="http://schemas.openxmlformats.org/officeDocument/2006/relationships/slideLayout" Target="../slideLayouts/slideLayout1643.xml"/><Relationship Id="rId5" Type="http://schemas.openxmlformats.org/officeDocument/2006/relationships/slideLayout" Target="../slideLayouts/slideLayout1644.xml"/><Relationship Id="rId6" Type="http://schemas.openxmlformats.org/officeDocument/2006/relationships/slideLayout" Target="../slideLayouts/slideLayout1645.xml"/><Relationship Id="rId7" Type="http://schemas.openxmlformats.org/officeDocument/2006/relationships/slideLayout" Target="../slideLayouts/slideLayout1646.xml"/><Relationship Id="rId8" Type="http://schemas.openxmlformats.org/officeDocument/2006/relationships/slideLayout" Target="../slideLayouts/slideLayout1647.xml"/><Relationship Id="rId9" Type="http://schemas.openxmlformats.org/officeDocument/2006/relationships/slideLayout" Target="../slideLayouts/slideLayout1648.xml"/><Relationship Id="rId10" Type="http://schemas.openxmlformats.org/officeDocument/2006/relationships/slideLayout" Target="../slideLayouts/slideLayout1649.xml"/></Relationships>
</file>

<file path=ppt/slideMasters/_rels/slideMaster152.xml.rels><?xml version="1.0" encoding="UTF-8" standalone="yes"?>
<Relationships xmlns="http://schemas.openxmlformats.org/package/2006/relationships"><Relationship Id="rId11" Type="http://schemas.openxmlformats.org/officeDocument/2006/relationships/slideLayout" Target="../slideLayouts/slideLayout1661.xml"/><Relationship Id="rId12" Type="http://schemas.openxmlformats.org/officeDocument/2006/relationships/theme" Target="../theme/theme152.xml"/><Relationship Id="rId13" Type="http://schemas.openxmlformats.org/officeDocument/2006/relationships/image" Target="../media/image1.png"/><Relationship Id="rId1" Type="http://schemas.openxmlformats.org/officeDocument/2006/relationships/slideLayout" Target="../slideLayouts/slideLayout1651.xml"/><Relationship Id="rId2" Type="http://schemas.openxmlformats.org/officeDocument/2006/relationships/slideLayout" Target="../slideLayouts/slideLayout1652.xml"/><Relationship Id="rId3" Type="http://schemas.openxmlformats.org/officeDocument/2006/relationships/slideLayout" Target="../slideLayouts/slideLayout1653.xml"/><Relationship Id="rId4" Type="http://schemas.openxmlformats.org/officeDocument/2006/relationships/slideLayout" Target="../slideLayouts/slideLayout1654.xml"/><Relationship Id="rId5" Type="http://schemas.openxmlformats.org/officeDocument/2006/relationships/slideLayout" Target="../slideLayouts/slideLayout1655.xml"/><Relationship Id="rId6" Type="http://schemas.openxmlformats.org/officeDocument/2006/relationships/slideLayout" Target="../slideLayouts/slideLayout1656.xml"/><Relationship Id="rId7" Type="http://schemas.openxmlformats.org/officeDocument/2006/relationships/slideLayout" Target="../slideLayouts/slideLayout1657.xml"/><Relationship Id="rId8" Type="http://schemas.openxmlformats.org/officeDocument/2006/relationships/slideLayout" Target="../slideLayouts/slideLayout1658.xml"/><Relationship Id="rId9" Type="http://schemas.openxmlformats.org/officeDocument/2006/relationships/slideLayout" Target="../slideLayouts/slideLayout1659.xml"/><Relationship Id="rId10" Type="http://schemas.openxmlformats.org/officeDocument/2006/relationships/slideLayout" Target="../slideLayouts/slideLayout1660.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72.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62.xml"/><Relationship Id="rId2" Type="http://schemas.openxmlformats.org/officeDocument/2006/relationships/slideLayout" Target="../slideLayouts/slideLayout1663.xml"/><Relationship Id="rId3" Type="http://schemas.openxmlformats.org/officeDocument/2006/relationships/slideLayout" Target="../slideLayouts/slideLayout1664.xml"/><Relationship Id="rId4" Type="http://schemas.openxmlformats.org/officeDocument/2006/relationships/slideLayout" Target="../slideLayouts/slideLayout1665.xml"/><Relationship Id="rId5" Type="http://schemas.openxmlformats.org/officeDocument/2006/relationships/slideLayout" Target="../slideLayouts/slideLayout1666.xml"/><Relationship Id="rId6" Type="http://schemas.openxmlformats.org/officeDocument/2006/relationships/slideLayout" Target="../slideLayouts/slideLayout1667.xml"/><Relationship Id="rId7" Type="http://schemas.openxmlformats.org/officeDocument/2006/relationships/slideLayout" Target="../slideLayouts/slideLayout1668.xml"/><Relationship Id="rId8" Type="http://schemas.openxmlformats.org/officeDocument/2006/relationships/slideLayout" Target="../slideLayouts/slideLayout1669.xml"/><Relationship Id="rId9" Type="http://schemas.openxmlformats.org/officeDocument/2006/relationships/slideLayout" Target="../slideLayouts/slideLayout1670.xml"/><Relationship Id="rId10" Type="http://schemas.openxmlformats.org/officeDocument/2006/relationships/slideLayout" Target="../slideLayouts/slideLayout1671.xml"/></Relationships>
</file>

<file path=ppt/slideMasters/_rels/slideMaster154.xml.rels><?xml version="1.0" encoding="UTF-8" standalone="yes"?>
<Relationships xmlns="http://schemas.openxmlformats.org/package/2006/relationships"><Relationship Id="rId11" Type="http://schemas.openxmlformats.org/officeDocument/2006/relationships/slideLayout" Target="../slideLayouts/slideLayout1683.xml"/><Relationship Id="rId12" Type="http://schemas.openxmlformats.org/officeDocument/2006/relationships/theme" Target="../theme/theme154.xml"/><Relationship Id="rId13" Type="http://schemas.openxmlformats.org/officeDocument/2006/relationships/image" Target="../media/image1.png"/><Relationship Id="rId1" Type="http://schemas.openxmlformats.org/officeDocument/2006/relationships/slideLayout" Target="../slideLayouts/slideLayout1673.xml"/><Relationship Id="rId2" Type="http://schemas.openxmlformats.org/officeDocument/2006/relationships/slideLayout" Target="../slideLayouts/slideLayout1674.xml"/><Relationship Id="rId3" Type="http://schemas.openxmlformats.org/officeDocument/2006/relationships/slideLayout" Target="../slideLayouts/slideLayout1675.xml"/><Relationship Id="rId4" Type="http://schemas.openxmlformats.org/officeDocument/2006/relationships/slideLayout" Target="../slideLayouts/slideLayout1676.xml"/><Relationship Id="rId5" Type="http://schemas.openxmlformats.org/officeDocument/2006/relationships/slideLayout" Target="../slideLayouts/slideLayout1677.xml"/><Relationship Id="rId6" Type="http://schemas.openxmlformats.org/officeDocument/2006/relationships/slideLayout" Target="../slideLayouts/slideLayout1678.xml"/><Relationship Id="rId7" Type="http://schemas.openxmlformats.org/officeDocument/2006/relationships/slideLayout" Target="../slideLayouts/slideLayout1679.xml"/><Relationship Id="rId8" Type="http://schemas.openxmlformats.org/officeDocument/2006/relationships/slideLayout" Target="../slideLayouts/slideLayout1680.xml"/><Relationship Id="rId9" Type="http://schemas.openxmlformats.org/officeDocument/2006/relationships/slideLayout" Target="../slideLayouts/slideLayout1681.xml"/><Relationship Id="rId10" Type="http://schemas.openxmlformats.org/officeDocument/2006/relationships/slideLayout" Target="../slideLayouts/slideLayout1682.xml"/></Relationships>
</file>

<file path=ppt/slideMasters/_rels/slideMaster155.xml.rels><?xml version="1.0" encoding="UTF-8" standalone="yes"?>
<Relationships xmlns="http://schemas.openxmlformats.org/package/2006/relationships"><Relationship Id="rId11" Type="http://schemas.openxmlformats.org/officeDocument/2006/relationships/slideLayout" Target="../slideLayouts/slideLayout1694.xml"/><Relationship Id="rId12" Type="http://schemas.openxmlformats.org/officeDocument/2006/relationships/theme" Target="../theme/theme155.xml"/><Relationship Id="rId13" Type="http://schemas.openxmlformats.org/officeDocument/2006/relationships/image" Target="../media/image1.png"/><Relationship Id="rId1" Type="http://schemas.openxmlformats.org/officeDocument/2006/relationships/slideLayout" Target="../slideLayouts/slideLayout1684.xml"/><Relationship Id="rId2" Type="http://schemas.openxmlformats.org/officeDocument/2006/relationships/slideLayout" Target="../slideLayouts/slideLayout1685.xml"/><Relationship Id="rId3" Type="http://schemas.openxmlformats.org/officeDocument/2006/relationships/slideLayout" Target="../slideLayouts/slideLayout1686.xml"/><Relationship Id="rId4" Type="http://schemas.openxmlformats.org/officeDocument/2006/relationships/slideLayout" Target="../slideLayouts/slideLayout1687.xml"/><Relationship Id="rId5" Type="http://schemas.openxmlformats.org/officeDocument/2006/relationships/slideLayout" Target="../slideLayouts/slideLayout1688.xml"/><Relationship Id="rId6" Type="http://schemas.openxmlformats.org/officeDocument/2006/relationships/slideLayout" Target="../slideLayouts/slideLayout1689.xml"/><Relationship Id="rId7" Type="http://schemas.openxmlformats.org/officeDocument/2006/relationships/slideLayout" Target="../slideLayouts/slideLayout1690.xml"/><Relationship Id="rId8" Type="http://schemas.openxmlformats.org/officeDocument/2006/relationships/slideLayout" Target="../slideLayouts/slideLayout1691.xml"/><Relationship Id="rId9" Type="http://schemas.openxmlformats.org/officeDocument/2006/relationships/slideLayout" Target="../slideLayouts/slideLayout1692.xml"/><Relationship Id="rId10" Type="http://schemas.openxmlformats.org/officeDocument/2006/relationships/slideLayout" Target="../slideLayouts/slideLayout1693.xml"/></Relationships>
</file>

<file path=ppt/slideMasters/_rels/slideMaster156.xml.rels><?xml version="1.0" encoding="UTF-8" standalone="yes"?>
<Relationships xmlns="http://schemas.openxmlformats.org/package/2006/relationships"><Relationship Id="rId11" Type="http://schemas.openxmlformats.org/officeDocument/2006/relationships/slideLayout" Target="../slideLayouts/slideLayout1705.xml"/><Relationship Id="rId12" Type="http://schemas.openxmlformats.org/officeDocument/2006/relationships/theme" Target="../theme/theme156.xml"/><Relationship Id="rId13" Type="http://schemas.openxmlformats.org/officeDocument/2006/relationships/image" Target="../media/image1.png"/><Relationship Id="rId1" Type="http://schemas.openxmlformats.org/officeDocument/2006/relationships/slideLayout" Target="../slideLayouts/slideLayout1695.xml"/><Relationship Id="rId2" Type="http://schemas.openxmlformats.org/officeDocument/2006/relationships/slideLayout" Target="../slideLayouts/slideLayout1696.xml"/><Relationship Id="rId3" Type="http://schemas.openxmlformats.org/officeDocument/2006/relationships/slideLayout" Target="../slideLayouts/slideLayout1697.xml"/><Relationship Id="rId4" Type="http://schemas.openxmlformats.org/officeDocument/2006/relationships/slideLayout" Target="../slideLayouts/slideLayout1698.xml"/><Relationship Id="rId5" Type="http://schemas.openxmlformats.org/officeDocument/2006/relationships/slideLayout" Target="../slideLayouts/slideLayout1699.xml"/><Relationship Id="rId6" Type="http://schemas.openxmlformats.org/officeDocument/2006/relationships/slideLayout" Target="../slideLayouts/slideLayout1700.xml"/><Relationship Id="rId7" Type="http://schemas.openxmlformats.org/officeDocument/2006/relationships/slideLayout" Target="../slideLayouts/slideLayout1701.xml"/><Relationship Id="rId8" Type="http://schemas.openxmlformats.org/officeDocument/2006/relationships/slideLayout" Target="../slideLayouts/slideLayout1702.xml"/><Relationship Id="rId9" Type="http://schemas.openxmlformats.org/officeDocument/2006/relationships/slideLayout" Target="../slideLayouts/slideLayout1703.xml"/><Relationship Id="rId10" Type="http://schemas.openxmlformats.org/officeDocument/2006/relationships/slideLayout" Target="../slideLayouts/slideLayout1704.xml"/></Relationships>
</file>

<file path=ppt/slideMasters/_rels/slideMaster157.xml.rels><?xml version="1.0" encoding="UTF-8" standalone="yes"?>
<Relationships xmlns="http://schemas.openxmlformats.org/package/2006/relationships"><Relationship Id="rId11" Type="http://schemas.openxmlformats.org/officeDocument/2006/relationships/slideLayout" Target="../slideLayouts/slideLayout1716.xml"/><Relationship Id="rId12" Type="http://schemas.openxmlformats.org/officeDocument/2006/relationships/slideLayout" Target="../slideLayouts/slideLayout1717.xml"/><Relationship Id="rId13" Type="http://schemas.openxmlformats.org/officeDocument/2006/relationships/theme" Target="../theme/theme157.xml"/><Relationship Id="rId1" Type="http://schemas.openxmlformats.org/officeDocument/2006/relationships/slideLayout" Target="../slideLayouts/slideLayout1706.xml"/><Relationship Id="rId2" Type="http://schemas.openxmlformats.org/officeDocument/2006/relationships/slideLayout" Target="../slideLayouts/slideLayout1707.xml"/><Relationship Id="rId3" Type="http://schemas.openxmlformats.org/officeDocument/2006/relationships/slideLayout" Target="../slideLayouts/slideLayout1708.xml"/><Relationship Id="rId4" Type="http://schemas.openxmlformats.org/officeDocument/2006/relationships/slideLayout" Target="../slideLayouts/slideLayout1709.xml"/><Relationship Id="rId5" Type="http://schemas.openxmlformats.org/officeDocument/2006/relationships/slideLayout" Target="../slideLayouts/slideLayout1710.xml"/><Relationship Id="rId6" Type="http://schemas.openxmlformats.org/officeDocument/2006/relationships/slideLayout" Target="../slideLayouts/slideLayout1711.xml"/><Relationship Id="rId7" Type="http://schemas.openxmlformats.org/officeDocument/2006/relationships/slideLayout" Target="../slideLayouts/slideLayout1712.xml"/><Relationship Id="rId8" Type="http://schemas.openxmlformats.org/officeDocument/2006/relationships/slideLayout" Target="../slideLayouts/slideLayout1713.xml"/><Relationship Id="rId9" Type="http://schemas.openxmlformats.org/officeDocument/2006/relationships/slideLayout" Target="../slideLayouts/slideLayout1714.xml"/><Relationship Id="rId10" Type="http://schemas.openxmlformats.org/officeDocument/2006/relationships/slideLayout" Target="../slideLayouts/slideLayout1715.xml"/></Relationships>
</file>

<file path=ppt/slideMasters/_rels/slideMaster158.xml.rels><?xml version="1.0" encoding="UTF-8" standalone="yes"?>
<Relationships xmlns="http://schemas.openxmlformats.org/package/2006/relationships"><Relationship Id="rId11" Type="http://schemas.openxmlformats.org/officeDocument/2006/relationships/slideLayout" Target="../slideLayouts/slideLayout1728.xml"/><Relationship Id="rId12" Type="http://schemas.openxmlformats.org/officeDocument/2006/relationships/theme" Target="../theme/theme158.xml"/><Relationship Id="rId13" Type="http://schemas.openxmlformats.org/officeDocument/2006/relationships/image" Target="../media/image1.png"/><Relationship Id="rId1" Type="http://schemas.openxmlformats.org/officeDocument/2006/relationships/slideLayout" Target="../slideLayouts/slideLayout1718.xml"/><Relationship Id="rId2" Type="http://schemas.openxmlformats.org/officeDocument/2006/relationships/slideLayout" Target="../slideLayouts/slideLayout1719.xml"/><Relationship Id="rId3" Type="http://schemas.openxmlformats.org/officeDocument/2006/relationships/slideLayout" Target="../slideLayouts/slideLayout1720.xml"/><Relationship Id="rId4" Type="http://schemas.openxmlformats.org/officeDocument/2006/relationships/slideLayout" Target="../slideLayouts/slideLayout1721.xml"/><Relationship Id="rId5" Type="http://schemas.openxmlformats.org/officeDocument/2006/relationships/slideLayout" Target="../slideLayouts/slideLayout1722.xml"/><Relationship Id="rId6" Type="http://schemas.openxmlformats.org/officeDocument/2006/relationships/slideLayout" Target="../slideLayouts/slideLayout1723.xml"/><Relationship Id="rId7" Type="http://schemas.openxmlformats.org/officeDocument/2006/relationships/slideLayout" Target="../slideLayouts/slideLayout1724.xml"/><Relationship Id="rId8" Type="http://schemas.openxmlformats.org/officeDocument/2006/relationships/slideLayout" Target="../slideLayouts/slideLayout1725.xml"/><Relationship Id="rId9" Type="http://schemas.openxmlformats.org/officeDocument/2006/relationships/slideLayout" Target="../slideLayouts/slideLayout1726.xml"/><Relationship Id="rId10" Type="http://schemas.openxmlformats.org/officeDocument/2006/relationships/slideLayout" Target="../slideLayouts/slideLayout1727.xml"/></Relationships>
</file>

<file path=ppt/slideMasters/_rels/slideMaster159.xml.rels><?xml version="1.0" encoding="UTF-8" standalone="yes"?>
<Relationships xmlns="http://schemas.openxmlformats.org/package/2006/relationships"><Relationship Id="rId11" Type="http://schemas.openxmlformats.org/officeDocument/2006/relationships/slideLayout" Target="../slideLayouts/slideLayout1739.xml"/><Relationship Id="rId12" Type="http://schemas.openxmlformats.org/officeDocument/2006/relationships/theme" Target="../theme/theme159.xml"/><Relationship Id="rId13" Type="http://schemas.openxmlformats.org/officeDocument/2006/relationships/image" Target="../media/image1.png"/><Relationship Id="rId1" Type="http://schemas.openxmlformats.org/officeDocument/2006/relationships/slideLayout" Target="../slideLayouts/slideLayout1729.xml"/><Relationship Id="rId2" Type="http://schemas.openxmlformats.org/officeDocument/2006/relationships/slideLayout" Target="../slideLayouts/slideLayout1730.xml"/><Relationship Id="rId3" Type="http://schemas.openxmlformats.org/officeDocument/2006/relationships/slideLayout" Target="../slideLayouts/slideLayout1731.xml"/><Relationship Id="rId4" Type="http://schemas.openxmlformats.org/officeDocument/2006/relationships/slideLayout" Target="../slideLayouts/slideLayout1732.xml"/><Relationship Id="rId5" Type="http://schemas.openxmlformats.org/officeDocument/2006/relationships/slideLayout" Target="../slideLayouts/slideLayout1733.xml"/><Relationship Id="rId6" Type="http://schemas.openxmlformats.org/officeDocument/2006/relationships/slideLayout" Target="../slideLayouts/slideLayout1734.xml"/><Relationship Id="rId7" Type="http://schemas.openxmlformats.org/officeDocument/2006/relationships/slideLayout" Target="../slideLayouts/slideLayout1735.xml"/><Relationship Id="rId8" Type="http://schemas.openxmlformats.org/officeDocument/2006/relationships/slideLayout" Target="../slideLayouts/slideLayout1736.xml"/><Relationship Id="rId9" Type="http://schemas.openxmlformats.org/officeDocument/2006/relationships/slideLayout" Target="../slideLayouts/slideLayout1737.xml"/><Relationship Id="rId10" Type="http://schemas.openxmlformats.org/officeDocument/2006/relationships/slideLayout" Target="../slideLayouts/slideLayout173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0.xml.rels><?xml version="1.0" encoding="UTF-8" standalone="yes"?>
<Relationships xmlns="http://schemas.openxmlformats.org/package/2006/relationships"><Relationship Id="rId11" Type="http://schemas.openxmlformats.org/officeDocument/2006/relationships/slideLayout" Target="../slideLayouts/slideLayout1750.xml"/><Relationship Id="rId12" Type="http://schemas.openxmlformats.org/officeDocument/2006/relationships/theme" Target="../theme/theme160.xml"/><Relationship Id="rId1" Type="http://schemas.openxmlformats.org/officeDocument/2006/relationships/slideLayout" Target="../slideLayouts/slideLayout1740.xml"/><Relationship Id="rId2" Type="http://schemas.openxmlformats.org/officeDocument/2006/relationships/slideLayout" Target="../slideLayouts/slideLayout1741.xml"/><Relationship Id="rId3" Type="http://schemas.openxmlformats.org/officeDocument/2006/relationships/slideLayout" Target="../slideLayouts/slideLayout1742.xml"/><Relationship Id="rId4" Type="http://schemas.openxmlformats.org/officeDocument/2006/relationships/slideLayout" Target="../slideLayouts/slideLayout1743.xml"/><Relationship Id="rId5" Type="http://schemas.openxmlformats.org/officeDocument/2006/relationships/slideLayout" Target="../slideLayouts/slideLayout1744.xml"/><Relationship Id="rId6" Type="http://schemas.openxmlformats.org/officeDocument/2006/relationships/slideLayout" Target="../slideLayouts/slideLayout1745.xml"/><Relationship Id="rId7" Type="http://schemas.openxmlformats.org/officeDocument/2006/relationships/slideLayout" Target="../slideLayouts/slideLayout1746.xml"/><Relationship Id="rId8" Type="http://schemas.openxmlformats.org/officeDocument/2006/relationships/slideLayout" Target="../slideLayouts/slideLayout1747.xml"/><Relationship Id="rId9" Type="http://schemas.openxmlformats.org/officeDocument/2006/relationships/slideLayout" Target="../slideLayouts/slideLayout1748.xml"/><Relationship Id="rId10" Type="http://schemas.openxmlformats.org/officeDocument/2006/relationships/slideLayout" Target="../slideLayouts/slideLayout1749.xml"/></Relationships>
</file>

<file path=ppt/slideMasters/_rels/slideMaster161.xml.rels><?xml version="1.0" encoding="UTF-8" standalone="yes"?>
<Relationships xmlns="http://schemas.openxmlformats.org/package/2006/relationships"><Relationship Id="rId11" Type="http://schemas.openxmlformats.org/officeDocument/2006/relationships/slideLayout" Target="../slideLayouts/slideLayout1761.xml"/><Relationship Id="rId12" Type="http://schemas.openxmlformats.org/officeDocument/2006/relationships/theme" Target="../theme/theme161.xml"/><Relationship Id="rId13" Type="http://schemas.openxmlformats.org/officeDocument/2006/relationships/image" Target="../media/image1.png"/><Relationship Id="rId1" Type="http://schemas.openxmlformats.org/officeDocument/2006/relationships/slideLayout" Target="../slideLayouts/slideLayout1751.xml"/><Relationship Id="rId2" Type="http://schemas.openxmlformats.org/officeDocument/2006/relationships/slideLayout" Target="../slideLayouts/slideLayout1752.xml"/><Relationship Id="rId3" Type="http://schemas.openxmlformats.org/officeDocument/2006/relationships/slideLayout" Target="../slideLayouts/slideLayout1753.xml"/><Relationship Id="rId4" Type="http://schemas.openxmlformats.org/officeDocument/2006/relationships/slideLayout" Target="../slideLayouts/slideLayout1754.xml"/><Relationship Id="rId5" Type="http://schemas.openxmlformats.org/officeDocument/2006/relationships/slideLayout" Target="../slideLayouts/slideLayout1755.xml"/><Relationship Id="rId6" Type="http://schemas.openxmlformats.org/officeDocument/2006/relationships/slideLayout" Target="../slideLayouts/slideLayout1756.xml"/><Relationship Id="rId7" Type="http://schemas.openxmlformats.org/officeDocument/2006/relationships/slideLayout" Target="../slideLayouts/slideLayout1757.xml"/><Relationship Id="rId8" Type="http://schemas.openxmlformats.org/officeDocument/2006/relationships/slideLayout" Target="../slideLayouts/slideLayout1758.xml"/><Relationship Id="rId9" Type="http://schemas.openxmlformats.org/officeDocument/2006/relationships/slideLayout" Target="../slideLayouts/slideLayout1759.xml"/><Relationship Id="rId10" Type="http://schemas.openxmlformats.org/officeDocument/2006/relationships/slideLayout" Target="../slideLayouts/slideLayout1760.xml"/></Relationships>
</file>

<file path=ppt/slideMasters/_rels/slideMaster162.xml.rels><?xml version="1.0" encoding="UTF-8" standalone="yes"?>
<Relationships xmlns="http://schemas.openxmlformats.org/package/2006/relationships"><Relationship Id="rId11" Type="http://schemas.openxmlformats.org/officeDocument/2006/relationships/slideLayout" Target="../slideLayouts/slideLayout1772.xml"/><Relationship Id="rId12" Type="http://schemas.openxmlformats.org/officeDocument/2006/relationships/theme" Target="../theme/theme162.xml"/><Relationship Id="rId13" Type="http://schemas.openxmlformats.org/officeDocument/2006/relationships/image" Target="../media/image1.png"/><Relationship Id="rId1" Type="http://schemas.openxmlformats.org/officeDocument/2006/relationships/slideLayout" Target="../slideLayouts/slideLayout1762.xml"/><Relationship Id="rId2" Type="http://schemas.openxmlformats.org/officeDocument/2006/relationships/slideLayout" Target="../slideLayouts/slideLayout1763.xml"/><Relationship Id="rId3" Type="http://schemas.openxmlformats.org/officeDocument/2006/relationships/slideLayout" Target="../slideLayouts/slideLayout1764.xml"/><Relationship Id="rId4" Type="http://schemas.openxmlformats.org/officeDocument/2006/relationships/slideLayout" Target="../slideLayouts/slideLayout1765.xml"/><Relationship Id="rId5" Type="http://schemas.openxmlformats.org/officeDocument/2006/relationships/slideLayout" Target="../slideLayouts/slideLayout1766.xml"/><Relationship Id="rId6" Type="http://schemas.openxmlformats.org/officeDocument/2006/relationships/slideLayout" Target="../slideLayouts/slideLayout1767.xml"/><Relationship Id="rId7" Type="http://schemas.openxmlformats.org/officeDocument/2006/relationships/slideLayout" Target="../slideLayouts/slideLayout1768.xml"/><Relationship Id="rId8" Type="http://schemas.openxmlformats.org/officeDocument/2006/relationships/slideLayout" Target="../slideLayouts/slideLayout1769.xml"/><Relationship Id="rId9" Type="http://schemas.openxmlformats.org/officeDocument/2006/relationships/slideLayout" Target="../slideLayouts/slideLayout1770.xml"/><Relationship Id="rId10" Type="http://schemas.openxmlformats.org/officeDocument/2006/relationships/slideLayout" Target="../slideLayouts/slideLayout1771.xml"/></Relationships>
</file>

<file path=ppt/slideMasters/_rels/slideMaster163.xml.rels><?xml version="1.0" encoding="UTF-8" standalone="yes"?>
<Relationships xmlns="http://schemas.openxmlformats.org/package/2006/relationships"><Relationship Id="rId11" Type="http://schemas.openxmlformats.org/officeDocument/2006/relationships/slideLayout" Target="../slideLayouts/slideLayout1783.xml"/><Relationship Id="rId12" Type="http://schemas.openxmlformats.org/officeDocument/2006/relationships/theme" Target="../theme/theme163.xml"/><Relationship Id="rId1" Type="http://schemas.openxmlformats.org/officeDocument/2006/relationships/slideLayout" Target="../slideLayouts/slideLayout1773.xml"/><Relationship Id="rId2" Type="http://schemas.openxmlformats.org/officeDocument/2006/relationships/slideLayout" Target="../slideLayouts/slideLayout1774.xml"/><Relationship Id="rId3" Type="http://schemas.openxmlformats.org/officeDocument/2006/relationships/slideLayout" Target="../slideLayouts/slideLayout1775.xml"/><Relationship Id="rId4" Type="http://schemas.openxmlformats.org/officeDocument/2006/relationships/slideLayout" Target="../slideLayouts/slideLayout1776.xml"/><Relationship Id="rId5" Type="http://schemas.openxmlformats.org/officeDocument/2006/relationships/slideLayout" Target="../slideLayouts/slideLayout1777.xml"/><Relationship Id="rId6" Type="http://schemas.openxmlformats.org/officeDocument/2006/relationships/slideLayout" Target="../slideLayouts/slideLayout1778.xml"/><Relationship Id="rId7" Type="http://schemas.openxmlformats.org/officeDocument/2006/relationships/slideLayout" Target="../slideLayouts/slideLayout1779.xml"/><Relationship Id="rId8" Type="http://schemas.openxmlformats.org/officeDocument/2006/relationships/slideLayout" Target="../slideLayouts/slideLayout1780.xml"/><Relationship Id="rId9" Type="http://schemas.openxmlformats.org/officeDocument/2006/relationships/slideLayout" Target="../slideLayouts/slideLayout1781.xml"/><Relationship Id="rId10" Type="http://schemas.openxmlformats.org/officeDocument/2006/relationships/slideLayout" Target="../slideLayouts/slideLayout1782.xml"/></Relationships>
</file>

<file path=ppt/slideMasters/_rels/slideMaster164.xml.rels><?xml version="1.0" encoding="UTF-8" standalone="yes"?>
<Relationships xmlns="http://schemas.openxmlformats.org/package/2006/relationships"><Relationship Id="rId11" Type="http://schemas.openxmlformats.org/officeDocument/2006/relationships/slideLayout" Target="../slideLayouts/slideLayout1794.xml"/><Relationship Id="rId12" Type="http://schemas.openxmlformats.org/officeDocument/2006/relationships/theme" Target="../theme/theme164.xml"/><Relationship Id="rId1" Type="http://schemas.openxmlformats.org/officeDocument/2006/relationships/slideLayout" Target="../slideLayouts/slideLayout1784.xml"/><Relationship Id="rId2" Type="http://schemas.openxmlformats.org/officeDocument/2006/relationships/slideLayout" Target="../slideLayouts/slideLayout1785.xml"/><Relationship Id="rId3" Type="http://schemas.openxmlformats.org/officeDocument/2006/relationships/slideLayout" Target="../slideLayouts/slideLayout1786.xml"/><Relationship Id="rId4" Type="http://schemas.openxmlformats.org/officeDocument/2006/relationships/slideLayout" Target="../slideLayouts/slideLayout1787.xml"/><Relationship Id="rId5" Type="http://schemas.openxmlformats.org/officeDocument/2006/relationships/slideLayout" Target="../slideLayouts/slideLayout1788.xml"/><Relationship Id="rId6" Type="http://schemas.openxmlformats.org/officeDocument/2006/relationships/slideLayout" Target="../slideLayouts/slideLayout1789.xml"/><Relationship Id="rId7" Type="http://schemas.openxmlformats.org/officeDocument/2006/relationships/slideLayout" Target="../slideLayouts/slideLayout1790.xml"/><Relationship Id="rId8" Type="http://schemas.openxmlformats.org/officeDocument/2006/relationships/slideLayout" Target="../slideLayouts/slideLayout1791.xml"/><Relationship Id="rId9" Type="http://schemas.openxmlformats.org/officeDocument/2006/relationships/slideLayout" Target="../slideLayouts/slideLayout1792.xml"/><Relationship Id="rId10" Type="http://schemas.openxmlformats.org/officeDocument/2006/relationships/slideLayout" Target="../slideLayouts/slideLayout1793.xml"/></Relationships>
</file>

<file path=ppt/slideMasters/_rels/slideMaster165.xml.rels><?xml version="1.0" encoding="UTF-8" standalone="yes"?>
<Relationships xmlns="http://schemas.openxmlformats.org/package/2006/relationships"><Relationship Id="rId11" Type="http://schemas.openxmlformats.org/officeDocument/2006/relationships/slideLayout" Target="../slideLayouts/slideLayout1805.xml"/><Relationship Id="rId12" Type="http://schemas.openxmlformats.org/officeDocument/2006/relationships/theme" Target="../theme/theme165.xml"/><Relationship Id="rId1" Type="http://schemas.openxmlformats.org/officeDocument/2006/relationships/slideLayout" Target="../slideLayouts/slideLayout1795.xml"/><Relationship Id="rId2" Type="http://schemas.openxmlformats.org/officeDocument/2006/relationships/slideLayout" Target="../slideLayouts/slideLayout1796.xml"/><Relationship Id="rId3" Type="http://schemas.openxmlformats.org/officeDocument/2006/relationships/slideLayout" Target="../slideLayouts/slideLayout1797.xml"/><Relationship Id="rId4" Type="http://schemas.openxmlformats.org/officeDocument/2006/relationships/slideLayout" Target="../slideLayouts/slideLayout1798.xml"/><Relationship Id="rId5" Type="http://schemas.openxmlformats.org/officeDocument/2006/relationships/slideLayout" Target="../slideLayouts/slideLayout1799.xml"/><Relationship Id="rId6" Type="http://schemas.openxmlformats.org/officeDocument/2006/relationships/slideLayout" Target="../slideLayouts/slideLayout1800.xml"/><Relationship Id="rId7" Type="http://schemas.openxmlformats.org/officeDocument/2006/relationships/slideLayout" Target="../slideLayouts/slideLayout1801.xml"/><Relationship Id="rId8" Type="http://schemas.openxmlformats.org/officeDocument/2006/relationships/slideLayout" Target="../slideLayouts/slideLayout1802.xml"/><Relationship Id="rId9" Type="http://schemas.openxmlformats.org/officeDocument/2006/relationships/slideLayout" Target="../slideLayouts/slideLayout1803.xml"/><Relationship Id="rId10" Type="http://schemas.openxmlformats.org/officeDocument/2006/relationships/slideLayout" Target="../slideLayouts/slideLayout1804.xml"/></Relationships>
</file>

<file path=ppt/slideMasters/_rels/slideMaster166.xml.rels><?xml version="1.0" encoding="UTF-8" standalone="yes"?>
<Relationships xmlns="http://schemas.openxmlformats.org/package/2006/relationships"><Relationship Id="rId11" Type="http://schemas.openxmlformats.org/officeDocument/2006/relationships/slideLayout" Target="../slideLayouts/slideLayout1816.xml"/><Relationship Id="rId12" Type="http://schemas.openxmlformats.org/officeDocument/2006/relationships/theme" Target="../theme/theme166.xml"/><Relationship Id="rId1" Type="http://schemas.openxmlformats.org/officeDocument/2006/relationships/slideLayout" Target="../slideLayouts/slideLayout1806.xml"/><Relationship Id="rId2" Type="http://schemas.openxmlformats.org/officeDocument/2006/relationships/slideLayout" Target="../slideLayouts/slideLayout1807.xml"/><Relationship Id="rId3" Type="http://schemas.openxmlformats.org/officeDocument/2006/relationships/slideLayout" Target="../slideLayouts/slideLayout1808.xml"/><Relationship Id="rId4" Type="http://schemas.openxmlformats.org/officeDocument/2006/relationships/slideLayout" Target="../slideLayouts/slideLayout1809.xml"/><Relationship Id="rId5" Type="http://schemas.openxmlformats.org/officeDocument/2006/relationships/slideLayout" Target="../slideLayouts/slideLayout1810.xml"/><Relationship Id="rId6" Type="http://schemas.openxmlformats.org/officeDocument/2006/relationships/slideLayout" Target="../slideLayouts/slideLayout1811.xml"/><Relationship Id="rId7" Type="http://schemas.openxmlformats.org/officeDocument/2006/relationships/slideLayout" Target="../slideLayouts/slideLayout1812.xml"/><Relationship Id="rId8" Type="http://schemas.openxmlformats.org/officeDocument/2006/relationships/slideLayout" Target="../slideLayouts/slideLayout1813.xml"/><Relationship Id="rId9" Type="http://schemas.openxmlformats.org/officeDocument/2006/relationships/slideLayout" Target="../slideLayouts/slideLayout1814.xml"/><Relationship Id="rId10" Type="http://schemas.openxmlformats.org/officeDocument/2006/relationships/slideLayout" Target="../slideLayouts/slideLayout181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3" Type="http://schemas.openxmlformats.org/officeDocument/2006/relationships/image" Target="../media/image1.png"/><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3" Type="http://schemas.openxmlformats.org/officeDocument/2006/relationships/image" Target="../media/image1.png"/><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3" Type="http://schemas.openxmlformats.org/officeDocument/2006/relationships/image" Target="../media/image1.png"/><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3" Type="http://schemas.openxmlformats.org/officeDocument/2006/relationships/image" Target="../media/image1.png"/><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3" Type="http://schemas.openxmlformats.org/officeDocument/2006/relationships/image" Target="../media/image1.png"/><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slideLayout" Target="../slideLayouts/slideLayout700.xml"/><Relationship Id="rId13" Type="http://schemas.openxmlformats.org/officeDocument/2006/relationships/theme" Target="../theme/theme64.xml"/><Relationship Id="rId14"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1.xml"/><Relationship Id="rId12" Type="http://schemas.openxmlformats.org/officeDocument/2006/relationships/theme" Target="../theme/theme65.xml"/><Relationship Id="rId13" Type="http://schemas.openxmlformats.org/officeDocument/2006/relationships/image" Target="../media/image1.png"/><Relationship Id="rId1" Type="http://schemas.openxmlformats.org/officeDocument/2006/relationships/slideLayout" Target="../slideLayouts/slideLayout701.xml"/><Relationship Id="rId2" Type="http://schemas.openxmlformats.org/officeDocument/2006/relationships/slideLayout" Target="../slideLayouts/slideLayout702.xml"/><Relationship Id="rId3" Type="http://schemas.openxmlformats.org/officeDocument/2006/relationships/slideLayout" Target="../slideLayouts/slideLayout703.xml"/><Relationship Id="rId4" Type="http://schemas.openxmlformats.org/officeDocument/2006/relationships/slideLayout" Target="../slideLayouts/slideLayout704.xml"/><Relationship Id="rId5" Type="http://schemas.openxmlformats.org/officeDocument/2006/relationships/slideLayout" Target="../slideLayouts/slideLayout705.xml"/><Relationship Id="rId6" Type="http://schemas.openxmlformats.org/officeDocument/2006/relationships/slideLayout" Target="../slideLayouts/slideLayout706.xml"/><Relationship Id="rId7" Type="http://schemas.openxmlformats.org/officeDocument/2006/relationships/slideLayout" Target="../slideLayouts/slideLayout707.xml"/><Relationship Id="rId8" Type="http://schemas.openxmlformats.org/officeDocument/2006/relationships/slideLayout" Target="../slideLayouts/slideLayout708.xml"/><Relationship Id="rId9" Type="http://schemas.openxmlformats.org/officeDocument/2006/relationships/slideLayout" Target="../slideLayouts/slideLayout709.xml"/><Relationship Id="rId10" Type="http://schemas.openxmlformats.org/officeDocument/2006/relationships/slideLayout" Target="../slideLayouts/slideLayout710.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3" Type="http://schemas.openxmlformats.org/officeDocument/2006/relationships/image" Target="../media/image1.png"/><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3" Type="http://schemas.openxmlformats.org/officeDocument/2006/relationships/image" Target="../media/image1.png"/><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3" Type="http://schemas.openxmlformats.org/officeDocument/2006/relationships/image" Target="../media/image1.png"/><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3" Type="http://schemas.openxmlformats.org/officeDocument/2006/relationships/image" Target="../media/image1.png"/><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slideLayout" Target="../slideLayouts/slideLayout1031.xml"/><Relationship Id="rId13" Type="http://schemas.openxmlformats.org/officeDocument/2006/relationships/theme" Target="../theme/theme94.xml"/><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2.xml"/><Relationship Id="rId12" Type="http://schemas.openxmlformats.org/officeDocument/2006/relationships/slideLayout" Target="../slideLayouts/slideLayout1043.xml"/><Relationship Id="rId13" Type="http://schemas.openxmlformats.org/officeDocument/2006/relationships/theme" Target="../theme/theme95.xml"/><Relationship Id="rId1" Type="http://schemas.openxmlformats.org/officeDocument/2006/relationships/slideLayout" Target="../slideLayouts/slideLayout1032.xml"/><Relationship Id="rId2" Type="http://schemas.openxmlformats.org/officeDocument/2006/relationships/slideLayout" Target="../slideLayouts/slideLayout1033.xml"/><Relationship Id="rId3" Type="http://schemas.openxmlformats.org/officeDocument/2006/relationships/slideLayout" Target="../slideLayouts/slideLayout1034.xml"/><Relationship Id="rId4" Type="http://schemas.openxmlformats.org/officeDocument/2006/relationships/slideLayout" Target="../slideLayouts/slideLayout1035.xml"/><Relationship Id="rId5" Type="http://schemas.openxmlformats.org/officeDocument/2006/relationships/slideLayout" Target="../slideLayouts/slideLayout1036.xml"/><Relationship Id="rId6" Type="http://schemas.openxmlformats.org/officeDocument/2006/relationships/slideLayout" Target="../slideLayouts/slideLayout1037.xml"/><Relationship Id="rId7" Type="http://schemas.openxmlformats.org/officeDocument/2006/relationships/slideLayout" Target="../slideLayouts/slideLayout1038.xml"/><Relationship Id="rId8" Type="http://schemas.openxmlformats.org/officeDocument/2006/relationships/slideLayout" Target="../slideLayouts/slideLayout1039.xml"/><Relationship Id="rId9" Type="http://schemas.openxmlformats.org/officeDocument/2006/relationships/slideLayout" Target="../slideLayouts/slideLayout1040.xml"/><Relationship Id="rId10" Type="http://schemas.openxmlformats.org/officeDocument/2006/relationships/slideLayout" Target="../slideLayouts/slideLayout1041.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4.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4.xml"/><Relationship Id="rId2" Type="http://schemas.openxmlformats.org/officeDocument/2006/relationships/slideLayout" Target="../slideLayouts/slideLayout1045.xml"/><Relationship Id="rId3" Type="http://schemas.openxmlformats.org/officeDocument/2006/relationships/slideLayout" Target="../slideLayouts/slideLayout1046.xml"/><Relationship Id="rId4" Type="http://schemas.openxmlformats.org/officeDocument/2006/relationships/slideLayout" Target="../slideLayouts/slideLayout1047.xml"/><Relationship Id="rId5" Type="http://schemas.openxmlformats.org/officeDocument/2006/relationships/slideLayout" Target="../slideLayouts/slideLayout1048.xml"/><Relationship Id="rId6" Type="http://schemas.openxmlformats.org/officeDocument/2006/relationships/slideLayout" Target="../slideLayouts/slideLayout1049.xml"/><Relationship Id="rId7" Type="http://schemas.openxmlformats.org/officeDocument/2006/relationships/slideLayout" Target="../slideLayouts/slideLayout1050.xml"/><Relationship Id="rId8" Type="http://schemas.openxmlformats.org/officeDocument/2006/relationships/slideLayout" Target="../slideLayouts/slideLayout1051.xml"/><Relationship Id="rId9" Type="http://schemas.openxmlformats.org/officeDocument/2006/relationships/slideLayout" Target="../slideLayouts/slideLayout1052.xml"/><Relationship Id="rId10" Type="http://schemas.openxmlformats.org/officeDocument/2006/relationships/slideLayout" Target="../slideLayouts/slideLayout1053.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5.xml"/><Relationship Id="rId12" Type="http://schemas.openxmlformats.org/officeDocument/2006/relationships/theme" Target="../theme/theme97.xml"/><Relationship Id="rId13" Type="http://schemas.openxmlformats.org/officeDocument/2006/relationships/image" Target="../media/image1.png"/><Relationship Id="rId1" Type="http://schemas.openxmlformats.org/officeDocument/2006/relationships/slideLayout" Target="../slideLayouts/slideLayout1055.xml"/><Relationship Id="rId2" Type="http://schemas.openxmlformats.org/officeDocument/2006/relationships/slideLayout" Target="../slideLayouts/slideLayout1056.xml"/><Relationship Id="rId3" Type="http://schemas.openxmlformats.org/officeDocument/2006/relationships/slideLayout" Target="../slideLayouts/slideLayout1057.xml"/><Relationship Id="rId4" Type="http://schemas.openxmlformats.org/officeDocument/2006/relationships/slideLayout" Target="../slideLayouts/slideLayout1058.xml"/><Relationship Id="rId5" Type="http://schemas.openxmlformats.org/officeDocument/2006/relationships/slideLayout" Target="../slideLayouts/slideLayout1059.xml"/><Relationship Id="rId6" Type="http://schemas.openxmlformats.org/officeDocument/2006/relationships/slideLayout" Target="../slideLayouts/slideLayout1060.xml"/><Relationship Id="rId7" Type="http://schemas.openxmlformats.org/officeDocument/2006/relationships/slideLayout" Target="../slideLayouts/slideLayout1061.xml"/><Relationship Id="rId8" Type="http://schemas.openxmlformats.org/officeDocument/2006/relationships/slideLayout" Target="../slideLayouts/slideLayout1062.xml"/><Relationship Id="rId9" Type="http://schemas.openxmlformats.org/officeDocument/2006/relationships/slideLayout" Target="../slideLayouts/slideLayout1063.xml"/><Relationship Id="rId10" Type="http://schemas.openxmlformats.org/officeDocument/2006/relationships/slideLayout" Target="../slideLayouts/slideLayout1064.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6.xml"/><Relationship Id="rId12" Type="http://schemas.openxmlformats.org/officeDocument/2006/relationships/slideLayout" Target="../slideLayouts/slideLayout1077.xml"/><Relationship Id="rId13" Type="http://schemas.openxmlformats.org/officeDocument/2006/relationships/theme" Target="../theme/theme98.xml"/><Relationship Id="rId14" Type="http://schemas.openxmlformats.org/officeDocument/2006/relationships/image" Target="../media/image1.png"/><Relationship Id="rId1" Type="http://schemas.openxmlformats.org/officeDocument/2006/relationships/slideLayout" Target="../slideLayouts/slideLayout1066.xml"/><Relationship Id="rId2" Type="http://schemas.openxmlformats.org/officeDocument/2006/relationships/slideLayout" Target="../slideLayouts/slideLayout1067.xml"/><Relationship Id="rId3" Type="http://schemas.openxmlformats.org/officeDocument/2006/relationships/slideLayout" Target="../slideLayouts/slideLayout1068.xml"/><Relationship Id="rId4" Type="http://schemas.openxmlformats.org/officeDocument/2006/relationships/slideLayout" Target="../slideLayouts/slideLayout1069.xml"/><Relationship Id="rId5" Type="http://schemas.openxmlformats.org/officeDocument/2006/relationships/slideLayout" Target="../slideLayouts/slideLayout1070.xml"/><Relationship Id="rId6" Type="http://schemas.openxmlformats.org/officeDocument/2006/relationships/slideLayout" Target="../slideLayouts/slideLayout1071.xml"/><Relationship Id="rId7" Type="http://schemas.openxmlformats.org/officeDocument/2006/relationships/slideLayout" Target="../slideLayouts/slideLayout1072.xml"/><Relationship Id="rId8" Type="http://schemas.openxmlformats.org/officeDocument/2006/relationships/slideLayout" Target="../slideLayouts/slideLayout1073.xml"/><Relationship Id="rId9" Type="http://schemas.openxmlformats.org/officeDocument/2006/relationships/slideLayout" Target="../slideLayouts/slideLayout1074.xml"/><Relationship Id="rId10" Type="http://schemas.openxmlformats.org/officeDocument/2006/relationships/slideLayout" Target="../slideLayouts/slideLayout1075.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8.xml"/><Relationship Id="rId12" Type="http://schemas.openxmlformats.org/officeDocument/2006/relationships/theme" Target="../theme/theme99.xml"/><Relationship Id="rId13" Type="http://schemas.openxmlformats.org/officeDocument/2006/relationships/image" Target="../media/image1.png"/><Relationship Id="rId1" Type="http://schemas.openxmlformats.org/officeDocument/2006/relationships/slideLayout" Target="../slideLayouts/slideLayout1078.xml"/><Relationship Id="rId2" Type="http://schemas.openxmlformats.org/officeDocument/2006/relationships/slideLayout" Target="../slideLayouts/slideLayout1079.xml"/><Relationship Id="rId3" Type="http://schemas.openxmlformats.org/officeDocument/2006/relationships/slideLayout" Target="../slideLayouts/slideLayout1080.xml"/><Relationship Id="rId4" Type="http://schemas.openxmlformats.org/officeDocument/2006/relationships/slideLayout" Target="../slideLayouts/slideLayout1081.xml"/><Relationship Id="rId5" Type="http://schemas.openxmlformats.org/officeDocument/2006/relationships/slideLayout" Target="../slideLayouts/slideLayout1082.xml"/><Relationship Id="rId6" Type="http://schemas.openxmlformats.org/officeDocument/2006/relationships/slideLayout" Target="../slideLayouts/slideLayout1083.xml"/><Relationship Id="rId7" Type="http://schemas.openxmlformats.org/officeDocument/2006/relationships/slideLayout" Target="../slideLayouts/slideLayout1084.xml"/><Relationship Id="rId8" Type="http://schemas.openxmlformats.org/officeDocument/2006/relationships/slideLayout" Target="../slideLayouts/slideLayout1085.xml"/><Relationship Id="rId9" Type="http://schemas.openxmlformats.org/officeDocument/2006/relationships/slideLayout" Target="../slideLayouts/slideLayout1086.xml"/><Relationship Id="rId10" Type="http://schemas.openxmlformats.org/officeDocument/2006/relationships/slideLayout" Target="../slideLayouts/slideLayout10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2017. 9. 14.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02874875"/>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61640004"/>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671638"/>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170170"/>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8854702"/>
      </p:ext>
    </p:extLst>
  </p:cSld>
  <p:clrMap bg1="lt1" tx1="dk1" bg2="lt2" tx2="dk2" accent1="accent1" accent2="accent2" accent3="accent3" accent4="accent4" accent5="accent5" accent6="accent6" hlink="hlink" folHlink="folHlink"/>
  <p:sldLayoutIdLst>
    <p:sldLayoutId id="2147486631" r:id="rId1"/>
    <p:sldLayoutId id="2147486632" r:id="rId2"/>
    <p:sldLayoutId id="2147486633" r:id="rId3"/>
    <p:sldLayoutId id="2147486634" r:id="rId4"/>
    <p:sldLayoutId id="2147486635" r:id="rId5"/>
    <p:sldLayoutId id="2147486636" r:id="rId6"/>
    <p:sldLayoutId id="2147486637" r:id="rId7"/>
    <p:sldLayoutId id="2147486638" r:id="rId8"/>
    <p:sldLayoutId id="2147486639" r:id="rId9"/>
    <p:sldLayoutId id="2147486640" r:id="rId10"/>
    <p:sldLayoutId id="214748664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7258801"/>
      </p:ext>
    </p:extLst>
  </p:cSld>
  <p:clrMap bg1="lt1" tx1="dk1" bg2="lt2" tx2="dk2" accent1="accent1" accent2="accent2" accent3="accent3" accent4="accent4" accent5="accent5" accent6="accent6" hlink="hlink" folHlink="folHlink"/>
  <p:sldLayoutIdLst>
    <p:sldLayoutId id="2147486643" r:id="rId1"/>
    <p:sldLayoutId id="2147486644" r:id="rId2"/>
    <p:sldLayoutId id="2147486645" r:id="rId3"/>
    <p:sldLayoutId id="2147486646" r:id="rId4"/>
    <p:sldLayoutId id="2147486647" r:id="rId5"/>
    <p:sldLayoutId id="2147486648" r:id="rId6"/>
    <p:sldLayoutId id="2147486649" r:id="rId7"/>
    <p:sldLayoutId id="2147486650" r:id="rId8"/>
    <p:sldLayoutId id="2147486651" r:id="rId9"/>
    <p:sldLayoutId id="2147486652" r:id="rId10"/>
    <p:sldLayoutId id="214748665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1041312"/>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 id="2147486733" r:id="rId6"/>
    <p:sldLayoutId id="2147486734" r:id="rId7"/>
    <p:sldLayoutId id="2147486735" r:id="rId8"/>
    <p:sldLayoutId id="2147486736" r:id="rId9"/>
    <p:sldLayoutId id="2147486737" r:id="rId10"/>
    <p:sldLayoutId id="214748673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568167"/>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56001725"/>
      </p:ext>
    </p:extLst>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86096954"/>
      </p:ext>
    </p:extLst>
  </p:cSld>
  <p:clrMap bg1="lt1" tx1="dk1" bg2="lt2" tx2="dk2" accent1="accent1" accent2="accent2" accent3="accent3" accent4="accent4" accent5="accent5" accent6="accent6" hlink="hlink" folHlink="folHlink"/>
  <p:sldLayoutIdLst>
    <p:sldLayoutId id="2147486884" r:id="rId1"/>
    <p:sldLayoutId id="2147486885" r:id="rId2"/>
    <p:sldLayoutId id="2147486886" r:id="rId3"/>
    <p:sldLayoutId id="2147486887" r:id="rId4"/>
    <p:sldLayoutId id="2147486888" r:id="rId5"/>
    <p:sldLayoutId id="2147486889" r:id="rId6"/>
    <p:sldLayoutId id="2147486890" r:id="rId7"/>
    <p:sldLayoutId id="2147486891" r:id="rId8"/>
    <p:sldLayoutId id="2147486892" r:id="rId9"/>
    <p:sldLayoutId id="2147486893" r:id="rId10"/>
    <p:sldLayoutId id="214748689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1566716"/>
      </p:ext>
    </p:extLst>
  </p:cSld>
  <p:clrMap bg1="lt1" tx1="dk1" bg2="lt2" tx2="dk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86433912"/>
      </p:ext>
    </p:extLst>
  </p:cSld>
  <p:clrMap bg1="lt1" tx1="dk1" bg2="lt2" tx2="dk2" accent1="accent1" accent2="accent2" accent3="accent3" accent4="accent4" accent5="accent5" accent6="accent6" hlink="hlink" folHlink="folHlink"/>
  <p:sldLayoutIdLst>
    <p:sldLayoutId id="2147487097" r:id="rId1"/>
    <p:sldLayoutId id="2147487098" r:id="rId2"/>
    <p:sldLayoutId id="2147487099" r:id="rId3"/>
    <p:sldLayoutId id="2147487100" r:id="rId4"/>
    <p:sldLayoutId id="2147487101" r:id="rId5"/>
    <p:sldLayoutId id="2147487102" r:id="rId6"/>
    <p:sldLayoutId id="2147487103" r:id="rId7"/>
    <p:sldLayoutId id="2147487104" r:id="rId8"/>
    <p:sldLayoutId id="2147487105" r:id="rId9"/>
    <p:sldLayoutId id="2147487106" r:id="rId10"/>
    <p:sldLayoutId id="214748710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70382011"/>
      </p:ext>
    </p:extLst>
  </p:cSld>
  <p:clrMap bg1="lt1" tx1="dk1" bg2="lt2" tx2="dk2" accent1="accent1" accent2="accent2" accent3="accent3" accent4="accent4" accent5="accent5" accent6="accent6" hlink="hlink" folHlink="folHlink"/>
  <p:sldLayoutIdLst>
    <p:sldLayoutId id="2147487158" r:id="rId1"/>
    <p:sldLayoutId id="2147487159" r:id="rId2"/>
    <p:sldLayoutId id="2147487160" r:id="rId3"/>
    <p:sldLayoutId id="2147487161" r:id="rId4"/>
    <p:sldLayoutId id="2147487162" r:id="rId5"/>
    <p:sldLayoutId id="2147487163" r:id="rId6"/>
    <p:sldLayoutId id="2147487164" r:id="rId7"/>
    <p:sldLayoutId id="2147487165" r:id="rId8"/>
    <p:sldLayoutId id="2147487166" r:id="rId9"/>
    <p:sldLayoutId id="2147487167" r:id="rId10"/>
    <p:sldLayoutId id="214748716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rPr>
              <a:pPr defTabSz="457200">
                <a:defRPr/>
              </a:pPr>
              <a:t>9/14/17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966780257"/>
      </p:ext>
    </p:extLst>
  </p:cSld>
  <p:clrMap bg1="lt1" tx1="dk1" bg2="lt2" tx2="dk2" accent1="accent1" accent2="accent2" accent3="accent3" accent4="accent4" accent5="accent5" accent6="accent6" hlink="hlink" folHlink="folHlink"/>
  <p:sldLayoutIdLst>
    <p:sldLayoutId id="2147487388" r:id="rId1"/>
    <p:sldLayoutId id="2147487389" r:id="rId2"/>
    <p:sldLayoutId id="2147487390" r:id="rId3"/>
    <p:sldLayoutId id="2147487391" r:id="rId4"/>
    <p:sldLayoutId id="2147487392" r:id="rId5"/>
    <p:sldLayoutId id="2147487393" r:id="rId6"/>
    <p:sldLayoutId id="2147487394" r:id="rId7"/>
    <p:sldLayoutId id="2147487395" r:id="rId8"/>
    <p:sldLayoutId id="2147487396" r:id="rId9"/>
    <p:sldLayoutId id="2147487397" r:id="rId10"/>
    <p:sldLayoutId id="2147487398"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2C72F09-E23C-A646-8AD0-A73867D7467F}" type="datetimeFigureOut">
              <a:rPr lang="en-US" smtClean="0">
                <a:solidFill>
                  <a:prstClr val="black">
                    <a:tint val="75000"/>
                  </a:prstClr>
                </a:solidFill>
              </a:rPr>
              <a:pPr defTabSz="457200"/>
              <a:t>9/14/17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67D2909-D907-8142-8B43-F10FF8A746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06778824"/>
      </p:ext>
    </p:extLst>
  </p:cSld>
  <p:clrMap bg1="lt1" tx1="dk1" bg2="lt2" tx2="dk2" accent1="accent1" accent2="accent2" accent3="accent3" accent4="accent4" accent5="accent5" accent6="accent6" hlink="hlink" folHlink="folHlink"/>
  <p:sldLayoutIdLst>
    <p:sldLayoutId id="2147487400" r:id="rId1"/>
    <p:sldLayoutId id="2147487401" r:id="rId2"/>
    <p:sldLayoutId id="2147487402" r:id="rId3"/>
    <p:sldLayoutId id="2147487403" r:id="rId4"/>
    <p:sldLayoutId id="2147487404" r:id="rId5"/>
    <p:sldLayoutId id="2147487405" r:id="rId6"/>
    <p:sldLayoutId id="2147487406" r:id="rId7"/>
    <p:sldLayoutId id="2147487407" r:id="rId8"/>
    <p:sldLayoutId id="2147487408" r:id="rId9"/>
    <p:sldLayoutId id="2147487409" r:id="rId10"/>
    <p:sldLayoutId id="21474874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11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62C72F09-E23C-A646-8AD0-A73867D7467F}" type="datetimeFigureOut">
              <a:rPr lang="en-US"/>
              <a:pPr>
                <a:defRPr/>
              </a:pPr>
              <a:t>9/14/17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dirty="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96270DDF-6723-684A-BEEB-D0DA23586764}" type="slidenum">
              <a:rPr lang="en-US"/>
              <a:pPr>
                <a:defRPr/>
              </a:pPr>
              <a:t>‹#›</a:t>
            </a:fld>
            <a:endParaRPr lang="en-US" dirty="0"/>
          </a:p>
        </p:txBody>
      </p:sp>
    </p:spTree>
    <p:extLst>
      <p:ext uri="{BB962C8B-B14F-4D97-AF65-F5344CB8AC3E}">
        <p14:creationId xmlns:p14="http://schemas.microsoft.com/office/powerpoint/2010/main" val="1353816815"/>
      </p:ext>
    </p:extLst>
  </p:cSld>
  <p:clrMap bg1="lt1" tx1="dk1" bg2="lt2" tx2="dk2" accent1="accent1" accent2="accent2" accent3="accent3" accent4="accent4" accent5="accent5" accent6="accent6" hlink="hlink" folHlink="folHlink"/>
  <p:sldLayoutIdLst>
    <p:sldLayoutId id="2147487412" r:id="rId1"/>
    <p:sldLayoutId id="2147487413" r:id="rId2"/>
    <p:sldLayoutId id="2147487414" r:id="rId3"/>
    <p:sldLayoutId id="2147487415" r:id="rId4"/>
    <p:sldLayoutId id="2147487416" r:id="rId5"/>
    <p:sldLayoutId id="2147487417" r:id="rId6"/>
    <p:sldLayoutId id="2147487418" r:id="rId7"/>
    <p:sldLayoutId id="2147487419" r:id="rId8"/>
    <p:sldLayoutId id="2147487420" r:id="rId9"/>
    <p:sldLayoutId id="2147487421" r:id="rId10"/>
    <p:sldLayoutId id="214748742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9/14/17</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7.wmf"/><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4" Type="http://schemas.microsoft.com/office/2007/relationships/hdphoto" Target="../media/hdphoto1.wdp"/><Relationship Id="rId5" Type="http://schemas.openxmlformats.org/officeDocument/2006/relationships/image" Target="../media/image64.png"/><Relationship Id="rId6" Type="http://schemas.openxmlformats.org/officeDocument/2006/relationships/image" Target="../media/image65.png"/><Relationship Id="rId7" Type="http://schemas.microsoft.com/office/2007/relationships/hdphoto" Target="../media/hdphoto2.wdp"/><Relationship Id="rId1" Type="http://schemas.openxmlformats.org/officeDocument/2006/relationships/slideLayout" Target="../slideLayouts/slideLayout1796.xml"/><Relationship Id="rId2" Type="http://schemas.openxmlformats.org/officeDocument/2006/relationships/notesSlide" Target="../notesSlides/notesSlide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96.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96.xml"/><Relationship Id="rId2" Type="http://schemas.openxmlformats.org/officeDocument/2006/relationships/notesSlide" Target="../notesSlides/notesSlide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96.xml"/><Relationship Id="rId2" Type="http://schemas.openxmlformats.org/officeDocument/2006/relationships/notesSlide" Target="../notesSlides/notesSlide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96.xml"/></Relationships>
</file>

<file path=ppt/slides/_rels/slide106.xml.rels><?xml version="1.0" encoding="UTF-8" standalone="yes"?>
<Relationships xmlns="http://schemas.openxmlformats.org/package/2006/relationships"><Relationship Id="rId3" Type="http://schemas.openxmlformats.org/officeDocument/2006/relationships/hyperlink" Target="https://people.inf.ethz.ch/omutlu/pub/ThyNVM-transparent-crash-consistency-for-persistent-memory_micro15.pdf" TargetMode="External"/><Relationship Id="rId4" Type="http://schemas.openxmlformats.org/officeDocument/2006/relationships/hyperlink" Target="http://www.microarch.org/micro48/" TargetMode="External"/><Relationship Id="rId5" Type="http://schemas.openxmlformats.org/officeDocument/2006/relationships/hyperlink" Target="https://people.inf.ethz.ch/omutlu/pub/ThyNVM-transparent-crash-consistency-for-persistent-memory_khan-micro15-talk.pptx" TargetMode="External"/><Relationship Id="rId6" Type="http://schemas.openxmlformats.org/officeDocument/2006/relationships/hyperlink" Target="https://people.inf.ethz.ch/omutlu/pub/ThyNVM-transparent-crash-consistency-for-persistent-memory_khan-micro15-talk.pdf" TargetMode="External"/><Relationship Id="rId7" Type="http://schemas.openxmlformats.org/officeDocument/2006/relationships/hyperlink" Target="https://people.inf.ethz.ch/omutlu/pub/ThyNVM-transparent-crash-consistency-for-persistent-memory_khan-micro15-lightning_talk.pptx" TargetMode="External"/><Relationship Id="rId8" Type="http://schemas.openxmlformats.org/officeDocument/2006/relationships/hyperlink" Target="https://people.inf.ethz.ch/omutlu/pub/ThyNVM-transparent-crash-consistency-for-persistent-memory_khan-micro15-lightning_talk.pdf" TargetMode="External"/><Relationship Id="rId9" Type="http://schemas.openxmlformats.org/officeDocument/2006/relationships/hyperlink" Target="https://people.inf.ethz.ch/omutlu/pub/ThyNVM-transparent-crash-consistency-for-persistent-memory_khan-micro15-poster.pptx" TargetMode="External"/><Relationship Id="rId10" Type="http://schemas.openxmlformats.org/officeDocument/2006/relationships/hyperlink" Target="https://people.inf.ethz.ch/omutlu/pub/ThyNVM-transparent-crash-consistency-for-persistent-memory_khan-micro15-poster.pdf" TargetMode="External"/><Relationship Id="rId11" Type="http://schemas.openxmlformats.org/officeDocument/2006/relationships/hyperlink" Target="https://github.com/CMU-SAFARI/ThyNVM" TargetMode="External"/><Relationship Id="rId1" Type="http://schemas.openxmlformats.org/officeDocument/2006/relationships/slideLayout" Target="../slideLayouts/slideLayout1619.xml"/><Relationship Id="rId2" Type="http://schemas.openxmlformats.org/officeDocument/2006/relationships/image" Target="../media/image6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08.xml.rels><?xml version="1.0" encoding="UTF-8" standalone="yes"?>
<Relationships xmlns="http://schemas.openxmlformats.org/package/2006/relationships"><Relationship Id="rId3" Type="http://schemas.openxmlformats.org/officeDocument/2006/relationships/hyperlink" Target="https://www.usenix.org/conference/osdi16" TargetMode="External"/><Relationship Id="rId4" Type="http://schemas.openxmlformats.org/officeDocument/2006/relationships/hyperlink" Target="https://people.inf.ethz.ch/omutlu/pub/NVMove-byte-based-persistence-tool_inflow16-talk.pptx" TargetMode="External"/><Relationship Id="rId5" Type="http://schemas.openxmlformats.org/officeDocument/2006/relationships/hyperlink" Target="https://people.inf.ethz.ch/omutlu/pub/NVMove-byte-based-persistence-tool_inflow16-talk.pdf" TargetMode="External"/><Relationship Id="rId6" Type="http://schemas.openxmlformats.org/officeDocument/2006/relationships/image" Target="../media/image67.tiff"/><Relationship Id="rId1" Type="http://schemas.openxmlformats.org/officeDocument/2006/relationships/slideLayout" Target="../slideLayouts/slideLayout1619.xml"/><Relationship Id="rId2" Type="http://schemas.openxmlformats.org/officeDocument/2006/relationships/hyperlink" Target="https://people.inf.ethz.ch/omutlu/pub/NVMove-byte-based-persistence-tool_inflow16.pdf"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19.xml"/><Relationship Id="rId2" Type="http://schemas.openxmlformats.org/officeDocument/2006/relationships/image" Target="../media/image68.emf"/><Relationship Id="rId3" Type="http://schemas.openxmlformats.org/officeDocument/2006/relationships/hyperlink" Target="https://arxiv.org/pdf/1706.08642"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mailto:omutlu@gmail.com" TargetMode="External"/><Relationship Id="rId4" Type="http://schemas.openxmlformats.org/officeDocument/2006/relationships/hyperlink" Target="https://people.inf.ethz.ch/omutlu" TargetMode="External"/><Relationship Id="rId5" Type="http://schemas.openxmlformats.org/officeDocument/2006/relationships/image" Target="../media/image1.png"/><Relationship Id="rId6" Type="http://schemas.openxmlformats.org/officeDocument/2006/relationships/image" Target="../media/image7.wmf"/><Relationship Id="rId7" Type="http://schemas.openxmlformats.org/officeDocument/2006/relationships/image" Target="../media/image8.png"/><Relationship Id="rId1" Type="http://schemas.openxmlformats.org/officeDocument/2006/relationships/slideLayout" Target="../slideLayouts/slideLayout1618.xml"/><Relationship Id="rId2" Type="http://schemas.openxmlformats.org/officeDocument/2006/relationships/notesSlide" Target="../notesSlides/notesSlide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21.xml"/><Relationship Id="rId2" Type="http://schemas.openxmlformats.org/officeDocument/2006/relationships/hyperlink" Target="http://proceedingsoftheieee.ieee.org/" TargetMode="External"/><Relationship Id="rId3" Type="http://schemas.openxmlformats.org/officeDocument/2006/relationships/image" Target="../media/image6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70.jpeg"/><Relationship Id="rId1" Type="http://schemas.openxmlformats.org/officeDocument/2006/relationships/slideLayout" Target="../slideLayouts/slideLayout1038.xml"/><Relationship Id="rId2" Type="http://schemas.openxmlformats.org/officeDocument/2006/relationships/notesSlide" Target="../notesSlides/notesSlide20.xml"/></Relationships>
</file>

<file path=ppt/slides/_rels/slide117.xml.rels><?xml version="1.0" encoding="UTF-8" standalone="yes"?>
<Relationships xmlns="http://schemas.openxmlformats.org/package/2006/relationships"><Relationship Id="rId3" Type="http://schemas.openxmlformats.org/officeDocument/2006/relationships/hyperlink" Target="http://2014.dsn.org/" TargetMode="External"/><Relationship Id="rId4" Type="http://schemas.openxmlformats.org/officeDocument/2006/relationships/hyperlink" Target="http://users.ece.cmu.edu/~omutlu/pub/heterogeneous-reliability-memory_dsn14-summary.pdf" TargetMode="External"/><Relationship Id="rId5" Type="http://schemas.openxmlformats.org/officeDocument/2006/relationships/hyperlink" Target="http://users.ece.cmu.edu/~omutlu/pub/heterogeneous-reliability-memory-for-data-centers_luo_dsn14-talk.pptx" TargetMode="External"/><Relationship Id="rId6" Type="http://schemas.openxmlformats.org/officeDocument/2006/relationships/hyperlink" Target="http://users.ece.cmu.edu/~omutlu/pub/heterogeneous-reliability-memory-for-data-centers_luo_dsn14-talk.pdf" TargetMode="External"/><Relationship Id="rId7" Type="http://schemas.openxmlformats.org/officeDocument/2006/relationships/hyperlink" Target="http://www.zdnet.com/how-good-does-memory-need-to-be-7000031853/" TargetMode="External"/><Relationship Id="rId8" Type="http://schemas.openxmlformats.org/officeDocument/2006/relationships/image" Target="../media/image71.png"/><Relationship Id="rId1" Type="http://schemas.openxmlformats.org/officeDocument/2006/relationships/slideLayout" Target="../slideLayouts/slideLayout1619.xml"/><Relationship Id="rId2" Type="http://schemas.openxmlformats.org/officeDocument/2006/relationships/hyperlink" Target="http://users.ece.cmu.edu/~omutlu/pub/heterogeneous-reliability-memory-for-data-centers_dsn14.pdf"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75.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75.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19.png"/><Relationship Id="rId1" Type="http://schemas.openxmlformats.org/officeDocument/2006/relationships/slideLayout" Target="../slideLayouts/slideLayout1067.xml"/><Relationship Id="rId2" Type="http://schemas.openxmlformats.org/officeDocument/2006/relationships/hyperlink" Target="http://users.ece.cmu.edu/~omutlu/pub/memory-errors-at-facebook_dsn15.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75.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people.inf.ethz.ch/omutlu/pub/softMC_hpca17.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CMU-SAFARI/SoftMC" TargetMode="Externa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7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75.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74.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eople.inf.ethz.ch/omutlu/pub/dram-row-hammer_isca14.pdf" TargetMode="External"/><Relationship Id="rId4" Type="http://schemas.openxmlformats.org/officeDocument/2006/relationships/hyperlink" Target="http://cag.engr.uconn.edu/isca2014/" TargetMode="External"/><Relationship Id="rId5" Type="http://schemas.openxmlformats.org/officeDocument/2006/relationships/hyperlink" Target="https://people.inf.ethz.ch/omutlu/pub/dram-row-hammer_kim_talk_isca14.pptx" TargetMode="External"/><Relationship Id="rId6" Type="http://schemas.openxmlformats.org/officeDocument/2006/relationships/hyperlink" Target="https://people.inf.ethz.ch/omutlu/pub/dram-row-hammer_kim_talk_isca14.pdf" TargetMode="External"/><Relationship Id="rId7" Type="http://schemas.openxmlformats.org/officeDocument/2006/relationships/hyperlink" Target="https://people.inf.ethz.ch/omutlu/pub/dram-row-hammer_kim_lightning-talk_isca14.pptx" TargetMode="External"/><Relationship Id="rId8" Type="http://schemas.openxmlformats.org/officeDocument/2006/relationships/hyperlink" Target="https://people.inf.ethz.ch/omutlu/pub/dram-row-hammer_kim_lightning-talk_isca14.pdf" TargetMode="External"/><Relationship Id="rId9" Type="http://schemas.openxmlformats.org/officeDocument/2006/relationships/hyperlink" Target="https://github.com/CMU-SAFARI/rowhammer" TargetMode="External"/><Relationship Id="rId1" Type="http://schemas.openxmlformats.org/officeDocument/2006/relationships/slideLayout" Target="../slideLayouts/slideLayout106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67.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74.xml"/><Relationship Id="rId2" Type="http://schemas.openxmlformats.org/officeDocument/2006/relationships/image" Target="../media/image2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74.xml"/><Relationship Id="rId2" Type="http://schemas.openxmlformats.org/officeDocument/2006/relationships/image" Target="../media/image2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74.xml"/><Relationship Id="rId2" Type="http://schemas.openxmlformats.org/officeDocument/2006/relationships/hyperlink" Target="https://people.inf.ethz.ch/omutlu/pub/ambit-bulk-bitwise-dram_micro17.pdf" TargetMode="External"/><Relationship Id="rId3" Type="http://schemas.openxmlformats.org/officeDocument/2006/relationships/image" Target="../media/image30.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63.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63.xml"/><Relationship Id="rId2"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63.xml"/><Relationship Id="rId2"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4" Type="http://schemas.openxmlformats.org/officeDocument/2006/relationships/hyperlink" Target="http://users.ece.cmu.edu/~omutlu/pub/tesseract-pim-architecture-for-graph-processing_isca15-talk.pdf" TargetMode="External"/><Relationship Id="rId5" Type="http://schemas.openxmlformats.org/officeDocument/2006/relationships/hyperlink" Target="http://users.ece.cmu.edu/~omutlu/pub/tesseract-pim-architecture-for-graph-processing_isca15-lightning-talk.pdf" TargetMode="External"/><Relationship Id="rId6" Type="http://schemas.openxmlformats.org/officeDocument/2006/relationships/image" Target="../media/image32.png"/><Relationship Id="rId1" Type="http://schemas.openxmlformats.org/officeDocument/2006/relationships/slideLayout" Target="../slideLayouts/slideLayout1663.xml"/><Relationship Id="rId2" Type="http://schemas.openxmlformats.org/officeDocument/2006/relationships/hyperlink" Target="http://users.ece.cmu.edu/~omutlu/pub/tesseract-pim-architecture-for-graph-processing_isca1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171.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image" Target="../media/image33.png"/><Relationship Id="rId1" Type="http://schemas.openxmlformats.org/officeDocument/2006/relationships/slideLayout" Target="../slideLayouts/slideLayout1663.xml"/><Relationship Id="rId2" Type="http://schemas.openxmlformats.org/officeDocument/2006/relationships/hyperlink" Target="https://users.ece.cmu.edu/~omutlu/pub/in-memory-pointer-chasing-accelerator_iccd16.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8.xml"/><Relationship Id="rId2"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8.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8.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392.xml"/><Relationship Id="rId2"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4.png"/><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hyperlink" Target="http://isca09.cs.columbia.edu/" TargetMode="External"/><Relationship Id="rId4" Type="http://schemas.openxmlformats.org/officeDocument/2006/relationships/hyperlink" Target="http://users.ece.cmu.edu/~omutlu/pub/lee_isca09_talk.pdf" TargetMode="External"/><Relationship Id="rId5"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hyperlink" Target="http://users.ece.cmu.edu/~omutlu/pub/pcm_isca09.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computer.org/micro/" TargetMode="External"/><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hyperlink" Target="https://users.ece.cmu.edu/~omutlu/pub/pcm_ieee_micro1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3.xml"/><Relationship Id="rId3" Type="http://schemas.openxmlformats.org/officeDocument/2006/relationships/chart" Target="../charts/chart4.xml"/></Relationships>
</file>

<file path=ppt/slides/_rels/slide63.xml.rels><?xml version="1.0" encoding="UTF-8" standalone="yes"?>
<Relationships xmlns="http://schemas.openxmlformats.org/package/2006/relationships"><Relationship Id="rId3" Type="http://schemas.openxmlformats.org/officeDocument/2006/relationships/hyperlink" Target="http://www.ispass.org/ispass2013/" TargetMode="External"/><Relationship Id="rId4" Type="http://schemas.openxmlformats.org/officeDocument/2006/relationships/hyperlink" Target="http://users.ece.cmu.edu/~omutlu/pub/kultursay_ispass13_talk.pptx" TargetMode="External"/><Relationship Id="rId5" Type="http://schemas.openxmlformats.org/officeDocument/2006/relationships/hyperlink" Target="http://users.ece.cmu.edu/~omutlu/pub/kultursay_ispass13_talk.pdf" TargetMode="External"/><Relationship Id="rId6"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hyperlink" Target="http://users.ece.cmu.edu/~omutlu/pub/sttram_ispass13.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1785.xml"/><Relationship Id="rId2" Type="http://schemas.openxmlformats.org/officeDocument/2006/relationships/notesSlide" Target="../notesSlides/notesSlide6.xml"/></Relationships>
</file>

<file path=ppt/slides/_rels/slide71.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yoon_iccd12_talk.pptx" TargetMode="External"/><Relationship Id="rId5" Type="http://schemas.openxmlformats.org/officeDocument/2006/relationships/hyperlink" Target="http://users.ece.cmu.edu/~omutlu/pub/yoon_iccd12_talk.pdf" TargetMode="External"/><Relationship Id="rId6"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hyperlink" Target="http://users.ece.cmu.edu/~omutlu/pub/rowbuffer-aware-caching_iccd12.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8.xml"/></Relationships>
</file>

<file path=ppt/slides/_rels/slide78.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NULL"/><Relationship Id="rId1" Type="http://schemas.openxmlformats.org/officeDocument/2006/relationships/slideLayout" Target="../slideLayouts/slideLayout13.xml"/><Relationship Id="rId2" Type="http://schemas.openxmlformats.org/officeDocument/2006/relationships/image" Target="../media/image180.png"/></Relationships>
</file>

<file path=ppt/slides/_rels/slide79.xml.rels><?xml version="1.0" encoding="UTF-8" standalone="yes"?>
<Relationships xmlns="http://schemas.openxmlformats.org/package/2006/relationships"><Relationship Id="rId3" Type="http://schemas.openxmlformats.org/officeDocument/2006/relationships/hyperlink" Target="https://cluster17.github.io/" TargetMode="External"/><Relationship Id="rId4" Type="http://schemas.openxmlformats.org/officeDocument/2006/relationships/hyperlink" Target="https://people.inf.ethz.ch/omutlu/pub/utility-based-hybrid-memory-management_cluster17-talk.pptx" TargetMode="External"/><Relationship Id="rId5" Type="http://schemas.openxmlformats.org/officeDocument/2006/relationships/hyperlink" Target="https://people.inf.ethz.ch/omutlu/pub/utility-based-hybrid-memory-management_cluster17-talk.pdf" TargetMode="External"/><Relationship Id="rId6" Type="http://schemas.openxmlformats.org/officeDocument/2006/relationships/image" Target="../media/image50.tiff"/><Relationship Id="rId1" Type="http://schemas.openxmlformats.org/officeDocument/2006/relationships/slideLayout" Target="../slideLayouts/slideLayout13.xml"/><Relationship Id="rId2" Type="http://schemas.openxmlformats.org/officeDocument/2006/relationships/hyperlink" Target="https://people.inf.ethz.ch/omutlu/pub/utility-based-hybrid-memory-management_cluster17.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http://www.cs.virginia.edu/~tcca/" TargetMode="External"/><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hyperlink" Target="http://users.ece.cmu.edu/~omutlu/pub/timber-fine-grained-dram-cache_ieee-cal12.pd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tiff"/></Relationships>
</file>

<file path=ppt/slides/_rels/slide88.xml.rels><?xml version="1.0" encoding="UTF-8" standalone="yes"?>
<Relationships xmlns="http://schemas.openxmlformats.org/package/2006/relationships"><Relationship Id="rId3" Type="http://schemas.openxmlformats.org/officeDocument/2006/relationships/hyperlink" Target="http://www.microarch.org/micro50/" TargetMode="External"/><Relationship Id="rId4" Type="http://schemas.openxmlformats.org/officeDocument/2006/relationships/image" Target="../media/image54.tiff"/><Relationship Id="rId1" Type="http://schemas.openxmlformats.org/officeDocument/2006/relationships/slideLayout" Target="../slideLayouts/slideLayout13.xml"/><Relationship Id="rId2" Type="http://schemas.openxmlformats.org/officeDocument/2006/relationships/hyperlink" Target="https://people.inf.ethz.ch/omutlu/pub/banshee-bandwidth-efficient-DRAM-cache_micro17.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png"/><Relationship Id="rId1" Type="http://schemas.openxmlformats.org/officeDocument/2006/relationships/slideLayout" Target="../slideLayouts/slideLayout1807.xml"/><Relationship Id="rId2" Type="http://schemas.openxmlformats.org/officeDocument/2006/relationships/notesSlide" Target="../notesSlides/notesSlide9.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1807.xml"/><Relationship Id="rId2" Type="http://schemas.openxmlformats.org/officeDocument/2006/relationships/notesSlide" Target="../notesSlides/notesSlide10.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5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4.xml"/><Relationship Id="rId2" Type="http://schemas.openxmlformats.org/officeDocument/2006/relationships/notesSlide" Target="../notesSlides/notesSlide11.xml"/><Relationship Id="rId3" Type="http://schemas.openxmlformats.org/officeDocument/2006/relationships/image" Target="../media/image6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2.emf"/></Relationships>
</file>

<file path=ppt/slides/_rels/slide97.xml.rels><?xml version="1.0" encoding="UTF-8" standalone="yes"?>
<Relationships xmlns="http://schemas.openxmlformats.org/package/2006/relationships"><Relationship Id="rId3" Type="http://schemas.openxmlformats.org/officeDocument/2006/relationships/hyperlink" Target="http://research.ihost.com/weed2013/" TargetMode="External"/><Relationship Id="rId4" Type="http://schemas.openxmlformats.org/officeDocument/2006/relationships/hyperlink" Target="http://users.ece.cmu.edu/~omutlu/pub/mutlu_weed13_talk.pptx" TargetMode="External"/><Relationship Id="rId5" Type="http://schemas.openxmlformats.org/officeDocument/2006/relationships/hyperlink" Target="http://users.ece.cmu.edu/~omutlu/pub/mutlu_weed13_talk.pdf" TargetMode="External"/><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hyperlink" Target="http://users.ece.cmu.edu/~omutlu/pub/persistent-memory-management_weed13.pdf"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omutlu@gmail.com</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September 11, 2017</a:t>
            </a:r>
          </a:p>
          <a:p>
            <a:r>
              <a:rPr lang="en-US" sz="2200" dirty="0" smtClean="0"/>
              <a:t>ARM Research Summit</a:t>
            </a:r>
            <a:endParaRPr lang="en-US" sz="2200" dirty="0"/>
          </a:p>
          <a:p>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144016" y="1443608"/>
            <a:ext cx="8820472" cy="2201416"/>
          </a:xfrm>
        </p:spPr>
        <p:txBody>
          <a:bodyPr>
            <a:normAutofit/>
          </a:bodyPr>
          <a:lstStyle/>
          <a:p>
            <a:pPr algn="ctr"/>
            <a:r>
              <a:rPr lang="en-US" sz="4400" dirty="0"/>
              <a:t>Opportunities and Challenges </a:t>
            </a:r>
            <a:r>
              <a:rPr lang="en-US" sz="4400"/>
              <a:t>of </a:t>
            </a:r>
            <a:r>
              <a:rPr lang="en-US" sz="4400" smtClean="0"/>
              <a:t>Emerging Memory </a:t>
            </a:r>
            <a:r>
              <a:rPr lang="en-US" sz="4400" dirty="0" smtClean="0"/>
              <a:t>Technologies</a:t>
            </a: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46173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a:t>
            </a:r>
            <a:r>
              <a:rPr lang="en-US" sz="1800" dirty="0" smtClean="0">
                <a:solidFill>
                  <a:srgbClr val="008000"/>
                </a:solidFill>
                <a:latin typeface="Tahoma" charset="0"/>
                <a:ea typeface="ＭＳ Ｐゴシック" charset="0"/>
              </a:rPr>
              <a:t>Computer’03] </a:t>
            </a:r>
            <a:r>
              <a:rPr lang="en-US" dirty="0" smtClean="0">
                <a:solidFill>
                  <a:srgbClr val="FF0000"/>
                </a:solidFill>
                <a:latin typeface="Tahoma" charset="0"/>
                <a:ea typeface="ＭＳ Ｐゴシック" charset="0"/>
              </a:rPr>
              <a:t>&gt;40% power in DRAM </a:t>
            </a:r>
            <a:r>
              <a:rPr lang="en-US" sz="1800" dirty="0" smtClean="0">
                <a:solidFill>
                  <a:srgbClr val="008000"/>
                </a:solidFill>
                <a:latin typeface="Tahoma" charset="0"/>
                <a:ea typeface="ＭＳ Ｐゴシック" charset="0"/>
              </a:rPr>
              <a:t>[Ware, HPCA’10][Paul,ISCA’15]</a:t>
            </a:r>
            <a:endParaRPr lang="en-US" sz="1800" dirty="0">
              <a:solidFill>
                <a:srgbClr val="008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10</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p:txBody>
          <a:bodyPr/>
          <a:lstStyle/>
          <a:p>
            <a:r>
              <a:rPr lang="en-US" dirty="0"/>
              <a:t>One Key Challenge in Persistent Memory</a:t>
            </a:r>
            <a:endParaRPr lang="en-US" dirty="0">
              <a:latin typeface="Garamond" charset="0"/>
            </a:endParaRPr>
          </a:p>
        </p:txBody>
      </p:sp>
      <p:sp>
        <p:nvSpPr>
          <p:cNvPr id="3" name="Content Placeholder 2"/>
          <p:cNvSpPr>
            <a:spLocks noGrp="1"/>
          </p:cNvSpPr>
          <p:nvPr>
            <p:ph idx="1"/>
          </p:nvPr>
        </p:nvSpPr>
        <p:spPr>
          <a:xfrm>
            <a:off x="228600" y="1371600"/>
            <a:ext cx="8915400" cy="4876800"/>
          </a:xfrm>
        </p:spPr>
        <p:txBody>
          <a:bodyPr/>
          <a:lstStyle/>
          <a:p>
            <a:r>
              <a:rPr lang="en-US" sz="3000">
                <a:solidFill>
                  <a:srgbClr val="0000FF"/>
                </a:solidFill>
                <a:latin typeface="Tahoma" charset="0"/>
              </a:rPr>
              <a:t>How to ensure consistency of system/data if all memory is persistent? </a:t>
            </a:r>
          </a:p>
          <a:p>
            <a:endParaRPr lang="en-US">
              <a:latin typeface="Tahoma" charset="0"/>
            </a:endParaRPr>
          </a:p>
          <a:p>
            <a:r>
              <a:rPr lang="en-US" sz="3000">
                <a:latin typeface="Tahoma" charset="0"/>
              </a:rPr>
              <a:t>Two extremes</a:t>
            </a:r>
          </a:p>
          <a:p>
            <a:pPr lvl="1"/>
            <a:r>
              <a:rPr lang="en-US" sz="2600">
                <a:latin typeface="Tahoma" charset="0"/>
              </a:rPr>
              <a:t>Programmer transparent: Let the system handle it</a:t>
            </a:r>
          </a:p>
          <a:p>
            <a:pPr lvl="1"/>
            <a:r>
              <a:rPr lang="en-US" sz="2600">
                <a:latin typeface="Tahoma" charset="0"/>
              </a:rPr>
              <a:t>Programmer only: Let the programmer handle it </a:t>
            </a:r>
          </a:p>
          <a:p>
            <a:pPr lvl="1"/>
            <a:endParaRPr lang="en-US" sz="2600">
              <a:latin typeface="Tahoma" charset="0"/>
            </a:endParaRPr>
          </a:p>
          <a:p>
            <a:r>
              <a:rPr lang="en-US" sz="3000">
                <a:latin typeface="Tahoma" charset="0"/>
              </a:rPr>
              <a:t>Many alternatives in-between…	</a:t>
            </a:r>
          </a:p>
        </p:txBody>
      </p:sp>
      <p:sp>
        <p:nvSpPr>
          <p:cNvPr id="54169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B0FFFA-80F8-9147-9163-70EDBFD6D24F}" type="slidenum">
              <a:rPr lang="en-US" sz="1600">
                <a:solidFill>
                  <a:srgbClr val="000000"/>
                </a:solidFill>
                <a:latin typeface="Garamond" charset="0"/>
              </a:rPr>
              <a:pPr eaLnBrk="1" hangingPunct="1"/>
              <a:t>100</a:t>
            </a:fld>
            <a:endParaRPr lang="en-US" sz="1600">
              <a:solidFill>
                <a:srgbClr val="000000"/>
              </a:solidFill>
              <a:latin typeface="Garamond" charset="0"/>
            </a:endParaRPr>
          </a:p>
        </p:txBody>
      </p:sp>
    </p:spTree>
    <p:extLst>
      <p:ext uri="{BB962C8B-B14F-4D97-AF65-F5344CB8AC3E}">
        <p14:creationId xmlns:p14="http://schemas.microsoft.com/office/powerpoint/2010/main" val="138704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5842"/>
            <a:ext cx="9144000" cy="1143000"/>
          </a:xfrm>
        </p:spPr>
        <p:txBody>
          <a:bodyPr/>
          <a:lstStyle/>
          <a:p>
            <a:r>
              <a:rPr lang="en-US" b="1" dirty="0" smtClean="0">
                <a:cs typeface="Charter Black"/>
              </a:rPr>
              <a:t>CHALLENGE: CRASH CONSISTENCY</a:t>
            </a:r>
            <a:endParaRPr lang="en-US" b="1" dirty="0">
              <a:cs typeface="Charter Black"/>
            </a:endParaRPr>
          </a:p>
        </p:txBody>
      </p:sp>
      <p:sp>
        <p:nvSpPr>
          <p:cNvPr id="6" name="Rectangle 5"/>
          <p:cNvSpPr/>
          <p:nvPr/>
        </p:nvSpPr>
        <p:spPr>
          <a:xfrm>
            <a:off x="1" y="871537"/>
            <a:ext cx="9144000" cy="442912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p:txBody>
      </p:sp>
      <p:sp>
        <p:nvSpPr>
          <p:cNvPr id="7" name="Rectangle 6"/>
          <p:cNvSpPr/>
          <p:nvPr/>
        </p:nvSpPr>
        <p:spPr>
          <a:xfrm>
            <a:off x="2286000" y="806780"/>
            <a:ext cx="4448388" cy="43862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600" b="1" dirty="0">
              <a:solidFill>
                <a:srgbClr val="FF0000"/>
              </a:solidFill>
            </a:endParaRPr>
          </a:p>
        </p:txBody>
      </p:sp>
      <p:sp>
        <p:nvSpPr>
          <p:cNvPr id="15" name="Rounded Rectangle 14"/>
          <p:cNvSpPr/>
          <p:nvPr/>
        </p:nvSpPr>
        <p:spPr>
          <a:xfrm>
            <a:off x="2" y="5300662"/>
            <a:ext cx="9143999" cy="1082675"/>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0000"/>
              </a:lnSpc>
            </a:pPr>
            <a:r>
              <a:rPr lang="en-US" sz="3600" b="1" dirty="0">
                <a:solidFill>
                  <a:prstClr val="white"/>
                </a:solidFill>
              </a:rPr>
              <a:t>System crash can result in </a:t>
            </a:r>
          </a:p>
          <a:p>
            <a:pPr algn="ctr" defTabSz="457200">
              <a:lnSpc>
                <a:spcPct val="80000"/>
              </a:lnSpc>
            </a:pPr>
            <a:r>
              <a:rPr lang="en-US" sz="3600" b="1" dirty="0">
                <a:solidFill>
                  <a:prstClr val="white"/>
                </a:solidFill>
              </a:rPr>
              <a:t>permanent data corruption in NVM</a:t>
            </a:r>
          </a:p>
        </p:txBody>
      </p:sp>
      <p:sp>
        <p:nvSpPr>
          <p:cNvPr id="2" name="Slide Number Placeholder 1"/>
          <p:cNvSpPr>
            <a:spLocks noGrp="1"/>
          </p:cNvSpPr>
          <p:nvPr>
            <p:ph type="sldNum" sz="quarter" idx="12"/>
          </p:nvPr>
        </p:nvSpPr>
        <p:spPr/>
        <p:txBody>
          <a:bodyPr/>
          <a:lstStyle/>
          <a:p>
            <a:fld id="{75AD3244-FE42-4648-8A13-942AAE84A223}" type="slidenum">
              <a:rPr lang="en-US" smtClean="0">
                <a:solidFill>
                  <a:prstClr val="black">
                    <a:tint val="75000"/>
                  </a:prstClr>
                </a:solidFill>
              </a:rPr>
              <a:pPr/>
              <a:t>101</a:t>
            </a:fld>
            <a:endParaRPr lang="en-US" dirty="0">
              <a:solidFill>
                <a:prstClr val="black">
                  <a:tint val="75000"/>
                </a:prstClr>
              </a:solidFill>
            </a:endParaRPr>
          </a:p>
        </p:txBody>
      </p:sp>
      <p:pic>
        <p:nvPicPr>
          <p:cNvPr id="24" name="Picture 23" descr="24342616_s.jpg"/>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875518" y="2522695"/>
            <a:ext cx="3429000" cy="2286000"/>
          </a:xfrm>
          <a:prstGeom prst="rect">
            <a:avLst/>
          </a:prstGeom>
        </p:spPr>
      </p:pic>
      <p:sp>
        <p:nvSpPr>
          <p:cNvPr id="25" name="TextBox 24"/>
          <p:cNvSpPr txBox="1"/>
          <p:nvPr/>
        </p:nvSpPr>
        <p:spPr>
          <a:xfrm>
            <a:off x="2087850" y="4322786"/>
            <a:ext cx="4597436" cy="415498"/>
          </a:xfrm>
          <a:prstGeom prst="rect">
            <a:avLst/>
          </a:prstGeom>
          <a:noFill/>
        </p:spPr>
        <p:txBody>
          <a:bodyPr wrap="square" rtlCol="0">
            <a:spAutoFit/>
          </a:bodyPr>
          <a:lstStyle/>
          <a:p>
            <a:pPr algn="ctr" defTabSz="457200">
              <a:lnSpc>
                <a:spcPct val="70000"/>
              </a:lnSpc>
            </a:pPr>
            <a:r>
              <a:rPr lang="en-US" sz="2800" b="1" dirty="0" smtClean="0">
                <a:solidFill>
                  <a:prstClr val="black"/>
                </a:solidFill>
              </a:rPr>
              <a:t>Persistent Memory System</a:t>
            </a:r>
            <a:endParaRPr lang="en-US" sz="2800" b="1" dirty="0">
              <a:solidFill>
                <a:prstClr val="black"/>
              </a:solidFill>
            </a:endParaRPr>
          </a:p>
        </p:txBody>
      </p:sp>
      <p:pic>
        <p:nvPicPr>
          <p:cNvPr id="26" name="Picture 25" descr="6106097_s_clipped_rev_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775" y="1045276"/>
            <a:ext cx="2857500" cy="1936750"/>
          </a:xfrm>
          <a:prstGeom prst="rect">
            <a:avLst/>
          </a:prstGeom>
        </p:spPr>
      </p:pic>
      <p:sp>
        <p:nvSpPr>
          <p:cNvPr id="31" name="Lightning Bolt 30"/>
          <p:cNvSpPr>
            <a:spLocks noChangeAspect="1"/>
          </p:cNvSpPr>
          <p:nvPr/>
        </p:nvSpPr>
        <p:spPr>
          <a:xfrm>
            <a:off x="3617736" y="1071599"/>
            <a:ext cx="1273340" cy="14175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32" name="Picture 31" descr="30981636_s.jpg"/>
          <p:cNvPicPr>
            <a:picLocks noChangeAspect="1"/>
          </p:cNvPicPr>
          <p:nvPr/>
        </p:nvPicPr>
        <p:blipFill>
          <a:blip r:embed="rId6">
            <a:extLst>
              <a:ext uri="{BEBA8EAE-BF5A-486C-A8C5-ECC9F3942E4B}">
                <a14:imgProps xmlns:a14="http://schemas.microsoft.com/office/drawing/2010/main">
                  <a14:imgLayer r:embed="rId7">
                    <a14:imgEffect>
                      <a14:backgroundRemoval t="10000" b="90000" l="6889" r="94222"/>
                    </a14:imgEffect>
                  </a14:imgLayer>
                </a14:imgProps>
              </a:ext>
              <a:ext uri="{28A0092B-C50C-407E-A947-70E740481C1C}">
                <a14:useLocalDpi xmlns:a14="http://schemas.microsoft.com/office/drawing/2010/main" val="0"/>
              </a:ext>
            </a:extLst>
          </a:blip>
          <a:stretch>
            <a:fillRect/>
          </a:stretch>
        </p:blipFill>
        <p:spPr>
          <a:xfrm>
            <a:off x="3889541" y="2824837"/>
            <a:ext cx="1578135" cy="1578135"/>
          </a:xfrm>
          <a:prstGeom prst="rect">
            <a:avLst/>
          </a:prstGeom>
        </p:spPr>
      </p:pic>
    </p:spTree>
    <p:extLst>
      <p:ext uri="{BB962C8B-B14F-4D97-AF65-F5344CB8AC3E}">
        <p14:creationId xmlns:p14="http://schemas.microsoft.com/office/powerpoint/2010/main" val="90804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987425"/>
            <a:ext cx="9144000" cy="548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a:p>
            <a:pPr algn="ctr" defTabSz="457200" fontAlgn="auto">
              <a:spcBef>
                <a:spcPts val="0"/>
              </a:spcBef>
              <a:spcAft>
                <a:spcPts val="0"/>
              </a:spcAft>
              <a:defRPr/>
            </a:pPr>
            <a:endParaRPr lang="en-US" dirty="0">
              <a:solidFill>
                <a:prstClr val="white"/>
              </a:solidFill>
              <a:latin typeface="Calibri"/>
            </a:endParaRPr>
          </a:p>
        </p:txBody>
      </p:sp>
      <p:sp>
        <p:nvSpPr>
          <p:cNvPr id="547842" name="Title 1"/>
          <p:cNvSpPr>
            <a:spLocks noGrp="1"/>
          </p:cNvSpPr>
          <p:nvPr>
            <p:ph type="title"/>
          </p:nvPr>
        </p:nvSpPr>
        <p:spPr>
          <a:xfrm>
            <a:off x="0" y="-155575"/>
            <a:ext cx="9144000" cy="1143000"/>
          </a:xfrm>
        </p:spPr>
        <p:txBody>
          <a:bodyPr/>
          <a:lstStyle/>
          <a:p>
            <a:r>
              <a:rPr lang="en-US" b="1">
                <a:latin typeface="Calibri" charset="0"/>
                <a:cs typeface="Charter Black" charset="0"/>
              </a:rPr>
              <a:t>CRASH CONSISTENCY PROBLEM</a:t>
            </a:r>
          </a:p>
        </p:txBody>
      </p:sp>
      <p:sp>
        <p:nvSpPr>
          <p:cNvPr id="547843"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649C0-1EE4-8F49-B748-8211807F094D}" type="slidenum">
              <a:rPr lang="en-US" sz="1200">
                <a:solidFill>
                  <a:srgbClr val="898989"/>
                </a:solidFill>
                <a:latin typeface="Calibri" charset="0"/>
              </a:rPr>
              <a:pPr eaLnBrk="1" hangingPunct="1"/>
              <a:t>102</a:t>
            </a:fld>
            <a:endParaRPr lang="en-US" sz="1200">
              <a:solidFill>
                <a:srgbClr val="898989"/>
              </a:solidFill>
              <a:latin typeface="Calibri" charset="0"/>
            </a:endParaRPr>
          </a:p>
        </p:txBody>
      </p:sp>
      <p:cxnSp>
        <p:nvCxnSpPr>
          <p:cNvPr id="57" name="Straight Arrow Connector 56"/>
          <p:cNvCxnSpPr>
            <a:stCxn id="62" idx="7"/>
            <a:endCxn id="65" idx="3"/>
          </p:cNvCxnSpPr>
          <p:nvPr/>
        </p:nvCxnSpPr>
        <p:spPr>
          <a:xfrm flipV="1">
            <a:off x="4176713" y="2613025"/>
            <a:ext cx="231775" cy="436563"/>
          </a:xfrm>
          <a:prstGeom prst="straightConnector1">
            <a:avLst/>
          </a:prstGeom>
          <a:ln w="76200" cmpd="sng">
            <a:solidFill>
              <a:schemeClr val="accent2"/>
            </a:solidFill>
            <a:tailEnd type="triangle"/>
          </a:ln>
        </p:spPr>
        <p:style>
          <a:lnRef idx="3">
            <a:schemeClr val="dk1"/>
          </a:lnRef>
          <a:fillRef idx="0">
            <a:schemeClr val="dk1"/>
          </a:fillRef>
          <a:effectRef idx="2">
            <a:schemeClr val="dk1"/>
          </a:effectRef>
          <a:fontRef idx="minor">
            <a:schemeClr val="tx1"/>
          </a:fontRef>
        </p:style>
      </p:cxnSp>
      <p:sp>
        <p:nvSpPr>
          <p:cNvPr id="61" name="Oval 60"/>
          <p:cNvSpPr/>
          <p:nvPr/>
        </p:nvSpPr>
        <p:spPr>
          <a:xfrm>
            <a:off x="2373313" y="2951163"/>
            <a:ext cx="676275" cy="676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62" name="Oval 61"/>
          <p:cNvSpPr/>
          <p:nvPr/>
        </p:nvSpPr>
        <p:spPr>
          <a:xfrm>
            <a:off x="3598863" y="2951163"/>
            <a:ext cx="676275" cy="676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63" name="Oval 62"/>
          <p:cNvSpPr/>
          <p:nvPr/>
        </p:nvSpPr>
        <p:spPr>
          <a:xfrm>
            <a:off x="5016500" y="2951163"/>
            <a:ext cx="677863" cy="676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64" name="Oval 63"/>
          <p:cNvSpPr/>
          <p:nvPr/>
        </p:nvSpPr>
        <p:spPr>
          <a:xfrm>
            <a:off x="6242050" y="2951163"/>
            <a:ext cx="677863" cy="676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65" name="Oval 64"/>
          <p:cNvSpPr/>
          <p:nvPr/>
        </p:nvSpPr>
        <p:spPr>
          <a:xfrm>
            <a:off x="4310063" y="2035175"/>
            <a:ext cx="676275" cy="676275"/>
          </a:xfrm>
          <a:prstGeom prst="ellipse">
            <a:avLst/>
          </a:prstGeom>
          <a:solidFill>
            <a:srgbClr val="632523"/>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srgbClr val="0070C0"/>
              </a:solidFill>
              <a:latin typeface="Calibri"/>
            </a:endParaRPr>
          </a:p>
        </p:txBody>
      </p:sp>
      <p:cxnSp>
        <p:nvCxnSpPr>
          <p:cNvPr id="66" name="Straight Arrow Connector 65"/>
          <p:cNvCxnSpPr/>
          <p:nvPr/>
        </p:nvCxnSpPr>
        <p:spPr>
          <a:xfrm>
            <a:off x="3049588" y="3289300"/>
            <a:ext cx="549275" cy="0"/>
          </a:xfrm>
          <a:prstGeom prst="straightConnector1">
            <a:avLst/>
          </a:prstGeom>
          <a:ln w="76200" cmpd="sng">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p:cNvCxnSpPr/>
          <p:nvPr/>
        </p:nvCxnSpPr>
        <p:spPr>
          <a:xfrm>
            <a:off x="5694363" y="3289300"/>
            <a:ext cx="547687" cy="0"/>
          </a:xfrm>
          <a:prstGeom prst="straightConnector1">
            <a:avLst/>
          </a:prstGeom>
          <a:ln w="76200" cmpd="sng">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p:cNvCxnSpPr>
            <a:stCxn id="65" idx="5"/>
            <a:endCxn id="63" idx="1"/>
          </p:cNvCxnSpPr>
          <p:nvPr/>
        </p:nvCxnSpPr>
        <p:spPr>
          <a:xfrm>
            <a:off x="4887913" y="2613025"/>
            <a:ext cx="228600" cy="436563"/>
          </a:xfrm>
          <a:prstGeom prst="straightConnector1">
            <a:avLst/>
          </a:prstGeom>
          <a:ln w="76200" cmpd="sng">
            <a:solidFill>
              <a:schemeClr val="tx2"/>
            </a:solidFill>
            <a:tailEnd type="triangle"/>
          </a:ln>
        </p:spPr>
        <p:style>
          <a:lnRef idx="3">
            <a:schemeClr val="dk1"/>
          </a:lnRef>
          <a:fillRef idx="0">
            <a:schemeClr val="dk1"/>
          </a:fillRef>
          <a:effectRef idx="2">
            <a:schemeClr val="dk1"/>
          </a:effectRef>
          <a:fontRef idx="minor">
            <a:schemeClr val="tx1"/>
          </a:fontRef>
        </p:style>
      </p:cxnSp>
      <p:sp>
        <p:nvSpPr>
          <p:cNvPr id="85" name="Rounded Rectangle 84"/>
          <p:cNvSpPr/>
          <p:nvPr/>
        </p:nvSpPr>
        <p:spPr>
          <a:xfrm>
            <a:off x="0" y="968375"/>
            <a:ext cx="9144000" cy="819150"/>
          </a:xfrm>
          <a:prstGeom prst="roundRect">
            <a:avLst/>
          </a:prstGeom>
          <a:solidFill>
            <a:schemeClr val="bg2"/>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lnSpc>
                <a:spcPct val="80000"/>
              </a:lnSpc>
              <a:spcBef>
                <a:spcPts val="0"/>
              </a:spcBef>
              <a:spcAft>
                <a:spcPts val="0"/>
              </a:spcAft>
              <a:defRPr/>
            </a:pPr>
            <a:r>
              <a:rPr lang="en-US" sz="3600" b="1" dirty="0" smtClean="0">
                <a:solidFill>
                  <a:srgbClr val="FF0000"/>
                </a:solidFill>
                <a:latin typeface="Arial" charset="0"/>
              </a:rPr>
              <a:t>Example: Add </a:t>
            </a:r>
            <a:r>
              <a:rPr lang="en-US" sz="3600" b="1" dirty="0">
                <a:solidFill>
                  <a:srgbClr val="FF0000"/>
                </a:solidFill>
                <a:latin typeface="Arial" charset="0"/>
              </a:rPr>
              <a:t>a node to a linked list</a:t>
            </a:r>
          </a:p>
        </p:txBody>
      </p:sp>
      <p:sp>
        <p:nvSpPr>
          <p:cNvPr id="86" name="Lightning Bolt 85"/>
          <p:cNvSpPr>
            <a:spLocks noChangeAspect="1"/>
          </p:cNvSpPr>
          <p:nvPr/>
        </p:nvSpPr>
        <p:spPr>
          <a:xfrm>
            <a:off x="4100513" y="2341563"/>
            <a:ext cx="1273175" cy="1417637"/>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latin typeface="Calibri"/>
            </a:endParaRPr>
          </a:p>
        </p:txBody>
      </p:sp>
      <p:cxnSp>
        <p:nvCxnSpPr>
          <p:cNvPr id="88" name="Straight Arrow Connector 87"/>
          <p:cNvCxnSpPr>
            <a:stCxn id="62" idx="6"/>
            <a:endCxn id="63" idx="2"/>
          </p:cNvCxnSpPr>
          <p:nvPr/>
        </p:nvCxnSpPr>
        <p:spPr>
          <a:xfrm>
            <a:off x="4275138" y="3289300"/>
            <a:ext cx="741362" cy="0"/>
          </a:xfrm>
          <a:prstGeom prst="straightConnector1">
            <a:avLst/>
          </a:prstGeom>
          <a:ln w="76200" cmpd="sng">
            <a:tailEnd type="triangle"/>
          </a:ln>
        </p:spPr>
        <p:style>
          <a:lnRef idx="3">
            <a:schemeClr val="dk1"/>
          </a:lnRef>
          <a:fillRef idx="0">
            <a:schemeClr val="dk1"/>
          </a:fillRef>
          <a:effectRef idx="2">
            <a:schemeClr val="dk1"/>
          </a:effectRef>
          <a:fontRef idx="minor">
            <a:schemeClr val="tx1"/>
          </a:fontRef>
        </p:style>
      </p:cxnSp>
      <p:sp>
        <p:nvSpPr>
          <p:cNvPr id="90" name="TextBox 89"/>
          <p:cNvSpPr txBox="1"/>
          <p:nvPr/>
        </p:nvSpPr>
        <p:spPr>
          <a:xfrm>
            <a:off x="5116513" y="2171700"/>
            <a:ext cx="3609975" cy="769938"/>
          </a:xfrm>
          <a:prstGeom prst="rect">
            <a:avLst/>
          </a:prstGeom>
          <a:noFill/>
        </p:spPr>
        <p:txBody>
          <a:bodyPr wrap="none">
            <a:spAutoFit/>
          </a:bodyPr>
          <a:lstStyle/>
          <a:p>
            <a:pPr defTabSz="457200" fontAlgn="auto">
              <a:spcBef>
                <a:spcPts val="0"/>
              </a:spcBef>
              <a:spcAft>
                <a:spcPts val="0"/>
              </a:spcAft>
              <a:defRPr/>
            </a:pPr>
            <a:r>
              <a:rPr lang="en-US" sz="4400" b="1" i="1" dirty="0">
                <a:solidFill>
                  <a:srgbClr val="1F497D"/>
                </a:solidFill>
                <a:latin typeface="Calibri"/>
                <a:ea typeface="+mn-ea"/>
                <a:cs typeface="+mn-cs"/>
              </a:rPr>
              <a:t>1. Link to next</a:t>
            </a:r>
          </a:p>
        </p:txBody>
      </p:sp>
      <p:sp>
        <p:nvSpPr>
          <p:cNvPr id="91" name="TextBox 90"/>
          <p:cNvSpPr txBox="1"/>
          <p:nvPr/>
        </p:nvSpPr>
        <p:spPr>
          <a:xfrm>
            <a:off x="862013" y="2168525"/>
            <a:ext cx="3619500" cy="769938"/>
          </a:xfrm>
          <a:prstGeom prst="rect">
            <a:avLst/>
          </a:prstGeom>
          <a:noFill/>
        </p:spPr>
        <p:txBody>
          <a:bodyPr wrap="none">
            <a:spAutoFit/>
          </a:bodyPr>
          <a:lstStyle/>
          <a:p>
            <a:pPr defTabSz="457200" fontAlgn="auto">
              <a:spcBef>
                <a:spcPts val="0"/>
              </a:spcBef>
              <a:spcAft>
                <a:spcPts val="0"/>
              </a:spcAft>
              <a:defRPr/>
            </a:pPr>
            <a:r>
              <a:rPr lang="en-US" sz="4400" b="1" i="1" dirty="0">
                <a:solidFill>
                  <a:srgbClr val="C0504D"/>
                </a:solidFill>
                <a:latin typeface="Calibri"/>
                <a:ea typeface="+mn-ea"/>
                <a:cs typeface="+mn-cs"/>
              </a:rPr>
              <a:t>2. Link to prev</a:t>
            </a:r>
          </a:p>
        </p:txBody>
      </p:sp>
      <p:grpSp>
        <p:nvGrpSpPr>
          <p:cNvPr id="101" name="Group 100"/>
          <p:cNvGrpSpPr>
            <a:grpSpLocks/>
          </p:cNvGrpSpPr>
          <p:nvPr/>
        </p:nvGrpSpPr>
        <p:grpSpPr bwMode="auto">
          <a:xfrm>
            <a:off x="2297113" y="4016375"/>
            <a:ext cx="4546600" cy="1592263"/>
            <a:chOff x="2296686" y="4168126"/>
            <a:chExt cx="4546247" cy="1593600"/>
          </a:xfrm>
        </p:grpSpPr>
        <p:cxnSp>
          <p:nvCxnSpPr>
            <p:cNvPr id="92" name="Straight Arrow Connector 91"/>
            <p:cNvCxnSpPr>
              <a:stCxn id="94" idx="7"/>
              <a:endCxn id="97" idx="3"/>
            </p:cNvCxnSpPr>
            <p:nvPr/>
          </p:nvCxnSpPr>
          <p:spPr>
            <a:xfrm flipV="1">
              <a:off x="4099946" y="4746461"/>
              <a:ext cx="233344" cy="436930"/>
            </a:xfrm>
            <a:prstGeom prst="straightConnector1">
              <a:avLst/>
            </a:prstGeom>
            <a:ln w="76200" cmpd="sng">
              <a:solidFill>
                <a:srgbClr val="C0504D"/>
              </a:solidFill>
              <a:tailEnd type="triangle"/>
            </a:ln>
          </p:spPr>
          <p:style>
            <a:lnRef idx="3">
              <a:schemeClr val="dk1"/>
            </a:lnRef>
            <a:fillRef idx="0">
              <a:schemeClr val="dk1"/>
            </a:fillRef>
            <a:effectRef idx="2">
              <a:schemeClr val="dk1"/>
            </a:effectRef>
            <a:fontRef idx="minor">
              <a:schemeClr val="tx1"/>
            </a:fontRef>
          </p:style>
        </p:cxnSp>
        <p:sp>
          <p:nvSpPr>
            <p:cNvPr id="93" name="Oval 92"/>
            <p:cNvSpPr/>
            <p:nvPr/>
          </p:nvSpPr>
          <p:spPr>
            <a:xfrm>
              <a:off x="2296686" y="5084883"/>
              <a:ext cx="677809" cy="67684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94" name="Oval 93"/>
            <p:cNvSpPr/>
            <p:nvPr/>
          </p:nvSpPr>
          <p:spPr>
            <a:xfrm>
              <a:off x="3522141" y="5084883"/>
              <a:ext cx="676222" cy="67684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95" name="Oval 94"/>
            <p:cNvSpPr/>
            <p:nvPr/>
          </p:nvSpPr>
          <p:spPr>
            <a:xfrm>
              <a:off x="4941256" y="5084883"/>
              <a:ext cx="676222" cy="676843"/>
            </a:xfrm>
            <a:prstGeom prst="ellipse">
              <a:avLst/>
            </a:prstGeom>
            <a:solidFill>
              <a:schemeClr val="bg1">
                <a:lumMod val="5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96" name="Oval 95"/>
            <p:cNvSpPr/>
            <p:nvPr/>
          </p:nvSpPr>
          <p:spPr>
            <a:xfrm>
              <a:off x="6165123" y="5084883"/>
              <a:ext cx="677810" cy="676843"/>
            </a:xfrm>
            <a:prstGeom prst="ellipse">
              <a:avLst/>
            </a:prstGeom>
            <a:solidFill>
              <a:srgbClr val="7F7F7F"/>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prstClr val="white"/>
                </a:solidFill>
                <a:latin typeface="Calibri"/>
              </a:endParaRPr>
            </a:p>
          </p:txBody>
        </p:sp>
        <p:sp>
          <p:nvSpPr>
            <p:cNvPr id="97" name="Oval 96"/>
            <p:cNvSpPr/>
            <p:nvPr/>
          </p:nvSpPr>
          <p:spPr>
            <a:xfrm>
              <a:off x="4233286" y="4168126"/>
              <a:ext cx="677809" cy="676843"/>
            </a:xfrm>
            <a:prstGeom prst="ellipse">
              <a:avLst/>
            </a:prstGeom>
            <a:solidFill>
              <a:srgbClr val="632523"/>
            </a:solidFill>
            <a:ln>
              <a:solidFill>
                <a:srgbClr val="8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fontAlgn="auto">
                <a:spcBef>
                  <a:spcPts val="0"/>
                </a:spcBef>
                <a:spcAft>
                  <a:spcPts val="0"/>
                </a:spcAft>
                <a:defRPr/>
              </a:pPr>
              <a:endParaRPr lang="en-US" sz="1350" dirty="0">
                <a:solidFill>
                  <a:srgbClr val="0070C0"/>
                </a:solidFill>
                <a:latin typeface="Calibri"/>
              </a:endParaRPr>
            </a:p>
          </p:txBody>
        </p:sp>
        <p:cxnSp>
          <p:nvCxnSpPr>
            <p:cNvPr id="98" name="Straight Arrow Connector 97"/>
            <p:cNvCxnSpPr/>
            <p:nvPr/>
          </p:nvCxnSpPr>
          <p:spPr>
            <a:xfrm>
              <a:off x="2974495" y="5423304"/>
              <a:ext cx="547645" cy="0"/>
            </a:xfrm>
            <a:prstGeom prst="straightConnector1">
              <a:avLst/>
            </a:prstGeom>
            <a:ln w="76200" cmpd="sng">
              <a:tailEnd type="triangle"/>
            </a:ln>
          </p:spPr>
          <p:style>
            <a:lnRef idx="3">
              <a:schemeClr val="dk1"/>
            </a:lnRef>
            <a:fillRef idx="0">
              <a:schemeClr val="dk1"/>
            </a:fillRef>
            <a:effectRef idx="2">
              <a:schemeClr val="dk1"/>
            </a:effectRef>
            <a:fontRef idx="minor">
              <a:schemeClr val="tx1"/>
            </a:fontRef>
          </p:style>
        </p:cxnSp>
        <p:cxnSp>
          <p:nvCxnSpPr>
            <p:cNvPr id="99" name="Straight Arrow Connector 98"/>
            <p:cNvCxnSpPr/>
            <p:nvPr/>
          </p:nvCxnSpPr>
          <p:spPr>
            <a:xfrm>
              <a:off x="5617478" y="5423304"/>
              <a:ext cx="547644" cy="0"/>
            </a:xfrm>
            <a:prstGeom prst="straightConnector1">
              <a:avLst/>
            </a:prstGeom>
            <a:ln w="76200" cmpd="sng">
              <a:solidFill>
                <a:srgbClr val="7F7F7F"/>
              </a:solidFill>
              <a:tailEnd type="triangle"/>
            </a:ln>
          </p:spPr>
          <p:style>
            <a:lnRef idx="3">
              <a:schemeClr val="dk1"/>
            </a:lnRef>
            <a:fillRef idx="0">
              <a:schemeClr val="dk1"/>
            </a:fillRef>
            <a:effectRef idx="2">
              <a:schemeClr val="dk1"/>
            </a:effectRef>
            <a:fontRef idx="minor">
              <a:schemeClr val="tx1"/>
            </a:fontRef>
          </p:style>
        </p:cxnSp>
        <p:cxnSp>
          <p:nvCxnSpPr>
            <p:cNvPr id="100" name="Straight Arrow Connector 99"/>
            <p:cNvCxnSpPr>
              <a:stCxn id="97" idx="5"/>
              <a:endCxn id="95" idx="1"/>
            </p:cNvCxnSpPr>
            <p:nvPr/>
          </p:nvCxnSpPr>
          <p:spPr>
            <a:xfrm>
              <a:off x="4811091" y="4746461"/>
              <a:ext cx="228582" cy="436930"/>
            </a:xfrm>
            <a:prstGeom prst="straightConnector1">
              <a:avLst/>
            </a:prstGeom>
            <a:ln w="76200" cmpd="sng">
              <a:solidFill>
                <a:schemeClr val="bg1">
                  <a:lumMod val="50000"/>
                </a:schemeClr>
              </a:solidFill>
              <a:prstDash val="sysDash"/>
              <a:tailEnd type="triangle"/>
            </a:ln>
          </p:spPr>
          <p:style>
            <a:lnRef idx="3">
              <a:schemeClr val="dk1"/>
            </a:lnRef>
            <a:fillRef idx="0">
              <a:schemeClr val="dk1"/>
            </a:fillRef>
            <a:effectRef idx="2">
              <a:schemeClr val="dk1"/>
            </a:effectRef>
            <a:fontRef idx="minor">
              <a:schemeClr val="tx1"/>
            </a:fontRef>
          </p:style>
        </p:cxnSp>
      </p:grpSp>
      <p:pic>
        <p:nvPicPr>
          <p:cNvPr id="87" name="Picture 86" descr="30981636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8488" y="4143375"/>
            <a:ext cx="1577975" cy="157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 name="Rounded Rectangle 101"/>
          <p:cNvSpPr/>
          <p:nvPr/>
        </p:nvSpPr>
        <p:spPr>
          <a:xfrm>
            <a:off x="0" y="5791200"/>
            <a:ext cx="9144000" cy="1082675"/>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lnSpc>
                <a:spcPct val="80000"/>
              </a:lnSpc>
              <a:spcBef>
                <a:spcPts val="0"/>
              </a:spcBef>
              <a:spcAft>
                <a:spcPts val="0"/>
              </a:spcAft>
              <a:defRPr/>
            </a:pPr>
            <a:r>
              <a:rPr lang="en-US" sz="3600" b="1" dirty="0">
                <a:solidFill>
                  <a:prstClr val="white"/>
                </a:solidFill>
                <a:latin typeface="Calibri"/>
              </a:rPr>
              <a:t>System crash can result in </a:t>
            </a:r>
          </a:p>
          <a:p>
            <a:pPr algn="ctr" defTabSz="457200" fontAlgn="auto">
              <a:lnSpc>
                <a:spcPct val="80000"/>
              </a:lnSpc>
              <a:spcBef>
                <a:spcPts val="0"/>
              </a:spcBef>
              <a:spcAft>
                <a:spcPts val="0"/>
              </a:spcAft>
              <a:defRPr/>
            </a:pPr>
            <a:r>
              <a:rPr lang="en-US" sz="3600" b="1" dirty="0">
                <a:solidFill>
                  <a:prstClr val="white"/>
                </a:solidFill>
                <a:latin typeface="Calibri"/>
              </a:rPr>
              <a:t>inconsistent memory state</a:t>
            </a:r>
          </a:p>
        </p:txBody>
      </p:sp>
    </p:spTree>
    <p:extLst>
      <p:ext uri="{BB962C8B-B14F-4D97-AF65-F5344CB8AC3E}">
        <p14:creationId xmlns:p14="http://schemas.microsoft.com/office/powerpoint/2010/main" val="1461386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3" presetClass="exit" presetSubtype="10" fill="hold" nodeType="withEffect">
                                  <p:stCondLst>
                                    <p:cond delay="0"/>
                                  </p:stCondLst>
                                  <p:childTnLst>
                                    <p:animEffect transition="out" filter="blinds(horizontal)">
                                      <p:cBhvr>
                                        <p:cTn id="32" dur="500"/>
                                        <p:tgtEl>
                                          <p:spTgt spid="88"/>
                                        </p:tgtEl>
                                      </p:cBhvr>
                                    </p:animEffect>
                                    <p:set>
                                      <p:cBhvr>
                                        <p:cTn id="33" dur="1" fill="hold">
                                          <p:stCondLst>
                                            <p:cond delay="499"/>
                                          </p:stCondLst>
                                        </p:cTn>
                                        <p:tgtEl>
                                          <p:spTgt spid="8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0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8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86" grpId="0" animBg="1"/>
      <p:bldP spid="90" grpId="0"/>
      <p:bldP spid="91" grpId="0"/>
      <p:bldP spid="10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871537"/>
            <a:ext cx="9144000" cy="442912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p:txBody>
      </p:sp>
      <p:sp>
        <p:nvSpPr>
          <p:cNvPr id="5" name="Title 1"/>
          <p:cNvSpPr>
            <a:spLocks noGrp="1"/>
          </p:cNvSpPr>
          <p:nvPr>
            <p:ph type="title"/>
          </p:nvPr>
        </p:nvSpPr>
        <p:spPr>
          <a:xfrm>
            <a:off x="0" y="-155842"/>
            <a:ext cx="9144000" cy="1143000"/>
          </a:xfrm>
        </p:spPr>
        <p:txBody>
          <a:bodyPr/>
          <a:lstStyle/>
          <a:p>
            <a:r>
              <a:rPr lang="en-US" b="1" dirty="0" smtClean="0">
                <a:cs typeface="Charter Black"/>
              </a:rPr>
              <a:t>CURRENT SOLUTIONS</a:t>
            </a:r>
            <a:endParaRPr lang="en-US" b="1" dirty="0">
              <a:cs typeface="Charter Black"/>
            </a:endParaRPr>
          </a:p>
        </p:txBody>
      </p:sp>
      <p:sp>
        <p:nvSpPr>
          <p:cNvPr id="6" name="Content Placeholder 2"/>
          <p:cNvSpPr>
            <a:spLocks noGrp="1"/>
          </p:cNvSpPr>
          <p:nvPr>
            <p:ph idx="1"/>
          </p:nvPr>
        </p:nvSpPr>
        <p:spPr>
          <a:xfrm>
            <a:off x="0" y="838200"/>
            <a:ext cx="9143999" cy="1079500"/>
          </a:xfrm>
          <a:solidFill>
            <a:schemeClr val="bg2"/>
          </a:solidFill>
          <a:ln>
            <a:noFill/>
          </a:ln>
        </p:spPr>
        <p:txBody>
          <a:bodyPr>
            <a:normAutofit lnSpcReduction="10000"/>
          </a:bodyPr>
          <a:lstStyle/>
          <a:p>
            <a:pPr marL="0" indent="0">
              <a:buNone/>
            </a:pPr>
            <a:r>
              <a:rPr lang="en-US" b="1" dirty="0">
                <a:solidFill>
                  <a:srgbClr val="000000"/>
                </a:solidFill>
              </a:rPr>
              <a:t>Explicit interfaces to manage consistency</a:t>
            </a:r>
          </a:p>
          <a:p>
            <a:pPr lvl="1"/>
            <a:r>
              <a:rPr lang="en-US" b="1" dirty="0">
                <a:solidFill>
                  <a:srgbClr val="000000"/>
                </a:solidFill>
              </a:rPr>
              <a:t>NV-Heaps </a:t>
            </a:r>
            <a:r>
              <a:rPr lang="en-US" sz="1200" b="1" dirty="0">
                <a:solidFill>
                  <a:srgbClr val="000000"/>
                </a:solidFill>
              </a:rPr>
              <a:t>[ASPLOS’11]</a:t>
            </a:r>
            <a:r>
              <a:rPr lang="en-US" b="1" dirty="0">
                <a:solidFill>
                  <a:srgbClr val="000000"/>
                </a:solidFill>
              </a:rPr>
              <a:t>, BPFS </a:t>
            </a:r>
            <a:r>
              <a:rPr lang="en-US" sz="1200" b="1" dirty="0">
                <a:solidFill>
                  <a:srgbClr val="000000"/>
                </a:solidFill>
              </a:rPr>
              <a:t>[SOSP’09]</a:t>
            </a:r>
            <a:r>
              <a:rPr lang="en-US" b="1" dirty="0">
                <a:solidFill>
                  <a:srgbClr val="000000"/>
                </a:solidFill>
              </a:rPr>
              <a:t>, Mnemosyne </a:t>
            </a:r>
            <a:r>
              <a:rPr lang="en-US" sz="1100" b="1" dirty="0">
                <a:solidFill>
                  <a:srgbClr val="000000"/>
                </a:solidFill>
              </a:rPr>
              <a:t>[ASPLOS’11]</a:t>
            </a:r>
          </a:p>
          <a:p>
            <a:pPr lvl="1"/>
            <a:endParaRPr lang="en-US" b="1" dirty="0">
              <a:solidFill>
                <a:srgbClr val="000000"/>
              </a:solidFill>
            </a:endParaRPr>
          </a:p>
        </p:txBody>
      </p:sp>
      <p:sp>
        <p:nvSpPr>
          <p:cNvPr id="7" name="Folded Corner 6"/>
          <p:cNvSpPr>
            <a:spLocks noChangeArrowheads="1"/>
          </p:cNvSpPr>
          <p:nvPr/>
        </p:nvSpPr>
        <p:spPr bwMode="auto">
          <a:xfrm>
            <a:off x="1506957" y="2133600"/>
            <a:ext cx="6587555" cy="1416050"/>
          </a:xfrm>
          <a:prstGeom prst="foldedCorner">
            <a:avLst>
              <a:gd name="adj" fmla="val 16667"/>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defTabSz="457200">
              <a:lnSpc>
                <a:spcPct val="80000"/>
              </a:lnSpc>
            </a:pPr>
            <a:r>
              <a:rPr lang="en-US" sz="3600" b="1" dirty="0">
                <a:solidFill>
                  <a:srgbClr val="800000"/>
                </a:solidFill>
                <a:latin typeface="Courier New"/>
                <a:cs typeface="Courier New"/>
              </a:rPr>
              <a:t>AtomicBegin {</a:t>
            </a:r>
          </a:p>
          <a:p>
            <a:pPr defTabSz="457200">
              <a:lnSpc>
                <a:spcPct val="80000"/>
              </a:lnSpc>
            </a:pPr>
            <a:r>
              <a:rPr lang="en-US" sz="3600" b="1" dirty="0" smtClean="0">
                <a:solidFill>
                  <a:prstClr val="black"/>
                </a:solidFill>
                <a:latin typeface="Courier New"/>
                <a:cs typeface="Courier New"/>
              </a:rPr>
              <a:t>     Insert </a:t>
            </a:r>
            <a:r>
              <a:rPr lang="en-US" sz="3600" b="1" dirty="0">
                <a:solidFill>
                  <a:prstClr val="black"/>
                </a:solidFill>
                <a:latin typeface="Courier New"/>
                <a:cs typeface="Courier New"/>
              </a:rPr>
              <a:t>a new node;</a:t>
            </a:r>
          </a:p>
          <a:p>
            <a:pPr defTabSz="457200">
              <a:lnSpc>
                <a:spcPct val="80000"/>
              </a:lnSpc>
            </a:pPr>
            <a:r>
              <a:rPr lang="en-US" sz="3600" b="1" dirty="0">
                <a:solidFill>
                  <a:srgbClr val="800000"/>
                </a:solidFill>
                <a:latin typeface="Courier New"/>
                <a:cs typeface="Courier New"/>
              </a:rPr>
              <a:t>} AtomicEnd;</a:t>
            </a:r>
          </a:p>
        </p:txBody>
      </p:sp>
      <p:sp>
        <p:nvSpPr>
          <p:cNvPr id="8" name="TextBox 7"/>
          <p:cNvSpPr txBox="1">
            <a:spLocks noChangeArrowheads="1"/>
          </p:cNvSpPr>
          <p:nvPr/>
        </p:nvSpPr>
        <p:spPr bwMode="auto">
          <a:xfrm>
            <a:off x="0" y="3872805"/>
            <a:ext cx="9144000" cy="1350113"/>
          </a:xfrm>
          <a:prstGeom prst="rect">
            <a:avLst/>
          </a:prstGeom>
          <a:solidFill>
            <a:srgbClr val="EEECE1"/>
          </a:solidFill>
          <a:ln>
            <a:noFill/>
          </a:ln>
        </p:spPr>
        <p:txBody>
          <a:bodyPr wrap="square">
            <a:spAutoFit/>
          </a:bodyPr>
          <a:lstStyle>
            <a:lvl1pPr marL="457200" indent="-457200" eaLnBrk="0" hangingPunct="0">
              <a:defRPr sz="3200" b="1">
                <a:solidFill>
                  <a:schemeClr val="tx1"/>
                </a:solidFill>
                <a:latin typeface="Arial" charset="0"/>
                <a:ea typeface="ＭＳ Ｐゴシック" charset="0"/>
                <a:cs typeface="ＭＳ Ｐゴシック" charset="0"/>
              </a:defRPr>
            </a:lvl1pPr>
            <a:lvl2pPr marL="914400" indent="-457200" eaLnBrk="0" hangingPunct="0">
              <a:defRPr sz="3200" b="1">
                <a:solidFill>
                  <a:schemeClr val="tx1"/>
                </a:solidFill>
                <a:latin typeface="Arial" charset="0"/>
                <a:ea typeface="ＭＳ Ｐゴシック" charset="0"/>
              </a:defRPr>
            </a:lvl2pPr>
            <a:lvl3pPr marL="1143000" indent="-228600" eaLnBrk="0" hangingPunct="0">
              <a:defRPr sz="3200" b="1">
                <a:solidFill>
                  <a:schemeClr val="tx1"/>
                </a:solidFill>
                <a:latin typeface="Arial" charset="0"/>
                <a:ea typeface="ＭＳ Ｐゴシック" charset="0"/>
              </a:defRPr>
            </a:lvl3pPr>
            <a:lvl4pPr marL="1600200" indent="-228600" eaLnBrk="0" hangingPunct="0">
              <a:defRPr sz="3200" b="1">
                <a:solidFill>
                  <a:schemeClr val="tx1"/>
                </a:solidFill>
                <a:latin typeface="Arial" charset="0"/>
                <a:ea typeface="ＭＳ Ｐゴシック" charset="0"/>
              </a:defRPr>
            </a:lvl4pPr>
            <a:lvl5pPr marL="2057400" indent="-228600" eaLnBrk="0" hangingPunct="0">
              <a:defRPr sz="3200" b="1">
                <a:solidFill>
                  <a:schemeClr val="tx1"/>
                </a:solidFill>
                <a:latin typeface="Arial" charset="0"/>
                <a:ea typeface="ＭＳ Ｐゴシック" charset="0"/>
              </a:defRPr>
            </a:lvl5pPr>
            <a:lvl6pPr marL="2514600" indent="-228600" eaLnBrk="0" fontAlgn="base" hangingPunct="0">
              <a:spcBef>
                <a:spcPct val="0"/>
              </a:spcBef>
              <a:spcAft>
                <a:spcPct val="0"/>
              </a:spcAft>
              <a:defRPr sz="3200" b="1">
                <a:solidFill>
                  <a:schemeClr val="tx1"/>
                </a:solidFill>
                <a:latin typeface="Arial" charset="0"/>
                <a:ea typeface="ＭＳ Ｐゴシック" charset="0"/>
              </a:defRPr>
            </a:lvl6pPr>
            <a:lvl7pPr marL="2971800" indent="-228600" eaLnBrk="0" fontAlgn="base" hangingPunct="0">
              <a:spcBef>
                <a:spcPct val="0"/>
              </a:spcBef>
              <a:spcAft>
                <a:spcPct val="0"/>
              </a:spcAft>
              <a:defRPr sz="3200" b="1">
                <a:solidFill>
                  <a:schemeClr val="tx1"/>
                </a:solidFill>
                <a:latin typeface="Arial" charset="0"/>
                <a:ea typeface="ＭＳ Ｐゴシック" charset="0"/>
              </a:defRPr>
            </a:lvl7pPr>
            <a:lvl8pPr marL="3429000" indent="-228600" eaLnBrk="0" fontAlgn="base" hangingPunct="0">
              <a:spcBef>
                <a:spcPct val="0"/>
              </a:spcBef>
              <a:spcAft>
                <a:spcPct val="0"/>
              </a:spcAft>
              <a:defRPr sz="3200" b="1">
                <a:solidFill>
                  <a:schemeClr val="tx1"/>
                </a:solidFill>
                <a:latin typeface="Arial" charset="0"/>
                <a:ea typeface="ＭＳ Ｐゴシック" charset="0"/>
              </a:defRPr>
            </a:lvl8pPr>
            <a:lvl9pPr marL="3886200" indent="-228600" eaLnBrk="0" fontAlgn="base" hangingPunct="0">
              <a:spcBef>
                <a:spcPct val="0"/>
              </a:spcBef>
              <a:spcAft>
                <a:spcPct val="0"/>
              </a:spcAft>
              <a:defRPr sz="3200" b="1">
                <a:solidFill>
                  <a:schemeClr val="tx1"/>
                </a:solidFill>
                <a:latin typeface="Arial" charset="0"/>
                <a:ea typeface="ＭＳ Ｐゴシック" charset="0"/>
              </a:defRPr>
            </a:lvl9pPr>
          </a:lstStyle>
          <a:p>
            <a:pPr marL="0" indent="0" algn="ctr" defTabSz="457200" eaLnBrk="1" hangingPunct="1"/>
            <a:r>
              <a:rPr lang="en-US" sz="3600" dirty="0" smtClean="0">
                <a:solidFill>
                  <a:srgbClr val="FF0000"/>
                </a:solidFill>
                <a:latin typeface="Calibri"/>
              </a:rPr>
              <a:t>Limits adoption of NVM</a:t>
            </a:r>
          </a:p>
          <a:p>
            <a:pPr marL="0" indent="0" algn="ctr" defTabSz="457200" eaLnBrk="1" hangingPunct="1">
              <a:lnSpc>
                <a:spcPct val="80000"/>
              </a:lnSpc>
            </a:pPr>
            <a:r>
              <a:rPr lang="en-US" sz="2800" dirty="0" smtClean="0">
                <a:solidFill>
                  <a:srgbClr val="FF0000"/>
                </a:solidFill>
                <a:latin typeface="Calibri"/>
              </a:rPr>
              <a:t>Have to rewrite code with clear </a:t>
            </a:r>
            <a:r>
              <a:rPr lang="en-US" sz="2800" dirty="0">
                <a:solidFill>
                  <a:srgbClr val="FF0000"/>
                </a:solidFill>
                <a:latin typeface="Calibri"/>
              </a:rPr>
              <a:t>partition </a:t>
            </a:r>
            <a:endParaRPr lang="en-US" sz="2800" dirty="0" smtClean="0">
              <a:solidFill>
                <a:srgbClr val="FF0000"/>
              </a:solidFill>
              <a:latin typeface="Calibri"/>
            </a:endParaRPr>
          </a:p>
          <a:p>
            <a:pPr marL="0" indent="0" algn="ctr" defTabSz="457200" eaLnBrk="1" hangingPunct="1">
              <a:lnSpc>
                <a:spcPct val="80000"/>
              </a:lnSpc>
            </a:pPr>
            <a:r>
              <a:rPr lang="en-US" sz="2800" dirty="0" smtClean="0">
                <a:solidFill>
                  <a:srgbClr val="FF0000"/>
                </a:solidFill>
                <a:latin typeface="Calibri"/>
              </a:rPr>
              <a:t>between volatile </a:t>
            </a:r>
            <a:r>
              <a:rPr lang="en-US" sz="2800" dirty="0">
                <a:solidFill>
                  <a:srgbClr val="FF0000"/>
                </a:solidFill>
                <a:latin typeface="Calibri"/>
              </a:rPr>
              <a:t>and non-</a:t>
            </a:r>
            <a:r>
              <a:rPr lang="en-US" sz="2800" dirty="0" smtClean="0">
                <a:solidFill>
                  <a:srgbClr val="FF0000"/>
                </a:solidFill>
                <a:latin typeface="Calibri"/>
              </a:rPr>
              <a:t>volatile data</a:t>
            </a:r>
            <a:endParaRPr lang="en-US" sz="2800" dirty="0">
              <a:solidFill>
                <a:srgbClr val="FF0000"/>
              </a:solidFill>
              <a:latin typeface="Calibri"/>
            </a:endParaRPr>
          </a:p>
        </p:txBody>
      </p:sp>
      <p:sp>
        <p:nvSpPr>
          <p:cNvPr id="10" name="Rounded Rectangle 9"/>
          <p:cNvSpPr/>
          <p:nvPr/>
        </p:nvSpPr>
        <p:spPr>
          <a:xfrm>
            <a:off x="0" y="5475942"/>
            <a:ext cx="9143999" cy="772458"/>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400" b="1" dirty="0" smtClean="0">
                <a:solidFill>
                  <a:srgbClr val="FFFFFF"/>
                </a:solidFill>
              </a:rPr>
              <a:t>Burden on the programmers</a:t>
            </a:r>
            <a:endParaRPr lang="en-US" sz="4400" b="1" dirty="0">
              <a:solidFill>
                <a:srgbClr val="FFFFFF"/>
              </a:solidFill>
            </a:endParaRPr>
          </a:p>
        </p:txBody>
      </p:sp>
      <p:sp>
        <p:nvSpPr>
          <p:cNvPr id="2" name="Slide Number Placeholder 1"/>
          <p:cNvSpPr>
            <a:spLocks noGrp="1"/>
          </p:cNvSpPr>
          <p:nvPr>
            <p:ph type="sldNum" sz="quarter" idx="12"/>
          </p:nvPr>
        </p:nvSpPr>
        <p:spPr/>
        <p:txBody>
          <a:bodyPr/>
          <a:lstStyle/>
          <a:p>
            <a:fld id="{75AD3244-FE42-4648-8A13-942AAE84A223}" type="slidenum">
              <a:rPr lang="en-US" smtClean="0">
                <a:solidFill>
                  <a:prstClr val="black">
                    <a:tint val="75000"/>
                  </a:prstClr>
                </a:solidFill>
              </a:rPr>
              <a:pPr/>
              <a:t>103</a:t>
            </a:fld>
            <a:endParaRPr lang="en-US" dirty="0">
              <a:solidFill>
                <a:prstClr val="black">
                  <a:tint val="75000"/>
                </a:prstClr>
              </a:solidFill>
            </a:endParaRPr>
          </a:p>
        </p:txBody>
      </p:sp>
    </p:spTree>
    <p:extLst>
      <p:ext uri="{BB962C8B-B14F-4D97-AF65-F5344CB8AC3E}">
        <p14:creationId xmlns:p14="http://schemas.microsoft.com/office/powerpoint/2010/main" val="147673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929645"/>
            <a:ext cx="9144000" cy="442912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p:txBody>
      </p:sp>
      <p:sp>
        <p:nvSpPr>
          <p:cNvPr id="8" name="Title 1"/>
          <p:cNvSpPr>
            <a:spLocks noGrp="1"/>
          </p:cNvSpPr>
          <p:nvPr>
            <p:ph type="title"/>
          </p:nvPr>
        </p:nvSpPr>
        <p:spPr>
          <a:xfrm>
            <a:off x="0" y="1658278"/>
            <a:ext cx="9144000" cy="1143000"/>
          </a:xfrm>
        </p:spPr>
        <p:txBody>
          <a:bodyPr/>
          <a:lstStyle/>
          <a:p>
            <a:r>
              <a:rPr lang="en-US" b="1" dirty="0" smtClean="0">
                <a:cs typeface="Charter Black"/>
              </a:rPr>
              <a:t>OUR APPROACH: ThyNVM</a:t>
            </a:r>
            <a:endParaRPr lang="en-US" b="1" dirty="0">
              <a:cs typeface="Charter Black"/>
            </a:endParaRPr>
          </a:p>
        </p:txBody>
      </p:sp>
      <p:sp>
        <p:nvSpPr>
          <p:cNvPr id="2" name="Slide Number Placeholder 1"/>
          <p:cNvSpPr>
            <a:spLocks noGrp="1"/>
          </p:cNvSpPr>
          <p:nvPr>
            <p:ph type="sldNum" sz="quarter" idx="12"/>
          </p:nvPr>
        </p:nvSpPr>
        <p:spPr/>
        <p:txBody>
          <a:bodyPr/>
          <a:lstStyle/>
          <a:p>
            <a:fld id="{75AD3244-FE42-4648-8A13-942AAE84A223}" type="slidenum">
              <a:rPr lang="en-US" smtClean="0">
                <a:solidFill>
                  <a:prstClr val="black">
                    <a:tint val="75000"/>
                  </a:prstClr>
                </a:solidFill>
              </a:rPr>
              <a:pPr/>
              <a:t>104</a:t>
            </a:fld>
            <a:endParaRPr lang="en-US" dirty="0">
              <a:solidFill>
                <a:prstClr val="black">
                  <a:tint val="75000"/>
                </a:prstClr>
              </a:solidFill>
            </a:endParaRPr>
          </a:p>
        </p:txBody>
      </p:sp>
      <p:sp>
        <p:nvSpPr>
          <p:cNvPr id="25" name="Rounded Rectangle 24"/>
          <p:cNvSpPr/>
          <p:nvPr/>
        </p:nvSpPr>
        <p:spPr>
          <a:xfrm>
            <a:off x="0" y="2652320"/>
            <a:ext cx="9143999" cy="1752600"/>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0000"/>
              </a:lnSpc>
            </a:pPr>
            <a:r>
              <a:rPr lang="en-US" sz="3600" b="1" dirty="0">
                <a:solidFill>
                  <a:srgbClr val="FFFFFF"/>
                </a:solidFill>
                <a:latin typeface="Arial" charset="0"/>
              </a:rPr>
              <a:t>Goal: </a:t>
            </a:r>
            <a:endParaRPr lang="en-US" sz="3600" b="1" dirty="0" smtClean="0">
              <a:solidFill>
                <a:srgbClr val="FFFFFF"/>
              </a:solidFill>
              <a:latin typeface="Arial" charset="0"/>
            </a:endParaRPr>
          </a:p>
          <a:p>
            <a:pPr algn="ctr" defTabSz="457200">
              <a:lnSpc>
                <a:spcPct val="80000"/>
              </a:lnSpc>
            </a:pPr>
            <a:r>
              <a:rPr lang="en-US" sz="3600" b="1" dirty="0">
                <a:solidFill>
                  <a:srgbClr val="FFFFFF"/>
                </a:solidFill>
                <a:latin typeface="Arial" charset="0"/>
              </a:rPr>
              <a:t>S</a:t>
            </a:r>
            <a:r>
              <a:rPr lang="en-US" sz="3600" b="1" dirty="0" smtClean="0">
                <a:solidFill>
                  <a:srgbClr val="FFFFFF"/>
                </a:solidFill>
                <a:latin typeface="Arial" charset="0"/>
              </a:rPr>
              <a:t>oftware </a:t>
            </a:r>
            <a:r>
              <a:rPr lang="en-US" sz="3600" b="1" dirty="0">
                <a:solidFill>
                  <a:srgbClr val="FFFFFF"/>
                </a:solidFill>
                <a:latin typeface="Arial" charset="0"/>
              </a:rPr>
              <a:t>transparent </a:t>
            </a:r>
            <a:r>
              <a:rPr lang="en-US" sz="3600" b="1" dirty="0" smtClean="0">
                <a:solidFill>
                  <a:srgbClr val="FFFFFF"/>
                </a:solidFill>
                <a:latin typeface="Arial" charset="0"/>
              </a:rPr>
              <a:t>consistency </a:t>
            </a:r>
            <a:r>
              <a:rPr lang="en-US" sz="3600" b="1" dirty="0">
                <a:solidFill>
                  <a:srgbClr val="FFFFFF"/>
                </a:solidFill>
                <a:latin typeface="Arial" charset="0"/>
              </a:rPr>
              <a:t>i</a:t>
            </a:r>
            <a:r>
              <a:rPr lang="en-US" sz="3600" b="1" dirty="0" smtClean="0">
                <a:solidFill>
                  <a:srgbClr val="FFFFFF"/>
                </a:solidFill>
                <a:latin typeface="Arial" charset="0"/>
              </a:rPr>
              <a:t>n </a:t>
            </a:r>
          </a:p>
          <a:p>
            <a:pPr algn="ctr" defTabSz="457200">
              <a:lnSpc>
                <a:spcPct val="80000"/>
              </a:lnSpc>
            </a:pPr>
            <a:r>
              <a:rPr lang="en-US" sz="3600" b="1" dirty="0" smtClean="0">
                <a:solidFill>
                  <a:srgbClr val="FFFFFF"/>
                </a:solidFill>
                <a:latin typeface="Arial" charset="0"/>
              </a:rPr>
              <a:t>persistent memory </a:t>
            </a:r>
            <a:r>
              <a:rPr lang="en-US" sz="3600" b="1" dirty="0">
                <a:solidFill>
                  <a:srgbClr val="FFFFFF"/>
                </a:solidFill>
                <a:latin typeface="Arial" charset="0"/>
              </a:rPr>
              <a:t>systems</a:t>
            </a:r>
          </a:p>
        </p:txBody>
      </p:sp>
    </p:spTree>
    <p:extLst>
      <p:ext uri="{BB962C8B-B14F-4D97-AF65-F5344CB8AC3E}">
        <p14:creationId xmlns:p14="http://schemas.microsoft.com/office/powerpoint/2010/main" val="16053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987159"/>
            <a:ext cx="9144000" cy="548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a:p>
            <a:pPr algn="ctr" defTabSz="457200"/>
            <a:endParaRPr lang="en-US" dirty="0" smtClean="0">
              <a:solidFill>
                <a:prstClr val="white"/>
              </a:solidFill>
            </a:endParaRPr>
          </a:p>
          <a:p>
            <a:pPr algn="ctr" defTabSz="457200"/>
            <a:endParaRPr lang="en-US" dirty="0">
              <a:solidFill>
                <a:prstClr val="white"/>
              </a:solidFill>
            </a:endParaRPr>
          </a:p>
        </p:txBody>
      </p:sp>
      <p:sp>
        <p:nvSpPr>
          <p:cNvPr id="8" name="Title 1"/>
          <p:cNvSpPr>
            <a:spLocks noGrp="1"/>
          </p:cNvSpPr>
          <p:nvPr>
            <p:ph type="title"/>
          </p:nvPr>
        </p:nvSpPr>
        <p:spPr>
          <a:xfrm>
            <a:off x="0" y="-155842"/>
            <a:ext cx="9144000" cy="1143000"/>
          </a:xfrm>
        </p:spPr>
        <p:txBody>
          <a:bodyPr/>
          <a:lstStyle/>
          <a:p>
            <a:r>
              <a:rPr lang="en-US" b="1" dirty="0" smtClean="0">
                <a:cs typeface="Charter Black"/>
              </a:rPr>
              <a:t>ThyNVM: Summary</a:t>
            </a:r>
            <a:endParaRPr lang="en-US" b="1" dirty="0">
              <a:cs typeface="Charter Black"/>
            </a:endParaRPr>
          </a:p>
        </p:txBody>
      </p:sp>
      <p:sp>
        <p:nvSpPr>
          <p:cNvPr id="2" name="Slide Number Placeholder 1"/>
          <p:cNvSpPr>
            <a:spLocks noGrp="1"/>
          </p:cNvSpPr>
          <p:nvPr>
            <p:ph type="sldNum" sz="quarter" idx="12"/>
          </p:nvPr>
        </p:nvSpPr>
        <p:spPr/>
        <p:txBody>
          <a:bodyPr/>
          <a:lstStyle/>
          <a:p>
            <a:fld id="{75AD3244-FE42-4648-8A13-942AAE84A223}" type="slidenum">
              <a:rPr lang="en-US" smtClean="0">
                <a:solidFill>
                  <a:prstClr val="black">
                    <a:tint val="75000"/>
                  </a:prstClr>
                </a:solidFill>
              </a:rPr>
              <a:pPr/>
              <a:t>105</a:t>
            </a:fld>
            <a:endParaRPr lang="en-US" dirty="0">
              <a:solidFill>
                <a:prstClr val="black">
                  <a:tint val="75000"/>
                </a:prstClr>
              </a:solidFill>
            </a:endParaRPr>
          </a:p>
        </p:txBody>
      </p:sp>
      <p:sp>
        <p:nvSpPr>
          <p:cNvPr id="7" name="Rounded Rectangle 6"/>
          <p:cNvSpPr/>
          <p:nvPr/>
        </p:nvSpPr>
        <p:spPr>
          <a:xfrm>
            <a:off x="0" y="1871210"/>
            <a:ext cx="9143998" cy="3889304"/>
          </a:xfrm>
          <a:prstGeom prst="roundRect">
            <a:avLst/>
          </a:prstGeom>
          <a:solidFill>
            <a:srgbClr val="EE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defTabSz="457200">
              <a:lnSpc>
                <a:spcPct val="70000"/>
              </a:lnSpc>
              <a:buFont typeface="Arial"/>
              <a:buChar char="•"/>
            </a:pPr>
            <a:r>
              <a:rPr lang="en-US" sz="3600" b="1" dirty="0" smtClean="0">
                <a:solidFill>
                  <a:srgbClr val="FF0000"/>
                </a:solidFill>
              </a:rPr>
              <a:t>Checkpoints</a:t>
            </a:r>
            <a:r>
              <a:rPr lang="en-US" sz="3600" dirty="0" smtClean="0">
                <a:solidFill>
                  <a:srgbClr val="000000"/>
                </a:solidFill>
              </a:rPr>
              <a:t> at </a:t>
            </a:r>
            <a:r>
              <a:rPr lang="en-US" sz="3600" i="1" dirty="0" smtClean="0">
                <a:solidFill>
                  <a:srgbClr val="1F497D"/>
                </a:solidFill>
              </a:rPr>
              <a:t>multiple granularities </a:t>
            </a:r>
            <a:r>
              <a:rPr lang="en-US" sz="3600" dirty="0" smtClean="0">
                <a:solidFill>
                  <a:prstClr val="black"/>
                </a:solidFill>
              </a:rPr>
              <a:t>to reduce both checkpointing latency and metadata overhead</a:t>
            </a:r>
          </a:p>
          <a:p>
            <a:pPr marL="571500" indent="-571500" defTabSz="457200">
              <a:lnSpc>
                <a:spcPct val="70000"/>
              </a:lnSpc>
              <a:buFont typeface="Arial"/>
              <a:buChar char="•"/>
            </a:pPr>
            <a:endParaRPr lang="en-US" sz="3600" i="1" dirty="0" smtClean="0">
              <a:solidFill>
                <a:srgbClr val="1F497D"/>
              </a:solidFill>
            </a:endParaRPr>
          </a:p>
          <a:p>
            <a:pPr marL="571500" indent="-571500" defTabSz="457200">
              <a:lnSpc>
                <a:spcPct val="80000"/>
              </a:lnSpc>
              <a:buFont typeface="Arial"/>
              <a:buChar char="•"/>
            </a:pPr>
            <a:r>
              <a:rPr lang="en-US" sz="3600" b="1" dirty="0" smtClean="0">
                <a:solidFill>
                  <a:srgbClr val="FF0000"/>
                </a:solidFill>
              </a:rPr>
              <a:t>Overlaps</a:t>
            </a:r>
            <a:r>
              <a:rPr lang="en-US" sz="3600" dirty="0" smtClean="0">
                <a:solidFill>
                  <a:srgbClr val="000000"/>
                </a:solidFill>
              </a:rPr>
              <a:t> </a:t>
            </a:r>
            <a:r>
              <a:rPr lang="en-US" sz="3600" i="1" dirty="0" smtClean="0">
                <a:solidFill>
                  <a:srgbClr val="1F497D"/>
                </a:solidFill>
              </a:rPr>
              <a:t>checkpointing</a:t>
            </a:r>
            <a:r>
              <a:rPr lang="en-US" sz="3600" dirty="0" smtClean="0">
                <a:solidFill>
                  <a:srgbClr val="000000"/>
                </a:solidFill>
              </a:rPr>
              <a:t> and </a:t>
            </a:r>
            <a:r>
              <a:rPr lang="en-US" sz="3600" i="1" dirty="0" smtClean="0">
                <a:solidFill>
                  <a:srgbClr val="1F497D"/>
                </a:solidFill>
              </a:rPr>
              <a:t>execution to </a:t>
            </a:r>
            <a:r>
              <a:rPr lang="en-US" sz="3600" dirty="0" smtClean="0">
                <a:solidFill>
                  <a:srgbClr val="000000"/>
                </a:solidFill>
              </a:rPr>
              <a:t>reduce checkpointing latency</a:t>
            </a:r>
          </a:p>
          <a:p>
            <a:pPr marL="571500" indent="-571500" defTabSz="457200">
              <a:lnSpc>
                <a:spcPct val="80000"/>
              </a:lnSpc>
              <a:buFont typeface="Arial"/>
              <a:buChar char="•"/>
            </a:pPr>
            <a:endParaRPr lang="en-US" sz="3600" dirty="0" smtClean="0">
              <a:solidFill>
                <a:srgbClr val="000000"/>
              </a:solidFill>
            </a:endParaRPr>
          </a:p>
          <a:p>
            <a:pPr marL="571500" indent="-571500" defTabSz="457200">
              <a:lnSpc>
                <a:spcPct val="110000"/>
              </a:lnSpc>
              <a:buFont typeface="Arial"/>
              <a:buChar char="•"/>
            </a:pPr>
            <a:r>
              <a:rPr lang="en-US" sz="3600" b="1" dirty="0" smtClean="0">
                <a:solidFill>
                  <a:srgbClr val="FF0000"/>
                </a:solidFill>
              </a:rPr>
              <a:t>Adapts</a:t>
            </a:r>
            <a:r>
              <a:rPr lang="en-US" sz="3600" dirty="0" smtClean="0">
                <a:solidFill>
                  <a:srgbClr val="000000"/>
                </a:solidFill>
              </a:rPr>
              <a:t> to </a:t>
            </a:r>
            <a:r>
              <a:rPr lang="en-US" sz="3600" i="1" dirty="0" smtClean="0">
                <a:solidFill>
                  <a:srgbClr val="1F497D"/>
                </a:solidFill>
              </a:rPr>
              <a:t>DRAM and NVM </a:t>
            </a:r>
            <a:r>
              <a:rPr lang="en-US" sz="3600" dirty="0" smtClean="0">
                <a:solidFill>
                  <a:srgbClr val="000000"/>
                </a:solidFill>
              </a:rPr>
              <a:t>characteristics</a:t>
            </a:r>
            <a:endParaRPr lang="en-US" sz="3600" dirty="0">
              <a:solidFill>
                <a:srgbClr val="000000"/>
              </a:solidFill>
            </a:endParaRPr>
          </a:p>
        </p:txBody>
      </p:sp>
      <p:sp>
        <p:nvSpPr>
          <p:cNvPr id="9" name="Rounded Rectangle 8"/>
          <p:cNvSpPr/>
          <p:nvPr/>
        </p:nvSpPr>
        <p:spPr>
          <a:xfrm>
            <a:off x="4740" y="5590937"/>
            <a:ext cx="9143998" cy="1273320"/>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0000"/>
              </a:lnSpc>
            </a:pPr>
            <a:r>
              <a:rPr lang="en-US" sz="3600" b="1" dirty="0" smtClean="0">
                <a:solidFill>
                  <a:prstClr val="white"/>
                </a:solidFill>
              </a:rPr>
              <a:t>Performs within </a:t>
            </a:r>
            <a:r>
              <a:rPr lang="en-US" sz="5400" b="1" dirty="0" smtClean="0">
                <a:solidFill>
                  <a:prstClr val="white"/>
                </a:solidFill>
              </a:rPr>
              <a:t>4.9%</a:t>
            </a:r>
            <a:r>
              <a:rPr lang="en-US" sz="3600" b="1" dirty="0" smtClean="0">
                <a:solidFill>
                  <a:prstClr val="white"/>
                </a:solidFill>
              </a:rPr>
              <a:t> of an </a:t>
            </a:r>
            <a:r>
              <a:rPr lang="en-US" sz="3600" b="1" i="1" dirty="0" smtClean="0">
                <a:solidFill>
                  <a:prstClr val="white"/>
                </a:solidFill>
              </a:rPr>
              <a:t>idealized DRAM </a:t>
            </a:r>
            <a:r>
              <a:rPr lang="en-US" sz="3600" b="1" dirty="0" smtClean="0">
                <a:solidFill>
                  <a:prstClr val="white"/>
                </a:solidFill>
              </a:rPr>
              <a:t>with zero cost consistency</a:t>
            </a:r>
            <a:endParaRPr lang="en-US" sz="3600" dirty="0">
              <a:solidFill>
                <a:prstClr val="white"/>
              </a:solidFill>
            </a:endParaRPr>
          </a:p>
        </p:txBody>
      </p:sp>
      <p:sp>
        <p:nvSpPr>
          <p:cNvPr id="26" name="Rounded Rectangle 25"/>
          <p:cNvSpPr/>
          <p:nvPr/>
        </p:nvSpPr>
        <p:spPr>
          <a:xfrm>
            <a:off x="0" y="880920"/>
            <a:ext cx="9143999" cy="1054862"/>
          </a:xfrm>
          <a:prstGeom prst="roundRect">
            <a:avLst/>
          </a:prstGeom>
          <a:solidFill>
            <a:schemeClr val="bg2"/>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ct val="80000"/>
              </a:lnSpc>
            </a:pPr>
            <a:r>
              <a:rPr lang="en-US" sz="3600" b="1" dirty="0" smtClean="0">
                <a:solidFill>
                  <a:srgbClr val="FF0000"/>
                </a:solidFill>
                <a:latin typeface="Arial" charset="0"/>
              </a:rPr>
              <a:t>A new hardware-based </a:t>
            </a:r>
          </a:p>
          <a:p>
            <a:pPr algn="ctr" defTabSz="457200">
              <a:lnSpc>
                <a:spcPct val="80000"/>
              </a:lnSpc>
            </a:pPr>
            <a:r>
              <a:rPr lang="en-US" sz="3600" b="1" dirty="0">
                <a:solidFill>
                  <a:srgbClr val="FF0000"/>
                </a:solidFill>
                <a:latin typeface="Arial" charset="0"/>
              </a:rPr>
              <a:t>c</a:t>
            </a:r>
            <a:r>
              <a:rPr lang="en-US" sz="3600" b="1" dirty="0" smtClean="0">
                <a:solidFill>
                  <a:srgbClr val="FF0000"/>
                </a:solidFill>
                <a:latin typeface="Arial" charset="0"/>
              </a:rPr>
              <a:t>heckpointing mechanism</a:t>
            </a:r>
          </a:p>
        </p:txBody>
      </p:sp>
    </p:spTree>
    <p:extLst>
      <p:ext uri="{BB962C8B-B14F-4D97-AF65-F5344CB8AC3E}">
        <p14:creationId xmlns:p14="http://schemas.microsoft.com/office/powerpoint/2010/main" val="83311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a:t>
            </a:r>
            <a:r>
              <a:rPr lang="en-US" dirty="0" err="1" smtClean="0"/>
              <a:t>ThyNVM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106</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0" y="4221088"/>
            <a:ext cx="9144000" cy="2112993"/>
          </a:xfrm>
          <a:prstGeom prst="rect">
            <a:avLst/>
          </a:prstGeom>
        </p:spPr>
      </p:pic>
      <p:sp>
        <p:nvSpPr>
          <p:cNvPr id="7" name="Content Placeholder 2"/>
          <p:cNvSpPr>
            <a:spLocks noGrp="1"/>
          </p:cNvSpPr>
          <p:nvPr>
            <p:ph idx="1"/>
          </p:nvPr>
        </p:nvSpPr>
        <p:spPr>
          <a:xfrm>
            <a:off x="251520" y="1052736"/>
            <a:ext cx="8892480" cy="1913384"/>
          </a:xfrm>
        </p:spPr>
        <p:txBody>
          <a:bodyPr/>
          <a:lstStyle/>
          <a:p>
            <a:pPr>
              <a:buClr>
                <a:srgbClr val="CC9900"/>
              </a:buClr>
            </a:pPr>
            <a:r>
              <a:rPr lang="en-US" sz="2100" dirty="0" err="1"/>
              <a:t>Jinglei</a:t>
            </a:r>
            <a:r>
              <a:rPr lang="en-US" sz="2100" dirty="0"/>
              <a:t> Ren, </a:t>
            </a:r>
            <a:r>
              <a:rPr lang="en-US" sz="2100" dirty="0" err="1"/>
              <a:t>Jishen</a:t>
            </a:r>
            <a:r>
              <a:rPr lang="en-US" sz="2100" dirty="0"/>
              <a:t> Zhao, Samira Khan, </a:t>
            </a:r>
            <a:r>
              <a:rPr lang="en-US" sz="2100" dirty="0" err="1"/>
              <a:t>Jongmoo</a:t>
            </a:r>
            <a:r>
              <a:rPr lang="en-US" sz="2100" dirty="0"/>
              <a:t> Choi, </a:t>
            </a:r>
            <a:r>
              <a:rPr lang="en-US" sz="2100" dirty="0" err="1"/>
              <a:t>Yongwei</a:t>
            </a:r>
            <a:r>
              <a:rPr lang="en-US" sz="2100" dirty="0"/>
              <a:t> Wu, and </a:t>
            </a:r>
            <a:r>
              <a:rPr lang="en-US" sz="2100" u="sng" dirty="0"/>
              <a:t>Onur Mutlu</a:t>
            </a:r>
            <a:r>
              <a:rPr lang="en-US" sz="2100" dirty="0"/>
              <a:t>,</a:t>
            </a:r>
            <a:br>
              <a:rPr lang="en-US" sz="2100" dirty="0"/>
            </a:br>
            <a:r>
              <a:rPr lang="en-US" sz="2100" b="1" dirty="0">
                <a:hlinkClick r:id="rId3"/>
              </a:rPr>
              <a:t>"ThyNVM: Enabling Software-Transparent Crash Consistency in Persistent Memory Systems"</a:t>
            </a:r>
            <a:r>
              <a:rPr lang="en-US" sz="2100" dirty="0"/>
              <a:t/>
            </a:r>
            <a:br>
              <a:rPr lang="en-US" sz="2100" dirty="0"/>
            </a:br>
            <a:r>
              <a:rPr lang="en-US" sz="2100" i="1" dirty="0"/>
              <a:t>Proceedings of the </a:t>
            </a:r>
            <a:r>
              <a:rPr lang="en-US" sz="2100" i="1" dirty="0">
                <a:hlinkClick r:id="rId4"/>
              </a:rPr>
              <a:t>48th International Symposium on Microarchitecture</a:t>
            </a:r>
            <a:r>
              <a:rPr lang="en-US" sz="2100" i="1" dirty="0"/>
              <a:t> (</a:t>
            </a:r>
            <a:r>
              <a:rPr lang="en-US" sz="2100" b="1" i="1" dirty="0"/>
              <a:t>MICRO</a:t>
            </a:r>
            <a:r>
              <a:rPr lang="en-US" sz="2100" i="1" dirty="0"/>
              <a:t>)</a:t>
            </a:r>
            <a:r>
              <a:rPr lang="en-US" sz="2100" dirty="0"/>
              <a:t>, Waikiki, Hawaii, USA, December 2015. </a:t>
            </a:r>
            <a:br>
              <a:rPr lang="en-US" sz="2100" dirty="0"/>
            </a:br>
            <a:r>
              <a:rPr lang="en-US" sz="2100" dirty="0"/>
              <a:t>[</a:t>
            </a:r>
            <a:r>
              <a:rPr lang="en-US" sz="2100" dirty="0">
                <a:hlinkClick r:id="rId5"/>
              </a:rPr>
              <a:t>Slides (pptx)</a:t>
            </a:r>
            <a:r>
              <a:rPr lang="en-US" sz="2100" dirty="0"/>
              <a:t> </a:t>
            </a:r>
            <a:r>
              <a:rPr lang="en-US" sz="2100" dirty="0">
                <a:hlinkClick r:id="rId6"/>
              </a:rPr>
              <a:t>(pdf)</a:t>
            </a:r>
            <a:r>
              <a:rPr lang="en-US" sz="2100" dirty="0"/>
              <a:t>] [</a:t>
            </a:r>
            <a:r>
              <a:rPr lang="en-US" sz="2100" dirty="0">
                <a:hlinkClick r:id="rId7"/>
              </a:rPr>
              <a:t>Lightning Session Slides (pptx)</a:t>
            </a:r>
            <a:r>
              <a:rPr lang="en-US" sz="2100" dirty="0"/>
              <a:t> </a:t>
            </a:r>
            <a:r>
              <a:rPr lang="en-US" sz="2100" dirty="0">
                <a:hlinkClick r:id="rId8"/>
              </a:rPr>
              <a:t>(pdf)</a:t>
            </a:r>
            <a:r>
              <a:rPr lang="en-US" sz="2100" dirty="0"/>
              <a:t>] [</a:t>
            </a:r>
            <a:r>
              <a:rPr lang="en-US" sz="2100" dirty="0">
                <a:hlinkClick r:id="rId9"/>
              </a:rPr>
              <a:t>Poster (pptx)</a:t>
            </a:r>
            <a:r>
              <a:rPr lang="en-US" sz="2100" dirty="0"/>
              <a:t> </a:t>
            </a:r>
            <a:r>
              <a:rPr lang="en-US" sz="2100" dirty="0">
                <a:hlinkClick r:id="rId10"/>
              </a:rPr>
              <a:t>(pdf)</a:t>
            </a:r>
            <a:r>
              <a:rPr lang="en-US" sz="2100" dirty="0"/>
              <a:t>] </a:t>
            </a:r>
            <a:br>
              <a:rPr lang="en-US" sz="2100" dirty="0"/>
            </a:br>
            <a:r>
              <a:rPr lang="en-US" sz="2100" dirty="0"/>
              <a:t>[</a:t>
            </a:r>
            <a:r>
              <a:rPr lang="en-US" sz="2100" dirty="0">
                <a:hlinkClick r:id="rId11"/>
              </a:rPr>
              <a:t>Source Code</a:t>
            </a:r>
            <a:r>
              <a:rPr lang="en-US" sz="2100" dirty="0"/>
              <a:t>] </a:t>
            </a:r>
            <a:endParaRPr lang="en-US" sz="2100" dirty="0">
              <a:solidFill>
                <a:srgbClr val="000000"/>
              </a:solidFill>
            </a:endParaRPr>
          </a:p>
        </p:txBody>
      </p:sp>
    </p:spTree>
    <p:extLst>
      <p:ext uri="{BB962C8B-B14F-4D97-AF65-F5344CB8AC3E}">
        <p14:creationId xmlns:p14="http://schemas.microsoft.com/office/powerpoint/2010/main" val="65236068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Another Key Challenge in Persistent Memory</a:t>
            </a:r>
            <a:endParaRPr lang="en-US" sz="3800" dirty="0"/>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smtClean="0">
                <a:solidFill>
                  <a:srgbClr val="FF0000"/>
                </a:solidFill>
              </a:rPr>
              <a:t>Programming Ease</a:t>
            </a:r>
          </a:p>
          <a:p>
            <a:pPr marL="0" indent="0" algn="ctr">
              <a:buNone/>
            </a:pPr>
            <a:r>
              <a:rPr lang="en-US" sz="6400" dirty="0">
                <a:solidFill>
                  <a:srgbClr val="0000FF"/>
                </a:solidFill>
              </a:rPr>
              <a:t>t</a:t>
            </a:r>
            <a:r>
              <a:rPr lang="en-US" sz="6400" dirty="0" smtClean="0">
                <a:solidFill>
                  <a:srgbClr val="0000FF"/>
                </a:solidFill>
              </a:rPr>
              <a:t>o Exploit Persistence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105561489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Tools/Libraries to Help Programmers</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err="1"/>
              <a:t>Himanshu</a:t>
            </a:r>
            <a:r>
              <a:rPr lang="en-US" sz="2200" dirty="0"/>
              <a:t> Chauhan, Irina </a:t>
            </a:r>
            <a:r>
              <a:rPr lang="en-US" sz="2200" dirty="0" err="1"/>
              <a:t>Calciu</a:t>
            </a:r>
            <a:r>
              <a:rPr lang="en-US" sz="2200" dirty="0"/>
              <a:t>, Vijay Chidambaram, Eric </a:t>
            </a:r>
            <a:r>
              <a:rPr lang="en-US" sz="2200" dirty="0" err="1"/>
              <a:t>Schkufza</a:t>
            </a:r>
            <a:r>
              <a:rPr lang="en-US" sz="2200" dirty="0"/>
              <a:t>, Onur Mutlu, and </a:t>
            </a:r>
            <a:r>
              <a:rPr lang="en-US" sz="2200" dirty="0" err="1"/>
              <a:t>Pratap</a:t>
            </a:r>
            <a:r>
              <a:rPr lang="en-US" sz="2200" dirty="0"/>
              <a:t> </a:t>
            </a:r>
            <a:r>
              <a:rPr lang="en-US" sz="2200" dirty="0" err="1"/>
              <a:t>Subrahmanyam</a:t>
            </a:r>
            <a:r>
              <a:rPr lang="en-US" sz="2200" dirty="0"/>
              <a:t>,</a:t>
            </a:r>
            <a:br>
              <a:rPr lang="en-US" sz="2200" dirty="0"/>
            </a:br>
            <a:r>
              <a:rPr lang="en-US" sz="2200" b="1" dirty="0">
                <a:hlinkClick r:id="rId2"/>
              </a:rPr>
              <a:t>"NVMove: Helping Programmers Move to Byte-Based Persistence"</a:t>
            </a:r>
            <a:r>
              <a:rPr lang="en-US" sz="2200" dirty="0"/>
              <a:t/>
            </a:r>
            <a:br>
              <a:rPr lang="en-US" sz="2200" dirty="0"/>
            </a:br>
            <a:r>
              <a:rPr lang="en-US" sz="2200" i="1" dirty="0"/>
              <a:t>Proceedings of the </a:t>
            </a:r>
            <a:r>
              <a:rPr lang="en-US" sz="2200" i="1" dirty="0">
                <a:hlinkClick r:id="rId3"/>
              </a:rPr>
              <a:t>4th Workshop on Interactions of NVM/Flash with Operating Systems and Workloads </a:t>
            </a:r>
            <a:r>
              <a:rPr lang="en-US" sz="2200" i="1" dirty="0"/>
              <a:t>(</a:t>
            </a:r>
            <a:r>
              <a:rPr lang="en-US" sz="2200" b="1" i="1" dirty="0"/>
              <a:t>INFLOW</a:t>
            </a:r>
            <a:r>
              <a:rPr lang="en-US" sz="2200" i="1" dirty="0"/>
              <a:t>)</a:t>
            </a:r>
            <a:r>
              <a:rPr lang="en-US" sz="2200" dirty="0"/>
              <a:t>, Savannah, GA, USA, November 2016.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108</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149080"/>
            <a:ext cx="9144000" cy="2163587"/>
          </a:xfrm>
          <a:prstGeom prst="rect">
            <a:avLst/>
          </a:prstGeom>
        </p:spPr>
      </p:pic>
    </p:spTree>
    <p:extLst>
      <p:ext uri="{BB962C8B-B14F-4D97-AF65-F5344CB8AC3E}">
        <p14:creationId xmlns:p14="http://schemas.microsoft.com/office/powerpoint/2010/main" val="1399115782"/>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00"/>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t>
            </a:r>
          </a:p>
          <a:p>
            <a:pPr eaLnBrk="1" hangingPunct="1"/>
            <a:r>
              <a:rPr lang="en-US" dirty="0" smtClean="0">
                <a:latin typeface="Tahoma" charset="0"/>
                <a:ea typeface="ＭＳ Ｐゴシック" charset="0"/>
                <a:cs typeface="ＭＳ Ｐゴシック" charset="0"/>
              </a:rPr>
              <a:t>Two Complementary Solution Directions</a:t>
            </a:r>
          </a:p>
          <a:p>
            <a:pPr lvl="1" eaLnBrk="1" hangingPunct="1"/>
            <a:r>
              <a:rPr lang="en-US" dirty="0" smtClean="0">
                <a:latin typeface="Tahoma" charset="0"/>
                <a:ea typeface="ＭＳ Ｐゴシック" charset="0"/>
                <a:cs typeface="ＭＳ Ｐゴシック" charset="0"/>
              </a:rPr>
              <a:t>New Memory (DRAM) Architectures</a:t>
            </a:r>
          </a:p>
          <a:p>
            <a:pPr lvl="1" eaLnBrk="1" hangingPunct="1"/>
            <a:r>
              <a:rPr lang="en-US" dirty="0" smtClean="0">
                <a:latin typeface="Tahoma" charset="0"/>
                <a:ea typeface="ＭＳ Ｐゴシック" charset="0"/>
                <a:cs typeface="ＭＳ Ｐゴシック" charset="0"/>
              </a:rPr>
              <a:t>Enabling Emerging (NVM) Technologies</a:t>
            </a:r>
          </a:p>
          <a:p>
            <a:pPr eaLnBrk="1" hangingPunct="1"/>
            <a:r>
              <a:rPr lang="en-US" dirty="0" smtClean="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109</a:t>
            </a:fld>
            <a:endParaRPr lang="en-US" sz="1600">
              <a:solidFill>
                <a:srgbClr val="000000"/>
              </a:solidFill>
              <a:latin typeface="Garamond" charset="0"/>
            </a:endParaRPr>
          </a:p>
        </p:txBody>
      </p:sp>
    </p:spTree>
    <p:extLst>
      <p:ext uri="{BB962C8B-B14F-4D97-AF65-F5344CB8AC3E}">
        <p14:creationId xmlns:p14="http://schemas.microsoft.com/office/powerpoint/2010/main" val="4651290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11</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smtClean="0"/>
              <a:t>The Future of Emerging Technologies is Bright</a:t>
            </a:r>
            <a:endParaRPr lang="en-US" sz="3600" dirty="0"/>
          </a:p>
        </p:txBody>
      </p:sp>
      <p:sp>
        <p:nvSpPr>
          <p:cNvPr id="3" name="Content Placeholder 2"/>
          <p:cNvSpPr>
            <a:spLocks noGrp="1"/>
          </p:cNvSpPr>
          <p:nvPr>
            <p:ph idx="1"/>
          </p:nvPr>
        </p:nvSpPr>
        <p:spPr>
          <a:xfrm>
            <a:off x="228600" y="1115597"/>
            <a:ext cx="8610600" cy="5193723"/>
          </a:xfrm>
        </p:spPr>
        <p:txBody>
          <a:bodyPr/>
          <a:lstStyle/>
          <a:p>
            <a:r>
              <a:rPr lang="en-US" dirty="0" smtClean="0">
                <a:solidFill>
                  <a:srgbClr val="2C6123"/>
                </a:solidFill>
              </a:rPr>
              <a:t>Regardless of challenges </a:t>
            </a:r>
          </a:p>
          <a:p>
            <a:pPr lvl="1"/>
            <a:r>
              <a:rPr lang="en-US" dirty="0" smtClean="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110</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Micro-architecture</a:t>
            </a:r>
            <a:endParaRPr lang="en-US" sz="1800" dirty="0">
              <a:solidFill>
                <a:srgbClr val="000000"/>
              </a:solidFill>
              <a:latin typeface="Tahoma" charset="0"/>
            </a:endParaRP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SW/HW Interface</a:t>
            </a:r>
            <a:endParaRPr lang="en-US" sz="1800" dirty="0">
              <a:solidFill>
                <a:srgbClr val="000000"/>
              </a:solidFill>
              <a:latin typeface="Tahoma" charset="0"/>
            </a:endParaRP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latin typeface="Tahoma" charset="0"/>
              </a:rPr>
              <a:t>System Software</a:t>
            </a:r>
            <a:endParaRPr lang="en-US" sz="1800" dirty="0">
              <a:solidFill>
                <a:srgbClr val="000000"/>
              </a:solidFill>
              <a:latin typeface="Tahoma" charset="0"/>
            </a:endParaRP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smtClean="0"/>
              <a:t>Can enable:</a:t>
            </a:r>
          </a:p>
          <a:p>
            <a:endParaRPr lang="en-US" dirty="0" smtClean="0"/>
          </a:p>
          <a:p>
            <a:r>
              <a:rPr lang="en-US" dirty="0" smtClean="0"/>
              <a:t>- Orders of magnitude </a:t>
            </a:r>
          </a:p>
          <a:p>
            <a:r>
              <a:rPr lang="en-US" dirty="0" smtClean="0"/>
              <a:t>improvements</a:t>
            </a:r>
          </a:p>
          <a:p>
            <a:endParaRPr lang="en-US" dirty="0" smtClean="0"/>
          </a:p>
          <a:p>
            <a:r>
              <a:rPr lang="en-US" dirty="0" smtClean="0"/>
              <a:t>- New applications and </a:t>
            </a:r>
          </a:p>
          <a:p>
            <a:r>
              <a:rPr lang="en-US" dirty="0"/>
              <a:t>c</a:t>
            </a:r>
            <a:r>
              <a:rPr lang="en-US" dirty="0" smtClean="0"/>
              <a:t>omputing systems</a:t>
            </a:r>
            <a:endParaRPr lang="en-US" dirty="0"/>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smtClean="0"/>
              <a:t>Yet, we have to</a:t>
            </a:r>
          </a:p>
          <a:p>
            <a:endParaRPr lang="en-US" dirty="0" smtClean="0"/>
          </a:p>
          <a:p>
            <a:r>
              <a:rPr lang="en-US" dirty="0" smtClean="0"/>
              <a:t>- Think across the stack</a:t>
            </a:r>
          </a:p>
          <a:p>
            <a:endParaRPr lang="en-US" dirty="0" smtClean="0"/>
          </a:p>
          <a:p>
            <a:r>
              <a:rPr lang="en-US" dirty="0" smtClean="0"/>
              <a:t>- Design enabling systems</a:t>
            </a:r>
          </a:p>
          <a:p>
            <a:endParaRPr lang="en-US" dirty="0" smtClean="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In Doubt, Refer to Flash Memory</a:t>
            </a:r>
            <a:endParaRPr lang="en-US" dirty="0"/>
          </a:p>
        </p:txBody>
      </p:sp>
      <p:sp>
        <p:nvSpPr>
          <p:cNvPr id="3" name="Content Placeholder 2"/>
          <p:cNvSpPr>
            <a:spLocks noGrp="1"/>
          </p:cNvSpPr>
          <p:nvPr>
            <p:ph idx="1"/>
          </p:nvPr>
        </p:nvSpPr>
        <p:spPr>
          <a:xfrm>
            <a:off x="228600" y="980728"/>
            <a:ext cx="8610600" cy="4876800"/>
          </a:xfrm>
        </p:spPr>
        <p:txBody>
          <a:bodyPr/>
          <a:lstStyle/>
          <a:p>
            <a:r>
              <a:rPr lang="en-US" dirty="0" smtClean="0"/>
              <a:t>A very “doubtful” emerging technology </a:t>
            </a:r>
          </a:p>
          <a:p>
            <a:pPr lvl="1"/>
            <a:r>
              <a:rPr lang="en-US" dirty="0" smtClean="0"/>
              <a:t>for at least two decades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111</a:t>
            </a:fld>
            <a:endParaRPr lang="en-US" altLang="en-US">
              <a:solidFill>
                <a:srgbClr val="000000"/>
              </a:solidFill>
            </a:endParaRPr>
          </a:p>
        </p:txBody>
      </p:sp>
      <p:pic>
        <p:nvPicPr>
          <p:cNvPr id="5" name="Picture 4"/>
          <p:cNvPicPr>
            <a:picLocks noChangeAspect="1"/>
          </p:cNvPicPr>
          <p:nvPr/>
        </p:nvPicPr>
        <p:blipFill rotWithShape="1">
          <a:blip r:embed="rId2"/>
          <a:srcRect t="4402" b="34025"/>
          <a:stretch/>
        </p:blipFill>
        <p:spPr>
          <a:xfrm>
            <a:off x="349971" y="2020892"/>
            <a:ext cx="8352928" cy="4360436"/>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6" name="Rectangle 5">
            <a:hlinkClick r:id="rId3"/>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3"/>
              </a:rPr>
              <a:t>https://</a:t>
            </a:r>
            <a:r>
              <a:rPr lang="en-US" sz="2100" b="1" dirty="0" smtClean="0">
                <a:solidFill>
                  <a:srgbClr val="0000FF"/>
                </a:solidFill>
                <a:latin typeface="Adobe Garamond Pro" panose="02020502060506020403" pitchFamily="18" charset="0"/>
                <a:hlinkClick r:id="rId3"/>
              </a:rPr>
              <a:t>arxiv.org/pdf/1706.08642</a:t>
            </a:r>
            <a:r>
              <a:rPr lang="en-US" sz="2100" b="1" dirty="0" smtClean="0">
                <a:solidFill>
                  <a:srgbClr val="0000FF"/>
                </a:solidFill>
                <a:latin typeface="Adobe Garamond Pro" panose="02020502060506020403" pitchFamily="18" charset="0"/>
              </a:rPr>
              <a:t>  </a:t>
            </a:r>
            <a:endParaRPr lang="en-US" sz="2100" b="1" dirty="0">
              <a:solidFill>
                <a:srgbClr val="0000FF"/>
              </a:solidFill>
              <a:latin typeface="Adobe Garamond Pro" panose="02020502060506020403" pitchFamily="18" charset="0"/>
            </a:endParaRPr>
          </a:p>
        </p:txBody>
      </p:sp>
      <p:sp>
        <p:nvSpPr>
          <p:cNvPr id="7" name="TextBox 6"/>
          <p:cNvSpPr txBox="1"/>
          <p:nvPr/>
        </p:nvSpPr>
        <p:spPr>
          <a:xfrm>
            <a:off x="2596831" y="2204864"/>
            <a:ext cx="3874137" cy="369332"/>
          </a:xfrm>
          <a:prstGeom prst="rect">
            <a:avLst/>
          </a:prstGeom>
          <a:noFill/>
        </p:spPr>
        <p:txBody>
          <a:bodyPr wrap="none" rtlCol="0">
            <a:spAutoFit/>
          </a:bodyPr>
          <a:lstStyle/>
          <a:p>
            <a:r>
              <a:rPr lang="en-US" i="1" dirty="0" smtClean="0">
                <a:solidFill>
                  <a:srgbClr val="FF0000"/>
                </a:solidFill>
              </a:rPr>
              <a:t>Proceedings of the IEEE, Sept. 2017</a:t>
            </a:r>
            <a:endParaRPr lang="en-US" i="1" dirty="0">
              <a:solidFill>
                <a:srgbClr val="FF0000"/>
              </a:solidFill>
            </a:endParaRP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omutlu@gmail.com</a:t>
            </a:r>
            <a:r>
              <a:rPr lang="en-US" sz="2200" dirty="0" smtClean="0"/>
              <a:t> </a:t>
            </a:r>
            <a:endParaRPr lang="en-US" sz="2200" dirty="0"/>
          </a:p>
          <a:p>
            <a:r>
              <a:rPr lang="en-US" sz="2200" dirty="0">
                <a:hlinkClick r:id="rId4"/>
              </a:rPr>
              <a:t>https://people.inf.ethz.ch/</a:t>
            </a:r>
            <a:r>
              <a:rPr lang="en-US" sz="2200" dirty="0" smtClean="0">
                <a:hlinkClick r:id="rId4"/>
              </a:rPr>
              <a:t>omutlu</a:t>
            </a:r>
            <a:endParaRPr lang="en-US" sz="2200" dirty="0" smtClean="0"/>
          </a:p>
          <a:p>
            <a:r>
              <a:rPr lang="en-US" sz="2200" dirty="0" smtClean="0"/>
              <a:t>September 11, 2017</a:t>
            </a:r>
          </a:p>
          <a:p>
            <a:r>
              <a:rPr lang="en-US" sz="2200" dirty="0" smtClean="0"/>
              <a:t>ARM Research Summit</a:t>
            </a:r>
            <a:endParaRPr lang="en-US" sz="2200" dirty="0"/>
          </a:p>
          <a:p>
            <a:endParaRPr lang="en-US" sz="2200" dirty="0" smtClean="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144016" y="1443608"/>
            <a:ext cx="8820472" cy="2201416"/>
          </a:xfrm>
        </p:spPr>
        <p:txBody>
          <a:bodyPr>
            <a:normAutofit/>
          </a:bodyPr>
          <a:lstStyle/>
          <a:p>
            <a:pPr algn="ctr"/>
            <a:r>
              <a:rPr lang="en-US" sz="4400" dirty="0"/>
              <a:t>Opportunities and Challenges </a:t>
            </a:r>
            <a:r>
              <a:rPr lang="en-US" sz="4400"/>
              <a:t>of </a:t>
            </a:r>
            <a:r>
              <a:rPr lang="en-US" sz="4400" smtClean="0"/>
              <a:t>Emerging Memory </a:t>
            </a:r>
            <a:r>
              <a:rPr lang="en-US" sz="4400" dirty="0" smtClean="0"/>
              <a:t>Technologies</a:t>
            </a:r>
            <a:endParaRPr lang="en-US" sz="3600" dirty="0">
              <a:solidFill>
                <a:srgbClr val="FF0000"/>
              </a:solidFill>
            </a:endParaRP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862623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Paper on Flash Reliability</a:t>
            </a:r>
            <a:endParaRPr lang="en-US" dirty="0"/>
          </a:p>
        </p:txBody>
      </p:sp>
      <p:sp>
        <p:nvSpPr>
          <p:cNvPr id="3" name="Content Placeholder 2"/>
          <p:cNvSpPr>
            <a:spLocks noGrp="1"/>
          </p:cNvSpPr>
          <p:nvPr>
            <p:ph idx="1"/>
          </p:nvPr>
        </p:nvSpPr>
        <p:spPr>
          <a:xfrm>
            <a:off x="228600" y="1124744"/>
            <a:ext cx="8807896" cy="5123656"/>
          </a:xfrm>
        </p:spPr>
        <p:txBody>
          <a:bodyPr/>
          <a:lstStyle/>
          <a:p>
            <a:r>
              <a:rPr lang="en-US" dirty="0"/>
              <a:t>Yu Cai, </a:t>
            </a:r>
            <a:r>
              <a:rPr lang="en-US" dirty="0" err="1"/>
              <a:t>Saugata</a:t>
            </a:r>
            <a:r>
              <a:rPr lang="en-US" dirty="0"/>
              <a:t> </a:t>
            </a:r>
            <a:r>
              <a:rPr lang="en-US" dirty="0" err="1"/>
              <a:t>Ghose</a:t>
            </a:r>
            <a:r>
              <a:rPr lang="en-US" dirty="0"/>
              <a:t>, Erich F. </a:t>
            </a:r>
            <a:r>
              <a:rPr lang="en-US" dirty="0" err="1"/>
              <a:t>Haratsch</a:t>
            </a:r>
            <a:r>
              <a:rPr lang="en-US" dirty="0"/>
              <a:t>, </a:t>
            </a:r>
            <a:r>
              <a:rPr lang="en-US" dirty="0" err="1"/>
              <a:t>Yixin</a:t>
            </a:r>
            <a:r>
              <a:rPr lang="en-US" dirty="0"/>
              <a:t> Luo, and Onur Mutlu,</a:t>
            </a:r>
            <a:br>
              <a:rPr lang="en-US" dirty="0"/>
            </a:br>
            <a:r>
              <a:rPr lang="en-US" b="1" dirty="0"/>
              <a:t>"Error Characterization, Mitigation, and Recovery in Flash Memory Based Solid State Drives"</a:t>
            </a:r>
            <a:r>
              <a:rPr lang="en-US" dirty="0"/>
              <a:t/>
            </a:r>
            <a:br>
              <a:rPr lang="en-US" dirty="0"/>
            </a:br>
            <a:r>
              <a:rPr lang="en-US" i="1" dirty="0"/>
              <a:t>to appear in </a:t>
            </a:r>
            <a:r>
              <a:rPr lang="en-US" i="1" dirty="0">
                <a:hlinkClick r:id="rId2"/>
              </a:rPr>
              <a:t>Proceedings of the IEEE</a:t>
            </a:r>
            <a:r>
              <a:rPr lang="en-US" dirty="0"/>
              <a:t>, 2017</a:t>
            </a:r>
            <a:r>
              <a:rPr lang="en-US" dirty="0" smtClean="0"/>
              <a:t>.</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113</a:t>
            </a:fld>
            <a:endParaRPr lang="en-US" altLang="en-US"/>
          </a:p>
        </p:txBody>
      </p:sp>
      <p:pic>
        <p:nvPicPr>
          <p:cNvPr id="5" name="Picture 4"/>
          <p:cNvPicPr>
            <a:picLocks noChangeAspect="1"/>
          </p:cNvPicPr>
          <p:nvPr/>
        </p:nvPicPr>
        <p:blipFill>
          <a:blip r:embed="rId3"/>
          <a:stretch>
            <a:fillRect/>
          </a:stretch>
        </p:blipFill>
        <p:spPr>
          <a:xfrm>
            <a:off x="0" y="4220553"/>
            <a:ext cx="9144000" cy="1440695"/>
          </a:xfrm>
          <a:prstGeom prst="rect">
            <a:avLst/>
          </a:prstGeom>
        </p:spPr>
      </p:pic>
    </p:spTree>
    <p:extLst>
      <p:ext uri="{BB962C8B-B14F-4D97-AF65-F5344CB8AC3E}">
        <p14:creationId xmlns:p14="http://schemas.microsoft.com/office/powerpoint/2010/main" val="775205966"/>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68785"/>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r>
              <a:rPr lang="en-US" dirty="0" smtClean="0">
                <a:solidFill>
                  <a:srgbClr val="FF0000"/>
                </a:solidFill>
                <a:latin typeface="Tahoma" charset="0"/>
                <a:ea typeface="ＭＳ Ｐゴシック" charset="0"/>
              </a:rPr>
              <a:t>?</a:t>
            </a:r>
            <a:endParaRPr lang="en-US" sz="600" dirty="0" smtClean="0">
              <a:solidFill>
                <a:srgbClr val="000000"/>
              </a:solidFill>
              <a:latin typeface="Tahoma" charset="0"/>
              <a:ea typeface="ＭＳ Ｐゴシック" charset="0"/>
              <a:cs typeface="ＭＳ Ｐゴシック" charset="0"/>
            </a:endParaRPr>
          </a:p>
          <a:p>
            <a:pPr lvl="0">
              <a:buClr>
                <a:srgbClr val="CC9900"/>
              </a:buClr>
              <a:buFont typeface="Wingdings" charset="0"/>
              <a:buChar char="n"/>
            </a:pPr>
            <a:endParaRPr lang="en-US" sz="600" dirty="0" smtClean="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100" dirty="0" smtClean="0">
                <a:solidFill>
                  <a:srgbClr val="000000"/>
                </a:solidFill>
                <a:latin typeface="Tahoma" charset="0"/>
                <a:ea typeface="ＭＳ Ｐゴシック" charset="0"/>
                <a:cs typeface="ＭＳ Ｐゴシック" charset="0"/>
              </a:rPr>
              <a:t>Lee+, </a:t>
            </a:r>
            <a:r>
              <a:rPr lang="ja-JP" alt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Architecting Phase Change Memory as a Scalable DRAM Alternative</a:t>
            </a:r>
            <a:r>
              <a:rPr lang="en-US" sz="1100" dirty="0">
                <a:solidFill>
                  <a:srgbClr val="000000"/>
                </a:solidFill>
                <a:latin typeface="Tahoma" charset="0"/>
                <a:ea typeface="ＭＳ Ｐゴシック" charset="0"/>
                <a:cs typeface="ＭＳ Ｐゴシック" charset="0"/>
              </a:rPr>
              <a:t>,</a:t>
            </a:r>
            <a:r>
              <a:rPr lang="ja-JP" altLang="en-US" sz="1100" dirty="0">
                <a:solidFill>
                  <a:srgbClr val="000000"/>
                </a:solidFill>
                <a:latin typeface="Tahoma" charset="0"/>
                <a:ea typeface="ＭＳ Ｐゴシック" charset="0"/>
                <a:cs typeface="ＭＳ Ｐゴシック" charset="0"/>
              </a:rPr>
              <a:t>”</a:t>
            </a:r>
            <a:r>
              <a:rPr lang="en-US" sz="1100" dirty="0">
                <a:solidFill>
                  <a:srgbClr val="000000"/>
                </a:solidFill>
                <a:latin typeface="Tahoma" charset="0"/>
                <a:ea typeface="ＭＳ Ｐゴシック" charset="0"/>
                <a:cs typeface="ＭＳ Ｐゴシック" charset="0"/>
              </a:rPr>
              <a:t> </a:t>
            </a:r>
            <a:r>
              <a:rPr lang="en-US" sz="1100" dirty="0" smtClean="0">
                <a:solidFill>
                  <a:srgbClr val="000000"/>
                </a:solidFill>
                <a:latin typeface="Tahoma" charset="0"/>
                <a:ea typeface="ＭＳ Ｐゴシック" charset="0"/>
                <a:cs typeface="ＭＳ Ｐゴシック" charset="0"/>
              </a:rPr>
              <a:t>ISCA’09</a:t>
            </a:r>
            <a:r>
              <a:rPr lang="en-US" sz="1100" dirty="0">
                <a:solidFill>
                  <a:srgbClr val="000000"/>
                </a:solidFill>
                <a:latin typeface="Tahoma" charset="0"/>
                <a:ea typeface="ＭＳ Ｐゴシック" charset="0"/>
                <a:cs typeface="ＭＳ Ｐゴシック" charset="0"/>
              </a:rPr>
              <a:t>, </a:t>
            </a:r>
            <a:r>
              <a:rPr lang="en-US" sz="1100" dirty="0" smtClean="0">
                <a:solidFill>
                  <a:srgbClr val="000000"/>
                </a:solidFill>
                <a:latin typeface="Tahoma" charset="0"/>
                <a:ea typeface="ＭＳ Ｐゴシック" charset="0"/>
                <a:cs typeface="ＭＳ Ｐゴシック" charset="0"/>
              </a:rPr>
              <a:t>CACM’10</a:t>
            </a:r>
            <a:r>
              <a:rPr lang="en-US" sz="1100" dirty="0">
                <a:solidFill>
                  <a:srgbClr val="000000"/>
                </a:solidFill>
                <a:latin typeface="Tahoma" charset="0"/>
                <a:ea typeface="ＭＳ Ｐゴシック" charset="0"/>
                <a:cs typeface="ＭＳ Ｐゴシック" charset="0"/>
              </a:rPr>
              <a:t>, </a:t>
            </a:r>
            <a:r>
              <a:rPr lang="en-US" sz="1100" dirty="0" smtClean="0">
                <a:solidFill>
                  <a:srgbClr val="000000"/>
                </a:solidFill>
                <a:latin typeface="Tahoma" charset="0"/>
                <a:ea typeface="ＭＳ Ｐゴシック" charset="0"/>
                <a:cs typeface="ＭＳ Ｐゴシック" charset="0"/>
              </a:rPr>
              <a:t>IEEE Micro’10</a:t>
            </a:r>
            <a:r>
              <a:rPr lang="en-US" sz="11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100" dirty="0" smtClean="0"/>
              <a:t>Meza+, </a:t>
            </a:r>
            <a:r>
              <a:rPr lang="en-US" sz="1100" dirty="0"/>
              <a:t>“</a:t>
            </a:r>
            <a:r>
              <a:rPr lang="en-US" sz="1100" dirty="0">
                <a:solidFill>
                  <a:srgbClr val="0000FF"/>
                </a:solidFill>
              </a:rPr>
              <a:t>Enabling Efficient and Scalable Hybrid Memories</a:t>
            </a:r>
            <a:r>
              <a:rPr lang="en-US" sz="1100" dirty="0"/>
              <a:t>,” IEEE Comp. Arch. Letters 2012.</a:t>
            </a:r>
          </a:p>
          <a:p>
            <a:pPr>
              <a:buClr>
                <a:srgbClr val="CC9900"/>
              </a:buClr>
              <a:buFont typeface="Wingdings" charset="0"/>
              <a:buChar char="n"/>
            </a:pPr>
            <a:r>
              <a:rPr lang="en-US" sz="1100" dirty="0" smtClean="0"/>
              <a:t>Yoon, Meza+, </a:t>
            </a:r>
            <a:r>
              <a:rPr lang="en-US" sz="1100" dirty="0"/>
              <a:t>“</a:t>
            </a:r>
            <a:r>
              <a:rPr lang="en-US" sz="1100" dirty="0">
                <a:solidFill>
                  <a:srgbClr val="0000FF"/>
                </a:solidFill>
              </a:rPr>
              <a:t>Row Buffer </a:t>
            </a:r>
            <a:r>
              <a:rPr lang="en-US" sz="1100" dirty="0" smtClean="0">
                <a:solidFill>
                  <a:srgbClr val="0000FF"/>
                </a:solidFill>
              </a:rPr>
              <a:t>Locality</a:t>
            </a:r>
            <a:r>
              <a:rPr lang="en-US" sz="1100" dirty="0">
                <a:solidFill>
                  <a:srgbClr val="0000FF"/>
                </a:solidFill>
              </a:rPr>
              <a:t> </a:t>
            </a:r>
            <a:r>
              <a:rPr lang="en-US" sz="1100" dirty="0" smtClean="0">
                <a:solidFill>
                  <a:srgbClr val="0000FF"/>
                </a:solidFill>
              </a:rPr>
              <a:t>Aware Caching Policies for </a:t>
            </a:r>
            <a:r>
              <a:rPr lang="en-US" sz="1100" dirty="0">
                <a:solidFill>
                  <a:srgbClr val="0000FF"/>
                </a:solidFill>
              </a:rPr>
              <a:t>Hybrid Memories</a:t>
            </a:r>
            <a:r>
              <a:rPr lang="en-US" sz="1100" dirty="0"/>
              <a:t>,” </a:t>
            </a:r>
            <a:r>
              <a:rPr lang="en-US" sz="1100" dirty="0" smtClean="0"/>
              <a:t>ICCD 2012.</a:t>
            </a:r>
          </a:p>
          <a:p>
            <a:pPr>
              <a:buClr>
                <a:srgbClr val="CC9900"/>
              </a:buClr>
              <a:buFont typeface="Wingdings" charset="0"/>
              <a:buChar char="n"/>
            </a:pPr>
            <a:r>
              <a:rPr lang="en-US" sz="1100" dirty="0" err="1" smtClean="0"/>
              <a:t>Kultursay</a:t>
            </a:r>
            <a:r>
              <a:rPr lang="en-US" sz="1100" dirty="0"/>
              <a:t>+, “</a:t>
            </a:r>
            <a:r>
              <a:rPr lang="en-US" sz="1100" dirty="0">
                <a:solidFill>
                  <a:srgbClr val="0000FF"/>
                </a:solidFill>
              </a:rPr>
              <a:t>Evaluating STT-RAM as an Energy-Efficient Main Memory </a:t>
            </a:r>
            <a:r>
              <a:rPr lang="en-US" sz="1100" dirty="0" smtClean="0">
                <a:solidFill>
                  <a:srgbClr val="0000FF"/>
                </a:solidFill>
              </a:rPr>
              <a:t>Alternative</a:t>
            </a:r>
            <a:r>
              <a:rPr lang="en-US" sz="1100" dirty="0" smtClean="0"/>
              <a:t>,</a:t>
            </a:r>
            <a:r>
              <a:rPr lang="en-US" sz="1100" dirty="0"/>
              <a:t>” ISPASS 2013. </a:t>
            </a:r>
            <a:endParaRPr lang="en-US" sz="1100" dirty="0" smtClean="0"/>
          </a:p>
          <a:p>
            <a:pPr>
              <a:buClr>
                <a:srgbClr val="CC9900"/>
              </a:buClr>
              <a:buFont typeface="Wingdings" charset="0"/>
              <a:buChar char="n"/>
            </a:pPr>
            <a:r>
              <a:rPr lang="en-US" sz="1100" dirty="0" smtClean="0"/>
              <a:t>Meza+, “</a:t>
            </a:r>
            <a:r>
              <a:rPr lang="en-US" sz="1100" dirty="0" smtClean="0">
                <a:solidFill>
                  <a:srgbClr val="0000FF"/>
                </a:solidFill>
              </a:rPr>
              <a:t>A Case for Efficient Hardware-Software Cooperative Management of Storage and Memory</a:t>
            </a:r>
            <a:r>
              <a:rPr lang="en-US" sz="1100" dirty="0" smtClean="0"/>
              <a:t>,” WEED 2013.</a:t>
            </a:r>
          </a:p>
          <a:p>
            <a:pPr>
              <a:buClr>
                <a:srgbClr val="CC9900"/>
              </a:buClr>
              <a:buFont typeface="Wingdings" charset="0"/>
              <a:buChar char="n"/>
            </a:pPr>
            <a:r>
              <a:rPr lang="en-US" sz="1100" dirty="0" smtClean="0"/>
              <a:t>Lu+, “</a:t>
            </a:r>
            <a:r>
              <a:rPr lang="en-US" sz="1100" dirty="0" smtClean="0">
                <a:solidFill>
                  <a:srgbClr val="0000FF"/>
                </a:solidFill>
              </a:rPr>
              <a:t>Loose Ordering Consistency for Persistent Memory</a:t>
            </a:r>
            <a:r>
              <a:rPr lang="en-US" sz="1100" dirty="0" smtClean="0"/>
              <a:t>,” ICCD 2014.</a:t>
            </a:r>
          </a:p>
          <a:p>
            <a:pPr>
              <a:buClr>
                <a:srgbClr val="CC9900"/>
              </a:buClr>
              <a:buFont typeface="Wingdings" charset="0"/>
              <a:buChar char="n"/>
            </a:pPr>
            <a:r>
              <a:rPr lang="en-US" sz="1100" dirty="0"/>
              <a:t>Zhao+, “</a:t>
            </a:r>
            <a:r>
              <a:rPr lang="en-US" sz="1100" dirty="0">
                <a:solidFill>
                  <a:srgbClr val="0000FF"/>
                </a:solidFill>
              </a:rPr>
              <a:t>FIRM: Fair and High-Performance Memory Control for Persistent Memory </a:t>
            </a:r>
            <a:r>
              <a:rPr lang="en-US" sz="1100" dirty="0" smtClean="0">
                <a:solidFill>
                  <a:srgbClr val="0000FF"/>
                </a:solidFill>
              </a:rPr>
              <a:t>Systems</a:t>
            </a:r>
            <a:r>
              <a:rPr lang="en-US" sz="1100" dirty="0" smtClean="0"/>
              <a:t>,</a:t>
            </a:r>
            <a:r>
              <a:rPr lang="en-US" sz="1100" dirty="0"/>
              <a:t>” MICRO 2014</a:t>
            </a:r>
            <a:r>
              <a:rPr lang="en-US" sz="1100" dirty="0" smtClean="0"/>
              <a:t>.</a:t>
            </a:r>
          </a:p>
          <a:p>
            <a:pPr>
              <a:buClr>
                <a:srgbClr val="CC9900"/>
              </a:buClr>
              <a:buFont typeface="Wingdings" charset="0"/>
              <a:buChar char="n"/>
            </a:pPr>
            <a:r>
              <a:rPr lang="en-US" sz="1100" dirty="0" smtClean="0"/>
              <a:t>Yoon, Meza+</a:t>
            </a:r>
            <a:r>
              <a:rPr lang="en-US" sz="1100" dirty="0"/>
              <a:t>, “</a:t>
            </a:r>
            <a:r>
              <a:rPr lang="en-US" sz="1100" dirty="0">
                <a:solidFill>
                  <a:srgbClr val="0000FF"/>
                </a:solidFill>
              </a:rPr>
              <a:t>Efficient Data Mapping and Buffering Techniques for Multi-Level Cell Phase-Change </a:t>
            </a:r>
            <a:r>
              <a:rPr lang="en-US" sz="1100" dirty="0" smtClean="0">
                <a:solidFill>
                  <a:srgbClr val="0000FF"/>
                </a:solidFill>
              </a:rPr>
              <a:t>Memories</a:t>
            </a:r>
            <a:r>
              <a:rPr lang="en-US" sz="1100" dirty="0" smtClean="0"/>
              <a:t>,” TACO 2014.</a:t>
            </a:r>
          </a:p>
          <a:p>
            <a:pPr>
              <a:buClr>
                <a:srgbClr val="CC9900"/>
              </a:buClr>
              <a:buFont typeface="Wingdings" charset="0"/>
              <a:buChar char="n"/>
            </a:pPr>
            <a:r>
              <a:rPr lang="en-US" sz="1100" dirty="0" smtClean="0"/>
              <a:t>Ren+, “</a:t>
            </a:r>
            <a:r>
              <a:rPr lang="en-US" sz="1100" dirty="0" smtClean="0">
                <a:solidFill>
                  <a:srgbClr val="0000FF"/>
                </a:solidFill>
              </a:rPr>
              <a:t>ThyNVM: Enabling </a:t>
            </a:r>
            <a:r>
              <a:rPr lang="en-US" sz="1100" dirty="0">
                <a:solidFill>
                  <a:srgbClr val="0000FF"/>
                </a:solidFill>
              </a:rPr>
              <a:t>Software-Transparent </a:t>
            </a:r>
            <a:r>
              <a:rPr lang="en-US" sz="1100" dirty="0" smtClean="0">
                <a:solidFill>
                  <a:srgbClr val="0000FF"/>
                </a:solidFill>
              </a:rPr>
              <a:t>Crash </a:t>
            </a:r>
            <a:r>
              <a:rPr lang="en-US" sz="1100" dirty="0">
                <a:solidFill>
                  <a:srgbClr val="0000FF"/>
                </a:solidFill>
              </a:rPr>
              <a:t>Consistency in Persistent Memory </a:t>
            </a:r>
            <a:r>
              <a:rPr lang="en-US" sz="1100" dirty="0" smtClean="0">
                <a:solidFill>
                  <a:srgbClr val="0000FF"/>
                </a:solidFill>
              </a:rPr>
              <a:t>Systems</a:t>
            </a:r>
            <a:r>
              <a:rPr lang="en-US" sz="1100" dirty="0" smtClean="0"/>
              <a:t>,” MICRO 2015.</a:t>
            </a:r>
          </a:p>
          <a:p>
            <a:pPr>
              <a:buClr>
                <a:srgbClr val="CC9900"/>
              </a:buClr>
              <a:buFont typeface="Wingdings" charset="0"/>
              <a:buChar char="n"/>
            </a:pPr>
            <a:r>
              <a:rPr lang="en-US" sz="1100" dirty="0" smtClean="0"/>
              <a:t>Chauhan+</a:t>
            </a:r>
            <a:r>
              <a:rPr lang="en-US" sz="1100" dirty="0"/>
              <a:t>, “</a:t>
            </a:r>
            <a:r>
              <a:rPr lang="en-US" sz="1100" dirty="0" err="1">
                <a:solidFill>
                  <a:srgbClr val="0000FF"/>
                </a:solidFill>
              </a:rPr>
              <a:t>NVMove</a:t>
            </a:r>
            <a:r>
              <a:rPr lang="en-US" sz="1100" dirty="0">
                <a:solidFill>
                  <a:srgbClr val="0000FF"/>
                </a:solidFill>
              </a:rPr>
              <a:t>: Helping Programmers Move to Byte-Based </a:t>
            </a:r>
            <a:r>
              <a:rPr lang="en-US" sz="1100" dirty="0" smtClean="0">
                <a:solidFill>
                  <a:srgbClr val="0000FF"/>
                </a:solidFill>
              </a:rPr>
              <a:t>Persistence</a:t>
            </a:r>
            <a:r>
              <a:rPr lang="en-US" sz="1100" dirty="0" smtClean="0"/>
              <a:t>,</a:t>
            </a:r>
            <a:r>
              <a:rPr lang="en-US" sz="1100" dirty="0"/>
              <a:t>” INFLOW 2016</a:t>
            </a:r>
            <a:r>
              <a:rPr lang="en-US" sz="1100" dirty="0" smtClean="0"/>
              <a:t>.</a:t>
            </a:r>
          </a:p>
          <a:p>
            <a:pPr>
              <a:buClr>
                <a:srgbClr val="CC9900"/>
              </a:buClr>
              <a:buFont typeface="Wingdings" charset="0"/>
              <a:buChar char="n"/>
            </a:pPr>
            <a:r>
              <a:rPr lang="en-US" sz="1100" dirty="0" smtClean="0"/>
              <a:t>Li+, “</a:t>
            </a:r>
            <a:r>
              <a:rPr lang="en-US" sz="1100" dirty="0" smtClean="0">
                <a:solidFill>
                  <a:srgbClr val="0000FF"/>
                </a:solidFill>
              </a:rPr>
              <a:t>Utility-Based Hybrid Memory Management</a:t>
            </a:r>
            <a:r>
              <a:rPr lang="en-US" sz="1100" dirty="0" smtClean="0"/>
              <a:t>,” CLUSTER 2017.</a:t>
            </a:r>
          </a:p>
          <a:p>
            <a:pPr>
              <a:buClr>
                <a:srgbClr val="CC9900"/>
              </a:buClr>
              <a:buFont typeface="Wingdings" charset="0"/>
              <a:buChar char="n"/>
            </a:pPr>
            <a:r>
              <a:rPr lang="en-US" sz="1100" dirty="0"/>
              <a:t>Yu+, “</a:t>
            </a:r>
            <a:r>
              <a:rPr lang="en-US" sz="1100" dirty="0">
                <a:solidFill>
                  <a:srgbClr val="0000FF"/>
                </a:solidFill>
              </a:rPr>
              <a:t>Banshee: Bandwidth-Efficient DRAM Caching via Software/Hardware </a:t>
            </a:r>
            <a:r>
              <a:rPr lang="en-US" sz="1100" dirty="0" smtClean="0">
                <a:solidFill>
                  <a:srgbClr val="0000FF"/>
                </a:solidFill>
              </a:rPr>
              <a:t>Cooperation</a:t>
            </a:r>
            <a:r>
              <a:rPr lang="en-US" sz="1100" dirty="0" smtClean="0"/>
              <a:t>,” MICRO 2017.</a:t>
            </a:r>
          </a:p>
          <a:p>
            <a:pPr>
              <a:buClr>
                <a:srgbClr val="CC9900"/>
              </a:buClr>
              <a:buFont typeface="Wingdings" charset="0"/>
              <a:buChar char="n"/>
            </a:pPr>
            <a:endParaRPr lang="en-US" sz="12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114</a:t>
            </a:fld>
            <a:endParaRPr lang="en-US" sz="1600" dirty="0">
              <a:solidFill>
                <a:srgbClr val="000000"/>
              </a:solidFill>
              <a:latin typeface="Garamond" charset="0"/>
            </a:endParaRPr>
          </a:p>
        </p:txBody>
      </p:sp>
    </p:spTree>
    <p:extLst>
      <p:ext uri="{BB962C8B-B14F-4D97-AF65-F5344CB8AC3E}">
        <p14:creationId xmlns:p14="http://schemas.microsoft.com/office/powerpoint/2010/main" val="203174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675">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675">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675">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67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Combination: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rPr>
              <a:t>CPU</a:t>
            </a:r>
            <a:endParaRPr lang="en-US" sz="2400" dirty="0">
              <a:solidFill>
                <a:srgbClr val="FFFFFF"/>
              </a:solidFill>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smtClean="0">
                <a:solidFill>
                  <a:srgbClr val="000000"/>
                </a:solidFill>
              </a:rPr>
              <a:t>DRAMCtrl</a:t>
            </a:r>
            <a:endParaRPr lang="en-US" sz="1700" dirty="0">
              <a:solidFill>
                <a:srgbClr val="000000"/>
              </a:solidFill>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rPr>
              <a:t>Fast, </a:t>
            </a:r>
            <a:r>
              <a:rPr lang="en-US" b="1" dirty="0" smtClean="0">
                <a:solidFill>
                  <a:srgbClr val="006633">
                    <a:lumMod val="75000"/>
                  </a:srgbClr>
                </a:solidFill>
              </a:rPr>
              <a:t>durable</a:t>
            </a:r>
          </a:p>
          <a:p>
            <a:pPr algn="ctr"/>
            <a:r>
              <a:rPr lang="en-US" dirty="0" smtClean="0">
                <a:solidFill>
                  <a:srgbClr val="8C0000"/>
                </a:solidFill>
              </a:rPr>
              <a:t>Small, </a:t>
            </a:r>
          </a:p>
          <a:p>
            <a:pPr algn="ctr"/>
            <a:r>
              <a:rPr lang="en-US" dirty="0" smtClean="0">
                <a:solidFill>
                  <a:srgbClr val="8C0000"/>
                </a:solidFill>
              </a:rPr>
              <a:t>leaky, volatile, </a:t>
            </a:r>
          </a:p>
          <a:p>
            <a:pPr algn="ctr"/>
            <a:r>
              <a:rPr lang="en-US" dirty="0" smtClean="0">
                <a:solidFill>
                  <a:srgbClr val="8C0000"/>
                </a:solidFill>
              </a:rPr>
              <a:t>high-cost</a:t>
            </a:r>
            <a:endParaRPr lang="en-US" dirty="0">
              <a:solidFill>
                <a:srgbClr val="8C0000"/>
              </a:solidFill>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rPr>
              <a:t>Large, non-volatile, </a:t>
            </a:r>
            <a:r>
              <a:rPr lang="en-US" dirty="0">
                <a:solidFill>
                  <a:srgbClr val="004D26"/>
                </a:solidFill>
              </a:rPr>
              <a:t>low</a:t>
            </a:r>
            <a:r>
              <a:rPr lang="en-US" dirty="0" smtClean="0">
                <a:solidFill>
                  <a:srgbClr val="004D26"/>
                </a:solidFill>
              </a:rPr>
              <a:t>-cost</a:t>
            </a:r>
          </a:p>
          <a:p>
            <a:pPr algn="ctr"/>
            <a:r>
              <a:rPr lang="en-US" dirty="0" smtClean="0">
                <a:solidFill>
                  <a:srgbClr val="8C0000"/>
                </a:solidFill>
              </a:rPr>
              <a:t>Slow, </a:t>
            </a:r>
            <a:r>
              <a:rPr lang="en-US" b="1" dirty="0" smtClean="0">
                <a:solidFill>
                  <a:srgbClr val="8C0000"/>
                </a:solidFill>
              </a:rPr>
              <a:t>wears out, </a:t>
            </a:r>
            <a:r>
              <a:rPr lang="en-US" dirty="0" smtClean="0">
                <a:solidFill>
                  <a:srgbClr val="8C0000"/>
                </a:solidFill>
              </a:rPr>
              <a:t>high active energy</a:t>
            </a:r>
            <a:endParaRPr lang="en-US" dirty="0">
              <a:solidFill>
                <a:srgbClr val="8C0000"/>
              </a:solidFill>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smtClean="0">
                <a:solidFill>
                  <a:srgbClr val="303030"/>
                </a:solidFill>
              </a:rPr>
              <a:t>PCM Ctrl</a:t>
            </a:r>
            <a:endParaRPr lang="en-US" sz="1700" dirty="0">
              <a:solidFill>
                <a:srgbClr val="303030"/>
              </a:solidFill>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rPr>
              <a:t>DRAM</a:t>
            </a:r>
            <a:endParaRPr lang="en-US" dirty="0">
              <a:solidFill>
                <a:srgbClr val="303030"/>
              </a:solidFill>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rPr>
              <a:t>Technology X (e.g., PCM)</a:t>
            </a:r>
            <a:endParaRPr lang="en-US" dirty="0">
              <a:solidFill>
                <a:srgbClr val="303030"/>
              </a:solidFill>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rPr>
              <a:t>Hardware/software manage data allocation and movement </a:t>
            </a:r>
            <a:endParaRPr lang="en-US" sz="2400" dirty="0">
              <a:solidFill>
                <a:srgbClr val="000000"/>
              </a:solidFill>
            </a:endParaRPr>
          </a:p>
          <a:p>
            <a:pPr algn="ctr"/>
            <a:r>
              <a:rPr lang="en-US" sz="2400" dirty="0">
                <a:solidFill>
                  <a:srgbClr val="008000"/>
                </a:solidFill>
              </a:rPr>
              <a:t>t</a:t>
            </a:r>
            <a:r>
              <a:rPr lang="en-US" sz="2400" dirty="0" smtClean="0">
                <a:solidFill>
                  <a:srgbClr val="008000"/>
                </a:solidFill>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036195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rPr>
              <a:t>Vulnerable data</a:t>
            </a:r>
            <a:endParaRPr lang="en-US" sz="2800" spc="-150" dirty="0">
              <a:solidFill>
                <a:prstClr val="white"/>
              </a:solidFill>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rPr>
              <a:t>Tolerant data</a:t>
            </a:r>
            <a:endParaRPr lang="en-US" sz="2800" spc="-150" dirty="0">
              <a:solidFill>
                <a:prstClr val="white"/>
              </a:solidFill>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rPr>
              <a:t>H</a:t>
            </a:r>
            <a:r>
              <a:rPr lang="en-US" sz="3600" dirty="0" smtClean="0">
                <a:solidFill>
                  <a:prstClr val="black"/>
                </a:solidFill>
              </a:rPr>
              <a:t>eterogeneous-</a:t>
            </a:r>
            <a:r>
              <a:rPr lang="en-US" sz="3600" b="1" dirty="0" smtClean="0">
                <a:solidFill>
                  <a:prstClr val="black"/>
                </a:solidFill>
              </a:rPr>
              <a:t>R</a:t>
            </a:r>
            <a:r>
              <a:rPr lang="en-US" sz="3600" dirty="0" smtClean="0">
                <a:solidFill>
                  <a:prstClr val="black"/>
                </a:solidFill>
              </a:rPr>
              <a:t>eliability </a:t>
            </a:r>
            <a:r>
              <a:rPr lang="en-US" sz="3600" b="1" dirty="0" smtClean="0">
                <a:solidFill>
                  <a:prstClr val="black"/>
                </a:solidFill>
              </a:rPr>
              <a:t>M</a:t>
            </a:r>
            <a:r>
              <a:rPr lang="en-US" sz="3600" dirty="0" smtClean="0">
                <a:solidFill>
                  <a:prstClr val="black"/>
                </a:solidFill>
              </a:rPr>
              <a:t>emory </a:t>
            </a:r>
            <a:r>
              <a:rPr lang="en-US" sz="2400" b="1" dirty="0" smtClean="0">
                <a:solidFill>
                  <a:srgbClr val="1A5712"/>
                </a:solidFill>
              </a:rPr>
              <a:t>[DSN 2014]</a:t>
            </a:r>
            <a:endParaRPr lang="en-US" sz="2400" b="1" dirty="0">
              <a:solidFill>
                <a:srgbClr val="1A5712"/>
              </a:solidFill>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Low-cost memory</a:t>
            </a:r>
            <a:endParaRPr lang="en-US" sz="3200" dirty="0">
              <a:solidFill>
                <a:prstClr val="white"/>
              </a:solidFill>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Reliable memory</a:t>
            </a:r>
            <a:endParaRPr lang="en-US" sz="3200" dirty="0">
              <a:solidFill>
                <a:prstClr val="white"/>
              </a:solidFill>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rPr>
              <a:t>Vulnerable data</a:t>
            </a:r>
            <a:endParaRPr lang="en-US" sz="3200" spc="-150" dirty="0">
              <a:solidFill>
                <a:prstClr val="white"/>
              </a:solidFill>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rPr>
              <a:t>Tolerant data</a:t>
            </a:r>
            <a:endParaRPr lang="en-US" sz="3200" spc="-150" dirty="0">
              <a:solidFill>
                <a:prstClr val="white"/>
              </a:solidFill>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rPr>
              <a:t>Vulnerable data</a:t>
            </a:r>
            <a:endParaRPr lang="en-US" sz="3200" spc="-150" dirty="0">
              <a:solidFill>
                <a:prstClr val="white"/>
              </a:solidFill>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rPr>
              <a:t>Tolerant data</a:t>
            </a:r>
            <a:endParaRPr lang="en-US" sz="3200" spc="-150" dirty="0">
              <a:solidFill>
                <a:prstClr val="white"/>
              </a:solidFill>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rPr>
              <a:t>ECC protected</a:t>
            </a:r>
          </a:p>
          <a:p>
            <a:pPr marL="285750" indent="-285750">
              <a:buFont typeface="Arial" panose="020B0604020202020204" pitchFamily="34" charset="0"/>
              <a:buChar char="•"/>
            </a:pPr>
            <a:r>
              <a:rPr lang="en-US" sz="3200" dirty="0" smtClean="0">
                <a:solidFill>
                  <a:prstClr val="black"/>
                </a:solidFill>
              </a:rPr>
              <a:t>Well-tested chips</a:t>
            </a:r>
            <a:endParaRPr lang="en-US" sz="3200" dirty="0">
              <a:solidFill>
                <a:prstClr val="black"/>
              </a:solidFill>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rPr>
              <a:t>NoECC</a:t>
            </a:r>
            <a:r>
              <a:rPr lang="en-US" sz="3200" dirty="0" smtClean="0">
                <a:solidFill>
                  <a:prstClr val="black"/>
                </a:solidFill>
              </a:rPr>
              <a:t> or Parity</a:t>
            </a:r>
          </a:p>
          <a:p>
            <a:pPr marL="285750" indent="-285750">
              <a:buFont typeface="Arial" panose="020B0604020202020204" pitchFamily="34" charset="0"/>
              <a:buChar char="•"/>
            </a:pPr>
            <a:r>
              <a:rPr lang="en-US" sz="3200" dirty="0" smtClean="0">
                <a:solidFill>
                  <a:prstClr val="black"/>
                </a:solidFill>
              </a:rPr>
              <a:t>Less-tested chips</a:t>
            </a:r>
            <a:endParaRPr lang="en-US" sz="3200" dirty="0">
              <a:solidFill>
                <a:prstClr val="black"/>
              </a:solidFill>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rPr>
              <a:pPr/>
              <a:t>116</a:t>
            </a:fld>
            <a:endParaRPr lang="en-US">
              <a:solidFill>
                <a:prstClr val="black"/>
              </a:solidFill>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rPr>
              <a:t>On Microsoft’s Web Search workload</a:t>
            </a:r>
          </a:p>
          <a:p>
            <a:pPr lvl="1"/>
            <a:r>
              <a:rPr lang="en-US" sz="3200" dirty="0" smtClean="0">
                <a:solidFill>
                  <a:prstClr val="black"/>
                </a:solidFill>
              </a:rPr>
              <a:t>Reduces </a:t>
            </a:r>
            <a:r>
              <a:rPr lang="en-US" sz="3200" dirty="0">
                <a:solidFill>
                  <a:prstClr val="black"/>
                </a:solidFill>
              </a:rPr>
              <a:t>server hardware </a:t>
            </a:r>
            <a:r>
              <a:rPr lang="en-US" sz="3200" dirty="0">
                <a:solidFill>
                  <a:srgbClr val="4A66AC"/>
                </a:solidFill>
              </a:rPr>
              <a:t>cost </a:t>
            </a:r>
            <a:r>
              <a:rPr lang="en-US" sz="3200" dirty="0">
                <a:solidFill>
                  <a:prstClr val="black"/>
                </a:solidFill>
              </a:rPr>
              <a:t>by </a:t>
            </a:r>
            <a:r>
              <a:rPr lang="en-US" sz="3200" dirty="0">
                <a:solidFill>
                  <a:srgbClr val="FF0000"/>
                </a:solidFill>
              </a:rPr>
              <a:t>4.7 %</a:t>
            </a:r>
          </a:p>
          <a:p>
            <a:pPr lvl="1"/>
            <a:r>
              <a:rPr lang="en-US" sz="3200" dirty="0" smtClean="0">
                <a:solidFill>
                  <a:prstClr val="black"/>
                </a:solidFill>
              </a:rPr>
              <a:t>Achieves </a:t>
            </a:r>
            <a:r>
              <a:rPr lang="en-US" sz="3200" dirty="0">
                <a:solidFill>
                  <a:prstClr val="black"/>
                </a:solidFill>
              </a:rPr>
              <a:t>single server </a:t>
            </a:r>
            <a:r>
              <a:rPr lang="en-US" sz="3200" dirty="0">
                <a:solidFill>
                  <a:srgbClr val="4A66AC"/>
                </a:solidFill>
              </a:rPr>
              <a:t>availability</a:t>
            </a:r>
            <a:r>
              <a:rPr lang="en-US" sz="3200" dirty="0">
                <a:solidFill>
                  <a:prstClr val="black"/>
                </a:solidFill>
              </a:rPr>
              <a:t> target of </a:t>
            </a:r>
            <a:r>
              <a:rPr lang="en-US" sz="3200" dirty="0">
                <a:solidFill>
                  <a:srgbClr val="FF0000"/>
                </a:solidFill>
              </a:rPr>
              <a:t>99.90 %</a:t>
            </a:r>
          </a:p>
        </p:txBody>
      </p:sp>
    </p:spTree>
    <p:extLst>
      <p:ext uri="{BB962C8B-B14F-4D97-AF65-F5344CB8AC3E}">
        <p14:creationId xmlns:p14="http://schemas.microsoft.com/office/powerpoint/2010/main" val="138751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More on Heterogeneous Reliability Memory</a:t>
            </a:r>
            <a:endParaRPr lang="en-US" dirty="0"/>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280857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5000" dirty="0" smtClean="0">
                <a:solidFill>
                  <a:srgbClr val="FF0000"/>
                </a:solidFill>
              </a:rPr>
              <a:t>Providing the Best of</a:t>
            </a:r>
          </a:p>
          <a:p>
            <a:pPr marL="0" indent="0" algn="ctr">
              <a:buNone/>
            </a:pPr>
            <a:r>
              <a:rPr lang="en-US" sz="5000" dirty="0" smtClean="0">
                <a:solidFill>
                  <a:srgbClr val="FF0000"/>
                </a:solidFill>
              </a:rPr>
              <a:t>Multiple Metrics</a:t>
            </a:r>
          </a:p>
          <a:p>
            <a:pPr marL="0" indent="0" algn="ctr">
              <a:buNone/>
            </a:pPr>
            <a:r>
              <a:rPr lang="en-US" sz="5000" dirty="0"/>
              <a:t>w</a:t>
            </a:r>
            <a:r>
              <a:rPr lang="en-US" sz="5000" dirty="0" smtClean="0"/>
              <a:t>ith</a:t>
            </a:r>
          </a:p>
          <a:p>
            <a:pPr marL="0" indent="0" algn="ctr">
              <a:buNone/>
            </a:pPr>
            <a:r>
              <a:rPr lang="en-US" sz="5000" dirty="0" smtClean="0">
                <a:solidFill>
                  <a:srgbClr val="0000FF"/>
                </a:solidFill>
              </a:rPr>
              <a:t>Multiple Memory Technologies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118</a:t>
            </a:fld>
            <a:endParaRPr lang="en-US">
              <a:solidFill>
                <a:srgbClr val="000000"/>
              </a:solidFill>
            </a:endParaRPr>
          </a:p>
        </p:txBody>
      </p:sp>
    </p:spTree>
    <p:extLst>
      <p:ext uri="{BB962C8B-B14F-4D97-AF65-F5344CB8AC3E}">
        <p14:creationId xmlns:p14="http://schemas.microsoft.com/office/powerpoint/2010/main" val="99663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119</a:t>
            </a:fld>
            <a:endParaRPr lang="en-US">
              <a:solidFill>
                <a:srgbClr val="000000"/>
              </a:solidFill>
            </a:endParaRPr>
          </a:p>
        </p:txBody>
      </p:sp>
      <p:sp>
        <p:nvSpPr>
          <p:cNvPr id="5" name="Content Placeholder 2"/>
          <p:cNvSpPr>
            <a:spLocks noGrp="1"/>
          </p:cNvSpPr>
          <p:nvPr>
            <p:ph idx="1"/>
          </p:nvPr>
        </p:nvSpPr>
        <p:spPr>
          <a:xfrm>
            <a:off x="251520" y="1844824"/>
            <a:ext cx="8352928" cy="2088232"/>
          </a:xfrm>
        </p:spPr>
        <p:txBody>
          <a:bodyPr/>
          <a:lstStyle/>
          <a:p>
            <a:pPr marL="0" indent="0" algn="ctr">
              <a:buNone/>
            </a:pPr>
            <a:r>
              <a:rPr lang="en-US" sz="5000" dirty="0" smtClean="0">
                <a:solidFill>
                  <a:srgbClr val="FF0000"/>
                </a:solidFill>
              </a:rPr>
              <a:t>Heterogeneous,</a:t>
            </a:r>
          </a:p>
          <a:p>
            <a:pPr marL="0" indent="0" algn="ctr">
              <a:buNone/>
            </a:pPr>
            <a:r>
              <a:rPr lang="en-US" sz="5000" dirty="0" smtClean="0">
                <a:solidFill>
                  <a:srgbClr val="FF0000"/>
                </a:solidFill>
              </a:rPr>
              <a:t>Configurable,</a:t>
            </a:r>
          </a:p>
          <a:p>
            <a:pPr marL="0" indent="0" algn="ctr">
              <a:buNone/>
            </a:pPr>
            <a:r>
              <a:rPr lang="en-US" sz="5000" dirty="0" smtClean="0">
                <a:solidFill>
                  <a:srgbClr val="FF0000"/>
                </a:solidFill>
              </a:rPr>
              <a:t>Programmable </a:t>
            </a:r>
          </a:p>
          <a:p>
            <a:pPr marL="0" indent="0" algn="ctr">
              <a:buNone/>
            </a:pPr>
            <a:r>
              <a:rPr lang="en-US" sz="5000" dirty="0" smtClean="0">
                <a:solidFill>
                  <a:srgbClr val="0000FF"/>
                </a:solidFill>
              </a:rPr>
              <a:t>Memory Systems</a:t>
            </a:r>
          </a:p>
        </p:txBody>
      </p:sp>
    </p:spTree>
    <p:extLst>
      <p:ext uri="{BB962C8B-B14F-4D97-AF65-F5344CB8AC3E}">
        <p14:creationId xmlns:p14="http://schemas.microsoft.com/office/powerpoint/2010/main" val="2518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a:t>
            </a:r>
            <a:r>
              <a:rPr lang="en-US" dirty="0" smtClean="0">
                <a:latin typeface="Garamond" charset="0"/>
                <a:ea typeface="ＭＳ Ｐゴシック" charset="0"/>
                <a:cs typeface="ＭＳ Ｐゴシック" charset="0"/>
              </a:rPr>
              <a:t>(V</a:t>
            </a:r>
            <a:r>
              <a:rPr lang="en-US" dirty="0">
                <a:latin typeface="Garamond" charset="0"/>
                <a:ea typeface="ＭＳ Ｐゴシック" charset="0"/>
                <a:cs typeface="ＭＳ Ｐゴシック" charset="0"/>
              </a:rPr>
              <a:t>)</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smtClean="0"/>
              <a:t>DRAM scaling has already become increasingly difficult</a:t>
            </a:r>
          </a:p>
          <a:p>
            <a:pPr lvl="1">
              <a:spcBef>
                <a:spcPts val="600"/>
              </a:spcBef>
            </a:pPr>
            <a:r>
              <a:rPr lang="en-US" dirty="0" smtClean="0"/>
              <a:t>Increasing cell leakage current, reduced cell reliability, increasing manufacturing difficulties </a:t>
            </a:r>
            <a:r>
              <a:rPr lang="en-US" sz="1800" dirty="0" smtClean="0">
                <a:solidFill>
                  <a:schemeClr val="bg1">
                    <a:lumMod val="50000"/>
                  </a:schemeClr>
                </a:solidFill>
              </a:rPr>
              <a:t>[Kim+ ISCA 2014],</a:t>
            </a:r>
            <a:br>
              <a:rPr lang="en-US" sz="1800" dirty="0" smtClean="0">
                <a:solidFill>
                  <a:schemeClr val="bg1">
                    <a:lumMod val="50000"/>
                  </a:schemeClr>
                </a:solidFill>
              </a:rPr>
            </a:br>
            <a:r>
              <a:rPr lang="en-US" sz="1800" dirty="0" smtClean="0">
                <a:solidFill>
                  <a:schemeClr val="bg1">
                    <a:lumMod val="50000"/>
                  </a:schemeClr>
                </a:solidFill>
              </a:rPr>
              <a:t>[Liu+ ISCA 2013], [Mutlu IMW 2013], [Mutlu DATE 2017]</a:t>
            </a:r>
          </a:p>
          <a:p>
            <a:pPr lvl="1">
              <a:spcBef>
                <a:spcPts val="600"/>
              </a:spcBef>
            </a:pPr>
            <a:r>
              <a:rPr lang="en-US" b="1" dirty="0" smtClean="0">
                <a:solidFill>
                  <a:srgbClr val="C00000"/>
                </a:solidFill>
              </a:rPr>
              <a:t>Difficult to significantly improve capacity, energy</a:t>
            </a:r>
            <a:endParaRPr lang="en-US" dirty="0">
              <a:solidFill>
                <a:srgbClr val="C00000"/>
              </a:solidFill>
            </a:endParaRPr>
          </a:p>
          <a:p>
            <a:pPr>
              <a:spcBef>
                <a:spcPts val="1800"/>
              </a:spcBef>
            </a:pPr>
            <a:r>
              <a:rPr lang="en-US" b="1" dirty="0" smtClean="0">
                <a:solidFill>
                  <a:srgbClr val="0066CC"/>
                </a:solidFill>
              </a:rPr>
              <a:t>Emerging memory technologies</a:t>
            </a:r>
            <a:r>
              <a:rPr lang="en-US" dirty="0" smtClean="0"/>
              <a:t> are promising</a:t>
            </a:r>
          </a:p>
          <a:p>
            <a:endParaRPr lang="en-US" dirty="0" smtClean="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xmlns="" val="20000"/>
                    </a:ext>
                  </a:extLst>
                </a:gridCol>
                <a:gridCol w="22098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48687">
                <a:tc>
                  <a:txBody>
                    <a:bodyPr/>
                    <a:lstStyle/>
                    <a:p>
                      <a:r>
                        <a:rPr lang="en-US" sz="2000" b="1" dirty="0" smtClean="0"/>
                        <a:t>3D-Stacked DRAM</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smtClean="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smtClean="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20039">
                <a:tc>
                  <a:txBody>
                    <a:bodyPr/>
                    <a:lstStyle/>
                    <a:p>
                      <a:r>
                        <a:rPr lang="en-US" sz="2000" b="1" dirty="0" smtClean="0"/>
                        <a:t>Reduced-Latency DRAM</a:t>
                      </a:r>
                      <a:br>
                        <a:rPr lang="en-US" sz="2000" b="1" dirty="0" smtClean="0"/>
                      </a:br>
                      <a:r>
                        <a:rPr lang="en-US" sz="2000" b="0" dirty="0" smtClean="0"/>
                        <a:t>(e.g., RLDRAM, TL-DRAM</a:t>
                      </a:r>
                      <a:r>
                        <a:rPr lang="en-US" sz="2000" b="0" baseline="0" dirty="0" smtClean="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smtClean="0">
                          <a:solidFill>
                            <a:schemeClr val="accent6"/>
                          </a:solidFill>
                        </a:rPr>
                        <a:t>lower latency</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smtClean="0">
                          <a:solidFill>
                            <a:srgbClr val="C00000"/>
                          </a:solidFill>
                        </a:rPr>
                        <a:t>higher cost</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48687">
                <a:tc>
                  <a:txBody>
                    <a:bodyPr/>
                    <a:lstStyle/>
                    <a:p>
                      <a:r>
                        <a:rPr lang="en-US" sz="2000" b="1" dirty="0" smtClean="0"/>
                        <a:t>Low-Power DRAM</a:t>
                      </a:r>
                      <a:br>
                        <a:rPr lang="en-US" sz="2000" b="1" dirty="0" smtClean="0"/>
                      </a:br>
                      <a:r>
                        <a:rPr lang="en-US" sz="2000" b="0" dirty="0" smtClean="0"/>
                        <a:t>(e.g.,</a:t>
                      </a:r>
                      <a:r>
                        <a:rPr lang="en-US" sz="2000" b="0" baseline="0" dirty="0" smtClean="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smtClean="0">
                          <a:solidFill>
                            <a:schemeClr val="accent6"/>
                          </a:solidFill>
                        </a:rPr>
                        <a:t>lower power</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smtClean="0">
                          <a:solidFill>
                            <a:srgbClr val="C00000"/>
                          </a:solidFill>
                        </a:rPr>
                        <a:t>higher latency</a:t>
                      </a:r>
                    </a:p>
                    <a:p>
                      <a:pPr algn="ctr"/>
                      <a:r>
                        <a:rPr lang="en-US" sz="2000" dirty="0" smtClean="0">
                          <a:solidFill>
                            <a:srgbClr val="C00000"/>
                          </a:solidFill>
                        </a:rPr>
                        <a:t>higher cost</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971593">
                <a:tc>
                  <a:txBody>
                    <a:bodyPr/>
                    <a:lstStyle/>
                    <a:p>
                      <a:r>
                        <a:rPr lang="en-US" sz="2000" b="1" dirty="0" smtClean="0"/>
                        <a:t>Non-Volatile Memory</a:t>
                      </a:r>
                      <a:r>
                        <a:rPr lang="en-US" sz="2000" b="1" baseline="0" dirty="0" smtClean="0"/>
                        <a:t> (NVM) </a:t>
                      </a:r>
                      <a:r>
                        <a:rPr lang="en-US" sz="2000" b="0" baseline="0" dirty="0" smtClean="0"/>
                        <a:t>(e.g., PCM, STTRAM, ReRAM, 3D </a:t>
                      </a:r>
                      <a:r>
                        <a:rPr lang="en-US" sz="2000" b="0" baseline="0" dirty="0" err="1" smtClean="0"/>
                        <a:t>Xpoint</a:t>
                      </a:r>
                      <a:r>
                        <a:rPr lang="en-US" sz="2000" b="0" baseline="0" dirty="0" smtClean="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accent6"/>
                          </a:solidFill>
                        </a:rPr>
                        <a:t>larger capacity</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smtClean="0">
                          <a:solidFill>
                            <a:srgbClr val="C00000"/>
                          </a:solidFill>
                        </a:rPr>
                        <a:t>higher latency</a:t>
                      </a:r>
                      <a:br>
                        <a:rPr lang="en-US" sz="2000" dirty="0" smtClean="0">
                          <a:solidFill>
                            <a:srgbClr val="C00000"/>
                          </a:solidFill>
                        </a:rPr>
                      </a:br>
                      <a:r>
                        <a:rPr lang="en-US" sz="2000" dirty="0" smtClean="0">
                          <a:solidFill>
                            <a:srgbClr val="C00000"/>
                          </a:solidFill>
                        </a:rPr>
                        <a:t>higher dynamic</a:t>
                      </a:r>
                      <a:r>
                        <a:rPr lang="en-US" sz="2000" baseline="0" dirty="0" smtClean="0">
                          <a:solidFill>
                            <a:srgbClr val="C00000"/>
                          </a:solidFill>
                        </a:rPr>
                        <a:t> </a:t>
                      </a:r>
                      <a:r>
                        <a:rPr lang="en-US" sz="2000" dirty="0" smtClean="0">
                          <a:solidFill>
                            <a:srgbClr val="C00000"/>
                          </a:solidFill>
                        </a:rPr>
                        <a:t>power lower endurance</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12</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a:t>
            </a:r>
            <a:r>
              <a:rPr lang="en-US" dirty="0" smtClean="0">
                <a:latin typeface="Garamond" charset="0"/>
                <a:ea typeface="ＭＳ Ｐゴシック" charset="0"/>
                <a:cs typeface="ＭＳ Ｐゴシック" charset="0"/>
              </a:rPr>
              <a:t>(V</a:t>
            </a:r>
            <a:r>
              <a:rPr lang="en-US" dirty="0">
                <a:latin typeface="Garamond" charset="0"/>
                <a:ea typeface="ＭＳ Ｐゴシック" charset="0"/>
                <a:cs typeface="ＭＳ Ｐゴシック" charset="0"/>
              </a:rPr>
              <a:t>)</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smtClean="0"/>
              <a:t>DRAM scaling has already become increasingly difficult</a:t>
            </a:r>
          </a:p>
          <a:p>
            <a:pPr lvl="1">
              <a:spcBef>
                <a:spcPts val="600"/>
              </a:spcBef>
            </a:pPr>
            <a:r>
              <a:rPr lang="en-US" dirty="0" smtClean="0"/>
              <a:t>Increasing cell leakage current, reduced cell reliability, increasing manufacturing difficulties </a:t>
            </a:r>
            <a:r>
              <a:rPr lang="en-US" sz="1800" dirty="0" smtClean="0">
                <a:solidFill>
                  <a:schemeClr val="bg1">
                    <a:lumMod val="50000"/>
                  </a:schemeClr>
                </a:solidFill>
              </a:rPr>
              <a:t>[Kim+ ISCA 2014],</a:t>
            </a:r>
            <a:br>
              <a:rPr lang="en-US" sz="1800" dirty="0" smtClean="0">
                <a:solidFill>
                  <a:schemeClr val="bg1">
                    <a:lumMod val="50000"/>
                  </a:schemeClr>
                </a:solidFill>
              </a:rPr>
            </a:br>
            <a:r>
              <a:rPr lang="en-US" sz="1800" dirty="0" smtClean="0">
                <a:solidFill>
                  <a:schemeClr val="bg1">
                    <a:lumMod val="50000"/>
                  </a:schemeClr>
                </a:solidFill>
              </a:rPr>
              <a:t>[Liu+ ISCA 2013], [Mutlu IMW 2013], [Mutlu DATE 2017]</a:t>
            </a:r>
          </a:p>
          <a:p>
            <a:pPr lvl="1">
              <a:spcBef>
                <a:spcPts val="600"/>
              </a:spcBef>
            </a:pPr>
            <a:r>
              <a:rPr lang="en-US" b="1" dirty="0" smtClean="0">
                <a:solidFill>
                  <a:srgbClr val="C00000"/>
                </a:solidFill>
              </a:rPr>
              <a:t>Difficult to significantly improve capacity, energy</a:t>
            </a:r>
            <a:endParaRPr lang="en-US" dirty="0">
              <a:solidFill>
                <a:srgbClr val="C00000"/>
              </a:solidFill>
            </a:endParaRPr>
          </a:p>
          <a:p>
            <a:pPr>
              <a:spcBef>
                <a:spcPts val="1800"/>
              </a:spcBef>
            </a:pPr>
            <a:r>
              <a:rPr lang="en-US" b="1" dirty="0" smtClean="0">
                <a:solidFill>
                  <a:srgbClr val="0066CC"/>
                </a:solidFill>
              </a:rPr>
              <a:t>Emerging memory technologies</a:t>
            </a:r>
            <a:r>
              <a:rPr lang="en-US" dirty="0" smtClean="0"/>
              <a:t> are promising</a:t>
            </a:r>
          </a:p>
          <a:p>
            <a:endParaRPr lang="en-US" dirty="0" smtClean="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xmlns="" val="20000"/>
                    </a:ext>
                  </a:extLst>
                </a:gridCol>
                <a:gridCol w="22098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48687">
                <a:tc>
                  <a:txBody>
                    <a:bodyPr/>
                    <a:lstStyle/>
                    <a:p>
                      <a:r>
                        <a:rPr lang="en-US" sz="2000" b="1" dirty="0" smtClean="0"/>
                        <a:t>3D-Stacked DRAM</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smtClean="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smtClean="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20039">
                <a:tc>
                  <a:txBody>
                    <a:bodyPr/>
                    <a:lstStyle/>
                    <a:p>
                      <a:r>
                        <a:rPr lang="en-US" sz="2000" b="1" dirty="0" smtClean="0"/>
                        <a:t>Reduced-Latency DRAM</a:t>
                      </a:r>
                      <a:br>
                        <a:rPr lang="en-US" sz="2000" b="1" dirty="0" smtClean="0"/>
                      </a:br>
                      <a:r>
                        <a:rPr lang="en-US" sz="2000" b="0" dirty="0" smtClean="0"/>
                        <a:t>(e.g., RLDRAM, TL-DRAM</a:t>
                      </a:r>
                      <a:r>
                        <a:rPr lang="en-US" sz="2000" b="0" baseline="0" dirty="0" smtClean="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smtClean="0">
                          <a:solidFill>
                            <a:schemeClr val="accent6"/>
                          </a:solidFill>
                        </a:rPr>
                        <a:t>lower latency</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smtClean="0">
                          <a:solidFill>
                            <a:srgbClr val="C00000"/>
                          </a:solidFill>
                        </a:rPr>
                        <a:t>higher cost</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48687">
                <a:tc>
                  <a:txBody>
                    <a:bodyPr/>
                    <a:lstStyle/>
                    <a:p>
                      <a:r>
                        <a:rPr lang="en-US" sz="2000" b="1" dirty="0" smtClean="0"/>
                        <a:t>Low-Power DRAM</a:t>
                      </a:r>
                      <a:br>
                        <a:rPr lang="en-US" sz="2000" b="1" dirty="0" smtClean="0"/>
                      </a:br>
                      <a:r>
                        <a:rPr lang="en-US" sz="2000" b="0" dirty="0" smtClean="0"/>
                        <a:t>(e.g.,</a:t>
                      </a:r>
                      <a:r>
                        <a:rPr lang="en-US" sz="2000" b="0" baseline="0" dirty="0" smtClean="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smtClean="0">
                          <a:solidFill>
                            <a:schemeClr val="accent6"/>
                          </a:solidFill>
                        </a:rPr>
                        <a:t>lower </a:t>
                      </a:r>
                      <a:r>
                        <a:rPr lang="en-US" sz="2000" dirty="0" smtClean="0">
                          <a:solidFill>
                            <a:schemeClr val="accent6"/>
                          </a:solidFill>
                        </a:rPr>
                        <a:t>power</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smtClean="0">
                          <a:solidFill>
                            <a:srgbClr val="C00000"/>
                          </a:solidFill>
                        </a:rPr>
                        <a:t>higher latency</a:t>
                      </a:r>
                    </a:p>
                    <a:p>
                      <a:pPr algn="ctr"/>
                      <a:r>
                        <a:rPr lang="en-US" sz="2000" dirty="0" smtClean="0">
                          <a:solidFill>
                            <a:srgbClr val="C00000"/>
                          </a:solidFill>
                        </a:rPr>
                        <a:t>higher cost</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971593">
                <a:tc>
                  <a:txBody>
                    <a:bodyPr/>
                    <a:lstStyle/>
                    <a:p>
                      <a:r>
                        <a:rPr lang="en-US" sz="2000" b="1" dirty="0" smtClean="0"/>
                        <a:t>Non-Volatile Memory</a:t>
                      </a:r>
                      <a:r>
                        <a:rPr lang="en-US" sz="2000" b="1" baseline="0" dirty="0" smtClean="0"/>
                        <a:t> (NVM) </a:t>
                      </a:r>
                      <a:r>
                        <a:rPr lang="en-US" sz="2000" b="0" baseline="0" dirty="0" smtClean="0"/>
                        <a:t>(e.g., PCM, STTRAM, ReRAM, 3D </a:t>
                      </a:r>
                      <a:r>
                        <a:rPr lang="en-US" sz="2000" b="0" baseline="0" dirty="0" err="1" smtClean="0"/>
                        <a:t>Xpoint</a:t>
                      </a:r>
                      <a:r>
                        <a:rPr lang="en-US" sz="2000" b="0" baseline="0" dirty="0" smtClean="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accent6"/>
                          </a:solidFill>
                        </a:rPr>
                        <a:t>larger capacity</a:t>
                      </a:r>
                      <a:endParaRPr lang="en-US" sz="2000" dirty="0">
                        <a:solidFill>
                          <a:schemeClr val="accent6"/>
                        </a:solidFill>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smtClean="0">
                          <a:solidFill>
                            <a:srgbClr val="C00000"/>
                          </a:solidFill>
                        </a:rPr>
                        <a:t>higher latency</a:t>
                      </a:r>
                      <a:br>
                        <a:rPr lang="en-US" sz="2000" dirty="0" smtClean="0">
                          <a:solidFill>
                            <a:srgbClr val="C00000"/>
                          </a:solidFill>
                        </a:rPr>
                      </a:br>
                      <a:r>
                        <a:rPr lang="en-US" sz="2000" dirty="0" smtClean="0">
                          <a:solidFill>
                            <a:srgbClr val="C00000"/>
                          </a:solidFill>
                        </a:rPr>
                        <a:t>higher dynamic</a:t>
                      </a:r>
                      <a:r>
                        <a:rPr lang="en-US" sz="2000" baseline="0" dirty="0" smtClean="0">
                          <a:solidFill>
                            <a:srgbClr val="C00000"/>
                          </a:solidFill>
                        </a:rPr>
                        <a:t> </a:t>
                      </a:r>
                      <a:r>
                        <a:rPr lang="en-US" sz="2000" dirty="0" smtClean="0">
                          <a:solidFill>
                            <a:srgbClr val="C00000"/>
                          </a:solidFill>
                        </a:rPr>
                        <a:t>power lower endurance</a:t>
                      </a:r>
                      <a:endParaRPr lang="en-US" sz="2000" dirty="0">
                        <a:solidFill>
                          <a:srgbClr val="C00000"/>
                        </a:solidFill>
                      </a:endParaRP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13</a:t>
            </a:fld>
            <a:endParaRPr lang="en-US" altLang="en-US"/>
          </a:p>
        </p:txBody>
      </p:sp>
    </p:spTree>
    <p:extLst>
      <p:ext uri="{BB962C8B-B14F-4D97-AF65-F5344CB8AC3E}">
        <p14:creationId xmlns:p14="http://schemas.microsoft.com/office/powerpoint/2010/main" val="16447181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00"/>
                </a:solidFill>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t>
            </a:r>
          </a:p>
          <a:p>
            <a:pPr eaLnBrk="1" hangingPunct="1"/>
            <a:r>
              <a:rPr lang="en-US" dirty="0" smtClean="0">
                <a:latin typeface="Tahoma" charset="0"/>
                <a:ea typeface="ＭＳ Ｐゴシック" charset="0"/>
                <a:cs typeface="ＭＳ Ｐゴシック" charset="0"/>
              </a:rPr>
              <a:t>Two Complementary Solution Directions</a:t>
            </a:r>
          </a:p>
          <a:p>
            <a:pPr lvl="1" eaLnBrk="1" hangingPunct="1"/>
            <a:r>
              <a:rPr lang="en-US" dirty="0" smtClean="0">
                <a:latin typeface="Tahoma" charset="0"/>
                <a:ea typeface="ＭＳ Ｐゴシック" charset="0"/>
                <a:cs typeface="ＭＳ Ｐゴシック" charset="0"/>
              </a:rPr>
              <a:t>New Memory (DRAM) Architectures</a:t>
            </a:r>
          </a:p>
          <a:p>
            <a:pPr lvl="1" eaLnBrk="1" hangingPunct="1"/>
            <a:r>
              <a:rPr lang="en-US" dirty="0" smtClean="0">
                <a:latin typeface="Tahoma" charset="0"/>
                <a:ea typeface="ＭＳ Ｐゴシック" charset="0"/>
                <a:cs typeface="ＭＳ Ｐゴシック" charset="0"/>
              </a:rPr>
              <a:t>Enabling Emerging (NVM) Technologies</a:t>
            </a:r>
          </a:p>
          <a:p>
            <a:pPr eaLnBrk="1" hangingPunct="1"/>
            <a:r>
              <a:rPr lang="en-US" dirty="0" smtClean="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14</a:t>
            </a:fld>
            <a:endParaRPr lang="en-US" sz="1600">
              <a:solidFill>
                <a:srgbClr val="000000"/>
              </a:solidFill>
              <a:latin typeface="Garamond" charset="0"/>
            </a:endParaRPr>
          </a:p>
        </p:txBody>
      </p:sp>
    </p:spTree>
    <p:extLst>
      <p:ext uri="{BB962C8B-B14F-4D97-AF65-F5344CB8AC3E}">
        <p14:creationId xmlns:p14="http://schemas.microsoft.com/office/powerpoint/2010/main" val="383026624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E2A71C-AAD6-1343-AD29-0DFA78FE85A5}" type="slidenum">
              <a:rPr lang="en-US" sz="1600">
                <a:solidFill>
                  <a:srgbClr val="000000"/>
                </a:solidFill>
                <a:latin typeface="Garamond" charset="0"/>
                <a:cs typeface="Arial" charset="0"/>
              </a:rPr>
              <a:pPr eaLnBrk="1" hangingPunct="1"/>
              <a:t>15</a:t>
            </a:fld>
            <a:endParaRPr lang="en-US" sz="1600">
              <a:solidFill>
                <a:srgbClr val="000000"/>
              </a:solidFill>
              <a:latin typeface="Garamond"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32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16</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Memory Scales, It Becomes Unreliable</a:t>
            </a:r>
            <a:endParaRPr lang="en-US" dirty="0"/>
          </a:p>
        </p:txBody>
      </p:sp>
      <p:sp>
        <p:nvSpPr>
          <p:cNvPr id="3" name="Content Placeholder 2"/>
          <p:cNvSpPr>
            <a:spLocks noGrp="1"/>
          </p:cNvSpPr>
          <p:nvPr>
            <p:ph idx="1"/>
          </p:nvPr>
        </p:nvSpPr>
        <p:spPr>
          <a:xfrm>
            <a:off x="107504" y="908720"/>
            <a:ext cx="9036496" cy="5339680"/>
          </a:xfrm>
        </p:spPr>
        <p:txBody>
          <a:bodyPr/>
          <a:lstStyle/>
          <a:p>
            <a:r>
              <a:rPr lang="en-US" dirty="0" smtClean="0">
                <a:solidFill>
                  <a:srgbClr val="FF0000"/>
                </a:solidFill>
              </a:rPr>
              <a:t>Data from all of Facebook’s servers worldwide</a:t>
            </a:r>
          </a:p>
          <a:p>
            <a:r>
              <a:rPr lang="en-US" sz="1800" dirty="0" smtClean="0"/>
              <a:t>Meza+, “</a:t>
            </a:r>
            <a:r>
              <a:rPr lang="en-US" sz="1800" dirty="0">
                <a:solidFill>
                  <a:srgbClr val="0000FF"/>
                </a:solidFill>
              </a:rPr>
              <a:t>Revisiting Memory Errors in Large-Scale Production Data </a:t>
            </a:r>
            <a:r>
              <a:rPr lang="en-US" sz="1800" dirty="0" smtClean="0">
                <a:solidFill>
                  <a:srgbClr val="0000FF"/>
                </a:solidFill>
              </a:rPr>
              <a:t>Centers</a:t>
            </a:r>
            <a:r>
              <a:rPr lang="en-US" sz="1800" dirty="0" smtClean="0"/>
              <a:t>,” DSN’15.</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smtClean="0"/>
              <a:t>Large-Scale Failure Analysis of DRAM Chips</a:t>
            </a:r>
            <a:endParaRPr lang="en-US"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18</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Infrastructures to Understand Such Issues</a:t>
            </a:r>
            <a:endParaRPr lang="en-US" dirty="0"/>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rPr>
              <a:t>Controller</a:t>
            </a:r>
            <a:endParaRPr lang="en-US" sz="2400" b="1">
              <a:solidFill>
                <a:srgbClr val="FFFF00"/>
              </a:solidFill>
              <a:effectLst>
                <a:outerShdw blurRad="38100" dist="38100" dir="2700000" algn="tl">
                  <a:srgbClr val="000000">
                    <a:alpha val="43137"/>
                  </a:srgbClr>
                </a:outerShdw>
              </a:effectLst>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rPr>
              <a:t>FPGAs</a:t>
            </a:r>
            <a:endParaRPr lang="en-US" sz="3200" b="1"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rPr>
              <a:t>FPGAs</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59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smtClean="0"/>
              <a:t>SoftMC: Open Source DRAM Infrastructure</a:t>
            </a:r>
            <a:endParaRPr lang="en-US" sz="3800" dirty="0"/>
          </a:p>
        </p:txBody>
      </p:sp>
      <p:sp>
        <p:nvSpPr>
          <p:cNvPr id="3" name="Content Placeholder 2"/>
          <p:cNvSpPr>
            <a:spLocks noGrp="1"/>
          </p:cNvSpPr>
          <p:nvPr>
            <p:ph idx="1"/>
          </p:nvPr>
        </p:nvSpPr>
        <p:spPr>
          <a:xfrm>
            <a:off x="35496" y="1432520"/>
            <a:ext cx="5112568" cy="4876800"/>
          </a:xfrm>
        </p:spPr>
        <p:txBody>
          <a:bodyPr/>
          <a:lstStyle/>
          <a:p>
            <a:r>
              <a:rPr lang="en-US" dirty="0" smtClean="0"/>
              <a:t>Hasan Hassan et al., “</a:t>
            </a:r>
            <a:r>
              <a:rPr lang="en-US" b="1" dirty="0">
                <a:hlinkClick r:id="rId2"/>
              </a:rPr>
              <a:t>SoftMC: A Flexible and Practical Open-Source Infrastructure for Enabling Experimental DRAM </a:t>
            </a:r>
            <a:r>
              <a:rPr lang="en-US" b="1" dirty="0" smtClean="0">
                <a:hlinkClick r:id="rId2"/>
              </a:rPr>
              <a:t>Studies</a:t>
            </a:r>
            <a:r>
              <a:rPr lang="en-US" b="1" dirty="0" smtClean="0"/>
              <a:t>,”</a:t>
            </a:r>
            <a:r>
              <a:rPr lang="en-US" dirty="0" smtClean="0"/>
              <a:t> HPCA 2017.</a:t>
            </a:r>
          </a:p>
          <a:p>
            <a:pPr marL="0" indent="0">
              <a:buNone/>
            </a:pPr>
            <a:endParaRPr lang="en-US" dirty="0" smtClean="0"/>
          </a:p>
          <a:p>
            <a:pPr marL="0" indent="0">
              <a:buNone/>
            </a:pPr>
            <a:endParaRPr lang="en-US" dirty="0"/>
          </a:p>
          <a:p>
            <a:r>
              <a:rPr lang="en-US" b="1" dirty="0">
                <a:solidFill>
                  <a:schemeClr val="accent2">
                    <a:lumMod val="75000"/>
                  </a:schemeClr>
                </a:solidFill>
              </a:rPr>
              <a:t>Flexible</a:t>
            </a:r>
          </a:p>
          <a:p>
            <a:r>
              <a:rPr lang="en-US" b="1" dirty="0" smtClean="0">
                <a:solidFill>
                  <a:schemeClr val="accent2">
                    <a:lumMod val="75000"/>
                  </a:schemeClr>
                </a:solidFill>
              </a:rPr>
              <a:t>Easy </a:t>
            </a:r>
            <a:r>
              <a:rPr lang="en-US" b="1" dirty="0">
                <a:solidFill>
                  <a:schemeClr val="accent2">
                    <a:lumMod val="75000"/>
                  </a:schemeClr>
                </a:solidFill>
              </a:rPr>
              <a:t>to Use (C++ API)</a:t>
            </a:r>
          </a:p>
          <a:p>
            <a:r>
              <a:rPr lang="en-US" b="1" dirty="0" smtClean="0">
                <a:solidFill>
                  <a:schemeClr val="accent2">
                    <a:lumMod val="75000"/>
                  </a:schemeClr>
                </a:solidFill>
              </a:rPr>
              <a:t>Open</a:t>
            </a:r>
            <a:r>
              <a:rPr lang="en-US" b="1" dirty="0">
                <a:solidFill>
                  <a:schemeClr val="accent2">
                    <a:lumMod val="75000"/>
                  </a:schemeClr>
                </a:solidFill>
              </a:rPr>
              <a:t>-source </a:t>
            </a:r>
          </a:p>
          <a:p>
            <a:pPr marL="0" indent="0">
              <a:buNone/>
            </a:pPr>
            <a:r>
              <a:rPr lang="en-US" i="1" dirty="0" smtClean="0">
                <a:solidFill>
                  <a:srgbClr val="0000FF"/>
                </a:solidFill>
              </a:rPr>
              <a:t>    </a:t>
            </a:r>
            <a:r>
              <a:rPr lang="en-US" i="1" dirty="0" err="1" smtClean="0">
                <a:solidFill>
                  <a:srgbClr val="0000FF"/>
                </a:solidFill>
              </a:rPr>
              <a:t>github.com</a:t>
            </a:r>
            <a:r>
              <a:rPr lang="en-US" i="1" dirty="0">
                <a:solidFill>
                  <a:srgbClr val="0000FF"/>
                </a:solidFill>
              </a:rPr>
              <a:t>/CMU-SAFARI/</a:t>
            </a:r>
            <a:r>
              <a:rPr lang="en-US" i="1" dirty="0" smtClean="0">
                <a:solidFill>
                  <a:srgbClr val="0000FF"/>
                </a:solidFill>
              </a:rPr>
              <a:t>SoftMC </a:t>
            </a:r>
            <a:endParaRPr lang="en-US" b="1" dirty="0" smtClean="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SoftMC</a:t>
            </a:r>
            <a:endParaRPr lang="en-US" dirty="0"/>
          </a:p>
        </p:txBody>
      </p:sp>
      <p:sp>
        <p:nvSpPr>
          <p:cNvPr id="3" name="Content Placeholder 2"/>
          <p:cNvSpPr>
            <a:spLocks noGrp="1"/>
          </p:cNvSpPr>
          <p:nvPr>
            <p:ph idx="1"/>
          </p:nvPr>
        </p:nvSpPr>
        <p:spPr/>
        <p:txBody>
          <a:bodyPr/>
          <a:lstStyle/>
          <a:p>
            <a:r>
              <a:rPr lang="en-US" dirty="0">
                <a:hlinkClick r:id="rId2"/>
              </a:rPr>
              <a:t>https://github.com/CMU-SAFARI/</a:t>
            </a:r>
            <a:r>
              <a:rPr lang="en-US" dirty="0" smtClean="0">
                <a:hlinkClick r:id="rId2"/>
              </a:rPr>
              <a:t>SoftMC</a:t>
            </a:r>
            <a:r>
              <a:rPr lang="en-US" dirty="0" smtClean="0"/>
              <a:t> </a:t>
            </a:r>
          </a:p>
          <a:p>
            <a:endParaRPr lang="en-US" dirty="0"/>
          </a:p>
          <a:p>
            <a:endParaRPr lang="en-US" dirty="0" smtClean="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Curious Discovery </a:t>
            </a:r>
            <a:r>
              <a:rPr lang="en-US" sz="3000" b="1" dirty="0"/>
              <a:t>[</a:t>
            </a:r>
            <a:r>
              <a:rPr lang="en-US" sz="3000" b="1" dirty="0" smtClean="0"/>
              <a:t>Kim et al., ISCA 2014]</a:t>
            </a:r>
            <a:endParaRPr lang="en-US" sz="3000" b="1" dirty="0"/>
          </a:p>
        </p:txBody>
      </p:sp>
      <p:sp>
        <p:nvSpPr>
          <p:cNvPr id="3" name="Content Placeholder 2"/>
          <p:cNvSpPr>
            <a:spLocks noGrp="1"/>
          </p:cNvSpPr>
          <p:nvPr>
            <p:ph idx="1"/>
          </p:nvPr>
        </p:nvSpPr>
        <p:spPr>
          <a:xfrm>
            <a:off x="228600" y="1288504"/>
            <a:ext cx="8610600" cy="4876800"/>
          </a:xfrm>
        </p:spPr>
        <p:txBody>
          <a:bodyPr/>
          <a:lstStyle/>
          <a:p>
            <a:endParaRPr lang="en-US" dirty="0" smtClean="0"/>
          </a:p>
          <a:p>
            <a:pPr marL="0" indent="0">
              <a:buNone/>
            </a:pPr>
            <a:endParaRPr lang="en-US" dirty="0"/>
          </a:p>
          <a:p>
            <a:pPr marL="0" indent="0" algn="ctr">
              <a:buNone/>
            </a:pPr>
            <a:r>
              <a:rPr lang="en-US" sz="4400" dirty="0" smtClean="0"/>
              <a:t>One can </a:t>
            </a:r>
          </a:p>
          <a:p>
            <a:pPr marL="0" indent="0" algn="ctr">
              <a:buNone/>
            </a:pPr>
            <a:r>
              <a:rPr lang="en-US" sz="4400" dirty="0">
                <a:solidFill>
                  <a:srgbClr val="0000FF"/>
                </a:solidFill>
              </a:rPr>
              <a:t>p</a:t>
            </a:r>
            <a:r>
              <a:rPr lang="en-US" sz="4400" dirty="0" smtClean="0">
                <a:solidFill>
                  <a:srgbClr val="0000FF"/>
                </a:solidFill>
              </a:rPr>
              <a:t>redictably</a:t>
            </a:r>
            <a:r>
              <a:rPr lang="en-US" sz="4400" dirty="0" smtClean="0"/>
              <a:t> </a:t>
            </a:r>
            <a:r>
              <a:rPr lang="en-US" sz="4400" dirty="0" smtClean="0">
                <a:solidFill>
                  <a:srgbClr val="FF0000"/>
                </a:solidFill>
              </a:rPr>
              <a:t>induce errors </a:t>
            </a:r>
          </a:p>
          <a:p>
            <a:pPr marL="0" indent="0" algn="ctr">
              <a:buNone/>
            </a:pPr>
            <a:r>
              <a:rPr lang="en-US" sz="4400" dirty="0" smtClean="0"/>
              <a:t>in </a:t>
            </a:r>
            <a:r>
              <a:rPr lang="en-US" sz="4400" dirty="0" smtClean="0">
                <a:solidFill>
                  <a:srgbClr val="0000FF"/>
                </a:solidFill>
              </a:rPr>
              <a:t>most</a:t>
            </a:r>
            <a:r>
              <a:rPr lang="en-US" sz="4400" dirty="0" smtClean="0"/>
              <a:t> DRAM </a:t>
            </a:r>
            <a:r>
              <a:rPr lang="en-US" sz="4400" dirty="0" smtClean="0">
                <a:solidFill>
                  <a:srgbClr val="0000FF"/>
                </a:solidFill>
              </a:rPr>
              <a:t>memory</a:t>
            </a:r>
            <a:r>
              <a:rPr lang="en-US" sz="4400" dirty="0" smtClean="0"/>
              <a:t> chips</a:t>
            </a:r>
            <a:endParaRPr lang="en-US" sz="44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a:t>
            </a:r>
            <a:r>
              <a:rPr lang="en-US" dirty="0" smtClean="0">
                <a:latin typeface="Garamond" charset="0"/>
              </a:rPr>
              <a:t>RowHammer</a:t>
            </a:r>
            <a:endParaRPr lang="en-US" dirty="0">
              <a:latin typeface="Garamond" charset="0"/>
            </a:endParaRP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a:t>
            </a:r>
            <a:r>
              <a:rPr lang="en-US" sz="3200" dirty="0" smtClean="0">
                <a:solidFill>
                  <a:srgbClr val="0000FF"/>
                </a:solidFill>
                <a:latin typeface="Tahoma" charset="0"/>
              </a:rPr>
              <a:t> </a:t>
            </a:r>
            <a:r>
              <a:rPr lang="en-US" sz="3200" dirty="0">
                <a:solidFill>
                  <a:srgbClr val="0000FF"/>
                </a:solidFill>
                <a:latin typeface="Tahoma" charset="0"/>
              </a:rPr>
              <a:t>simple hardware failure mechanism </a:t>
            </a:r>
            <a:endParaRPr lang="en-US" sz="3200" dirty="0" smtClean="0">
              <a:solidFill>
                <a:srgbClr val="0000FF"/>
              </a:solidFill>
              <a:latin typeface="Tahoma" charset="0"/>
            </a:endParaRPr>
          </a:p>
          <a:p>
            <a:pPr marL="0" indent="0" algn="ctr">
              <a:buNone/>
            </a:pPr>
            <a:r>
              <a:rPr lang="en-US" sz="3200" dirty="0" smtClean="0">
                <a:solidFill>
                  <a:srgbClr val="0000FF"/>
                </a:solidFill>
                <a:latin typeface="Tahoma" charset="0"/>
              </a:rPr>
              <a:t>can </a:t>
            </a:r>
            <a:r>
              <a:rPr lang="en-US" sz="3200" dirty="0">
                <a:solidFill>
                  <a:srgbClr val="0000FF"/>
                </a:solidFill>
                <a:latin typeface="Tahoma" charset="0"/>
              </a:rPr>
              <a:t>create a widespread </a:t>
            </a:r>
            <a:endParaRPr lang="en-US" sz="3200" dirty="0" smtClean="0">
              <a:solidFill>
                <a:srgbClr val="0000FF"/>
              </a:solidFill>
              <a:latin typeface="Tahoma" charset="0"/>
            </a:endParaRPr>
          </a:p>
          <a:p>
            <a:pPr marL="0" indent="0" algn="ctr">
              <a:buNone/>
            </a:pPr>
            <a:r>
              <a:rPr lang="en-US" sz="3200" dirty="0" smtClean="0">
                <a:solidFill>
                  <a:srgbClr val="FF0000"/>
                </a:solidFill>
                <a:latin typeface="Tahoma" charset="0"/>
              </a:rPr>
              <a:t>system </a:t>
            </a:r>
            <a:r>
              <a:rPr lang="en-US" sz="3200" dirty="0">
                <a:solidFill>
                  <a:srgbClr val="FF0000"/>
                </a:solidFill>
                <a:latin typeface="Tahoma" charset="0"/>
              </a:rPr>
              <a:t>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23</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smtClean="0">
                <a:solidFill>
                  <a:prstClr val="black"/>
                </a:solidFill>
                <a:latin typeface="Calibri Light"/>
                <a:ea typeface="ＭＳ Ｐゴシック" charset="0"/>
                <a:cs typeface="ＭＳ Ｐゴシック" charset="0"/>
              </a:rPr>
              <a:t>reading</a:t>
            </a:r>
            <a:r>
              <a:rPr lang="en-US" sz="2600" dirty="0" smtClean="0">
                <a:solidFill>
                  <a:prstClr val="black"/>
                </a:solidFill>
                <a:latin typeface="Calibri Light"/>
                <a:ea typeface="ＭＳ Ｐゴシック" charset="0"/>
                <a:cs typeface="ＭＳ Ｐゴシック" charset="0"/>
              </a:rPr>
              <a:t> a </a:t>
            </a:r>
            <a:r>
              <a:rPr lang="en-US" sz="2600" dirty="0">
                <a:solidFill>
                  <a:prstClr val="black"/>
                </a:solidFill>
                <a:latin typeface="Calibri Light"/>
                <a:ea typeface="ＭＳ Ｐゴシック" charset="0"/>
                <a:cs typeface="ＭＳ Ｐゴシック" charset="0"/>
              </a:rPr>
              <a:t>row enough times </a:t>
            </a:r>
            <a:r>
              <a:rPr lang="en-US" sz="2600" dirty="0" smtClean="0">
                <a:solidFill>
                  <a:prstClr val="black"/>
                </a:solidFill>
                <a:latin typeface="Calibri Light"/>
                <a:ea typeface="ＭＳ Ｐゴシック" charset="0"/>
                <a:cs typeface="ＭＳ Ｐゴシック" charset="0"/>
              </a:rPr>
              <a:t>(before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24</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smtClean="0">
                <a:solidFill>
                  <a:schemeClr val="accent6">
                    <a:lumMod val="50000"/>
                  </a:schemeClr>
                </a:solidFill>
                <a:latin typeface="Garamond" charset="0"/>
              </a:rPr>
              <a:t>Modern DRAM is Prone to Disturbance Errors</a:t>
            </a:r>
            <a:endParaRPr lang="en-US" sz="36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ea typeface="ＭＳ Ｐゴシック" charset="0"/>
                <a:cs typeface="ＭＳ Ｐゴシック" charset="0"/>
                <a:hlinkClick r:id="rId3"/>
              </a:rPr>
              <a:t>Flipping </a:t>
            </a:r>
            <a:r>
              <a:rPr lang="en-US" dirty="0">
                <a:solidFill>
                  <a:srgbClr val="0000FF"/>
                </a:solidFill>
                <a:ea typeface="ＭＳ Ｐゴシック" charset="0"/>
                <a:cs typeface="ＭＳ Ｐゴシック" charset="0"/>
                <a:hlinkClick r:id="rId3"/>
              </a:rPr>
              <a:t>Bits in Memory Without Accessing Them: An Experimental Study of DRAM Disturbance </a:t>
            </a:r>
            <a:r>
              <a:rPr lang="en-US" dirty="0" smtClean="0">
                <a:solidFill>
                  <a:srgbClr val="0000FF"/>
                </a:solidFill>
                <a:ea typeface="ＭＳ Ｐゴシック" charset="0"/>
                <a:cs typeface="ＭＳ Ｐゴシック" charset="0"/>
                <a:hlinkClick r:id="rId3"/>
              </a:rPr>
              <a:t>Errors</a:t>
            </a:r>
            <a:r>
              <a:rPr lang="en-US" dirty="0" smtClean="0">
                <a:solidFill>
                  <a:srgbClr val="0000FF"/>
                </a:solidFill>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ea typeface="ＭＳ Ｐゴシック" charset="0"/>
                <a:cs typeface="ＭＳ Ｐゴシック" charset="0"/>
              </a:rPr>
              <a:t>(Kim et al., ISCA 2014)</a:t>
            </a:r>
            <a:endParaRPr lang="en-US" dirty="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RowHammer</a:t>
            </a:r>
            <a:r>
              <a:rPr lang="en-US" dirty="0" smtClean="0"/>
              <a:t> Analysis</a:t>
            </a:r>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25</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smtClean="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r>
              <a:rPr lang="en-US" sz="2000" dirty="0"/>
              <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38724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581370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memory and controllers more intelligent</a:t>
            </a:r>
          </a:p>
          <a:p>
            <a:pPr lvl="1"/>
            <a:r>
              <a:rPr lang="en-US" dirty="0" smtClean="0">
                <a:solidFill>
                  <a:srgbClr val="FF0000"/>
                </a:solidFill>
              </a:rPr>
              <a:t>New interfaces, functions, architectures</a:t>
            </a:r>
            <a:r>
              <a:rPr lang="en-US" dirty="0" smtClean="0"/>
              <a:t>: system-</a:t>
            </a:r>
            <a:r>
              <a:rPr lang="en-US" dirty="0" err="1" smtClean="0"/>
              <a:t>mem</a:t>
            </a:r>
            <a:r>
              <a:rPr lang="en-US" dirty="0" smtClean="0"/>
              <a:t>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28</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
        <p:nvSpPr>
          <p:cNvPr id="21" name="Title 1"/>
          <p:cNvSpPr>
            <a:spLocks noGrp="1"/>
          </p:cNvSpPr>
          <p:nvPr>
            <p:ph type="title"/>
          </p:nvPr>
        </p:nvSpPr>
        <p:spPr>
          <a:xfrm>
            <a:off x="107504" y="152400"/>
            <a:ext cx="9036496" cy="1066800"/>
          </a:xfrm>
        </p:spPr>
        <p:txBody>
          <a:bodyPr/>
          <a:lstStyle/>
          <a:p>
            <a:r>
              <a:rPr lang="en-US" dirty="0" smtClean="0"/>
              <a:t>How Do We Solve </a:t>
            </a:r>
            <a:r>
              <a:rPr lang="en-US" b="1" dirty="0" smtClean="0"/>
              <a:t>The Memory Problem</a:t>
            </a:r>
            <a:r>
              <a:rPr lang="en-US" dirty="0" smtClean="0"/>
              <a:t>?</a:t>
            </a:r>
            <a:endParaRPr lang="en-US" dirty="0"/>
          </a:p>
        </p:txBody>
      </p:sp>
    </p:spTree>
    <p:extLst>
      <p:ext uri="{BB962C8B-B14F-4D97-AF65-F5344CB8AC3E}">
        <p14:creationId xmlns:p14="http://schemas.microsoft.com/office/powerpoint/2010/main" val="1839197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00"/>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t>
            </a:r>
          </a:p>
          <a:p>
            <a:pPr eaLnBrk="1" hangingPunct="1"/>
            <a:r>
              <a:rPr lang="en-US" dirty="0" smtClean="0">
                <a:solidFill>
                  <a:srgbClr val="0000FF"/>
                </a:solidFill>
                <a:latin typeface="Tahoma" charset="0"/>
                <a:ea typeface="ＭＳ Ｐゴシック" charset="0"/>
                <a:cs typeface="ＭＳ Ｐゴシック" charset="0"/>
              </a:rPr>
              <a:t>Two Complementary Solution Directions</a:t>
            </a:r>
          </a:p>
          <a:p>
            <a:pPr lvl="1" eaLnBrk="1" hangingPunct="1"/>
            <a:r>
              <a:rPr lang="en-US" dirty="0" smtClean="0">
                <a:solidFill>
                  <a:srgbClr val="0000FF"/>
                </a:solidFill>
                <a:latin typeface="Tahoma" charset="0"/>
                <a:ea typeface="ＭＳ Ｐゴシック" charset="0"/>
                <a:cs typeface="ＭＳ Ｐゴシック" charset="0"/>
              </a:rPr>
              <a:t>New Memory (DRAM) Architectures</a:t>
            </a:r>
          </a:p>
          <a:p>
            <a:pPr lvl="1" eaLnBrk="1" hangingPunct="1"/>
            <a:r>
              <a:rPr lang="en-US" dirty="0" smtClean="0">
                <a:latin typeface="Tahoma" charset="0"/>
                <a:ea typeface="ＭＳ Ｐゴシック" charset="0"/>
                <a:cs typeface="ＭＳ Ｐゴシック" charset="0"/>
              </a:rPr>
              <a:t>Enabling Emerging (NVM) Technologies</a:t>
            </a:r>
          </a:p>
          <a:p>
            <a:pPr eaLnBrk="1" hangingPunct="1"/>
            <a:r>
              <a:rPr lang="en-US" dirty="0" smtClean="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Tree>
    <p:extLst>
      <p:ext uri="{BB962C8B-B14F-4D97-AF65-F5344CB8AC3E}">
        <p14:creationId xmlns:p14="http://schemas.microsoft.com/office/powerpoint/2010/main" val="19151588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New Memory Architectures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memory shortcomings with</a:t>
            </a:r>
          </a:p>
          <a:p>
            <a:pPr lvl="1" eaLnBrk="1" hangingPunct="1"/>
            <a:r>
              <a:rPr lang="en-US" dirty="0" smtClean="0">
                <a:solidFill>
                  <a:srgbClr val="0000FF"/>
                </a:solidFill>
                <a:latin typeface="Tahoma" charset="0"/>
                <a:ea typeface="ＭＳ Ｐゴシック" charset="0"/>
                <a:cs typeface="ＭＳ Ｐゴシック" charset="0"/>
              </a:rPr>
              <a:t>Memory-centric system design</a:t>
            </a:r>
          </a:p>
          <a:p>
            <a:pPr lvl="1" eaLnBrk="1" hangingPunct="1"/>
            <a:r>
              <a:rPr lang="en-US" dirty="0" smtClean="0">
                <a:solidFill>
                  <a:srgbClr val="000000"/>
                </a:solidFill>
                <a:latin typeface="Tahoma" charset="0"/>
                <a:ea typeface="ＭＳ Ｐゴシック" charset="0"/>
                <a:cs typeface="ＭＳ Ｐゴシック" charset="0"/>
              </a:rPr>
              <a:t>Novel memory architectures, interfaces,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a:t>
            </a:r>
            <a:r>
              <a:rPr lang="en-US" dirty="0" smtClean="0">
                <a:solidFill>
                  <a:srgbClr val="FF0000"/>
                </a:solidFill>
                <a:latin typeface="Tahoma" charset="0"/>
                <a:ea typeface="ＭＳ Ｐゴシック" charset="0"/>
                <a:cs typeface="ＭＳ Ｐゴシック" charset="0"/>
              </a:rPr>
              <a:t>cost </a:t>
            </a:r>
            <a:r>
              <a:rPr lang="en-US" dirty="0" smtClean="0">
                <a:solidFill>
                  <a:srgbClr val="FF0000"/>
                </a:solidFill>
                <a:latin typeface="Tahoma" charset="0"/>
                <a:ea typeface="ＭＳ Ｐゴシック" charset="0"/>
                <a:cs typeface="ＭＳ Ｐゴシック" charset="0"/>
                <a:sym typeface="Wingdings"/>
              </a:rPr>
              <a:t> high capacity</a:t>
            </a:r>
            <a:endParaRPr lang="en-US" dirty="0">
              <a:solidFill>
                <a:srgbClr val="FF0000"/>
              </a:solidFill>
              <a:latin typeface="Tahoma" charset="0"/>
              <a:ea typeface="ＭＳ Ｐゴシック" charset="0"/>
              <a:cs typeface="ＭＳ Ｐゴシック" charset="0"/>
            </a:endParaRP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127509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New Memory Architectures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80528" y="692696"/>
            <a:ext cx="9144000" cy="5339680"/>
          </a:xfrm>
        </p:spPr>
        <p:txBody>
          <a:bodyPr/>
          <a:lstStyle/>
          <a:p>
            <a:pPr lvl="1" eaLnBrk="1" hangingPunct="1">
              <a:buClr>
                <a:srgbClr val="3B812F"/>
              </a:buClr>
            </a:pPr>
            <a:endParaRPr lang="en-US" sz="1100" dirty="0">
              <a:solidFill>
                <a:srgbClr val="000000"/>
              </a:solidFill>
              <a:latin typeface="Tahoma" charset="0"/>
              <a:ea typeface="ＭＳ Ｐゴシック" charset="0"/>
              <a:cs typeface="ＭＳ Ｐゴシック" charset="0"/>
            </a:endParaRPr>
          </a:p>
          <a:p>
            <a:pPr eaLnBrk="1" hangingPunct="1"/>
            <a:r>
              <a:rPr lang="en-US" sz="640" dirty="0" smtClean="0">
                <a:solidFill>
                  <a:srgbClr val="000000"/>
                </a:solidFill>
                <a:ea typeface="ＭＳ Ｐゴシック" charset="0"/>
                <a:cs typeface="ＭＳ Ｐゴシック" charset="0"/>
              </a:rPr>
              <a:t>Liu+, “</a:t>
            </a:r>
            <a:r>
              <a:rPr lang="en-US" sz="640" dirty="0" smtClean="0">
                <a:solidFill>
                  <a:srgbClr val="0000FF"/>
                </a:solidFill>
                <a:ea typeface="ＭＳ Ｐゴシック" charset="0"/>
                <a:cs typeface="ＭＳ Ｐゴシック" charset="0"/>
              </a:rPr>
              <a:t>RAIDR: Retention-Aware Intelligent DRAM Refresh</a:t>
            </a:r>
            <a:r>
              <a:rPr lang="en-US" sz="640" dirty="0" smtClean="0">
                <a:solidFill>
                  <a:srgbClr val="000000"/>
                </a:solidFill>
                <a:ea typeface="ＭＳ Ｐゴシック" charset="0"/>
                <a:cs typeface="ＭＳ Ｐゴシック" charset="0"/>
              </a:rPr>
              <a:t>,” ISCA 2012.</a:t>
            </a:r>
          </a:p>
          <a:p>
            <a:pPr eaLnBrk="1" hangingPunct="1"/>
            <a:r>
              <a:rPr lang="en-US" sz="640" dirty="0" smtClean="0">
                <a:solidFill>
                  <a:srgbClr val="000000"/>
                </a:solidFill>
                <a:ea typeface="ＭＳ Ｐゴシック" charset="0"/>
                <a:cs typeface="ＭＳ Ｐゴシック" charset="0"/>
              </a:rPr>
              <a:t>Kim+, “</a:t>
            </a:r>
            <a:r>
              <a:rPr lang="en-US" sz="640" dirty="0" smtClean="0">
                <a:solidFill>
                  <a:srgbClr val="0000FF"/>
                </a:solidFill>
                <a:ea typeface="ＭＳ Ｐゴシック" charset="0"/>
                <a:cs typeface="ＭＳ Ｐゴシック" charset="0"/>
              </a:rPr>
              <a:t>A Case for Exploiting </a:t>
            </a:r>
            <a:r>
              <a:rPr lang="en-US" sz="640" dirty="0" err="1" smtClean="0">
                <a:solidFill>
                  <a:srgbClr val="0000FF"/>
                </a:solidFill>
                <a:ea typeface="ＭＳ Ｐゴシック" charset="0"/>
                <a:cs typeface="ＭＳ Ｐゴシック" charset="0"/>
              </a:rPr>
              <a:t>Subarray</a:t>
            </a:r>
            <a:r>
              <a:rPr lang="en-US" sz="640" dirty="0" smtClean="0">
                <a:solidFill>
                  <a:srgbClr val="0000FF"/>
                </a:solidFill>
                <a:ea typeface="ＭＳ Ｐゴシック" charset="0"/>
                <a:cs typeface="ＭＳ Ｐゴシック" charset="0"/>
              </a:rPr>
              <a:t>-Level Parallelism in DRAM</a:t>
            </a:r>
            <a:r>
              <a:rPr lang="en-US" sz="640" dirty="0" smtClean="0">
                <a:solidFill>
                  <a:srgbClr val="000000"/>
                </a:solidFill>
                <a:ea typeface="ＭＳ Ｐゴシック" charset="0"/>
                <a:cs typeface="ＭＳ Ｐゴシック" charset="0"/>
              </a:rPr>
              <a:t>,” ISCA 2012.</a:t>
            </a:r>
          </a:p>
          <a:p>
            <a:pPr eaLnBrk="1" hangingPunct="1"/>
            <a:r>
              <a:rPr lang="en-US" sz="640" dirty="0" smtClean="0">
                <a:solidFill>
                  <a:srgbClr val="000000"/>
                </a:solidFill>
                <a:ea typeface="ＭＳ Ｐゴシック" charset="0"/>
                <a:cs typeface="ＭＳ Ｐゴシック" charset="0"/>
              </a:rPr>
              <a:t>Lee+, “</a:t>
            </a:r>
            <a:r>
              <a:rPr lang="en-US" sz="640" dirty="0" smtClean="0">
                <a:solidFill>
                  <a:srgbClr val="0000FF"/>
                </a:solidFill>
                <a:ea typeface="ＭＳ Ｐゴシック" charset="0"/>
                <a:cs typeface="ＭＳ Ｐゴシック" charset="0"/>
              </a:rPr>
              <a:t>Tiered-Latency DRAM: A Low Latency and Low Cost DRAM Architecture</a:t>
            </a:r>
            <a:r>
              <a:rPr lang="en-US" sz="640" dirty="0" smtClean="0">
                <a:solidFill>
                  <a:srgbClr val="000000"/>
                </a:solidFill>
                <a:ea typeface="ＭＳ Ｐゴシック" charset="0"/>
                <a:cs typeface="ＭＳ Ｐゴシック" charset="0"/>
              </a:rPr>
              <a:t>,” HPCA 2013.</a:t>
            </a:r>
          </a:p>
          <a:p>
            <a:pPr eaLnBrk="1" hangingPunct="1"/>
            <a:r>
              <a:rPr lang="en-US" sz="640" dirty="0" smtClean="0">
                <a:solidFill>
                  <a:srgbClr val="000000"/>
                </a:solidFill>
                <a:ea typeface="ＭＳ Ｐゴシック" charset="0"/>
                <a:cs typeface="ＭＳ Ｐゴシック" charset="0"/>
              </a:rPr>
              <a:t>Liu+, “</a:t>
            </a:r>
            <a:r>
              <a:rPr lang="en-US" sz="640" dirty="0" smtClean="0">
                <a:solidFill>
                  <a:srgbClr val="0000FF"/>
                </a:solidFill>
                <a:ea typeface="ＭＳ Ｐゴシック" charset="0"/>
                <a:cs typeface="ＭＳ Ｐゴシック" charset="0"/>
              </a:rPr>
              <a:t>An Experimental Study of Data Retention Behavior in Modern DRAM Devices</a:t>
            </a:r>
            <a:r>
              <a:rPr lang="en-US" sz="640" dirty="0" smtClean="0">
                <a:solidFill>
                  <a:srgbClr val="000000"/>
                </a:solidFill>
                <a:ea typeface="ＭＳ Ｐゴシック" charset="0"/>
                <a:cs typeface="ＭＳ Ｐゴシック" charset="0"/>
              </a:rPr>
              <a:t>,” ISCA 2013.</a:t>
            </a:r>
          </a:p>
          <a:p>
            <a:pPr eaLnBrk="1" hangingPunct="1"/>
            <a:r>
              <a:rPr lang="en-US" sz="640" dirty="0" smtClean="0"/>
              <a:t>Seshadri+, “</a:t>
            </a:r>
            <a:r>
              <a:rPr lang="en-US" sz="640" dirty="0" smtClean="0">
                <a:solidFill>
                  <a:srgbClr val="0000FF"/>
                </a:solidFill>
              </a:rPr>
              <a:t>RowClone: Fast and Efficient In-DRAM Copy and Initialization of Bulk Data</a:t>
            </a:r>
            <a:r>
              <a:rPr lang="en-US" sz="640" dirty="0" smtClean="0"/>
              <a:t>,” MICRO 2013.</a:t>
            </a:r>
          </a:p>
          <a:p>
            <a:pPr eaLnBrk="1" hangingPunct="1"/>
            <a:r>
              <a:rPr lang="en-US" sz="640" dirty="0" smtClean="0">
                <a:ea typeface="ＭＳ Ｐゴシック" charset="0"/>
                <a:cs typeface="ＭＳ Ｐゴシック" charset="0"/>
              </a:rPr>
              <a:t>Pekhimenko+, “</a:t>
            </a:r>
            <a:r>
              <a:rPr lang="en-US" sz="640" dirty="0" smtClean="0">
                <a:solidFill>
                  <a:srgbClr val="0000FF"/>
                </a:solidFill>
                <a:ea typeface="ＭＳ Ｐゴシック" charset="0"/>
                <a:cs typeface="ＭＳ Ｐゴシック" charset="0"/>
              </a:rPr>
              <a:t>Linearly Compressed Pages: A Main Memory Compression Framework</a:t>
            </a:r>
            <a:r>
              <a:rPr lang="en-US" sz="640" dirty="0" smtClean="0">
                <a:ea typeface="ＭＳ Ｐゴシック" charset="0"/>
                <a:cs typeface="ＭＳ Ｐゴシック" charset="0"/>
              </a:rPr>
              <a:t>,” MICRO 2013.</a:t>
            </a:r>
          </a:p>
          <a:p>
            <a:pPr eaLnBrk="1" hangingPunct="1"/>
            <a:r>
              <a:rPr lang="en-US" sz="640" dirty="0" smtClean="0">
                <a:ea typeface="ＭＳ Ｐゴシック" charset="0"/>
                <a:cs typeface="ＭＳ Ｐゴシック" charset="0"/>
              </a:rPr>
              <a:t>Chang+, “</a:t>
            </a:r>
            <a:r>
              <a:rPr lang="en-US" sz="640" dirty="0" smtClean="0">
                <a:solidFill>
                  <a:srgbClr val="0000FF"/>
                </a:solidFill>
                <a:ea typeface="ＭＳ Ｐゴシック" charset="0"/>
                <a:cs typeface="ＭＳ Ｐゴシック" charset="0"/>
              </a:rPr>
              <a:t>Improving DRAM Performance by Parallelizing Refreshes with Accesses</a:t>
            </a:r>
            <a:r>
              <a:rPr lang="en-US" sz="640" dirty="0" smtClean="0">
                <a:ea typeface="ＭＳ Ｐゴシック" charset="0"/>
                <a:cs typeface="ＭＳ Ｐゴシック" charset="0"/>
              </a:rPr>
              <a:t>,” HPCA 2014.</a:t>
            </a:r>
          </a:p>
          <a:p>
            <a:pPr eaLnBrk="1" hangingPunct="1"/>
            <a:r>
              <a:rPr lang="en-US" sz="640" dirty="0" smtClean="0">
                <a:ea typeface="ＭＳ Ｐゴシック" charset="0"/>
                <a:cs typeface="ＭＳ Ｐゴシック" charset="0"/>
              </a:rPr>
              <a:t>Khan+, “</a:t>
            </a:r>
            <a:r>
              <a:rPr lang="en-US" sz="640" dirty="0" smtClean="0">
                <a:solidFill>
                  <a:srgbClr val="0000FF"/>
                </a:solidFill>
                <a:ea typeface="ＭＳ Ｐゴシック" charset="0"/>
                <a:cs typeface="ＭＳ Ｐゴシック" charset="0"/>
              </a:rPr>
              <a:t>The Efficacy of Error Mitigation Techniques for DRAM Retention Failures: A Comparative Experimental Study</a:t>
            </a:r>
            <a:r>
              <a:rPr lang="en-US" sz="640" dirty="0" smtClean="0">
                <a:ea typeface="ＭＳ Ｐゴシック" charset="0"/>
                <a:cs typeface="ＭＳ Ｐゴシック" charset="0"/>
              </a:rPr>
              <a:t>,” SIGMETRICS 2014.</a:t>
            </a:r>
          </a:p>
          <a:p>
            <a:pPr eaLnBrk="1" hangingPunct="1"/>
            <a:r>
              <a:rPr lang="en-US" sz="640" dirty="0" smtClean="0">
                <a:ea typeface="ＭＳ Ｐゴシック" charset="0"/>
                <a:cs typeface="ＭＳ Ｐゴシック" charset="0"/>
              </a:rPr>
              <a:t>Luo+, “</a:t>
            </a:r>
            <a:r>
              <a:rPr lang="en-US" sz="640" dirty="0" smtClean="0">
                <a:solidFill>
                  <a:srgbClr val="0000FF"/>
                </a:solidFill>
                <a:ea typeface="ＭＳ Ｐゴシック" charset="0"/>
                <a:cs typeface="ＭＳ Ｐゴシック" charset="0"/>
              </a:rPr>
              <a:t>Characterizing Application Memory Error Vulnerability to Optimize Data Center Cost</a:t>
            </a:r>
            <a:r>
              <a:rPr lang="en-US" sz="640" dirty="0" smtClean="0">
                <a:ea typeface="ＭＳ Ｐゴシック" charset="0"/>
                <a:cs typeface="ＭＳ Ｐゴシック" charset="0"/>
              </a:rPr>
              <a:t>,” DSN 2014.</a:t>
            </a:r>
          </a:p>
          <a:p>
            <a:pPr eaLnBrk="1" hangingPunct="1"/>
            <a:r>
              <a:rPr lang="en-US" sz="640" dirty="0" smtClean="0">
                <a:ea typeface="ＭＳ Ｐゴシック" charset="0"/>
                <a:cs typeface="ＭＳ Ｐゴシック" charset="0"/>
              </a:rPr>
              <a:t>Kim+, “</a:t>
            </a:r>
            <a:r>
              <a:rPr lang="en-US" sz="640" dirty="0" smtClean="0">
                <a:solidFill>
                  <a:srgbClr val="0000FF"/>
                </a:solidFill>
              </a:rPr>
              <a:t>Flipping Bits in Memory Without Accessing Them: An Experimental Study of DRAM Disturbance Errors</a:t>
            </a:r>
            <a:r>
              <a:rPr lang="en-US" sz="640" dirty="0" smtClean="0">
                <a:ea typeface="ＭＳ Ｐゴシック" charset="0"/>
                <a:cs typeface="ＭＳ Ｐゴシック" charset="0"/>
              </a:rPr>
              <a:t>,” ISCA 2014.</a:t>
            </a:r>
          </a:p>
          <a:p>
            <a:pPr eaLnBrk="1" hangingPunct="1"/>
            <a:r>
              <a:rPr lang="en-US" sz="640" dirty="0" smtClean="0">
                <a:ea typeface="ＭＳ Ｐゴシック" charset="0"/>
                <a:cs typeface="ＭＳ Ｐゴシック" charset="0"/>
              </a:rPr>
              <a:t>Lee+, “</a:t>
            </a:r>
            <a:r>
              <a:rPr lang="en-US" sz="640" dirty="0" smtClean="0">
                <a:solidFill>
                  <a:srgbClr val="0000FF"/>
                </a:solidFill>
                <a:ea typeface="ＭＳ Ｐゴシック" charset="0"/>
                <a:cs typeface="ＭＳ Ｐゴシック" charset="0"/>
              </a:rPr>
              <a:t>Adaptive-Latency DRAM: Optimizing DRAM Timing for the Common-Case</a:t>
            </a:r>
            <a:r>
              <a:rPr lang="en-US" sz="640" dirty="0" smtClean="0">
                <a:ea typeface="ＭＳ Ｐゴシック" charset="0"/>
                <a:cs typeface="ＭＳ Ｐゴシック" charset="0"/>
              </a:rPr>
              <a:t>,” HPCA 2015.</a:t>
            </a:r>
          </a:p>
          <a:p>
            <a:pPr eaLnBrk="1" hangingPunct="1"/>
            <a:r>
              <a:rPr lang="en-US" sz="640" dirty="0" err="1" smtClean="0">
                <a:ea typeface="ＭＳ Ｐゴシック" charset="0"/>
                <a:cs typeface="ＭＳ Ｐゴシック" charset="0"/>
              </a:rPr>
              <a:t>Qureshi</a:t>
            </a:r>
            <a:r>
              <a:rPr lang="en-US" sz="640" dirty="0" smtClean="0">
                <a:ea typeface="ＭＳ Ｐゴシック" charset="0"/>
                <a:cs typeface="ＭＳ Ｐゴシック" charset="0"/>
              </a:rPr>
              <a:t>+, “</a:t>
            </a:r>
            <a:r>
              <a:rPr lang="en-US" sz="640" dirty="0" smtClean="0">
                <a:solidFill>
                  <a:srgbClr val="0000FF"/>
                </a:solidFill>
                <a:ea typeface="ＭＳ Ｐゴシック" charset="0"/>
                <a:cs typeface="ＭＳ Ｐゴシック" charset="0"/>
              </a:rPr>
              <a:t>AVATAR: A Variable-Retention-Time (VRT) Aware Refresh for DRAM Systems</a:t>
            </a:r>
            <a:r>
              <a:rPr lang="en-US" sz="640" dirty="0" smtClean="0">
                <a:ea typeface="ＭＳ Ｐゴシック" charset="0"/>
                <a:cs typeface="ＭＳ Ｐゴシック" charset="0"/>
              </a:rPr>
              <a:t>,” DSN 2015.</a:t>
            </a:r>
          </a:p>
          <a:p>
            <a:pPr eaLnBrk="1" hangingPunct="1"/>
            <a:r>
              <a:rPr lang="en-US" sz="640" dirty="0" smtClean="0">
                <a:ea typeface="ＭＳ Ｐゴシック" charset="0"/>
                <a:cs typeface="ＭＳ Ｐゴシック" charset="0"/>
              </a:rPr>
              <a:t>Meza+, “</a:t>
            </a:r>
            <a:r>
              <a:rPr lang="en-US" sz="640" dirty="0" smtClean="0">
                <a:solidFill>
                  <a:srgbClr val="0000FF"/>
                </a:solidFill>
                <a:ea typeface="ＭＳ Ｐゴシック" charset="0"/>
                <a:cs typeface="ＭＳ Ｐゴシック" charset="0"/>
              </a:rPr>
              <a:t>Revisiting Memory Errors in Large-Scale Production Data Centers: Analysis and Modeling of New Trends from the Field</a:t>
            </a:r>
            <a:r>
              <a:rPr lang="en-US" sz="640" dirty="0" smtClean="0">
                <a:ea typeface="ＭＳ Ｐゴシック" charset="0"/>
                <a:cs typeface="ＭＳ Ｐゴシック" charset="0"/>
              </a:rPr>
              <a:t>,” DSN 2015.</a:t>
            </a:r>
          </a:p>
          <a:p>
            <a:pPr eaLnBrk="1" hangingPunct="1"/>
            <a:r>
              <a:rPr lang="en-US" sz="640" dirty="0" smtClean="0">
                <a:ea typeface="ＭＳ Ｐゴシック" charset="0"/>
                <a:cs typeface="ＭＳ Ｐゴシック" charset="0"/>
              </a:rPr>
              <a:t>Kim+, “</a:t>
            </a:r>
            <a:r>
              <a:rPr lang="en-US" sz="640" dirty="0" smtClean="0">
                <a:solidFill>
                  <a:srgbClr val="0000FF"/>
                </a:solidFill>
                <a:ea typeface="ＭＳ Ｐゴシック" charset="0"/>
                <a:cs typeface="ＭＳ Ｐゴシック" charset="0"/>
              </a:rPr>
              <a:t>Ramulator: A Fast and Extensible DRAM Simulator</a:t>
            </a:r>
            <a:r>
              <a:rPr lang="en-US" sz="640" dirty="0" smtClean="0">
                <a:ea typeface="ＭＳ Ｐゴシック" charset="0"/>
                <a:cs typeface="ＭＳ Ｐゴシック" charset="0"/>
              </a:rPr>
              <a:t>,” IEEE CAL 2015.</a:t>
            </a:r>
          </a:p>
          <a:p>
            <a:pPr eaLnBrk="1" hangingPunct="1"/>
            <a:r>
              <a:rPr lang="en-US" sz="640" dirty="0" smtClean="0">
                <a:ea typeface="ＭＳ Ｐゴシック" charset="0"/>
                <a:cs typeface="ＭＳ Ｐゴシック" charset="0"/>
              </a:rPr>
              <a:t>Seshadri+, “</a:t>
            </a:r>
            <a:r>
              <a:rPr lang="en-US" sz="640" dirty="0" smtClean="0">
                <a:solidFill>
                  <a:srgbClr val="0000FF"/>
                </a:solidFill>
                <a:ea typeface="ＭＳ Ｐゴシック" charset="0"/>
                <a:cs typeface="ＭＳ Ｐゴシック" charset="0"/>
              </a:rPr>
              <a:t>Fast Bulk Bitwise AND and OR in DRAM</a:t>
            </a:r>
            <a:r>
              <a:rPr lang="en-US" sz="640" dirty="0" smtClean="0">
                <a:ea typeface="ＭＳ Ｐゴシック" charset="0"/>
                <a:cs typeface="ＭＳ Ｐゴシック" charset="0"/>
              </a:rPr>
              <a:t>,” IEEE CAL 2015.</a:t>
            </a:r>
          </a:p>
          <a:p>
            <a:pPr eaLnBrk="1" hangingPunct="1"/>
            <a:r>
              <a:rPr lang="en-US" sz="640" dirty="0" smtClean="0">
                <a:ea typeface="ＭＳ Ｐゴシック" charset="0"/>
                <a:cs typeface="ＭＳ Ｐゴシック" charset="0"/>
              </a:rPr>
              <a:t>Ahn+, “</a:t>
            </a:r>
            <a:r>
              <a:rPr lang="en-US" sz="640" dirty="0" smtClean="0">
                <a:solidFill>
                  <a:srgbClr val="0000FF"/>
                </a:solidFill>
                <a:ea typeface="ＭＳ Ｐゴシック" charset="0"/>
                <a:cs typeface="ＭＳ Ｐゴシック" charset="0"/>
              </a:rPr>
              <a:t>A Scalable Processing-in-Memory Accelerator for Parallel Graph Processing</a:t>
            </a:r>
            <a:r>
              <a:rPr lang="en-US" sz="640" dirty="0" smtClean="0">
                <a:ea typeface="ＭＳ Ｐゴシック" charset="0"/>
                <a:cs typeface="ＭＳ Ｐゴシック" charset="0"/>
              </a:rPr>
              <a:t>,” ISCA 2015.</a:t>
            </a:r>
          </a:p>
          <a:p>
            <a:pPr eaLnBrk="1" hangingPunct="1"/>
            <a:r>
              <a:rPr lang="en-US" sz="640" dirty="0" smtClean="0">
                <a:ea typeface="ＭＳ Ｐゴシック" charset="0"/>
                <a:cs typeface="ＭＳ Ｐゴシック" charset="0"/>
              </a:rPr>
              <a:t>Ahn+, “</a:t>
            </a:r>
            <a:r>
              <a:rPr lang="en-US" sz="640" dirty="0" smtClean="0">
                <a:solidFill>
                  <a:srgbClr val="0000FF"/>
                </a:solidFill>
                <a:ea typeface="ＭＳ Ｐゴシック" charset="0"/>
                <a:cs typeface="ＭＳ Ｐゴシック" charset="0"/>
              </a:rPr>
              <a:t>PIM-Enabled Instructions: A Low-Overhead, Locality-Aware Processing-in-Memory Architecture</a:t>
            </a:r>
            <a:r>
              <a:rPr lang="en-US" sz="640" dirty="0" smtClean="0">
                <a:ea typeface="ＭＳ Ｐゴシック" charset="0"/>
                <a:cs typeface="ＭＳ Ｐゴシック" charset="0"/>
              </a:rPr>
              <a:t>,” ISCA 2015.</a:t>
            </a:r>
          </a:p>
          <a:p>
            <a:pPr eaLnBrk="1" hangingPunct="1"/>
            <a:r>
              <a:rPr lang="en-US" sz="640" dirty="0" smtClean="0">
                <a:ea typeface="ＭＳ Ｐゴシック" charset="0"/>
                <a:cs typeface="ＭＳ Ｐゴシック" charset="0"/>
              </a:rPr>
              <a:t>Lee+, “</a:t>
            </a:r>
            <a:r>
              <a:rPr lang="en-US" sz="640" dirty="0" smtClean="0">
                <a:solidFill>
                  <a:srgbClr val="0000FF"/>
                </a:solidFill>
                <a:ea typeface="ＭＳ Ｐゴシック" charset="0"/>
                <a:cs typeface="ＭＳ Ｐゴシック" charset="0"/>
              </a:rPr>
              <a:t>Decoupled Direct Memory Access: Isolating CPU and IO Traffic by Leveraging a Dual-Data-Port DRAM</a:t>
            </a:r>
            <a:r>
              <a:rPr lang="en-US" sz="640" dirty="0" smtClean="0">
                <a:ea typeface="ＭＳ Ｐゴシック" charset="0"/>
                <a:cs typeface="ＭＳ Ｐゴシック" charset="0"/>
              </a:rPr>
              <a:t>,” PACT 2015.</a:t>
            </a:r>
          </a:p>
          <a:p>
            <a:pPr eaLnBrk="1" hangingPunct="1"/>
            <a:r>
              <a:rPr lang="en-US" sz="640" dirty="0" smtClean="0">
                <a:ea typeface="ＭＳ Ｐゴシック" charset="0"/>
                <a:cs typeface="ＭＳ Ｐゴシック" charset="0"/>
              </a:rPr>
              <a:t>Seshadri+, “</a:t>
            </a:r>
            <a:r>
              <a:rPr lang="en-US" sz="640" dirty="0" smtClean="0">
                <a:solidFill>
                  <a:srgbClr val="0000FF"/>
                </a:solidFill>
                <a:ea typeface="ＭＳ Ｐゴシック" charset="0"/>
                <a:cs typeface="ＭＳ Ｐゴシック" charset="0"/>
              </a:rPr>
              <a:t>Gather-Scatter DRAM: </a:t>
            </a:r>
            <a:r>
              <a:rPr lang="en-US" sz="640" dirty="0" smtClean="0">
                <a:solidFill>
                  <a:srgbClr val="0000FF"/>
                </a:solidFill>
              </a:rPr>
              <a:t>In-DRAM Address Translation to Improve the Spatial Locality of Non-unit Strided Accesses</a:t>
            </a:r>
            <a:r>
              <a:rPr lang="en-US" sz="640" dirty="0" smtClean="0">
                <a:ea typeface="ＭＳ Ｐゴシック" charset="0"/>
                <a:cs typeface="ＭＳ Ｐゴシック" charset="0"/>
              </a:rPr>
              <a:t>,” MICRO 2015.</a:t>
            </a:r>
          </a:p>
          <a:p>
            <a:pPr eaLnBrk="1" hangingPunct="1"/>
            <a:r>
              <a:rPr lang="en-US" sz="640" dirty="0" smtClean="0">
                <a:ea typeface="ＭＳ Ｐゴシック" charset="0"/>
                <a:cs typeface="ＭＳ Ｐゴシック" charset="0"/>
              </a:rPr>
              <a:t>Lee+, “</a:t>
            </a:r>
            <a:r>
              <a:rPr lang="en-US" sz="640" dirty="0" smtClean="0">
                <a:solidFill>
                  <a:srgbClr val="0000FF"/>
                </a:solidFill>
                <a:ea typeface="ＭＳ Ｐゴシック" charset="0"/>
                <a:cs typeface="ＭＳ Ｐゴシック" charset="0"/>
              </a:rPr>
              <a:t>Simultaneous Multi-Layer Access: Improving 3D-Stacked Memory Bandwidth at Low Cost</a:t>
            </a:r>
            <a:r>
              <a:rPr lang="en-US" sz="640" dirty="0" smtClean="0">
                <a:ea typeface="ＭＳ Ｐゴシック" charset="0"/>
                <a:cs typeface="ＭＳ Ｐゴシック" charset="0"/>
              </a:rPr>
              <a:t>,” TACO 2016.</a:t>
            </a:r>
          </a:p>
          <a:p>
            <a:pPr eaLnBrk="1" hangingPunct="1"/>
            <a:r>
              <a:rPr lang="en-US" sz="640" dirty="0" smtClean="0">
                <a:ea typeface="ＭＳ Ｐゴシック" charset="0"/>
                <a:cs typeface="ＭＳ Ｐゴシック" charset="0"/>
              </a:rPr>
              <a:t>Hassan+, “</a:t>
            </a:r>
            <a:r>
              <a:rPr lang="en-US" sz="640" dirty="0" err="1" smtClean="0">
                <a:solidFill>
                  <a:srgbClr val="0000FF"/>
                </a:solidFill>
                <a:ea typeface="ＭＳ Ｐゴシック" charset="0"/>
                <a:cs typeface="ＭＳ Ｐゴシック" charset="0"/>
              </a:rPr>
              <a:t>ChargeCache</a:t>
            </a:r>
            <a:r>
              <a:rPr lang="en-US" sz="640" dirty="0" smtClean="0">
                <a:solidFill>
                  <a:srgbClr val="0000FF"/>
                </a:solidFill>
                <a:ea typeface="ＭＳ Ｐゴシック" charset="0"/>
                <a:cs typeface="ＭＳ Ｐゴシック" charset="0"/>
              </a:rPr>
              <a:t>: Reducing DRAM Latency by Exploiting Row Access Locality,</a:t>
            </a:r>
            <a:r>
              <a:rPr lang="en-US" sz="640" dirty="0" smtClean="0">
                <a:ea typeface="ＭＳ Ｐゴシック" charset="0"/>
                <a:cs typeface="ＭＳ Ｐゴシック" charset="0"/>
              </a:rPr>
              <a:t>” HPCA 2016.</a:t>
            </a:r>
          </a:p>
          <a:p>
            <a:pPr eaLnBrk="1" hangingPunct="1"/>
            <a:r>
              <a:rPr lang="en-US" sz="640" dirty="0" smtClean="0">
                <a:ea typeface="ＭＳ Ｐゴシック" charset="0"/>
                <a:cs typeface="ＭＳ Ｐゴシック" charset="0"/>
              </a:rPr>
              <a:t>Chang+, “</a:t>
            </a:r>
            <a:r>
              <a:rPr lang="en-US" sz="640" dirty="0" smtClean="0">
                <a:solidFill>
                  <a:srgbClr val="0000FF"/>
                </a:solidFill>
                <a:ea typeface="ＭＳ Ｐゴシック" charset="0"/>
                <a:cs typeface="ＭＳ Ｐゴシック" charset="0"/>
              </a:rPr>
              <a:t>Low-Cost Inter-Linked </a:t>
            </a:r>
            <a:r>
              <a:rPr lang="en-US" sz="640" dirty="0" err="1" smtClean="0">
                <a:solidFill>
                  <a:srgbClr val="0000FF"/>
                </a:solidFill>
                <a:ea typeface="ＭＳ Ｐゴシック" charset="0"/>
                <a:cs typeface="ＭＳ Ｐゴシック" charset="0"/>
              </a:rPr>
              <a:t>Subarrays</a:t>
            </a:r>
            <a:r>
              <a:rPr lang="en-US" sz="640" dirty="0" smtClean="0">
                <a:solidFill>
                  <a:srgbClr val="0000FF"/>
                </a:solidFill>
                <a:ea typeface="ＭＳ Ｐゴシック" charset="0"/>
                <a:cs typeface="ＭＳ Ｐゴシック" charset="0"/>
              </a:rPr>
              <a:t> (LISA): Enabling Fast Inter-</a:t>
            </a:r>
            <a:r>
              <a:rPr lang="en-US" sz="640" dirty="0" err="1" smtClean="0">
                <a:solidFill>
                  <a:srgbClr val="0000FF"/>
                </a:solidFill>
                <a:ea typeface="ＭＳ Ｐゴシック" charset="0"/>
                <a:cs typeface="ＭＳ Ｐゴシック" charset="0"/>
              </a:rPr>
              <a:t>Subarray</a:t>
            </a:r>
            <a:r>
              <a:rPr lang="en-US" sz="640" dirty="0" smtClean="0">
                <a:solidFill>
                  <a:srgbClr val="0000FF"/>
                </a:solidFill>
                <a:ea typeface="ＭＳ Ｐゴシック" charset="0"/>
                <a:cs typeface="ＭＳ Ｐゴシック" charset="0"/>
              </a:rPr>
              <a:t> Data Migration in DRAM,</a:t>
            </a:r>
            <a:r>
              <a:rPr lang="en-US" sz="640" dirty="0" smtClean="0">
                <a:ea typeface="ＭＳ Ｐゴシック" charset="0"/>
                <a:cs typeface="ＭＳ Ｐゴシック" charset="0"/>
              </a:rPr>
              <a:t>” HPCA 2016.</a:t>
            </a:r>
          </a:p>
          <a:p>
            <a:r>
              <a:rPr lang="en-US" sz="640" dirty="0" smtClean="0">
                <a:ea typeface="ＭＳ Ｐゴシック" charset="0"/>
                <a:cs typeface="ＭＳ Ｐゴシック" charset="0"/>
              </a:rPr>
              <a:t>Chang+, “</a:t>
            </a:r>
            <a:r>
              <a:rPr lang="en-US" sz="640" dirty="0" smtClean="0">
                <a:solidFill>
                  <a:srgbClr val="0000FF"/>
                </a:solidFill>
              </a:rPr>
              <a:t>Understanding Latency Variation in Modern DRAM Chips Experimental Characterization, Analysis, and Optimization</a:t>
            </a:r>
            <a:r>
              <a:rPr lang="en-US" sz="640" dirty="0" smtClean="0">
                <a:ea typeface="ＭＳ Ｐゴシック" charset="0"/>
                <a:cs typeface="ＭＳ Ｐゴシック" charset="0"/>
              </a:rPr>
              <a:t>,” SIGMETRICS 2016.</a:t>
            </a:r>
          </a:p>
          <a:p>
            <a:r>
              <a:rPr lang="en-US" sz="640" dirty="0" smtClean="0">
                <a:ea typeface="ＭＳ Ｐゴシック" charset="0"/>
                <a:cs typeface="ＭＳ Ｐゴシック" charset="0"/>
              </a:rPr>
              <a:t>Khan+, “</a:t>
            </a:r>
            <a:r>
              <a:rPr lang="en-US" sz="640" dirty="0" smtClean="0">
                <a:solidFill>
                  <a:srgbClr val="0000FF"/>
                </a:solidFill>
              </a:rPr>
              <a:t>PARBOR: An Efficient System-Level Technique to Detect Data Dependent Failures in DRAM</a:t>
            </a:r>
            <a:r>
              <a:rPr lang="en-US" sz="640" dirty="0" smtClean="0">
                <a:ea typeface="ＭＳ Ｐゴシック" charset="0"/>
                <a:cs typeface="ＭＳ Ｐゴシック" charset="0"/>
              </a:rPr>
              <a:t>,” DSN 2016.</a:t>
            </a:r>
          </a:p>
          <a:p>
            <a:r>
              <a:rPr lang="en-US" sz="640" dirty="0" smtClean="0">
                <a:ea typeface="ＭＳ Ｐゴシック" charset="0"/>
                <a:cs typeface="ＭＳ Ｐゴシック" charset="0"/>
              </a:rPr>
              <a:t>Hsieh+, “</a:t>
            </a:r>
            <a:r>
              <a:rPr lang="en-US" sz="640" dirty="0" smtClean="0">
                <a:solidFill>
                  <a:srgbClr val="0000FF"/>
                </a:solidFill>
                <a:ea typeface="ＭＳ Ｐゴシック" charset="0"/>
                <a:cs typeface="ＭＳ Ｐゴシック" charset="0"/>
              </a:rPr>
              <a:t>Transparent Offloading and Mapping (TOM): Enabling Programmer-Transparent Near-Data Processing in GPU Systems</a:t>
            </a:r>
            <a:r>
              <a:rPr lang="en-US" sz="640" dirty="0" smtClean="0">
                <a:ea typeface="ＭＳ Ｐゴシック" charset="0"/>
                <a:cs typeface="ＭＳ Ｐゴシック" charset="0"/>
              </a:rPr>
              <a:t>,” ISCA 2016.</a:t>
            </a:r>
          </a:p>
          <a:p>
            <a:r>
              <a:rPr lang="en-US" sz="640" dirty="0" smtClean="0">
                <a:ea typeface="ＭＳ Ｐゴシック" charset="0"/>
                <a:cs typeface="ＭＳ Ｐゴシック" charset="0"/>
              </a:rPr>
              <a:t>Hashemi+, “</a:t>
            </a:r>
            <a:r>
              <a:rPr lang="en-US" sz="640" dirty="0" smtClean="0">
                <a:solidFill>
                  <a:srgbClr val="0000FF"/>
                </a:solidFill>
                <a:ea typeface="ＭＳ Ｐゴシック" charset="0"/>
                <a:cs typeface="ＭＳ Ｐゴシック" charset="0"/>
              </a:rPr>
              <a:t>Accelerating Dependent Cache Misses with an Enhanced Memory Controller</a:t>
            </a:r>
            <a:r>
              <a:rPr lang="en-US" sz="640" dirty="0" smtClean="0">
                <a:ea typeface="ＭＳ Ｐゴシック" charset="0"/>
                <a:cs typeface="ＭＳ Ｐゴシック" charset="0"/>
              </a:rPr>
              <a:t>,” ISCA 2016.</a:t>
            </a:r>
          </a:p>
          <a:p>
            <a:r>
              <a:rPr lang="en-US" sz="640" dirty="0" smtClean="0">
                <a:ea typeface="ＭＳ Ｐゴシック" charset="0"/>
                <a:cs typeface="ＭＳ Ｐゴシック" charset="0"/>
              </a:rPr>
              <a:t>Boroumand+, </a:t>
            </a:r>
            <a:r>
              <a:rPr lang="en-US" sz="640" dirty="0" smtClean="0">
                <a:solidFill>
                  <a:srgbClr val="0000FF"/>
                </a:solidFill>
                <a:ea typeface="ＭＳ Ｐゴシック" charset="0"/>
                <a:cs typeface="ＭＳ Ｐゴシック" charset="0"/>
              </a:rPr>
              <a:t>“LazyPIM: An Efficient Cache Coherence Mechanism for Processing-in-Memory</a:t>
            </a:r>
            <a:r>
              <a:rPr lang="en-US" sz="640" dirty="0" smtClean="0">
                <a:ea typeface="ＭＳ Ｐゴシック" charset="0"/>
                <a:cs typeface="ＭＳ Ｐゴシック" charset="0"/>
              </a:rPr>
              <a:t>,” IEEE CAL 2016.</a:t>
            </a:r>
          </a:p>
          <a:p>
            <a:r>
              <a:rPr lang="en-US" sz="640" dirty="0" smtClean="0">
                <a:ea typeface="ＭＳ Ｐゴシック" charset="0"/>
                <a:cs typeface="ＭＳ Ｐゴシック" charset="0"/>
              </a:rPr>
              <a:t>Pattnaik+, “</a:t>
            </a:r>
            <a:r>
              <a:rPr lang="en-US" sz="640" dirty="0" smtClean="0">
                <a:solidFill>
                  <a:srgbClr val="0000FF"/>
                </a:solidFill>
                <a:ea typeface="ＭＳ Ｐゴシック" charset="0"/>
                <a:cs typeface="ＭＳ Ｐゴシック" charset="0"/>
              </a:rPr>
              <a:t>Scheduling Techniques for GPU Architectures with Processing-In-Memory Capabilities</a:t>
            </a:r>
            <a:r>
              <a:rPr lang="en-US" sz="640" dirty="0" smtClean="0">
                <a:ea typeface="ＭＳ Ｐゴシック" charset="0"/>
                <a:cs typeface="ＭＳ Ｐゴシック" charset="0"/>
              </a:rPr>
              <a:t>,” PACT 2016.</a:t>
            </a:r>
          </a:p>
          <a:p>
            <a:r>
              <a:rPr lang="en-US" sz="640" dirty="0" smtClean="0">
                <a:ea typeface="ＭＳ Ｐゴシック" charset="0"/>
                <a:cs typeface="ＭＳ Ｐゴシック" charset="0"/>
              </a:rPr>
              <a:t>Hsieh+, “</a:t>
            </a:r>
            <a:r>
              <a:rPr lang="en-US" sz="640" dirty="0" smtClean="0">
                <a:solidFill>
                  <a:srgbClr val="0000FF"/>
                </a:solidFill>
                <a:ea typeface="ＭＳ Ｐゴシック" charset="0"/>
                <a:cs typeface="ＭＳ Ｐゴシック" charset="0"/>
              </a:rPr>
              <a:t>Accelerating Pointer Chasing in 3D-Stacked Memory: Challenges, Mechanisms, Evaluation</a:t>
            </a:r>
            <a:r>
              <a:rPr lang="en-US" sz="640" dirty="0" smtClean="0">
                <a:ea typeface="ＭＳ Ｐゴシック" charset="0"/>
                <a:cs typeface="ＭＳ Ｐゴシック" charset="0"/>
              </a:rPr>
              <a:t>,” ICCD 2016.</a:t>
            </a:r>
          </a:p>
          <a:p>
            <a:r>
              <a:rPr lang="en-US" sz="640" dirty="0" smtClean="0">
                <a:ea typeface="ＭＳ Ｐゴシック" charset="0"/>
                <a:cs typeface="ＭＳ Ｐゴシック" charset="0"/>
              </a:rPr>
              <a:t>Hashemi+, “</a:t>
            </a:r>
            <a:r>
              <a:rPr lang="en-US" sz="640" dirty="0" smtClean="0">
                <a:solidFill>
                  <a:srgbClr val="0000FF"/>
                </a:solidFill>
                <a:ea typeface="ＭＳ Ｐゴシック" charset="0"/>
                <a:cs typeface="ＭＳ Ｐゴシック" charset="0"/>
              </a:rPr>
              <a:t>Continuous Runahead: Transparent Hardware Acceleration for Memory Intensive Workloads</a:t>
            </a:r>
            <a:r>
              <a:rPr lang="en-US" sz="640" dirty="0" smtClean="0">
                <a:ea typeface="ＭＳ Ｐゴシック" charset="0"/>
                <a:cs typeface="ＭＳ Ｐゴシック" charset="0"/>
              </a:rPr>
              <a:t>,” MICRO 2016.</a:t>
            </a:r>
          </a:p>
          <a:p>
            <a:r>
              <a:rPr lang="en-US" sz="640" dirty="0">
                <a:ea typeface="ＭＳ Ｐゴシック" charset="0"/>
                <a:cs typeface="ＭＳ Ｐゴシック" charset="0"/>
              </a:rPr>
              <a:t>Khan+, “</a:t>
            </a:r>
            <a:r>
              <a:rPr lang="en-US" sz="640" dirty="0">
                <a:solidFill>
                  <a:srgbClr val="0000FF"/>
                </a:solidFill>
                <a:ea typeface="ＭＳ Ｐゴシック" charset="0"/>
                <a:cs typeface="ＭＳ Ｐゴシック" charset="0"/>
              </a:rPr>
              <a:t>A Case for Memory Content-Based Detection and Mitigation of Data-Dependent Failures in DRAM</a:t>
            </a:r>
            <a:r>
              <a:rPr lang="en-US" sz="640" dirty="0">
                <a:ea typeface="ＭＳ Ｐゴシック" charset="0"/>
                <a:cs typeface="ＭＳ Ｐゴシック" charset="0"/>
              </a:rPr>
              <a:t>",” IEEE CAL 2016.</a:t>
            </a:r>
          </a:p>
          <a:p>
            <a:r>
              <a:rPr lang="en-US" sz="640" dirty="0" smtClean="0">
                <a:ea typeface="ＭＳ Ｐゴシック" charset="0"/>
                <a:cs typeface="ＭＳ Ｐゴシック" charset="0"/>
              </a:rPr>
              <a:t>Hassan+, “</a:t>
            </a:r>
            <a:r>
              <a:rPr lang="en-US" sz="640" dirty="0">
                <a:solidFill>
                  <a:srgbClr val="0000FF"/>
                </a:solidFill>
              </a:rPr>
              <a:t>SoftMC: A Flexible and Practical Open-</a:t>
            </a:r>
            <a:r>
              <a:rPr lang="en-US" sz="640" dirty="0" smtClean="0">
                <a:solidFill>
                  <a:srgbClr val="0000FF"/>
                </a:solidFill>
              </a:rPr>
              <a:t>Source Infrastructure </a:t>
            </a:r>
            <a:r>
              <a:rPr lang="en-US" sz="640" dirty="0">
                <a:solidFill>
                  <a:srgbClr val="0000FF"/>
                </a:solidFill>
              </a:rPr>
              <a:t>for Enabling Experimental DRAM Studies</a:t>
            </a:r>
            <a:r>
              <a:rPr lang="en-US" sz="640" dirty="0" smtClean="0">
                <a:ea typeface="ＭＳ Ｐゴシック" charset="0"/>
                <a:cs typeface="ＭＳ Ｐゴシック" charset="0"/>
              </a:rPr>
              <a:t>,” HPCA 2017.</a:t>
            </a:r>
          </a:p>
          <a:p>
            <a:r>
              <a:rPr lang="en-US" sz="640" dirty="0">
                <a:ea typeface="ＭＳ Ｐゴシック" charset="0"/>
                <a:cs typeface="ＭＳ Ｐゴシック" charset="0"/>
              </a:rPr>
              <a:t>Mutlu, “</a:t>
            </a:r>
            <a:r>
              <a:rPr lang="en-US" sz="640" dirty="0">
                <a:solidFill>
                  <a:srgbClr val="0000FF"/>
                </a:solidFill>
                <a:ea typeface="ＭＳ Ｐゴシック" charset="0"/>
                <a:cs typeface="ＭＳ Ｐゴシック" charset="0"/>
              </a:rPr>
              <a:t>The RowHammer Problem and Other Issues We May Face as Memory Becomes </a:t>
            </a:r>
            <a:r>
              <a:rPr lang="en-US" sz="640" dirty="0" smtClean="0">
                <a:solidFill>
                  <a:srgbClr val="0000FF"/>
                </a:solidFill>
                <a:ea typeface="ＭＳ Ｐゴシック" charset="0"/>
                <a:cs typeface="ＭＳ Ｐゴシック" charset="0"/>
              </a:rPr>
              <a:t>Denser</a:t>
            </a:r>
            <a:r>
              <a:rPr lang="en-US" sz="640" dirty="0" smtClean="0">
                <a:ea typeface="ＭＳ Ｐゴシック" charset="0"/>
                <a:cs typeface="ＭＳ Ｐゴシック" charset="0"/>
              </a:rPr>
              <a:t>,” DATE 2017.</a:t>
            </a:r>
          </a:p>
          <a:p>
            <a:r>
              <a:rPr lang="en-US" sz="640" dirty="0">
                <a:ea typeface="ＭＳ Ｐゴシック" charset="0"/>
                <a:cs typeface="ＭＳ Ｐゴシック" charset="0"/>
              </a:rPr>
              <a:t>Lee+, “</a:t>
            </a:r>
            <a:r>
              <a:rPr lang="en-US" sz="640" dirty="0">
                <a:solidFill>
                  <a:srgbClr val="0000FF"/>
                </a:solidFill>
                <a:ea typeface="ＭＳ Ｐゴシック" charset="0"/>
                <a:cs typeface="ＭＳ Ｐゴシック" charset="0"/>
              </a:rPr>
              <a:t>Design-Induced Latency Variation in Modern DRAM Chips: Characterization, Analysis, and Latency Reduction </a:t>
            </a:r>
            <a:r>
              <a:rPr lang="en-US" sz="640" dirty="0" smtClean="0">
                <a:solidFill>
                  <a:srgbClr val="0000FF"/>
                </a:solidFill>
                <a:ea typeface="ＭＳ Ｐゴシック" charset="0"/>
                <a:cs typeface="ＭＳ Ｐゴシック" charset="0"/>
              </a:rPr>
              <a:t>Mechanisms</a:t>
            </a:r>
            <a:r>
              <a:rPr lang="en-US" sz="640" dirty="0" smtClean="0">
                <a:ea typeface="ＭＳ Ｐゴシック" charset="0"/>
                <a:cs typeface="ＭＳ Ｐゴシック" charset="0"/>
              </a:rPr>
              <a:t>,” SIGMETRICS 2017.</a:t>
            </a:r>
          </a:p>
          <a:p>
            <a:r>
              <a:rPr lang="en-US" sz="640" dirty="0">
                <a:ea typeface="ＭＳ Ｐゴシック" charset="0"/>
                <a:cs typeface="ＭＳ Ｐゴシック" charset="0"/>
              </a:rPr>
              <a:t>Chang+, “</a:t>
            </a:r>
            <a:r>
              <a:rPr lang="en-US" sz="640" dirty="0">
                <a:solidFill>
                  <a:srgbClr val="0000FF"/>
                </a:solidFill>
                <a:ea typeface="ＭＳ Ｐゴシック" charset="0"/>
                <a:cs typeface="ＭＳ Ｐゴシック" charset="0"/>
              </a:rPr>
              <a:t>Understanding Reduced-Voltage Operation in Modern DRAM Devices: Experimental Characterization, Analysis, and </a:t>
            </a:r>
            <a:r>
              <a:rPr lang="en-US" sz="640" dirty="0" smtClean="0">
                <a:solidFill>
                  <a:srgbClr val="0000FF"/>
                </a:solidFill>
                <a:ea typeface="ＭＳ Ｐゴシック" charset="0"/>
                <a:cs typeface="ＭＳ Ｐゴシック" charset="0"/>
              </a:rPr>
              <a:t>Mechanisms</a:t>
            </a:r>
            <a:r>
              <a:rPr lang="en-US" sz="640" dirty="0" smtClean="0">
                <a:ea typeface="ＭＳ Ｐゴシック" charset="0"/>
                <a:cs typeface="ＭＳ Ｐゴシック" charset="0"/>
              </a:rPr>
              <a:t>,” SIGMETRICS 2017.</a:t>
            </a:r>
          </a:p>
          <a:p>
            <a:r>
              <a:rPr lang="en-US" sz="640" dirty="0">
                <a:ea typeface="ＭＳ Ｐゴシック" charset="0"/>
                <a:cs typeface="ＭＳ Ｐゴシック" charset="0"/>
              </a:rPr>
              <a:t>Patel+, “</a:t>
            </a:r>
            <a:r>
              <a:rPr lang="en-US" sz="640" dirty="0">
                <a:solidFill>
                  <a:srgbClr val="0000FF"/>
                </a:solidFill>
                <a:ea typeface="ＭＳ Ｐゴシック" charset="0"/>
                <a:cs typeface="ＭＳ Ｐゴシック" charset="0"/>
              </a:rPr>
              <a:t>The Reach Profiler (REAPER): Enabling the Mitigation of DRAM Retention Failures via Profiling at Aggressive </a:t>
            </a:r>
            <a:r>
              <a:rPr lang="en-US" sz="640" dirty="0" smtClean="0">
                <a:solidFill>
                  <a:srgbClr val="0000FF"/>
                </a:solidFill>
                <a:ea typeface="ＭＳ Ｐゴシック" charset="0"/>
                <a:cs typeface="ＭＳ Ｐゴシック" charset="0"/>
              </a:rPr>
              <a:t>Conditions</a:t>
            </a:r>
            <a:r>
              <a:rPr lang="en-US" sz="640" dirty="0" smtClean="0">
                <a:ea typeface="ＭＳ Ｐゴシック" charset="0"/>
                <a:cs typeface="ＭＳ Ｐゴシック" charset="0"/>
              </a:rPr>
              <a:t>,” ISCA 2017.</a:t>
            </a:r>
          </a:p>
          <a:p>
            <a:r>
              <a:rPr lang="en-US" sz="640" dirty="0">
                <a:ea typeface="ＭＳ Ｐゴシック" charset="0"/>
                <a:cs typeface="ＭＳ Ｐゴシック" charset="0"/>
              </a:rPr>
              <a:t>Seshadri and Mutlu, “</a:t>
            </a:r>
            <a:r>
              <a:rPr lang="en-US" sz="640" dirty="0">
                <a:solidFill>
                  <a:srgbClr val="0000FF"/>
                </a:solidFill>
                <a:ea typeface="ＭＳ Ｐゴシック" charset="0"/>
                <a:cs typeface="ＭＳ Ｐゴシック" charset="0"/>
              </a:rPr>
              <a:t>Simple Operations in Memory to Reduce Data </a:t>
            </a:r>
            <a:r>
              <a:rPr lang="en-US" sz="640" dirty="0" smtClean="0">
                <a:solidFill>
                  <a:srgbClr val="0000FF"/>
                </a:solidFill>
                <a:ea typeface="ＭＳ Ｐゴシック" charset="0"/>
                <a:cs typeface="ＭＳ Ｐゴシック" charset="0"/>
              </a:rPr>
              <a:t>Movement</a:t>
            </a:r>
            <a:r>
              <a:rPr lang="en-US" sz="640" dirty="0" smtClean="0">
                <a:ea typeface="ＭＳ Ｐゴシック" charset="0"/>
                <a:cs typeface="ＭＳ Ｐゴシック" charset="0"/>
              </a:rPr>
              <a:t>,” ADCOM 2017.</a:t>
            </a:r>
          </a:p>
          <a:p>
            <a:r>
              <a:rPr lang="en-US" sz="640" dirty="0">
                <a:ea typeface="ＭＳ Ｐゴシック" charset="0"/>
                <a:cs typeface="ＭＳ Ｐゴシック" charset="0"/>
              </a:rPr>
              <a:t>Liu+, “</a:t>
            </a:r>
            <a:r>
              <a:rPr lang="en-US" sz="640" dirty="0">
                <a:solidFill>
                  <a:srgbClr val="0000FF"/>
                </a:solidFill>
                <a:ea typeface="ＭＳ Ｐゴシック" charset="0"/>
                <a:cs typeface="ＭＳ Ｐゴシック" charset="0"/>
              </a:rPr>
              <a:t>Concurrent Data Structures for Near-Memory </a:t>
            </a:r>
            <a:r>
              <a:rPr lang="en-US" sz="640" dirty="0" smtClean="0">
                <a:solidFill>
                  <a:srgbClr val="0000FF"/>
                </a:solidFill>
                <a:ea typeface="ＭＳ Ｐゴシック" charset="0"/>
                <a:cs typeface="ＭＳ Ｐゴシック" charset="0"/>
              </a:rPr>
              <a:t>Computing</a:t>
            </a:r>
            <a:r>
              <a:rPr lang="en-US" sz="640" dirty="0" smtClean="0">
                <a:ea typeface="ＭＳ Ｐゴシック" charset="0"/>
                <a:cs typeface="ＭＳ Ｐゴシック" charset="0"/>
              </a:rPr>
              <a:t>,” SPAA 2017.</a:t>
            </a:r>
          </a:p>
          <a:p>
            <a:r>
              <a:rPr lang="en-US" sz="640" dirty="0">
                <a:ea typeface="ＭＳ Ｐゴシック" charset="0"/>
                <a:cs typeface="ＭＳ Ｐゴシック" charset="0"/>
              </a:rPr>
              <a:t>Khan+, “</a:t>
            </a:r>
            <a:r>
              <a:rPr lang="en-US" sz="640" dirty="0">
                <a:solidFill>
                  <a:srgbClr val="0000FF"/>
                </a:solidFill>
                <a:ea typeface="ＭＳ Ｐゴシック" charset="0"/>
                <a:cs typeface="ＭＳ Ｐゴシック" charset="0"/>
              </a:rPr>
              <a:t>Detecting and Mitigating Data-Dependent DRAM Failures by Exploiting Current Memory </a:t>
            </a:r>
            <a:r>
              <a:rPr lang="en-US" sz="640" dirty="0" smtClean="0">
                <a:solidFill>
                  <a:srgbClr val="0000FF"/>
                </a:solidFill>
                <a:ea typeface="ＭＳ Ｐゴシック" charset="0"/>
                <a:cs typeface="ＭＳ Ｐゴシック" charset="0"/>
              </a:rPr>
              <a:t>Content</a:t>
            </a:r>
            <a:r>
              <a:rPr lang="en-US" sz="640" dirty="0" smtClean="0">
                <a:ea typeface="ＭＳ Ｐゴシック" charset="0"/>
                <a:cs typeface="ＭＳ Ｐゴシック" charset="0"/>
              </a:rPr>
              <a:t>,” MICRO 2017.</a:t>
            </a:r>
          </a:p>
          <a:p>
            <a:r>
              <a:rPr lang="en-US" sz="640" dirty="0">
                <a:ea typeface="ＭＳ Ｐゴシック" charset="0"/>
                <a:cs typeface="ＭＳ Ｐゴシック" charset="0"/>
              </a:rPr>
              <a:t>Seshadri+, “</a:t>
            </a:r>
            <a:r>
              <a:rPr lang="en-US" sz="640" dirty="0">
                <a:solidFill>
                  <a:srgbClr val="0000FF"/>
                </a:solidFill>
                <a:ea typeface="ＭＳ Ｐゴシック" charset="0"/>
                <a:cs typeface="ＭＳ Ｐゴシック" charset="0"/>
              </a:rPr>
              <a:t>Ambit: In-Memory Accelerator for Bulk Bitwise Operations Using Commodity DRAM </a:t>
            </a:r>
            <a:r>
              <a:rPr lang="en-US" sz="640" dirty="0" smtClean="0">
                <a:solidFill>
                  <a:srgbClr val="0000FF"/>
                </a:solidFill>
                <a:ea typeface="ＭＳ Ｐゴシック" charset="0"/>
                <a:cs typeface="ＭＳ Ｐゴシック" charset="0"/>
              </a:rPr>
              <a:t>Technology</a:t>
            </a:r>
            <a:r>
              <a:rPr lang="en-US" sz="640" dirty="0" smtClean="0">
                <a:ea typeface="ＭＳ Ｐゴシック" charset="0"/>
                <a:cs typeface="ＭＳ Ｐゴシック" charset="0"/>
              </a:rPr>
              <a:t>,” MICRO 2017.</a:t>
            </a:r>
          </a:p>
          <a:p>
            <a:pPr eaLnBrk="1" hangingPunct="1"/>
            <a:r>
              <a:rPr lang="en-US" sz="640" dirty="0" smtClean="0">
                <a:ea typeface="ＭＳ Ｐゴシック" charset="0"/>
                <a:cs typeface="ＭＳ Ｐゴシック" charset="0"/>
              </a:rPr>
              <a:t>Avoid DRAM:</a:t>
            </a:r>
          </a:p>
          <a:p>
            <a:pPr lvl="1" eaLnBrk="1" hangingPunct="1"/>
            <a:r>
              <a:rPr lang="en-US" sz="640" dirty="0" smtClean="0">
                <a:ea typeface="ＭＳ Ｐゴシック" charset="0"/>
                <a:cs typeface="ＭＳ Ｐゴシック" charset="0"/>
              </a:rPr>
              <a:t>Seshadri+, “</a:t>
            </a:r>
            <a:r>
              <a:rPr lang="en-US" sz="640" dirty="0" smtClean="0">
                <a:solidFill>
                  <a:srgbClr val="0000FF"/>
                </a:solidFill>
                <a:ea typeface="ＭＳ Ｐゴシック" charset="0"/>
                <a:cs typeface="ＭＳ Ｐゴシック" charset="0"/>
              </a:rPr>
              <a:t>The Evicted-Address Filter: A Unified Mechanism to Address Both Cache Pollution and Thrashing</a:t>
            </a:r>
            <a:r>
              <a:rPr lang="en-US" sz="640" dirty="0" smtClean="0">
                <a:ea typeface="ＭＳ Ｐゴシック" charset="0"/>
                <a:cs typeface="ＭＳ Ｐゴシック" charset="0"/>
              </a:rPr>
              <a:t>,” PACT 2012.</a:t>
            </a:r>
          </a:p>
          <a:p>
            <a:pPr lvl="1" eaLnBrk="1" hangingPunct="1"/>
            <a:r>
              <a:rPr lang="en-US" sz="640" dirty="0" smtClean="0">
                <a:ea typeface="ＭＳ Ｐゴシック" charset="0"/>
                <a:cs typeface="ＭＳ Ｐゴシック" charset="0"/>
              </a:rPr>
              <a:t>Pekhimenko+, “</a:t>
            </a:r>
            <a:r>
              <a:rPr lang="en-US" sz="640" dirty="0" smtClean="0">
                <a:solidFill>
                  <a:srgbClr val="0000FF"/>
                </a:solidFill>
                <a:ea typeface="ＭＳ Ｐゴシック" charset="0"/>
                <a:cs typeface="ＭＳ Ｐゴシック" charset="0"/>
              </a:rPr>
              <a:t>Base-Delta-Immediate Compression: Practical Data Compression for On-Chip Caches</a:t>
            </a:r>
            <a:r>
              <a:rPr lang="en-US" sz="640" dirty="0" smtClean="0">
                <a:ea typeface="ＭＳ Ｐゴシック" charset="0"/>
                <a:cs typeface="ＭＳ Ｐゴシック" charset="0"/>
              </a:rPr>
              <a:t>,” PACT 2012.</a:t>
            </a:r>
          </a:p>
          <a:p>
            <a:pPr lvl="1" eaLnBrk="1" hangingPunct="1"/>
            <a:r>
              <a:rPr lang="en-US" sz="640" dirty="0" smtClean="0">
                <a:ea typeface="ＭＳ Ｐゴシック" charset="0"/>
                <a:cs typeface="ＭＳ Ｐゴシック" charset="0"/>
              </a:rPr>
              <a:t>Seshadri+, “</a:t>
            </a:r>
            <a:r>
              <a:rPr lang="en-US" sz="640" dirty="0" smtClean="0">
                <a:solidFill>
                  <a:srgbClr val="0000FF"/>
                </a:solidFill>
                <a:ea typeface="ＭＳ Ｐゴシック" charset="0"/>
                <a:cs typeface="ＭＳ Ｐゴシック" charset="0"/>
              </a:rPr>
              <a:t>The Dirty-Block Index</a:t>
            </a:r>
            <a:r>
              <a:rPr lang="en-US" sz="640" dirty="0" smtClean="0">
                <a:ea typeface="ＭＳ Ｐゴシック" charset="0"/>
                <a:cs typeface="ＭＳ Ｐゴシック" charset="0"/>
              </a:rPr>
              <a:t>,” ISCA 2014.</a:t>
            </a:r>
          </a:p>
          <a:p>
            <a:pPr lvl="1" eaLnBrk="1" hangingPunct="1"/>
            <a:r>
              <a:rPr lang="en-US" sz="640" dirty="0" smtClean="0">
                <a:ea typeface="ＭＳ Ｐゴシック" charset="0"/>
                <a:cs typeface="ＭＳ Ｐゴシック" charset="0"/>
              </a:rPr>
              <a:t>Pekhimenko+, “</a:t>
            </a:r>
            <a:r>
              <a:rPr lang="en-US" sz="640" dirty="0" smtClean="0">
                <a:solidFill>
                  <a:srgbClr val="0000FF"/>
                </a:solidFill>
                <a:ea typeface="ＭＳ Ｐゴシック" charset="0"/>
                <a:cs typeface="ＭＳ Ｐゴシック" charset="0"/>
              </a:rPr>
              <a:t>Exploiting Compressed Block Size as an Indicator of Future Reuse</a:t>
            </a:r>
            <a:r>
              <a:rPr lang="en-US" sz="640" dirty="0" smtClean="0">
                <a:ea typeface="ＭＳ Ｐゴシック" charset="0"/>
                <a:cs typeface="ＭＳ Ｐゴシック" charset="0"/>
              </a:rPr>
              <a:t>,” HPCA 2015.</a:t>
            </a:r>
          </a:p>
          <a:p>
            <a:pPr lvl="1" eaLnBrk="1" hangingPunct="1"/>
            <a:r>
              <a:rPr lang="en-US" sz="640" dirty="0" err="1" smtClean="0">
                <a:ea typeface="ＭＳ Ｐゴシック" charset="0"/>
                <a:cs typeface="ＭＳ Ｐゴシック" charset="0"/>
              </a:rPr>
              <a:t>Vijaykumar</a:t>
            </a:r>
            <a:r>
              <a:rPr lang="en-US" sz="640" dirty="0" smtClean="0">
                <a:ea typeface="ＭＳ Ｐゴシック" charset="0"/>
                <a:cs typeface="ＭＳ Ｐゴシック" charset="0"/>
              </a:rPr>
              <a:t>+, “</a:t>
            </a:r>
            <a:r>
              <a:rPr lang="en-US" sz="640" dirty="0" smtClean="0">
                <a:solidFill>
                  <a:srgbClr val="0000FF"/>
                </a:solidFill>
                <a:ea typeface="ＭＳ Ｐゴシック" charset="0"/>
                <a:cs typeface="ＭＳ Ｐゴシック" charset="0"/>
              </a:rPr>
              <a:t>A Case for Core-Assisted Bottleneck Acceleration in GPUs: Enabling Flexible Data Compression with Assist Warps</a:t>
            </a:r>
            <a:r>
              <a:rPr lang="en-US" sz="640" dirty="0" smtClean="0">
                <a:ea typeface="ＭＳ Ｐゴシック" charset="0"/>
                <a:cs typeface="ＭＳ Ｐゴシック" charset="0"/>
              </a:rPr>
              <a:t>,” ISCA 2015.</a:t>
            </a:r>
          </a:p>
          <a:p>
            <a:pPr lvl="1" eaLnBrk="1" hangingPunct="1"/>
            <a:r>
              <a:rPr lang="en-US" sz="640" dirty="0" smtClean="0">
                <a:ea typeface="ＭＳ Ｐゴシック" charset="0"/>
                <a:cs typeface="ＭＳ Ｐゴシック" charset="0"/>
              </a:rPr>
              <a:t>Pekhimenko+, “</a:t>
            </a:r>
            <a:r>
              <a:rPr lang="en-US" sz="640" dirty="0" smtClean="0">
                <a:solidFill>
                  <a:srgbClr val="0000FF"/>
                </a:solidFill>
                <a:ea typeface="ＭＳ Ｐゴシック" charset="0"/>
                <a:cs typeface="ＭＳ Ｐゴシック" charset="0"/>
              </a:rPr>
              <a:t>Toggle-Aware Bandwidth Compression for GPUs,</a:t>
            </a:r>
            <a:r>
              <a:rPr lang="en-US" sz="640" dirty="0" smtClean="0">
                <a:ea typeface="ＭＳ Ｐゴシック" charset="0"/>
                <a:cs typeface="ＭＳ Ｐゴシック" charset="0"/>
              </a:rPr>
              <a:t>” HPCA 2016.</a:t>
            </a:r>
          </a:p>
          <a:p>
            <a:pPr eaLnBrk="1" hangingPunct="1"/>
            <a:endParaRPr lang="en-US" sz="81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31</a:t>
            </a:fld>
            <a:endParaRPr lang="en-US" sz="1600" dirty="0">
              <a:solidFill>
                <a:srgbClr val="000000"/>
              </a:solidFill>
              <a:latin typeface="Garamond" charset="0"/>
            </a:endParaRPr>
          </a:p>
        </p:txBody>
      </p:sp>
    </p:spTree>
    <p:extLst>
      <p:ext uri="{BB962C8B-B14F-4D97-AF65-F5344CB8AC3E}">
        <p14:creationId xmlns:p14="http://schemas.microsoft.com/office/powerpoint/2010/main" val="74297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mtClean="0"/>
              <a:t>Example: (Truly</a:t>
            </a:r>
            <a:r>
              <a:rPr lang="en-US" dirty="0" smtClean="0"/>
              <a:t>) In-Memory Computation</a:t>
            </a:r>
            <a:endParaRPr lang="en-US" dirty="0"/>
          </a:p>
        </p:txBody>
      </p:sp>
      <p:sp>
        <p:nvSpPr>
          <p:cNvPr id="3" name="Content Placeholder 2"/>
          <p:cNvSpPr>
            <a:spLocks noGrp="1"/>
          </p:cNvSpPr>
          <p:nvPr>
            <p:ph idx="1"/>
          </p:nvPr>
        </p:nvSpPr>
        <p:spPr>
          <a:xfrm>
            <a:off x="228600" y="997527"/>
            <a:ext cx="8807896" cy="5193723"/>
          </a:xfrm>
        </p:spPr>
        <p:txBody>
          <a:bodyPr/>
          <a:lstStyle/>
          <a:p>
            <a:r>
              <a:rPr lang="en-US" dirty="0" smtClean="0"/>
              <a:t>We can support </a:t>
            </a:r>
            <a:r>
              <a:rPr lang="en-US" dirty="0" smtClean="0">
                <a:solidFill>
                  <a:srgbClr val="0000FF"/>
                </a:solidFill>
              </a:rPr>
              <a:t>in-DRAM COPY, ZERO, AND, OR, NOT, MAJ</a:t>
            </a:r>
            <a:endParaRPr lang="en-US" dirty="0">
              <a:solidFill>
                <a:srgbClr val="0000FF"/>
              </a:solidFill>
            </a:endParaRPr>
          </a:p>
          <a:p>
            <a:r>
              <a:rPr lang="en-US" dirty="0"/>
              <a:t>A</a:t>
            </a:r>
            <a:r>
              <a:rPr lang="en-US" dirty="0" smtClean="0"/>
              <a:t>t low cost</a:t>
            </a:r>
          </a:p>
          <a:p>
            <a:r>
              <a:rPr lang="en-US" dirty="0" smtClean="0">
                <a:solidFill>
                  <a:srgbClr val="0000FF"/>
                </a:solidFill>
              </a:rPr>
              <a:t>Using analog computation capability of DRAM</a:t>
            </a:r>
          </a:p>
          <a:p>
            <a:pPr lvl="1"/>
            <a:r>
              <a:rPr lang="en-US" dirty="0" smtClean="0">
                <a:solidFill>
                  <a:srgbClr val="0000FF"/>
                </a:solidFill>
              </a:rPr>
              <a:t>Idea: activating multiple rows performs computation</a:t>
            </a:r>
          </a:p>
          <a:p>
            <a:r>
              <a:rPr lang="en-US" dirty="0" smtClean="0">
                <a:solidFill>
                  <a:srgbClr val="FF0000"/>
                </a:solidFill>
              </a:rPr>
              <a:t>30-60X performance and energy improvement</a:t>
            </a:r>
            <a:endParaRPr lang="en-US" dirty="0">
              <a:solidFill>
                <a:srgbClr val="FF0000"/>
              </a:solidFill>
            </a:endParaRPr>
          </a:p>
          <a:p>
            <a:pPr lvl="1"/>
            <a:r>
              <a:rPr lang="en-US" sz="2000" dirty="0" smtClean="0"/>
              <a:t>Seshadri+, “</a:t>
            </a:r>
            <a:r>
              <a:rPr lang="en-US" sz="2000" dirty="0">
                <a:solidFill>
                  <a:schemeClr val="tx2">
                    <a:lumMod val="75000"/>
                  </a:schemeClr>
                </a:solidFill>
              </a:rPr>
              <a:t>Ambit: In-Memory Accelerator for Bulk Bitwise Operations Using Commodity DRAM </a:t>
            </a:r>
            <a:r>
              <a:rPr lang="en-US" sz="2000" dirty="0" smtClean="0">
                <a:solidFill>
                  <a:schemeClr val="tx2">
                    <a:lumMod val="75000"/>
                  </a:schemeClr>
                </a:solidFill>
              </a:rPr>
              <a:t>Technology</a:t>
            </a:r>
            <a:r>
              <a:rPr lang="en-US" sz="2000" dirty="0" smtClean="0"/>
              <a:t>,” MICRO 2017.</a:t>
            </a:r>
            <a:endParaRPr lang="en-US" sz="2000" dirty="0"/>
          </a:p>
          <a:p>
            <a:endParaRPr lang="en-US" dirty="0" smtClean="0"/>
          </a:p>
          <a:p>
            <a:endParaRPr lang="en-US" dirty="0" smtClean="0"/>
          </a:p>
          <a:p>
            <a:r>
              <a:rPr lang="en-US" dirty="0" smtClean="0">
                <a:solidFill>
                  <a:srgbClr val="0000FF"/>
                </a:solidFill>
              </a:rPr>
              <a:t>New memory technologies </a:t>
            </a:r>
            <a:r>
              <a:rPr lang="en-US" dirty="0" smtClean="0"/>
              <a:t>enable even more opportunities</a:t>
            </a:r>
          </a:p>
          <a:p>
            <a:pPr lvl="1"/>
            <a:r>
              <a:rPr lang="en-US" dirty="0" smtClean="0"/>
              <a:t>Memristors, resistive RAM, phase change </a:t>
            </a:r>
            <a:r>
              <a:rPr lang="en-US" dirty="0" err="1" smtClean="0"/>
              <a:t>mem</a:t>
            </a:r>
            <a:r>
              <a:rPr lang="en-US" dirty="0" smtClean="0"/>
              <a:t>, STT-MRAM, </a:t>
            </a:r>
            <a:r>
              <a:rPr lang="is-IS" dirty="0" smtClean="0"/>
              <a:t>…</a:t>
            </a:r>
            <a:endParaRPr lang="en-US" dirty="0" smtClean="0"/>
          </a:p>
          <a:p>
            <a:pPr lvl="1"/>
            <a:r>
              <a:rPr lang="en-US" dirty="0" smtClean="0"/>
              <a:t>Can operate on data </a:t>
            </a:r>
            <a:r>
              <a:rPr lang="en-US" dirty="0" smtClean="0">
                <a:solidFill>
                  <a:srgbClr val="FF0000"/>
                </a:solidFill>
              </a:rPr>
              <a:t>with minimal movement</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32</a:t>
            </a:fld>
            <a:endParaRPr lang="en-US"/>
          </a:p>
        </p:txBody>
      </p:sp>
    </p:spTree>
    <p:extLst>
      <p:ext uri="{BB962C8B-B14F-4D97-AF65-F5344CB8AC3E}">
        <p14:creationId xmlns:p14="http://schemas.microsoft.com/office/powerpoint/2010/main" val="1177756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Performance: In-DRAM </a:t>
            </a:r>
            <a:r>
              <a:rPr lang="en-US" smtClean="0"/>
              <a:t>Bitwise Operations</a:t>
            </a:r>
            <a:endParaRPr lang="en-US"/>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Tree>
    <p:extLst>
      <p:ext uri="{BB962C8B-B14F-4D97-AF65-F5344CB8AC3E}">
        <p14:creationId xmlns:p14="http://schemas.microsoft.com/office/powerpoint/2010/main" val="2551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of In-DRAM Bitwise Operations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smtClean="0">
                <a:solidFill>
                  <a:srgbClr val="000000"/>
                </a:solidFill>
              </a:rPr>
              <a:t>Seshadri+, “</a:t>
            </a:r>
            <a:r>
              <a:rPr lang="en-US" sz="1325" dirty="0">
                <a:solidFill>
                  <a:srgbClr val="0000FF"/>
                </a:solidFill>
              </a:rPr>
              <a:t>Ambit: In-Memory Accelerator for Bulk Bitwise Operations using Commodity DRAM Technology</a:t>
            </a:r>
            <a:r>
              <a:rPr lang="en-US" sz="1325" dirty="0" smtClean="0">
                <a:solidFill>
                  <a:srgbClr val="000000"/>
                </a:solidFill>
              </a:rPr>
              <a:t>,” MICRO 2017.</a:t>
            </a:r>
            <a:endParaRPr lang="en-US" sz="1325" dirty="0">
              <a:solidFill>
                <a:srgbClr val="000000"/>
              </a:solidFill>
            </a:endParaRP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1398786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More on Ambit</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smtClean="0"/>
              <a:t>Vivek</a:t>
            </a:r>
            <a:r>
              <a:rPr lang="en-US" dirty="0" smtClean="0"/>
              <a:t> Seshadri et al., “</a:t>
            </a:r>
            <a:r>
              <a:rPr lang="en-US" b="1" dirty="0">
                <a:hlinkClick r:id="rId2"/>
              </a:rPr>
              <a:t>Ambit: In-Memory Accelerator for Bulk Bitwise Operations Using Commodity DRAM </a:t>
            </a:r>
            <a:r>
              <a:rPr lang="en-US" b="1" dirty="0" smtClean="0">
                <a:hlinkClick r:id="rId2"/>
              </a:rPr>
              <a:t>Technology</a:t>
            </a:r>
            <a:r>
              <a:rPr lang="en-US" dirty="0" smtClean="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900482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System for Graph Processing</a:t>
            </a:r>
            <a:endParaRPr lang="en-US" dirty="0"/>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smtClean="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smtClean="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smtClean="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smtClean="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smtClean="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smtClean="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smtClean="0">
                  <a:solidFill>
                    <a:sysClr val="windowText" lastClr="000000"/>
                  </a:solidFill>
                </a:rPr>
                <a:t>Memory-Mapped</a:t>
              </a:r>
            </a:p>
            <a:p>
              <a:pPr algn="ctr">
                <a:defRPr/>
              </a:pPr>
              <a:r>
                <a:rPr lang="en-US" altLang="ko-KR" kern="0" dirty="0" smtClean="0">
                  <a:solidFill>
                    <a:sysClr val="windowText" lastClr="000000"/>
                  </a:solidFill>
                </a:rPr>
                <a:t>Accelerator Interface</a:t>
              </a:r>
            </a:p>
            <a:p>
              <a:pPr algn="ctr">
                <a:defRPr/>
              </a:pPr>
              <a:r>
                <a:rPr lang="en-US" altLang="ko-KR" sz="1400" kern="0" dirty="0" smtClean="0">
                  <a:solidFill>
                    <a:sysClr val="windowText" lastClr="000000"/>
                  </a:solidFill>
                </a:rPr>
                <a:t>(</a:t>
              </a:r>
              <a:r>
                <a:rPr lang="en-US" altLang="ko-KR" sz="1400" kern="0" dirty="0" err="1" smtClean="0">
                  <a:solidFill>
                    <a:sysClr val="windowText" lastClr="000000"/>
                  </a:solidFill>
                </a:rPr>
                <a:t>Noncacheable</a:t>
              </a:r>
              <a:r>
                <a:rPr lang="en-US" altLang="ko-KR" sz="1400" kern="0" dirty="0" smtClean="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smtClean="0">
                <a:solidFill>
                  <a:srgbClr val="0000FF"/>
                </a:solidFill>
              </a:rPr>
              <a:t>Interconnected set of 3D-stacked </a:t>
            </a:r>
            <a:r>
              <a:rPr lang="en-US" dirty="0" err="1" smtClean="0">
                <a:solidFill>
                  <a:srgbClr val="0000FF"/>
                </a:solidFill>
              </a:rPr>
              <a:t>memory+logic</a:t>
            </a:r>
            <a:r>
              <a:rPr lang="en-US" dirty="0" smtClean="0">
                <a:solidFill>
                  <a:srgbClr val="0000FF"/>
                </a:solidFill>
              </a:rPr>
              <a:t> chips with simple cores</a:t>
            </a:r>
            <a:endParaRPr lang="en-US" dirty="0">
              <a:solidFill>
                <a:srgbClr val="0000FF"/>
              </a:solidFill>
            </a:endParaRP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smtClean="0">
                <a:solidFill>
                  <a:srgbClr val="4D5494"/>
                </a:solidFill>
              </a:rPr>
              <a:t>Logic</a:t>
            </a:r>
            <a:endParaRPr lang="en-US" b="1" dirty="0">
              <a:solidFill>
                <a:srgbClr val="4D5494"/>
              </a:solidFill>
            </a:endParaRP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smtClean="0">
                <a:solidFill>
                  <a:srgbClr val="E5B62F"/>
                </a:solidFill>
              </a:rPr>
              <a:t>Memory</a:t>
            </a:r>
            <a:endParaRPr lang="en-US" b="1" dirty="0">
              <a:solidFill>
                <a:srgbClr val="E5B62F"/>
              </a:solidFill>
            </a:endParaRP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rPr>
              <a:t>Ahn+, “</a:t>
            </a:r>
            <a:r>
              <a:rPr lang="en-US" sz="1400" dirty="0" smtClean="0">
                <a:solidFill>
                  <a:srgbClr val="0000FF"/>
                </a:solidFill>
              </a:rPr>
              <a:t>A Scalable Processing-in-Memory Accelerator for Parallel Graph Processing</a:t>
            </a:r>
            <a:r>
              <a:rPr lang="en-US" sz="1400" dirty="0" smtClean="0">
                <a:solidFill>
                  <a:srgbClr val="000000"/>
                </a:solidFill>
              </a:rPr>
              <a:t>” ISCA 2015.</a:t>
            </a:r>
            <a:endParaRPr lang="en-US" sz="1400" dirty="0">
              <a:solidFill>
                <a:srgbClr val="000000"/>
              </a:solidFill>
            </a:endParaRPr>
          </a:p>
        </p:txBody>
      </p:sp>
    </p:spTree>
    <p:extLst>
      <p:ext uri="{BB962C8B-B14F-4D97-AF65-F5344CB8AC3E}">
        <p14:creationId xmlns:p14="http://schemas.microsoft.com/office/powerpoint/2010/main" val="180860397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Tesseract</a:t>
            </a:r>
            <a:r>
              <a:rPr lang="en-US" dirty="0" smtClean="0"/>
              <a:t> Graph Processing Performance</a:t>
            </a:r>
            <a:endParaRPr lang="en-US" dirty="0"/>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smtClean="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rPr>
              <a:t>Ahn+, “</a:t>
            </a:r>
            <a:r>
              <a:rPr lang="en-US" sz="1400" dirty="0" smtClean="0">
                <a:solidFill>
                  <a:srgbClr val="0000FF"/>
                </a:solidFill>
              </a:rPr>
              <a:t>A Scalable Processing-in-Memory Accelerator for Parallel Graph Processing</a:t>
            </a:r>
            <a:r>
              <a:rPr lang="en-US" sz="1400" dirty="0" smtClean="0">
                <a:solidFill>
                  <a:srgbClr val="000000"/>
                </a:solidFill>
              </a:rPr>
              <a:t>” ISCA 2015.</a:t>
            </a:r>
            <a:endParaRPr lang="en-US" sz="1400" dirty="0">
              <a:solidFill>
                <a:srgbClr val="000000"/>
              </a:solidFill>
            </a:endParaRP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smtClean="0">
                <a:solidFill>
                  <a:srgbClr val="000000"/>
                </a:solidFill>
              </a:rPr>
              <a:t>On five graph processing algorithms</a:t>
            </a:r>
            <a:endParaRPr lang="en-US" dirty="0">
              <a:solidFill>
                <a:srgbClr val="000000"/>
              </a:solidFill>
            </a:endParaRPr>
          </a:p>
        </p:txBody>
      </p:sp>
    </p:spTree>
    <p:extLst>
      <p:ext uri="{BB962C8B-B14F-4D97-AF65-F5344CB8AC3E}">
        <p14:creationId xmlns:p14="http://schemas.microsoft.com/office/powerpoint/2010/main" val="172350180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Tesseract Graph Processing System Energy</a:t>
            </a:r>
            <a:endParaRPr lang="en-US" dirty="0"/>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smtClean="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smtClean="0">
                <a:solidFill>
                  <a:srgbClr val="000000"/>
                </a:solidFill>
              </a:rPr>
              <a:t>Ahn+, “</a:t>
            </a:r>
            <a:r>
              <a:rPr lang="en-US" sz="1400" dirty="0" smtClean="0">
                <a:solidFill>
                  <a:srgbClr val="0000FF"/>
                </a:solidFill>
              </a:rPr>
              <a:t>A Scalable Processing-in-Memory Accelerator for Parallel Graph Processing</a:t>
            </a:r>
            <a:r>
              <a:rPr lang="en-US" sz="1400" dirty="0" smtClean="0">
                <a:solidFill>
                  <a:srgbClr val="000000"/>
                </a:solidFill>
              </a:rPr>
              <a:t>” ISCA 2015.</a:t>
            </a:r>
            <a:endParaRPr lang="en-US" sz="1400" dirty="0">
              <a:solidFill>
                <a:srgbClr val="000000"/>
              </a:solidFill>
            </a:endParaRPr>
          </a:p>
        </p:txBody>
      </p:sp>
    </p:spTree>
    <p:extLst>
      <p:ext uri="{BB962C8B-B14F-4D97-AF65-F5344CB8AC3E}">
        <p14:creationId xmlns:p14="http://schemas.microsoft.com/office/powerpoint/2010/main" val="163533867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r>
              <a:rPr lang="en-US" dirty="0"/>
              <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39</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1641329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Accelerating Pointer Chasing with PIM</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r>
              <a:rPr lang="en-US" sz="2000" dirty="0"/>
              <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40</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08702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00"/>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t>
            </a:r>
          </a:p>
          <a:p>
            <a:pPr eaLnBrk="1" hangingPunct="1"/>
            <a:r>
              <a:rPr lang="en-US" dirty="0" smtClean="0">
                <a:solidFill>
                  <a:srgbClr val="0000FF"/>
                </a:solidFill>
                <a:latin typeface="Tahoma" charset="0"/>
                <a:ea typeface="ＭＳ Ｐゴシック" charset="0"/>
                <a:cs typeface="ＭＳ Ｐゴシック" charset="0"/>
              </a:rPr>
              <a:t>Two Complementary Solution Directions</a:t>
            </a:r>
          </a:p>
          <a:p>
            <a:pPr lvl="1" eaLnBrk="1" hangingPunct="1"/>
            <a:r>
              <a:rPr lang="en-US" dirty="0" smtClean="0">
                <a:latin typeface="Tahoma" charset="0"/>
                <a:ea typeface="ＭＳ Ｐゴシック" charset="0"/>
                <a:cs typeface="ＭＳ Ｐゴシック" charset="0"/>
              </a:rPr>
              <a:t>New Memory (DRAM) Architectures</a:t>
            </a:r>
          </a:p>
          <a:p>
            <a:pPr lvl="1" eaLnBrk="1" hangingPunct="1"/>
            <a:r>
              <a:rPr lang="en-US" dirty="0" smtClean="0">
                <a:solidFill>
                  <a:srgbClr val="0000FF"/>
                </a:solidFill>
                <a:latin typeface="Tahoma" charset="0"/>
                <a:ea typeface="ＭＳ Ｐゴシック" charset="0"/>
                <a:cs typeface="ＭＳ Ｐゴシック" charset="0"/>
              </a:rPr>
              <a:t>Enabling Emerging (NVM) Technologies</a:t>
            </a:r>
          </a:p>
          <a:p>
            <a:pPr eaLnBrk="1" hangingPunct="1"/>
            <a:r>
              <a:rPr lang="en-US" dirty="0" smtClean="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41</a:t>
            </a:fld>
            <a:endParaRPr lang="en-US" sz="1600">
              <a:solidFill>
                <a:srgbClr val="000000"/>
              </a:solidFill>
              <a:latin typeface="Garamond" charset="0"/>
            </a:endParaRPr>
          </a:p>
        </p:txBody>
      </p:sp>
    </p:spTree>
    <p:extLst>
      <p:ext uri="{BB962C8B-B14F-4D97-AF65-F5344CB8AC3E}">
        <p14:creationId xmlns:p14="http://schemas.microsoft.com/office/powerpoint/2010/main" val="17198211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261122" name="Content Placeholder 2"/>
          <p:cNvSpPr>
            <a:spLocks noGrp="1"/>
          </p:cNvSpPr>
          <p:nvPr>
            <p:ph idx="1"/>
          </p:nvPr>
        </p:nvSpPr>
        <p:spPr>
          <a:xfrm>
            <a:off x="228600" y="996950"/>
            <a:ext cx="8777288" cy="5194300"/>
          </a:xfrm>
        </p:spPr>
        <p:txBody>
          <a:bodyPr/>
          <a:lstStyle/>
          <a:p>
            <a:r>
              <a:rPr lang="en-US" sz="2800">
                <a:latin typeface="Tahoma" charset="0"/>
                <a:ea typeface="ＭＳ Ｐゴシック" charset="0"/>
                <a:cs typeface="ＭＳ Ｐゴシック" charset="0"/>
              </a:rPr>
              <a:t>Difficult charge placement and control</a:t>
            </a:r>
          </a:p>
          <a:p>
            <a:pPr lvl="1"/>
            <a:r>
              <a:rPr lang="en-US" sz="2400">
                <a:latin typeface="Tahoma" charset="0"/>
                <a:ea typeface="ＭＳ Ｐゴシック" charset="0"/>
              </a:rPr>
              <a:t>Flash: floating gate charge</a:t>
            </a:r>
          </a:p>
          <a:p>
            <a:pPr lvl="1"/>
            <a:r>
              <a:rPr lang="en-US" sz="2400">
                <a:latin typeface="Tahoma" charset="0"/>
                <a:ea typeface="ＭＳ Ｐゴシック" charset="0"/>
              </a:rPr>
              <a:t>DRAM: capacitor charge, transistor leakage</a:t>
            </a:r>
          </a:p>
          <a:p>
            <a:endParaRPr lang="en-US" sz="1400">
              <a:latin typeface="Tahoma" charset="0"/>
              <a:ea typeface="ＭＳ Ｐゴシック" charset="0"/>
              <a:cs typeface="ＭＳ Ｐゴシック" charset="0"/>
            </a:endParaRPr>
          </a:p>
          <a:p>
            <a:r>
              <a:rPr lang="en-US" sz="3000">
                <a:solidFill>
                  <a:srgbClr val="FF0000"/>
                </a:solidFill>
                <a:latin typeface="Tahoma" charset="0"/>
                <a:ea typeface="ＭＳ Ｐゴシック" charset="0"/>
                <a:cs typeface="ＭＳ Ｐゴシック" charset="0"/>
              </a:rPr>
              <a:t>Reliable sensing becomes difficult as charge storage unit size reduces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E2A71C-AAD6-1343-AD29-0DFA78FE85A5}" type="slidenum">
              <a:rPr lang="en-US" sz="1600">
                <a:solidFill>
                  <a:srgbClr val="000000"/>
                </a:solidFill>
                <a:latin typeface="Garamond" charset="0"/>
                <a:cs typeface="Arial" charset="0"/>
              </a:rPr>
              <a:pPr eaLnBrk="1" hangingPunct="1"/>
              <a:t>42</a:t>
            </a:fld>
            <a:endParaRPr lang="en-US" sz="1600">
              <a:solidFill>
                <a:srgbClr val="000000"/>
              </a:solidFill>
              <a:latin typeface="Garamond" charset="0"/>
              <a:cs typeface="Arial" charset="0"/>
            </a:endParaRPr>
          </a:p>
        </p:txBody>
      </p:sp>
      <p:pic>
        <p:nvPicPr>
          <p:cNvPr id="26112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647337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a:t>
            </a:r>
            <a:r>
              <a:rPr lang="en-US" b="1" dirty="0">
                <a:solidFill>
                  <a:srgbClr val="0000FF"/>
                </a:solidFill>
                <a:latin typeface="Tahoma" charset="0"/>
                <a:ea typeface="ＭＳ Ｐゴシック" charset="0"/>
                <a:cs typeface="ＭＳ Ｐゴシック" charset="0"/>
              </a:rPr>
              <a:t>resistive</a:t>
            </a:r>
            <a:r>
              <a:rPr lang="en-US" dirty="0">
                <a:solidFill>
                  <a:srgbClr val="0000FF"/>
                </a:solidFill>
                <a:latin typeface="Tahoma" charset="0"/>
                <a:ea typeface="ＭＳ Ｐゴシック" charset="0"/>
                <a:cs typeface="ＭＳ Ｐゴシック" charset="0"/>
              </a:rPr>
              <a:t>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a:t>
            </a:r>
            <a:r>
              <a:rPr lang="en-US" dirty="0" smtClean="0">
                <a:latin typeface="Tahoma" charset="0"/>
                <a:ea typeface="ＭＳ Ｐゴシック" charset="0"/>
              </a:rPr>
              <a:t>ITRS 2009])</a:t>
            </a:r>
            <a:endParaRPr lang="en-US" dirty="0">
              <a:latin typeface="Tahoma" charset="0"/>
              <a:ea typeface="ＭＳ Ｐゴシック" charset="0"/>
            </a:endParaRP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43</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2838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000472"/>
            <a:ext cx="8928992" cy="5020816"/>
          </a:xfrm>
        </p:spPr>
        <p:txBody>
          <a:bodyPr/>
          <a:lstStyle/>
          <a:p>
            <a:pPr lvl="0">
              <a:buClr>
                <a:srgbClr val="CC9900"/>
              </a:buClr>
              <a:buFont typeface="Wingdings" charset="0"/>
              <a:buChar char="n"/>
            </a:pPr>
            <a:endParaRPr lang="en-US" sz="600" dirty="0" smtClean="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200" dirty="0" smtClean="0">
                <a:solidFill>
                  <a:srgbClr val="000000"/>
                </a:solidFill>
                <a:latin typeface="Tahoma" charset="0"/>
                <a:ea typeface="ＭＳ Ｐゴシック" charset="0"/>
                <a:cs typeface="ＭＳ Ｐゴシック" charset="0"/>
              </a:rPr>
              <a:t>Lee+, </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FF"/>
                </a:solidFill>
                <a:latin typeface="Tahoma" charset="0"/>
                <a:ea typeface="ＭＳ Ｐゴシック" charset="0"/>
                <a:cs typeface="ＭＳ Ｐゴシック" charset="0"/>
              </a:rPr>
              <a:t>Architecting Phase Change Memory as a Scalable DRAM Alternative</a:t>
            </a:r>
            <a:r>
              <a:rPr lang="en-US" sz="1200" dirty="0">
                <a:solidFill>
                  <a:srgbClr val="000000"/>
                </a:solidFill>
                <a:latin typeface="Tahoma" charset="0"/>
                <a:ea typeface="ＭＳ Ｐゴシック" charset="0"/>
                <a:cs typeface="ＭＳ Ｐゴシック" charset="0"/>
              </a:rPr>
              <a:t>,</a:t>
            </a:r>
            <a:r>
              <a:rPr lang="ja-JP" altLang="en-US" sz="1200" dirty="0">
                <a:solidFill>
                  <a:srgbClr val="000000"/>
                </a:solidFill>
                <a:latin typeface="Tahoma" charset="0"/>
                <a:ea typeface="ＭＳ Ｐゴシック" charset="0"/>
                <a:cs typeface="ＭＳ Ｐゴシック" charset="0"/>
              </a:rPr>
              <a:t>”</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ISCA’09</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CACM’10</a:t>
            </a:r>
            <a:r>
              <a:rPr lang="en-US" sz="1200" dirty="0">
                <a:solidFill>
                  <a:srgbClr val="000000"/>
                </a:solidFill>
                <a:latin typeface="Tahoma" charset="0"/>
                <a:ea typeface="ＭＳ Ｐゴシック" charset="0"/>
                <a:cs typeface="ＭＳ Ｐゴシック" charset="0"/>
              </a:rPr>
              <a:t>, </a:t>
            </a:r>
            <a:r>
              <a:rPr lang="en-US" sz="1200" dirty="0" smtClean="0">
                <a:solidFill>
                  <a:srgbClr val="000000"/>
                </a:solidFill>
                <a:latin typeface="Tahoma" charset="0"/>
                <a:ea typeface="ＭＳ Ｐゴシック" charset="0"/>
                <a:cs typeface="ＭＳ Ｐゴシック" charset="0"/>
              </a:rPr>
              <a:t>IEEE Micro’10</a:t>
            </a:r>
            <a:r>
              <a:rPr lang="en-US" sz="12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200" dirty="0" smtClean="0"/>
              <a:t>Meza+, </a:t>
            </a:r>
            <a:r>
              <a:rPr lang="en-US" sz="1200" dirty="0"/>
              <a:t>“</a:t>
            </a:r>
            <a:r>
              <a:rPr lang="en-US" sz="1200" dirty="0">
                <a:solidFill>
                  <a:srgbClr val="0000FF"/>
                </a:solidFill>
              </a:rPr>
              <a:t>Enabling Efficient and Scalable Hybrid Memories</a:t>
            </a:r>
            <a:r>
              <a:rPr lang="en-US" sz="1200" dirty="0"/>
              <a:t>,” IEEE Comp. Arch. Letters 2012.</a:t>
            </a:r>
          </a:p>
          <a:p>
            <a:pPr>
              <a:buClr>
                <a:srgbClr val="CC9900"/>
              </a:buClr>
              <a:buFont typeface="Wingdings" charset="0"/>
              <a:buChar char="n"/>
            </a:pPr>
            <a:r>
              <a:rPr lang="en-US" sz="1200" dirty="0" smtClean="0"/>
              <a:t>Yoon, Meza+, </a:t>
            </a:r>
            <a:r>
              <a:rPr lang="en-US" sz="1200" dirty="0"/>
              <a:t>“</a:t>
            </a:r>
            <a:r>
              <a:rPr lang="en-US" sz="1200" dirty="0">
                <a:solidFill>
                  <a:srgbClr val="0000FF"/>
                </a:solidFill>
              </a:rPr>
              <a:t>Row Buffer </a:t>
            </a:r>
            <a:r>
              <a:rPr lang="en-US" sz="1200" dirty="0" smtClean="0">
                <a:solidFill>
                  <a:srgbClr val="0000FF"/>
                </a:solidFill>
              </a:rPr>
              <a:t>Locality</a:t>
            </a:r>
            <a:r>
              <a:rPr lang="en-US" sz="1200" dirty="0">
                <a:solidFill>
                  <a:srgbClr val="0000FF"/>
                </a:solidFill>
              </a:rPr>
              <a:t> </a:t>
            </a:r>
            <a:r>
              <a:rPr lang="en-US" sz="1200" dirty="0" smtClean="0">
                <a:solidFill>
                  <a:srgbClr val="0000FF"/>
                </a:solidFill>
              </a:rPr>
              <a:t>Aware Caching Policies for </a:t>
            </a:r>
            <a:r>
              <a:rPr lang="en-US" sz="1200" dirty="0">
                <a:solidFill>
                  <a:srgbClr val="0000FF"/>
                </a:solidFill>
              </a:rPr>
              <a:t>Hybrid Memories</a:t>
            </a:r>
            <a:r>
              <a:rPr lang="en-US" sz="1200" dirty="0"/>
              <a:t>,” </a:t>
            </a:r>
            <a:r>
              <a:rPr lang="en-US" sz="1200" dirty="0" smtClean="0"/>
              <a:t>ICCD 2012.</a:t>
            </a:r>
          </a:p>
          <a:p>
            <a:pPr>
              <a:buClr>
                <a:srgbClr val="CC9900"/>
              </a:buClr>
              <a:buFont typeface="Wingdings" charset="0"/>
              <a:buChar char="n"/>
            </a:pPr>
            <a:r>
              <a:rPr lang="en-US" sz="1200" dirty="0" err="1" smtClean="0"/>
              <a:t>Kultursay</a:t>
            </a:r>
            <a:r>
              <a:rPr lang="en-US" sz="1200" dirty="0"/>
              <a:t>+, “</a:t>
            </a:r>
            <a:r>
              <a:rPr lang="en-US" sz="1200" dirty="0">
                <a:solidFill>
                  <a:srgbClr val="0000FF"/>
                </a:solidFill>
              </a:rPr>
              <a:t>Evaluating STT-RAM as an Energy-Efficient Main Memory </a:t>
            </a:r>
            <a:r>
              <a:rPr lang="en-US" sz="1200" dirty="0" smtClean="0">
                <a:solidFill>
                  <a:srgbClr val="0000FF"/>
                </a:solidFill>
              </a:rPr>
              <a:t>Alternative</a:t>
            </a:r>
            <a:r>
              <a:rPr lang="en-US" sz="1200" dirty="0" smtClean="0"/>
              <a:t>,</a:t>
            </a:r>
            <a:r>
              <a:rPr lang="en-US" sz="1200" dirty="0"/>
              <a:t>” ISPASS 2013. </a:t>
            </a:r>
            <a:endParaRPr lang="en-US" sz="1200" dirty="0" smtClean="0"/>
          </a:p>
          <a:p>
            <a:pPr>
              <a:buClr>
                <a:srgbClr val="CC9900"/>
              </a:buClr>
              <a:buFont typeface="Wingdings" charset="0"/>
              <a:buChar char="n"/>
            </a:pPr>
            <a:r>
              <a:rPr lang="en-US" sz="1200" dirty="0" smtClean="0"/>
              <a:t>Meza+, “</a:t>
            </a:r>
            <a:r>
              <a:rPr lang="en-US" sz="1200" dirty="0" smtClean="0">
                <a:solidFill>
                  <a:srgbClr val="0000FF"/>
                </a:solidFill>
              </a:rPr>
              <a:t>A Case for Efficient Hardware-Software Cooperative Management of Storage and Memory</a:t>
            </a:r>
            <a:r>
              <a:rPr lang="en-US" sz="1200" dirty="0" smtClean="0"/>
              <a:t>,” WEED 2013.</a:t>
            </a:r>
          </a:p>
          <a:p>
            <a:pPr>
              <a:buClr>
                <a:srgbClr val="CC9900"/>
              </a:buClr>
              <a:buFont typeface="Wingdings" charset="0"/>
              <a:buChar char="n"/>
            </a:pPr>
            <a:r>
              <a:rPr lang="en-US" sz="1200" dirty="0" smtClean="0"/>
              <a:t>Lu+, “</a:t>
            </a:r>
            <a:r>
              <a:rPr lang="en-US" sz="1200" dirty="0" smtClean="0">
                <a:solidFill>
                  <a:srgbClr val="0000FF"/>
                </a:solidFill>
              </a:rPr>
              <a:t>Loose Ordering Consistency for Persistent Memory</a:t>
            </a:r>
            <a:r>
              <a:rPr lang="en-US" sz="1200" dirty="0" smtClean="0"/>
              <a:t>,” ICCD 2014.</a:t>
            </a:r>
          </a:p>
          <a:p>
            <a:pPr>
              <a:buClr>
                <a:srgbClr val="CC9900"/>
              </a:buClr>
              <a:buFont typeface="Wingdings" charset="0"/>
              <a:buChar char="n"/>
            </a:pPr>
            <a:r>
              <a:rPr lang="en-US" sz="1200" dirty="0"/>
              <a:t>Zhao+, “</a:t>
            </a:r>
            <a:r>
              <a:rPr lang="en-US" sz="1200" dirty="0">
                <a:solidFill>
                  <a:srgbClr val="0000FF"/>
                </a:solidFill>
              </a:rPr>
              <a:t>FIRM: Fair and High-Performance Memory Control for Persistent Memory </a:t>
            </a:r>
            <a:r>
              <a:rPr lang="en-US" sz="1200" dirty="0" smtClean="0">
                <a:solidFill>
                  <a:srgbClr val="0000FF"/>
                </a:solidFill>
              </a:rPr>
              <a:t>Systems</a:t>
            </a:r>
            <a:r>
              <a:rPr lang="en-US" sz="1200" dirty="0" smtClean="0"/>
              <a:t>,</a:t>
            </a:r>
            <a:r>
              <a:rPr lang="en-US" sz="1200" dirty="0"/>
              <a:t>” MICRO 2014</a:t>
            </a:r>
            <a:r>
              <a:rPr lang="en-US" sz="1200" dirty="0" smtClean="0"/>
              <a:t>.</a:t>
            </a:r>
          </a:p>
          <a:p>
            <a:pPr>
              <a:buClr>
                <a:srgbClr val="CC9900"/>
              </a:buClr>
              <a:buFont typeface="Wingdings" charset="0"/>
              <a:buChar char="n"/>
            </a:pPr>
            <a:r>
              <a:rPr lang="en-US" sz="1200" dirty="0" smtClean="0"/>
              <a:t>Yoon, Meza+</a:t>
            </a:r>
            <a:r>
              <a:rPr lang="en-US" sz="1200" dirty="0"/>
              <a:t>, “</a:t>
            </a:r>
            <a:r>
              <a:rPr lang="en-US" sz="1200" dirty="0">
                <a:solidFill>
                  <a:srgbClr val="0000FF"/>
                </a:solidFill>
              </a:rPr>
              <a:t>Efficient Data Mapping and Buffering Techniques for Multi-Level Cell Phase-Change </a:t>
            </a:r>
            <a:r>
              <a:rPr lang="en-US" sz="1200" dirty="0" smtClean="0">
                <a:solidFill>
                  <a:srgbClr val="0000FF"/>
                </a:solidFill>
              </a:rPr>
              <a:t>Memories</a:t>
            </a:r>
            <a:r>
              <a:rPr lang="en-US" sz="1200" dirty="0" smtClean="0"/>
              <a:t>,” TACO 2014.</a:t>
            </a:r>
          </a:p>
          <a:p>
            <a:pPr>
              <a:buClr>
                <a:srgbClr val="CC9900"/>
              </a:buClr>
              <a:buFont typeface="Wingdings" charset="0"/>
              <a:buChar char="n"/>
            </a:pPr>
            <a:r>
              <a:rPr lang="en-US" sz="1200" dirty="0" smtClean="0"/>
              <a:t>Ren+, “</a:t>
            </a:r>
            <a:r>
              <a:rPr lang="en-US" sz="1200" dirty="0" smtClean="0">
                <a:solidFill>
                  <a:srgbClr val="0000FF"/>
                </a:solidFill>
              </a:rPr>
              <a:t>ThyNVM: Enabling </a:t>
            </a:r>
            <a:r>
              <a:rPr lang="en-US" sz="1200" dirty="0">
                <a:solidFill>
                  <a:srgbClr val="0000FF"/>
                </a:solidFill>
              </a:rPr>
              <a:t>Software-Transparent </a:t>
            </a:r>
            <a:r>
              <a:rPr lang="en-US" sz="1200" dirty="0" smtClean="0">
                <a:solidFill>
                  <a:srgbClr val="0000FF"/>
                </a:solidFill>
              </a:rPr>
              <a:t>Crash </a:t>
            </a:r>
            <a:r>
              <a:rPr lang="en-US" sz="1200" dirty="0">
                <a:solidFill>
                  <a:srgbClr val="0000FF"/>
                </a:solidFill>
              </a:rPr>
              <a:t>Consistency in Persistent Memory </a:t>
            </a:r>
            <a:r>
              <a:rPr lang="en-US" sz="1200" dirty="0" smtClean="0">
                <a:solidFill>
                  <a:srgbClr val="0000FF"/>
                </a:solidFill>
              </a:rPr>
              <a:t>Systems</a:t>
            </a:r>
            <a:r>
              <a:rPr lang="en-US" sz="1200" dirty="0" smtClean="0"/>
              <a:t>,” MICRO 2015.</a:t>
            </a:r>
          </a:p>
          <a:p>
            <a:pPr>
              <a:buClr>
                <a:srgbClr val="CC9900"/>
              </a:buClr>
              <a:buFont typeface="Wingdings" charset="0"/>
              <a:buChar char="n"/>
            </a:pPr>
            <a:r>
              <a:rPr lang="en-US" sz="1200" dirty="0" smtClean="0"/>
              <a:t>Chauhan+</a:t>
            </a:r>
            <a:r>
              <a:rPr lang="en-US" sz="1200" dirty="0"/>
              <a:t>, “</a:t>
            </a:r>
            <a:r>
              <a:rPr lang="en-US" sz="1200" dirty="0" err="1">
                <a:solidFill>
                  <a:srgbClr val="0000FF"/>
                </a:solidFill>
              </a:rPr>
              <a:t>NVMove</a:t>
            </a:r>
            <a:r>
              <a:rPr lang="en-US" sz="1200" dirty="0">
                <a:solidFill>
                  <a:srgbClr val="0000FF"/>
                </a:solidFill>
              </a:rPr>
              <a:t>: Helping Programmers Move to Byte-Based </a:t>
            </a:r>
            <a:r>
              <a:rPr lang="en-US" sz="1200" dirty="0" smtClean="0">
                <a:solidFill>
                  <a:srgbClr val="0000FF"/>
                </a:solidFill>
              </a:rPr>
              <a:t>Persistence</a:t>
            </a:r>
            <a:r>
              <a:rPr lang="en-US" sz="1200" dirty="0" smtClean="0"/>
              <a:t>,</a:t>
            </a:r>
            <a:r>
              <a:rPr lang="en-US" sz="1200" dirty="0"/>
              <a:t>” INFLOW 2016</a:t>
            </a:r>
            <a:r>
              <a:rPr lang="en-US" sz="1200" dirty="0" smtClean="0"/>
              <a:t>.</a:t>
            </a:r>
          </a:p>
          <a:p>
            <a:pPr>
              <a:buClr>
                <a:srgbClr val="CC9900"/>
              </a:buClr>
              <a:buFont typeface="Wingdings" charset="0"/>
              <a:buChar char="n"/>
            </a:pPr>
            <a:r>
              <a:rPr lang="en-US" sz="1200" dirty="0" smtClean="0"/>
              <a:t>Li+, “</a:t>
            </a:r>
            <a:r>
              <a:rPr lang="en-US" sz="1200" dirty="0" smtClean="0">
                <a:solidFill>
                  <a:srgbClr val="0000FF"/>
                </a:solidFill>
              </a:rPr>
              <a:t>Utility-Based Hybrid Memory Management</a:t>
            </a:r>
            <a:r>
              <a:rPr lang="en-US" sz="1200" dirty="0" smtClean="0"/>
              <a:t>,” CLUSTER 2017.</a:t>
            </a:r>
          </a:p>
          <a:p>
            <a:pPr>
              <a:buClr>
                <a:srgbClr val="CC9900"/>
              </a:buClr>
              <a:buFont typeface="Wingdings" charset="0"/>
              <a:buChar char="n"/>
            </a:pPr>
            <a:r>
              <a:rPr lang="en-US" sz="1200" dirty="0"/>
              <a:t>Yu+, “</a:t>
            </a:r>
            <a:r>
              <a:rPr lang="en-US" sz="1200" dirty="0">
                <a:solidFill>
                  <a:srgbClr val="0000FF"/>
                </a:solidFill>
              </a:rPr>
              <a:t>Banshee: Bandwidth-Efficient DRAM Caching via Software/Hardware </a:t>
            </a:r>
            <a:r>
              <a:rPr lang="en-US" sz="1200" dirty="0" smtClean="0">
                <a:solidFill>
                  <a:srgbClr val="0000FF"/>
                </a:solidFill>
              </a:rPr>
              <a:t>Cooperation</a:t>
            </a:r>
            <a:r>
              <a:rPr lang="en-US" sz="1200" dirty="0" smtClean="0"/>
              <a:t>,” MICRO 2017.</a:t>
            </a:r>
          </a:p>
          <a:p>
            <a:pPr>
              <a:buClr>
                <a:srgbClr val="CC9900"/>
              </a:buClr>
              <a:buFont typeface="Wingdings" charset="0"/>
              <a:buChar char="n"/>
            </a:pPr>
            <a:endParaRPr lang="en-US" sz="12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44</a:t>
            </a:fld>
            <a:endParaRPr lang="en-US" sz="1600" dirty="0">
              <a:solidFill>
                <a:srgbClr val="000000"/>
              </a:solidFill>
              <a:latin typeface="Garamond" charset="0"/>
            </a:endParaRPr>
          </a:p>
        </p:txBody>
      </p:sp>
    </p:spTree>
    <p:extLst>
      <p:ext uri="{BB962C8B-B14F-4D97-AF65-F5344CB8AC3E}">
        <p14:creationId xmlns:p14="http://schemas.microsoft.com/office/powerpoint/2010/main" val="1089647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59201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Garamond" charset="0"/>
                <a:ea typeface="ＭＳ Ｐゴシック" charset="0"/>
                <a:cs typeface="ＭＳ Ｐゴシック" charset="0"/>
              </a:rPr>
              <a:t>What is Phase Change Memory?</a:t>
            </a:r>
          </a:p>
        </p:txBody>
      </p:sp>
      <p:sp>
        <p:nvSpPr>
          <p:cNvPr id="3" name="Content Placeholder 2"/>
          <p:cNvSpPr>
            <a:spLocks noGrp="1"/>
          </p:cNvSpPr>
          <p:nvPr>
            <p:ph idx="1"/>
          </p:nvPr>
        </p:nvSpPr>
        <p:spPr>
          <a:xfrm>
            <a:off x="228600" y="996950"/>
            <a:ext cx="8915400" cy="5194300"/>
          </a:xfrm>
        </p:spPr>
        <p:txBody>
          <a:bodyPr/>
          <a:lstStyle/>
          <a:p>
            <a:pPr marL="457131" indent="-457131"/>
            <a:r>
              <a:rPr lang="en-US" sz="2200">
                <a:latin typeface="Tahoma" charset="0"/>
                <a:ea typeface="ＭＳ Ｐゴシック" charset="0"/>
                <a:cs typeface="ＭＳ Ｐゴシック" charset="0"/>
              </a:rPr>
              <a:t>Phase change material (chalcogenide glass) exists in two states:</a:t>
            </a:r>
          </a:p>
          <a:p>
            <a:pPr marL="784108" lvl="1" indent="-457131"/>
            <a:r>
              <a:rPr lang="en-US" sz="2000">
                <a:latin typeface="Tahoma" charset="0"/>
                <a:ea typeface="ＭＳ Ｐゴシック" charset="0"/>
              </a:rPr>
              <a:t>Amorphous: Low optical reflexivity and high electrical resistivity</a:t>
            </a:r>
          </a:p>
          <a:p>
            <a:pPr marL="784108" lvl="1" indent="-457131"/>
            <a:r>
              <a:rPr lang="en-US" sz="2000">
                <a:latin typeface="Tahoma" charset="0"/>
                <a:ea typeface="ＭＳ Ｐゴシック" charset="0"/>
              </a:rPr>
              <a:t>Crystalline: High optical reflexivity and low electrical resistivity</a:t>
            </a:r>
          </a:p>
          <a:p>
            <a:pPr marL="457131" indent="-457131"/>
            <a:endParaRPr lang="en-US">
              <a:latin typeface="Tahoma" charset="0"/>
              <a:ea typeface="ＭＳ Ｐゴシック" charset="0"/>
              <a:cs typeface="ＭＳ Ｐゴシック" charset="0"/>
            </a:endParaRPr>
          </a:p>
        </p:txBody>
      </p:sp>
      <p:sp>
        <p:nvSpPr>
          <p:cNvPr id="4198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1E6F7C3-B3F1-AB45-B64C-BA5FC23A5EEE}" type="slidenum">
              <a:rPr lang="en-US" sz="1600">
                <a:solidFill>
                  <a:srgbClr val="000000"/>
                </a:solidFill>
                <a:latin typeface="Garamond" charset="0"/>
              </a:rPr>
              <a:pPr eaLnBrk="1" hangingPunct="1"/>
              <a:t>46</a:t>
            </a:fld>
            <a:endParaRPr lang="en-US" sz="1600">
              <a:solidFill>
                <a:srgbClr val="000000"/>
              </a:solidFill>
              <a:latin typeface="Garamond" charset="0"/>
            </a:endParaRPr>
          </a:p>
        </p:txBody>
      </p:sp>
      <p:pic>
        <p:nvPicPr>
          <p:cNvPr id="419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6248400" cy="319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90"/>
          <p:cNvSpPr txBox="1">
            <a:spLocks noChangeArrowheads="1"/>
          </p:cNvSpPr>
          <p:nvPr/>
        </p:nvSpPr>
        <p:spPr bwMode="auto">
          <a:xfrm>
            <a:off x="470976" y="5610227"/>
            <a:ext cx="8313179" cy="741731"/>
          </a:xfrm>
          <a:prstGeom prst="rect">
            <a:avLst/>
          </a:prstGeom>
          <a:solidFill>
            <a:srgbClr val="CCCCFF"/>
          </a:solidFill>
          <a:ln w="25400">
            <a:solidFill>
              <a:srgbClr val="FF6600"/>
            </a:solidFill>
            <a:miter lim="800000"/>
            <a:headEnd/>
            <a:tailEnd/>
          </a:ln>
          <a:effectLst/>
        </p:spPr>
        <p:txBody>
          <a:bodyPr wrap="none" lIns="63999" tIns="31999" rIns="63999" bIns="31999">
            <a:spAutoFit/>
          </a:bodyPr>
          <a:lstStyle/>
          <a:p>
            <a:pPr algn="ctr">
              <a:defRPr/>
            </a:pPr>
            <a:r>
              <a:rPr lang="en-US" sz="2200" kern="0" dirty="0">
                <a:solidFill>
                  <a:sysClr val="windowText" lastClr="000000"/>
                </a:solidFill>
                <a:latin typeface="Arial" pitchFamily="-107" charset="0"/>
                <a:ea typeface="Arial" pitchFamily="-107" charset="0"/>
                <a:cs typeface="Arial" pitchFamily="-107" charset="0"/>
              </a:rPr>
              <a:t>PCM is resistive memory:  High resistance (0), Low resistance (1)</a:t>
            </a:r>
          </a:p>
          <a:p>
            <a:pPr algn="ctr">
              <a:defRPr/>
            </a:pPr>
            <a:r>
              <a:rPr lang="en-US" sz="2200" kern="0" dirty="0">
                <a:solidFill>
                  <a:sysClr val="windowText" lastClr="000000"/>
                </a:solidFill>
                <a:latin typeface="Arial" pitchFamily="-107" charset="0"/>
                <a:ea typeface="Arial" pitchFamily="-107" charset="0"/>
                <a:cs typeface="Arial" pitchFamily="-107" charset="0"/>
              </a:rPr>
              <a:t>PCM cell can be switched between states reliably and quickly</a:t>
            </a:r>
          </a:p>
        </p:txBody>
      </p:sp>
    </p:spTree>
    <p:extLst>
      <p:ext uri="{BB962C8B-B14F-4D97-AF65-F5344CB8AC3E}">
        <p14:creationId xmlns:p14="http://schemas.microsoft.com/office/powerpoint/2010/main" val="1682592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atin typeface="Garamond" charset="0"/>
                <a:ea typeface="ＭＳ Ｐゴシック" charset="0"/>
                <a:cs typeface="ＭＳ Ｐゴシック" charset="0"/>
              </a:rPr>
              <a:t>How Does PCM Work?</a:t>
            </a:r>
          </a:p>
        </p:txBody>
      </p:sp>
      <p:sp>
        <p:nvSpPr>
          <p:cNvPr id="43011" name="Content Placeholder 2"/>
          <p:cNvSpPr>
            <a:spLocks noGrp="1"/>
          </p:cNvSpPr>
          <p:nvPr>
            <p:ph idx="1"/>
          </p:nvPr>
        </p:nvSpPr>
        <p:spPr>
          <a:xfrm>
            <a:off x="228600" y="996950"/>
            <a:ext cx="8610600" cy="5194300"/>
          </a:xfrm>
        </p:spPr>
        <p:txBody>
          <a:bodyPr/>
          <a:lstStyle/>
          <a:p>
            <a:r>
              <a:rPr lang="en-US" sz="2000">
                <a:latin typeface="Tahoma" charset="0"/>
                <a:ea typeface="ＭＳ Ｐゴシック" charset="0"/>
                <a:cs typeface="ＭＳ Ｐゴシック" charset="0"/>
              </a:rPr>
              <a:t>Write: change phase via current injection</a:t>
            </a:r>
          </a:p>
          <a:p>
            <a:pPr lvl="1"/>
            <a:r>
              <a:rPr lang="en-US" sz="1800">
                <a:latin typeface="Tahoma" charset="0"/>
                <a:ea typeface="ＭＳ Ｐゴシック" charset="0"/>
              </a:rPr>
              <a:t>SET: sustained current to heat cell above T</a:t>
            </a:r>
            <a:r>
              <a:rPr lang="en-US" sz="1800" i="1">
                <a:latin typeface="Tahoma" charset="0"/>
                <a:ea typeface="ＭＳ Ｐゴシック" charset="0"/>
              </a:rPr>
              <a:t>cryst</a:t>
            </a:r>
            <a:r>
              <a:rPr lang="en-US" sz="1800">
                <a:latin typeface="Tahoma" charset="0"/>
                <a:ea typeface="ＭＳ Ｐゴシック" charset="0"/>
              </a:rPr>
              <a:t> </a:t>
            </a:r>
          </a:p>
          <a:p>
            <a:pPr lvl="1"/>
            <a:r>
              <a:rPr lang="en-US" sz="1800">
                <a:latin typeface="Tahoma" charset="0"/>
                <a:ea typeface="ＭＳ Ｐゴシック" charset="0"/>
              </a:rPr>
              <a:t>RESET: cell heated above T</a:t>
            </a:r>
            <a:r>
              <a:rPr lang="en-US" sz="1800" i="1">
                <a:latin typeface="Tahoma" charset="0"/>
                <a:ea typeface="ＭＳ Ｐゴシック" charset="0"/>
              </a:rPr>
              <a:t>melt</a:t>
            </a:r>
            <a:r>
              <a:rPr lang="en-US" sz="1800">
                <a:latin typeface="Tahoma" charset="0"/>
                <a:ea typeface="ＭＳ Ｐゴシック" charset="0"/>
              </a:rPr>
              <a:t> and quenched</a:t>
            </a:r>
          </a:p>
          <a:p>
            <a:r>
              <a:rPr lang="en-US" sz="2000">
                <a:latin typeface="Tahoma" charset="0"/>
                <a:ea typeface="ＭＳ Ｐゴシック" charset="0"/>
                <a:cs typeface="ＭＳ Ｐゴシック" charset="0"/>
              </a:rPr>
              <a:t>Read: detect phase via material resistance </a:t>
            </a:r>
          </a:p>
          <a:p>
            <a:pPr lvl="1"/>
            <a:r>
              <a:rPr lang="en-US" sz="1800">
                <a:latin typeface="Tahoma" charset="0"/>
                <a:ea typeface="ＭＳ Ｐゴシック" charset="0"/>
              </a:rPr>
              <a:t>amorphous/crystalline</a:t>
            </a: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4301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969144A-7066-6447-B21E-9C90E183834E}"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grpSp>
        <p:nvGrpSpPr>
          <p:cNvPr id="2" name="Group 33"/>
          <p:cNvGrpSpPr>
            <a:grpSpLocks/>
          </p:cNvGrpSpPr>
          <p:nvPr/>
        </p:nvGrpSpPr>
        <p:grpSpPr bwMode="auto">
          <a:xfrm>
            <a:off x="-80960" y="3208341"/>
            <a:ext cx="3863977" cy="3236912"/>
            <a:chOff x="2960" y="1053"/>
            <a:chExt cx="2434" cy="2039"/>
          </a:xfrm>
        </p:grpSpPr>
        <p:grpSp>
          <p:nvGrpSpPr>
            <p:cNvPr id="43032" name="Group 34"/>
            <p:cNvGrpSpPr>
              <a:grpSpLocks/>
            </p:cNvGrpSpPr>
            <p:nvPr/>
          </p:nvGrpSpPr>
          <p:grpSpPr bwMode="auto">
            <a:xfrm>
              <a:off x="3283" y="1548"/>
              <a:ext cx="177" cy="877"/>
              <a:chOff x="3790" y="1082"/>
              <a:chExt cx="177" cy="877"/>
            </a:xfrm>
          </p:grpSpPr>
          <p:sp>
            <p:nvSpPr>
              <p:cNvPr id="47" name="Freeform 35"/>
              <p:cNvSpPr>
                <a:spLocks noChangeAspect="1"/>
              </p:cNvSpPr>
              <p:nvPr/>
            </p:nvSpPr>
            <p:spPr bwMode="auto">
              <a:xfrm>
                <a:off x="3836" y="1634"/>
                <a:ext cx="94" cy="325"/>
              </a:xfrm>
              <a:custGeom>
                <a:avLst/>
                <a:gdLst/>
                <a:ahLst/>
                <a:cxnLst>
                  <a:cxn ang="0">
                    <a:pos x="96" y="0"/>
                  </a:cxn>
                  <a:cxn ang="0">
                    <a:pos x="96" y="95"/>
                  </a:cxn>
                  <a:cxn ang="0">
                    <a:pos x="0" y="95"/>
                  </a:cxn>
                  <a:cxn ang="0">
                    <a:pos x="0" y="239"/>
                  </a:cxn>
                  <a:cxn ang="0">
                    <a:pos x="96" y="239"/>
                  </a:cxn>
                  <a:cxn ang="0">
                    <a:pos x="96" y="334"/>
                  </a:cxn>
                </a:cxnLst>
                <a:rect l="0" t="0" r="r" b="b"/>
                <a:pathLst>
                  <a:path w="96" h="334">
                    <a:moveTo>
                      <a:pt x="96" y="0"/>
                    </a:moveTo>
                    <a:lnTo>
                      <a:pt x="96" y="95"/>
                    </a:lnTo>
                    <a:lnTo>
                      <a:pt x="0" y="95"/>
                    </a:lnTo>
                    <a:lnTo>
                      <a:pt x="0" y="239"/>
                    </a:lnTo>
                    <a:lnTo>
                      <a:pt x="96" y="239"/>
                    </a:lnTo>
                    <a:lnTo>
                      <a:pt x="96" y="334"/>
                    </a:lnTo>
                  </a:path>
                </a:pathLst>
              </a:custGeom>
              <a:noFill/>
              <a:ln w="38100" cap="flat" cmpd="sng">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8" name="Line 36"/>
              <p:cNvSpPr>
                <a:spLocks noChangeAspect="1" noChangeShapeType="1"/>
              </p:cNvSpPr>
              <p:nvPr/>
            </p:nvSpPr>
            <p:spPr bwMode="auto">
              <a:xfrm>
                <a:off x="3790" y="1726"/>
                <a:ext cx="0" cy="141"/>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9" name="Freeform 37"/>
              <p:cNvSpPr>
                <a:spLocks noChangeAspect="1"/>
              </p:cNvSpPr>
              <p:nvPr/>
            </p:nvSpPr>
            <p:spPr bwMode="auto">
              <a:xfrm rot="-16200000">
                <a:off x="3772" y="1348"/>
                <a:ext cx="322" cy="63"/>
              </a:xfrm>
              <a:custGeom>
                <a:avLst/>
                <a:gdLst/>
                <a:ahLst/>
                <a:cxnLst>
                  <a:cxn ang="0">
                    <a:pos x="0" y="144"/>
                  </a:cxn>
                  <a:cxn ang="0">
                    <a:pos x="384" y="144"/>
                  </a:cxn>
                  <a:cxn ang="0">
                    <a:pos x="480" y="0"/>
                  </a:cxn>
                  <a:cxn ang="0">
                    <a:pos x="528" y="240"/>
                  </a:cxn>
                  <a:cxn ang="0">
                    <a:pos x="672" y="0"/>
                  </a:cxn>
                  <a:cxn ang="0">
                    <a:pos x="720" y="240"/>
                  </a:cxn>
                  <a:cxn ang="0">
                    <a:pos x="864" y="0"/>
                  </a:cxn>
                  <a:cxn ang="0">
                    <a:pos x="912" y="144"/>
                  </a:cxn>
                  <a:cxn ang="0">
                    <a:pos x="1344" y="144"/>
                  </a:cxn>
                </a:cxnLst>
                <a:rect l="0" t="0" r="r" b="b"/>
                <a:pathLst>
                  <a:path w="1344" h="240">
                    <a:moveTo>
                      <a:pt x="0" y="144"/>
                    </a:moveTo>
                    <a:lnTo>
                      <a:pt x="384" y="144"/>
                    </a:lnTo>
                    <a:lnTo>
                      <a:pt x="480" y="0"/>
                    </a:lnTo>
                    <a:lnTo>
                      <a:pt x="528" y="240"/>
                    </a:lnTo>
                    <a:lnTo>
                      <a:pt x="672" y="0"/>
                    </a:lnTo>
                    <a:lnTo>
                      <a:pt x="720" y="240"/>
                    </a:lnTo>
                    <a:lnTo>
                      <a:pt x="864" y="0"/>
                    </a:lnTo>
                    <a:lnTo>
                      <a:pt x="912" y="144"/>
                    </a:lnTo>
                    <a:lnTo>
                      <a:pt x="1344" y="144"/>
                    </a:lnTo>
                  </a:path>
                </a:pathLst>
              </a:custGeom>
              <a:noFill/>
              <a:ln w="38100" cap="flat" cmpd="sng">
                <a:solidFill>
                  <a:srgbClr val="000000"/>
                </a:solidFill>
                <a:prstDash val="solid"/>
                <a:round/>
                <a:headEnd/>
                <a:tailEnd/>
              </a:ln>
              <a:effectLst/>
            </p:spPr>
            <p:txBody>
              <a:bodyPr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0" name="Line 38"/>
              <p:cNvSpPr>
                <a:spLocks noChangeAspect="1" noChangeShapeType="1"/>
              </p:cNvSpPr>
              <p:nvPr/>
            </p:nvSpPr>
            <p:spPr bwMode="auto">
              <a:xfrm>
                <a:off x="3929" y="1082"/>
                <a:ext cx="0" cy="177"/>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1" name="Line 39"/>
              <p:cNvSpPr>
                <a:spLocks noChangeAspect="1" noChangeShapeType="1"/>
              </p:cNvSpPr>
              <p:nvPr/>
            </p:nvSpPr>
            <p:spPr bwMode="auto">
              <a:xfrm>
                <a:off x="3930" y="1488"/>
                <a:ext cx="0" cy="191"/>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grpSp>
        <p:pic>
          <p:nvPicPr>
            <p:cNvPr id="43033" name="Picture 40" descr="11201-cell5a"/>
            <p:cNvPicPr>
              <a:picLocks noChangeAspect="1" noChangeArrowheads="1"/>
            </p:cNvPicPr>
            <p:nvPr/>
          </p:nvPicPr>
          <p:blipFill>
            <a:blip r:embed="rId2">
              <a:extLst>
                <a:ext uri="{28A0092B-C50C-407E-A947-70E740481C1C}">
                  <a14:useLocalDpi xmlns:a14="http://schemas.microsoft.com/office/drawing/2010/main" val="0"/>
                </a:ext>
              </a:extLst>
            </a:blip>
            <a:srcRect l="24374" t="25031" r="25969" b="32062"/>
            <a:stretch>
              <a:fillRect/>
            </a:stretch>
          </p:blipFill>
          <p:spPr bwMode="auto">
            <a:xfrm>
              <a:off x="3949" y="1055"/>
              <a:ext cx="1445"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Line 41"/>
            <p:cNvSpPr>
              <a:spLocks noChangeShapeType="1"/>
            </p:cNvSpPr>
            <p:nvPr/>
          </p:nvSpPr>
          <p:spPr bwMode="auto">
            <a:xfrm flipV="1">
              <a:off x="3426" y="1053"/>
              <a:ext cx="514" cy="713"/>
            </a:xfrm>
            <a:prstGeom prst="line">
              <a:avLst/>
            </a:prstGeom>
            <a:noFill/>
            <a:ln w="19050">
              <a:solidFill>
                <a:srgbClr val="000000"/>
              </a:solidFill>
              <a:prstDash val="sysDot"/>
              <a:round/>
              <a:headEnd/>
              <a:tailEnd type="none" w="lg" len="lg"/>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0" name="Line 42"/>
            <p:cNvSpPr>
              <a:spLocks noChangeShapeType="1"/>
            </p:cNvSpPr>
            <p:nvPr/>
          </p:nvSpPr>
          <p:spPr bwMode="auto">
            <a:xfrm>
              <a:off x="3413" y="1946"/>
              <a:ext cx="534" cy="348"/>
            </a:xfrm>
            <a:prstGeom prst="line">
              <a:avLst/>
            </a:prstGeom>
            <a:noFill/>
            <a:ln w="19050">
              <a:solidFill>
                <a:srgbClr val="000000"/>
              </a:solidFill>
              <a:prstDash val="sysDot"/>
              <a:round/>
              <a:headEnd/>
              <a:tailEnd type="none" w="lg" len="lg"/>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1" name="Line 43"/>
            <p:cNvSpPr>
              <a:spLocks noChangeShapeType="1"/>
            </p:cNvSpPr>
            <p:nvPr/>
          </p:nvSpPr>
          <p:spPr bwMode="auto">
            <a:xfrm>
              <a:off x="3269" y="1417"/>
              <a:ext cx="0" cy="507"/>
            </a:xfrm>
            <a:prstGeom prst="line">
              <a:avLst/>
            </a:prstGeom>
            <a:noFill/>
            <a:ln w="38100">
              <a:solidFill>
                <a:srgbClr val="7889FB"/>
              </a:solidFill>
              <a:round/>
              <a:headEnd/>
              <a:tailEnd type="triangle" w="lg" len="lg"/>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2" name="Text Box 44"/>
            <p:cNvSpPr txBox="1">
              <a:spLocks noChangeAspect="1" noChangeArrowheads="1"/>
            </p:cNvSpPr>
            <p:nvPr/>
          </p:nvSpPr>
          <p:spPr bwMode="auto">
            <a:xfrm>
              <a:off x="2960" y="1062"/>
              <a:ext cx="611" cy="368"/>
            </a:xfrm>
            <a:prstGeom prst="rect">
              <a:avLst/>
            </a:prstGeom>
            <a:noFill/>
            <a:ln w="12700">
              <a:noFill/>
              <a:miter lim="800000"/>
              <a:headEnd/>
              <a:tailEnd/>
            </a:ln>
            <a:effectLst/>
          </p:spPr>
          <p:txBody>
            <a:bodyPr wrap="none">
              <a:spAutoFit/>
            </a:bodyPr>
            <a:lstStyle/>
            <a:p>
              <a:pPr algn="ctr">
                <a:defRPr/>
              </a:pPr>
              <a:r>
                <a:rPr lang="en-US" sz="1600" b="1" kern="0">
                  <a:solidFill>
                    <a:srgbClr val="7889FB"/>
                  </a:solidFill>
                  <a:ea typeface="MS PGothic" pitchFamily="34" charset="-128"/>
                  <a:cs typeface="MS PGothic" pitchFamily="34" charset="-128"/>
                </a:rPr>
                <a:t>Large</a:t>
              </a:r>
            </a:p>
            <a:p>
              <a:pPr algn="ctr">
                <a:defRPr/>
              </a:pPr>
              <a:r>
                <a:rPr lang="en-US" sz="1600" b="1" kern="0">
                  <a:solidFill>
                    <a:srgbClr val="7889FB"/>
                  </a:solidFill>
                  <a:ea typeface="MS PGothic" pitchFamily="34" charset="-128"/>
                  <a:cs typeface="MS PGothic" pitchFamily="34" charset="-128"/>
                </a:rPr>
                <a:t>Current</a:t>
              </a:r>
            </a:p>
          </p:txBody>
        </p:sp>
        <p:sp>
          <p:nvSpPr>
            <p:cNvPr id="43" name="AutoShape 45"/>
            <p:cNvSpPr>
              <a:spLocks noChangeAspect="1" noChangeArrowheads="1"/>
            </p:cNvSpPr>
            <p:nvPr/>
          </p:nvSpPr>
          <p:spPr bwMode="auto">
            <a:xfrm rot="10800000" flipH="1">
              <a:off x="3375" y="2419"/>
              <a:ext cx="92" cy="76"/>
            </a:xfrm>
            <a:prstGeom prst="triangle">
              <a:avLst>
                <a:gd name="adj" fmla="val 50000"/>
              </a:avLst>
            </a:prstGeom>
            <a:noFill/>
            <a:ln w="38100">
              <a:solidFill>
                <a:srgbClr val="000000"/>
              </a:solidFill>
              <a:miter lim="800000"/>
              <a:headEnd/>
              <a:tailEnd/>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4" name="Line 46"/>
            <p:cNvSpPr>
              <a:spLocks noChangeAspect="1" noChangeShapeType="1"/>
            </p:cNvSpPr>
            <p:nvPr/>
          </p:nvSpPr>
          <p:spPr bwMode="auto">
            <a:xfrm rot="-5400000">
              <a:off x="3217" y="2185"/>
              <a:ext cx="0" cy="141"/>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5" name="Text Box 47"/>
            <p:cNvSpPr txBox="1">
              <a:spLocks noChangeAspect="1" noChangeArrowheads="1"/>
            </p:cNvSpPr>
            <p:nvPr/>
          </p:nvSpPr>
          <p:spPr bwMode="auto">
            <a:xfrm>
              <a:off x="3969" y="2333"/>
              <a:ext cx="1406" cy="446"/>
            </a:xfrm>
            <a:prstGeom prst="rect">
              <a:avLst/>
            </a:prstGeom>
            <a:solidFill>
              <a:srgbClr val="7889FB"/>
            </a:solidFill>
            <a:ln w="19050">
              <a:noFill/>
              <a:miter lim="800000"/>
              <a:headEnd/>
              <a:tailEnd/>
            </a:ln>
            <a:effectLst/>
          </p:spPr>
          <p:txBody>
            <a:bodyPr>
              <a:spAutoFit/>
            </a:bodyPr>
            <a:lstStyle/>
            <a:p>
              <a:pPr algn="ctr">
                <a:defRPr/>
              </a:pPr>
              <a:r>
                <a:rPr lang="en-US" sz="2000" kern="0" dirty="0">
                  <a:solidFill>
                    <a:srgbClr val="FFFFFF"/>
                  </a:solidFill>
                  <a:ea typeface="MS PGothic" pitchFamily="34" charset="-128"/>
                  <a:cs typeface="Tahoma" pitchFamily="-107" charset="0"/>
                </a:rPr>
                <a:t>SET (</a:t>
              </a:r>
              <a:r>
                <a:rPr lang="en-US" sz="2000" kern="0" dirty="0" err="1">
                  <a:solidFill>
                    <a:srgbClr val="FFFFFF"/>
                  </a:solidFill>
                  <a:ea typeface="MS PGothic" pitchFamily="34" charset="-128"/>
                  <a:cs typeface="Tahoma" pitchFamily="-107" charset="0"/>
                </a:rPr>
                <a:t>cryst</a:t>
              </a:r>
              <a:r>
                <a:rPr lang="en-US" sz="2000" kern="0" dirty="0">
                  <a:solidFill>
                    <a:srgbClr val="FFFFFF"/>
                  </a:solidFill>
                  <a:ea typeface="MS PGothic" pitchFamily="34" charset="-128"/>
                  <a:cs typeface="Tahoma" pitchFamily="-107" charset="0"/>
                </a:rPr>
                <a:t>)</a:t>
              </a:r>
            </a:p>
            <a:p>
              <a:pPr algn="ctr">
                <a:defRPr/>
              </a:pPr>
              <a:r>
                <a:rPr lang="en-US" sz="2000" kern="0" dirty="0">
                  <a:solidFill>
                    <a:srgbClr val="FFFFFF"/>
                  </a:solidFill>
                  <a:ea typeface="MS PGothic" pitchFamily="34" charset="-128"/>
                  <a:cs typeface="Tahoma" pitchFamily="-107" charset="0"/>
                </a:rPr>
                <a:t>Low resistance</a:t>
              </a:r>
            </a:p>
          </p:txBody>
        </p:sp>
        <p:sp>
          <p:nvSpPr>
            <p:cNvPr id="46" name="Text Box 48"/>
            <p:cNvSpPr txBox="1">
              <a:spLocks noChangeAspect="1" noChangeArrowheads="1"/>
            </p:cNvSpPr>
            <p:nvPr/>
          </p:nvSpPr>
          <p:spPr bwMode="auto">
            <a:xfrm>
              <a:off x="4105" y="2840"/>
              <a:ext cx="1134" cy="252"/>
            </a:xfrm>
            <a:prstGeom prst="rect">
              <a:avLst/>
            </a:prstGeom>
            <a:solidFill>
              <a:srgbClr val="7889FB"/>
            </a:solidFill>
            <a:ln w="19050">
              <a:noFill/>
              <a:miter lim="800000"/>
              <a:headEnd/>
              <a:tailEnd/>
            </a:ln>
            <a:effectLst/>
          </p:spPr>
          <p:txBody>
            <a:bodyPr>
              <a:spAutoFit/>
            </a:bodyPr>
            <a:lstStyle/>
            <a:p>
              <a:pPr algn="ctr">
                <a:defRPr/>
              </a:pPr>
              <a:r>
                <a:rPr lang="en-US" sz="2000" kern="0">
                  <a:solidFill>
                    <a:srgbClr val="FFFFFF"/>
                  </a:solidFill>
                  <a:ea typeface="MS PGothic" pitchFamily="34" charset="-128"/>
                  <a:cs typeface="Tahoma" pitchFamily="-107" charset="0"/>
                </a:rPr>
                <a:t>10</a:t>
              </a:r>
              <a:r>
                <a:rPr lang="en-US" sz="2000" kern="0" baseline="30000">
                  <a:solidFill>
                    <a:srgbClr val="FFFFFF"/>
                  </a:solidFill>
                  <a:ea typeface="MS PGothic" pitchFamily="34" charset="-128"/>
                  <a:cs typeface="Tahoma" pitchFamily="-107" charset="0"/>
                </a:rPr>
                <a:t>3</a:t>
              </a:r>
              <a:r>
                <a:rPr lang="en-US" sz="2000" kern="0">
                  <a:solidFill>
                    <a:srgbClr val="FFFFFF"/>
                  </a:solidFill>
                  <a:ea typeface="MS PGothic" pitchFamily="34" charset="-128"/>
                  <a:cs typeface="Tahoma" pitchFamily="-107" charset="0"/>
                </a:rPr>
                <a:t>-10</a:t>
              </a:r>
              <a:r>
                <a:rPr lang="en-US" sz="2000" kern="0" baseline="30000">
                  <a:solidFill>
                    <a:srgbClr val="FFFFFF"/>
                  </a:solidFill>
                  <a:ea typeface="MS PGothic" pitchFamily="34" charset="-128"/>
                  <a:cs typeface="Tahoma" pitchFamily="-107" charset="0"/>
                </a:rPr>
                <a:t>4 </a:t>
              </a:r>
              <a:r>
                <a:rPr lang="en-US" sz="2000" kern="0">
                  <a:solidFill>
                    <a:srgbClr val="FFFFFF"/>
                  </a:solidFill>
                  <a:latin typeface="Symbol" pitchFamily="-107" charset="2"/>
                  <a:ea typeface="MS PGothic" pitchFamily="34" charset="-128"/>
                  <a:cs typeface="Tahoma" pitchFamily="-107" charset="0"/>
                </a:rPr>
                <a:t>W</a:t>
              </a:r>
            </a:p>
          </p:txBody>
        </p:sp>
      </p:grpSp>
      <p:grpSp>
        <p:nvGrpSpPr>
          <p:cNvPr id="4" name="Group 49"/>
          <p:cNvGrpSpPr>
            <a:grpSpLocks/>
          </p:cNvGrpSpPr>
          <p:nvPr/>
        </p:nvGrpSpPr>
        <p:grpSpPr bwMode="auto">
          <a:xfrm>
            <a:off x="3997328" y="3243266"/>
            <a:ext cx="4267202" cy="3236912"/>
            <a:chOff x="101" y="1053"/>
            <a:chExt cx="2688" cy="2039"/>
          </a:xfrm>
        </p:grpSpPr>
        <p:sp>
          <p:nvSpPr>
            <p:cNvPr id="53" name="Freeform 50"/>
            <p:cNvSpPr>
              <a:spLocks noChangeAspect="1"/>
            </p:cNvSpPr>
            <p:nvPr/>
          </p:nvSpPr>
          <p:spPr bwMode="auto">
            <a:xfrm>
              <a:off x="747" y="2095"/>
              <a:ext cx="94" cy="325"/>
            </a:xfrm>
            <a:custGeom>
              <a:avLst/>
              <a:gdLst/>
              <a:ahLst/>
              <a:cxnLst>
                <a:cxn ang="0">
                  <a:pos x="96" y="0"/>
                </a:cxn>
                <a:cxn ang="0">
                  <a:pos x="96" y="95"/>
                </a:cxn>
                <a:cxn ang="0">
                  <a:pos x="0" y="95"/>
                </a:cxn>
                <a:cxn ang="0">
                  <a:pos x="0" y="239"/>
                </a:cxn>
                <a:cxn ang="0">
                  <a:pos x="96" y="239"/>
                </a:cxn>
                <a:cxn ang="0">
                  <a:pos x="96" y="334"/>
                </a:cxn>
              </a:cxnLst>
              <a:rect l="0" t="0" r="r" b="b"/>
              <a:pathLst>
                <a:path w="96" h="334">
                  <a:moveTo>
                    <a:pt x="96" y="0"/>
                  </a:moveTo>
                  <a:lnTo>
                    <a:pt x="96" y="95"/>
                  </a:lnTo>
                  <a:lnTo>
                    <a:pt x="0" y="95"/>
                  </a:lnTo>
                  <a:lnTo>
                    <a:pt x="0" y="239"/>
                  </a:lnTo>
                  <a:lnTo>
                    <a:pt x="96" y="239"/>
                  </a:lnTo>
                  <a:lnTo>
                    <a:pt x="96" y="334"/>
                  </a:lnTo>
                </a:path>
              </a:pathLst>
            </a:custGeom>
            <a:noFill/>
            <a:ln w="38100" cap="flat" cmpd="sng">
              <a:solidFill>
                <a:srgbClr val="000000"/>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4" name="Line 51"/>
            <p:cNvSpPr>
              <a:spLocks noChangeAspect="1" noChangeShapeType="1"/>
            </p:cNvSpPr>
            <p:nvPr/>
          </p:nvSpPr>
          <p:spPr bwMode="auto">
            <a:xfrm>
              <a:off x="701" y="2187"/>
              <a:ext cx="0" cy="141"/>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5" name="Freeform 52"/>
            <p:cNvSpPr>
              <a:spLocks noChangeAspect="1"/>
            </p:cNvSpPr>
            <p:nvPr/>
          </p:nvSpPr>
          <p:spPr bwMode="auto">
            <a:xfrm rot="-16200000">
              <a:off x="535" y="1804"/>
              <a:ext cx="637" cy="125"/>
            </a:xfrm>
            <a:custGeom>
              <a:avLst/>
              <a:gdLst/>
              <a:ahLst/>
              <a:cxnLst>
                <a:cxn ang="0">
                  <a:pos x="0" y="144"/>
                </a:cxn>
                <a:cxn ang="0">
                  <a:pos x="384" y="144"/>
                </a:cxn>
                <a:cxn ang="0">
                  <a:pos x="480" y="0"/>
                </a:cxn>
                <a:cxn ang="0">
                  <a:pos x="528" y="240"/>
                </a:cxn>
                <a:cxn ang="0">
                  <a:pos x="672" y="0"/>
                </a:cxn>
                <a:cxn ang="0">
                  <a:pos x="720" y="240"/>
                </a:cxn>
                <a:cxn ang="0">
                  <a:pos x="864" y="0"/>
                </a:cxn>
                <a:cxn ang="0">
                  <a:pos x="912" y="144"/>
                </a:cxn>
                <a:cxn ang="0">
                  <a:pos x="1344" y="144"/>
                </a:cxn>
              </a:cxnLst>
              <a:rect l="0" t="0" r="r" b="b"/>
              <a:pathLst>
                <a:path w="1344" h="240">
                  <a:moveTo>
                    <a:pt x="0" y="144"/>
                  </a:moveTo>
                  <a:lnTo>
                    <a:pt x="384" y="144"/>
                  </a:lnTo>
                  <a:lnTo>
                    <a:pt x="480" y="0"/>
                  </a:lnTo>
                  <a:lnTo>
                    <a:pt x="528" y="240"/>
                  </a:lnTo>
                  <a:lnTo>
                    <a:pt x="672" y="0"/>
                  </a:lnTo>
                  <a:lnTo>
                    <a:pt x="720" y="240"/>
                  </a:lnTo>
                  <a:lnTo>
                    <a:pt x="864" y="0"/>
                  </a:lnTo>
                  <a:lnTo>
                    <a:pt x="912" y="144"/>
                  </a:lnTo>
                  <a:lnTo>
                    <a:pt x="1344" y="144"/>
                  </a:lnTo>
                </a:path>
              </a:pathLst>
            </a:custGeom>
            <a:noFill/>
            <a:ln w="38100" cap="flat" cmpd="sng">
              <a:solidFill>
                <a:srgbClr val="FF0000"/>
              </a:solidFill>
              <a:prstDash val="solid"/>
              <a:round/>
              <a:headEnd/>
              <a:tailEnd/>
            </a:ln>
            <a:effectLst/>
          </p:spPr>
          <p:txBody>
            <a:bodyPr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43021" name="Picture 53" descr="11201-cell8a"/>
            <p:cNvPicPr>
              <a:picLocks noChangeAspect="1" noChangeArrowheads="1"/>
            </p:cNvPicPr>
            <p:nvPr/>
          </p:nvPicPr>
          <p:blipFill>
            <a:blip r:embed="rId3">
              <a:extLst>
                <a:ext uri="{28A0092B-C50C-407E-A947-70E740481C1C}">
                  <a14:useLocalDpi xmlns:a14="http://schemas.microsoft.com/office/drawing/2010/main" val="0"/>
                </a:ext>
              </a:extLst>
            </a:blip>
            <a:srcRect l="17062" t="21490" r="18938" b="29689"/>
            <a:stretch>
              <a:fillRect/>
            </a:stretch>
          </p:blipFill>
          <p:spPr bwMode="auto">
            <a:xfrm>
              <a:off x="1374" y="1054"/>
              <a:ext cx="138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7" name="Line 54"/>
            <p:cNvSpPr>
              <a:spLocks noChangeShapeType="1"/>
            </p:cNvSpPr>
            <p:nvPr/>
          </p:nvSpPr>
          <p:spPr bwMode="auto">
            <a:xfrm flipV="1">
              <a:off x="853" y="1053"/>
              <a:ext cx="514" cy="652"/>
            </a:xfrm>
            <a:prstGeom prst="line">
              <a:avLst/>
            </a:prstGeom>
            <a:noFill/>
            <a:ln w="19050">
              <a:solidFill>
                <a:srgbClr val="000000"/>
              </a:solidFill>
              <a:prstDash val="sysDot"/>
              <a:round/>
              <a:headEnd/>
              <a:tailEnd type="none" w="lg" len="lg"/>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8" name="Line 55"/>
            <p:cNvSpPr>
              <a:spLocks noChangeShapeType="1"/>
            </p:cNvSpPr>
            <p:nvPr/>
          </p:nvSpPr>
          <p:spPr bwMode="auto">
            <a:xfrm>
              <a:off x="853" y="2021"/>
              <a:ext cx="521" cy="273"/>
            </a:xfrm>
            <a:prstGeom prst="line">
              <a:avLst/>
            </a:prstGeom>
            <a:noFill/>
            <a:ln w="19050">
              <a:solidFill>
                <a:srgbClr val="000000"/>
              </a:solidFill>
              <a:prstDash val="sysDot"/>
              <a:round/>
              <a:headEnd/>
              <a:tailEnd type="none" w="lg" len="lg"/>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9" name="Line 56"/>
            <p:cNvSpPr>
              <a:spLocks noChangeShapeType="1"/>
            </p:cNvSpPr>
            <p:nvPr/>
          </p:nvSpPr>
          <p:spPr bwMode="auto">
            <a:xfrm>
              <a:off x="633" y="1445"/>
              <a:ext cx="0" cy="148"/>
            </a:xfrm>
            <a:prstGeom prst="line">
              <a:avLst/>
            </a:prstGeom>
            <a:noFill/>
            <a:ln w="25400">
              <a:solidFill>
                <a:srgbClr val="7889FB"/>
              </a:solidFill>
              <a:round/>
              <a:headEnd/>
              <a:tailEnd type="triangle" w="med" len="med"/>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60" name="Text Box 57"/>
            <p:cNvSpPr txBox="1">
              <a:spLocks noChangeAspect="1" noChangeArrowheads="1"/>
            </p:cNvSpPr>
            <p:nvPr/>
          </p:nvSpPr>
          <p:spPr bwMode="auto">
            <a:xfrm>
              <a:off x="303" y="1071"/>
              <a:ext cx="611" cy="368"/>
            </a:xfrm>
            <a:prstGeom prst="rect">
              <a:avLst/>
            </a:prstGeom>
            <a:noFill/>
            <a:ln w="12700">
              <a:noFill/>
              <a:miter lim="800000"/>
              <a:headEnd/>
              <a:tailEnd/>
            </a:ln>
            <a:effectLst/>
          </p:spPr>
          <p:txBody>
            <a:bodyPr wrap="none">
              <a:spAutoFit/>
            </a:bodyPr>
            <a:lstStyle/>
            <a:p>
              <a:pPr algn="ctr">
                <a:defRPr/>
              </a:pPr>
              <a:r>
                <a:rPr lang="en-US" sz="1600" b="1" kern="0">
                  <a:solidFill>
                    <a:srgbClr val="7889FB"/>
                  </a:solidFill>
                  <a:ea typeface="MS PGothic" pitchFamily="34" charset="-128"/>
                  <a:cs typeface="MS PGothic" pitchFamily="34" charset="-128"/>
                </a:rPr>
                <a:t>Small</a:t>
              </a:r>
            </a:p>
            <a:p>
              <a:pPr algn="ctr">
                <a:defRPr/>
              </a:pPr>
              <a:r>
                <a:rPr lang="en-US" sz="1600" b="1" kern="0">
                  <a:solidFill>
                    <a:srgbClr val="7889FB"/>
                  </a:solidFill>
                  <a:ea typeface="MS PGothic" pitchFamily="34" charset="-128"/>
                  <a:cs typeface="MS PGothic" pitchFamily="34" charset="-128"/>
                </a:rPr>
                <a:t>Current</a:t>
              </a:r>
            </a:p>
          </p:txBody>
        </p:sp>
        <p:sp>
          <p:nvSpPr>
            <p:cNvPr id="61" name="AutoShape 58"/>
            <p:cNvSpPr>
              <a:spLocks noChangeAspect="1" noChangeArrowheads="1"/>
            </p:cNvSpPr>
            <p:nvPr/>
          </p:nvSpPr>
          <p:spPr bwMode="auto">
            <a:xfrm rot="10800000" flipH="1">
              <a:off x="795" y="2419"/>
              <a:ext cx="92" cy="76"/>
            </a:xfrm>
            <a:prstGeom prst="triangle">
              <a:avLst>
                <a:gd name="adj" fmla="val 50000"/>
              </a:avLst>
            </a:prstGeom>
            <a:noFill/>
            <a:ln w="38100">
              <a:solidFill>
                <a:srgbClr val="000000"/>
              </a:solidFill>
              <a:miter lim="800000"/>
              <a:headEnd/>
              <a:tailEnd/>
            </a:ln>
            <a:effectLst/>
          </p:spPr>
          <p:txBody>
            <a:bodyPr wrap="none"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62" name="Line 59"/>
            <p:cNvSpPr>
              <a:spLocks noChangeAspect="1" noChangeShapeType="1"/>
            </p:cNvSpPr>
            <p:nvPr/>
          </p:nvSpPr>
          <p:spPr bwMode="auto">
            <a:xfrm rot="-5400000">
              <a:off x="629" y="2185"/>
              <a:ext cx="0" cy="141"/>
            </a:xfrm>
            <a:prstGeom prst="line">
              <a:avLst/>
            </a:prstGeom>
            <a:noFill/>
            <a:ln w="38100">
              <a:solidFill>
                <a:srgbClr val="000000"/>
              </a:solidFill>
              <a:round/>
              <a:headEnd/>
              <a:tailEnd/>
            </a:ln>
            <a:effectLst/>
          </p:spPr>
          <p:txBody>
            <a:bodyP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63" name="Text Box 60"/>
            <p:cNvSpPr txBox="1">
              <a:spLocks noChangeAspect="1" noChangeArrowheads="1"/>
            </p:cNvSpPr>
            <p:nvPr/>
          </p:nvSpPr>
          <p:spPr bwMode="auto">
            <a:xfrm>
              <a:off x="1383" y="2333"/>
              <a:ext cx="1406" cy="446"/>
            </a:xfrm>
            <a:prstGeom prst="rect">
              <a:avLst/>
            </a:prstGeom>
            <a:solidFill>
              <a:srgbClr val="7889FB"/>
            </a:solidFill>
            <a:ln w="19050">
              <a:noFill/>
              <a:miter lim="800000"/>
              <a:headEnd/>
              <a:tailEnd/>
            </a:ln>
            <a:effectLst/>
          </p:spPr>
          <p:txBody>
            <a:bodyPr>
              <a:spAutoFit/>
            </a:bodyPr>
            <a:lstStyle/>
            <a:p>
              <a:pPr algn="ctr">
                <a:defRPr/>
              </a:pPr>
              <a:r>
                <a:rPr lang="en-US" sz="2000" kern="0" dirty="0">
                  <a:solidFill>
                    <a:srgbClr val="FFFFFF"/>
                  </a:solidFill>
                  <a:ea typeface="MS PGothic" pitchFamily="34" charset="-128"/>
                  <a:cs typeface="Tahoma" pitchFamily="-107" charset="0"/>
                </a:rPr>
                <a:t>RESET (</a:t>
              </a:r>
              <a:r>
                <a:rPr lang="en-US" sz="2000" kern="0" dirty="0" err="1">
                  <a:solidFill>
                    <a:srgbClr val="FFFFFF"/>
                  </a:solidFill>
                  <a:ea typeface="MS PGothic" pitchFamily="34" charset="-128"/>
                  <a:cs typeface="Tahoma" pitchFamily="-107" charset="0"/>
                </a:rPr>
                <a:t>amorph</a:t>
              </a:r>
              <a:r>
                <a:rPr lang="en-US" sz="2000" kern="0" dirty="0">
                  <a:solidFill>
                    <a:srgbClr val="FFFFFF"/>
                  </a:solidFill>
                  <a:ea typeface="MS PGothic" pitchFamily="34" charset="-128"/>
                  <a:cs typeface="Tahoma" pitchFamily="-107" charset="0"/>
                </a:rPr>
                <a:t>)</a:t>
              </a:r>
            </a:p>
            <a:p>
              <a:pPr algn="ctr">
                <a:defRPr/>
              </a:pPr>
              <a:r>
                <a:rPr lang="en-US" sz="2000" kern="0" dirty="0">
                  <a:solidFill>
                    <a:srgbClr val="FFFFFF"/>
                  </a:solidFill>
                  <a:ea typeface="MS PGothic" pitchFamily="34" charset="-128"/>
                  <a:cs typeface="Tahoma" pitchFamily="-107" charset="0"/>
                </a:rPr>
                <a:t>High resistance</a:t>
              </a:r>
            </a:p>
          </p:txBody>
        </p:sp>
        <p:sp>
          <p:nvSpPr>
            <p:cNvPr id="64" name="Text Box 61"/>
            <p:cNvSpPr txBox="1">
              <a:spLocks noChangeAspect="1" noChangeArrowheads="1"/>
            </p:cNvSpPr>
            <p:nvPr/>
          </p:nvSpPr>
          <p:spPr bwMode="auto">
            <a:xfrm>
              <a:off x="135" y="2341"/>
              <a:ext cx="505" cy="368"/>
            </a:xfrm>
            <a:prstGeom prst="rect">
              <a:avLst/>
            </a:prstGeom>
            <a:noFill/>
            <a:ln w="12700">
              <a:noFill/>
              <a:miter lim="800000"/>
              <a:headEnd/>
              <a:tailEnd/>
            </a:ln>
            <a:effectLst/>
          </p:spPr>
          <p:txBody>
            <a:bodyPr wrap="none">
              <a:spAutoFit/>
            </a:bodyPr>
            <a:lstStyle/>
            <a:p>
              <a:pPr algn="ctr">
                <a:defRPr/>
              </a:pPr>
              <a:r>
                <a:rPr lang="en-US" sz="1600" kern="0">
                  <a:solidFill>
                    <a:sysClr val="windowText" lastClr="000000"/>
                  </a:solidFill>
                  <a:ea typeface="MS PGothic" pitchFamily="34" charset="-128"/>
                  <a:cs typeface="MS PGothic" pitchFamily="34" charset="-128"/>
                </a:rPr>
                <a:t>Access</a:t>
              </a:r>
            </a:p>
            <a:p>
              <a:pPr algn="ctr">
                <a:defRPr/>
              </a:pPr>
              <a:r>
                <a:rPr lang="en-US" sz="1600" kern="0">
                  <a:solidFill>
                    <a:sysClr val="windowText" lastClr="000000"/>
                  </a:solidFill>
                  <a:ea typeface="MS PGothic" pitchFamily="34" charset="-128"/>
                  <a:cs typeface="MS PGothic" pitchFamily="34" charset="-128"/>
                </a:rPr>
                <a:t>Device</a:t>
              </a:r>
            </a:p>
          </p:txBody>
        </p:sp>
        <p:sp>
          <p:nvSpPr>
            <p:cNvPr id="65" name="Text Box 62"/>
            <p:cNvSpPr txBox="1">
              <a:spLocks noChangeAspect="1" noChangeArrowheads="1"/>
            </p:cNvSpPr>
            <p:nvPr/>
          </p:nvSpPr>
          <p:spPr bwMode="auto">
            <a:xfrm>
              <a:off x="101" y="1661"/>
              <a:ext cx="578" cy="368"/>
            </a:xfrm>
            <a:prstGeom prst="rect">
              <a:avLst/>
            </a:prstGeom>
            <a:noFill/>
            <a:ln w="12700">
              <a:noFill/>
              <a:miter lim="800000"/>
              <a:headEnd/>
              <a:tailEnd/>
            </a:ln>
            <a:effectLst/>
          </p:spPr>
          <p:txBody>
            <a:bodyPr wrap="none">
              <a:spAutoFit/>
            </a:bodyPr>
            <a:lstStyle/>
            <a:p>
              <a:pPr algn="ctr">
                <a:defRPr/>
              </a:pPr>
              <a:r>
                <a:rPr lang="en-US" sz="1600" kern="0">
                  <a:solidFill>
                    <a:sysClr val="windowText" lastClr="000000"/>
                  </a:solidFill>
                  <a:ea typeface="MS PGothic" pitchFamily="34" charset="-128"/>
                  <a:cs typeface="MS PGothic" pitchFamily="34" charset="-128"/>
                </a:rPr>
                <a:t>Memory</a:t>
              </a:r>
            </a:p>
            <a:p>
              <a:pPr algn="ctr">
                <a:defRPr/>
              </a:pPr>
              <a:r>
                <a:rPr lang="en-US" sz="1600" kern="0">
                  <a:solidFill>
                    <a:sysClr val="windowText" lastClr="000000"/>
                  </a:solidFill>
                  <a:ea typeface="MS PGothic" pitchFamily="34" charset="-128"/>
                  <a:cs typeface="MS PGothic" pitchFamily="34" charset="-128"/>
                </a:rPr>
                <a:t>Element</a:t>
              </a:r>
            </a:p>
          </p:txBody>
        </p:sp>
        <p:sp>
          <p:nvSpPr>
            <p:cNvPr id="66" name="Text Box 63"/>
            <p:cNvSpPr txBox="1">
              <a:spLocks noChangeAspect="1" noChangeArrowheads="1"/>
            </p:cNvSpPr>
            <p:nvPr/>
          </p:nvSpPr>
          <p:spPr bwMode="auto">
            <a:xfrm>
              <a:off x="1610" y="2840"/>
              <a:ext cx="1043" cy="252"/>
            </a:xfrm>
            <a:prstGeom prst="rect">
              <a:avLst/>
            </a:prstGeom>
            <a:solidFill>
              <a:srgbClr val="7889FB"/>
            </a:solidFill>
            <a:ln w="19050">
              <a:noFill/>
              <a:miter lim="800000"/>
              <a:headEnd/>
              <a:tailEnd/>
            </a:ln>
            <a:effectLst/>
          </p:spPr>
          <p:txBody>
            <a:bodyPr>
              <a:spAutoFit/>
            </a:bodyPr>
            <a:lstStyle/>
            <a:p>
              <a:pPr algn="ctr">
                <a:defRPr/>
              </a:pPr>
              <a:r>
                <a:rPr lang="en-US" sz="2000" kern="0">
                  <a:solidFill>
                    <a:srgbClr val="FFFFFF"/>
                  </a:solidFill>
                  <a:ea typeface="MS PGothic" pitchFamily="34" charset="-128"/>
                  <a:cs typeface="Tahoma" pitchFamily="-107" charset="0"/>
                </a:rPr>
                <a:t>10</a:t>
              </a:r>
              <a:r>
                <a:rPr lang="en-US" sz="2000" kern="0" baseline="30000">
                  <a:solidFill>
                    <a:srgbClr val="FFFFFF"/>
                  </a:solidFill>
                  <a:ea typeface="MS PGothic" pitchFamily="34" charset="-128"/>
                  <a:cs typeface="Tahoma" pitchFamily="-107" charset="0"/>
                </a:rPr>
                <a:t>6</a:t>
              </a:r>
              <a:r>
                <a:rPr lang="en-US" sz="2000" kern="0">
                  <a:solidFill>
                    <a:srgbClr val="FFFFFF"/>
                  </a:solidFill>
                  <a:ea typeface="MS PGothic" pitchFamily="34" charset="-128"/>
                  <a:cs typeface="Tahoma" pitchFamily="-107" charset="0"/>
                </a:rPr>
                <a:t>-10</a:t>
              </a:r>
              <a:r>
                <a:rPr lang="en-US" sz="2000" kern="0" baseline="30000">
                  <a:solidFill>
                    <a:srgbClr val="FFFFFF"/>
                  </a:solidFill>
                  <a:ea typeface="MS PGothic" pitchFamily="34" charset="-128"/>
                  <a:cs typeface="Tahoma" pitchFamily="-107" charset="0"/>
                </a:rPr>
                <a:t>7 </a:t>
              </a:r>
              <a:r>
                <a:rPr lang="en-US" sz="2000" kern="0">
                  <a:solidFill>
                    <a:srgbClr val="FFFFFF"/>
                  </a:solidFill>
                  <a:latin typeface="Symbol" pitchFamily="-107" charset="2"/>
                  <a:ea typeface="MS PGothic" pitchFamily="34" charset="-128"/>
                  <a:cs typeface="Tahoma" pitchFamily="-107" charset="0"/>
                </a:rPr>
                <a:t>W</a:t>
              </a:r>
            </a:p>
          </p:txBody>
        </p:sp>
      </p:grpSp>
      <p:pic>
        <p:nvPicPr>
          <p:cNvPr id="43015" name="Picture 25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14400"/>
            <a:ext cx="26289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ext Box 58" descr="90%"/>
          <p:cNvSpPr txBox="1">
            <a:spLocks noChangeArrowheads="1"/>
          </p:cNvSpPr>
          <p:nvPr/>
        </p:nvSpPr>
        <p:spPr bwMode="auto">
          <a:xfrm>
            <a:off x="152402" y="6553202"/>
            <a:ext cx="3386550" cy="28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3999" tIns="31999" rIns="63999" bIns="31999">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b="1">
                <a:solidFill>
                  <a:srgbClr val="000000"/>
                </a:solidFill>
              </a:rPr>
              <a:t>Photo Courtesy: Bipin Rajendran, IBM</a:t>
            </a:r>
          </a:p>
        </p:txBody>
      </p:sp>
      <p:sp>
        <p:nvSpPr>
          <p:cNvPr id="43017" name="Text Box 58" descr="90%"/>
          <p:cNvSpPr txBox="1">
            <a:spLocks noChangeArrowheads="1"/>
          </p:cNvSpPr>
          <p:nvPr/>
        </p:nvSpPr>
        <p:spPr bwMode="auto">
          <a:xfrm>
            <a:off x="3521077" y="6553202"/>
            <a:ext cx="3566086" cy="28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3999" tIns="31999" rIns="63999" bIns="31999">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b="1">
                <a:solidFill>
                  <a:srgbClr val="000000"/>
                </a:solidFill>
              </a:rPr>
              <a:t>Slide Courtesy: Moinuddin Qureshi, IBM</a:t>
            </a:r>
          </a:p>
        </p:txBody>
      </p:sp>
    </p:spTree>
    <p:extLst>
      <p:ext uri="{BB962C8B-B14F-4D97-AF65-F5344CB8AC3E}">
        <p14:creationId xmlns:p14="http://schemas.microsoft.com/office/powerpoint/2010/main" val="1264710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atin typeface="Garamond" charset="0"/>
                <a:ea typeface="ＭＳ Ｐゴシック" charset="0"/>
                <a:cs typeface="ＭＳ Ｐゴシック" charset="0"/>
              </a:rPr>
              <a:t>Opportunity: PCM Advantages</a:t>
            </a:r>
          </a:p>
        </p:txBody>
      </p:sp>
      <p:sp>
        <p:nvSpPr>
          <p:cNvPr id="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Scales better than DRAM, Flash</a:t>
            </a:r>
          </a:p>
          <a:p>
            <a:pPr lvl="1"/>
            <a:r>
              <a:rPr lang="en-US">
                <a:latin typeface="Tahoma" charset="0"/>
                <a:ea typeface="ＭＳ Ｐゴシック" charset="0"/>
              </a:rPr>
              <a:t>Requires current pulses, which scale linearly with feature size</a:t>
            </a:r>
          </a:p>
          <a:p>
            <a:pPr lvl="1"/>
            <a:r>
              <a:rPr lang="en-US">
                <a:latin typeface="Tahoma" charset="0"/>
                <a:ea typeface="ＭＳ Ｐゴシック" charset="0"/>
              </a:rPr>
              <a:t>Expected to scale to 9nm (2022 [ITRS])</a:t>
            </a:r>
          </a:p>
          <a:p>
            <a:pPr lvl="1"/>
            <a:r>
              <a:rPr lang="en-US">
                <a:latin typeface="Tahoma" charset="0"/>
                <a:ea typeface="ＭＳ Ｐゴシック" charset="0"/>
              </a:rPr>
              <a:t>Prototyped at 20nm (Raoux+, IBM JRD 2008)</a:t>
            </a: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Can be denser than DRAM</a:t>
            </a:r>
          </a:p>
          <a:p>
            <a:pPr lvl="1"/>
            <a:r>
              <a:rPr lang="en-US">
                <a:latin typeface="Tahoma" charset="0"/>
                <a:ea typeface="ＭＳ Ｐゴシック" charset="0"/>
              </a:rPr>
              <a:t>Can store multiple bits per cell due to large resistance range</a:t>
            </a:r>
          </a:p>
          <a:p>
            <a:pPr lvl="1"/>
            <a:r>
              <a:rPr lang="en-US">
                <a:latin typeface="Tahoma" charset="0"/>
                <a:ea typeface="ＭＳ Ｐゴシック" charset="0"/>
              </a:rPr>
              <a:t>Prototypes with 2 bits/cell in ISSCC</a:t>
            </a:r>
            <a:r>
              <a:rPr lang="ja-JP" altLang="en-US">
                <a:latin typeface="Tahoma" charset="0"/>
                <a:ea typeface="ＭＳ Ｐゴシック" charset="0"/>
              </a:rPr>
              <a:t>’</a:t>
            </a:r>
            <a:r>
              <a:rPr lang="en-US">
                <a:latin typeface="Tahoma" charset="0"/>
                <a:ea typeface="ＭＳ Ｐゴシック" charset="0"/>
              </a:rPr>
              <a:t>08, 4 bits/cell by 2012</a:t>
            </a: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Non-volatile</a:t>
            </a:r>
          </a:p>
          <a:p>
            <a:pPr lvl="1"/>
            <a:r>
              <a:rPr lang="en-US">
                <a:latin typeface="Tahoma" charset="0"/>
                <a:ea typeface="ＭＳ Ｐゴシック" charset="0"/>
              </a:rPr>
              <a:t>Retain data for &gt;10 years at 85C</a:t>
            </a:r>
          </a:p>
          <a:p>
            <a:pPr lvl="1"/>
            <a:endParaRPr lang="en-US">
              <a:solidFill>
                <a:srgbClr val="0000FF"/>
              </a:solidFill>
              <a:latin typeface="Tahoma" charset="0"/>
              <a:ea typeface="ＭＳ Ｐゴシック" charset="0"/>
            </a:endParaRPr>
          </a:p>
          <a:p>
            <a:r>
              <a:rPr lang="en-US">
                <a:solidFill>
                  <a:srgbClr val="0000FF"/>
                </a:solidFill>
                <a:latin typeface="Tahoma" charset="0"/>
                <a:ea typeface="ＭＳ Ｐゴシック" charset="0"/>
                <a:cs typeface="ＭＳ Ｐゴシック" charset="0"/>
              </a:rPr>
              <a:t>No refresh needed, low idle power</a:t>
            </a:r>
          </a:p>
        </p:txBody>
      </p:sp>
      <p:sp>
        <p:nvSpPr>
          <p:cNvPr id="4403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4117907-FFDA-F74E-9C3F-5CD2C05E7B65}" type="slidenum">
              <a:rPr lang="en-US" sz="1600">
                <a:solidFill>
                  <a:srgbClr val="000000"/>
                </a:solidFill>
                <a:latin typeface="Garamond" charset="0"/>
              </a:rPr>
              <a:pPr eaLnBrk="1" hangingPunct="1"/>
              <a:t>48</a:t>
            </a:fld>
            <a:endParaRPr lang="en-US" sz="1600">
              <a:solidFill>
                <a:srgbClr val="000000"/>
              </a:solidFill>
              <a:latin typeface="Garamond" charset="0"/>
            </a:endParaRPr>
          </a:p>
        </p:txBody>
      </p:sp>
    </p:spTree>
    <p:extLst>
      <p:ext uri="{BB962C8B-B14F-4D97-AF65-F5344CB8AC3E}">
        <p14:creationId xmlns:p14="http://schemas.microsoft.com/office/powerpoint/2010/main" val="19873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Garamond" charset="0"/>
                <a:ea typeface="ＭＳ Ｐゴシック" charset="0"/>
                <a:cs typeface="ＭＳ Ｐゴシック" charset="0"/>
              </a:rPr>
              <a:t>Phase Change Memory Properties</a:t>
            </a:r>
          </a:p>
        </p:txBody>
      </p:sp>
      <p:sp>
        <p:nvSpPr>
          <p:cNvPr id="45059"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Surveyed prototypes from 2003-2008	(ITRS, IEDM, VLSI, ISSCC)</a:t>
            </a:r>
          </a:p>
          <a:p>
            <a:r>
              <a:rPr lang="en-US" dirty="0">
                <a:latin typeface="Tahoma" charset="0"/>
                <a:ea typeface="ＭＳ Ｐゴシック" charset="0"/>
                <a:cs typeface="ＭＳ Ｐゴシック" charset="0"/>
              </a:rPr>
              <a:t>Derived PCM parameters for F=90nm</a:t>
            </a:r>
          </a:p>
          <a:p>
            <a:endParaRPr lang="en-US" dirty="0">
              <a:latin typeface="Tahoma" charset="0"/>
              <a:ea typeface="ＭＳ Ｐゴシック" charset="0"/>
              <a:cs typeface="ＭＳ Ｐゴシック" charset="0"/>
            </a:endParaRPr>
          </a:p>
          <a:p>
            <a:endParaRPr lang="en-US" dirty="0" smtClean="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Lee, </a:t>
            </a:r>
            <a:r>
              <a:rPr lang="en-US" dirty="0" err="1">
                <a:latin typeface="Tahoma" charset="0"/>
                <a:ea typeface="ＭＳ Ｐゴシック" charset="0"/>
                <a:cs typeface="ＭＳ Ｐゴシック" charset="0"/>
              </a:rPr>
              <a:t>Ipek</a:t>
            </a:r>
            <a:r>
              <a:rPr lang="en-US" dirty="0">
                <a:latin typeface="Tahoma" charset="0"/>
                <a:ea typeface="ＭＳ Ｐゴシック" charset="0"/>
                <a:cs typeface="ＭＳ Ｐゴシック" charset="0"/>
              </a:rPr>
              <a:t>, Mutlu, Burger, </a:t>
            </a:r>
            <a:r>
              <a:rPr lang="ja-JP" altLang="en-US" dirty="0">
                <a:latin typeface="Tahoma" charset="0"/>
                <a:ea typeface="ＭＳ Ｐゴシック" charset="0"/>
                <a:cs typeface="ＭＳ Ｐゴシック" charset="0"/>
              </a:rPr>
              <a:t>“</a:t>
            </a:r>
            <a:r>
              <a:rPr lang="en-US" dirty="0">
                <a:solidFill>
                  <a:srgbClr val="0000FF"/>
                </a:solidFill>
                <a:latin typeface="Tahoma" charset="0"/>
                <a:ea typeface="ＭＳ Ｐゴシック" charset="0"/>
                <a:cs typeface="ＭＳ Ｐゴシック" charset="0"/>
              </a:rPr>
              <a:t>Architecting Phase Change Memory as a Scalable DRAM Alternative</a:t>
            </a:r>
            <a:r>
              <a:rPr lang="en-US" dirty="0">
                <a:latin typeface="Tahoma" charset="0"/>
                <a:ea typeface="ＭＳ Ｐゴシック" charset="0"/>
                <a:cs typeface="ＭＳ Ｐゴシック" charset="0"/>
              </a:rPr>
              <a:t>,</a:t>
            </a:r>
            <a:r>
              <a:rPr lang="ja-JP" altLang="en-US"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ISCA 2009.</a:t>
            </a:r>
          </a:p>
          <a:p>
            <a:r>
              <a:rPr lang="en-US" dirty="0" smtClean="0">
                <a:latin typeface="Tahoma" charset="0"/>
                <a:ea typeface="ＭＳ Ｐゴシック" charset="0"/>
                <a:cs typeface="ＭＳ Ｐゴシック" charset="0"/>
              </a:rPr>
              <a:t>Lee et al., “</a:t>
            </a:r>
            <a:r>
              <a:rPr lang="en-US" dirty="0" smtClean="0">
                <a:solidFill>
                  <a:srgbClr val="0000FF"/>
                </a:solidFill>
                <a:latin typeface="Tahoma" charset="0"/>
                <a:ea typeface="ＭＳ Ｐゴシック" charset="0"/>
                <a:cs typeface="ＭＳ Ｐゴシック" charset="0"/>
              </a:rPr>
              <a:t>Phase Change Technology and the Future of Main Memory</a:t>
            </a:r>
            <a:r>
              <a:rPr lang="en-US" dirty="0" smtClean="0">
                <a:latin typeface="Tahoma" charset="0"/>
                <a:ea typeface="ＭＳ Ｐゴシック" charset="0"/>
                <a:cs typeface="ＭＳ Ｐゴシック" charset="0"/>
              </a:rPr>
              <a:t>,” IEEE Micro Top Picks 2010.</a:t>
            </a:r>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305571C-B6B9-D944-9674-781C1E0E6C1E}" type="slidenum">
              <a:rPr lang="en-US" sz="1600">
                <a:solidFill>
                  <a:srgbClr val="000000"/>
                </a:solidFill>
                <a:latin typeface="Garamond" charset="0"/>
              </a:rPr>
              <a:pPr eaLnBrk="1" hangingPunct="1"/>
              <a:t>49</a:t>
            </a:fld>
            <a:endParaRPr lang="en-US" sz="1600">
              <a:solidFill>
                <a:srgbClr val="000000"/>
              </a:solidFill>
              <a:latin typeface="Garamond" charset="0"/>
            </a:endParaRPr>
          </a:p>
        </p:txBody>
      </p:sp>
    </p:spTree>
    <p:extLst>
      <p:ext uri="{BB962C8B-B14F-4D97-AF65-F5344CB8AC3E}">
        <p14:creationId xmlns:p14="http://schemas.microsoft.com/office/powerpoint/2010/main" val="88168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smtClean="0">
                <a:solidFill>
                  <a:srgbClr val="FF0000"/>
                </a:solidFill>
              </a:rPr>
              <a:t>Most of the system is dedicated to storing and moving data </a:t>
            </a:r>
            <a:endParaRPr lang="en-US" sz="2000" b="1" dirty="0">
              <a:solidFill>
                <a:srgbClr val="FF0000"/>
              </a:solidFill>
            </a:endParaRP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481389B1-16D0-EE4E-960B-3BEB333B27E2}" type="slidenum">
              <a:rPr lang="en-US" smtClean="0"/>
              <a:pPr/>
              <a:t>50</a:t>
            </a:fld>
            <a:endParaRPr lang="en-US"/>
          </a:p>
        </p:txBody>
      </p:sp>
      <p:pic>
        <p:nvPicPr>
          <p:cNvPr id="5" name="Picture 4"/>
          <p:cNvPicPr>
            <a:picLocks noChangeAspect="1"/>
          </p:cNvPicPr>
          <p:nvPr/>
        </p:nvPicPr>
        <p:blipFill>
          <a:blip r:embed="rId2"/>
          <a:stretch>
            <a:fillRect/>
          </a:stretch>
        </p:blipFill>
        <p:spPr>
          <a:xfrm>
            <a:off x="406400" y="152400"/>
            <a:ext cx="8318500" cy="6553200"/>
          </a:xfrm>
          <a:prstGeom prst="rect">
            <a:avLst/>
          </a:prstGeom>
        </p:spPr>
      </p:pic>
    </p:spTree>
    <p:extLst>
      <p:ext uri="{BB962C8B-B14F-4D97-AF65-F5344CB8AC3E}">
        <p14:creationId xmlns:p14="http://schemas.microsoft.com/office/powerpoint/2010/main" val="90437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a:t>
            </a:r>
            <a:r>
              <a:rPr lang="en-US" dirty="0" smtClean="0">
                <a:solidFill>
                  <a:srgbClr val="008000"/>
                </a:solidFill>
                <a:latin typeface="Tahoma" charset="0"/>
                <a:ea typeface="ＭＳ Ｐゴシック" charset="0"/>
              </a:rPr>
              <a:t>volatile </a:t>
            </a:r>
            <a:r>
              <a:rPr lang="en-US" dirty="0" smtClean="0">
                <a:solidFill>
                  <a:srgbClr val="008000"/>
                </a:solidFill>
                <a:latin typeface="Tahoma" charset="0"/>
                <a:ea typeface="ＭＳ Ｐゴシック" charset="0"/>
                <a:sym typeface="Wingdings"/>
              </a:rPr>
              <a:t> Persistent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51</a:t>
            </a:fld>
            <a:endParaRPr lang="en-US" sz="1600">
              <a:solidFill>
                <a:srgbClr val="000000"/>
              </a:solidFill>
              <a:latin typeface="Garamond" charset="0"/>
            </a:endParaRPr>
          </a:p>
        </p:txBody>
      </p:sp>
    </p:spTree>
    <p:extLst>
      <p:ext uri="{BB962C8B-B14F-4D97-AF65-F5344CB8AC3E}">
        <p14:creationId xmlns:p14="http://schemas.microsoft.com/office/powerpoint/2010/main" val="16867698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52</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608707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53</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0752660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54</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715297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152949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152400"/>
            <a:ext cx="8915400" cy="1066800"/>
          </a:xfrm>
        </p:spPr>
        <p:txBody>
          <a:bodyPr/>
          <a:lstStyle/>
          <a:p>
            <a:r>
              <a:rPr lang="en-US">
                <a:latin typeface="Garamond" charset="0"/>
                <a:ea typeface="ＭＳ Ｐゴシック" charset="0"/>
                <a:cs typeface="ＭＳ Ｐゴシック" charset="0"/>
              </a:rPr>
              <a:t>Architecting PCM to Mitigate Shortcomings</a:t>
            </a:r>
          </a:p>
        </p:txBody>
      </p:sp>
      <p:sp>
        <p:nvSpPr>
          <p:cNvPr id="56323" name="Content Placeholder 2"/>
          <p:cNvSpPr>
            <a:spLocks noGrp="1"/>
          </p:cNvSpPr>
          <p:nvPr>
            <p:ph idx="1"/>
          </p:nvPr>
        </p:nvSpPr>
        <p:spPr>
          <a:xfrm>
            <a:off x="228600" y="996950"/>
            <a:ext cx="8915400" cy="5194300"/>
          </a:xfrm>
        </p:spPr>
        <p:txBody>
          <a:bodyPr/>
          <a:lstStyle/>
          <a:p>
            <a:r>
              <a:rPr lang="en-US" dirty="0">
                <a:latin typeface="Tahoma" charset="0"/>
                <a:ea typeface="ＭＳ Ｐゴシック" charset="0"/>
                <a:cs typeface="ＭＳ Ｐゴシック" charset="0"/>
              </a:rPr>
              <a:t>Idea 1: Use </a:t>
            </a:r>
            <a:r>
              <a:rPr lang="en-US" dirty="0" smtClean="0">
                <a:latin typeface="Tahoma" charset="0"/>
                <a:ea typeface="ＭＳ Ｐゴシック" charset="0"/>
                <a:cs typeface="ＭＳ Ｐゴシック" charset="0"/>
              </a:rPr>
              <a:t>multiple narrow </a:t>
            </a:r>
            <a:r>
              <a:rPr lang="en-US" dirty="0">
                <a:latin typeface="Tahoma" charset="0"/>
                <a:ea typeface="ＭＳ Ｐゴシック" charset="0"/>
                <a:cs typeface="ＭＳ Ｐゴシック" charset="0"/>
              </a:rPr>
              <a:t>row buffers in each PCM chip</a:t>
            </a:r>
          </a:p>
          <a:p>
            <a:pPr marL="695220" lvl="2" indent="-342849">
              <a:buNone/>
            </a:pPr>
            <a:r>
              <a:rPr lang="en-US" sz="2200" dirty="0">
                <a:latin typeface="Tahoma" charset="0"/>
                <a:ea typeface="ＭＳ Ｐゴシック" charset="0"/>
                <a:sym typeface="Wingdings" charset="0"/>
              </a:rPr>
              <a:t> </a:t>
            </a:r>
            <a:r>
              <a:rPr lang="en-US" sz="2200" dirty="0">
                <a:latin typeface="Tahoma" charset="0"/>
                <a:ea typeface="ＭＳ Ｐゴシック" charset="0"/>
              </a:rPr>
              <a:t>Reduces array reads/writes </a:t>
            </a:r>
            <a:r>
              <a:rPr lang="en-US" sz="2200" dirty="0">
                <a:latin typeface="Tahoma" charset="0"/>
                <a:ea typeface="ＭＳ Ｐゴシック" charset="0"/>
                <a:sym typeface="Wingdings" charset="0"/>
              </a:rPr>
              <a:t> better endurance, latency, energy</a:t>
            </a:r>
            <a:endParaRPr lang="en-US" dirty="0">
              <a:latin typeface="Tahoma" charset="0"/>
              <a:ea typeface="ＭＳ Ｐゴシック" charset="0"/>
            </a:endParaRPr>
          </a:p>
          <a:p>
            <a:pPr lvl="1"/>
            <a:endParaRPr lang="en-US" dirty="0">
              <a:latin typeface="Tahoma" charset="0"/>
              <a:ea typeface="ＭＳ Ｐゴシック" charset="0"/>
              <a:sym typeface="Wingdings" charset="0"/>
            </a:endParaRPr>
          </a:p>
          <a:p>
            <a:r>
              <a:rPr lang="en-US" dirty="0">
                <a:latin typeface="Tahoma" charset="0"/>
                <a:ea typeface="ＭＳ Ｐゴシック" charset="0"/>
                <a:cs typeface="ＭＳ Ｐゴシック" charset="0"/>
                <a:sym typeface="Wingdings" charset="0"/>
              </a:rPr>
              <a:t>Idea </a:t>
            </a:r>
            <a:r>
              <a:rPr lang="en-US" dirty="0" smtClean="0">
                <a:latin typeface="Tahoma" charset="0"/>
                <a:ea typeface="ＭＳ Ｐゴシック" charset="0"/>
                <a:cs typeface="ＭＳ Ｐゴシック" charset="0"/>
                <a:sym typeface="Wingdings" charset="0"/>
              </a:rPr>
              <a:t>2: </a:t>
            </a:r>
            <a:r>
              <a:rPr lang="en-US" dirty="0">
                <a:latin typeface="Tahoma" charset="0"/>
                <a:ea typeface="ＭＳ Ｐゴシック" charset="0"/>
                <a:cs typeface="ＭＳ Ｐゴシック" charset="0"/>
                <a:sym typeface="Wingdings" charset="0"/>
              </a:rPr>
              <a:t>Write into array at</a:t>
            </a:r>
          </a:p>
          <a:p>
            <a:pPr>
              <a:buFont typeface="Wingdings" charset="0"/>
              <a:buNone/>
            </a:pPr>
            <a:r>
              <a:rPr lang="en-US" dirty="0">
                <a:latin typeface="Tahoma" charset="0"/>
                <a:ea typeface="ＭＳ Ｐゴシック" charset="0"/>
                <a:cs typeface="ＭＳ Ｐゴシック" charset="0"/>
                <a:sym typeface="Wingdings" charset="0"/>
              </a:rPr>
              <a:t>    cache block or word </a:t>
            </a:r>
          </a:p>
          <a:p>
            <a:pPr>
              <a:buFont typeface="Wingdings" charset="0"/>
              <a:buNone/>
            </a:pPr>
            <a:r>
              <a:rPr lang="en-US" dirty="0">
                <a:latin typeface="Tahoma" charset="0"/>
                <a:ea typeface="ＭＳ Ｐゴシック" charset="0"/>
                <a:cs typeface="ＭＳ Ｐゴシック" charset="0"/>
                <a:sym typeface="Wingdings" charset="0"/>
              </a:rPr>
              <a:t>    granularity</a:t>
            </a:r>
          </a:p>
          <a:p>
            <a:pPr>
              <a:buFont typeface="Wingdings" charset="0"/>
              <a:buNone/>
            </a:pPr>
            <a:r>
              <a:rPr lang="en-US" sz="2200" dirty="0">
                <a:latin typeface="Tahoma" charset="0"/>
                <a:ea typeface="ＭＳ Ｐゴシック" charset="0"/>
                <a:cs typeface="ＭＳ Ｐゴシック" charset="0"/>
                <a:sym typeface="Wingdings" charset="0"/>
              </a:rPr>
              <a:t>	 Reduces unnecessary wear	 </a:t>
            </a:r>
            <a:endParaRPr lang="en-US" sz="2200" dirty="0">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5632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840896" indent="-35840896"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1" eaLnBrk="0" fontAlgn="base" hangingPunct="0">
              <a:spcBef>
                <a:spcPct val="0"/>
              </a:spcBef>
              <a:spcAft>
                <a:spcPct val="0"/>
              </a:spcAft>
              <a:defRPr sz="2400">
                <a:solidFill>
                  <a:schemeClr val="tx1"/>
                </a:solidFill>
                <a:latin typeface="Arial" charset="0"/>
                <a:ea typeface="Arial" charset="0"/>
                <a:cs typeface="Arial" charset="0"/>
              </a:defRPr>
            </a:lvl6pPr>
            <a:lvl7pPr marL="914263" eaLnBrk="0" fontAlgn="base" hangingPunct="0">
              <a:spcBef>
                <a:spcPct val="0"/>
              </a:spcBef>
              <a:spcAft>
                <a:spcPct val="0"/>
              </a:spcAft>
              <a:defRPr sz="2400">
                <a:solidFill>
                  <a:schemeClr val="tx1"/>
                </a:solidFill>
                <a:latin typeface="Arial" charset="0"/>
                <a:ea typeface="Arial" charset="0"/>
                <a:cs typeface="Arial" charset="0"/>
              </a:defRPr>
            </a:lvl7pPr>
            <a:lvl8pPr marL="1371395" eaLnBrk="0" fontAlgn="base" hangingPunct="0">
              <a:spcBef>
                <a:spcPct val="0"/>
              </a:spcBef>
              <a:spcAft>
                <a:spcPct val="0"/>
              </a:spcAft>
              <a:defRPr sz="2400">
                <a:solidFill>
                  <a:schemeClr val="tx1"/>
                </a:solidFill>
                <a:latin typeface="Arial" charset="0"/>
                <a:ea typeface="Arial" charset="0"/>
                <a:cs typeface="Arial" charset="0"/>
              </a:defRPr>
            </a:lvl8pPr>
            <a:lvl9pPr marL="1828527"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C7187ED-11D3-4F44-9645-0E823415E70E}"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563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352800"/>
            <a:ext cx="4419600" cy="312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ext Box 55"/>
          <p:cNvSpPr txBox="1">
            <a:spLocks noChangeArrowheads="1"/>
          </p:cNvSpPr>
          <p:nvPr/>
        </p:nvSpPr>
        <p:spPr bwMode="auto">
          <a:xfrm>
            <a:off x="5105530" y="3200402"/>
            <a:ext cx="1107817"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6" tIns="45714" rIns="91426" bIns="4571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b="1">
                <a:solidFill>
                  <a:srgbClr val="0000FF"/>
                </a:solidFill>
              </a:rPr>
              <a:t>DRAM</a:t>
            </a:r>
          </a:p>
        </p:txBody>
      </p:sp>
      <p:sp>
        <p:nvSpPr>
          <p:cNvPr id="56327" name="Text Box 55"/>
          <p:cNvSpPr txBox="1">
            <a:spLocks noChangeArrowheads="1"/>
          </p:cNvSpPr>
          <p:nvPr/>
        </p:nvSpPr>
        <p:spPr bwMode="auto">
          <a:xfrm>
            <a:off x="7742136" y="3195641"/>
            <a:ext cx="868569"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6" tIns="45714" rIns="91426" bIns="4571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b="1">
                <a:solidFill>
                  <a:srgbClr val="0000FF"/>
                </a:solidFill>
              </a:rPr>
              <a:t>PCM</a:t>
            </a:r>
          </a:p>
        </p:txBody>
      </p:sp>
    </p:spTree>
    <p:extLst>
      <p:ext uri="{BB962C8B-B14F-4D97-AF65-F5344CB8AC3E}">
        <p14:creationId xmlns:p14="http://schemas.microsoft.com/office/powerpoint/2010/main" val="1429625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57</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8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PCM As Main Memory</a:t>
            </a:r>
            <a:endParaRPr lang="en-US" dirty="0"/>
          </a:p>
        </p:txBody>
      </p:sp>
      <p:sp>
        <p:nvSpPr>
          <p:cNvPr id="3" name="Content Placeholder 2"/>
          <p:cNvSpPr>
            <a:spLocks noGrp="1"/>
          </p:cNvSpPr>
          <p:nvPr>
            <p:ph idx="1"/>
          </p:nvPr>
        </p:nvSpPr>
        <p:spPr/>
        <p:txBody>
          <a:bodyPr/>
          <a:lstStyle/>
          <a:p>
            <a:r>
              <a:rPr lang="en-US" sz="2200" dirty="0"/>
              <a:t>Benjamin C. Lee, </a:t>
            </a:r>
            <a:r>
              <a:rPr lang="en-US" sz="2200" dirty="0" err="1"/>
              <a:t>Engin</a:t>
            </a:r>
            <a:r>
              <a:rPr lang="en-US" sz="2200" dirty="0"/>
              <a:t> </a:t>
            </a:r>
            <a:r>
              <a:rPr lang="en-US" sz="2200" dirty="0" err="1"/>
              <a:t>Ipek</a:t>
            </a:r>
            <a:r>
              <a:rPr lang="en-US" sz="2200" dirty="0"/>
              <a:t>, Onur Mutlu, and Doug Burger,</a:t>
            </a:r>
            <a:br>
              <a:rPr lang="en-US" sz="2200" dirty="0"/>
            </a:br>
            <a:r>
              <a:rPr lang="en-US" sz="2200" b="1" dirty="0">
                <a:hlinkClick r:id="rId2"/>
              </a:rPr>
              <a:t>"Architecting Phase Change Memory as a Scalable DRAM Alternative"</a:t>
            </a:r>
            <a:r>
              <a:rPr lang="en-US" sz="2200" dirty="0"/>
              <a:t/>
            </a:r>
            <a:br>
              <a:rPr lang="en-US" sz="2200" dirty="0"/>
            </a:br>
            <a:r>
              <a:rPr lang="en-US" sz="2200" i="1" dirty="0"/>
              <a:t>Proceedings of the </a:t>
            </a:r>
            <a:r>
              <a:rPr lang="en-US" sz="2200" i="1" dirty="0">
                <a:hlinkClick r:id="rId3"/>
              </a:rPr>
              <a:t>36th International Symposium on Computer Architecture</a:t>
            </a:r>
            <a:r>
              <a:rPr lang="en-US" sz="2200" i="1" dirty="0"/>
              <a:t> (</a:t>
            </a:r>
            <a:r>
              <a:rPr lang="en-US" sz="2200" b="1" i="1" dirty="0"/>
              <a:t>ISCA</a:t>
            </a:r>
            <a:r>
              <a:rPr lang="en-US" sz="2200" i="1" dirty="0"/>
              <a:t>)</a:t>
            </a:r>
            <a:r>
              <a:rPr lang="en-US" sz="2200" dirty="0"/>
              <a:t>, pages 2-13, Austin, TX, June 2009. </a:t>
            </a:r>
            <a:r>
              <a:rPr lang="en-US" sz="2200" dirty="0">
                <a:hlinkClick r:id="rId4"/>
              </a:rPr>
              <a:t>Slides (pdf</a:t>
            </a:r>
            <a:r>
              <a:rPr lang="en-US" sz="2200" dirty="0" smtClean="0">
                <a:hlinkClick r:id="rId4"/>
              </a:rPr>
              <a:t>)</a:t>
            </a:r>
            <a:endParaRPr lang="en-US" sz="2200"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58</a:t>
            </a:fld>
            <a:endParaRPr lang="en-US"/>
          </a:p>
        </p:txBody>
      </p:sp>
      <p:pic>
        <p:nvPicPr>
          <p:cNvPr id="5" name="Picture 4"/>
          <p:cNvPicPr>
            <a:picLocks noChangeAspect="1"/>
          </p:cNvPicPr>
          <p:nvPr/>
        </p:nvPicPr>
        <p:blipFill>
          <a:blip r:embed="rId5"/>
          <a:stretch>
            <a:fillRect/>
          </a:stretch>
        </p:blipFill>
        <p:spPr>
          <a:xfrm>
            <a:off x="0" y="3573016"/>
            <a:ext cx="9144000" cy="2857500"/>
          </a:xfrm>
          <a:prstGeom prst="rect">
            <a:avLst/>
          </a:prstGeom>
        </p:spPr>
      </p:pic>
    </p:spTree>
    <p:extLst>
      <p:ext uri="{BB962C8B-B14F-4D97-AF65-F5344CB8AC3E}">
        <p14:creationId xmlns:p14="http://schemas.microsoft.com/office/powerpoint/2010/main" val="187273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PCM As Main </a:t>
            </a:r>
            <a:r>
              <a:rPr lang="en-US" dirty="0" smtClean="0"/>
              <a:t>Memory (II)</a:t>
            </a:r>
            <a:endParaRPr lang="en-US" dirty="0"/>
          </a:p>
        </p:txBody>
      </p:sp>
      <p:sp>
        <p:nvSpPr>
          <p:cNvPr id="3" name="Content Placeholder 2"/>
          <p:cNvSpPr>
            <a:spLocks noGrp="1"/>
          </p:cNvSpPr>
          <p:nvPr>
            <p:ph idx="1"/>
          </p:nvPr>
        </p:nvSpPr>
        <p:spPr/>
        <p:txBody>
          <a:bodyPr/>
          <a:lstStyle/>
          <a:p>
            <a:r>
              <a:rPr lang="en-US" sz="2100" dirty="0"/>
              <a:t>Benjamin C. Lee, Ping Zhou, Jun Yang, </a:t>
            </a:r>
            <a:r>
              <a:rPr lang="en-US" sz="2100" dirty="0" err="1"/>
              <a:t>Youtao</a:t>
            </a:r>
            <a:r>
              <a:rPr lang="en-US" sz="2100" dirty="0"/>
              <a:t> Zhang, Bo Zhao, </a:t>
            </a:r>
            <a:r>
              <a:rPr lang="en-US" sz="2100" dirty="0" err="1"/>
              <a:t>Engin</a:t>
            </a:r>
            <a:r>
              <a:rPr lang="en-US" sz="2100" dirty="0"/>
              <a:t> </a:t>
            </a:r>
            <a:r>
              <a:rPr lang="en-US" sz="2100" dirty="0" err="1"/>
              <a:t>Ipek</a:t>
            </a:r>
            <a:r>
              <a:rPr lang="en-US" sz="2100" dirty="0"/>
              <a:t>, Onur Mutlu, and Doug Burger,</a:t>
            </a:r>
            <a:br>
              <a:rPr lang="en-US" sz="2100" dirty="0"/>
            </a:br>
            <a:r>
              <a:rPr lang="en-US" sz="2100" b="1" dirty="0">
                <a:hlinkClick r:id="rId2"/>
              </a:rPr>
              <a:t>"Phase Change Technology and the Future of Main Memory"</a:t>
            </a:r>
            <a:r>
              <a:rPr lang="en-US" sz="2100" dirty="0"/>
              <a:t/>
            </a:r>
            <a:br>
              <a:rPr lang="en-US" sz="2100" dirty="0"/>
            </a:br>
            <a:r>
              <a:rPr lang="en-US" sz="2100" i="1" dirty="0">
                <a:hlinkClick r:id="rId3"/>
              </a:rPr>
              <a:t>IEEE Micro</a:t>
            </a:r>
            <a:r>
              <a:rPr lang="en-US" sz="2100" i="1" dirty="0"/>
              <a:t>, Special Issue: Micro's Top Picks from 2009 Computer Architecture Conferences (</a:t>
            </a:r>
            <a:r>
              <a:rPr lang="en-US" sz="2100" b="1" i="1" dirty="0"/>
              <a:t>MICRO TOP PICKS</a:t>
            </a:r>
            <a:r>
              <a:rPr lang="en-US" sz="2100" i="1" dirty="0"/>
              <a:t>)</a:t>
            </a:r>
            <a:r>
              <a:rPr lang="en-US" sz="2100" dirty="0"/>
              <a:t>, Vol. 30, No. 1, pages 60-70, January/February 2010. </a:t>
            </a:r>
            <a:endParaRPr lang="en-US" sz="2100" dirty="0" smtClean="0"/>
          </a:p>
          <a:p>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59</a:t>
            </a:fld>
            <a:endParaRPr lang="en-US"/>
          </a:p>
        </p:txBody>
      </p:sp>
      <p:pic>
        <p:nvPicPr>
          <p:cNvPr id="5" name="Picture 4"/>
          <p:cNvPicPr>
            <a:picLocks noChangeAspect="1"/>
          </p:cNvPicPr>
          <p:nvPr/>
        </p:nvPicPr>
        <p:blipFill>
          <a:blip r:embed="rId4"/>
          <a:stretch>
            <a:fillRect/>
          </a:stretch>
        </p:blipFill>
        <p:spPr>
          <a:xfrm>
            <a:off x="0" y="3875936"/>
            <a:ext cx="9144000" cy="1785312"/>
          </a:xfrm>
          <a:prstGeom prst="rect">
            <a:avLst/>
          </a:prstGeom>
        </p:spPr>
      </p:pic>
    </p:spTree>
    <p:extLst>
      <p:ext uri="{BB962C8B-B14F-4D97-AF65-F5344CB8AC3E}">
        <p14:creationId xmlns:p14="http://schemas.microsoft.com/office/powerpoint/2010/main" val="156763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rPr>
                <a:t>Reference Layer</a:t>
              </a:r>
              <a:endParaRPr lang="en-US" sz="1400">
                <a:solidFill>
                  <a:srgbClr val="FFFFFF"/>
                </a:solidFill>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rPr>
                <a:t>Free Layer</a:t>
              </a:r>
              <a:endParaRPr lang="en-US" sz="1400">
                <a:solidFill>
                  <a:srgbClr val="FFFFFF"/>
                </a:solidFill>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rPr>
                <a:t>Barrier</a:t>
              </a:r>
              <a:endParaRPr lang="en-US" sz="1400">
                <a:solidFill>
                  <a:srgbClr val="000000"/>
                </a:solidFill>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rPr>
                <a:t>Reference Layer</a:t>
              </a:r>
              <a:endParaRPr lang="en-US" sz="1400">
                <a:solidFill>
                  <a:srgbClr val="FFFFFF"/>
                </a:solidFill>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rPr>
                <a:t>Free Layer</a:t>
              </a:r>
              <a:endParaRPr lang="en-US" sz="1400">
                <a:solidFill>
                  <a:srgbClr val="FFFFFF"/>
                </a:solidFill>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rPr>
                <a:t>Barrier</a:t>
              </a:r>
              <a:endParaRPr lang="en-US" sz="1400">
                <a:solidFill>
                  <a:srgbClr val="000000"/>
                </a:solidFill>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rPr>
                <a:t>Logical 0</a:t>
              </a:r>
              <a:endParaRPr lang="en-US" sz="1400">
                <a:solidFill>
                  <a:srgbClr val="000000"/>
                </a:solidFill>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rPr>
                <a:t>Logical 1</a:t>
              </a:r>
              <a:endParaRPr lang="en-US" sz="1400">
                <a:solidFill>
                  <a:srgbClr val="000000"/>
                </a:solidFill>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rPr>
                <a:t>Word Line</a:t>
              </a:r>
              <a:endParaRPr lang="en-US" sz="1600" dirty="0">
                <a:solidFill>
                  <a:srgbClr val="000000"/>
                </a:solidFill>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rPr>
                <a:t>Bit Line</a:t>
              </a:r>
              <a:endParaRPr lang="en-US" sz="1600" dirty="0">
                <a:solidFill>
                  <a:srgbClr val="000000"/>
                </a:solidFill>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rPr>
                <a:t>Access</a:t>
              </a:r>
            </a:p>
            <a:p>
              <a:pPr algn="ctr"/>
              <a:r>
                <a:rPr lang="en-US" sz="1400" dirty="0" smtClean="0">
                  <a:solidFill>
                    <a:srgbClr val="000000"/>
                  </a:solidFill>
                </a:rPr>
                <a:t>Transistor</a:t>
              </a:r>
              <a:endParaRPr lang="en-US" sz="1400" dirty="0">
                <a:solidFill>
                  <a:srgbClr val="000000"/>
                </a:solidFill>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rPr>
                <a:t>MTJ</a:t>
              </a:r>
              <a:endParaRPr lang="en-US" sz="1400" dirty="0">
                <a:solidFill>
                  <a:srgbClr val="000000"/>
                </a:solidFill>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rPr>
                <a:t>Sense Line</a:t>
              </a:r>
              <a:endParaRPr lang="en-US" sz="1600" dirty="0">
                <a:solidFill>
                  <a:srgbClr val="000000"/>
                </a:solidFill>
              </a:endParaRPr>
            </a:p>
          </p:txBody>
        </p:sp>
      </p:grpSp>
    </p:spTree>
    <p:extLst>
      <p:ext uri="{BB962C8B-B14F-4D97-AF65-F5344CB8AC3E}">
        <p14:creationId xmlns:p14="http://schemas.microsoft.com/office/powerpoint/2010/main" val="67717986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a:t>
            </a:r>
            <a:r>
              <a:rPr lang="en-US" dirty="0" smtClean="0">
                <a:solidFill>
                  <a:srgbClr val="008000"/>
                </a:solidFill>
                <a:latin typeface="Tahoma" charset="0"/>
                <a:ea typeface="ＭＳ Ｐゴシック" charset="0"/>
              </a:rPr>
              <a:t>volatile </a:t>
            </a:r>
            <a:r>
              <a:rPr lang="en-US" dirty="0" smtClean="0">
                <a:solidFill>
                  <a:srgbClr val="008000"/>
                </a:solidFill>
                <a:latin typeface="Tahoma" charset="0"/>
                <a:ea typeface="ＭＳ Ｐゴシック" charset="0"/>
                <a:sym typeface="Wingdings"/>
              </a:rPr>
              <a:t> Persistent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Poor density (currently)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spTree>
    <p:extLst>
      <p:ext uri="{BB962C8B-B14F-4D97-AF65-F5344CB8AC3E}">
        <p14:creationId xmlns:p14="http://schemas.microsoft.com/office/powerpoint/2010/main" val="178868084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62</a:t>
            </a:fld>
            <a:endParaRPr lang="en-US" altLang="en-US"/>
          </a:p>
        </p:txBody>
      </p:sp>
      <p:graphicFrame>
        <p:nvGraphicFramePr>
          <p:cNvPr id="5" name="Chart 4"/>
          <p:cNvGraphicFramePr>
            <a:graphicFrameLocks/>
          </p:cNvGraphicFramePr>
          <p:nvPr>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rPr>
              <a:t>Kultursay</a:t>
            </a:r>
            <a:r>
              <a:rPr lang="en-US" sz="1600" dirty="0" smtClean="0">
                <a:solidFill>
                  <a:srgbClr val="000000"/>
                </a:solidFill>
              </a:rPr>
              <a:t>+, </a:t>
            </a:r>
            <a:r>
              <a:rPr lang="en-US" sz="1600" dirty="0">
                <a:solidFill>
                  <a:srgbClr val="000000"/>
                </a:solidFill>
              </a:rPr>
              <a:t>“</a:t>
            </a:r>
            <a:r>
              <a:rPr lang="en-US" sz="1600" dirty="0">
                <a:solidFill>
                  <a:srgbClr val="0000FF"/>
                </a:solidFill>
              </a:rPr>
              <a:t>Evaluating STT-RAM as an Energy-Efficient Main Memory Alternative</a:t>
            </a:r>
            <a:r>
              <a:rPr lang="en-US" sz="1600" dirty="0">
                <a:solidFill>
                  <a:srgbClr val="000000"/>
                </a:solidFill>
              </a:rPr>
              <a:t>,” ISPASS </a:t>
            </a:r>
            <a:r>
              <a:rPr lang="en-US" sz="1600" dirty="0" smtClean="0">
                <a:solidFill>
                  <a:srgbClr val="000000"/>
                </a:solidFill>
              </a:rPr>
              <a:t>2013.</a:t>
            </a:r>
            <a:endParaRPr lang="en-US" sz="1600" dirty="0">
              <a:solidFill>
                <a:srgbClr val="000000"/>
              </a:solidFill>
            </a:endParaRPr>
          </a:p>
        </p:txBody>
      </p:sp>
    </p:spTree>
    <p:extLst>
      <p:ext uri="{BB962C8B-B14F-4D97-AF65-F5344CB8AC3E}">
        <p14:creationId xmlns:p14="http://schemas.microsoft.com/office/powerpoint/2010/main" val="188292163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STT-MRAM as Main Memory</a:t>
            </a:r>
            <a:endParaRPr lang="en-US" dirty="0"/>
          </a:p>
        </p:txBody>
      </p:sp>
      <p:sp>
        <p:nvSpPr>
          <p:cNvPr id="3" name="Content Placeholder 2"/>
          <p:cNvSpPr>
            <a:spLocks noGrp="1"/>
          </p:cNvSpPr>
          <p:nvPr>
            <p:ph idx="1"/>
          </p:nvPr>
        </p:nvSpPr>
        <p:spPr/>
        <p:txBody>
          <a:bodyPr/>
          <a:lstStyle/>
          <a:p>
            <a:r>
              <a:rPr lang="en-US" dirty="0" err="1"/>
              <a:t>Emre</a:t>
            </a:r>
            <a:r>
              <a:rPr lang="en-US" dirty="0"/>
              <a:t> </a:t>
            </a:r>
            <a:r>
              <a:rPr lang="en-US" dirty="0" err="1"/>
              <a:t>Kultursay</a:t>
            </a:r>
            <a:r>
              <a:rPr lang="en-US" dirty="0"/>
              <a:t>, </a:t>
            </a:r>
            <a:r>
              <a:rPr lang="en-US" dirty="0" err="1"/>
              <a:t>Mahmut</a:t>
            </a:r>
            <a:r>
              <a:rPr lang="en-US" dirty="0"/>
              <a:t> </a:t>
            </a:r>
            <a:r>
              <a:rPr lang="en-US" dirty="0" err="1"/>
              <a:t>Kandemir</a:t>
            </a:r>
            <a:r>
              <a:rPr lang="en-US" dirty="0"/>
              <a:t>, </a:t>
            </a:r>
            <a:r>
              <a:rPr lang="en-US" dirty="0" err="1"/>
              <a:t>Anand</a:t>
            </a:r>
            <a:r>
              <a:rPr lang="en-US" dirty="0"/>
              <a:t> </a:t>
            </a:r>
            <a:r>
              <a:rPr lang="en-US" dirty="0" err="1"/>
              <a:t>Sivasubramaniam</a:t>
            </a:r>
            <a:r>
              <a:rPr lang="en-US" dirty="0"/>
              <a:t>, and Onur Mutlu</a:t>
            </a:r>
            <a:r>
              <a:rPr lang="en-US" u="sng" dirty="0"/>
              <a:t>,</a:t>
            </a:r>
            <a:r>
              <a:rPr lang="en-US" dirty="0"/>
              <a:t/>
            </a:r>
            <a:br>
              <a:rPr lang="en-US" dirty="0"/>
            </a:br>
            <a:r>
              <a:rPr lang="en-US" b="1" dirty="0">
                <a:hlinkClick r:id="rId2"/>
              </a:rPr>
              <a:t>"Evaluating STT-RAM as an Energy-Efficient Main Memory Alternative"</a:t>
            </a:r>
            <a:r>
              <a:rPr lang="en-US" dirty="0"/>
              <a:t> </a:t>
            </a:r>
            <a:br>
              <a:rPr lang="en-US" dirty="0"/>
            </a:br>
            <a:r>
              <a:rPr lang="en-US" i="1" dirty="0"/>
              <a:t>Proceedings of the </a:t>
            </a:r>
            <a:r>
              <a:rPr lang="en-US" i="1" dirty="0">
                <a:hlinkClick r:id="rId3"/>
              </a:rPr>
              <a:t>2013 IEEE International Symposium on Performance Analysis of Systems and Software</a:t>
            </a:r>
            <a:r>
              <a:rPr lang="en-US" i="1" dirty="0"/>
              <a:t> (</a:t>
            </a:r>
            <a:r>
              <a:rPr lang="en-US" b="1" i="1" dirty="0"/>
              <a:t>ISPASS</a:t>
            </a:r>
            <a:r>
              <a:rPr lang="en-US" i="1" dirty="0"/>
              <a:t>)</a:t>
            </a:r>
            <a:r>
              <a:rPr lang="en-US" dirty="0"/>
              <a:t>, Austin, TX, April 2013. </a:t>
            </a:r>
            <a:r>
              <a:rPr lang="en-US" dirty="0">
                <a:hlinkClick r:id="rId4"/>
              </a:rPr>
              <a:t>Slides (pptx)</a:t>
            </a:r>
            <a:r>
              <a:rPr lang="en-US" dirty="0"/>
              <a:t> </a:t>
            </a:r>
            <a:r>
              <a:rPr lang="en-US" dirty="0">
                <a:hlinkClick r:id="rId5"/>
              </a:rPr>
              <a:t>(pdf</a:t>
            </a:r>
            <a:r>
              <a:rPr lang="en-US" dirty="0" smtClean="0">
                <a:hlinkClick r:id="rId5"/>
              </a:rPr>
              <a:t>)</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63</a:t>
            </a:fld>
            <a:endParaRPr lang="en-US"/>
          </a:p>
        </p:txBody>
      </p:sp>
      <p:pic>
        <p:nvPicPr>
          <p:cNvPr id="5" name="Picture 4"/>
          <p:cNvPicPr>
            <a:picLocks noChangeAspect="1"/>
          </p:cNvPicPr>
          <p:nvPr/>
        </p:nvPicPr>
        <p:blipFill>
          <a:blip r:embed="rId6"/>
          <a:stretch>
            <a:fillRect/>
          </a:stretch>
        </p:blipFill>
        <p:spPr>
          <a:xfrm>
            <a:off x="0" y="4442268"/>
            <a:ext cx="9144000" cy="1939060"/>
          </a:xfrm>
          <a:prstGeom prst="rect">
            <a:avLst/>
          </a:prstGeom>
        </p:spPr>
      </p:pic>
    </p:spTree>
    <p:extLst>
      <p:ext uri="{BB962C8B-B14F-4D97-AF65-F5344CB8AC3E}">
        <p14:creationId xmlns:p14="http://schemas.microsoft.com/office/powerpoint/2010/main" val="944813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400" dirty="0" smtClean="0"/>
              <a:t>A More Viable Approach: Hybrid Memory </a:t>
            </a:r>
            <a:r>
              <a:rPr lang="en-US" sz="3400"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rPr>
              <a:t>CPU</a:t>
            </a:r>
            <a:endParaRPr lang="en-US" sz="2400" dirty="0">
              <a:solidFill>
                <a:srgbClr val="FFFFFF"/>
              </a:solidFill>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smtClean="0">
                <a:solidFill>
                  <a:srgbClr val="000000"/>
                </a:solidFill>
              </a:rPr>
              <a:t>DRAMCtrl</a:t>
            </a:r>
            <a:endParaRPr lang="en-US" sz="1700" dirty="0">
              <a:solidFill>
                <a:srgbClr val="000000"/>
              </a:solidFill>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rPr>
              <a:t>Fast, </a:t>
            </a:r>
            <a:r>
              <a:rPr lang="en-US" b="1" dirty="0" smtClean="0">
                <a:solidFill>
                  <a:srgbClr val="006633">
                    <a:lumMod val="75000"/>
                  </a:srgbClr>
                </a:solidFill>
              </a:rPr>
              <a:t>durable</a:t>
            </a:r>
          </a:p>
          <a:p>
            <a:pPr algn="ctr"/>
            <a:r>
              <a:rPr lang="en-US" dirty="0" smtClean="0">
                <a:solidFill>
                  <a:srgbClr val="8C0000"/>
                </a:solidFill>
              </a:rPr>
              <a:t>Small, </a:t>
            </a:r>
          </a:p>
          <a:p>
            <a:pPr algn="ctr"/>
            <a:r>
              <a:rPr lang="en-US" dirty="0" smtClean="0">
                <a:solidFill>
                  <a:srgbClr val="8C0000"/>
                </a:solidFill>
              </a:rPr>
              <a:t>leaky, volatile, </a:t>
            </a:r>
          </a:p>
          <a:p>
            <a:pPr algn="ctr"/>
            <a:r>
              <a:rPr lang="en-US" dirty="0" smtClean="0">
                <a:solidFill>
                  <a:srgbClr val="8C0000"/>
                </a:solidFill>
              </a:rPr>
              <a:t>high-cost</a:t>
            </a:r>
            <a:endParaRPr lang="en-US" dirty="0">
              <a:solidFill>
                <a:srgbClr val="8C0000"/>
              </a:solidFill>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rPr>
              <a:t>Large, non-volatile, </a:t>
            </a:r>
            <a:r>
              <a:rPr lang="en-US" dirty="0">
                <a:solidFill>
                  <a:srgbClr val="004D26"/>
                </a:solidFill>
              </a:rPr>
              <a:t>low</a:t>
            </a:r>
            <a:r>
              <a:rPr lang="en-US" dirty="0" smtClean="0">
                <a:solidFill>
                  <a:srgbClr val="004D26"/>
                </a:solidFill>
              </a:rPr>
              <a:t>-cost</a:t>
            </a:r>
          </a:p>
          <a:p>
            <a:pPr algn="ctr"/>
            <a:r>
              <a:rPr lang="en-US" dirty="0" smtClean="0">
                <a:solidFill>
                  <a:srgbClr val="8C0000"/>
                </a:solidFill>
              </a:rPr>
              <a:t>Slow, </a:t>
            </a:r>
            <a:r>
              <a:rPr lang="en-US" b="1" dirty="0" smtClean="0">
                <a:solidFill>
                  <a:srgbClr val="8C0000"/>
                </a:solidFill>
              </a:rPr>
              <a:t>wears out, </a:t>
            </a:r>
            <a:r>
              <a:rPr lang="en-US" dirty="0" smtClean="0">
                <a:solidFill>
                  <a:srgbClr val="8C0000"/>
                </a:solidFill>
              </a:rPr>
              <a:t>high active energy</a:t>
            </a:r>
            <a:endParaRPr lang="en-US" dirty="0">
              <a:solidFill>
                <a:srgbClr val="8C0000"/>
              </a:solidFill>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smtClean="0">
                <a:solidFill>
                  <a:srgbClr val="303030"/>
                </a:solidFill>
              </a:rPr>
              <a:t>PCM Ctrl</a:t>
            </a:r>
            <a:endParaRPr lang="en-US" sz="1700" dirty="0">
              <a:solidFill>
                <a:srgbClr val="303030"/>
              </a:solidFill>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rPr>
              <a:t>DRAM</a:t>
            </a:r>
            <a:endParaRPr lang="en-US" dirty="0">
              <a:solidFill>
                <a:srgbClr val="303030"/>
              </a:solidFill>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rPr>
              <a:t>Phase Change Memory (or Tech. X)</a:t>
            </a:r>
            <a:endParaRPr lang="en-US" dirty="0">
              <a:solidFill>
                <a:srgbClr val="303030"/>
              </a:solidFill>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rPr>
              <a:t>Hardware/software manage data allocation and movement </a:t>
            </a:r>
            <a:endParaRPr lang="en-US" sz="2400" dirty="0">
              <a:solidFill>
                <a:srgbClr val="000000"/>
              </a:solidFill>
            </a:endParaRPr>
          </a:p>
          <a:p>
            <a:pPr algn="ctr"/>
            <a:r>
              <a:rPr lang="en-US" sz="2400" dirty="0">
                <a:solidFill>
                  <a:srgbClr val="008000"/>
                </a:solidFill>
              </a:rPr>
              <a:t>t</a:t>
            </a:r>
            <a:r>
              <a:rPr lang="en-US" sz="2400" dirty="0" smtClean="0">
                <a:solidFill>
                  <a:srgbClr val="008000"/>
                </a:solidFill>
              </a:rPr>
              <a:t>o achieve the best of multiple technologies</a:t>
            </a:r>
          </a:p>
        </p:txBody>
      </p:sp>
    </p:spTree>
    <p:extLst>
      <p:ext uri="{BB962C8B-B14F-4D97-AF65-F5344CB8AC3E}">
        <p14:creationId xmlns:p14="http://schemas.microsoft.com/office/powerpoint/2010/main" val="1972669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5000" dirty="0" smtClean="0">
                <a:solidFill>
                  <a:srgbClr val="FF0000"/>
                </a:solidFill>
              </a:rPr>
              <a:t>Providing the Best of</a:t>
            </a:r>
          </a:p>
          <a:p>
            <a:pPr marL="0" indent="0" algn="ctr">
              <a:buNone/>
            </a:pPr>
            <a:r>
              <a:rPr lang="en-US" sz="5000" dirty="0" smtClean="0">
                <a:solidFill>
                  <a:srgbClr val="FF0000"/>
                </a:solidFill>
              </a:rPr>
              <a:t>Multiple Metrics</a:t>
            </a:r>
          </a:p>
          <a:p>
            <a:pPr marL="0" indent="0" algn="ctr">
              <a:buNone/>
            </a:pPr>
            <a:r>
              <a:rPr lang="en-US" sz="5000" dirty="0"/>
              <a:t>w</a:t>
            </a:r>
            <a:r>
              <a:rPr lang="en-US" sz="5000" dirty="0" smtClean="0"/>
              <a:t>ith</a:t>
            </a:r>
          </a:p>
          <a:p>
            <a:pPr marL="0" indent="0" algn="ctr">
              <a:buNone/>
            </a:pPr>
            <a:r>
              <a:rPr lang="en-US" sz="5000" dirty="0" smtClean="0">
                <a:solidFill>
                  <a:srgbClr val="0000FF"/>
                </a:solidFill>
              </a:rPr>
              <a:t>Multiple Memory Technologies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128522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66</a:t>
            </a:fld>
            <a:endParaRPr lang="en-US">
              <a:solidFill>
                <a:srgbClr val="000000"/>
              </a:solidFill>
            </a:endParaRPr>
          </a:p>
        </p:txBody>
      </p:sp>
      <p:sp>
        <p:nvSpPr>
          <p:cNvPr id="5" name="Content Placeholder 2"/>
          <p:cNvSpPr>
            <a:spLocks noGrp="1"/>
          </p:cNvSpPr>
          <p:nvPr>
            <p:ph idx="1"/>
          </p:nvPr>
        </p:nvSpPr>
        <p:spPr>
          <a:xfrm>
            <a:off x="251520" y="1844824"/>
            <a:ext cx="8352928" cy="2088232"/>
          </a:xfrm>
        </p:spPr>
        <p:txBody>
          <a:bodyPr/>
          <a:lstStyle/>
          <a:p>
            <a:pPr marL="0" indent="0" algn="ctr">
              <a:buNone/>
            </a:pPr>
            <a:r>
              <a:rPr lang="en-US" sz="5000" dirty="0" smtClean="0">
                <a:solidFill>
                  <a:srgbClr val="FF0000"/>
                </a:solidFill>
              </a:rPr>
              <a:t>Heterogeneous,</a:t>
            </a:r>
          </a:p>
          <a:p>
            <a:pPr marL="0" indent="0" algn="ctr">
              <a:buNone/>
            </a:pPr>
            <a:r>
              <a:rPr lang="en-US" sz="5000" dirty="0" smtClean="0">
                <a:solidFill>
                  <a:srgbClr val="FF0000"/>
                </a:solidFill>
              </a:rPr>
              <a:t>Configurable,</a:t>
            </a:r>
          </a:p>
          <a:p>
            <a:pPr marL="0" indent="0" algn="ctr">
              <a:buNone/>
            </a:pPr>
            <a:r>
              <a:rPr lang="en-US" sz="5000" dirty="0" smtClean="0">
                <a:solidFill>
                  <a:srgbClr val="FF0000"/>
                </a:solidFill>
              </a:rPr>
              <a:t>Programmable </a:t>
            </a:r>
          </a:p>
          <a:p>
            <a:pPr marL="0" indent="0" algn="ctr">
              <a:buNone/>
            </a:pPr>
            <a:r>
              <a:rPr lang="en-US" sz="5000" dirty="0" smtClean="0">
                <a:solidFill>
                  <a:srgbClr val="0000FF"/>
                </a:solidFill>
              </a:rPr>
              <a:t>Memory Systems</a:t>
            </a:r>
          </a:p>
        </p:txBody>
      </p:sp>
    </p:spTree>
    <p:extLst>
      <p:ext uri="{BB962C8B-B14F-4D97-AF65-F5344CB8AC3E}">
        <p14:creationId xmlns:p14="http://schemas.microsoft.com/office/powerpoint/2010/main" val="143734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Memory Systems: Issues</a:t>
            </a:r>
            <a:endParaRPr lang="en-US" dirty="0"/>
          </a:p>
        </p:txBody>
      </p:sp>
      <p:sp>
        <p:nvSpPr>
          <p:cNvPr id="3" name="Content Placeholder 2"/>
          <p:cNvSpPr>
            <a:spLocks noGrp="1"/>
          </p:cNvSpPr>
          <p:nvPr>
            <p:ph idx="1"/>
          </p:nvPr>
        </p:nvSpPr>
        <p:spPr/>
        <p:txBody>
          <a:bodyPr/>
          <a:lstStyle/>
          <a:p>
            <a:r>
              <a:rPr lang="en-US" dirty="0" smtClean="0"/>
              <a:t>Cache vs. Main Memory</a:t>
            </a:r>
          </a:p>
          <a:p>
            <a:endParaRPr lang="en-US" dirty="0"/>
          </a:p>
          <a:p>
            <a:r>
              <a:rPr lang="en-US" dirty="0" smtClean="0"/>
              <a:t>Granularity of Data Move/Manage-</a:t>
            </a:r>
            <a:r>
              <a:rPr lang="en-US" dirty="0" err="1" smtClean="0"/>
              <a:t>ment</a:t>
            </a:r>
            <a:r>
              <a:rPr lang="en-US" dirty="0" smtClean="0"/>
              <a:t>: Fine or Coarse</a:t>
            </a:r>
          </a:p>
          <a:p>
            <a:endParaRPr lang="en-US" dirty="0" smtClean="0"/>
          </a:p>
          <a:p>
            <a:r>
              <a:rPr lang="en-US" dirty="0" smtClean="0"/>
              <a:t>Hardware vs. Software vs. HW/SW Cooperative </a:t>
            </a:r>
          </a:p>
          <a:p>
            <a:endParaRPr lang="en-US" dirty="0"/>
          </a:p>
          <a:p>
            <a:r>
              <a:rPr lang="en-US" dirty="0" smtClean="0"/>
              <a:t>When to migrate data?</a:t>
            </a:r>
          </a:p>
          <a:p>
            <a:endParaRPr lang="en-US" dirty="0"/>
          </a:p>
          <a:p>
            <a:r>
              <a:rPr lang="en-US" dirty="0" smtClean="0"/>
              <a:t>How to design a scalable and efficient large cache?</a:t>
            </a:r>
          </a:p>
          <a:p>
            <a:endParaRPr lang="en-US" dirty="0"/>
          </a:p>
          <a:p>
            <a:r>
              <a:rPr lang="is-IS" dirty="0" smtClean="0"/>
              <a:t>…</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67</a:t>
            </a:fld>
            <a:endParaRPr lang="en-US"/>
          </a:p>
        </p:txBody>
      </p:sp>
    </p:spTree>
    <p:extLst>
      <p:ext uri="{BB962C8B-B14F-4D97-AF65-F5344CB8AC3E}">
        <p14:creationId xmlns:p14="http://schemas.microsoft.com/office/powerpoint/2010/main" val="8459275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2352982" y="2133600"/>
            <a:ext cx="0" cy="534748"/>
          </a:xfrm>
          <a:prstGeom prst="line">
            <a:avLst/>
          </a:prstGeom>
          <a:effectLst/>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p:txBody>
          <a:bodyPr/>
          <a:lstStyle/>
          <a:p>
            <a:r>
              <a:rPr lang="en-US" dirty="0" smtClean="0"/>
              <a:t>Data Placement in Hybrid Memory</a:t>
            </a:r>
            <a:endParaRPr lang="en-US" dirty="0"/>
          </a:p>
        </p:txBody>
      </p:sp>
      <p:sp>
        <p:nvSpPr>
          <p:cNvPr id="3" name="Content Placeholder 2"/>
          <p:cNvSpPr>
            <a:spLocks noGrp="1"/>
          </p:cNvSpPr>
          <p:nvPr>
            <p:ph idx="1"/>
          </p:nvPr>
        </p:nvSpPr>
        <p:spPr>
          <a:xfrm>
            <a:off x="228600" y="5373216"/>
            <a:ext cx="8915400" cy="1310812"/>
          </a:xfrm>
        </p:spPr>
        <p:txBody>
          <a:bodyPr/>
          <a:lstStyle/>
          <a:p>
            <a:r>
              <a:rPr lang="en-US" sz="2000" dirty="0" smtClean="0"/>
              <a:t>Memory A is fast, but small</a:t>
            </a:r>
          </a:p>
          <a:p>
            <a:r>
              <a:rPr lang="en-US" sz="2000" dirty="0" smtClean="0"/>
              <a:t>Load should be balanced on both channels</a:t>
            </a:r>
          </a:p>
          <a:p>
            <a:r>
              <a:rPr lang="en-US" sz="2000" dirty="0" smtClean="0"/>
              <a:t>Page migrations have performance and energy overhead </a:t>
            </a:r>
            <a:endParaRPr lang="en-US" sz="2000" dirty="0"/>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68</a:t>
            </a:fld>
            <a:endParaRPr lang="en-US" altLang="en-US"/>
          </a:p>
        </p:txBody>
      </p:sp>
      <p:cxnSp>
        <p:nvCxnSpPr>
          <p:cNvPr id="30" name="Straight Connector 29"/>
          <p:cNvCxnSpPr/>
          <p:nvPr/>
        </p:nvCxnSpPr>
        <p:spPr>
          <a:xfrm>
            <a:off x="4533503" y="1542340"/>
            <a:ext cx="0" cy="156551"/>
          </a:xfrm>
          <a:prstGeom prst="line">
            <a:avLst/>
          </a:prstGeom>
          <a:effectLst/>
        </p:spPr>
        <p:style>
          <a:lnRef idx="2">
            <a:schemeClr val="dk1"/>
          </a:lnRef>
          <a:fillRef idx="0">
            <a:schemeClr val="dk1"/>
          </a:fillRef>
          <a:effectRef idx="1">
            <a:schemeClr val="dk1"/>
          </a:effectRef>
          <a:fontRef idx="minor">
            <a:schemeClr val="tx1"/>
          </a:fontRef>
        </p:style>
      </p:cxnSp>
      <p:sp>
        <p:nvSpPr>
          <p:cNvPr id="31" name="Rectangle 30"/>
          <p:cNvSpPr/>
          <p:nvPr/>
        </p:nvSpPr>
        <p:spPr>
          <a:xfrm>
            <a:off x="557971" y="2590800"/>
            <a:ext cx="3480629" cy="1465207"/>
          </a:xfrm>
          <a:prstGeom prst="rect">
            <a:avLst/>
          </a:prstGeom>
          <a:solidFill>
            <a:schemeClr val="accent3">
              <a:lumMod val="95000"/>
            </a:schemeClr>
          </a:solidFill>
          <a:ln w="76200">
            <a:solidFill>
              <a:srgbClr val="0099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Rectangle 31"/>
          <p:cNvSpPr/>
          <p:nvPr/>
        </p:nvSpPr>
        <p:spPr>
          <a:xfrm>
            <a:off x="5157121" y="2590800"/>
            <a:ext cx="3316004" cy="1465207"/>
          </a:xfrm>
          <a:prstGeom prst="rect">
            <a:avLst/>
          </a:prstGeom>
          <a:solidFill>
            <a:schemeClr val="accent3">
              <a:lumMod val="95000"/>
            </a:schemeClr>
          </a:solidFill>
          <a:ln w="76200">
            <a:solidFill>
              <a:srgbClr val="99CC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47" name="Straight Connector 46"/>
          <p:cNvCxnSpPr/>
          <p:nvPr/>
        </p:nvCxnSpPr>
        <p:spPr>
          <a:xfrm flipV="1">
            <a:off x="6815123" y="2057400"/>
            <a:ext cx="0" cy="534748"/>
          </a:xfrm>
          <a:prstGeom prst="line">
            <a:avLst/>
          </a:prstGeom>
          <a:effectLst/>
        </p:spPr>
        <p:style>
          <a:lnRef idx="2">
            <a:schemeClr val="dk1"/>
          </a:lnRef>
          <a:fillRef idx="0">
            <a:schemeClr val="dk1"/>
          </a:fillRef>
          <a:effectRef idx="1">
            <a:schemeClr val="dk1"/>
          </a:effectRef>
          <a:fontRef idx="minor">
            <a:schemeClr val="tx1"/>
          </a:fontRef>
        </p:style>
      </p:cxnSp>
      <p:sp>
        <p:nvSpPr>
          <p:cNvPr id="50" name="TextBox 49"/>
          <p:cNvSpPr txBox="1"/>
          <p:nvPr/>
        </p:nvSpPr>
        <p:spPr>
          <a:xfrm>
            <a:off x="783322" y="2133600"/>
            <a:ext cx="1569660" cy="461665"/>
          </a:xfrm>
          <a:prstGeom prst="rect">
            <a:avLst/>
          </a:prstGeom>
          <a:noFill/>
        </p:spPr>
        <p:txBody>
          <a:bodyPr wrap="none" rtlCol="0">
            <a:spAutoFit/>
          </a:bodyPr>
          <a:lstStyle/>
          <a:p>
            <a:r>
              <a:rPr lang="en-US" sz="2400" b="1" dirty="0" smtClean="0">
                <a:latin typeface="Times New Roman"/>
                <a:cs typeface="Times New Roman"/>
              </a:rPr>
              <a:t>Channel A</a:t>
            </a:r>
            <a:endParaRPr lang="en-US" sz="2400" b="1" dirty="0">
              <a:latin typeface="Times New Roman"/>
              <a:cs typeface="Times New Roman"/>
            </a:endParaRPr>
          </a:p>
        </p:txBody>
      </p:sp>
      <p:sp>
        <p:nvSpPr>
          <p:cNvPr id="51" name="TextBox 50"/>
          <p:cNvSpPr txBox="1"/>
          <p:nvPr/>
        </p:nvSpPr>
        <p:spPr>
          <a:xfrm>
            <a:off x="6796715" y="2138065"/>
            <a:ext cx="1578677" cy="461665"/>
          </a:xfrm>
          <a:prstGeom prst="rect">
            <a:avLst/>
          </a:prstGeom>
          <a:noFill/>
        </p:spPr>
        <p:txBody>
          <a:bodyPr wrap="none" rtlCol="0">
            <a:spAutoFit/>
          </a:bodyPr>
          <a:lstStyle/>
          <a:p>
            <a:r>
              <a:rPr lang="en-US" sz="2400" b="1" dirty="0" smtClean="0">
                <a:latin typeface="Times New Roman"/>
                <a:cs typeface="Times New Roman"/>
              </a:rPr>
              <a:t>Channel B</a:t>
            </a:r>
            <a:endParaRPr lang="en-US" sz="2400" b="1" dirty="0">
              <a:latin typeface="Times New Roman"/>
              <a:cs typeface="Times New Roman"/>
            </a:endParaRPr>
          </a:p>
        </p:txBody>
      </p:sp>
      <p:sp>
        <p:nvSpPr>
          <p:cNvPr id="52" name="TextBox 51"/>
          <p:cNvSpPr txBox="1"/>
          <p:nvPr/>
        </p:nvSpPr>
        <p:spPr>
          <a:xfrm>
            <a:off x="1548870" y="2891135"/>
            <a:ext cx="1654113" cy="461665"/>
          </a:xfrm>
          <a:prstGeom prst="rect">
            <a:avLst/>
          </a:prstGeom>
          <a:noFill/>
        </p:spPr>
        <p:txBody>
          <a:bodyPr wrap="square" rtlCol="0">
            <a:spAutoFit/>
          </a:bodyPr>
          <a:lstStyle/>
          <a:p>
            <a:r>
              <a:rPr lang="en-US" sz="2400" b="1" dirty="0" smtClean="0">
                <a:latin typeface="Times New Roman"/>
                <a:cs typeface="Times New Roman"/>
              </a:rPr>
              <a:t>Memory A</a:t>
            </a:r>
            <a:endParaRPr lang="en-US" sz="2400" b="1" dirty="0">
              <a:latin typeface="Times New Roman"/>
              <a:cs typeface="Times New Roman"/>
            </a:endParaRPr>
          </a:p>
        </p:txBody>
      </p:sp>
      <p:sp>
        <p:nvSpPr>
          <p:cNvPr id="53" name="TextBox 52"/>
          <p:cNvSpPr txBox="1"/>
          <p:nvPr/>
        </p:nvSpPr>
        <p:spPr>
          <a:xfrm>
            <a:off x="5995918" y="2971800"/>
            <a:ext cx="1594757" cy="461665"/>
          </a:xfrm>
          <a:prstGeom prst="rect">
            <a:avLst/>
          </a:prstGeom>
          <a:noFill/>
        </p:spPr>
        <p:txBody>
          <a:bodyPr wrap="none" rtlCol="0">
            <a:spAutoFit/>
          </a:bodyPr>
          <a:lstStyle/>
          <a:p>
            <a:r>
              <a:rPr lang="en-US" sz="2400" b="1" dirty="0" smtClean="0">
                <a:latin typeface="Times New Roman"/>
                <a:cs typeface="Times New Roman"/>
              </a:rPr>
              <a:t>Memory B</a:t>
            </a:r>
            <a:endParaRPr lang="en-US" sz="2400" b="1" dirty="0">
              <a:latin typeface="Times New Roman"/>
              <a:cs typeface="Times New Roman"/>
            </a:endParaRPr>
          </a:p>
        </p:txBody>
      </p:sp>
      <p:cxnSp>
        <p:nvCxnSpPr>
          <p:cNvPr id="54" name="Straight Connector 53"/>
          <p:cNvCxnSpPr/>
          <p:nvPr/>
        </p:nvCxnSpPr>
        <p:spPr>
          <a:xfrm flipH="1">
            <a:off x="2331503" y="2239264"/>
            <a:ext cx="4092" cy="0"/>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452525" y="3276600"/>
            <a:ext cx="1774795" cy="461665"/>
          </a:xfrm>
          <a:prstGeom prst="rect">
            <a:avLst/>
          </a:prstGeom>
          <a:noFill/>
        </p:spPr>
        <p:txBody>
          <a:bodyPr wrap="none" rtlCol="0">
            <a:spAutoFit/>
          </a:bodyPr>
          <a:lstStyle/>
          <a:p>
            <a:r>
              <a:rPr lang="en-US" sz="2400" dirty="0" smtClean="0">
                <a:latin typeface="Times New Roman"/>
                <a:cs typeface="Times New Roman"/>
              </a:rPr>
              <a:t>(</a:t>
            </a:r>
            <a:r>
              <a:rPr lang="en-US" sz="2400" dirty="0" smtClean="0">
                <a:solidFill>
                  <a:schemeClr val="accent6"/>
                </a:solidFill>
                <a:latin typeface="Times New Roman"/>
                <a:cs typeface="Times New Roman"/>
              </a:rPr>
              <a:t>Fast</a:t>
            </a:r>
            <a:r>
              <a:rPr lang="en-US" sz="2400" dirty="0" smtClean="0">
                <a:latin typeface="Times New Roman"/>
                <a:cs typeface="Times New Roman"/>
              </a:rPr>
              <a:t>, </a:t>
            </a:r>
            <a:r>
              <a:rPr lang="en-US" sz="2400" dirty="0" smtClean="0">
                <a:solidFill>
                  <a:srgbClr val="FF0000"/>
                </a:solidFill>
                <a:latin typeface="Times New Roman"/>
                <a:cs typeface="Times New Roman"/>
              </a:rPr>
              <a:t>Small</a:t>
            </a:r>
            <a:r>
              <a:rPr lang="en-US" sz="2400" dirty="0" smtClean="0">
                <a:latin typeface="Times New Roman"/>
                <a:cs typeface="Times New Roman"/>
              </a:rPr>
              <a:t>)</a:t>
            </a:r>
            <a:endParaRPr lang="en-US" sz="2400" dirty="0">
              <a:latin typeface="Times New Roman"/>
              <a:cs typeface="Times New Roman"/>
            </a:endParaRPr>
          </a:p>
        </p:txBody>
      </p:sp>
      <p:sp>
        <p:nvSpPr>
          <p:cNvPr id="62" name="TextBox 61"/>
          <p:cNvSpPr txBox="1"/>
          <p:nvPr/>
        </p:nvSpPr>
        <p:spPr>
          <a:xfrm>
            <a:off x="5867842" y="3276600"/>
            <a:ext cx="1888408" cy="461665"/>
          </a:xfrm>
          <a:prstGeom prst="rect">
            <a:avLst/>
          </a:prstGeom>
          <a:noFill/>
        </p:spPr>
        <p:txBody>
          <a:bodyPr wrap="none" rtlCol="0">
            <a:spAutoFit/>
          </a:bodyPr>
          <a:lstStyle/>
          <a:p>
            <a:r>
              <a:rPr lang="en-US" sz="2400" dirty="0" smtClean="0">
                <a:latin typeface="Times New Roman"/>
                <a:cs typeface="Times New Roman"/>
              </a:rPr>
              <a:t>(</a:t>
            </a:r>
            <a:r>
              <a:rPr lang="en-US" sz="2400" dirty="0" smtClean="0">
                <a:solidFill>
                  <a:schemeClr val="accent6"/>
                </a:solidFill>
                <a:latin typeface="Times New Roman"/>
                <a:cs typeface="Times New Roman"/>
              </a:rPr>
              <a:t>Large</a:t>
            </a:r>
            <a:r>
              <a:rPr lang="en-US" sz="2400" dirty="0" smtClean="0">
                <a:latin typeface="Times New Roman"/>
                <a:cs typeface="Times New Roman"/>
              </a:rPr>
              <a:t>, </a:t>
            </a:r>
            <a:r>
              <a:rPr lang="en-US" sz="2400" dirty="0" smtClean="0">
                <a:solidFill>
                  <a:srgbClr val="FF0000"/>
                </a:solidFill>
                <a:latin typeface="Times New Roman"/>
                <a:cs typeface="Times New Roman"/>
              </a:rPr>
              <a:t>Slow</a:t>
            </a:r>
            <a:r>
              <a:rPr lang="en-US" sz="2400" dirty="0" smtClean="0">
                <a:latin typeface="Times New Roman"/>
                <a:cs typeface="Times New Roman"/>
              </a:rPr>
              <a:t>)</a:t>
            </a:r>
            <a:endParaRPr lang="en-US" sz="2400" dirty="0">
              <a:latin typeface="Times New Roman"/>
              <a:cs typeface="Times New Roman"/>
            </a:endParaRPr>
          </a:p>
        </p:txBody>
      </p:sp>
      <p:sp>
        <p:nvSpPr>
          <p:cNvPr id="5" name="Rectangle 4"/>
          <p:cNvSpPr/>
          <p:nvPr/>
        </p:nvSpPr>
        <p:spPr>
          <a:xfrm>
            <a:off x="1398520" y="3733219"/>
            <a:ext cx="1828800" cy="301186"/>
          </a:xfrm>
          <a:prstGeom prst="rect">
            <a:avLst/>
          </a:prstGeom>
          <a:solidFill>
            <a:srgbClr val="0066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Page 1</a:t>
            </a:r>
            <a:endParaRPr lang="en-US" dirty="0">
              <a:solidFill>
                <a:schemeClr val="bg1"/>
              </a:solidFill>
            </a:endParaRPr>
          </a:p>
        </p:txBody>
      </p:sp>
      <p:sp>
        <p:nvSpPr>
          <p:cNvPr id="63" name="Rectangle 62"/>
          <p:cNvSpPr/>
          <p:nvPr/>
        </p:nvSpPr>
        <p:spPr>
          <a:xfrm>
            <a:off x="5927450" y="3733219"/>
            <a:ext cx="1828800" cy="301186"/>
          </a:xfrm>
          <a:prstGeom prst="rect">
            <a:avLst/>
          </a:prstGeom>
          <a:solidFill>
            <a:srgbClr val="0066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Page 2</a:t>
            </a:r>
            <a:endParaRPr lang="en-US" dirty="0">
              <a:solidFill>
                <a:schemeClr val="bg1"/>
              </a:solidFill>
            </a:endParaRPr>
          </a:p>
        </p:txBody>
      </p:sp>
      <p:sp>
        <p:nvSpPr>
          <p:cNvPr id="6" name="TextBox 5"/>
          <p:cNvSpPr txBox="1"/>
          <p:nvPr/>
        </p:nvSpPr>
        <p:spPr>
          <a:xfrm>
            <a:off x="5927450" y="2138065"/>
            <a:ext cx="938077" cy="461665"/>
          </a:xfrm>
          <a:prstGeom prst="rect">
            <a:avLst/>
          </a:prstGeom>
          <a:noFill/>
        </p:spPr>
        <p:txBody>
          <a:bodyPr wrap="none" rtlCol="0">
            <a:spAutoFit/>
          </a:bodyPr>
          <a:lstStyle/>
          <a:p>
            <a:r>
              <a:rPr lang="en-US" sz="2400" b="1" dirty="0" smtClean="0">
                <a:solidFill>
                  <a:srgbClr val="FF0000"/>
                </a:solidFill>
                <a:latin typeface="Times New Roman" charset="0"/>
                <a:ea typeface="Times New Roman" charset="0"/>
                <a:cs typeface="Times New Roman" charset="0"/>
              </a:rPr>
              <a:t>IDLE</a:t>
            </a:r>
            <a:endParaRPr lang="en-US" sz="2400" b="1" dirty="0">
              <a:solidFill>
                <a:srgbClr val="FF0000"/>
              </a:solidFill>
              <a:latin typeface="Times New Roman" charset="0"/>
              <a:ea typeface="Times New Roman" charset="0"/>
              <a:cs typeface="Times New Roman" charset="0"/>
            </a:endParaRPr>
          </a:p>
        </p:txBody>
      </p:sp>
      <p:sp>
        <p:nvSpPr>
          <p:cNvPr id="7" name="Rectangle 6"/>
          <p:cNvSpPr/>
          <p:nvPr/>
        </p:nvSpPr>
        <p:spPr>
          <a:xfrm>
            <a:off x="0" y="4211506"/>
            <a:ext cx="9144000" cy="1157751"/>
          </a:xfrm>
          <a:prstGeom prst="rect">
            <a:avLst/>
          </a:prstGeom>
          <a:solidFill>
            <a:srgbClr val="0066CC"/>
          </a:solidFill>
        </p:spPr>
        <p:txBody>
          <a:bodyPr wrap="square" anchor="ctr">
            <a:noAutofit/>
          </a:bodyPr>
          <a:lstStyle/>
          <a:p>
            <a:pPr algn="ctr"/>
            <a:r>
              <a:rPr lang="en-US" sz="2800" b="1" dirty="0">
                <a:solidFill>
                  <a:schemeClr val="bg1"/>
                </a:solidFill>
              </a:rPr>
              <a:t>Which memory</a:t>
            </a:r>
            <a:r>
              <a:rPr lang="en-US" sz="2800" dirty="0">
                <a:solidFill>
                  <a:schemeClr val="bg1"/>
                </a:solidFill>
              </a:rPr>
              <a:t> do we place each page </a:t>
            </a:r>
            <a:r>
              <a:rPr lang="en-US" sz="2800" dirty="0" smtClean="0">
                <a:solidFill>
                  <a:schemeClr val="bg1"/>
                </a:solidFill>
              </a:rPr>
              <a:t>in, </a:t>
            </a:r>
          </a:p>
          <a:p>
            <a:pPr algn="ctr"/>
            <a:r>
              <a:rPr lang="en-US" sz="2800" dirty="0" smtClean="0">
                <a:solidFill>
                  <a:schemeClr val="bg1"/>
                </a:solidFill>
              </a:rPr>
              <a:t>to </a:t>
            </a:r>
            <a:r>
              <a:rPr lang="en-US" sz="2800" b="1" dirty="0">
                <a:solidFill>
                  <a:schemeClr val="bg1"/>
                </a:solidFill>
              </a:rPr>
              <a:t>maximize system performance</a:t>
            </a:r>
            <a:r>
              <a:rPr lang="en-US" sz="2800" dirty="0">
                <a:solidFill>
                  <a:schemeClr val="bg1"/>
                </a:solidFill>
              </a:rPr>
              <a:t>?</a:t>
            </a:r>
          </a:p>
        </p:txBody>
      </p:sp>
      <p:sp>
        <p:nvSpPr>
          <p:cNvPr id="23" name="Rectangle 22"/>
          <p:cNvSpPr/>
          <p:nvPr/>
        </p:nvSpPr>
        <p:spPr>
          <a:xfrm>
            <a:off x="1748897" y="1078147"/>
            <a:ext cx="5569209" cy="434709"/>
          </a:xfrm>
          <a:prstGeom prst="rect">
            <a:avLst/>
          </a:prstGeom>
          <a:solidFill>
            <a:schemeClr val="tx1">
              <a:lumMod val="50000"/>
              <a:lumOff val="50000"/>
            </a:schemeClr>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Cores/Caches</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748896" y="1701255"/>
            <a:ext cx="5569209" cy="434709"/>
          </a:xfrm>
          <a:prstGeom prst="rect">
            <a:avLst/>
          </a:prstGeom>
          <a:solidFill>
            <a:srgbClr val="002060"/>
          </a:solidFill>
          <a:ln>
            <a:solidFill>
              <a:schemeClr val="tx1">
                <a:lumMod val="85000"/>
                <a:lumOff val="1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solidFill>
                  <a:schemeClr val="bg1"/>
                </a:solidFill>
                <a:latin typeface="Times New Roman" panose="02020603050405020304" pitchFamily="18" charset="0"/>
                <a:cs typeface="Times New Roman" panose="02020603050405020304" pitchFamily="18" charset="0"/>
              </a:rPr>
              <a:t>Memory Controllers</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150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linds(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104 4.81481E-6 C 0.03907 -0.12871 0.07952 -0.25579 -0.00364 -0.3088 C -0.0868 -0.36158 -0.41684 -0.34862 -0.5 -0.31875 C -0.58211 -0.28913 -0.49566 -0.19723 -0.49392 -0.16227 " pathEditMode="relative" rAng="0" ptsTypes="AAAA">
                                      <p:cBhvr>
                                        <p:cTn id="14" dur="2000" fill="hold"/>
                                        <p:tgtEl>
                                          <p:spTgt spid="63"/>
                                        </p:tgtEl>
                                        <p:attrNameLst>
                                          <p:attrName>ppt_x</p:attrName>
                                          <p:attrName>ppt_y</p:attrName>
                                        </p:attrNameLst>
                                      </p:cBhvr>
                                      <p:rCtr x="-24410" y="-17245"/>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3" grpId="0" animBg="1"/>
      <p:bldP spid="63" grpId="1" animBg="1"/>
      <p:bldP spid="6" grpId="0"/>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Data Placement Between DRAM and PCM</a:t>
            </a:r>
            <a:endParaRPr lang="en-US" dirty="0"/>
          </a:p>
        </p:txBody>
      </p:sp>
      <p:sp>
        <p:nvSpPr>
          <p:cNvPr id="3" name="Content Placeholder 2"/>
          <p:cNvSpPr>
            <a:spLocks noGrp="1"/>
          </p:cNvSpPr>
          <p:nvPr>
            <p:ph idx="1"/>
          </p:nvPr>
        </p:nvSpPr>
        <p:spPr/>
        <p:txBody>
          <a:bodyPr/>
          <a:lstStyle/>
          <a:p>
            <a:r>
              <a:rPr lang="en-US" dirty="0" smtClean="0"/>
              <a:t>Idea: Characterize data access patterns and guide data placement in hybrid memory</a:t>
            </a:r>
          </a:p>
          <a:p>
            <a:endParaRPr lang="en-US" dirty="0"/>
          </a:p>
          <a:p>
            <a:r>
              <a:rPr lang="en-US" dirty="0" smtClean="0"/>
              <a:t>Streaming accesses: As fast in PCM as in DRAM</a:t>
            </a:r>
          </a:p>
          <a:p>
            <a:endParaRPr lang="en-US" dirty="0"/>
          </a:p>
          <a:p>
            <a:r>
              <a:rPr lang="en-US" dirty="0" smtClean="0"/>
              <a:t>Random accesses: Much faster in DRAM</a:t>
            </a:r>
          </a:p>
          <a:p>
            <a:endParaRPr lang="en-US" dirty="0"/>
          </a:p>
          <a:p>
            <a:r>
              <a:rPr lang="en-US" dirty="0" smtClean="0"/>
              <a:t>Idea: </a:t>
            </a:r>
            <a:r>
              <a:rPr lang="en-US" dirty="0" smtClean="0">
                <a:solidFill>
                  <a:srgbClr val="FF0000"/>
                </a:solidFill>
              </a:rPr>
              <a:t>Place random access data with some reuse in DRAM; streaming data in PCM</a:t>
            </a:r>
          </a:p>
          <a:p>
            <a:endParaRPr lang="en-US" dirty="0"/>
          </a:p>
          <a:p>
            <a:r>
              <a:rPr lang="en-US" dirty="0"/>
              <a:t>Yoon+, “</a:t>
            </a:r>
            <a:r>
              <a:rPr lang="en-US" dirty="0">
                <a:solidFill>
                  <a:srgbClr val="0000FF"/>
                </a:solidFill>
              </a:rPr>
              <a:t>Row Buffer Locality-Aware Data Placement in Hybrid Memories</a:t>
            </a:r>
            <a:r>
              <a:rPr lang="en-US" dirty="0"/>
              <a:t>,” ICCD 2012 Best Paper Award.</a:t>
            </a:r>
          </a:p>
          <a:p>
            <a:endParaRPr lang="en-US" dirty="0"/>
          </a:p>
        </p:txBody>
      </p:sp>
      <p:sp>
        <p:nvSpPr>
          <p:cNvPr id="4" name="Slide Number Placeholder 3"/>
          <p:cNvSpPr>
            <a:spLocks noGrp="1"/>
          </p:cNvSpPr>
          <p:nvPr>
            <p:ph type="sldNum" sz="quarter" idx="11"/>
          </p:nvPr>
        </p:nvSpPr>
        <p:spPr/>
        <p:txBody>
          <a:bodyPr/>
          <a:lstStyle/>
          <a:p>
            <a:fld id="{481389B1-16D0-EE4E-960B-3BEB333B27E2}" type="slidenum">
              <a:rPr lang="en-US" smtClean="0"/>
              <a:pPr/>
              <a:t>69</a:t>
            </a:fld>
            <a:endParaRPr lang="en-US"/>
          </a:p>
        </p:txBody>
      </p:sp>
    </p:spTree>
    <p:extLst>
      <p:ext uri="{BB962C8B-B14F-4D97-AF65-F5344CB8AC3E}">
        <p14:creationId xmlns:p14="http://schemas.microsoft.com/office/powerpoint/2010/main" val="1806197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endParaRPr>
          </a:p>
        </p:txBody>
      </p:sp>
      <p:graphicFrame>
        <p:nvGraphicFramePr>
          <p:cNvPr id="13" name="Chart 12"/>
          <p:cNvGraphicFramePr>
            <a:graphicFrameLocks/>
          </p:cNvGraphicFramePr>
          <p:nvPr>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rPr>
              <a:t>31% better performance than all PCM, </a:t>
            </a:r>
          </a:p>
          <a:p>
            <a:pPr algn="ctr" defTabSz="457200" fontAlgn="base">
              <a:spcBef>
                <a:spcPct val="0"/>
              </a:spcBef>
              <a:spcAft>
                <a:spcPct val="0"/>
              </a:spcAft>
            </a:pPr>
            <a:r>
              <a:rPr lang="en-US" sz="2400" b="1" dirty="0" smtClean="0">
                <a:solidFill>
                  <a:srgbClr val="0000FF"/>
                </a:solidFill>
              </a:rPr>
              <a:t>within 29% of all DRAM performance</a:t>
            </a:r>
            <a:endParaRPr lang="en-US" sz="2400" b="1" dirty="0">
              <a:solidFill>
                <a:srgbClr val="0000FF"/>
              </a:solidFill>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ea typeface="ＭＳ Ｐゴシック" charset="0"/>
                <a:cs typeface="ＭＳ Ｐゴシック" charset="0"/>
              </a:rPr>
              <a:t>31%</a:t>
            </a:r>
            <a:endParaRPr lang="en-US" dirty="0">
              <a:solidFill>
                <a:srgbClr val="0000FF"/>
              </a:solidFill>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ea typeface="ＭＳ Ｐゴシック" charset="0"/>
                <a:cs typeface="ＭＳ Ｐゴシック" charset="0"/>
              </a:rPr>
              <a:t>29%</a:t>
            </a:r>
            <a:endParaRPr lang="en-US" dirty="0">
              <a:solidFill>
                <a:srgbClr val="0000FF"/>
              </a:solidFill>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solidFill>
                  <a:prstClr val="black"/>
                </a:solidFill>
              </a:rPr>
              <a:t>Yoon+, </a:t>
            </a:r>
            <a:r>
              <a:rPr lang="en-US" sz="1600" dirty="0">
                <a:solidFill>
                  <a:prstClr val="black"/>
                </a:solidFill>
              </a:rPr>
              <a:t>“</a:t>
            </a:r>
            <a:r>
              <a:rPr lang="en-US" sz="1600" dirty="0">
                <a:solidFill>
                  <a:srgbClr val="0000FF"/>
                </a:solidFill>
              </a:rPr>
              <a:t>Row Buffer Locality-Aware Data Placement in Hybrid Memories</a:t>
            </a:r>
            <a:r>
              <a:rPr lang="en-US" sz="1600" dirty="0">
                <a:solidFill>
                  <a:prstClr val="black"/>
                </a:solidFill>
              </a:rPr>
              <a:t>,” ICCD 2012 Best Paper Award.</a:t>
            </a:r>
          </a:p>
        </p:txBody>
      </p:sp>
    </p:spTree>
    <p:extLst>
      <p:ext uri="{BB962C8B-B14F-4D97-AF65-F5344CB8AC3E}">
        <p14:creationId xmlns:p14="http://schemas.microsoft.com/office/powerpoint/2010/main" val="8145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More on Hybrid Memory Data Placement</a:t>
            </a:r>
            <a:endParaRPr lang="en-US" sz="3600" dirty="0"/>
          </a:p>
        </p:txBody>
      </p:sp>
      <p:sp>
        <p:nvSpPr>
          <p:cNvPr id="3" name="Content Placeholder 2"/>
          <p:cNvSpPr>
            <a:spLocks noGrp="1"/>
          </p:cNvSpPr>
          <p:nvPr>
            <p:ph idx="1"/>
          </p:nvPr>
        </p:nvSpPr>
        <p:spPr/>
        <p:txBody>
          <a:bodyPr/>
          <a:lstStyle/>
          <a:p>
            <a:r>
              <a:rPr lang="en-US" dirty="0" err="1"/>
              <a:t>HanBin</a:t>
            </a:r>
            <a:r>
              <a:rPr lang="en-US" dirty="0"/>
              <a:t> Yoon, Justin Meza, </a:t>
            </a:r>
            <a:r>
              <a:rPr lang="en-US" dirty="0" err="1"/>
              <a:t>Rachata</a:t>
            </a:r>
            <a:r>
              <a:rPr lang="en-US" dirty="0"/>
              <a:t> </a:t>
            </a:r>
            <a:r>
              <a:rPr lang="en-US" dirty="0" err="1"/>
              <a:t>Ausavarungnirun</a:t>
            </a:r>
            <a:r>
              <a:rPr lang="en-US" dirty="0"/>
              <a:t>, Rachael Harding, and Onur Mutlu,</a:t>
            </a:r>
            <a:br>
              <a:rPr lang="en-US" dirty="0"/>
            </a:br>
            <a:r>
              <a:rPr lang="en-US" b="1" dirty="0">
                <a:hlinkClick r:id="rId2"/>
              </a:rPr>
              <a:t>"Row Buffer Locality Aware Caching Policies for Hybrid Memories"</a:t>
            </a:r>
            <a:r>
              <a:rPr lang="en-US" dirty="0"/>
              <a:t/>
            </a:r>
            <a:br>
              <a:rPr lang="en-US" dirty="0"/>
            </a:br>
            <a:r>
              <a:rPr lang="en-US" i="1" dirty="0"/>
              <a:t>Proceedings of the </a:t>
            </a:r>
            <a:r>
              <a:rPr lang="en-US" i="1" dirty="0">
                <a:hlinkClick r:id="rId3"/>
              </a:rPr>
              <a:t>30th IEEE International Conference on Computer Design</a:t>
            </a:r>
            <a:r>
              <a:rPr lang="en-US" i="1" dirty="0"/>
              <a:t> (</a:t>
            </a:r>
            <a:r>
              <a:rPr lang="en-US" b="1" i="1" dirty="0"/>
              <a:t>ICCD</a:t>
            </a:r>
            <a:r>
              <a:rPr lang="en-US" i="1" dirty="0"/>
              <a:t>)</a:t>
            </a:r>
            <a:r>
              <a:rPr lang="en-US" dirty="0"/>
              <a:t>, Montreal, Quebec, Canada, September 2012. </a:t>
            </a:r>
            <a:r>
              <a:rPr lang="en-US" dirty="0">
                <a:hlinkClick r:id="rId4"/>
              </a:rPr>
              <a:t>Slides (pptx)</a:t>
            </a:r>
            <a:r>
              <a:rPr lang="en-US" dirty="0"/>
              <a:t> </a:t>
            </a:r>
            <a:r>
              <a:rPr lang="en-US" dirty="0">
                <a:hlinkClick r:id="rId5"/>
              </a:rPr>
              <a:t>(pdf</a:t>
            </a:r>
            <a:r>
              <a:rPr lang="en-US" dirty="0" smtClean="0">
                <a:hlinkClick r:id="rId5"/>
              </a:rPr>
              <a:t>)</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71</a:t>
            </a:fld>
            <a:endParaRPr lang="en-US"/>
          </a:p>
        </p:txBody>
      </p:sp>
      <p:pic>
        <p:nvPicPr>
          <p:cNvPr id="5" name="Picture 4"/>
          <p:cNvPicPr>
            <a:picLocks noChangeAspect="1"/>
          </p:cNvPicPr>
          <p:nvPr/>
        </p:nvPicPr>
        <p:blipFill>
          <a:blip r:embed="rId6"/>
          <a:stretch>
            <a:fillRect/>
          </a:stretch>
        </p:blipFill>
        <p:spPr>
          <a:xfrm>
            <a:off x="0" y="4533758"/>
            <a:ext cx="9144000" cy="1919578"/>
          </a:xfrm>
          <a:prstGeom prst="rect">
            <a:avLst/>
          </a:prstGeom>
        </p:spPr>
      </p:pic>
    </p:spTree>
    <p:extLst>
      <p:ext uri="{BB962C8B-B14F-4D97-AF65-F5344CB8AC3E}">
        <p14:creationId xmlns:p14="http://schemas.microsoft.com/office/powerpoint/2010/main" val="1353260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of Existing Solutions</a:t>
            </a:r>
            <a:endParaRPr lang="en-US" dirty="0"/>
          </a:p>
        </p:txBody>
      </p:sp>
      <p:sp>
        <p:nvSpPr>
          <p:cNvPr id="3" name="Content Placeholder 2"/>
          <p:cNvSpPr>
            <a:spLocks noGrp="1"/>
          </p:cNvSpPr>
          <p:nvPr>
            <p:ph idx="1"/>
          </p:nvPr>
        </p:nvSpPr>
        <p:spPr>
          <a:xfrm>
            <a:off x="228600" y="908721"/>
            <a:ext cx="8915400" cy="5339680"/>
          </a:xfrm>
        </p:spPr>
        <p:txBody>
          <a:bodyPr/>
          <a:lstStyle/>
          <a:p>
            <a:r>
              <a:rPr lang="en-US" dirty="0" smtClean="0"/>
              <a:t>They are all </a:t>
            </a:r>
            <a:r>
              <a:rPr lang="en-US" dirty="0" smtClean="0">
                <a:solidFill>
                  <a:srgbClr val="C00000"/>
                </a:solidFill>
              </a:rPr>
              <a:t>heuristics </a:t>
            </a:r>
            <a:r>
              <a:rPr lang="en-US" dirty="0">
                <a:solidFill>
                  <a:srgbClr val="C00000"/>
                </a:solidFill>
              </a:rPr>
              <a:t>that consider only a </a:t>
            </a:r>
            <a:r>
              <a:rPr lang="en-US" b="1" i="1" dirty="0">
                <a:solidFill>
                  <a:srgbClr val="C00000"/>
                </a:solidFill>
              </a:rPr>
              <a:t>limited </a:t>
            </a:r>
            <a:r>
              <a:rPr lang="en-US" b="1" i="1" dirty="0" smtClean="0">
                <a:solidFill>
                  <a:srgbClr val="C00000"/>
                </a:solidFill>
              </a:rPr>
              <a:t>part </a:t>
            </a:r>
            <a:r>
              <a:rPr lang="en-US" b="1" dirty="0" smtClean="0">
                <a:solidFill>
                  <a:srgbClr val="C00000"/>
                </a:solidFill>
              </a:rPr>
              <a:t>of memory access behavior</a:t>
            </a:r>
          </a:p>
          <a:p>
            <a:endParaRPr lang="en-US" b="1" dirty="0" smtClean="0">
              <a:solidFill>
                <a:srgbClr val="C00000"/>
              </a:solidFill>
            </a:endParaRPr>
          </a:p>
          <a:p>
            <a:r>
              <a:rPr lang="en-US" b="1" dirty="0" smtClean="0">
                <a:solidFill>
                  <a:srgbClr val="C00000"/>
                </a:solidFill>
              </a:rPr>
              <a:t>Do </a:t>
            </a:r>
            <a:r>
              <a:rPr lang="en-US" b="1" dirty="0">
                <a:solidFill>
                  <a:srgbClr val="C00000"/>
                </a:solidFill>
              </a:rPr>
              <a:t>not </a:t>
            </a:r>
            <a:r>
              <a:rPr lang="en-US" b="1" i="1" dirty="0">
                <a:solidFill>
                  <a:srgbClr val="C00000"/>
                </a:solidFill>
              </a:rPr>
              <a:t>directly</a:t>
            </a:r>
            <a:r>
              <a:rPr lang="en-US" b="1" dirty="0">
                <a:solidFill>
                  <a:srgbClr val="C00000"/>
                </a:solidFill>
              </a:rPr>
              <a:t> capture the overall system performance </a:t>
            </a:r>
            <a:r>
              <a:rPr lang="en-US" b="1" dirty="0" smtClean="0">
                <a:solidFill>
                  <a:srgbClr val="C00000"/>
                </a:solidFill>
              </a:rPr>
              <a:t>impact</a:t>
            </a:r>
            <a:r>
              <a:rPr lang="en-US" dirty="0" smtClean="0"/>
              <a:t> </a:t>
            </a:r>
            <a:r>
              <a:rPr lang="en-US" dirty="0"/>
              <a:t>of data placement decisions </a:t>
            </a:r>
            <a:endParaRPr lang="en-US" dirty="0" smtClean="0"/>
          </a:p>
          <a:p>
            <a:pPr>
              <a:spcBef>
                <a:spcPts val="500"/>
              </a:spcBef>
            </a:pPr>
            <a:endParaRPr lang="en-US" dirty="0" smtClean="0"/>
          </a:p>
          <a:p>
            <a:pPr>
              <a:spcBef>
                <a:spcPts val="500"/>
              </a:spcBef>
            </a:pPr>
            <a:endParaRPr lang="en-US" dirty="0" smtClean="0"/>
          </a:p>
          <a:p>
            <a:pPr>
              <a:spcBef>
                <a:spcPts val="500"/>
              </a:spcBef>
            </a:pPr>
            <a:r>
              <a:rPr lang="en-US" dirty="0" smtClean="0"/>
              <a:t>Example: None capture </a:t>
            </a:r>
            <a:r>
              <a:rPr lang="en-US" b="1" dirty="0" smtClean="0">
                <a:solidFill>
                  <a:srgbClr val="0066CC"/>
                </a:solidFill>
              </a:rPr>
              <a:t>memory-level parallelism</a:t>
            </a:r>
            <a:r>
              <a:rPr lang="en-US" dirty="0" smtClean="0"/>
              <a:t> (MLP)</a:t>
            </a:r>
          </a:p>
          <a:p>
            <a:pPr lvl="1">
              <a:spcBef>
                <a:spcPts val="500"/>
              </a:spcBef>
            </a:pPr>
            <a:r>
              <a:rPr lang="en-US" dirty="0"/>
              <a:t>N</a:t>
            </a:r>
            <a:r>
              <a:rPr lang="en-US" dirty="0" smtClean="0"/>
              <a:t>umber of </a:t>
            </a:r>
            <a:r>
              <a:rPr lang="en-US" b="1" i="1" dirty="0" smtClean="0">
                <a:solidFill>
                  <a:srgbClr val="0066CC"/>
                </a:solidFill>
              </a:rPr>
              <a:t>concurrent</a:t>
            </a:r>
            <a:r>
              <a:rPr lang="en-US" b="1" dirty="0" smtClean="0">
                <a:solidFill>
                  <a:srgbClr val="0066CC"/>
                </a:solidFill>
              </a:rPr>
              <a:t> memory requests</a:t>
            </a:r>
            <a:r>
              <a:rPr lang="en-US" dirty="0" smtClean="0"/>
              <a:t> from the same application when a page is accessed</a:t>
            </a:r>
          </a:p>
          <a:p>
            <a:pPr lvl="1">
              <a:spcBef>
                <a:spcPts val="500"/>
              </a:spcBef>
            </a:pPr>
            <a:r>
              <a:rPr lang="en-US" dirty="0" smtClean="0"/>
              <a:t>Affects how much page migration helps performance</a:t>
            </a:r>
          </a:p>
          <a:p>
            <a:pPr lvl="1"/>
            <a:endParaRPr lang="en-US" b="1" dirty="0">
              <a:solidFill>
                <a:srgbClr val="FF0000"/>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72</a:t>
            </a:fld>
            <a:endParaRPr lang="en-US" altLang="en-US"/>
          </a:p>
        </p:txBody>
      </p:sp>
    </p:spTree>
    <p:extLst>
      <p:ext uri="{BB962C8B-B14F-4D97-AF65-F5344CB8AC3E}">
        <p14:creationId xmlns:p14="http://schemas.microsoft.com/office/powerpoint/2010/main" val="1387622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Memory-Level Parallelism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73</a:t>
            </a:fld>
            <a:endParaRPr lang="en-US" altLang="en-US"/>
          </a:p>
        </p:txBody>
      </p:sp>
      <p:cxnSp>
        <p:nvCxnSpPr>
          <p:cNvPr id="5" name="Straight Arrow Connector 4"/>
          <p:cNvCxnSpPr/>
          <p:nvPr/>
        </p:nvCxnSpPr>
        <p:spPr>
          <a:xfrm>
            <a:off x="381000" y="4495800"/>
            <a:ext cx="4038600"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 name="Octagon 5"/>
          <p:cNvSpPr/>
          <p:nvPr/>
        </p:nvSpPr>
        <p:spPr>
          <a:xfrm>
            <a:off x="2286000" y="1447800"/>
            <a:ext cx="1752600" cy="381000"/>
          </a:xfrm>
          <a:prstGeom prst="octagon">
            <a:avLst/>
          </a:prstGeom>
          <a:solidFill>
            <a:srgbClr val="92D050"/>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ahoma"/>
              <a:ea typeface="+mn-ea"/>
              <a:cs typeface="+mn-cs"/>
            </a:endParaRPr>
          </a:p>
        </p:txBody>
      </p:sp>
      <p:sp>
        <p:nvSpPr>
          <p:cNvPr id="7" name="Octagon 6"/>
          <p:cNvSpPr/>
          <p:nvPr/>
        </p:nvSpPr>
        <p:spPr>
          <a:xfrm>
            <a:off x="6781800" y="2133600"/>
            <a:ext cx="1752600" cy="381000"/>
          </a:xfrm>
          <a:prstGeom prst="octagon">
            <a:avLst/>
          </a:prstGeom>
          <a:solidFill>
            <a:srgbClr val="92D05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8" name="Octagon 7"/>
          <p:cNvSpPr/>
          <p:nvPr/>
        </p:nvSpPr>
        <p:spPr>
          <a:xfrm>
            <a:off x="6781800" y="3886200"/>
            <a:ext cx="1066800" cy="381000"/>
          </a:xfrm>
          <a:prstGeom prst="octagon">
            <a:avLst/>
          </a:prstGeom>
          <a:solidFill>
            <a:srgbClr val="009900"/>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ahoma"/>
              <a:ea typeface="+mn-ea"/>
              <a:cs typeface="+mn-cs"/>
            </a:endParaRPr>
          </a:p>
        </p:txBody>
      </p:sp>
      <p:sp>
        <p:nvSpPr>
          <p:cNvPr id="9" name="Octagon 8"/>
          <p:cNvSpPr/>
          <p:nvPr/>
        </p:nvSpPr>
        <p:spPr>
          <a:xfrm>
            <a:off x="2286000" y="3276600"/>
            <a:ext cx="1066800" cy="381000"/>
          </a:xfrm>
          <a:prstGeom prst="octagon">
            <a:avLst/>
          </a:prstGeom>
          <a:solidFill>
            <a:srgbClr val="0099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cxnSp>
        <p:nvCxnSpPr>
          <p:cNvPr id="10" name="Straight Connector 9"/>
          <p:cNvCxnSpPr/>
          <p:nvPr/>
        </p:nvCxnSpPr>
        <p:spPr>
          <a:xfrm>
            <a:off x="4038600" y="1793409"/>
            <a:ext cx="0" cy="2702391"/>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cxnSp>
        <p:nvCxnSpPr>
          <p:cNvPr id="11" name="Straight Connector 10"/>
          <p:cNvCxnSpPr/>
          <p:nvPr/>
        </p:nvCxnSpPr>
        <p:spPr>
          <a:xfrm>
            <a:off x="310141" y="2667000"/>
            <a:ext cx="4109459" cy="0"/>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sp>
        <p:nvSpPr>
          <p:cNvPr id="12" name="TextBox 11"/>
          <p:cNvSpPr txBox="1"/>
          <p:nvPr/>
        </p:nvSpPr>
        <p:spPr>
          <a:xfrm>
            <a:off x="304800" y="1447800"/>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a:t>
            </a:r>
            <a:r>
              <a:rPr lang="en-US" sz="2000" kern="0" dirty="0">
                <a:solidFill>
                  <a:sysClr val="windowText" lastClr="000000"/>
                </a:solidFill>
                <a:latin typeface="Times New Roman"/>
                <a:cs typeface="Times New Roman"/>
              </a:rPr>
              <a:t>P</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age </a:t>
            </a:r>
            <a:r>
              <a:rPr lang="en-US" sz="2000" kern="0" dirty="0">
                <a:solidFill>
                  <a:sysClr val="windowText" lastClr="000000"/>
                </a:solidFill>
                <a:latin typeface="Times New Roman"/>
                <a:cs typeface="Times New Roman"/>
              </a:rPr>
              <a:t>1</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3" name="TextBox 12"/>
          <p:cNvSpPr txBox="1"/>
          <p:nvPr/>
        </p:nvSpPr>
        <p:spPr>
          <a:xfrm>
            <a:off x="4800600" y="2114490"/>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Page 3</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4" name="TextBox 13"/>
          <p:cNvSpPr txBox="1"/>
          <p:nvPr/>
        </p:nvSpPr>
        <p:spPr>
          <a:xfrm>
            <a:off x="304800" y="3241596"/>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Page </a:t>
            </a:r>
            <a:r>
              <a:rPr lang="en-US" sz="2000" kern="0" dirty="0">
                <a:solidFill>
                  <a:sysClr val="windowText" lastClr="000000"/>
                </a:solidFill>
                <a:latin typeface="Times New Roman"/>
                <a:cs typeface="Times New Roman"/>
              </a:rPr>
              <a:t>1</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5" name="TextBox 14"/>
          <p:cNvSpPr txBox="1"/>
          <p:nvPr/>
        </p:nvSpPr>
        <p:spPr>
          <a:xfrm>
            <a:off x="4814226" y="3867090"/>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Page 3</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6" name="TextBox 15"/>
          <p:cNvSpPr txBox="1"/>
          <p:nvPr/>
        </p:nvSpPr>
        <p:spPr>
          <a:xfrm>
            <a:off x="304800" y="4591110"/>
            <a:ext cx="65915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time</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7" name="TextBox 16"/>
          <p:cNvSpPr txBox="1"/>
          <p:nvPr/>
        </p:nvSpPr>
        <p:spPr>
          <a:xfrm>
            <a:off x="233941" y="914400"/>
            <a:ext cx="213857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Before migration:</a:t>
            </a:r>
            <a:endParaRPr kumimoji="0" lang="en-US" sz="2000" b="1"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18" name="TextBox 17"/>
          <p:cNvSpPr txBox="1"/>
          <p:nvPr/>
        </p:nvSpPr>
        <p:spPr>
          <a:xfrm>
            <a:off x="233941" y="2754868"/>
            <a:ext cx="199936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After</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 </a:t>
            </a: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migration</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cxnSp>
        <p:nvCxnSpPr>
          <p:cNvPr id="20" name="Straight Arrow Connector 19"/>
          <p:cNvCxnSpPr/>
          <p:nvPr/>
        </p:nvCxnSpPr>
        <p:spPr>
          <a:xfrm>
            <a:off x="4876800" y="4495800"/>
            <a:ext cx="4038600" cy="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21" name="Octagon 20"/>
          <p:cNvSpPr/>
          <p:nvPr/>
        </p:nvSpPr>
        <p:spPr>
          <a:xfrm>
            <a:off x="6781800" y="1524000"/>
            <a:ext cx="1752600" cy="381000"/>
          </a:xfrm>
          <a:prstGeom prst="octagon">
            <a:avLst/>
          </a:prstGeom>
          <a:solidFill>
            <a:srgbClr val="92D050"/>
          </a:solidFill>
          <a:ln w="9525" cap="flat" cmpd="sng" algn="ctr">
            <a:solidFill>
              <a:schemeClr val="tx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Tahoma"/>
              <a:ea typeface="+mn-ea"/>
              <a:cs typeface="+mn-cs"/>
            </a:endParaRPr>
          </a:p>
        </p:txBody>
      </p:sp>
      <p:sp>
        <p:nvSpPr>
          <p:cNvPr id="22" name="Octagon 21"/>
          <p:cNvSpPr/>
          <p:nvPr/>
        </p:nvSpPr>
        <p:spPr>
          <a:xfrm>
            <a:off x="6781800" y="3276600"/>
            <a:ext cx="1066800" cy="381000"/>
          </a:xfrm>
          <a:prstGeom prst="octagon">
            <a:avLst/>
          </a:prstGeom>
          <a:solidFill>
            <a:srgbClr val="0099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cxnSp>
        <p:nvCxnSpPr>
          <p:cNvPr id="23" name="Straight Connector 22"/>
          <p:cNvCxnSpPr/>
          <p:nvPr/>
        </p:nvCxnSpPr>
        <p:spPr>
          <a:xfrm>
            <a:off x="8534400" y="1771710"/>
            <a:ext cx="0" cy="2702391"/>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cxnSp>
        <p:nvCxnSpPr>
          <p:cNvPr id="24" name="Straight Connector 23"/>
          <p:cNvCxnSpPr/>
          <p:nvPr/>
        </p:nvCxnSpPr>
        <p:spPr>
          <a:xfrm>
            <a:off x="4805941" y="2667000"/>
            <a:ext cx="4109459" cy="0"/>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sp>
        <p:nvSpPr>
          <p:cNvPr id="25" name="TextBox 24"/>
          <p:cNvSpPr txBox="1"/>
          <p:nvPr/>
        </p:nvSpPr>
        <p:spPr>
          <a:xfrm>
            <a:off x="4817057" y="1447800"/>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a:t>
            </a:r>
            <a:r>
              <a:rPr lang="en-US" sz="2000" kern="0" dirty="0">
                <a:solidFill>
                  <a:sysClr val="windowText" lastClr="000000"/>
                </a:solidFill>
                <a:latin typeface="Times New Roman"/>
                <a:cs typeface="Times New Roman"/>
              </a:rPr>
              <a:t>P</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age </a:t>
            </a:r>
            <a:r>
              <a:rPr lang="en-US" sz="2000" kern="0" noProof="0" dirty="0" smtClean="0">
                <a:solidFill>
                  <a:sysClr val="windowText" lastClr="000000"/>
                </a:solidFill>
                <a:latin typeface="Times New Roman"/>
                <a:cs typeface="Times New Roman"/>
              </a:rPr>
              <a:t>2</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26" name="TextBox 25"/>
          <p:cNvSpPr txBox="1"/>
          <p:nvPr/>
        </p:nvSpPr>
        <p:spPr>
          <a:xfrm>
            <a:off x="4800600" y="3257490"/>
            <a:ext cx="20409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requests to Page </a:t>
            </a:r>
            <a:r>
              <a:rPr lang="en-US" sz="2000" kern="0" noProof="0" dirty="0" smtClean="0">
                <a:solidFill>
                  <a:sysClr val="windowText" lastClr="000000"/>
                </a:solidFill>
                <a:latin typeface="Times New Roman"/>
                <a:cs typeface="Times New Roman"/>
              </a:rPr>
              <a:t>2</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27" name="TextBox 26"/>
          <p:cNvSpPr txBox="1"/>
          <p:nvPr/>
        </p:nvSpPr>
        <p:spPr>
          <a:xfrm>
            <a:off x="4800600" y="4514910"/>
            <a:ext cx="65915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time</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28" name="TextBox 27"/>
          <p:cNvSpPr txBox="1"/>
          <p:nvPr/>
        </p:nvSpPr>
        <p:spPr>
          <a:xfrm>
            <a:off x="4729741" y="914400"/>
            <a:ext cx="213857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Before migration:</a:t>
            </a:r>
            <a:endParaRPr kumimoji="0" lang="en-US" sz="2000" b="1" i="0" u="none" strike="noStrike" kern="0" cap="none" spc="0" normalizeH="0" baseline="0" noProof="0" dirty="0">
              <a:ln>
                <a:noFill/>
              </a:ln>
              <a:solidFill>
                <a:sysClr val="windowText" lastClr="000000"/>
              </a:solidFill>
              <a:effectLst/>
              <a:uLnTx/>
              <a:uFillTx/>
              <a:latin typeface="Times New Roman"/>
              <a:cs typeface="Times New Roman"/>
            </a:endParaRPr>
          </a:p>
        </p:txBody>
      </p:sp>
      <p:sp>
        <p:nvSpPr>
          <p:cNvPr id="29" name="TextBox 28"/>
          <p:cNvSpPr txBox="1"/>
          <p:nvPr/>
        </p:nvSpPr>
        <p:spPr>
          <a:xfrm>
            <a:off x="4729741" y="2754868"/>
            <a:ext cx="199936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After</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 </a:t>
            </a:r>
            <a:r>
              <a:rPr kumimoji="0" lang="en-US" sz="2000" b="1" i="0" u="none" strike="noStrike" kern="0" cap="none" spc="0" normalizeH="0" baseline="0" noProof="0" dirty="0" smtClean="0">
                <a:ln>
                  <a:noFill/>
                </a:ln>
                <a:solidFill>
                  <a:sysClr val="windowText" lastClr="000000"/>
                </a:solidFill>
                <a:effectLst/>
                <a:uLnTx/>
                <a:uFillTx/>
                <a:latin typeface="Times New Roman"/>
                <a:cs typeface="Times New Roman"/>
              </a:rPr>
              <a:t>migration</a:t>
            </a:r>
            <a:r>
              <a:rPr kumimoji="0" lang="en-US" sz="2000" b="0" i="0" u="none" strike="noStrike" kern="0" cap="none" spc="0" normalizeH="0" baseline="0" noProof="0" dirty="0" smtClean="0">
                <a:ln>
                  <a:noFill/>
                </a:ln>
                <a:solidFill>
                  <a:sysClr val="windowText" lastClr="000000"/>
                </a:solidFill>
                <a:effectLst/>
                <a:uLnTx/>
                <a:uFillTx/>
                <a:latin typeface="Times New Roman"/>
                <a:cs typeface="Times New Roman"/>
              </a:rPr>
              <a:t>:</a:t>
            </a:r>
            <a:endParaRPr kumimoji="0" lang="en-US" sz="2000" b="0" i="0" u="none" strike="noStrike" kern="0" cap="none" spc="0" normalizeH="0" baseline="0" noProof="0" dirty="0">
              <a:ln>
                <a:noFill/>
              </a:ln>
              <a:solidFill>
                <a:sysClr val="windowText" lastClr="000000"/>
              </a:solidFill>
              <a:effectLst/>
              <a:uLnTx/>
              <a:uFillTx/>
              <a:latin typeface="Times New Roman"/>
              <a:cs typeface="Times New Roman"/>
            </a:endParaRPr>
          </a:p>
        </p:txBody>
      </p:sp>
      <p:cxnSp>
        <p:nvCxnSpPr>
          <p:cNvPr id="32" name="Straight Connector 31"/>
          <p:cNvCxnSpPr/>
          <p:nvPr/>
        </p:nvCxnSpPr>
        <p:spPr>
          <a:xfrm>
            <a:off x="7848600" y="2514600"/>
            <a:ext cx="0" cy="2000310"/>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sp>
        <p:nvSpPr>
          <p:cNvPr id="33" name="TextBox 32"/>
          <p:cNvSpPr txBox="1"/>
          <p:nvPr/>
        </p:nvSpPr>
        <p:spPr>
          <a:xfrm>
            <a:off x="2613775" y="1412434"/>
            <a:ext cx="1107996" cy="430887"/>
          </a:xfrm>
          <a:prstGeom prst="rect">
            <a:avLst/>
          </a:prstGeom>
          <a:noFill/>
        </p:spPr>
        <p:txBody>
          <a:bodyPr wrap="none" rtlCol="0">
            <a:spAutoFit/>
          </a:bodyPr>
          <a:lstStyle/>
          <a:p>
            <a:r>
              <a:rPr lang="en-US" sz="2200" dirty="0" smtClean="0">
                <a:latin typeface="Times New Roman"/>
                <a:cs typeface="Times New Roman"/>
              </a:rPr>
              <a:t>Mem. </a:t>
            </a:r>
            <a:r>
              <a:rPr lang="en-US" sz="2200" dirty="0">
                <a:latin typeface="Times New Roman"/>
                <a:cs typeface="Times New Roman"/>
              </a:rPr>
              <a:t>B</a:t>
            </a:r>
          </a:p>
        </p:txBody>
      </p:sp>
      <p:sp>
        <p:nvSpPr>
          <p:cNvPr id="34" name="TextBox 33"/>
          <p:cNvSpPr txBox="1"/>
          <p:nvPr/>
        </p:nvSpPr>
        <p:spPr>
          <a:xfrm>
            <a:off x="7162800" y="2083713"/>
            <a:ext cx="1107996" cy="430887"/>
          </a:xfrm>
          <a:prstGeom prst="rect">
            <a:avLst/>
          </a:prstGeom>
          <a:noFill/>
        </p:spPr>
        <p:txBody>
          <a:bodyPr wrap="none" rtlCol="0">
            <a:spAutoFit/>
          </a:bodyPr>
          <a:lstStyle/>
          <a:p>
            <a:r>
              <a:rPr lang="en-US" sz="2200" dirty="0" smtClean="0">
                <a:latin typeface="Times New Roman"/>
                <a:cs typeface="Times New Roman"/>
              </a:rPr>
              <a:t>Mem. B</a:t>
            </a:r>
            <a:endParaRPr lang="en-US" sz="2200" dirty="0">
              <a:latin typeface="Times New Roman"/>
              <a:cs typeface="Times New Roman"/>
            </a:endParaRPr>
          </a:p>
        </p:txBody>
      </p:sp>
      <p:sp>
        <p:nvSpPr>
          <p:cNvPr id="35" name="TextBox 34"/>
          <p:cNvSpPr txBox="1"/>
          <p:nvPr/>
        </p:nvSpPr>
        <p:spPr>
          <a:xfrm>
            <a:off x="2275899" y="3267909"/>
            <a:ext cx="1108509" cy="430887"/>
          </a:xfrm>
          <a:prstGeom prst="rect">
            <a:avLst/>
          </a:prstGeom>
          <a:noFill/>
        </p:spPr>
        <p:txBody>
          <a:bodyPr wrap="none" rtlCol="0">
            <a:spAutoFit/>
          </a:bodyPr>
          <a:lstStyle/>
          <a:p>
            <a:r>
              <a:rPr lang="en-US" sz="2200" dirty="0" smtClean="0">
                <a:solidFill>
                  <a:schemeClr val="bg1">
                    <a:lumMod val="95000"/>
                  </a:schemeClr>
                </a:solidFill>
                <a:latin typeface="Times New Roman"/>
                <a:cs typeface="Times New Roman"/>
              </a:rPr>
              <a:t>Mem. A</a:t>
            </a:r>
            <a:endParaRPr lang="en-US" sz="2200" dirty="0">
              <a:solidFill>
                <a:schemeClr val="bg1">
                  <a:lumMod val="95000"/>
                </a:schemeClr>
              </a:solidFill>
              <a:latin typeface="Times New Roman"/>
              <a:cs typeface="Times New Roman"/>
            </a:endParaRPr>
          </a:p>
        </p:txBody>
      </p:sp>
      <p:sp>
        <p:nvSpPr>
          <p:cNvPr id="36" name="TextBox 35"/>
          <p:cNvSpPr txBox="1"/>
          <p:nvPr/>
        </p:nvSpPr>
        <p:spPr>
          <a:xfrm>
            <a:off x="6781800" y="3886199"/>
            <a:ext cx="1108509" cy="430887"/>
          </a:xfrm>
          <a:prstGeom prst="rect">
            <a:avLst/>
          </a:prstGeom>
          <a:noFill/>
        </p:spPr>
        <p:txBody>
          <a:bodyPr wrap="none" rtlCol="0">
            <a:spAutoFit/>
          </a:bodyPr>
          <a:lstStyle/>
          <a:p>
            <a:r>
              <a:rPr lang="en-US" sz="2200" dirty="0" smtClean="0">
                <a:solidFill>
                  <a:schemeClr val="bg1">
                    <a:lumMod val="95000"/>
                  </a:schemeClr>
                </a:solidFill>
                <a:latin typeface="Times New Roman"/>
                <a:cs typeface="Times New Roman"/>
              </a:rPr>
              <a:t>Mem. A</a:t>
            </a:r>
            <a:endParaRPr lang="en-US" sz="2200" dirty="0">
              <a:solidFill>
                <a:schemeClr val="bg1">
                  <a:lumMod val="95000"/>
                </a:schemeClr>
              </a:solidFill>
              <a:latin typeface="Times New Roman"/>
              <a:cs typeface="Times New Roman"/>
            </a:endParaRPr>
          </a:p>
        </p:txBody>
      </p:sp>
      <p:sp>
        <p:nvSpPr>
          <p:cNvPr id="37" name="TextBox 36"/>
          <p:cNvSpPr txBox="1"/>
          <p:nvPr/>
        </p:nvSpPr>
        <p:spPr>
          <a:xfrm>
            <a:off x="7121604" y="1512333"/>
            <a:ext cx="1107996" cy="430887"/>
          </a:xfrm>
          <a:prstGeom prst="rect">
            <a:avLst/>
          </a:prstGeom>
          <a:noFill/>
        </p:spPr>
        <p:txBody>
          <a:bodyPr wrap="none" rtlCol="0">
            <a:spAutoFit/>
          </a:bodyPr>
          <a:lstStyle/>
          <a:p>
            <a:r>
              <a:rPr lang="en-US" sz="2200" dirty="0" smtClean="0">
                <a:latin typeface="Times New Roman"/>
                <a:cs typeface="Times New Roman"/>
              </a:rPr>
              <a:t>Mem. B</a:t>
            </a:r>
            <a:endParaRPr lang="en-US" sz="2200" dirty="0">
              <a:latin typeface="Times New Roman"/>
              <a:cs typeface="Times New Roman"/>
            </a:endParaRPr>
          </a:p>
        </p:txBody>
      </p:sp>
      <p:sp>
        <p:nvSpPr>
          <p:cNvPr id="38" name="TextBox 37"/>
          <p:cNvSpPr txBox="1"/>
          <p:nvPr/>
        </p:nvSpPr>
        <p:spPr>
          <a:xfrm>
            <a:off x="6767040" y="3251340"/>
            <a:ext cx="1108509" cy="430887"/>
          </a:xfrm>
          <a:prstGeom prst="rect">
            <a:avLst/>
          </a:prstGeom>
          <a:noFill/>
        </p:spPr>
        <p:txBody>
          <a:bodyPr wrap="none" rtlCol="0">
            <a:spAutoFit/>
          </a:bodyPr>
          <a:lstStyle/>
          <a:p>
            <a:r>
              <a:rPr lang="en-US" sz="2200" dirty="0" smtClean="0">
                <a:solidFill>
                  <a:schemeClr val="bg1">
                    <a:lumMod val="95000"/>
                  </a:schemeClr>
                </a:solidFill>
                <a:latin typeface="Times New Roman"/>
                <a:cs typeface="Times New Roman"/>
              </a:rPr>
              <a:t>Mem. A</a:t>
            </a:r>
            <a:endParaRPr lang="en-US" sz="2200" dirty="0">
              <a:solidFill>
                <a:schemeClr val="bg1">
                  <a:lumMod val="95000"/>
                </a:schemeClr>
              </a:solidFill>
              <a:latin typeface="Times New Roman"/>
              <a:cs typeface="Times New Roman"/>
            </a:endParaRPr>
          </a:p>
        </p:txBody>
      </p:sp>
      <p:cxnSp>
        <p:nvCxnSpPr>
          <p:cNvPr id="39" name="Straight Connector 38"/>
          <p:cNvCxnSpPr/>
          <p:nvPr/>
        </p:nvCxnSpPr>
        <p:spPr>
          <a:xfrm>
            <a:off x="3343103" y="1828800"/>
            <a:ext cx="9697" cy="2705220"/>
          </a:xfrm>
          <a:prstGeom prst="line">
            <a:avLst/>
          </a:prstGeom>
          <a:noFill/>
          <a:ln w="25400" cap="flat" cmpd="sng" algn="ctr">
            <a:solidFill>
              <a:srgbClr val="000000"/>
            </a:solidFill>
            <a:prstDash val="dash"/>
          </a:ln>
          <a:effectLst>
            <a:outerShdw blurRad="40000" dist="20000" dir="5400000" rotWithShape="0">
              <a:srgbClr val="000000">
                <a:alpha val="38000"/>
              </a:srgbClr>
            </a:outerShdw>
          </a:effectLst>
        </p:spPr>
      </p:cxnSp>
      <p:cxnSp>
        <p:nvCxnSpPr>
          <p:cNvPr id="40" name="Straight Arrow Connector 39"/>
          <p:cNvCxnSpPr/>
          <p:nvPr/>
        </p:nvCxnSpPr>
        <p:spPr>
          <a:xfrm>
            <a:off x="3352800" y="4305420"/>
            <a:ext cx="6858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848600" y="4305420"/>
            <a:ext cx="6858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516293" y="3843755"/>
            <a:ext cx="389850" cy="461665"/>
          </a:xfrm>
          <a:prstGeom prst="rect">
            <a:avLst/>
          </a:prstGeom>
          <a:noFill/>
        </p:spPr>
        <p:txBody>
          <a:bodyPr wrap="none" rtlCol="0">
            <a:spAutoFit/>
          </a:bodyPr>
          <a:lstStyle/>
          <a:p>
            <a:pPr algn="ctr"/>
            <a:r>
              <a:rPr lang="en-US" sz="2400" b="1" dirty="0" smtClean="0">
                <a:latin typeface="Times New Roman"/>
                <a:cs typeface="Times New Roman"/>
              </a:rPr>
              <a:t>T</a:t>
            </a:r>
            <a:endParaRPr lang="en-US" sz="2400" b="1" dirty="0">
              <a:latin typeface="Times New Roman"/>
              <a:cs typeface="Times New Roman"/>
            </a:endParaRPr>
          </a:p>
        </p:txBody>
      </p:sp>
      <p:sp>
        <p:nvSpPr>
          <p:cNvPr id="44" name="TextBox 43"/>
          <p:cNvSpPr txBox="1"/>
          <p:nvPr/>
        </p:nvSpPr>
        <p:spPr>
          <a:xfrm>
            <a:off x="7996575" y="3802687"/>
            <a:ext cx="389850" cy="461665"/>
          </a:xfrm>
          <a:prstGeom prst="rect">
            <a:avLst/>
          </a:prstGeom>
          <a:noFill/>
        </p:spPr>
        <p:txBody>
          <a:bodyPr wrap="none" rtlCol="0">
            <a:spAutoFit/>
          </a:bodyPr>
          <a:lstStyle/>
          <a:p>
            <a:pPr algn="ctr"/>
            <a:r>
              <a:rPr lang="en-US" sz="2400" b="1" dirty="0" smtClean="0">
                <a:latin typeface="Times New Roman"/>
                <a:cs typeface="Times New Roman"/>
              </a:rPr>
              <a:t>T</a:t>
            </a:r>
            <a:endParaRPr lang="en-US" sz="2400" b="1" dirty="0">
              <a:latin typeface="Times New Roman"/>
              <a:cs typeface="Times New Roman"/>
            </a:endParaRPr>
          </a:p>
        </p:txBody>
      </p:sp>
      <p:sp>
        <p:nvSpPr>
          <p:cNvPr id="45" name="TextBox 44"/>
          <p:cNvSpPr txBox="1"/>
          <p:nvPr/>
        </p:nvSpPr>
        <p:spPr>
          <a:xfrm>
            <a:off x="1143000" y="4495800"/>
            <a:ext cx="345930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chemeClr val="accent6"/>
                </a:solidFill>
                <a:effectLst/>
                <a:uLnTx/>
                <a:uFillTx/>
                <a:cs typeface="Times New Roman"/>
              </a:rPr>
              <a:t>Migrating one page</a:t>
            </a:r>
            <a:r>
              <a:rPr kumimoji="0" lang="en-US" sz="2200" b="0" i="0" u="none" strike="noStrike" kern="0" cap="none" spc="0" normalizeH="0" baseline="0" noProof="0" dirty="0" smtClean="0">
                <a:ln>
                  <a:noFill/>
                </a:ln>
                <a:solidFill>
                  <a:sysClr val="windowText" lastClr="000000"/>
                </a:solidFill>
                <a:effectLst/>
                <a:uLnTx/>
                <a:uFillTx/>
                <a:cs typeface="Times New Roman"/>
              </a:rPr>
              <a:t/>
            </a:r>
            <a:br>
              <a:rPr kumimoji="0" lang="en-US" sz="2200" b="0" i="0" u="none" strike="noStrike" kern="0" cap="none" spc="0" normalizeH="0" baseline="0" noProof="0" dirty="0" smtClean="0">
                <a:ln>
                  <a:noFill/>
                </a:ln>
                <a:solidFill>
                  <a:sysClr val="windowText" lastClr="000000"/>
                </a:solidFill>
                <a:effectLst/>
                <a:uLnTx/>
                <a:uFillTx/>
                <a:cs typeface="Times New Roman"/>
              </a:rPr>
            </a:br>
            <a:r>
              <a:rPr kumimoji="0" lang="en-US" sz="2200" b="0" i="0" u="none" strike="noStrike" kern="0" cap="none" spc="0" normalizeH="0" baseline="0" noProof="0" dirty="0" smtClean="0">
                <a:ln>
                  <a:noFill/>
                </a:ln>
                <a:solidFill>
                  <a:sysClr val="windowText" lastClr="000000"/>
                </a:solidFill>
                <a:effectLst/>
                <a:uLnTx/>
                <a:uFillTx/>
                <a:cs typeface="Times New Roman"/>
              </a:rPr>
              <a:t>reduces stall time by T</a:t>
            </a:r>
            <a:endParaRPr kumimoji="0" lang="en-US" sz="2200" b="0" i="0" u="none" strike="noStrike" kern="0" cap="none" spc="0" normalizeH="0" baseline="0" noProof="0" dirty="0">
              <a:ln>
                <a:noFill/>
              </a:ln>
              <a:solidFill>
                <a:sysClr val="windowText" lastClr="000000"/>
              </a:solidFill>
              <a:effectLst/>
              <a:uLnTx/>
              <a:uFillTx/>
              <a:cs typeface="Times New Roman"/>
            </a:endParaRPr>
          </a:p>
        </p:txBody>
      </p:sp>
      <p:sp>
        <p:nvSpPr>
          <p:cNvPr id="46" name="TextBox 45"/>
          <p:cNvSpPr txBox="1"/>
          <p:nvPr/>
        </p:nvSpPr>
        <p:spPr>
          <a:xfrm>
            <a:off x="5524098" y="4495800"/>
            <a:ext cx="3619902" cy="144655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C00000"/>
                </a:solidFill>
                <a:effectLst/>
                <a:uLnTx/>
                <a:uFillTx/>
                <a:cs typeface="Times New Roman"/>
              </a:rPr>
              <a:t>Must migrate two pages</a:t>
            </a:r>
            <a:br>
              <a:rPr kumimoji="0" lang="en-US" sz="2200" b="1" i="0" u="none" strike="noStrike" kern="0" cap="none" spc="0" normalizeH="0" baseline="0" noProof="0" dirty="0" smtClean="0">
                <a:ln>
                  <a:noFill/>
                </a:ln>
                <a:solidFill>
                  <a:srgbClr val="C00000"/>
                </a:solidFill>
                <a:effectLst/>
                <a:uLnTx/>
                <a:uFillTx/>
                <a:cs typeface="Times New Roman"/>
              </a:rPr>
            </a:br>
            <a:r>
              <a:rPr kumimoji="0" lang="en-US" sz="2200" b="0" i="0" u="none" strike="noStrike" kern="0" cap="none" spc="0" normalizeH="0" baseline="0" noProof="0" dirty="0" smtClean="0">
                <a:ln>
                  <a:noFill/>
                </a:ln>
                <a:solidFill>
                  <a:sysClr val="windowText" lastClr="000000"/>
                </a:solidFill>
                <a:effectLst/>
                <a:uLnTx/>
                <a:uFillTx/>
                <a:cs typeface="Times New Roman"/>
              </a:rPr>
              <a:t>to reduce stall time by T</a:t>
            </a:r>
            <a:r>
              <a:rPr lang="en-US" sz="2200" kern="0" dirty="0" smtClean="0">
                <a:solidFill>
                  <a:sysClr val="windowText" lastClr="000000"/>
                </a:solidFill>
                <a:cs typeface="Times New Roman"/>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cs typeface="Times New Roman"/>
              </a:rPr>
              <a:t>m</a:t>
            </a:r>
            <a:r>
              <a:rPr lang="en-US" sz="2200" kern="0" dirty="0" smtClean="0">
                <a:solidFill>
                  <a:sysClr val="windowText" lastClr="000000"/>
                </a:solidFill>
                <a:cs typeface="Times New Roman"/>
              </a:rPr>
              <a:t>igrating one page alone</a:t>
            </a:r>
            <a:br>
              <a:rPr lang="en-US" sz="2200" kern="0" dirty="0" smtClean="0">
                <a:solidFill>
                  <a:sysClr val="windowText" lastClr="000000"/>
                </a:solidFill>
                <a:cs typeface="Times New Roman"/>
              </a:rPr>
            </a:br>
            <a:r>
              <a:rPr lang="en-US" sz="2200" kern="0" dirty="0" smtClean="0">
                <a:solidFill>
                  <a:sysClr val="windowText" lastClr="000000"/>
                </a:solidFill>
                <a:cs typeface="Times New Roman"/>
              </a:rPr>
              <a:t>does not help</a:t>
            </a:r>
            <a:endParaRPr kumimoji="0" lang="en-US" sz="2200" b="0" i="0" u="none" strike="noStrike" kern="0" cap="none" spc="0" normalizeH="0" baseline="0" noProof="0" dirty="0">
              <a:ln>
                <a:noFill/>
              </a:ln>
              <a:solidFill>
                <a:sysClr val="windowText" lastClr="000000"/>
              </a:solidFill>
              <a:effectLst/>
              <a:uLnTx/>
              <a:uFillTx/>
              <a:cs typeface="Times New Roman"/>
            </a:endParaRPr>
          </a:p>
        </p:txBody>
      </p:sp>
      <p:cxnSp>
        <p:nvCxnSpPr>
          <p:cNvPr id="47" name="Straight Connector 46"/>
          <p:cNvCxnSpPr/>
          <p:nvPr/>
        </p:nvCxnSpPr>
        <p:spPr>
          <a:xfrm>
            <a:off x="4505635" y="1003300"/>
            <a:ext cx="23752" cy="4122474"/>
          </a:xfrm>
          <a:prstGeom prst="line">
            <a:avLst/>
          </a:prstGeom>
          <a:ln>
            <a:prstDash val="dash"/>
          </a:ln>
          <a:effectLst/>
        </p:spPr>
        <p:style>
          <a:lnRef idx="2">
            <a:schemeClr val="dk1"/>
          </a:lnRef>
          <a:fillRef idx="0">
            <a:schemeClr val="dk1"/>
          </a:fillRef>
          <a:effectRef idx="1">
            <a:schemeClr val="dk1"/>
          </a:effectRef>
          <a:fontRef idx="minor">
            <a:schemeClr val="tx1"/>
          </a:fontRef>
        </p:style>
      </p:cxnSp>
      <p:sp>
        <p:nvSpPr>
          <p:cNvPr id="49" name="Octagon 48"/>
          <p:cNvSpPr/>
          <p:nvPr/>
        </p:nvSpPr>
        <p:spPr>
          <a:xfrm>
            <a:off x="6767039" y="3890167"/>
            <a:ext cx="1752600" cy="381000"/>
          </a:xfrm>
          <a:prstGeom prst="octagon">
            <a:avLst/>
          </a:prstGeom>
          <a:solidFill>
            <a:srgbClr val="92D05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50" name="TextBox 49"/>
          <p:cNvSpPr txBox="1"/>
          <p:nvPr/>
        </p:nvSpPr>
        <p:spPr>
          <a:xfrm>
            <a:off x="7131902" y="3876039"/>
            <a:ext cx="1107996" cy="430887"/>
          </a:xfrm>
          <a:prstGeom prst="rect">
            <a:avLst/>
          </a:prstGeom>
          <a:noFill/>
        </p:spPr>
        <p:txBody>
          <a:bodyPr wrap="none" rtlCol="0">
            <a:spAutoFit/>
          </a:bodyPr>
          <a:lstStyle/>
          <a:p>
            <a:r>
              <a:rPr lang="en-US" sz="2200" dirty="0" smtClean="0">
                <a:latin typeface="Times New Roman"/>
                <a:cs typeface="Times New Roman"/>
              </a:rPr>
              <a:t>Mem. B</a:t>
            </a:r>
            <a:endParaRPr lang="en-US" sz="2200" dirty="0">
              <a:latin typeface="Times New Roman"/>
              <a:cs typeface="Times New Roman"/>
            </a:endParaRPr>
          </a:p>
        </p:txBody>
      </p:sp>
      <p:sp>
        <p:nvSpPr>
          <p:cNvPr id="51" name="Rectangle 50"/>
          <p:cNvSpPr/>
          <p:nvPr/>
        </p:nvSpPr>
        <p:spPr>
          <a:xfrm>
            <a:off x="0" y="5969653"/>
            <a:ext cx="9144000" cy="812147"/>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rPr>
              <a:t>Page migration decisions </a:t>
            </a:r>
            <a:r>
              <a:rPr lang="en-US" sz="2400" b="1" dirty="0" smtClean="0">
                <a:solidFill>
                  <a:schemeClr val="bg1"/>
                </a:solidFill>
              </a:rPr>
              <a:t>need to consider MLP</a:t>
            </a:r>
            <a:endParaRPr lang="en-US" sz="2400" b="1" dirty="0">
              <a:solidFill>
                <a:schemeClr val="bg1"/>
              </a:solidFill>
            </a:endParaRPr>
          </a:p>
        </p:txBody>
      </p:sp>
    </p:spTree>
    <p:extLst>
      <p:ext uri="{BB962C8B-B14F-4D97-AF65-F5344CB8AC3E}">
        <p14:creationId xmlns:p14="http://schemas.microsoft.com/office/powerpoint/2010/main" val="605754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0"/>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par>
                                <p:cTn id="97" presetID="10"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P spid="13" grpId="0"/>
      <p:bldP spid="14" grpId="0"/>
      <p:bldP spid="15" grpId="0"/>
      <p:bldP spid="16" grpId="0"/>
      <p:bldP spid="17" grpId="0"/>
      <p:bldP spid="18" grpId="0"/>
      <p:bldP spid="21" grpId="0" animBg="1"/>
      <p:bldP spid="22" grpId="0" animBg="1"/>
      <p:bldP spid="25" grpId="0"/>
      <p:bldP spid="26" grpId="0"/>
      <p:bldP spid="27" grpId="0"/>
      <p:bldP spid="28" grpId="0"/>
      <p:bldP spid="29" grpId="0"/>
      <p:bldP spid="33" grpId="0"/>
      <p:bldP spid="34" grpId="0"/>
      <p:bldP spid="35" grpId="0"/>
      <p:bldP spid="36" grpId="0"/>
      <p:bldP spid="37" grpId="0"/>
      <p:bldP spid="38" grpId="0"/>
      <p:bldP spid="43" grpId="0"/>
      <p:bldP spid="44" grpId="0"/>
      <p:bldP spid="45" grpId="0"/>
      <p:bldP spid="46" grpId="0"/>
      <p:bldP spid="49" grpId="0" animBg="1"/>
      <p:bldP spid="49" grpId="1" animBg="1"/>
      <p:bldP spid="50" grpId="0"/>
      <p:bldP spid="50" grpId="1"/>
      <p:bldP spid="5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 </a:t>
            </a:r>
            <a:r>
              <a:rPr lang="en-US" sz="3000" b="1" dirty="0" smtClean="0"/>
              <a:t>[CLUSTER 2017]</a:t>
            </a:r>
            <a:endParaRPr lang="en-US" sz="3000" b="1" dirty="0"/>
          </a:p>
        </p:txBody>
      </p:sp>
      <p:sp>
        <p:nvSpPr>
          <p:cNvPr id="3" name="Content Placeholder 2"/>
          <p:cNvSpPr>
            <a:spLocks noGrp="1"/>
          </p:cNvSpPr>
          <p:nvPr>
            <p:ph idx="1"/>
          </p:nvPr>
        </p:nvSpPr>
        <p:spPr>
          <a:xfrm>
            <a:off x="228600" y="1676399"/>
            <a:ext cx="8610600" cy="4572001"/>
          </a:xfrm>
        </p:spPr>
        <p:txBody>
          <a:bodyPr/>
          <a:lstStyle/>
          <a:p>
            <a:pPr marL="0" indent="0" algn="ctr">
              <a:buNone/>
            </a:pPr>
            <a:r>
              <a:rPr lang="en-US" sz="2800" dirty="0" smtClean="0"/>
              <a:t>A </a:t>
            </a:r>
            <a:r>
              <a:rPr lang="en-US" sz="2800" b="1" dirty="0" smtClean="0">
                <a:solidFill>
                  <a:srgbClr val="0066CC"/>
                </a:solidFill>
              </a:rPr>
              <a:t>generalized</a:t>
            </a:r>
            <a:r>
              <a:rPr lang="en-US" sz="2800" dirty="0" smtClean="0"/>
              <a:t> mechanism that</a:t>
            </a:r>
          </a:p>
          <a:p>
            <a:pPr marL="0" indent="0" algn="ctr">
              <a:buNone/>
            </a:pPr>
            <a:endParaRPr lang="en-US" sz="2800" dirty="0" smtClean="0"/>
          </a:p>
          <a:p>
            <a:pPr marL="0" indent="0" algn="ctr">
              <a:buNone/>
            </a:pPr>
            <a:r>
              <a:rPr lang="en-US" sz="2800" dirty="0" smtClean="0"/>
              <a:t>1. Directly estimates the </a:t>
            </a:r>
            <a:r>
              <a:rPr lang="en-US" sz="2800" b="1" dirty="0" smtClean="0">
                <a:solidFill>
                  <a:srgbClr val="7030A0"/>
                </a:solidFill>
              </a:rPr>
              <a:t>performance benefit</a:t>
            </a:r>
            <a:r>
              <a:rPr lang="en-US" sz="2800" dirty="0">
                <a:solidFill>
                  <a:srgbClr val="7030A0"/>
                </a:solidFill>
              </a:rPr>
              <a:t/>
            </a:r>
            <a:br>
              <a:rPr lang="en-US" sz="2800" dirty="0">
                <a:solidFill>
                  <a:srgbClr val="7030A0"/>
                </a:solidFill>
              </a:rPr>
            </a:br>
            <a:r>
              <a:rPr lang="en-US" sz="2800" b="1" dirty="0" smtClean="0">
                <a:solidFill>
                  <a:srgbClr val="7030A0"/>
                </a:solidFill>
              </a:rPr>
              <a:t>of migrating a page</a:t>
            </a:r>
            <a:r>
              <a:rPr lang="en-US" sz="2800" dirty="0" smtClean="0"/>
              <a:t> between</a:t>
            </a:r>
            <a:br>
              <a:rPr lang="en-US" sz="2800" dirty="0" smtClean="0"/>
            </a:br>
            <a:r>
              <a:rPr lang="en-US" sz="2800" b="1" dirty="0" smtClean="0">
                <a:solidFill>
                  <a:srgbClr val="0066CC"/>
                </a:solidFill>
              </a:rPr>
              <a:t>any two types of memory</a:t>
            </a:r>
          </a:p>
          <a:p>
            <a:pPr marL="514350" indent="-514350" algn="ctr">
              <a:buAutoNum type="arabicPeriod"/>
            </a:pPr>
            <a:endParaRPr lang="en-US" sz="2800" b="1" dirty="0" smtClean="0">
              <a:solidFill>
                <a:srgbClr val="0066CC"/>
              </a:solidFill>
            </a:endParaRPr>
          </a:p>
          <a:p>
            <a:pPr marL="0" indent="0" algn="ctr">
              <a:buNone/>
            </a:pPr>
            <a:r>
              <a:rPr lang="en-US" sz="2800" dirty="0" smtClean="0"/>
              <a:t>2. Places </a:t>
            </a:r>
            <a:r>
              <a:rPr lang="en-US" sz="2800" b="1" dirty="0" smtClean="0">
                <a:solidFill>
                  <a:srgbClr val="7030A0"/>
                </a:solidFill>
              </a:rPr>
              <a:t>only</a:t>
            </a:r>
            <a:r>
              <a:rPr lang="en-US" sz="2800" dirty="0" smtClean="0"/>
              <a:t> the </a:t>
            </a:r>
            <a:r>
              <a:rPr lang="en-US" sz="2800" b="1" dirty="0" smtClean="0">
                <a:solidFill>
                  <a:srgbClr val="7030A0"/>
                </a:solidFill>
              </a:rPr>
              <a:t>performance-critical data</a:t>
            </a:r>
            <a:r>
              <a:rPr lang="en-US" sz="2800" dirty="0"/>
              <a:t/>
            </a:r>
            <a:br>
              <a:rPr lang="en-US" sz="2800" dirty="0"/>
            </a:br>
            <a:r>
              <a:rPr lang="en-US" sz="2800" dirty="0" smtClean="0"/>
              <a:t>in the fast memory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74</a:t>
            </a:fld>
            <a:endParaRPr lang="en-US" altLang="en-US"/>
          </a:p>
        </p:txBody>
      </p:sp>
    </p:spTree>
    <p:extLst>
      <p:ext uri="{BB962C8B-B14F-4D97-AF65-F5344CB8AC3E}">
        <p14:creationId xmlns:p14="http://schemas.microsoft.com/office/powerpoint/2010/main" val="181766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50" dirty="0" smtClean="0"/>
              <a:t>Utility-Based Hybrid Memory Management</a:t>
            </a:r>
            <a:endParaRPr lang="en-US" sz="4400" spc="-50" dirty="0"/>
          </a:p>
        </p:txBody>
      </p:sp>
      <p:sp>
        <p:nvSpPr>
          <p:cNvPr id="3" name="Content Placeholder 2"/>
          <p:cNvSpPr>
            <a:spLocks noGrp="1"/>
          </p:cNvSpPr>
          <p:nvPr>
            <p:ph idx="1"/>
          </p:nvPr>
        </p:nvSpPr>
        <p:spPr>
          <a:xfrm>
            <a:off x="228600" y="997527"/>
            <a:ext cx="8682038" cy="5193723"/>
          </a:xfrm>
        </p:spPr>
        <p:txBody>
          <a:bodyPr/>
          <a:lstStyle/>
          <a:p>
            <a:r>
              <a:rPr lang="en-US" dirty="0" smtClean="0"/>
              <a:t>A memory manager that works for </a:t>
            </a:r>
            <a:r>
              <a:rPr lang="en-US" b="1" i="1" dirty="0" smtClean="0">
                <a:solidFill>
                  <a:srgbClr val="7030A0"/>
                </a:solidFill>
              </a:rPr>
              <a:t>any</a:t>
            </a:r>
            <a:r>
              <a:rPr lang="en-US" dirty="0" smtClean="0"/>
              <a:t> hybrid memory</a:t>
            </a:r>
          </a:p>
          <a:p>
            <a:pPr lvl="1"/>
            <a:r>
              <a:rPr lang="en-US" dirty="0" smtClean="0"/>
              <a:t>e.g., DRAM-NVM, DRAM-RLDRAM</a:t>
            </a:r>
            <a:endParaRPr lang="en-US" dirty="0"/>
          </a:p>
          <a:p>
            <a:endParaRPr lang="en-US" dirty="0" smtClean="0"/>
          </a:p>
          <a:p>
            <a:r>
              <a:rPr lang="en-US" b="1" dirty="0" smtClean="0"/>
              <a:t>Key Idea</a:t>
            </a:r>
          </a:p>
          <a:p>
            <a:pPr lvl="1"/>
            <a:r>
              <a:rPr lang="en-US" sz="2400" dirty="0" smtClean="0"/>
              <a:t>For </a:t>
            </a:r>
            <a:r>
              <a:rPr lang="en-US" sz="2400" dirty="0"/>
              <a:t>each page, </a:t>
            </a:r>
            <a:r>
              <a:rPr lang="en-US" sz="2400" dirty="0" smtClean="0"/>
              <a:t>use </a:t>
            </a:r>
            <a:r>
              <a:rPr lang="en-US" sz="2400" b="1" dirty="0" smtClean="0">
                <a:solidFill>
                  <a:srgbClr val="0066CC"/>
                </a:solidFill>
              </a:rPr>
              <a:t>comprehensive</a:t>
            </a:r>
            <a:r>
              <a:rPr lang="en-US" sz="2400" dirty="0" smtClean="0"/>
              <a:t> characteristics to calculate estimated </a:t>
            </a:r>
            <a:r>
              <a:rPr lang="en-US" sz="2400" b="1" i="1" dirty="0" smtClean="0">
                <a:solidFill>
                  <a:srgbClr val="0066CC"/>
                </a:solidFill>
              </a:rPr>
              <a:t>utility </a:t>
            </a:r>
            <a:r>
              <a:rPr lang="en-US" sz="2400" dirty="0" smtClean="0"/>
              <a:t>(i.e</a:t>
            </a:r>
            <a:r>
              <a:rPr lang="en-US" sz="2400" dirty="0"/>
              <a:t>., performance </a:t>
            </a:r>
            <a:r>
              <a:rPr lang="en-US" sz="2400" dirty="0" smtClean="0"/>
              <a:t>impact)</a:t>
            </a:r>
            <a:br>
              <a:rPr lang="en-US" sz="2400" dirty="0" smtClean="0"/>
            </a:br>
            <a:r>
              <a:rPr lang="en-US" sz="2400" dirty="0" smtClean="0"/>
              <a:t>of migrating page from one memory to the other in the system</a:t>
            </a:r>
          </a:p>
          <a:p>
            <a:pPr lvl="1">
              <a:spcBef>
                <a:spcPts val="1800"/>
              </a:spcBef>
            </a:pPr>
            <a:r>
              <a:rPr lang="en-US" sz="2400" b="1" dirty="0" smtClean="0">
                <a:solidFill>
                  <a:srgbClr val="7030A0"/>
                </a:solidFill>
              </a:rPr>
              <a:t>Migrate only pages with the highest utility</a:t>
            </a:r>
            <a:r>
              <a:rPr lang="en-US" sz="2400" dirty="0"/>
              <a:t/>
            </a:r>
            <a:br>
              <a:rPr lang="en-US" sz="2400" dirty="0"/>
            </a:br>
            <a:r>
              <a:rPr lang="en-US" sz="2400" dirty="0" smtClean="0"/>
              <a:t>(i.e., pages that improve system performance the most when migrated)</a:t>
            </a:r>
          </a:p>
          <a:p>
            <a:pPr lvl="1">
              <a:spcBef>
                <a:spcPts val="1800"/>
              </a:spcBef>
            </a:pPr>
            <a:endParaRPr lang="en-US" sz="200" dirty="0" smtClean="0"/>
          </a:p>
          <a:p>
            <a:pPr>
              <a:spcBef>
                <a:spcPts val="1800"/>
              </a:spcBef>
            </a:pPr>
            <a:r>
              <a:rPr lang="en-US" sz="2200" dirty="0" smtClean="0"/>
              <a:t>Li+, “</a:t>
            </a:r>
            <a:r>
              <a:rPr lang="en-US" sz="2200" dirty="0" smtClean="0">
                <a:solidFill>
                  <a:srgbClr val="0000FF"/>
                </a:solidFill>
              </a:rPr>
              <a:t>Utility-Based Hybrid Memory Management</a:t>
            </a:r>
            <a:r>
              <a:rPr lang="en-US" sz="2200" dirty="0" smtClean="0"/>
              <a:t>”, CLUSTER 2017.</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75</a:t>
            </a:fld>
            <a:endParaRPr lang="en-US" altLang="en-US" dirty="0"/>
          </a:p>
        </p:txBody>
      </p:sp>
    </p:spTree>
    <p:extLst>
      <p:ext uri="{BB962C8B-B14F-4D97-AF65-F5344CB8AC3E}">
        <p14:creationId xmlns:p14="http://schemas.microsoft.com/office/powerpoint/2010/main" val="122319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980456"/>
            <a:ext cx="8610600" cy="3134344"/>
          </a:xfrm>
          <a:prstGeom prst="rect">
            <a:avLst/>
          </a:prstGeom>
          <a:solidFill>
            <a:schemeClr val="accent6">
              <a:lumMod val="60000"/>
              <a:lumOff val="40000"/>
              <a:alpha val="25000"/>
            </a:schemeClr>
          </a:solidFill>
        </p:spPr>
        <p:txBody>
          <a:bodyPr wrap="square" rtlCol="0">
            <a:spAutoFit/>
          </a:bodyPr>
          <a:lstStyle/>
          <a:p>
            <a:endParaRPr lang="en-US"/>
          </a:p>
        </p:txBody>
      </p:sp>
      <p:sp>
        <p:nvSpPr>
          <p:cNvPr id="10" name="TextBox 9"/>
          <p:cNvSpPr txBox="1"/>
          <p:nvPr/>
        </p:nvSpPr>
        <p:spPr>
          <a:xfrm>
            <a:off x="228600" y="4114800"/>
            <a:ext cx="8610600" cy="1005840"/>
          </a:xfrm>
          <a:prstGeom prst="rect">
            <a:avLst/>
          </a:prstGeom>
          <a:solidFill>
            <a:srgbClr val="FFCC00">
              <a:alpha val="28000"/>
            </a:srgbClr>
          </a:solidFill>
          <a:ln>
            <a:noFill/>
          </a:ln>
        </p:spPr>
        <p:txBody>
          <a:bodyPr wrap="square" rtlCol="0">
            <a:spAutoFit/>
          </a:bodyPr>
          <a:lstStyle/>
          <a:p>
            <a:endParaRPr lang="en-US"/>
          </a:p>
        </p:txBody>
      </p:sp>
      <p:sp>
        <p:nvSpPr>
          <p:cNvPr id="11" name="TextBox 10"/>
          <p:cNvSpPr txBox="1"/>
          <p:nvPr/>
        </p:nvSpPr>
        <p:spPr>
          <a:xfrm>
            <a:off x="228600" y="5120640"/>
            <a:ext cx="8610600" cy="1005840"/>
          </a:xfrm>
          <a:prstGeom prst="rect">
            <a:avLst/>
          </a:prstGeom>
          <a:solidFill>
            <a:srgbClr val="FF6600">
              <a:alpha val="22000"/>
            </a:srgbClr>
          </a:solidFill>
          <a:ln>
            <a:noFill/>
          </a:ln>
        </p:spPr>
        <p:txBody>
          <a:bodyPr wrap="square" rtlCol="0">
            <a:spAutoFit/>
          </a:bodyPr>
          <a:lstStyle/>
          <a:p>
            <a:endParaRPr lang="en-US"/>
          </a:p>
        </p:txBody>
      </p:sp>
      <p:sp>
        <p:nvSpPr>
          <p:cNvPr id="2" name="Title 1"/>
          <p:cNvSpPr>
            <a:spLocks noGrp="1"/>
          </p:cNvSpPr>
          <p:nvPr>
            <p:ph type="title"/>
          </p:nvPr>
        </p:nvSpPr>
        <p:spPr/>
        <p:txBody>
          <a:bodyPr/>
          <a:lstStyle/>
          <a:p>
            <a:r>
              <a:rPr lang="en-US" dirty="0" smtClean="0"/>
              <a:t>Key Mechanisms of UH-MEM</a:t>
            </a:r>
            <a:endParaRPr lang="en-US" dirty="0"/>
          </a:p>
        </p:txBody>
      </p:sp>
      <p:sp>
        <p:nvSpPr>
          <p:cNvPr id="3" name="Content Placeholder 2"/>
          <p:cNvSpPr>
            <a:spLocks noGrp="1"/>
          </p:cNvSpPr>
          <p:nvPr>
            <p:ph idx="1"/>
          </p:nvPr>
        </p:nvSpPr>
        <p:spPr/>
        <p:txBody>
          <a:bodyPr/>
          <a:lstStyle/>
          <a:p>
            <a:r>
              <a:rPr lang="en-US" spc="-50" dirty="0" smtClean="0"/>
              <a:t>For each page, estimate </a:t>
            </a:r>
            <a:r>
              <a:rPr lang="en-US" b="1" spc="-50" dirty="0" smtClean="0">
                <a:solidFill>
                  <a:srgbClr val="0066CC"/>
                </a:solidFill>
              </a:rPr>
              <a:t>utility </a:t>
            </a:r>
            <a:r>
              <a:rPr lang="en-US" spc="-50" dirty="0" smtClean="0"/>
              <a:t>using a </a:t>
            </a:r>
            <a:r>
              <a:rPr lang="en-US" b="1" spc="-50" dirty="0" smtClean="0">
                <a:solidFill>
                  <a:srgbClr val="0066CC"/>
                </a:solidFill>
              </a:rPr>
              <a:t>performance model</a:t>
            </a:r>
            <a:endParaRPr lang="en-US" spc="-50" dirty="0" smtClean="0"/>
          </a:p>
          <a:p>
            <a:pPr lvl="1"/>
            <a:r>
              <a:rPr lang="en-US" b="1" dirty="0" smtClean="0">
                <a:solidFill>
                  <a:srgbClr val="7030A0"/>
                </a:solidFill>
              </a:rPr>
              <a:t>Application stall time reduction</a:t>
            </a:r>
          </a:p>
          <a:p>
            <a:pPr marL="671512" lvl="2" indent="0">
              <a:buNone/>
            </a:pPr>
            <a:r>
              <a:rPr lang="en-US" dirty="0" smtClean="0"/>
              <a:t>How much would migrating a page benefit the performance of the application that the page belongs to?</a:t>
            </a:r>
          </a:p>
          <a:p>
            <a:pPr lvl="1"/>
            <a:r>
              <a:rPr lang="en-US" b="1" dirty="0" smtClean="0">
                <a:solidFill>
                  <a:srgbClr val="7030A0"/>
                </a:solidFill>
              </a:rPr>
              <a:t>Application performance sensitivity</a:t>
            </a:r>
          </a:p>
          <a:p>
            <a:pPr marL="671512" lvl="2" indent="0">
              <a:buNone/>
            </a:pPr>
            <a:r>
              <a:rPr lang="en-US" dirty="0" smtClean="0"/>
              <a:t>How much does the improvement of a single application’s performance increase the </a:t>
            </a:r>
            <a:r>
              <a:rPr lang="en-US" i="1" dirty="0" smtClean="0"/>
              <a:t>overall</a:t>
            </a:r>
            <a:r>
              <a:rPr lang="en-US" dirty="0" smtClean="0"/>
              <a:t> system performance?</a:t>
            </a:r>
          </a:p>
          <a:p>
            <a:pPr marL="671512" lvl="2" indent="0">
              <a:buNone/>
            </a:pPr>
            <a:endParaRPr lang="en-US" dirty="0"/>
          </a:p>
          <a:p>
            <a:pPr marL="671512" lvl="2" indent="0">
              <a:buNone/>
            </a:pPr>
            <a:endParaRPr lang="en-US" dirty="0"/>
          </a:p>
          <a:p>
            <a:pPr lvl="0"/>
            <a:r>
              <a:rPr lang="en-US" b="1" dirty="0" smtClean="0">
                <a:solidFill>
                  <a:srgbClr val="0066CC"/>
                </a:solidFill>
              </a:rPr>
              <a:t>Migrate</a:t>
            </a:r>
            <a:r>
              <a:rPr lang="en-US" dirty="0" smtClean="0"/>
              <a:t> only pages whose utility </a:t>
            </a:r>
            <a:r>
              <a:rPr lang="en-US" dirty="0" smtClean="0">
                <a:solidFill>
                  <a:srgbClr val="0066CC"/>
                </a:solidFill>
              </a:rPr>
              <a:t>exceed the migration threshold </a:t>
            </a:r>
            <a:r>
              <a:rPr lang="en-US" dirty="0" smtClean="0"/>
              <a:t>from slow memory to fast memory</a:t>
            </a:r>
          </a:p>
          <a:p>
            <a:pPr lvl="0">
              <a:spcBef>
                <a:spcPts val="1800"/>
              </a:spcBef>
            </a:pPr>
            <a:r>
              <a:rPr lang="en-US" dirty="0" smtClean="0"/>
              <a:t>Periodically </a:t>
            </a:r>
            <a:r>
              <a:rPr lang="en-US" b="1" dirty="0" smtClean="0">
                <a:solidFill>
                  <a:srgbClr val="0066CC"/>
                </a:solidFill>
              </a:rPr>
              <a:t>adjust migration threshold</a:t>
            </a:r>
            <a:endParaRPr lang="en-US" dirty="0"/>
          </a:p>
          <a:p>
            <a:pPr marL="671512" lvl="2" indent="0">
              <a:buNone/>
            </a:pPr>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76</a:t>
            </a:fld>
            <a:endParaRPr lang="en-US" altLang="en-US" dirty="0"/>
          </a:p>
        </p:txBody>
      </p:sp>
      <mc:AlternateContent xmlns:mc="http://schemas.openxmlformats.org/markup-compatibility/2006" xmlns:a14="http://schemas.microsoft.com/office/drawing/2010/main">
        <mc:Choice Requires="a14">
          <p:sp>
            <p:nvSpPr>
              <p:cNvPr id="7" name="Rectangle 6"/>
              <p:cNvSpPr/>
              <p:nvPr/>
            </p:nvSpPr>
            <p:spPr>
              <a:xfrm>
                <a:off x="1524000" y="3581400"/>
                <a:ext cx="5570756" cy="46166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400" i="1">
                          <a:latin typeface="Cambria Math" charset="0"/>
                        </a:rPr>
                        <m:t>𝑈𝑡𝑖𝑙𝑖𝑡𝑦</m:t>
                      </m:r>
                      <m:r>
                        <a:rPr lang="en-US" sz="2400" i="1">
                          <a:latin typeface="Cambria Math" charset="0"/>
                        </a:rPr>
                        <m:t>= </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𝑆𝑡𝑎𝑙𝑙𝑇𝑖𝑚𝑒</m:t>
                          </m:r>
                        </m:e>
                        <m:sub>
                          <m:r>
                            <a:rPr lang="en-US" sz="2400" i="1">
                              <a:latin typeface="Cambria Math" charset="0"/>
                              <a:ea typeface="Cambria Math" charset="0"/>
                              <a:cs typeface="Cambria Math" charset="0"/>
                            </a:rPr>
                            <m:t>𝑖</m:t>
                          </m:r>
                        </m:sub>
                      </m:sSub>
                      <m:r>
                        <a:rPr lang="en-US" sz="2400" i="1">
                          <a:latin typeface="Cambria Math" charset="0"/>
                          <a:ea typeface="Cambria Math" charset="0"/>
                          <a:cs typeface="Cambria Math" charset="0"/>
                        </a:rPr>
                        <m:t>×</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𝑆𝑒𝑛𝑠𝑖𝑡𝑖𝑣𝑖𝑡𝑦</m:t>
                          </m:r>
                        </m:e>
                        <m:sub>
                          <m:r>
                            <a:rPr lang="en-US" sz="2400" i="1">
                              <a:latin typeface="Cambria Math" charset="0"/>
                              <a:ea typeface="Cambria Math" charset="0"/>
                              <a:cs typeface="Cambria Math" charset="0"/>
                            </a:rPr>
                            <m:t>𝑖</m:t>
                          </m:r>
                        </m:sub>
                      </m:sSub>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524000" y="3581400"/>
                <a:ext cx="5570756" cy="461665"/>
              </a:xfrm>
              <a:prstGeom prst="rect">
                <a:avLst/>
              </a:prstGeom>
              <a:blipFill>
                <a:blip r:embed="rId2"/>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2058984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500"/>
                                        <p:tgtEl>
                                          <p:spTgt spid="3">
                                            <p:txEl>
                                              <p:pRg st="8" end="8"/>
                                            </p:tx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273300" y="4038600"/>
            <a:ext cx="5492750" cy="0"/>
          </a:xfrm>
          <a:prstGeom prst="line">
            <a:avLst/>
          </a:prstGeom>
          <a:effectLst/>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lang="en-US" dirty="0" smtClean="0"/>
              <a:t>Results: System Performance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77</a:t>
            </a:fld>
            <a:endParaRPr lang="en-US" altLang="en-US"/>
          </a:p>
        </p:txBody>
      </p:sp>
      <p:graphicFrame>
        <p:nvGraphicFramePr>
          <p:cNvPr id="5" name="Chart 4"/>
          <p:cNvGraphicFramePr/>
          <p:nvPr>
            <p:extLst/>
          </p:nvPr>
        </p:nvGraphicFramePr>
        <p:xfrm>
          <a:off x="1066801" y="1001041"/>
          <a:ext cx="6781800" cy="4409159"/>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Arrow Connector 9"/>
          <p:cNvCxnSpPr/>
          <p:nvPr/>
        </p:nvCxnSpPr>
        <p:spPr>
          <a:xfrm flipV="1">
            <a:off x="7332006" y="1981200"/>
            <a:ext cx="5419" cy="652901"/>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29400" y="2000878"/>
            <a:ext cx="756938" cy="369332"/>
          </a:xfrm>
          <a:prstGeom prst="rect">
            <a:avLst/>
          </a:prstGeom>
          <a:noFill/>
        </p:spPr>
        <p:txBody>
          <a:bodyPr wrap="none" rtlCol="0">
            <a:spAutoFit/>
          </a:bodyPr>
          <a:lstStyle/>
          <a:p>
            <a:r>
              <a:rPr lang="en-US" b="1" dirty="0" smtClean="0">
                <a:solidFill>
                  <a:srgbClr val="009900"/>
                </a:solidFill>
              </a:rPr>
              <a:t>14%</a:t>
            </a:r>
            <a:endParaRPr lang="en-US" b="1" dirty="0">
              <a:solidFill>
                <a:srgbClr val="009900"/>
              </a:solidFill>
            </a:endParaRPr>
          </a:p>
        </p:txBody>
      </p:sp>
      <p:sp>
        <p:nvSpPr>
          <p:cNvPr id="11" name="TextBox 10"/>
          <p:cNvSpPr txBox="1"/>
          <p:nvPr/>
        </p:nvSpPr>
        <p:spPr>
          <a:xfrm>
            <a:off x="4568825" y="3347290"/>
            <a:ext cx="609462" cy="369332"/>
          </a:xfrm>
          <a:prstGeom prst="rect">
            <a:avLst/>
          </a:prstGeom>
          <a:noFill/>
        </p:spPr>
        <p:txBody>
          <a:bodyPr wrap="none" rtlCol="0">
            <a:spAutoFit/>
          </a:bodyPr>
          <a:lstStyle/>
          <a:p>
            <a:r>
              <a:rPr lang="en-US" b="1" dirty="0">
                <a:solidFill>
                  <a:srgbClr val="009900"/>
                </a:solidFill>
              </a:rPr>
              <a:t>5</a:t>
            </a:r>
            <a:r>
              <a:rPr lang="en-US" b="1" dirty="0" smtClean="0">
                <a:solidFill>
                  <a:srgbClr val="009900"/>
                </a:solidFill>
              </a:rPr>
              <a:t>%</a:t>
            </a:r>
            <a:endParaRPr lang="en-US" b="1" dirty="0">
              <a:solidFill>
                <a:srgbClr val="009900"/>
              </a:solidFill>
            </a:endParaRPr>
          </a:p>
        </p:txBody>
      </p:sp>
      <p:cxnSp>
        <p:nvCxnSpPr>
          <p:cNvPr id="15" name="Straight Arrow Connector 14"/>
          <p:cNvCxnSpPr/>
          <p:nvPr/>
        </p:nvCxnSpPr>
        <p:spPr>
          <a:xfrm flipV="1">
            <a:off x="6248400" y="2794000"/>
            <a:ext cx="0" cy="374621"/>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62550" y="3498852"/>
            <a:ext cx="0" cy="171448"/>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081877" y="3621819"/>
            <a:ext cx="0" cy="112645"/>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505200" y="3365132"/>
            <a:ext cx="609462" cy="369332"/>
          </a:xfrm>
          <a:prstGeom prst="rect">
            <a:avLst/>
          </a:prstGeom>
          <a:noFill/>
        </p:spPr>
        <p:txBody>
          <a:bodyPr wrap="none" rtlCol="0">
            <a:spAutoFit/>
          </a:bodyPr>
          <a:lstStyle/>
          <a:p>
            <a:r>
              <a:rPr lang="en-US" b="1" dirty="0">
                <a:solidFill>
                  <a:srgbClr val="009900"/>
                </a:solidFill>
              </a:rPr>
              <a:t>3</a:t>
            </a:r>
            <a:r>
              <a:rPr lang="en-US" b="1" dirty="0" smtClean="0">
                <a:solidFill>
                  <a:srgbClr val="009900"/>
                </a:solidFill>
              </a:rPr>
              <a:t>%</a:t>
            </a:r>
            <a:endParaRPr lang="en-US" b="1" dirty="0">
              <a:solidFill>
                <a:srgbClr val="009900"/>
              </a:solidFill>
            </a:endParaRPr>
          </a:p>
        </p:txBody>
      </p:sp>
      <p:sp>
        <p:nvSpPr>
          <p:cNvPr id="27" name="TextBox 26"/>
          <p:cNvSpPr txBox="1"/>
          <p:nvPr/>
        </p:nvSpPr>
        <p:spPr>
          <a:xfrm>
            <a:off x="5648463" y="2713928"/>
            <a:ext cx="609462" cy="369332"/>
          </a:xfrm>
          <a:prstGeom prst="rect">
            <a:avLst/>
          </a:prstGeom>
          <a:noFill/>
        </p:spPr>
        <p:txBody>
          <a:bodyPr wrap="none" rtlCol="0">
            <a:spAutoFit/>
          </a:bodyPr>
          <a:lstStyle/>
          <a:p>
            <a:r>
              <a:rPr lang="en-US" b="1" dirty="0">
                <a:solidFill>
                  <a:srgbClr val="009900"/>
                </a:solidFill>
              </a:rPr>
              <a:t>9</a:t>
            </a:r>
            <a:r>
              <a:rPr lang="en-US" b="1" dirty="0" smtClean="0">
                <a:solidFill>
                  <a:srgbClr val="009900"/>
                </a:solidFill>
              </a:rPr>
              <a:t>%</a:t>
            </a:r>
            <a:endParaRPr lang="en-US" b="1" dirty="0">
              <a:solidFill>
                <a:srgbClr val="009900"/>
              </a:solidFill>
            </a:endParaRPr>
          </a:p>
        </p:txBody>
      </p:sp>
      <p:sp>
        <p:nvSpPr>
          <p:cNvPr id="28" name="Rectangle 27"/>
          <p:cNvSpPr/>
          <p:nvPr/>
        </p:nvSpPr>
        <p:spPr>
          <a:xfrm>
            <a:off x="0" y="5257800"/>
            <a:ext cx="9144000" cy="114300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rPr>
              <a:t>UH-MEM improves system performance</a:t>
            </a:r>
          </a:p>
          <a:p>
            <a:pPr algn="ctr"/>
            <a:r>
              <a:rPr lang="en-US" sz="2400" dirty="0" smtClean="0">
                <a:solidFill>
                  <a:schemeClr val="bg1"/>
                </a:solidFill>
              </a:rPr>
              <a:t>over the best state-of-the-art hybrid memory manager</a:t>
            </a:r>
            <a:endParaRPr lang="en-US" sz="2400" dirty="0">
              <a:solidFill>
                <a:schemeClr val="bg1"/>
              </a:solidFill>
            </a:endParaRPr>
          </a:p>
        </p:txBody>
      </p:sp>
    </p:spTree>
    <p:extLst>
      <p:ext uri="{BB962C8B-B14F-4D97-AF65-F5344CB8AC3E}">
        <p14:creationId xmlns:p14="http://schemas.microsoft.com/office/powerpoint/2010/main" val="792650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26" grpId="0"/>
      <p:bldP spid="27" grpId="0"/>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smtClean="0"/>
              <a:t>Results: Sensitivity to Slow Memory Latency</a:t>
            </a:r>
            <a:endParaRPr lang="en-US" spc="-1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We vary </a:t>
                </a:r>
                <a14:m>
                  <m:oMath xmlns:m="http://schemas.openxmlformats.org/officeDocument/2006/math">
                    <m:sSub>
                      <m:sSubPr>
                        <m:ctrlPr>
                          <a:rPr lang="en-US" i="1" smtClean="0">
                            <a:latin typeface="Cambria Math" charset="0"/>
                          </a:rPr>
                        </m:ctrlPr>
                      </m:sSubPr>
                      <m:e>
                        <m:r>
                          <a:rPr lang="en-US" b="0" i="1" smtClean="0">
                            <a:latin typeface="Cambria Math" charset="0"/>
                          </a:rPr>
                          <m:t>𝑡</m:t>
                        </m:r>
                      </m:e>
                      <m:sub>
                        <m:r>
                          <a:rPr lang="en-US" b="0" i="1" smtClean="0">
                            <a:latin typeface="Cambria Math" charset="0"/>
                          </a:rPr>
                          <m:t>𝑅𝐶𝐷</m:t>
                        </m:r>
                      </m:sub>
                    </m:sSub>
                  </m:oMath>
                </a14:m>
                <a:r>
                  <a:rPr lang="en-US" dirty="0" smtClean="0"/>
                  <a:t> and </a:t>
                </a:r>
                <a14:m>
                  <m:oMath xmlns:m="http://schemas.openxmlformats.org/officeDocument/2006/math">
                    <m:sSub>
                      <m:sSubPr>
                        <m:ctrlPr>
                          <a:rPr lang="en-US" i="1" smtClean="0">
                            <a:latin typeface="Cambria Math" charset="0"/>
                          </a:rPr>
                        </m:ctrlPr>
                      </m:sSubPr>
                      <m:e>
                        <m:r>
                          <a:rPr lang="en-US" b="0" i="1" smtClean="0">
                            <a:latin typeface="Cambria Math" charset="0"/>
                          </a:rPr>
                          <m:t>𝑡</m:t>
                        </m:r>
                      </m:e>
                      <m:sub>
                        <m:r>
                          <a:rPr lang="en-US" b="0" i="1" smtClean="0">
                            <a:latin typeface="Cambria Math" charset="0"/>
                          </a:rPr>
                          <m:t>𝑊𝑅</m:t>
                        </m:r>
                      </m:sub>
                    </m:sSub>
                  </m:oMath>
                </a14:m>
                <a:r>
                  <a:rPr lang="en-US" dirty="0" smtClean="0"/>
                  <a:t> of the slow memory</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83" t="-1027"/>
                </a:stretch>
              </a:blipFill>
            </p:spPr>
            <p:txBody>
              <a:bodyPr/>
              <a:lstStyle/>
              <a:p>
                <a:r>
                  <a:rPr lang="en-US">
                    <a:noFill/>
                  </a:rPr>
                  <a:t> </a:t>
                </a:r>
              </a:p>
            </p:txBody>
          </p:sp>
        </mc:Fallback>
      </mc:AlternateContent>
      <p:sp>
        <p:nvSpPr>
          <p:cNvPr id="4" name="Slide Number Placeholder 3"/>
          <p:cNvSpPr>
            <a:spLocks noGrp="1"/>
          </p:cNvSpPr>
          <p:nvPr>
            <p:ph type="sldNum" sz="quarter" idx="11"/>
          </p:nvPr>
        </p:nvSpPr>
        <p:spPr/>
        <p:txBody>
          <a:bodyPr/>
          <a:lstStyle/>
          <a:p>
            <a:fld id="{323594FA-E141-4234-AE05-360401972BE7}" type="slidenum">
              <a:rPr lang="en-US" altLang="en-US" smtClean="0"/>
              <a:pPr/>
              <a:t>78</a:t>
            </a:fld>
            <a:endParaRPr lang="en-US" altLang="en-US"/>
          </a:p>
        </p:txBody>
      </p:sp>
      <p:graphicFrame>
        <p:nvGraphicFramePr>
          <p:cNvPr id="5" name="Chart 4"/>
          <p:cNvGraphicFramePr/>
          <p:nvPr>
            <p:extLst/>
          </p:nvPr>
        </p:nvGraphicFramePr>
        <p:xfrm>
          <a:off x="1257300" y="1371600"/>
          <a:ext cx="6477000" cy="411571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flipH="1" flipV="1">
            <a:off x="7285303" y="2572247"/>
            <a:ext cx="1" cy="449330"/>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240738" y="2464904"/>
            <a:ext cx="0" cy="471115"/>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190012" y="2270097"/>
            <a:ext cx="0" cy="505369"/>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151620" y="2194560"/>
            <a:ext cx="0" cy="228035"/>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099053" y="1999753"/>
            <a:ext cx="0" cy="343328"/>
          </a:xfrm>
          <a:prstGeom prst="straightConnector1">
            <a:avLst/>
          </a:prstGeom>
          <a:ln>
            <a:solidFill>
              <a:srgbClr val="0099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578227" y="2343081"/>
            <a:ext cx="756938" cy="369332"/>
          </a:xfrm>
          <a:prstGeom prst="rect">
            <a:avLst/>
          </a:prstGeom>
          <a:noFill/>
        </p:spPr>
        <p:txBody>
          <a:bodyPr wrap="none" rtlCol="0">
            <a:spAutoFit/>
          </a:bodyPr>
          <a:lstStyle/>
          <a:p>
            <a:r>
              <a:rPr lang="en-US" b="1" dirty="0" smtClean="0">
                <a:solidFill>
                  <a:srgbClr val="009900"/>
                </a:solidFill>
              </a:rPr>
              <a:t>13%</a:t>
            </a:r>
            <a:endParaRPr lang="en-US" b="1" dirty="0">
              <a:solidFill>
                <a:srgbClr val="009900"/>
              </a:solidFill>
            </a:endParaRPr>
          </a:p>
        </p:txBody>
      </p:sp>
      <p:sp>
        <p:nvSpPr>
          <p:cNvPr id="16" name="TextBox 15"/>
          <p:cNvSpPr txBox="1"/>
          <p:nvPr/>
        </p:nvSpPr>
        <p:spPr>
          <a:xfrm>
            <a:off x="5527246" y="2417740"/>
            <a:ext cx="756938" cy="369332"/>
          </a:xfrm>
          <a:prstGeom prst="rect">
            <a:avLst/>
          </a:prstGeom>
          <a:noFill/>
        </p:spPr>
        <p:txBody>
          <a:bodyPr wrap="none" rtlCol="0">
            <a:spAutoFit/>
          </a:bodyPr>
          <a:lstStyle/>
          <a:p>
            <a:r>
              <a:rPr lang="en-US" b="1" dirty="0" smtClean="0">
                <a:solidFill>
                  <a:srgbClr val="009900"/>
                </a:solidFill>
              </a:rPr>
              <a:t>13%</a:t>
            </a:r>
            <a:endParaRPr lang="en-US" b="1" dirty="0">
              <a:solidFill>
                <a:srgbClr val="009900"/>
              </a:solidFill>
            </a:endParaRPr>
          </a:p>
        </p:txBody>
      </p:sp>
      <p:sp>
        <p:nvSpPr>
          <p:cNvPr id="17" name="TextBox 16"/>
          <p:cNvSpPr txBox="1"/>
          <p:nvPr/>
        </p:nvSpPr>
        <p:spPr>
          <a:xfrm>
            <a:off x="2507999" y="1928315"/>
            <a:ext cx="609462" cy="369332"/>
          </a:xfrm>
          <a:prstGeom prst="rect">
            <a:avLst/>
          </a:prstGeom>
          <a:noFill/>
        </p:spPr>
        <p:txBody>
          <a:bodyPr wrap="none" rtlCol="0">
            <a:spAutoFit/>
          </a:bodyPr>
          <a:lstStyle/>
          <a:p>
            <a:r>
              <a:rPr lang="en-US" b="1" dirty="0">
                <a:solidFill>
                  <a:srgbClr val="009900"/>
                </a:solidFill>
              </a:rPr>
              <a:t>8</a:t>
            </a:r>
            <a:r>
              <a:rPr lang="en-US" b="1" dirty="0" smtClean="0">
                <a:solidFill>
                  <a:srgbClr val="009900"/>
                </a:solidFill>
              </a:rPr>
              <a:t>%</a:t>
            </a:r>
            <a:endParaRPr lang="en-US" b="1" dirty="0">
              <a:solidFill>
                <a:srgbClr val="009900"/>
              </a:solidFill>
            </a:endParaRPr>
          </a:p>
        </p:txBody>
      </p:sp>
      <p:sp>
        <p:nvSpPr>
          <p:cNvPr id="18" name="TextBox 17"/>
          <p:cNvSpPr txBox="1"/>
          <p:nvPr/>
        </p:nvSpPr>
        <p:spPr>
          <a:xfrm>
            <a:off x="3599922" y="1928315"/>
            <a:ext cx="609462" cy="369332"/>
          </a:xfrm>
          <a:prstGeom prst="rect">
            <a:avLst/>
          </a:prstGeom>
          <a:noFill/>
        </p:spPr>
        <p:txBody>
          <a:bodyPr wrap="none" rtlCol="0">
            <a:spAutoFit/>
          </a:bodyPr>
          <a:lstStyle/>
          <a:p>
            <a:r>
              <a:rPr lang="en-US" b="1" dirty="0">
                <a:solidFill>
                  <a:srgbClr val="009900"/>
                </a:solidFill>
              </a:rPr>
              <a:t>6</a:t>
            </a:r>
            <a:r>
              <a:rPr lang="en-US" b="1" dirty="0" smtClean="0">
                <a:solidFill>
                  <a:srgbClr val="009900"/>
                </a:solidFill>
              </a:rPr>
              <a:t>%</a:t>
            </a:r>
            <a:endParaRPr lang="en-US" b="1" dirty="0">
              <a:solidFill>
                <a:srgbClr val="009900"/>
              </a:solidFill>
            </a:endParaRPr>
          </a:p>
        </p:txBody>
      </p:sp>
      <p:sp>
        <p:nvSpPr>
          <p:cNvPr id="19" name="TextBox 18"/>
          <p:cNvSpPr txBox="1"/>
          <p:nvPr/>
        </p:nvSpPr>
        <p:spPr>
          <a:xfrm>
            <a:off x="4488855" y="2321299"/>
            <a:ext cx="756938" cy="369332"/>
          </a:xfrm>
          <a:prstGeom prst="rect">
            <a:avLst/>
          </a:prstGeom>
          <a:noFill/>
        </p:spPr>
        <p:txBody>
          <a:bodyPr wrap="none" rtlCol="0">
            <a:spAutoFit/>
          </a:bodyPr>
          <a:lstStyle/>
          <a:p>
            <a:r>
              <a:rPr lang="en-US" b="1" dirty="0" smtClean="0">
                <a:solidFill>
                  <a:srgbClr val="009900"/>
                </a:solidFill>
              </a:rPr>
              <a:t>14%</a:t>
            </a:r>
            <a:endParaRPr lang="en-US" b="1" dirty="0">
              <a:solidFill>
                <a:srgbClr val="009900"/>
              </a:solidFill>
            </a:endParaRPr>
          </a:p>
        </p:txBody>
      </p:sp>
      <p:sp>
        <p:nvSpPr>
          <p:cNvPr id="20" name="Rectangle 19"/>
          <p:cNvSpPr/>
          <p:nvPr/>
        </p:nvSpPr>
        <p:spPr>
          <a:xfrm>
            <a:off x="-8074" y="5486400"/>
            <a:ext cx="9144000" cy="114300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rPr>
              <a:t>UH-MEM improves system performance</a:t>
            </a:r>
            <a:br>
              <a:rPr lang="en-US" sz="2400" b="1" dirty="0" smtClean="0">
                <a:solidFill>
                  <a:schemeClr val="bg1"/>
                </a:solidFill>
              </a:rPr>
            </a:br>
            <a:r>
              <a:rPr lang="en-US" sz="2400" b="1" dirty="0" smtClean="0">
                <a:solidFill>
                  <a:schemeClr val="bg1"/>
                </a:solidFill>
              </a:rPr>
              <a:t>for a wide variety of hybrid memory systems</a:t>
            </a:r>
            <a:endParaRPr lang="en-US" sz="2400" b="1" dirty="0">
              <a:solidFill>
                <a:schemeClr val="bg1"/>
              </a:solidFill>
            </a:endParaRPr>
          </a:p>
        </p:txBody>
      </p:sp>
      <mc:AlternateContent xmlns:mc="http://schemas.openxmlformats.org/markup-compatibility/2006" xmlns:a14="http://schemas.microsoft.com/office/drawing/2010/main">
        <mc:Choice Requires="a14">
          <p:sp>
            <p:nvSpPr>
              <p:cNvPr id="7" name="TextBox 6"/>
              <p:cNvSpPr txBox="1"/>
              <p:nvPr/>
            </p:nvSpPr>
            <p:spPr>
              <a:xfrm>
                <a:off x="1774359" y="4370832"/>
                <a:ext cx="816441"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lumMod val="65000"/>
                                  <a:lumOff val="35000"/>
                                </a:schemeClr>
                              </a:solidFill>
                              <a:latin typeface="Cambria Math" charset="0"/>
                            </a:rPr>
                          </m:ctrlPr>
                        </m:sSubPr>
                        <m:e>
                          <m:r>
                            <a:rPr lang="en-US" sz="2000" b="0" i="1" smtClean="0">
                              <a:solidFill>
                                <a:schemeClr val="tx1">
                                  <a:lumMod val="65000"/>
                                  <a:lumOff val="35000"/>
                                </a:schemeClr>
                              </a:solidFill>
                              <a:latin typeface="Cambria Math" charset="0"/>
                            </a:rPr>
                            <m:t>𝑡</m:t>
                          </m:r>
                        </m:e>
                        <m:sub>
                          <m:r>
                            <a:rPr lang="en-US" sz="2000" b="0" i="1" smtClean="0">
                              <a:solidFill>
                                <a:schemeClr val="tx1">
                                  <a:lumMod val="65000"/>
                                  <a:lumOff val="35000"/>
                                </a:schemeClr>
                              </a:solidFill>
                              <a:latin typeface="Cambria Math" charset="0"/>
                            </a:rPr>
                            <m:t>𝑅𝐶𝐷</m:t>
                          </m:r>
                        </m:sub>
                      </m:sSub>
                      <m:r>
                        <a:rPr lang="en-US" sz="2000" b="0" i="1" smtClean="0">
                          <a:solidFill>
                            <a:schemeClr val="tx1">
                              <a:lumMod val="65000"/>
                              <a:lumOff val="35000"/>
                            </a:schemeClr>
                          </a:solidFill>
                          <a:latin typeface="Cambria Math" charset="0"/>
                        </a:rPr>
                        <m:t>:</m:t>
                      </m:r>
                    </m:oMath>
                  </m:oMathPara>
                </a14:m>
                <a:endParaRPr lang="en-US" sz="2000" b="0" dirty="0" smtClean="0">
                  <a:solidFill>
                    <a:schemeClr val="tx1">
                      <a:lumMod val="65000"/>
                      <a:lumOff val="35000"/>
                    </a:schemeClr>
                  </a:solidFill>
                </a:endParaRPr>
              </a:p>
              <a:p>
                <a:pPr/>
                <a14:m>
                  <m:oMathPara xmlns:m="http://schemas.openxmlformats.org/officeDocument/2006/math">
                    <m:oMathParaPr>
                      <m:jc m:val="centerGroup"/>
                    </m:oMathParaPr>
                    <m:oMath xmlns:m="http://schemas.openxmlformats.org/officeDocument/2006/math">
                      <m:sSub>
                        <m:sSubPr>
                          <m:ctrlPr>
                            <a:rPr lang="en-US" sz="2000" i="1" smtClean="0">
                              <a:solidFill>
                                <a:schemeClr val="tx1">
                                  <a:lumMod val="65000"/>
                                  <a:lumOff val="35000"/>
                                </a:schemeClr>
                              </a:solidFill>
                              <a:latin typeface="Cambria Math" charset="0"/>
                            </a:rPr>
                          </m:ctrlPr>
                        </m:sSubPr>
                        <m:e>
                          <m:r>
                            <a:rPr lang="en-US" sz="2000" b="0" i="1" smtClean="0">
                              <a:solidFill>
                                <a:schemeClr val="tx1">
                                  <a:lumMod val="65000"/>
                                  <a:lumOff val="35000"/>
                                </a:schemeClr>
                              </a:solidFill>
                              <a:latin typeface="Cambria Math" charset="0"/>
                            </a:rPr>
                            <m:t>𝑡</m:t>
                          </m:r>
                        </m:e>
                        <m:sub>
                          <m:r>
                            <a:rPr lang="en-US" sz="2000" b="0" i="1" smtClean="0">
                              <a:solidFill>
                                <a:schemeClr val="tx1">
                                  <a:lumMod val="65000"/>
                                  <a:lumOff val="35000"/>
                                </a:schemeClr>
                              </a:solidFill>
                              <a:latin typeface="Cambria Math" charset="0"/>
                            </a:rPr>
                            <m:t>𝑊𝑅</m:t>
                          </m:r>
                        </m:sub>
                      </m:sSub>
                      <m:r>
                        <a:rPr lang="en-US" sz="2000" b="0" i="1" smtClean="0">
                          <a:solidFill>
                            <a:schemeClr val="tx1">
                              <a:lumMod val="65000"/>
                              <a:lumOff val="35000"/>
                            </a:schemeClr>
                          </a:solidFill>
                          <a:latin typeface="Cambria Math" charset="0"/>
                        </a:rPr>
                        <m:t>:</m:t>
                      </m:r>
                    </m:oMath>
                  </m:oMathPara>
                </a14:m>
                <a:endParaRPr lang="en-US" sz="2000" dirty="0">
                  <a:solidFill>
                    <a:schemeClr val="tx1">
                      <a:lumMod val="65000"/>
                      <a:lumOff val="3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774359" y="4370832"/>
                <a:ext cx="816441" cy="707886"/>
              </a:xfrm>
              <a:prstGeom prst="rect">
                <a:avLst/>
              </a:prstGeom>
              <a:blipFill rotWithShape="0">
                <a:blip r:embed="rId4"/>
                <a:stretch>
                  <a:fillRect b="-1724"/>
                </a:stretch>
              </a:blipFill>
            </p:spPr>
            <p:txBody>
              <a:bodyPr/>
              <a:lstStyle/>
              <a:p>
                <a:r>
                  <a:rPr lang="en-US">
                    <a:noFill/>
                  </a:rPr>
                  <a:t> </a:t>
                </a:r>
              </a:p>
            </p:txBody>
          </p:sp>
        </mc:Fallback>
      </mc:AlternateContent>
    </p:spTree>
    <p:extLst>
      <p:ext uri="{BB962C8B-B14F-4D97-AF65-F5344CB8AC3E}">
        <p14:creationId xmlns:p14="http://schemas.microsoft.com/office/powerpoint/2010/main" val="1238630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UH-MEM</a:t>
            </a:r>
            <a:endParaRPr lang="en-US" dirty="0"/>
          </a:p>
        </p:txBody>
      </p:sp>
      <p:sp>
        <p:nvSpPr>
          <p:cNvPr id="3" name="Content Placeholder 2"/>
          <p:cNvSpPr>
            <a:spLocks noGrp="1"/>
          </p:cNvSpPr>
          <p:nvPr>
            <p:ph idx="1"/>
          </p:nvPr>
        </p:nvSpPr>
        <p:spPr/>
        <p:txBody>
          <a:bodyPr/>
          <a:lstStyle/>
          <a:p>
            <a:r>
              <a:rPr lang="en-US" sz="2300" dirty="0"/>
              <a:t>Yang Li, Saugata Ghose, </a:t>
            </a:r>
            <a:r>
              <a:rPr lang="en-US" sz="2300" dirty="0" err="1"/>
              <a:t>Jongmoo</a:t>
            </a:r>
            <a:r>
              <a:rPr lang="en-US" sz="2300" dirty="0"/>
              <a:t> Choi, </a:t>
            </a:r>
            <a:r>
              <a:rPr lang="en-US" sz="2300" dirty="0" err="1"/>
              <a:t>Jin</a:t>
            </a:r>
            <a:r>
              <a:rPr lang="en-US" sz="2300" dirty="0"/>
              <a:t> Sun, Hui Wang, and Onur Mutlu,</a:t>
            </a:r>
            <a:br>
              <a:rPr lang="en-US" sz="2300" dirty="0"/>
            </a:br>
            <a:r>
              <a:rPr lang="en-US" sz="2300" b="1" dirty="0">
                <a:hlinkClick r:id="rId2"/>
              </a:rPr>
              <a:t>"Utility-Based Hybrid Memory Management"</a:t>
            </a:r>
            <a:r>
              <a:rPr lang="en-US" sz="2300" dirty="0"/>
              <a:t/>
            </a:r>
            <a:br>
              <a:rPr lang="en-US" sz="2300" dirty="0"/>
            </a:br>
            <a:r>
              <a:rPr lang="en-US" sz="2300" i="1" dirty="0"/>
              <a:t>Proceedings of the </a:t>
            </a:r>
            <a:r>
              <a:rPr lang="en-US" sz="2300" i="1" dirty="0">
                <a:hlinkClick r:id="rId3"/>
              </a:rPr>
              <a:t>19th IEEE Cluster Conference</a:t>
            </a:r>
            <a:r>
              <a:rPr lang="en-US" sz="2300" i="1" dirty="0"/>
              <a:t> (</a:t>
            </a:r>
            <a:r>
              <a:rPr lang="en-US" sz="2300" b="1" i="1" dirty="0"/>
              <a:t>CLUSTER</a:t>
            </a:r>
            <a:r>
              <a:rPr lang="en-US" sz="2300" i="1" dirty="0"/>
              <a:t>)</a:t>
            </a:r>
            <a:r>
              <a:rPr lang="en-US" sz="2300" dirty="0"/>
              <a:t>, Honolulu, Hawaii, USA, September 2017. </a:t>
            </a:r>
            <a:br>
              <a:rPr lang="en-US" sz="2300" dirty="0"/>
            </a:br>
            <a:r>
              <a:rPr lang="en-US" sz="2300" dirty="0"/>
              <a:t>[</a:t>
            </a:r>
            <a:r>
              <a:rPr lang="en-US" sz="2300" dirty="0">
                <a:hlinkClick r:id="rId4"/>
              </a:rPr>
              <a:t>Slides (pptx)</a:t>
            </a:r>
            <a:r>
              <a:rPr lang="en-US" sz="2300" dirty="0"/>
              <a:t> </a:t>
            </a:r>
            <a:r>
              <a:rPr lang="en-US" sz="2300" dirty="0">
                <a:hlinkClick r:id="rId5"/>
              </a:rPr>
              <a:t>(pdf)</a:t>
            </a:r>
            <a:r>
              <a:rPr lang="en-US" sz="2300" dirty="0"/>
              <a:t>] </a:t>
            </a:r>
          </a:p>
        </p:txBody>
      </p:sp>
      <p:sp>
        <p:nvSpPr>
          <p:cNvPr id="4" name="Slide Number Placeholder 3"/>
          <p:cNvSpPr>
            <a:spLocks noGrp="1"/>
          </p:cNvSpPr>
          <p:nvPr>
            <p:ph type="sldNum" sz="quarter" idx="11"/>
          </p:nvPr>
        </p:nvSpPr>
        <p:spPr/>
        <p:txBody>
          <a:bodyPr/>
          <a:lstStyle/>
          <a:p>
            <a:fld id="{27F28456-B93E-5440-A8F9-7EDDF5DA4557}" type="slidenum">
              <a:rPr lang="en-US" smtClean="0"/>
              <a:pPr/>
              <a:t>79</a:t>
            </a:fld>
            <a:endParaRPr lang="en-US"/>
          </a:p>
        </p:txBody>
      </p:sp>
      <p:pic>
        <p:nvPicPr>
          <p:cNvPr id="5" name="Picture 4"/>
          <p:cNvPicPr>
            <a:picLocks noChangeAspect="1"/>
          </p:cNvPicPr>
          <p:nvPr/>
        </p:nvPicPr>
        <p:blipFill>
          <a:blip r:embed="rId6"/>
          <a:stretch>
            <a:fillRect/>
          </a:stretch>
        </p:blipFill>
        <p:spPr>
          <a:xfrm>
            <a:off x="0" y="4437112"/>
            <a:ext cx="9144000" cy="1513211"/>
          </a:xfrm>
          <a:prstGeom prst="rect">
            <a:avLst/>
          </a:prstGeom>
        </p:spPr>
      </p:pic>
    </p:spTree>
    <p:extLst>
      <p:ext uri="{BB962C8B-B14F-4D97-AF65-F5344CB8AC3E}">
        <p14:creationId xmlns:p14="http://schemas.microsoft.com/office/powerpoint/2010/main" val="161458205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0" y="1124744"/>
            <a:ext cx="9144000" cy="2088232"/>
          </a:xfrm>
        </p:spPr>
        <p:txBody>
          <a:bodyPr/>
          <a:lstStyle/>
          <a:p>
            <a:pPr marL="0" indent="0" algn="ctr">
              <a:buNone/>
            </a:pPr>
            <a:r>
              <a:rPr lang="en-US" sz="5400" dirty="0" smtClean="0">
                <a:solidFill>
                  <a:srgbClr val="FF0000"/>
                </a:solidFill>
              </a:rPr>
              <a:t>Enabling </a:t>
            </a:r>
          </a:p>
          <a:p>
            <a:pPr marL="0" indent="0" algn="ctr">
              <a:buNone/>
            </a:pPr>
            <a:r>
              <a:rPr lang="en-US" sz="5400" dirty="0" smtClean="0">
                <a:solidFill>
                  <a:srgbClr val="FF0000"/>
                </a:solidFill>
              </a:rPr>
              <a:t>an Emerging Technology</a:t>
            </a:r>
          </a:p>
          <a:p>
            <a:pPr marL="0" indent="0" algn="ctr">
              <a:buNone/>
            </a:pPr>
            <a:r>
              <a:rPr lang="en-US" sz="5400" dirty="0" smtClean="0">
                <a:solidFill>
                  <a:srgbClr val="0000FF"/>
                </a:solidFill>
              </a:rPr>
              <a:t>to Augment DRAM</a:t>
            </a:r>
          </a:p>
          <a:p>
            <a:pPr marL="0" indent="0" algn="ctr">
              <a:buNone/>
            </a:pPr>
            <a:endParaRPr lang="en-US" sz="5400" dirty="0" smtClean="0">
              <a:solidFill>
                <a:srgbClr val="FF0000"/>
              </a:solidFill>
            </a:endParaRPr>
          </a:p>
          <a:p>
            <a:pPr marL="0" indent="0" algn="ctr">
              <a:buNone/>
            </a:pPr>
            <a:r>
              <a:rPr lang="en-US" sz="5400" dirty="0" smtClean="0">
                <a:solidFill>
                  <a:srgbClr val="FF0000"/>
                </a:solidFill>
              </a:rPr>
              <a:t>Managing Hybrid Memories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80</a:t>
            </a:fld>
            <a:endParaRPr lang="en-US"/>
          </a:p>
        </p:txBody>
      </p:sp>
    </p:spTree>
    <p:extLst>
      <p:ext uri="{BB962C8B-B14F-4D97-AF65-F5344CB8AC3E}">
        <p14:creationId xmlns:p14="http://schemas.microsoft.com/office/powerpoint/2010/main" val="949586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Challenge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81</a:t>
            </a:fld>
            <a:endParaRPr lang="en-US"/>
          </a:p>
        </p:txBody>
      </p:sp>
      <p:sp>
        <p:nvSpPr>
          <p:cNvPr id="5" name="Content Placeholder 2"/>
          <p:cNvSpPr>
            <a:spLocks noGrp="1"/>
          </p:cNvSpPr>
          <p:nvPr>
            <p:ph idx="1"/>
          </p:nvPr>
        </p:nvSpPr>
        <p:spPr>
          <a:xfrm>
            <a:off x="467544" y="2348880"/>
            <a:ext cx="8064896" cy="2088232"/>
          </a:xfrm>
        </p:spPr>
        <p:txBody>
          <a:bodyPr/>
          <a:lstStyle/>
          <a:p>
            <a:pPr marL="0" indent="0" algn="ctr">
              <a:buNone/>
            </a:pPr>
            <a:r>
              <a:rPr lang="en-US" sz="5400" dirty="0" smtClean="0">
                <a:solidFill>
                  <a:srgbClr val="FF0000"/>
                </a:solidFill>
              </a:rPr>
              <a:t>Designing Effective </a:t>
            </a:r>
          </a:p>
          <a:p>
            <a:pPr marL="0" indent="0" algn="ctr">
              <a:buNone/>
            </a:pPr>
            <a:r>
              <a:rPr lang="en-US" sz="5400" dirty="0" smtClean="0">
                <a:solidFill>
                  <a:srgbClr val="FF0000"/>
                </a:solidFill>
              </a:rPr>
              <a:t>Large (DRAM) Caches</a:t>
            </a:r>
            <a:endParaRPr lang="en-US" sz="5400" dirty="0" smtClean="0">
              <a:solidFill>
                <a:srgbClr val="0000FF"/>
              </a:solidFill>
            </a:endParaRPr>
          </a:p>
          <a:p>
            <a:pPr marL="0" indent="0" algn="ctr">
              <a:buNone/>
            </a:pPr>
            <a:endParaRPr lang="en-US" sz="5400" dirty="0">
              <a:solidFill>
                <a:srgbClr val="FF0000"/>
              </a:solidFill>
            </a:endParaRPr>
          </a:p>
          <a:p>
            <a:pPr marL="0" indent="0" algn="ctr">
              <a:buNone/>
            </a:pPr>
            <a:endParaRPr lang="en-US" sz="5400" dirty="0" smtClean="0">
              <a:solidFill>
                <a:srgbClr val="FF0000"/>
              </a:solidFill>
            </a:endParaRPr>
          </a:p>
        </p:txBody>
      </p:sp>
    </p:spTree>
    <p:extLst>
      <p:ext uri="{BB962C8B-B14F-4D97-AF65-F5344CB8AC3E}">
        <p14:creationId xmlns:p14="http://schemas.microsoft.com/office/powerpoint/2010/main" val="53231432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Problem with Large DRAM Caches</a:t>
            </a:r>
            <a:endParaRPr lang="en-US" dirty="0"/>
          </a:p>
        </p:txBody>
      </p:sp>
      <p:sp>
        <p:nvSpPr>
          <p:cNvPr id="3" name="Content Placeholder 2"/>
          <p:cNvSpPr>
            <a:spLocks noGrp="1"/>
          </p:cNvSpPr>
          <p:nvPr>
            <p:ph idx="1"/>
          </p:nvPr>
        </p:nvSpPr>
        <p:spPr/>
        <p:txBody>
          <a:bodyPr/>
          <a:lstStyle/>
          <a:p>
            <a:r>
              <a:rPr lang="en-US" dirty="0" smtClean="0"/>
              <a:t>A large DRAM cache requires a large metadata (tag + block-based information) store</a:t>
            </a:r>
          </a:p>
          <a:p>
            <a:r>
              <a:rPr lang="en-US" dirty="0" smtClean="0"/>
              <a:t>How do we design an efficient DRAM cache?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82</a:t>
            </a:fld>
            <a:endParaRPr lang="en-US"/>
          </a:p>
        </p:txBody>
      </p:sp>
      <p:sp>
        <p:nvSpPr>
          <p:cNvPr id="38" name="Rectangle 37"/>
          <p:cNvSpPr/>
          <p:nvPr/>
        </p:nvSpPr>
        <p:spPr>
          <a:xfrm>
            <a:off x="3692529" y="267324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39" name="Rectangle 38"/>
          <p:cNvSpPr/>
          <p:nvPr/>
        </p:nvSpPr>
        <p:spPr>
          <a:xfrm>
            <a:off x="4132266" y="267324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0" name="Rectangle 39"/>
          <p:cNvSpPr/>
          <p:nvPr/>
        </p:nvSpPr>
        <p:spPr>
          <a:xfrm>
            <a:off x="4572003" y="267324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1" name="Rectangle 40"/>
          <p:cNvSpPr/>
          <p:nvPr/>
        </p:nvSpPr>
        <p:spPr>
          <a:xfrm>
            <a:off x="5011740" y="267324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2" name="Rectangle 41"/>
          <p:cNvSpPr/>
          <p:nvPr/>
        </p:nvSpPr>
        <p:spPr>
          <a:xfrm>
            <a:off x="3692529" y="3112978"/>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3" name="Rectangle 42"/>
          <p:cNvSpPr/>
          <p:nvPr/>
        </p:nvSpPr>
        <p:spPr>
          <a:xfrm>
            <a:off x="4132266" y="3112978"/>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4" name="Rectangle 43"/>
          <p:cNvSpPr/>
          <p:nvPr/>
        </p:nvSpPr>
        <p:spPr>
          <a:xfrm>
            <a:off x="4572003" y="3112978"/>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5" name="Rectangle 44"/>
          <p:cNvSpPr/>
          <p:nvPr/>
        </p:nvSpPr>
        <p:spPr>
          <a:xfrm>
            <a:off x="5011740" y="3112978"/>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6" name="Rectangle 45"/>
          <p:cNvSpPr/>
          <p:nvPr/>
        </p:nvSpPr>
        <p:spPr>
          <a:xfrm>
            <a:off x="3692529" y="3552717"/>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7" name="Rectangle 46"/>
          <p:cNvSpPr/>
          <p:nvPr/>
        </p:nvSpPr>
        <p:spPr>
          <a:xfrm>
            <a:off x="4132266" y="3552717"/>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8" name="Rectangle 47"/>
          <p:cNvSpPr/>
          <p:nvPr/>
        </p:nvSpPr>
        <p:spPr>
          <a:xfrm>
            <a:off x="4572003" y="3552717"/>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49" name="Rectangle 48"/>
          <p:cNvSpPr/>
          <p:nvPr/>
        </p:nvSpPr>
        <p:spPr>
          <a:xfrm>
            <a:off x="5011740" y="3552717"/>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50" name="Rectangle 49"/>
          <p:cNvSpPr/>
          <p:nvPr/>
        </p:nvSpPr>
        <p:spPr>
          <a:xfrm>
            <a:off x="3692529" y="399245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51" name="Rectangle 50"/>
          <p:cNvSpPr/>
          <p:nvPr/>
        </p:nvSpPr>
        <p:spPr>
          <a:xfrm>
            <a:off x="4132266" y="399245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52" name="Rectangle 51"/>
          <p:cNvSpPr/>
          <p:nvPr/>
        </p:nvSpPr>
        <p:spPr>
          <a:xfrm>
            <a:off x="4572003" y="399245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sp>
        <p:nvSpPr>
          <p:cNvPr id="53" name="Rectangle 52"/>
          <p:cNvSpPr/>
          <p:nvPr/>
        </p:nvSpPr>
        <p:spPr>
          <a:xfrm>
            <a:off x="5011740" y="3992452"/>
            <a:ext cx="439737" cy="439737"/>
          </a:xfrm>
          <a:prstGeom prst="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sz="1600" kern="0" dirty="0">
              <a:solidFill>
                <a:sysClr val="window" lastClr="FFFFFF"/>
              </a:solidFill>
              <a:latin typeface="Calibri"/>
            </a:endParaRPr>
          </a:p>
        </p:txBody>
      </p:sp>
      <p:cxnSp>
        <p:nvCxnSpPr>
          <p:cNvPr id="54" name="Straight Connector 7"/>
          <p:cNvCxnSpPr>
            <a:endCxn id="55" idx="3"/>
          </p:cNvCxnSpPr>
          <p:nvPr/>
        </p:nvCxnSpPr>
        <p:spPr>
          <a:xfrm rot="5400000">
            <a:off x="3480996" y="4875502"/>
            <a:ext cx="1094579" cy="207963"/>
          </a:xfrm>
          <a:prstGeom prst="bentConnector2">
            <a:avLst/>
          </a:prstGeom>
          <a:noFill/>
          <a:ln w="76200" cap="flat" cmpd="sng" algn="ctr">
            <a:solidFill>
              <a:sysClr val="windowText" lastClr="000000"/>
            </a:solidFill>
            <a:prstDash val="solid"/>
          </a:ln>
          <a:effectLst>
            <a:outerShdw blurRad="40000" dist="20000" dir="5400000" rotWithShape="0">
              <a:srgbClr val="000000">
                <a:alpha val="38000"/>
              </a:srgbClr>
            </a:outerShdw>
          </a:effectLst>
        </p:spPr>
      </p:cxnSp>
      <p:sp>
        <p:nvSpPr>
          <p:cNvPr id="55" name="Rectangle 54"/>
          <p:cNvSpPr/>
          <p:nvPr/>
        </p:nvSpPr>
        <p:spPr>
          <a:xfrm>
            <a:off x="1258888" y="5130689"/>
            <a:ext cx="2665412" cy="792162"/>
          </a:xfrm>
          <a:prstGeom prst="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b="1" kern="0" dirty="0">
              <a:solidFill>
                <a:sysClr val="window" lastClr="FFFFFF"/>
              </a:solidFill>
              <a:effectLst>
                <a:outerShdw blurRad="38100" dist="38100" dir="2700000" algn="tl">
                  <a:srgbClr val="000000">
                    <a:alpha val="43137"/>
                  </a:srgbClr>
                </a:outerShdw>
              </a:effectLst>
              <a:latin typeface="Calibri"/>
            </a:endParaRPr>
          </a:p>
        </p:txBody>
      </p:sp>
      <p:sp>
        <p:nvSpPr>
          <p:cNvPr id="56" name="Rectangle 55"/>
          <p:cNvSpPr/>
          <p:nvPr/>
        </p:nvSpPr>
        <p:spPr>
          <a:xfrm>
            <a:off x="5219703" y="5130689"/>
            <a:ext cx="2665413" cy="792162"/>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defRPr/>
            </a:pPr>
            <a:endParaRPr lang="en-US" b="1" kern="0" dirty="0">
              <a:solidFill>
                <a:sysClr val="window" lastClr="FFFFFF"/>
              </a:solidFill>
              <a:effectLst>
                <a:outerShdw blurRad="38100" dist="38100" dir="2700000" algn="tl">
                  <a:srgbClr val="000000">
                    <a:alpha val="43137"/>
                  </a:srgbClr>
                </a:outerShdw>
              </a:effectLst>
              <a:latin typeface="Calibri"/>
            </a:endParaRPr>
          </a:p>
        </p:txBody>
      </p:sp>
      <p:cxnSp>
        <p:nvCxnSpPr>
          <p:cNvPr id="57" name="Straight Connector 13"/>
          <p:cNvCxnSpPr>
            <a:endCxn id="56" idx="1"/>
          </p:cNvCxnSpPr>
          <p:nvPr/>
        </p:nvCxnSpPr>
        <p:spPr>
          <a:xfrm rot="16200000" flipH="1">
            <a:off x="4568430" y="4875502"/>
            <a:ext cx="1094579" cy="207962"/>
          </a:xfrm>
          <a:prstGeom prst="bentConnector2">
            <a:avLst/>
          </a:prstGeom>
          <a:noFill/>
          <a:ln w="76200" cap="flat" cmpd="sng" algn="ctr">
            <a:solidFill>
              <a:sysClr val="windowText" lastClr="000000"/>
            </a:solidFill>
            <a:prstDash val="solid"/>
          </a:ln>
          <a:effectLst>
            <a:outerShdw blurRad="40000" dist="20000" dir="5400000" rotWithShape="0">
              <a:srgbClr val="000000">
                <a:alpha val="38000"/>
              </a:srgbClr>
            </a:outerShdw>
          </a:effectLst>
        </p:spPr>
      </p:cxnSp>
      <p:sp>
        <p:nvSpPr>
          <p:cNvPr id="58" name="TextBox 26"/>
          <p:cNvSpPr txBox="1">
            <a:spLocks noChangeArrowheads="1"/>
          </p:cNvSpPr>
          <p:nvPr/>
        </p:nvSpPr>
        <p:spPr bwMode="auto">
          <a:xfrm>
            <a:off x="1919489" y="5051652"/>
            <a:ext cx="1381179"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6" tIns="45714" rIns="91426" bIns="45714">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263">
              <a:defRPr/>
            </a:pPr>
            <a:r>
              <a:rPr lang="en-US" sz="3600" kern="0" dirty="0">
                <a:solidFill>
                  <a:sysClr val="windowText" lastClr="000000"/>
                </a:solidFill>
              </a:rPr>
              <a:t>DRAM</a:t>
            </a:r>
          </a:p>
        </p:txBody>
      </p:sp>
      <p:sp>
        <p:nvSpPr>
          <p:cNvPr id="59" name="TextBox 26"/>
          <p:cNvSpPr txBox="1">
            <a:spLocks noChangeArrowheads="1"/>
          </p:cNvSpPr>
          <p:nvPr/>
        </p:nvSpPr>
        <p:spPr bwMode="auto">
          <a:xfrm>
            <a:off x="6021201" y="5051652"/>
            <a:ext cx="106401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6" tIns="45714" rIns="91426" bIns="45714">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263">
              <a:defRPr/>
            </a:pPr>
            <a:r>
              <a:rPr lang="en-US" sz="3600" kern="0" dirty="0">
                <a:solidFill>
                  <a:sysClr val="windowText" lastClr="000000"/>
                </a:solidFill>
              </a:rPr>
              <a:t>PCM</a:t>
            </a:r>
          </a:p>
        </p:txBody>
      </p:sp>
      <p:sp>
        <p:nvSpPr>
          <p:cNvPr id="60" name="Rectangle 59"/>
          <p:cNvSpPr/>
          <p:nvPr/>
        </p:nvSpPr>
        <p:spPr>
          <a:xfrm>
            <a:off x="4092579" y="3194882"/>
            <a:ext cx="1019151" cy="646319"/>
          </a:xfrm>
          <a:prstGeom prst="rect">
            <a:avLst/>
          </a:prstGeom>
        </p:spPr>
        <p:txBody>
          <a:bodyPr wrap="none" lIns="91426" tIns="45714" rIns="91426" bIns="45714">
            <a:spAutoFit/>
          </a:bodyPr>
          <a:lstStyle/>
          <a:p>
            <a:pPr defTabSz="914263">
              <a:defRPr/>
            </a:pPr>
            <a:r>
              <a:rPr lang="en-US" sz="3600" kern="0" dirty="0">
                <a:solidFill>
                  <a:sysClr val="windowText" lastClr="000000"/>
                </a:solidFill>
                <a:latin typeface="Tahoma"/>
              </a:rPr>
              <a:t>CPU</a:t>
            </a:r>
          </a:p>
        </p:txBody>
      </p:sp>
      <p:sp>
        <p:nvSpPr>
          <p:cNvPr id="61" name="TextBox 60"/>
          <p:cNvSpPr txBox="1"/>
          <p:nvPr/>
        </p:nvSpPr>
        <p:spPr>
          <a:xfrm>
            <a:off x="1429745" y="5543703"/>
            <a:ext cx="2266538" cy="400097"/>
          </a:xfrm>
          <a:prstGeom prst="rect">
            <a:avLst/>
          </a:prstGeom>
          <a:noFill/>
        </p:spPr>
        <p:txBody>
          <a:bodyPr wrap="none" lIns="91426" tIns="45714" rIns="91426" bIns="45714" rtlCol="0">
            <a:spAutoFit/>
          </a:bodyPr>
          <a:lstStyle/>
          <a:p>
            <a:pPr algn="ctr" defTabSz="914263">
              <a:defRPr/>
            </a:pPr>
            <a:r>
              <a:rPr lang="en-US" sz="2000" kern="0" dirty="0">
                <a:solidFill>
                  <a:sysClr val="windowText" lastClr="000000"/>
                </a:solidFill>
                <a:latin typeface="Tahoma"/>
              </a:rPr>
              <a:t>(small, fast cache)</a:t>
            </a:r>
          </a:p>
        </p:txBody>
      </p:sp>
      <p:sp>
        <p:nvSpPr>
          <p:cNvPr id="62" name="TextBox 61"/>
          <p:cNvSpPr txBox="1"/>
          <p:nvPr/>
        </p:nvSpPr>
        <p:spPr>
          <a:xfrm>
            <a:off x="5619498" y="5543703"/>
            <a:ext cx="1867415" cy="400097"/>
          </a:xfrm>
          <a:prstGeom prst="rect">
            <a:avLst/>
          </a:prstGeom>
          <a:noFill/>
        </p:spPr>
        <p:txBody>
          <a:bodyPr wrap="none" lIns="91426" tIns="45714" rIns="91426" bIns="45714" rtlCol="0">
            <a:spAutoFit/>
          </a:bodyPr>
          <a:lstStyle/>
          <a:p>
            <a:pPr algn="ctr" defTabSz="914263">
              <a:defRPr/>
            </a:pPr>
            <a:r>
              <a:rPr lang="en-US" sz="2000" kern="0" dirty="0">
                <a:solidFill>
                  <a:sysClr val="windowText" lastClr="000000"/>
                </a:solidFill>
                <a:latin typeface="Tahoma"/>
              </a:rPr>
              <a:t>(high capacity)</a:t>
            </a:r>
          </a:p>
        </p:txBody>
      </p:sp>
      <p:sp>
        <p:nvSpPr>
          <p:cNvPr id="63" name="Rectangle 62"/>
          <p:cNvSpPr/>
          <p:nvPr/>
        </p:nvSpPr>
        <p:spPr>
          <a:xfrm>
            <a:off x="3692526" y="4432189"/>
            <a:ext cx="879474" cy="504825"/>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lnSpc>
                <a:spcPct val="70000"/>
              </a:lnSpc>
              <a:defRPr/>
            </a:pPr>
            <a:r>
              <a:rPr lang="en-US" sz="2000" b="1" kern="0" dirty="0" err="1">
                <a:solidFill>
                  <a:srgbClr val="000000"/>
                </a:solidFill>
                <a:latin typeface="Calibri"/>
              </a:rPr>
              <a:t>Mem</a:t>
            </a:r>
            <a:r>
              <a:rPr lang="en-US" sz="2000" b="1" kern="0" dirty="0">
                <a:solidFill>
                  <a:srgbClr val="000000"/>
                </a:solidFill>
                <a:latin typeface="Calibri"/>
              </a:rPr>
              <a:t/>
            </a:r>
            <a:br>
              <a:rPr lang="en-US" sz="2000" b="1" kern="0" dirty="0">
                <a:solidFill>
                  <a:srgbClr val="000000"/>
                </a:solidFill>
                <a:latin typeface="Calibri"/>
              </a:rPr>
            </a:br>
            <a:r>
              <a:rPr lang="en-US" sz="2000" b="1" kern="0" dirty="0" err="1">
                <a:solidFill>
                  <a:srgbClr val="000000"/>
                </a:solidFill>
                <a:latin typeface="Calibri"/>
              </a:rPr>
              <a:t>Ctlr</a:t>
            </a:r>
            <a:endParaRPr lang="en-US" sz="2000" b="1" kern="0" dirty="0">
              <a:solidFill>
                <a:srgbClr val="000000"/>
              </a:solidFill>
              <a:latin typeface="Calibri"/>
            </a:endParaRPr>
          </a:p>
        </p:txBody>
      </p:sp>
      <p:sp>
        <p:nvSpPr>
          <p:cNvPr id="64" name="Rectangle 63"/>
          <p:cNvSpPr/>
          <p:nvPr/>
        </p:nvSpPr>
        <p:spPr>
          <a:xfrm>
            <a:off x="4572000" y="4432192"/>
            <a:ext cx="879474" cy="503237"/>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lIns="91426" tIns="45714" rIns="91426" bIns="45714" anchor="ctr"/>
          <a:lstStyle/>
          <a:p>
            <a:pPr algn="ctr" defTabSz="914263">
              <a:lnSpc>
                <a:spcPct val="70000"/>
              </a:lnSpc>
              <a:defRPr/>
            </a:pPr>
            <a:r>
              <a:rPr lang="en-US" sz="2000" b="1" kern="0" dirty="0" err="1">
                <a:solidFill>
                  <a:srgbClr val="000000"/>
                </a:solidFill>
                <a:latin typeface="Calibri"/>
              </a:rPr>
              <a:t>Mem</a:t>
            </a:r>
            <a:r>
              <a:rPr lang="en-US" sz="2000" b="1" kern="0" dirty="0">
                <a:solidFill>
                  <a:srgbClr val="000000"/>
                </a:solidFill>
                <a:latin typeface="Calibri"/>
              </a:rPr>
              <a:t/>
            </a:r>
            <a:br>
              <a:rPr lang="en-US" sz="2000" b="1" kern="0" dirty="0">
                <a:solidFill>
                  <a:srgbClr val="000000"/>
                </a:solidFill>
                <a:latin typeface="Calibri"/>
              </a:rPr>
            </a:br>
            <a:r>
              <a:rPr lang="en-US" sz="2000" b="1" kern="0" dirty="0" err="1">
                <a:solidFill>
                  <a:srgbClr val="000000"/>
                </a:solidFill>
                <a:latin typeface="Calibri"/>
              </a:rPr>
              <a:t>Ctlr</a:t>
            </a:r>
            <a:endParaRPr lang="en-US" sz="2000" b="1" kern="0" dirty="0">
              <a:solidFill>
                <a:srgbClr val="000000"/>
              </a:solidFill>
              <a:latin typeface="Calibri"/>
            </a:endParaRPr>
          </a:p>
        </p:txBody>
      </p:sp>
      <p:grpSp>
        <p:nvGrpSpPr>
          <p:cNvPr id="65" name="Group 64"/>
          <p:cNvGrpSpPr/>
          <p:nvPr/>
        </p:nvGrpSpPr>
        <p:grpSpPr>
          <a:xfrm>
            <a:off x="4060293" y="3825492"/>
            <a:ext cx="1114608" cy="815677"/>
            <a:chOff x="1506880" y="3741716"/>
            <a:chExt cx="1114608" cy="815677"/>
          </a:xfrm>
        </p:grpSpPr>
        <p:cxnSp>
          <p:nvCxnSpPr>
            <p:cNvPr id="66" name="Straight Arrow Connector 65"/>
            <p:cNvCxnSpPr/>
            <p:nvPr/>
          </p:nvCxnSpPr>
          <p:spPr bwMode="auto">
            <a:xfrm>
              <a:off x="2011708" y="4203380"/>
              <a:ext cx="0" cy="354013"/>
            </a:xfrm>
            <a:prstGeom prst="straightConnector1">
              <a:avLst/>
            </a:prstGeom>
            <a:noFill/>
            <a:ln w="381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67" name="TextBox 11"/>
            <p:cNvSpPr txBox="1">
              <a:spLocks noChangeArrowheads="1"/>
            </p:cNvSpPr>
            <p:nvPr/>
          </p:nvSpPr>
          <p:spPr bwMode="auto">
            <a:xfrm>
              <a:off x="1506880" y="3741716"/>
              <a:ext cx="11146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263">
                <a:defRPr/>
              </a:pPr>
              <a:r>
                <a:rPr lang="en-US" sz="2400" kern="0" dirty="0">
                  <a:solidFill>
                    <a:sysClr val="windowText" lastClr="000000"/>
                  </a:solidFill>
                </a:rPr>
                <a:t>LOAD X</a:t>
              </a:r>
            </a:p>
          </p:txBody>
        </p:sp>
      </p:grpSp>
      <p:sp>
        <p:nvSpPr>
          <p:cNvPr id="68" name="TextBox 67"/>
          <p:cNvSpPr txBox="1"/>
          <p:nvPr/>
        </p:nvSpPr>
        <p:spPr>
          <a:xfrm>
            <a:off x="1990707" y="5943814"/>
            <a:ext cx="1467040" cy="492430"/>
          </a:xfrm>
          <a:prstGeom prst="rect">
            <a:avLst/>
          </a:prstGeom>
          <a:noFill/>
        </p:spPr>
        <p:txBody>
          <a:bodyPr wrap="none" lIns="91426" tIns="45714" rIns="91426" bIns="45714" rtlCol="0">
            <a:spAutoFit/>
          </a:bodyPr>
          <a:lstStyle/>
          <a:p>
            <a:pPr defTabSz="914263">
              <a:defRPr/>
            </a:pPr>
            <a:r>
              <a:rPr lang="en-US" sz="2600" kern="0" dirty="0">
                <a:solidFill>
                  <a:srgbClr val="FF0000"/>
                </a:solidFill>
                <a:latin typeface="Tahoma"/>
              </a:rPr>
              <a:t>Access X</a:t>
            </a:r>
          </a:p>
        </p:txBody>
      </p:sp>
      <p:sp>
        <p:nvSpPr>
          <p:cNvPr id="69" name="Rounded Rectangular Callout 68"/>
          <p:cNvSpPr/>
          <p:nvPr/>
        </p:nvSpPr>
        <p:spPr>
          <a:xfrm>
            <a:off x="1258888" y="4055952"/>
            <a:ext cx="2297111" cy="879474"/>
          </a:xfrm>
          <a:prstGeom prst="wedgeRoundRectCallout">
            <a:avLst>
              <a:gd name="adj1" fmla="val 61715"/>
              <a:gd name="adj2" fmla="val 28876"/>
              <a:gd name="adj3" fmla="val 16667"/>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lIns="91426" tIns="45714" rIns="91426" bIns="45714" rtlCol="0" anchor="ctr"/>
          <a:lstStyle/>
          <a:p>
            <a:pPr algn="ctr" defTabSz="914263">
              <a:defRPr/>
            </a:pPr>
            <a:r>
              <a:rPr lang="en-US" sz="2600" kern="0" dirty="0">
                <a:solidFill>
                  <a:sysClr val="windowText" lastClr="000000"/>
                </a:solidFill>
                <a:latin typeface="Calibri"/>
              </a:rPr>
              <a:t>Metadata:</a:t>
            </a:r>
          </a:p>
          <a:p>
            <a:pPr algn="ctr" defTabSz="914263">
              <a:defRPr/>
            </a:pPr>
            <a:r>
              <a:rPr lang="en-US" sz="2600" kern="0" dirty="0">
                <a:solidFill>
                  <a:sysClr val="windowText" lastClr="000000"/>
                </a:solidFill>
                <a:latin typeface="Calibri"/>
              </a:rPr>
              <a:t>X </a:t>
            </a:r>
            <a:r>
              <a:rPr lang="en-US" sz="2600" kern="0" dirty="0">
                <a:solidFill>
                  <a:sysClr val="windowText" lastClr="000000"/>
                </a:solidFill>
                <a:latin typeface="Calibri"/>
                <a:sym typeface="Wingdings"/>
              </a:rPr>
              <a:t> </a:t>
            </a:r>
            <a:r>
              <a:rPr lang="en-US" sz="2600" kern="0" dirty="0">
                <a:solidFill>
                  <a:srgbClr val="4BACC6">
                    <a:lumMod val="75000"/>
                  </a:srgbClr>
                </a:solidFill>
                <a:latin typeface="Calibri"/>
                <a:sym typeface="Wingdings"/>
              </a:rPr>
              <a:t>DRAM</a:t>
            </a:r>
            <a:endParaRPr lang="en-US" sz="2600" kern="0" dirty="0">
              <a:solidFill>
                <a:srgbClr val="4BACC6">
                  <a:lumMod val="75000"/>
                </a:srgbClr>
              </a:solidFill>
              <a:latin typeface="Calibri"/>
            </a:endParaRPr>
          </a:p>
        </p:txBody>
      </p:sp>
      <p:sp>
        <p:nvSpPr>
          <p:cNvPr id="70" name="Rectangle 69"/>
          <p:cNvSpPr/>
          <p:nvPr/>
        </p:nvSpPr>
        <p:spPr>
          <a:xfrm>
            <a:off x="2144637" y="5312871"/>
            <a:ext cx="799889" cy="461664"/>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91426" tIns="45714" rIns="91426" bIns="45714" rtlCol="0" anchor="ctr"/>
          <a:lstStyle/>
          <a:p>
            <a:pPr algn="ctr" defTabSz="914263">
              <a:defRPr/>
            </a:pPr>
            <a:r>
              <a:rPr lang="en-US" sz="2600" kern="0" dirty="0">
                <a:solidFill>
                  <a:sysClr val="windowText" lastClr="000000"/>
                </a:solidFill>
                <a:latin typeface="Calibri"/>
              </a:rPr>
              <a:t>X</a:t>
            </a:r>
          </a:p>
        </p:txBody>
      </p:sp>
    </p:spTree>
    <p:extLst>
      <p:ext uri="{BB962C8B-B14F-4D97-AF65-F5344CB8AC3E}">
        <p14:creationId xmlns:p14="http://schemas.microsoft.com/office/powerpoint/2010/main" val="1432464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1.13116E-6 -4.30623E-6 C 0.06297 0.01552 0.12612 0.03127 0.15596 0.00255 C 0.18581 -0.02618 0.18216 -0.09938 0.17869 -0.17257 " pathEditMode="relative" ptsTypes="aaA">
                                      <p:cBhvr>
                                        <p:cTn id="26" dur="2000" fill="hold"/>
                                        <p:tgtEl>
                                          <p:spTgt spid="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animBg="1"/>
      <p:bldP spid="70" grpId="0" animBg="1"/>
      <p:bldP spid="70"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1: Tags in Memory</a:t>
            </a:r>
            <a:endParaRPr lang="en-US" dirty="0"/>
          </a:p>
        </p:txBody>
      </p:sp>
      <p:sp>
        <p:nvSpPr>
          <p:cNvPr id="3" name="Content Placeholder 2"/>
          <p:cNvSpPr>
            <a:spLocks noGrp="1"/>
          </p:cNvSpPr>
          <p:nvPr>
            <p:ph idx="1"/>
          </p:nvPr>
        </p:nvSpPr>
        <p:spPr/>
        <p:txBody>
          <a:bodyPr/>
          <a:lstStyle/>
          <a:p>
            <a:r>
              <a:rPr lang="en-US" dirty="0" smtClean="0"/>
              <a:t>Store tags in the same row as data in DRAM</a:t>
            </a:r>
          </a:p>
          <a:p>
            <a:pPr lvl="1"/>
            <a:r>
              <a:rPr lang="en-US" dirty="0" smtClean="0"/>
              <a:t>Store </a:t>
            </a:r>
            <a:r>
              <a:rPr lang="en-US" dirty="0"/>
              <a:t>metadata in same row as their </a:t>
            </a:r>
            <a:r>
              <a:rPr lang="en-US" dirty="0" smtClean="0"/>
              <a:t>data</a:t>
            </a:r>
          </a:p>
          <a:p>
            <a:pPr lvl="1"/>
            <a:r>
              <a:rPr lang="en-US" dirty="0" smtClean="0"/>
              <a:t>Data and metadata can be accessed together</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r>
              <a:rPr lang="en-US" dirty="0" smtClean="0"/>
              <a:t>Benefit: No on-chip tag storage overhead</a:t>
            </a:r>
          </a:p>
          <a:p>
            <a:r>
              <a:rPr lang="en-US" dirty="0" smtClean="0"/>
              <a:t>Downsides: </a:t>
            </a:r>
          </a:p>
          <a:p>
            <a:pPr lvl="1"/>
            <a:r>
              <a:rPr lang="en-US" dirty="0" smtClean="0"/>
              <a:t>Cache hit determined only after a DRAM access</a:t>
            </a:r>
          </a:p>
          <a:p>
            <a:pPr lvl="1"/>
            <a:r>
              <a:rPr lang="en-US" dirty="0" smtClean="0"/>
              <a:t>Cache hit requires two DRAM accesses</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83</a:t>
            </a:fld>
            <a:endParaRPr lang="en-US"/>
          </a:p>
        </p:txBody>
      </p:sp>
      <p:sp>
        <p:nvSpPr>
          <p:cNvPr id="46" name="Rectangle 45"/>
          <p:cNvSpPr/>
          <p:nvPr/>
        </p:nvSpPr>
        <p:spPr>
          <a:xfrm>
            <a:off x="4497765" y="3566082"/>
            <a:ext cx="1881972" cy="39778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sz="2400" kern="0" dirty="0">
                <a:solidFill>
                  <a:srgbClr val="000000"/>
                </a:solidFill>
                <a:latin typeface="Calibri"/>
              </a:rPr>
              <a:t>Cache block 2</a:t>
            </a:r>
          </a:p>
        </p:txBody>
      </p:sp>
      <p:sp>
        <p:nvSpPr>
          <p:cNvPr id="47" name="Rectangle 46"/>
          <p:cNvSpPr/>
          <p:nvPr/>
        </p:nvSpPr>
        <p:spPr>
          <a:xfrm>
            <a:off x="733820" y="3566082"/>
            <a:ext cx="1881972" cy="39778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sz="2400" kern="0" dirty="0">
                <a:solidFill>
                  <a:srgbClr val="000000"/>
                </a:solidFill>
                <a:latin typeface="Calibri"/>
              </a:rPr>
              <a:t>Cache block 0</a:t>
            </a:r>
          </a:p>
        </p:txBody>
      </p:sp>
      <p:sp>
        <p:nvSpPr>
          <p:cNvPr id="48" name="Rectangle 47"/>
          <p:cNvSpPr/>
          <p:nvPr/>
        </p:nvSpPr>
        <p:spPr>
          <a:xfrm>
            <a:off x="2615792" y="3566082"/>
            <a:ext cx="1881972" cy="39778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sz="2400" kern="0" dirty="0">
                <a:solidFill>
                  <a:srgbClr val="000000"/>
                </a:solidFill>
                <a:latin typeface="Calibri"/>
              </a:rPr>
              <a:t>Cache block 1</a:t>
            </a:r>
          </a:p>
        </p:txBody>
      </p:sp>
      <p:cxnSp>
        <p:nvCxnSpPr>
          <p:cNvPr id="49" name="Straight Arrow Connector 48"/>
          <p:cNvCxnSpPr/>
          <p:nvPr/>
        </p:nvCxnSpPr>
        <p:spPr>
          <a:xfrm>
            <a:off x="733820" y="3337186"/>
            <a:ext cx="7527888" cy="0"/>
          </a:xfrm>
          <a:prstGeom prst="straightConnector1">
            <a:avLst/>
          </a:prstGeom>
          <a:noFill/>
          <a:ln w="38100" cap="flat" cmpd="sng" algn="ctr">
            <a:solidFill>
              <a:sysClr val="windowText" lastClr="000000"/>
            </a:solidFill>
            <a:prstDash val="solid"/>
            <a:headEnd type="arrow"/>
            <a:tailEnd type="arrow"/>
          </a:ln>
          <a:effectLst/>
        </p:spPr>
      </p:cxnSp>
      <p:sp>
        <p:nvSpPr>
          <p:cNvPr id="50" name="TextBox 49"/>
          <p:cNvSpPr txBox="1"/>
          <p:nvPr/>
        </p:nvSpPr>
        <p:spPr>
          <a:xfrm>
            <a:off x="3874167" y="3068962"/>
            <a:ext cx="1608705" cy="461653"/>
          </a:xfrm>
          <a:prstGeom prst="rect">
            <a:avLst/>
          </a:prstGeom>
          <a:solidFill>
            <a:srgbClr val="FFFFFF"/>
          </a:solidFill>
        </p:spPr>
        <p:txBody>
          <a:bodyPr wrap="none" lIns="91426" tIns="45714" rIns="91426" bIns="45714" rtlCol="0">
            <a:spAutoFit/>
          </a:bodyPr>
          <a:lstStyle/>
          <a:p>
            <a:pPr defTabSz="914263">
              <a:defRPr/>
            </a:pPr>
            <a:r>
              <a:rPr lang="en-US" sz="2400" kern="0" dirty="0">
                <a:solidFill>
                  <a:sysClr val="windowText" lastClr="000000"/>
                </a:solidFill>
                <a:latin typeface="Tahoma"/>
              </a:rPr>
              <a:t>DRAM row</a:t>
            </a:r>
          </a:p>
        </p:txBody>
      </p:sp>
      <p:sp>
        <p:nvSpPr>
          <p:cNvPr id="51" name="Rectangle 50"/>
          <p:cNvSpPr/>
          <p:nvPr/>
        </p:nvSpPr>
        <p:spPr>
          <a:xfrm>
            <a:off x="6379736" y="3566082"/>
            <a:ext cx="627324" cy="397787"/>
          </a:xfrm>
          <a:prstGeom prst="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kern="0" dirty="0" smtClean="0">
                <a:solidFill>
                  <a:srgbClr val="000000"/>
                </a:solidFill>
                <a:latin typeface="Calibri"/>
              </a:rPr>
              <a:t>Tag0</a:t>
            </a:r>
            <a:endParaRPr lang="en-US" kern="0" dirty="0">
              <a:solidFill>
                <a:srgbClr val="000000"/>
              </a:solidFill>
              <a:latin typeface="Calibri"/>
            </a:endParaRPr>
          </a:p>
        </p:txBody>
      </p:sp>
      <p:sp>
        <p:nvSpPr>
          <p:cNvPr id="52" name="Rectangle 51"/>
          <p:cNvSpPr/>
          <p:nvPr/>
        </p:nvSpPr>
        <p:spPr>
          <a:xfrm>
            <a:off x="7007060" y="3566082"/>
            <a:ext cx="627324" cy="397787"/>
          </a:xfrm>
          <a:prstGeom prst="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kern="0" dirty="0" smtClean="0">
                <a:solidFill>
                  <a:srgbClr val="000000"/>
                </a:solidFill>
                <a:latin typeface="Calibri"/>
              </a:rPr>
              <a:t>Tag1</a:t>
            </a:r>
            <a:endParaRPr lang="en-US" kern="0" dirty="0">
              <a:solidFill>
                <a:srgbClr val="000000"/>
              </a:solidFill>
              <a:latin typeface="Calibri"/>
            </a:endParaRPr>
          </a:p>
        </p:txBody>
      </p:sp>
      <p:sp>
        <p:nvSpPr>
          <p:cNvPr id="53" name="Rectangle 52"/>
          <p:cNvSpPr/>
          <p:nvPr/>
        </p:nvSpPr>
        <p:spPr>
          <a:xfrm>
            <a:off x="7634384" y="3566082"/>
            <a:ext cx="627324" cy="397787"/>
          </a:xfrm>
          <a:prstGeom prst="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lIns="91426" tIns="45714" rIns="91426" bIns="45714" rtlCol="0" anchor="ctr"/>
          <a:lstStyle/>
          <a:p>
            <a:pPr algn="ctr" defTabSz="914263">
              <a:defRPr/>
            </a:pPr>
            <a:r>
              <a:rPr lang="en-US" kern="0" dirty="0" smtClean="0">
                <a:solidFill>
                  <a:srgbClr val="000000"/>
                </a:solidFill>
                <a:latin typeface="Calibri"/>
              </a:rPr>
              <a:t>Tag2</a:t>
            </a:r>
            <a:endParaRPr lang="en-US" kern="0" dirty="0">
              <a:solidFill>
                <a:srgbClr val="000000"/>
              </a:solidFill>
              <a:latin typeface="Calibri"/>
            </a:endParaRPr>
          </a:p>
        </p:txBody>
      </p:sp>
    </p:spTree>
    <p:extLst>
      <p:ext uri="{BB962C8B-B14F-4D97-AF65-F5344CB8AC3E}">
        <p14:creationId xmlns:p14="http://schemas.microsoft.com/office/powerpoint/2010/main" val="197701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2: Cache Tags in SRAM</a:t>
            </a:r>
            <a:endParaRPr lang="en-US" dirty="0"/>
          </a:p>
        </p:txBody>
      </p:sp>
      <p:sp>
        <p:nvSpPr>
          <p:cNvPr id="3" name="Content Placeholder 2"/>
          <p:cNvSpPr>
            <a:spLocks noGrp="1"/>
          </p:cNvSpPr>
          <p:nvPr>
            <p:ph idx="1"/>
          </p:nvPr>
        </p:nvSpPr>
        <p:spPr/>
        <p:txBody>
          <a:bodyPr/>
          <a:lstStyle/>
          <a:p>
            <a:r>
              <a:rPr lang="en-US" dirty="0" smtClean="0"/>
              <a:t>Recall Idea 1: Store </a:t>
            </a:r>
            <a:r>
              <a:rPr lang="en-US" dirty="0"/>
              <a:t>all metadata in DRAM </a:t>
            </a:r>
          </a:p>
          <a:p>
            <a:pPr lvl="1"/>
            <a:r>
              <a:rPr lang="en-US" dirty="0"/>
              <a:t>To reduce metadata storage overhead</a:t>
            </a:r>
          </a:p>
          <a:p>
            <a:endParaRPr lang="en-US" dirty="0" smtClean="0"/>
          </a:p>
          <a:p>
            <a:r>
              <a:rPr lang="en-US" dirty="0" smtClean="0"/>
              <a:t>Idea 2: </a:t>
            </a:r>
            <a:r>
              <a:rPr lang="en-US" dirty="0" smtClean="0">
                <a:solidFill>
                  <a:srgbClr val="0000FF"/>
                </a:solidFill>
              </a:rPr>
              <a:t>Cache </a:t>
            </a:r>
            <a:r>
              <a:rPr lang="en-US" dirty="0">
                <a:solidFill>
                  <a:srgbClr val="0000FF"/>
                </a:solidFill>
              </a:rPr>
              <a:t>in on-chip SRAM frequently-accessed metadata</a:t>
            </a:r>
          </a:p>
          <a:p>
            <a:pPr lvl="1"/>
            <a:r>
              <a:rPr lang="en-US" dirty="0" smtClean="0"/>
              <a:t>Cache </a:t>
            </a:r>
            <a:r>
              <a:rPr lang="en-US" dirty="0"/>
              <a:t>only a small amount to keep SRAM size small</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84</a:t>
            </a:fld>
            <a:endParaRPr lang="en-US"/>
          </a:p>
        </p:txBody>
      </p:sp>
    </p:spTree>
    <p:extLst>
      <p:ext uri="{BB962C8B-B14F-4D97-AF65-F5344CB8AC3E}">
        <p14:creationId xmlns:p14="http://schemas.microsoft.com/office/powerpoint/2010/main" val="60389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Large DRAM Cache Design</a:t>
            </a:r>
            <a:endParaRPr lang="en-US" dirty="0"/>
          </a:p>
        </p:txBody>
      </p:sp>
      <p:sp>
        <p:nvSpPr>
          <p:cNvPr id="3" name="Content Placeholder 2"/>
          <p:cNvSpPr>
            <a:spLocks noGrp="1"/>
          </p:cNvSpPr>
          <p:nvPr>
            <p:ph idx="1"/>
          </p:nvPr>
        </p:nvSpPr>
        <p:spPr>
          <a:xfrm>
            <a:off x="228600" y="1196752"/>
            <a:ext cx="8610600" cy="5051648"/>
          </a:xfrm>
        </p:spPr>
        <p:txBody>
          <a:bodyPr/>
          <a:lstStyle/>
          <a:p>
            <a:r>
              <a:rPr lang="en-US" dirty="0"/>
              <a:t>Justin Meza, </a:t>
            </a:r>
            <a:r>
              <a:rPr lang="en-US" dirty="0" err="1"/>
              <a:t>Jichuan</a:t>
            </a:r>
            <a:r>
              <a:rPr lang="en-US" dirty="0"/>
              <a:t> Chang, </a:t>
            </a:r>
            <a:r>
              <a:rPr lang="en-US" dirty="0" err="1"/>
              <a:t>HanBin</a:t>
            </a:r>
            <a:r>
              <a:rPr lang="en-US" dirty="0"/>
              <a:t> Yoon, Onur Mutlu, and </a:t>
            </a:r>
            <a:r>
              <a:rPr lang="en-US" dirty="0" err="1"/>
              <a:t>Parthasarathy</a:t>
            </a:r>
            <a:r>
              <a:rPr lang="en-US" dirty="0"/>
              <a:t> Ranganathan, </a:t>
            </a:r>
            <a:br>
              <a:rPr lang="en-US" dirty="0"/>
            </a:br>
            <a:r>
              <a:rPr lang="en-US" b="1" dirty="0">
                <a:hlinkClick r:id="rId2"/>
              </a:rPr>
              <a:t>"Enabling Efficient and Scalable Hybrid Memories Using Fine-Granularity DRAM Cache Management"</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February 2012. </a:t>
            </a:r>
            <a:endParaRPr lang="en-US" dirty="0" smtClean="0"/>
          </a:p>
          <a:p>
            <a:endParaRPr lang="en-US" u="sng" dirty="0"/>
          </a:p>
          <a:p>
            <a:endParaRPr lang="en-US" u="sng"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143065"/>
            <a:ext cx="9144000" cy="1734207"/>
          </a:xfrm>
          <a:prstGeom prst="rect">
            <a:avLst/>
          </a:prstGeom>
        </p:spPr>
      </p:pic>
    </p:spTree>
    <p:extLst>
      <p:ext uri="{BB962C8B-B14F-4D97-AF65-F5344CB8AC3E}">
        <p14:creationId xmlns:p14="http://schemas.microsoft.com/office/powerpoint/2010/main" val="129786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Caches: Many Recent Options</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86</a:t>
            </a:fld>
            <a:endParaRPr lang="en-US"/>
          </a:p>
        </p:txBody>
      </p:sp>
      <p:pic>
        <p:nvPicPr>
          <p:cNvPr id="5" name="Picture 4"/>
          <p:cNvPicPr>
            <a:picLocks noChangeAspect="1"/>
          </p:cNvPicPr>
          <p:nvPr/>
        </p:nvPicPr>
        <p:blipFill>
          <a:blip r:embed="rId2"/>
          <a:stretch>
            <a:fillRect/>
          </a:stretch>
        </p:blipFill>
        <p:spPr>
          <a:xfrm>
            <a:off x="0" y="1824228"/>
            <a:ext cx="9144000" cy="3209544"/>
          </a:xfrm>
          <a:prstGeom prst="rect">
            <a:avLst/>
          </a:prstGeom>
        </p:spPr>
      </p:pic>
      <p:sp>
        <p:nvSpPr>
          <p:cNvPr id="6" name="TextBox 5"/>
          <p:cNvSpPr txBox="1"/>
          <p:nvPr/>
        </p:nvSpPr>
        <p:spPr>
          <a:xfrm>
            <a:off x="237506" y="5759532"/>
            <a:ext cx="8886472" cy="600164"/>
          </a:xfrm>
          <a:prstGeom prst="rect">
            <a:avLst/>
          </a:prstGeom>
          <a:noFill/>
        </p:spPr>
        <p:txBody>
          <a:bodyPr wrap="none" rtlCol="0">
            <a:spAutoFit/>
          </a:bodyPr>
          <a:lstStyle/>
          <a:p>
            <a:r>
              <a:rPr lang="en-US" sz="1500" dirty="0" smtClean="0"/>
              <a:t>Yu+, “</a:t>
            </a:r>
            <a:r>
              <a:rPr lang="en-US" sz="1500" dirty="0" smtClean="0">
                <a:solidFill>
                  <a:srgbClr val="0000FF"/>
                </a:solidFill>
              </a:rPr>
              <a:t>Banshee: Bandwidth-Efficient DRAM Caching via Software/Hardware Cooperation</a:t>
            </a:r>
            <a:r>
              <a:rPr lang="en-US" sz="1500" dirty="0" smtClean="0"/>
              <a:t>,” MICRO 2017.</a:t>
            </a:r>
          </a:p>
          <a:p>
            <a:endParaRPr lang="en-US" dirty="0"/>
          </a:p>
        </p:txBody>
      </p:sp>
    </p:spTree>
    <p:extLst>
      <p:ext uri="{BB962C8B-B14F-4D97-AF65-F5344CB8AC3E}">
        <p14:creationId xmlns:p14="http://schemas.microsoft.com/office/powerpoint/2010/main" val="129029214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Banshee </a:t>
            </a:r>
            <a:r>
              <a:rPr lang="en-US" sz="3000" b="1" dirty="0" smtClean="0">
                <a:solidFill>
                  <a:srgbClr val="006633"/>
                </a:solidFill>
              </a:rPr>
              <a:t>[MICRO 2017</a:t>
            </a:r>
            <a:r>
              <a:rPr lang="en-US" sz="3000" b="1" dirty="0">
                <a:solidFill>
                  <a:srgbClr val="006633"/>
                </a:solidFill>
              </a:rPr>
              <a:t>]</a:t>
            </a:r>
            <a:endParaRPr lang="en-US" dirty="0"/>
          </a:p>
        </p:txBody>
      </p:sp>
      <p:sp>
        <p:nvSpPr>
          <p:cNvPr id="3" name="Content Placeholder 2"/>
          <p:cNvSpPr>
            <a:spLocks noGrp="1"/>
          </p:cNvSpPr>
          <p:nvPr>
            <p:ph idx="1"/>
          </p:nvPr>
        </p:nvSpPr>
        <p:spPr/>
        <p:txBody>
          <a:bodyPr/>
          <a:lstStyle/>
          <a:p>
            <a:r>
              <a:rPr lang="en-US" dirty="0" smtClean="0">
                <a:solidFill>
                  <a:srgbClr val="0000FF"/>
                </a:solidFill>
              </a:rPr>
              <a:t>Tracks presence in cache using TLB and Page Table</a:t>
            </a:r>
          </a:p>
          <a:p>
            <a:pPr lvl="1"/>
            <a:r>
              <a:rPr lang="en-US" dirty="0" smtClean="0"/>
              <a:t>No tag store needed for DRAM cache</a:t>
            </a:r>
          </a:p>
          <a:p>
            <a:pPr lvl="1"/>
            <a:r>
              <a:rPr lang="en-US" dirty="0" smtClean="0"/>
              <a:t>Enabled by a new lightweight </a:t>
            </a:r>
            <a:r>
              <a:rPr lang="en-US" dirty="0" smtClean="0">
                <a:solidFill>
                  <a:srgbClr val="0000FF"/>
                </a:solidFill>
              </a:rPr>
              <a:t>lazy TLB coherence protocol</a:t>
            </a:r>
            <a:endParaRPr lang="en-US" dirty="0">
              <a:solidFill>
                <a:srgbClr val="0000FF"/>
              </a:solidFill>
            </a:endParaRPr>
          </a:p>
          <a:p>
            <a:pPr lvl="1"/>
            <a:endParaRPr lang="en-US" dirty="0" smtClean="0"/>
          </a:p>
          <a:p>
            <a:r>
              <a:rPr lang="en-US" dirty="0" smtClean="0">
                <a:solidFill>
                  <a:srgbClr val="0000FF"/>
                </a:solidFill>
              </a:rPr>
              <a:t>New bandwidth-aware frequency-based replacement policy</a:t>
            </a:r>
          </a:p>
          <a:p>
            <a:endParaRPr lang="en-US" dirty="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87</a:t>
            </a:fld>
            <a:endParaRPr lang="en-US"/>
          </a:p>
        </p:txBody>
      </p:sp>
      <p:pic>
        <p:nvPicPr>
          <p:cNvPr id="5" name="Picture 4"/>
          <p:cNvPicPr>
            <a:picLocks noChangeAspect="1"/>
          </p:cNvPicPr>
          <p:nvPr/>
        </p:nvPicPr>
        <p:blipFill>
          <a:blip r:embed="rId2"/>
          <a:stretch>
            <a:fillRect/>
          </a:stretch>
        </p:blipFill>
        <p:spPr>
          <a:xfrm>
            <a:off x="1054100" y="3429000"/>
            <a:ext cx="7035800" cy="3251200"/>
          </a:xfrm>
          <a:prstGeom prst="rect">
            <a:avLst/>
          </a:prstGeom>
        </p:spPr>
      </p:pic>
    </p:spTree>
    <p:extLst>
      <p:ext uri="{BB962C8B-B14F-4D97-AF65-F5344CB8AC3E}">
        <p14:creationId xmlns:p14="http://schemas.microsoft.com/office/powerpoint/2010/main" val="394266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Banshee</a:t>
            </a:r>
            <a:endParaRPr lang="en-US" dirty="0"/>
          </a:p>
        </p:txBody>
      </p:sp>
      <p:sp>
        <p:nvSpPr>
          <p:cNvPr id="3" name="Content Placeholder 2"/>
          <p:cNvSpPr>
            <a:spLocks noGrp="1"/>
          </p:cNvSpPr>
          <p:nvPr>
            <p:ph idx="1"/>
          </p:nvPr>
        </p:nvSpPr>
        <p:spPr/>
        <p:txBody>
          <a:bodyPr/>
          <a:lstStyle/>
          <a:p>
            <a:r>
              <a:rPr lang="en-US" sz="2300" dirty="0" err="1"/>
              <a:t>Xiangyao</a:t>
            </a:r>
            <a:r>
              <a:rPr lang="en-US" sz="2300" dirty="0"/>
              <a:t> Yu, Christopher J. Hughes, </a:t>
            </a:r>
            <a:r>
              <a:rPr lang="en-US" sz="2300" dirty="0" err="1"/>
              <a:t>Nadathur</a:t>
            </a:r>
            <a:r>
              <a:rPr lang="en-US" sz="2300" dirty="0"/>
              <a:t> Satish, Onur Mutlu, and Srinivas </a:t>
            </a:r>
            <a:r>
              <a:rPr lang="en-US" sz="2300" dirty="0" err="1"/>
              <a:t>Devadas</a:t>
            </a:r>
            <a:r>
              <a:rPr lang="en-US" sz="2300" dirty="0"/>
              <a:t>,</a:t>
            </a:r>
            <a:br>
              <a:rPr lang="en-US" sz="2300" dirty="0"/>
            </a:br>
            <a:r>
              <a:rPr lang="en-US" sz="2300" b="1" dirty="0">
                <a:hlinkClick r:id="rId2"/>
              </a:rPr>
              <a:t>"Banshee: Bandwidth-Efficient DRAM Caching via Software/Hardware Cooperation"</a:t>
            </a:r>
            <a:r>
              <a:rPr lang="en-US" sz="2300" dirty="0"/>
              <a:t/>
            </a:r>
            <a:br>
              <a:rPr lang="en-US" sz="2300" dirty="0"/>
            </a:br>
            <a:r>
              <a:rPr lang="en-US" sz="2300" i="1" dirty="0"/>
              <a:t>Proceedings of the </a:t>
            </a:r>
            <a:r>
              <a:rPr lang="en-US" sz="2300" i="1" dirty="0">
                <a:hlinkClick r:id="rId3"/>
              </a:rPr>
              <a:t>50th International Symposium on Microarchitecture</a:t>
            </a:r>
            <a:r>
              <a:rPr lang="en-US" sz="2300" i="1" dirty="0"/>
              <a:t> (</a:t>
            </a:r>
            <a:r>
              <a:rPr lang="en-US" sz="2300" b="1" i="1" dirty="0"/>
              <a:t>MICRO</a:t>
            </a:r>
            <a:r>
              <a:rPr lang="en-US" sz="2300" i="1" dirty="0"/>
              <a:t>)</a:t>
            </a:r>
            <a:r>
              <a:rPr lang="en-US" sz="2300" dirty="0"/>
              <a:t>, Boston, MA, USA, October 2017. </a:t>
            </a:r>
          </a:p>
        </p:txBody>
      </p:sp>
      <p:sp>
        <p:nvSpPr>
          <p:cNvPr id="4" name="Slide Number Placeholder 3"/>
          <p:cNvSpPr>
            <a:spLocks noGrp="1"/>
          </p:cNvSpPr>
          <p:nvPr>
            <p:ph type="sldNum" sz="quarter" idx="11"/>
          </p:nvPr>
        </p:nvSpPr>
        <p:spPr/>
        <p:txBody>
          <a:bodyPr/>
          <a:lstStyle/>
          <a:p>
            <a:fld id="{27F28456-B93E-5440-A8F9-7EDDF5DA4557}" type="slidenum">
              <a:rPr lang="en-US" smtClean="0"/>
              <a:pPr/>
              <a:t>88</a:t>
            </a:fld>
            <a:endParaRPr lang="en-US"/>
          </a:p>
        </p:txBody>
      </p:sp>
      <p:pic>
        <p:nvPicPr>
          <p:cNvPr id="5" name="Picture 4"/>
          <p:cNvPicPr>
            <a:picLocks noChangeAspect="1"/>
          </p:cNvPicPr>
          <p:nvPr/>
        </p:nvPicPr>
        <p:blipFill>
          <a:blip r:embed="rId4"/>
          <a:stretch>
            <a:fillRect/>
          </a:stretch>
        </p:blipFill>
        <p:spPr>
          <a:xfrm>
            <a:off x="0" y="3933056"/>
            <a:ext cx="9144000" cy="1630723"/>
          </a:xfrm>
          <a:prstGeom prst="rect">
            <a:avLst/>
          </a:prstGeom>
        </p:spPr>
      </p:pic>
    </p:spTree>
    <p:extLst>
      <p:ext uri="{BB962C8B-B14F-4D97-AF65-F5344CB8AC3E}">
        <p14:creationId xmlns:p14="http://schemas.microsoft.com/office/powerpoint/2010/main" val="16714623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89</a:t>
            </a:fld>
            <a:endParaRPr lang="en-US" altLang="en-US">
              <a:solidFill>
                <a:srgbClr val="000000"/>
              </a:solidFill>
            </a:endParaRPr>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30170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smtClean="0">
                <a:solidFill>
                  <a:srgbClr val="000000"/>
                </a:solidFill>
                <a:latin typeface="Tahoma"/>
              </a:rPr>
              <a:t>Lim et al., ISCA 2009</a:t>
            </a:r>
            <a:endParaRPr lang="en-US" sz="1600" dirty="0">
              <a:solidFill>
                <a:srgbClr val="000000"/>
              </a:solidFill>
              <a:latin typeface="Tahoma"/>
            </a:endParaRP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871538"/>
            <a:ext cx="9144000" cy="4538662"/>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p:txBody>
      </p:sp>
      <p:sp>
        <p:nvSpPr>
          <p:cNvPr id="532482" name="Title 1"/>
          <p:cNvSpPr>
            <a:spLocks noGrp="1"/>
          </p:cNvSpPr>
          <p:nvPr>
            <p:ph type="title"/>
          </p:nvPr>
        </p:nvSpPr>
        <p:spPr>
          <a:xfrm>
            <a:off x="228600" y="-155575"/>
            <a:ext cx="9144000" cy="1143000"/>
          </a:xfrm>
        </p:spPr>
        <p:txBody>
          <a:bodyPr/>
          <a:lstStyle/>
          <a:p>
            <a:r>
              <a:rPr lang="en-US" b="1">
                <a:latin typeface="Calibri" charset="0"/>
                <a:cs typeface="Charter Black" charset="0"/>
              </a:rPr>
              <a:t>TWO-LEVEL STORAGE MODEL</a:t>
            </a:r>
          </a:p>
        </p:txBody>
      </p:sp>
      <p:sp>
        <p:nvSpPr>
          <p:cNvPr id="18" name="Rectangle 17"/>
          <p:cNvSpPr/>
          <p:nvPr/>
        </p:nvSpPr>
        <p:spPr>
          <a:xfrm>
            <a:off x="733425" y="871538"/>
            <a:ext cx="3124200" cy="43862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3600" b="1" dirty="0">
              <a:solidFill>
                <a:srgbClr val="FF0000"/>
              </a:solidFill>
            </a:endParaRPr>
          </a:p>
        </p:txBody>
      </p:sp>
      <p:sp>
        <p:nvSpPr>
          <p:cNvPr id="38" name="Rectangle 37"/>
          <p:cNvSpPr/>
          <p:nvPr/>
        </p:nvSpPr>
        <p:spPr>
          <a:xfrm>
            <a:off x="0" y="2138363"/>
            <a:ext cx="9144000" cy="1366837"/>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9" name="Rectangle 38"/>
          <p:cNvSpPr/>
          <p:nvPr/>
        </p:nvSpPr>
        <p:spPr>
          <a:xfrm>
            <a:off x="0" y="3657600"/>
            <a:ext cx="9144000" cy="136683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b="1" dirty="0">
              <a:solidFill>
                <a:prstClr val="white"/>
              </a:solidFill>
            </a:endParaRPr>
          </a:p>
        </p:txBody>
      </p:sp>
      <p:pic>
        <p:nvPicPr>
          <p:cNvPr id="7" name="Picture 6" descr="24342616_s.jp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612" y="2137766"/>
            <a:ext cx="2314788" cy="1543192"/>
          </a:xfrm>
          <a:prstGeom prst="rect">
            <a:avLst/>
          </a:prstGeom>
        </p:spPr>
      </p:pic>
      <p:pic>
        <p:nvPicPr>
          <p:cNvPr id="53248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3890963"/>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65612" y="960438"/>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p:nvPr/>
        </p:nvCxnSpPr>
        <p:spPr>
          <a:xfrm>
            <a:off x="2841625" y="191135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841625" y="327660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885613" y="1066800"/>
            <a:ext cx="841248"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CPU</a:t>
            </a:r>
          </a:p>
        </p:txBody>
      </p:sp>
      <p:sp>
        <p:nvSpPr>
          <p:cNvPr id="34" name="Rounded Rectangle 33"/>
          <p:cNvSpPr/>
          <p:nvPr/>
        </p:nvSpPr>
        <p:spPr>
          <a:xfrm>
            <a:off x="885610" y="2133600"/>
            <a:ext cx="841248" cy="1389888"/>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MEMORY</a:t>
            </a:r>
          </a:p>
        </p:txBody>
      </p:sp>
      <p:sp>
        <p:nvSpPr>
          <p:cNvPr id="35" name="Rounded Rectangle 34"/>
          <p:cNvSpPr/>
          <p:nvPr/>
        </p:nvSpPr>
        <p:spPr>
          <a:xfrm>
            <a:off x="885612" y="3657601"/>
            <a:ext cx="841248" cy="13715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STORAGE</a:t>
            </a:r>
          </a:p>
        </p:txBody>
      </p:sp>
      <p:sp>
        <p:nvSpPr>
          <p:cNvPr id="41" name="Rounded Rectangle 40"/>
          <p:cNvSpPr/>
          <p:nvPr/>
        </p:nvSpPr>
        <p:spPr>
          <a:xfrm>
            <a:off x="6324600" y="19812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VOLATILE</a:t>
            </a:r>
          </a:p>
        </p:txBody>
      </p:sp>
      <p:sp>
        <p:nvSpPr>
          <p:cNvPr id="42" name="Rounded Rectangle 41"/>
          <p:cNvSpPr/>
          <p:nvPr/>
        </p:nvSpPr>
        <p:spPr>
          <a:xfrm>
            <a:off x="6324600" y="25098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FAST</a:t>
            </a:r>
          </a:p>
        </p:txBody>
      </p:sp>
      <p:sp>
        <p:nvSpPr>
          <p:cNvPr id="43" name="Rounded Rectangle 42"/>
          <p:cNvSpPr/>
          <p:nvPr/>
        </p:nvSpPr>
        <p:spPr>
          <a:xfrm>
            <a:off x="6324600" y="3043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BYTE ADDR</a:t>
            </a:r>
          </a:p>
        </p:txBody>
      </p:sp>
      <p:sp>
        <p:nvSpPr>
          <p:cNvPr id="44" name="Rounded Rectangle 43"/>
          <p:cNvSpPr/>
          <p:nvPr/>
        </p:nvSpPr>
        <p:spPr>
          <a:xfrm>
            <a:off x="6324600" y="36576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NONVOLATILE</a:t>
            </a:r>
          </a:p>
        </p:txBody>
      </p:sp>
      <p:sp>
        <p:nvSpPr>
          <p:cNvPr id="45" name="Rounded Rectangle 44"/>
          <p:cNvSpPr/>
          <p:nvPr/>
        </p:nvSpPr>
        <p:spPr>
          <a:xfrm>
            <a:off x="6324600" y="4186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SLOW</a:t>
            </a:r>
          </a:p>
        </p:txBody>
      </p:sp>
      <p:sp>
        <p:nvSpPr>
          <p:cNvPr id="46" name="Rounded Rectangle 45"/>
          <p:cNvSpPr/>
          <p:nvPr/>
        </p:nvSpPr>
        <p:spPr>
          <a:xfrm>
            <a:off x="6324600" y="47196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BLOCK ADDR</a:t>
            </a:r>
          </a:p>
        </p:txBody>
      </p:sp>
      <p:sp>
        <p:nvSpPr>
          <p:cNvPr id="47" name="TextBox 46"/>
          <p:cNvSpPr txBox="1"/>
          <p:nvPr/>
        </p:nvSpPr>
        <p:spPr>
          <a:xfrm>
            <a:off x="2895600" y="1868488"/>
            <a:ext cx="1204913" cy="646112"/>
          </a:xfrm>
          <a:prstGeom prst="rect">
            <a:avLst/>
          </a:prstGeom>
          <a:noFill/>
        </p:spPr>
        <p:txBody>
          <a:bodyPr wrap="none">
            <a:spAutoFit/>
          </a:bodyPr>
          <a:lstStyle/>
          <a:p>
            <a:pPr defTabSz="457200">
              <a:defRPr/>
            </a:pPr>
            <a:r>
              <a:rPr lang="en-US" sz="3600" b="1" dirty="0">
                <a:solidFill>
                  <a:srgbClr val="800000"/>
                </a:solidFill>
                <a:ea typeface="ＭＳ Ｐゴシック" charset="0"/>
                <a:cs typeface="ＭＳ Ｐゴシック" charset="0"/>
              </a:rPr>
              <a:t>Ld/St</a:t>
            </a:r>
          </a:p>
        </p:txBody>
      </p:sp>
      <p:sp>
        <p:nvSpPr>
          <p:cNvPr id="48" name="TextBox 47"/>
          <p:cNvSpPr txBox="1"/>
          <p:nvPr/>
        </p:nvSpPr>
        <p:spPr>
          <a:xfrm>
            <a:off x="2971800" y="3295650"/>
            <a:ext cx="939800" cy="895350"/>
          </a:xfrm>
          <a:prstGeom prst="rect">
            <a:avLst/>
          </a:prstGeom>
          <a:noFill/>
        </p:spPr>
        <p:txBody>
          <a:bodyPr wrap="none">
            <a:spAutoFit/>
          </a:bodyPr>
          <a:lstStyle/>
          <a:p>
            <a:pPr algn="ctr" defTabSz="457200">
              <a:lnSpc>
                <a:spcPct val="70000"/>
              </a:lnSpc>
              <a:defRPr/>
            </a:pPr>
            <a:r>
              <a:rPr lang="en-US" sz="3600" b="1" dirty="0">
                <a:solidFill>
                  <a:srgbClr val="800000"/>
                </a:solidFill>
                <a:ea typeface="ＭＳ Ｐゴシック" charset="0"/>
                <a:cs typeface="ＭＳ Ｐゴシック" charset="0"/>
              </a:rPr>
              <a:t>FILE </a:t>
            </a:r>
          </a:p>
          <a:p>
            <a:pPr algn="ctr" defTabSz="457200">
              <a:lnSpc>
                <a:spcPct val="70000"/>
              </a:lnSpc>
              <a:defRPr/>
            </a:pPr>
            <a:r>
              <a:rPr lang="en-US" sz="3600" b="1" dirty="0">
                <a:solidFill>
                  <a:srgbClr val="800000"/>
                </a:solidFill>
                <a:ea typeface="ＭＳ Ｐゴシック" charset="0"/>
                <a:cs typeface="ＭＳ Ｐゴシック" charset="0"/>
              </a:rPr>
              <a:t>I/O</a:t>
            </a:r>
          </a:p>
        </p:txBody>
      </p:sp>
      <p:sp>
        <p:nvSpPr>
          <p:cNvPr id="30" name="Rectangle 29"/>
          <p:cNvSpPr/>
          <p:nvPr/>
        </p:nvSpPr>
        <p:spPr>
          <a:xfrm>
            <a:off x="2344738" y="2906713"/>
            <a:ext cx="1008062" cy="461962"/>
          </a:xfrm>
          <a:prstGeom prst="rect">
            <a:avLst/>
          </a:prstGeom>
        </p:spPr>
        <p:txBody>
          <a:bodyPr wrap="none">
            <a:spAutoFit/>
          </a:bodyPr>
          <a:lstStyle/>
          <a:p>
            <a:pPr defTabSz="457200">
              <a:defRPr/>
            </a:pPr>
            <a:r>
              <a:rPr lang="en-US" sz="2400" b="1" dirty="0">
                <a:solidFill>
                  <a:srgbClr val="FFFFFF"/>
                </a:solidFill>
                <a:ea typeface="ＭＳ Ｐゴシック" charset="0"/>
                <a:cs typeface="ＭＳ Ｐゴシック" charset="0"/>
              </a:rPr>
              <a:t>DRAM</a:t>
            </a:r>
          </a:p>
        </p:txBody>
      </p:sp>
      <p:sp>
        <p:nvSpPr>
          <p:cNvPr id="532503"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A6097-43B5-5645-8DF2-0909C4502255}" type="slidenum">
              <a:rPr lang="en-US" sz="1200">
                <a:solidFill>
                  <a:srgbClr val="898989"/>
                </a:solidFill>
                <a:latin typeface="Calibri" charset="0"/>
              </a:rPr>
              <a:pPr eaLnBrk="1" hangingPunct="1"/>
              <a:t>90</a:t>
            </a:fld>
            <a:endParaRPr lang="en-US" sz="1200">
              <a:solidFill>
                <a:srgbClr val="898989"/>
              </a:solidFill>
              <a:latin typeface="Calibri" charset="0"/>
            </a:endParaRPr>
          </a:p>
        </p:txBody>
      </p:sp>
    </p:spTree>
    <p:extLst>
      <p:ext uri="{BB962C8B-B14F-4D97-AF65-F5344CB8AC3E}">
        <p14:creationId xmlns:p14="http://schemas.microsoft.com/office/powerpoint/2010/main" val="100996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P spid="44" grpId="0" animBg="1"/>
      <p:bldP spid="45" grpId="0" animBg="1"/>
      <p:bldP spid="4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871538"/>
            <a:ext cx="9144000" cy="4538662"/>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a:p>
            <a:pPr algn="ctr" defTabSz="457200">
              <a:defRPr/>
            </a:pPr>
            <a:endParaRPr lang="en-US" dirty="0">
              <a:solidFill>
                <a:prstClr val="white"/>
              </a:solidFill>
            </a:endParaRPr>
          </a:p>
        </p:txBody>
      </p:sp>
      <p:sp>
        <p:nvSpPr>
          <p:cNvPr id="533506" name="Title 1"/>
          <p:cNvSpPr>
            <a:spLocks noGrp="1"/>
          </p:cNvSpPr>
          <p:nvPr>
            <p:ph type="title"/>
          </p:nvPr>
        </p:nvSpPr>
        <p:spPr>
          <a:xfrm>
            <a:off x="228600" y="-155575"/>
            <a:ext cx="9144000" cy="1143000"/>
          </a:xfrm>
        </p:spPr>
        <p:txBody>
          <a:bodyPr/>
          <a:lstStyle/>
          <a:p>
            <a:r>
              <a:rPr lang="en-US" b="1">
                <a:latin typeface="Calibri" charset="0"/>
                <a:cs typeface="Charter Black" charset="0"/>
              </a:rPr>
              <a:t>TWO-LEVEL STORAGE MODEL</a:t>
            </a:r>
          </a:p>
        </p:txBody>
      </p:sp>
      <p:sp>
        <p:nvSpPr>
          <p:cNvPr id="18" name="Rectangle 17"/>
          <p:cNvSpPr/>
          <p:nvPr/>
        </p:nvSpPr>
        <p:spPr>
          <a:xfrm>
            <a:off x="733425" y="871538"/>
            <a:ext cx="3124200" cy="43862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3600" b="1" dirty="0">
              <a:solidFill>
                <a:srgbClr val="FF0000"/>
              </a:solidFill>
            </a:endParaRPr>
          </a:p>
        </p:txBody>
      </p:sp>
      <p:sp>
        <p:nvSpPr>
          <p:cNvPr id="29" name="Rectangle 28"/>
          <p:cNvSpPr/>
          <p:nvPr/>
        </p:nvSpPr>
        <p:spPr>
          <a:xfrm>
            <a:off x="0" y="2743200"/>
            <a:ext cx="9144000" cy="1366838"/>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b="1" dirty="0">
              <a:solidFill>
                <a:prstClr val="white"/>
              </a:solidFill>
            </a:endParaRPr>
          </a:p>
        </p:txBody>
      </p:sp>
      <p:pic>
        <p:nvPicPr>
          <p:cNvPr id="7" name="Picture 6" descr="24342616_s.jp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612" y="2137766"/>
            <a:ext cx="2314788" cy="1543192"/>
          </a:xfrm>
          <a:prstGeom prst="rect">
            <a:avLst/>
          </a:prstGeom>
        </p:spPr>
      </p:pic>
      <p:pic>
        <p:nvPicPr>
          <p:cNvPr id="5335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3890963"/>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65612" y="960438"/>
            <a:ext cx="9525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p:nvPr/>
        </p:nvCxnSpPr>
        <p:spPr>
          <a:xfrm>
            <a:off x="2841625" y="191135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2841625" y="3276600"/>
            <a:ext cx="0" cy="593725"/>
          </a:xfrm>
          <a:prstGeom prst="straightConnector1">
            <a:avLst/>
          </a:prstGeom>
          <a:ln w="57150" cmpd="sng">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885613" y="1066800"/>
            <a:ext cx="841248" cy="7620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CPU</a:t>
            </a:r>
          </a:p>
        </p:txBody>
      </p:sp>
      <p:sp>
        <p:nvSpPr>
          <p:cNvPr id="34" name="Rounded Rectangle 33"/>
          <p:cNvSpPr/>
          <p:nvPr/>
        </p:nvSpPr>
        <p:spPr>
          <a:xfrm>
            <a:off x="885610" y="2133600"/>
            <a:ext cx="841248" cy="1389888"/>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MEMORY</a:t>
            </a:r>
          </a:p>
        </p:txBody>
      </p:sp>
      <p:sp>
        <p:nvSpPr>
          <p:cNvPr id="35" name="Rounded Rectangle 34"/>
          <p:cNvSpPr/>
          <p:nvPr/>
        </p:nvSpPr>
        <p:spPr>
          <a:xfrm>
            <a:off x="885612" y="3657601"/>
            <a:ext cx="841248" cy="13715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sz="2400" b="1" dirty="0">
                <a:solidFill>
                  <a:prstClr val="white"/>
                </a:solidFill>
              </a:rPr>
              <a:t>STORAGE</a:t>
            </a:r>
          </a:p>
        </p:txBody>
      </p:sp>
      <p:sp>
        <p:nvSpPr>
          <p:cNvPr id="41" name="Rounded Rectangle 40"/>
          <p:cNvSpPr/>
          <p:nvPr/>
        </p:nvSpPr>
        <p:spPr>
          <a:xfrm>
            <a:off x="6324600" y="19812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VOLATILE</a:t>
            </a:r>
          </a:p>
        </p:txBody>
      </p:sp>
      <p:sp>
        <p:nvSpPr>
          <p:cNvPr id="42" name="Rounded Rectangle 41"/>
          <p:cNvSpPr/>
          <p:nvPr/>
        </p:nvSpPr>
        <p:spPr>
          <a:xfrm>
            <a:off x="6324600" y="25098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FAST</a:t>
            </a:r>
          </a:p>
        </p:txBody>
      </p:sp>
      <p:sp>
        <p:nvSpPr>
          <p:cNvPr id="43" name="Rounded Rectangle 42"/>
          <p:cNvSpPr/>
          <p:nvPr/>
        </p:nvSpPr>
        <p:spPr>
          <a:xfrm>
            <a:off x="6324600" y="3043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BYTE ADDR</a:t>
            </a:r>
          </a:p>
        </p:txBody>
      </p:sp>
      <p:sp>
        <p:nvSpPr>
          <p:cNvPr id="44" name="Rounded Rectangle 43"/>
          <p:cNvSpPr/>
          <p:nvPr/>
        </p:nvSpPr>
        <p:spPr>
          <a:xfrm>
            <a:off x="6324600" y="3657600"/>
            <a:ext cx="2667000" cy="528638"/>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NONVOLATILE</a:t>
            </a:r>
          </a:p>
        </p:txBody>
      </p:sp>
      <p:sp>
        <p:nvSpPr>
          <p:cNvPr id="45" name="Rounded Rectangle 44"/>
          <p:cNvSpPr/>
          <p:nvPr/>
        </p:nvSpPr>
        <p:spPr>
          <a:xfrm>
            <a:off x="6324600" y="41862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SLOW</a:t>
            </a:r>
          </a:p>
        </p:txBody>
      </p:sp>
      <p:sp>
        <p:nvSpPr>
          <p:cNvPr id="46" name="Rounded Rectangle 45"/>
          <p:cNvSpPr/>
          <p:nvPr/>
        </p:nvSpPr>
        <p:spPr>
          <a:xfrm>
            <a:off x="6324600" y="4719638"/>
            <a:ext cx="2667000" cy="530225"/>
          </a:xfrm>
          <a:prstGeom prst="roundRect">
            <a:avLst/>
          </a:prstGeom>
          <a:solidFill>
            <a:schemeClr val="bg2"/>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3200" b="1" dirty="0">
                <a:solidFill>
                  <a:srgbClr val="FF0000"/>
                </a:solidFill>
              </a:rPr>
              <a:t>BLOCK ADDR</a:t>
            </a:r>
          </a:p>
        </p:txBody>
      </p:sp>
      <p:sp>
        <p:nvSpPr>
          <p:cNvPr id="47" name="TextBox 46"/>
          <p:cNvSpPr txBox="1"/>
          <p:nvPr/>
        </p:nvSpPr>
        <p:spPr>
          <a:xfrm>
            <a:off x="2895600" y="1868488"/>
            <a:ext cx="1204913" cy="646112"/>
          </a:xfrm>
          <a:prstGeom prst="rect">
            <a:avLst/>
          </a:prstGeom>
          <a:noFill/>
        </p:spPr>
        <p:txBody>
          <a:bodyPr wrap="none">
            <a:spAutoFit/>
          </a:bodyPr>
          <a:lstStyle/>
          <a:p>
            <a:pPr defTabSz="457200">
              <a:defRPr/>
            </a:pPr>
            <a:r>
              <a:rPr lang="en-US" sz="3600" b="1" dirty="0">
                <a:solidFill>
                  <a:srgbClr val="800000"/>
                </a:solidFill>
                <a:ea typeface="ＭＳ Ｐゴシック" charset="0"/>
                <a:cs typeface="ＭＳ Ｐゴシック" charset="0"/>
              </a:rPr>
              <a:t>Ld/St</a:t>
            </a:r>
          </a:p>
        </p:txBody>
      </p:sp>
      <p:sp>
        <p:nvSpPr>
          <p:cNvPr id="48" name="TextBox 47"/>
          <p:cNvSpPr txBox="1"/>
          <p:nvPr/>
        </p:nvSpPr>
        <p:spPr>
          <a:xfrm>
            <a:off x="2971800" y="3295650"/>
            <a:ext cx="939800" cy="895350"/>
          </a:xfrm>
          <a:prstGeom prst="rect">
            <a:avLst/>
          </a:prstGeom>
          <a:noFill/>
        </p:spPr>
        <p:txBody>
          <a:bodyPr wrap="none">
            <a:spAutoFit/>
          </a:bodyPr>
          <a:lstStyle/>
          <a:p>
            <a:pPr algn="ctr" defTabSz="457200">
              <a:lnSpc>
                <a:spcPct val="70000"/>
              </a:lnSpc>
              <a:defRPr/>
            </a:pPr>
            <a:r>
              <a:rPr lang="en-US" sz="3600" b="1" dirty="0">
                <a:solidFill>
                  <a:srgbClr val="800000"/>
                </a:solidFill>
                <a:ea typeface="ＭＳ Ｐゴシック" charset="0"/>
                <a:cs typeface="ＭＳ Ｐゴシック" charset="0"/>
              </a:rPr>
              <a:t>FILE </a:t>
            </a:r>
          </a:p>
          <a:p>
            <a:pPr algn="ctr" defTabSz="457200">
              <a:lnSpc>
                <a:spcPct val="70000"/>
              </a:lnSpc>
              <a:defRPr/>
            </a:pPr>
            <a:r>
              <a:rPr lang="en-US" sz="3600" b="1" dirty="0">
                <a:solidFill>
                  <a:srgbClr val="800000"/>
                </a:solidFill>
                <a:ea typeface="ＭＳ Ｐゴシック" charset="0"/>
                <a:cs typeface="ＭＳ Ｐゴシック" charset="0"/>
              </a:rPr>
              <a:t>I/O</a:t>
            </a:r>
          </a:p>
        </p:txBody>
      </p:sp>
      <p:sp>
        <p:nvSpPr>
          <p:cNvPr id="30" name="Rectangle 29"/>
          <p:cNvSpPr/>
          <p:nvPr/>
        </p:nvSpPr>
        <p:spPr>
          <a:xfrm>
            <a:off x="2344738" y="2906713"/>
            <a:ext cx="1008062" cy="461962"/>
          </a:xfrm>
          <a:prstGeom prst="rect">
            <a:avLst/>
          </a:prstGeom>
        </p:spPr>
        <p:txBody>
          <a:bodyPr wrap="none">
            <a:spAutoFit/>
          </a:bodyPr>
          <a:lstStyle/>
          <a:p>
            <a:pPr defTabSz="457200">
              <a:defRPr/>
            </a:pPr>
            <a:r>
              <a:rPr lang="en-US" sz="2400" b="1" dirty="0">
                <a:solidFill>
                  <a:srgbClr val="FFFFFF"/>
                </a:solidFill>
                <a:ea typeface="ＭＳ Ｐゴシック" charset="0"/>
                <a:cs typeface="ＭＳ Ｐゴシック" charset="0"/>
              </a:rPr>
              <a:t>DRAM</a:t>
            </a:r>
          </a:p>
        </p:txBody>
      </p:sp>
      <p:sp>
        <p:nvSpPr>
          <p:cNvPr id="533526"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1A72E8-9CA4-B740-BA28-1FD1F683185C}" type="slidenum">
              <a:rPr lang="en-US" sz="1200">
                <a:solidFill>
                  <a:srgbClr val="898989"/>
                </a:solidFill>
                <a:latin typeface="Calibri" charset="0"/>
              </a:rPr>
              <a:pPr eaLnBrk="1" hangingPunct="1"/>
              <a:t>91</a:t>
            </a:fld>
            <a:endParaRPr lang="en-US" sz="1200">
              <a:solidFill>
                <a:srgbClr val="898989"/>
              </a:solidFill>
              <a:latin typeface="Calibri" charset="0"/>
            </a:endParaRPr>
          </a:p>
        </p:txBody>
      </p:sp>
      <p:pic>
        <p:nvPicPr>
          <p:cNvPr id="533527" name="Picture 4" descr="24342616_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2514600"/>
            <a:ext cx="234315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28" name="TextBox 8"/>
          <p:cNvSpPr txBox="1">
            <a:spLocks noChangeArrowheads="1"/>
          </p:cNvSpPr>
          <p:nvPr/>
        </p:nvSpPr>
        <p:spPr bwMode="auto">
          <a:xfrm>
            <a:off x="3505200" y="3652838"/>
            <a:ext cx="3105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smtClean="0">
                <a:solidFill>
                  <a:srgbClr val="000000"/>
                </a:solidFill>
              </a:rPr>
              <a:t>PCM, STT-RAM</a:t>
            </a:r>
          </a:p>
        </p:txBody>
      </p:sp>
      <p:sp>
        <p:nvSpPr>
          <p:cNvPr id="27" name="Rectangle 26"/>
          <p:cNvSpPr/>
          <p:nvPr/>
        </p:nvSpPr>
        <p:spPr>
          <a:xfrm>
            <a:off x="4648200" y="3200400"/>
            <a:ext cx="838200" cy="461963"/>
          </a:xfrm>
          <a:prstGeom prst="rect">
            <a:avLst/>
          </a:prstGeom>
        </p:spPr>
        <p:txBody>
          <a:bodyPr wrap="none">
            <a:spAutoFit/>
          </a:bodyPr>
          <a:lstStyle/>
          <a:p>
            <a:pPr defTabSz="457200">
              <a:defRPr/>
            </a:pPr>
            <a:r>
              <a:rPr lang="en-US" sz="2400" b="1" dirty="0">
                <a:solidFill>
                  <a:srgbClr val="FFFFFF"/>
                </a:solidFill>
                <a:ea typeface="ＭＳ Ｐゴシック" charset="0"/>
                <a:cs typeface="ＭＳ Ｐゴシック" charset="0"/>
              </a:rPr>
              <a:t>NVM</a:t>
            </a:r>
          </a:p>
        </p:txBody>
      </p:sp>
      <p:sp>
        <p:nvSpPr>
          <p:cNvPr id="3" name="Rounded Rectangle 2"/>
          <p:cNvSpPr/>
          <p:nvPr/>
        </p:nvSpPr>
        <p:spPr>
          <a:xfrm>
            <a:off x="6019800" y="2505075"/>
            <a:ext cx="3124200" cy="1685925"/>
          </a:xfrm>
          <a:prstGeom prst="round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1" name="Rounded Rectangle 30"/>
          <p:cNvSpPr/>
          <p:nvPr/>
        </p:nvSpPr>
        <p:spPr>
          <a:xfrm>
            <a:off x="0" y="5470525"/>
            <a:ext cx="9144000" cy="1082675"/>
          </a:xfrm>
          <a:prstGeom prst="round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lnSpc>
                <a:spcPct val="80000"/>
              </a:lnSpc>
              <a:defRPr/>
            </a:pPr>
            <a:r>
              <a:rPr lang="en-US" sz="3600" b="1" dirty="0">
                <a:solidFill>
                  <a:srgbClr val="FFFFFF"/>
                </a:solidFill>
              </a:rPr>
              <a:t>Non-volatile memories combine characteristics of memory and storage</a:t>
            </a:r>
          </a:p>
        </p:txBody>
      </p:sp>
    </p:spTree>
    <p:extLst>
      <p:ext uri="{BB962C8B-B14F-4D97-AF65-F5344CB8AC3E}">
        <p14:creationId xmlns:p14="http://schemas.microsoft.com/office/powerpoint/2010/main" val="1484187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grpId="0" nodeType="withEffect">
                                  <p:stCondLst>
                                    <p:cond delay="0"/>
                                  </p:stCondLst>
                                  <p:childTnLst>
                                    <p:set>
                                      <p:cBhvr rctx="PPT">
                                        <p:cTn id="9" dur="indefinite"/>
                                        <p:tgtEl>
                                          <p:spTgt spid="45"/>
                                        </p:tgtEl>
                                        <p:attrNameLst>
                                          <p:attrName>style.opacity</p:attrName>
                                        </p:attrNameLst>
                                      </p:cBhvr>
                                      <p:to>
                                        <p:strVal val="0.5"/>
                                      </p:to>
                                    </p:set>
                                    <p:animEffect filter="image" prLst="opacity: 0.5">
                                      <p:cBhvr rctx="IE">
                                        <p:cTn id="10" dur="indefinite"/>
                                        <p:tgtEl>
                                          <p:spTgt spid="45"/>
                                        </p:tgtEl>
                                      </p:cBhvr>
                                    </p:animEffect>
                                  </p:childTnLst>
                                </p:cTn>
                              </p:par>
                              <p:par>
                                <p:cTn id="11" presetID="9" presetClass="emph" presetSubtype="0" grpId="0" nodeType="withEffect">
                                  <p:stCondLst>
                                    <p:cond delay="0"/>
                                  </p:stCondLst>
                                  <p:childTnLst>
                                    <p:set>
                                      <p:cBhvr rctx="PPT">
                                        <p:cTn id="12" dur="indefinite"/>
                                        <p:tgtEl>
                                          <p:spTgt spid="46"/>
                                        </p:tgtEl>
                                        <p:attrNameLst>
                                          <p:attrName>style.opacity</p:attrName>
                                        </p:attrNameLst>
                                      </p:cBhvr>
                                      <p:to>
                                        <p:strVal val="0.5"/>
                                      </p:to>
                                    </p:set>
                                    <p:animEffect filter="image" prLst="opacity: 0.5">
                                      <p:cBhvr rctx="IE">
                                        <p:cTn id="13" dur="indefinite"/>
                                        <p:tgtEl>
                                          <p:spTgt spid="4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Two-Level Memory/Storage Model</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92</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rPr>
              <a:t>Two-Level Store</a:t>
            </a:r>
            <a:endParaRPr lang="en-US" dirty="0">
              <a:solidFill>
                <a:srgbClr val="000000"/>
              </a:solidFill>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ea typeface="Arial" pitchFamily="-107" charset="0"/>
                <a:cs typeface="Tahoma"/>
              </a:rPr>
              <a:t>Processor</a:t>
            </a:r>
          </a:p>
          <a:p>
            <a:pPr algn="ctr">
              <a:defRPr/>
            </a:pPr>
            <a:r>
              <a:rPr lang="en-US" sz="1400" kern="0" dirty="0">
                <a:solidFill>
                  <a:sysClr val="windowText" lastClr="000000"/>
                </a:solidFill>
                <a:ea typeface="Arial" pitchFamily="-107" charset="0"/>
                <a:cs typeface="Tahoma"/>
              </a:rPr>
              <a:t>a</a:t>
            </a:r>
            <a:r>
              <a:rPr lang="en-US" sz="1400" kern="0" dirty="0" smtClean="0">
                <a:solidFill>
                  <a:sysClr val="windowText" lastClr="000000"/>
                </a:solidFill>
                <a:ea typeface="Arial" pitchFamily="-107" charset="0"/>
                <a:cs typeface="Tahoma"/>
              </a:rPr>
              <a:t>nd caches</a:t>
            </a:r>
            <a:endParaRPr lang="en-US" sz="1400" kern="0" dirty="0">
              <a:solidFill>
                <a:sysClr val="windowText" lastClr="000000"/>
              </a:solidFill>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ea typeface="Arial" pitchFamily="-107" charset="0"/>
                <a:cs typeface="Tahoma"/>
              </a:rPr>
              <a:t>Main </a:t>
            </a:r>
            <a:r>
              <a:rPr lang="en-US" sz="1400" kern="0" dirty="0" smtClean="0">
                <a:solidFill>
                  <a:srgbClr val="FF0000"/>
                </a:solidFill>
                <a:ea typeface="Arial" pitchFamily="-107" charset="0"/>
                <a:cs typeface="Tahoma"/>
              </a:rPr>
              <a:t>Memory</a:t>
            </a:r>
            <a:endParaRPr lang="en-US" sz="1400" kern="0" dirty="0">
              <a:solidFill>
                <a:srgbClr val="FF0000"/>
              </a:solidFill>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Virtual memory</a:t>
            </a:r>
            <a:endParaRPr lang="en-US" sz="1400" dirty="0">
              <a:solidFill>
                <a:srgbClr val="000000"/>
              </a:solidFill>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Address translation</a:t>
            </a:r>
            <a:endParaRPr lang="en-US" sz="1400" dirty="0">
              <a:solidFill>
                <a:srgbClr val="000000"/>
              </a:solidFill>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rPr>
              <a:t>Load/Store</a:t>
            </a:r>
            <a:endParaRPr lang="en-US" sz="1400" dirty="0">
              <a:solidFill>
                <a:srgbClr val="FF0000"/>
              </a:solidFill>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Operating system</a:t>
            </a:r>
          </a:p>
          <a:p>
            <a:pPr algn="ctr"/>
            <a:r>
              <a:rPr lang="en-US" sz="1400" dirty="0" smtClean="0">
                <a:solidFill>
                  <a:srgbClr val="000000"/>
                </a:solidFill>
              </a:rPr>
              <a:t>and file system</a:t>
            </a:r>
            <a:endParaRPr lang="en-US" sz="1400" dirty="0">
              <a:solidFill>
                <a:srgbClr val="000000"/>
              </a:solidFill>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rPr>
              <a:t>fopen</a:t>
            </a:r>
            <a:r>
              <a:rPr lang="en-US" sz="1400" dirty="0" smtClean="0">
                <a:solidFill>
                  <a:srgbClr val="FF0000"/>
                </a:solidFill>
              </a:rPr>
              <a:t>, </a:t>
            </a:r>
            <a:r>
              <a:rPr lang="en-US" sz="1400" dirty="0" err="1" smtClean="0">
                <a:solidFill>
                  <a:srgbClr val="FF0000"/>
                </a:solidFill>
              </a:rPr>
              <a:t>fread</a:t>
            </a:r>
            <a:r>
              <a:rPr lang="en-US" sz="1400" dirty="0" smtClean="0">
                <a:solidFill>
                  <a:srgbClr val="FF0000"/>
                </a:solidFill>
              </a:rPr>
              <a:t>, </a:t>
            </a:r>
            <a:r>
              <a:rPr lang="en-US" sz="1400" dirty="0" err="1" smtClean="0">
                <a:solidFill>
                  <a:srgbClr val="FF0000"/>
                </a:solidFill>
              </a:rPr>
              <a:t>fwrite</a:t>
            </a:r>
            <a:r>
              <a:rPr lang="en-US" sz="1400" dirty="0" smtClean="0">
                <a:solidFill>
                  <a:srgbClr val="FF0000"/>
                </a:solidFill>
              </a:rPr>
              <a:t>, …</a:t>
            </a:r>
            <a:endParaRPr lang="en-US" sz="1400" dirty="0">
              <a:solidFill>
                <a:srgbClr val="FF0000"/>
              </a:solidFill>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76622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Unified Memory and Storage with NVM</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93</a:t>
            </a:fld>
            <a:endParaRPr lang="en-US" altLang="en-US">
              <a:solidFill>
                <a:srgbClr val="000000"/>
              </a:solidFill>
            </a:endParaRPr>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solidFill>
                  <a:srgbClr val="000000"/>
                </a:solidFill>
              </a:rPr>
              <a:t>Unified Memory/Storage</a:t>
            </a:r>
            <a:endParaRPr lang="en-US" dirty="0">
              <a:solidFill>
                <a:srgbClr val="000000"/>
              </a:solidFill>
            </a:endParaRPr>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ea typeface="Arial" pitchFamily="-107" charset="0"/>
                <a:cs typeface="Tahoma"/>
              </a:rPr>
              <a:t>Processor</a:t>
            </a:r>
          </a:p>
          <a:p>
            <a:pPr algn="ctr">
              <a:defRPr/>
            </a:pPr>
            <a:r>
              <a:rPr lang="en-US" sz="1400" kern="0" dirty="0">
                <a:solidFill>
                  <a:sysClr val="windowText" lastClr="000000"/>
                </a:solidFill>
                <a:ea typeface="Arial" pitchFamily="-107" charset="0"/>
                <a:cs typeface="Tahoma"/>
              </a:rPr>
              <a:t>a</a:t>
            </a:r>
            <a:r>
              <a:rPr lang="en-US" sz="1400" kern="0" dirty="0" smtClean="0">
                <a:solidFill>
                  <a:sysClr val="windowText" lastClr="000000"/>
                </a:solidFill>
                <a:ea typeface="Arial" pitchFamily="-107" charset="0"/>
                <a:cs typeface="Tahoma"/>
              </a:rPr>
              <a:t>nd caches</a:t>
            </a:r>
            <a:endParaRPr lang="en-US" sz="1400" kern="0" dirty="0">
              <a:solidFill>
                <a:sysClr val="windowText" lastClr="000000"/>
              </a:solidFill>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solidFill>
                  <a:srgbClr val="000000"/>
                </a:solidFill>
              </a:rPr>
              <a:t>Load/Store</a:t>
            </a:r>
            <a:endParaRPr lang="en-US" sz="1400" dirty="0">
              <a:solidFill>
                <a:srgbClr val="000000"/>
              </a:solidFill>
            </a:endParaRPr>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solidFill>
                  <a:srgbClr val="000000"/>
                </a:solidFill>
              </a:rPr>
              <a:t>Feedback</a:t>
            </a:r>
            <a:endParaRPr lang="en-US" sz="1400" dirty="0">
              <a:solidFill>
                <a:srgbClr val="000000"/>
              </a:solidFill>
            </a:endParaRPr>
          </a:p>
        </p:txBody>
      </p:sp>
      <p:sp>
        <p:nvSpPr>
          <p:cNvPr id="18" name="Rectangle 17"/>
          <p:cNvSpPr/>
          <p:nvPr/>
        </p:nvSpPr>
        <p:spPr>
          <a:xfrm>
            <a:off x="1475656" y="6344604"/>
            <a:ext cx="7056784" cy="553998"/>
          </a:xfrm>
          <a:prstGeom prst="rect">
            <a:avLst/>
          </a:prstGeom>
        </p:spPr>
        <p:txBody>
          <a:bodyPr wrap="square">
            <a:spAutoFit/>
          </a:bodyPr>
          <a:lstStyle/>
          <a:p>
            <a:r>
              <a:rPr lang="en-US" sz="1500" dirty="0">
                <a:solidFill>
                  <a:srgbClr val="000000"/>
                </a:solidFill>
              </a:rPr>
              <a:t>Meza+, </a:t>
            </a:r>
            <a:r>
              <a:rPr lang="en-US" sz="1500" dirty="0" smtClean="0">
                <a:solidFill>
                  <a:srgbClr val="000000"/>
                </a:solidFill>
              </a:rPr>
              <a:t>“</a:t>
            </a:r>
            <a:r>
              <a:rPr lang="en-US" sz="1500" dirty="0" smtClean="0">
                <a:solidFill>
                  <a:srgbClr val="0000FF"/>
                </a:solidFill>
              </a:rPr>
              <a:t>A Case for Efficient Hardware-Software Cooperative Management of Storage and Memory</a:t>
            </a:r>
            <a:r>
              <a:rPr lang="en-US" sz="1500" dirty="0" smtClean="0">
                <a:solidFill>
                  <a:srgbClr val="000000"/>
                </a:solidFill>
              </a:rPr>
              <a:t>,</a:t>
            </a:r>
            <a:r>
              <a:rPr lang="en-US" sz="1500" dirty="0">
                <a:solidFill>
                  <a:srgbClr val="000000"/>
                </a:solidFill>
              </a:rPr>
              <a:t>” </a:t>
            </a:r>
            <a:r>
              <a:rPr lang="en-US" sz="1500" dirty="0" smtClean="0">
                <a:solidFill>
                  <a:srgbClr val="000000"/>
                </a:solidFill>
              </a:rPr>
              <a:t>WEED 2013.</a:t>
            </a:r>
            <a:endParaRPr lang="en-US" sz="1500" dirty="0">
              <a:solidFill>
                <a:srgbClr val="000000"/>
              </a:solidFill>
            </a:endParaRPr>
          </a:p>
        </p:txBody>
      </p:sp>
    </p:spTree>
    <p:extLst>
      <p:ext uri="{BB962C8B-B14F-4D97-AF65-F5344CB8AC3E}">
        <p14:creationId xmlns:p14="http://schemas.microsoft.com/office/powerpoint/2010/main" val="1455703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94</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solidFill>
                <a:srgbClr val="FFFFFF"/>
              </a:solidFill>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873908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95</a:t>
            </a:fld>
            <a:endParaRPr lang="en-US" altLang="en-US">
              <a:solidFill>
                <a:srgbClr val="000000"/>
              </a:solidFill>
            </a:endParaRPr>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solidFill>
                  <a:srgbClr val="000000"/>
                </a:solidFill>
              </a:rPr>
              <a:t>Meza+, </a:t>
            </a:r>
            <a:r>
              <a:rPr lang="en-US" sz="1500" dirty="0" smtClean="0">
                <a:solidFill>
                  <a:srgbClr val="000000"/>
                </a:solidFill>
              </a:rPr>
              <a:t>“</a:t>
            </a:r>
            <a:r>
              <a:rPr lang="en-US" sz="1500" dirty="0" smtClean="0">
                <a:solidFill>
                  <a:srgbClr val="0000FF"/>
                </a:solidFill>
              </a:rPr>
              <a:t>A Case for Efficient Hardware-Software Cooperative Management of Storage and Memory</a:t>
            </a:r>
            <a:r>
              <a:rPr lang="en-US" sz="1500" dirty="0" smtClean="0">
                <a:solidFill>
                  <a:srgbClr val="000000"/>
                </a:solidFill>
              </a:rPr>
              <a:t>,</a:t>
            </a:r>
            <a:r>
              <a:rPr lang="en-US" sz="1500" dirty="0">
                <a:solidFill>
                  <a:srgbClr val="000000"/>
                </a:solidFill>
              </a:rPr>
              <a:t>” </a:t>
            </a:r>
            <a:r>
              <a:rPr lang="en-US" sz="1500" dirty="0" smtClean="0">
                <a:solidFill>
                  <a:srgbClr val="000000"/>
                </a:solidFill>
              </a:rPr>
              <a:t>WEED 2013.</a:t>
            </a:r>
            <a:endParaRPr lang="en-US" sz="1500" dirty="0">
              <a:solidFill>
                <a:srgbClr val="000000"/>
              </a:solidFill>
            </a:endParaRPr>
          </a:p>
        </p:txBody>
      </p:sp>
    </p:spTree>
    <p:extLst>
      <p:ext uri="{BB962C8B-B14F-4D97-AF65-F5344CB8AC3E}">
        <p14:creationId xmlns:p14="http://schemas.microsoft.com/office/powerpoint/2010/main" val="50654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96</a:t>
            </a:fld>
            <a:endParaRPr lang="en-US" altLang="en-US">
              <a:solidFill>
                <a:srgbClr val="000000"/>
              </a:solidFill>
            </a:endParaRPr>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solidFill>
                  <a:srgbClr val="000000"/>
                </a:solidFill>
              </a:rPr>
              <a:t>Meza+, </a:t>
            </a:r>
            <a:r>
              <a:rPr lang="en-US" sz="1500" dirty="0" smtClean="0">
                <a:solidFill>
                  <a:srgbClr val="000000"/>
                </a:solidFill>
              </a:rPr>
              <a:t>“</a:t>
            </a:r>
            <a:r>
              <a:rPr lang="en-US" sz="1500" dirty="0" smtClean="0">
                <a:solidFill>
                  <a:srgbClr val="0000FF"/>
                </a:solidFill>
              </a:rPr>
              <a:t>A Case for Efficient Hardware-Software Cooperative Management of Storage and Memory</a:t>
            </a:r>
            <a:r>
              <a:rPr lang="en-US" sz="1500" dirty="0" smtClean="0">
                <a:solidFill>
                  <a:srgbClr val="000000"/>
                </a:solidFill>
              </a:rPr>
              <a:t>,</a:t>
            </a:r>
            <a:r>
              <a:rPr lang="en-US" sz="1500" dirty="0">
                <a:solidFill>
                  <a:srgbClr val="000000"/>
                </a:solidFill>
              </a:rPr>
              <a:t>” </a:t>
            </a:r>
            <a:r>
              <a:rPr lang="en-US" sz="1500" dirty="0" smtClean="0">
                <a:solidFill>
                  <a:srgbClr val="000000"/>
                </a:solidFill>
              </a:rPr>
              <a:t>WEED 2013.</a:t>
            </a:r>
            <a:endParaRPr lang="en-US" sz="1500" dirty="0">
              <a:solidFill>
                <a:srgbClr val="000000"/>
              </a:solidFill>
            </a:endParaRPr>
          </a:p>
        </p:txBody>
      </p:sp>
    </p:spTree>
    <p:extLst>
      <p:ext uri="{BB962C8B-B14F-4D97-AF65-F5344CB8AC3E}">
        <p14:creationId xmlns:p14="http://schemas.microsoft.com/office/powerpoint/2010/main" val="80453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On Persistent Memory Benefits &amp; Challenges </a:t>
            </a:r>
            <a:endParaRPr lang="en-US" sz="3800" dirty="0"/>
          </a:p>
        </p:txBody>
      </p:sp>
      <p:sp>
        <p:nvSpPr>
          <p:cNvPr id="3" name="Content Placeholder 2"/>
          <p:cNvSpPr>
            <a:spLocks noGrp="1"/>
          </p:cNvSpPr>
          <p:nvPr>
            <p:ph idx="1"/>
          </p:nvPr>
        </p:nvSpPr>
        <p:spPr>
          <a:xfrm>
            <a:off x="228600" y="1052736"/>
            <a:ext cx="8610600" cy="5195664"/>
          </a:xfrm>
        </p:spPr>
        <p:txBody>
          <a:bodyPr/>
          <a:lstStyle/>
          <a:p>
            <a:r>
              <a:rPr lang="en-US" dirty="0"/>
              <a:t>Justin Meza, </a:t>
            </a:r>
            <a:r>
              <a:rPr lang="en-US" dirty="0" err="1"/>
              <a:t>Yixin</a:t>
            </a:r>
            <a:r>
              <a:rPr lang="en-US" dirty="0"/>
              <a:t> </a:t>
            </a:r>
            <a:r>
              <a:rPr lang="en-US" dirty="0" err="1"/>
              <a:t>Luo</a:t>
            </a:r>
            <a:r>
              <a:rPr lang="en-US" dirty="0"/>
              <a:t>, Samira Khan, </a:t>
            </a:r>
            <a:r>
              <a:rPr lang="en-US" dirty="0" err="1"/>
              <a:t>Jishen</a:t>
            </a:r>
            <a:r>
              <a:rPr lang="en-US" dirty="0"/>
              <a:t> Zhao, Yuan </a:t>
            </a:r>
            <a:r>
              <a:rPr lang="en-US" dirty="0" err="1"/>
              <a:t>Xie</a:t>
            </a:r>
            <a:r>
              <a:rPr lang="en-US" dirty="0"/>
              <a:t>, and Onur Mutlu,</a:t>
            </a:r>
            <a:br>
              <a:rPr lang="en-US" dirty="0"/>
            </a:br>
            <a:r>
              <a:rPr lang="en-US" b="1" dirty="0">
                <a:hlinkClick r:id="rId2"/>
              </a:rPr>
              <a:t>"A Case for Efficient Hardware-Software Cooperative Management of Storage and Memory"</a:t>
            </a:r>
            <a:r>
              <a:rPr lang="en-US" dirty="0"/>
              <a:t/>
            </a:r>
            <a:br>
              <a:rPr lang="en-US" dirty="0"/>
            </a:br>
            <a:r>
              <a:rPr lang="en-US" i="1" dirty="0"/>
              <a:t>Proceedings of the </a:t>
            </a:r>
            <a:r>
              <a:rPr lang="en-US" i="1" dirty="0">
                <a:hlinkClick r:id="rId3"/>
              </a:rPr>
              <a:t>5th Workshop on Energy-Efficient Design</a:t>
            </a:r>
            <a:r>
              <a:rPr lang="en-US" i="1" dirty="0"/>
              <a:t> (</a:t>
            </a:r>
            <a:r>
              <a:rPr lang="en-US" b="1" i="1" dirty="0"/>
              <a:t>WEED</a:t>
            </a:r>
            <a:r>
              <a:rPr lang="en-US" i="1" dirty="0"/>
              <a:t>)</a:t>
            </a:r>
            <a:r>
              <a:rPr lang="en-US" dirty="0"/>
              <a:t>, Tel-Aviv, Israel, June 2013. </a:t>
            </a:r>
            <a:r>
              <a:rPr lang="en-US" dirty="0">
                <a:hlinkClick r:id="rId4"/>
              </a:rPr>
              <a:t>Slides (pptx)</a:t>
            </a:r>
            <a:r>
              <a:rPr lang="en-US" dirty="0"/>
              <a:t> </a:t>
            </a:r>
            <a:r>
              <a:rPr lang="en-US" dirty="0">
                <a:hlinkClick r:id="rId5"/>
              </a:rPr>
              <a:t>Slides (pdf)</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97</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581128"/>
            <a:ext cx="9144000" cy="1018632"/>
          </a:xfrm>
          <a:prstGeom prst="rect">
            <a:avLst/>
          </a:prstGeom>
        </p:spPr>
      </p:pic>
    </p:spTree>
    <p:extLst>
      <p:ext uri="{BB962C8B-B14F-4D97-AF65-F5344CB8AC3E}">
        <p14:creationId xmlns:p14="http://schemas.microsoft.com/office/powerpoint/2010/main" val="1460748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and Opportunity</a:t>
            </a:r>
            <a:endParaRPr lang="en-US" dirty="0"/>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smtClean="0">
                <a:solidFill>
                  <a:srgbClr val="FF0000"/>
                </a:solidFill>
              </a:rPr>
              <a:t>Combined </a:t>
            </a:r>
          </a:p>
          <a:p>
            <a:pPr marL="0" indent="0" algn="ctr">
              <a:buNone/>
            </a:pPr>
            <a:r>
              <a:rPr lang="en-US" sz="6400" dirty="0" smtClean="0">
                <a:solidFill>
                  <a:srgbClr val="FF0000"/>
                </a:solidFill>
              </a:rPr>
              <a:t>Memory &amp; Storage</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76550798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and Opportunity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99</a:t>
            </a:fld>
            <a:endParaRPr lang="en-US">
              <a:solidFill>
                <a:srgbClr val="000000"/>
              </a:solidFill>
            </a:endParaRPr>
          </a:p>
        </p:txBody>
      </p:sp>
      <p:sp>
        <p:nvSpPr>
          <p:cNvPr id="5" name="Content Placeholder 2"/>
          <p:cNvSpPr>
            <a:spLocks noGrp="1"/>
          </p:cNvSpPr>
          <p:nvPr>
            <p:ph idx="1"/>
          </p:nvPr>
        </p:nvSpPr>
        <p:spPr>
          <a:xfrm>
            <a:off x="251520" y="2708920"/>
            <a:ext cx="8352928" cy="2088232"/>
          </a:xfrm>
        </p:spPr>
        <p:txBody>
          <a:bodyPr/>
          <a:lstStyle/>
          <a:p>
            <a:pPr marL="0" indent="0" algn="ctr">
              <a:buNone/>
            </a:pPr>
            <a:r>
              <a:rPr lang="en-US" sz="6400" dirty="0" smtClean="0">
                <a:solidFill>
                  <a:srgbClr val="0000FF"/>
                </a:solidFill>
              </a:rPr>
              <a:t>A Unified Interface to </a:t>
            </a:r>
            <a:r>
              <a:rPr lang="en-US" sz="6400" b="1" dirty="0" smtClean="0">
                <a:solidFill>
                  <a:srgbClr val="0000FF"/>
                </a:solidFill>
              </a:rPr>
              <a:t>All</a:t>
            </a:r>
            <a:r>
              <a:rPr lang="en-US" sz="6400" dirty="0" smtClean="0">
                <a:solidFill>
                  <a:srgbClr val="0000FF"/>
                </a:solidFill>
              </a:rPr>
              <a:t> </a:t>
            </a:r>
            <a:r>
              <a:rPr lang="en-US" sz="6400" b="1" dirty="0" smtClean="0">
                <a:solidFill>
                  <a:srgbClr val="0000FF"/>
                </a:solidFill>
              </a:rPr>
              <a:t>Data</a:t>
            </a:r>
          </a:p>
        </p:txBody>
      </p:sp>
    </p:spTree>
    <p:extLst>
      <p:ext uri="{BB962C8B-B14F-4D97-AF65-F5344CB8AC3E}">
        <p14:creationId xmlns:p14="http://schemas.microsoft.com/office/powerpoint/2010/main" val="31809068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104.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125.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5.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6.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7.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1.xml><?xml version="1.0" encoding="utf-8"?>
<a:theme xmlns:a="http://schemas.openxmlformats.org/drawingml/2006/main" name="1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2.xml><?xml version="1.0" encoding="utf-8"?>
<a:theme xmlns:a="http://schemas.openxmlformats.org/drawingml/2006/main" name="1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158.xml><?xml version="1.0" encoding="utf-8"?>
<a:theme xmlns:a="http://schemas.openxmlformats.org/drawingml/2006/main" name="1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1.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2.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3.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96.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
  <TotalTime>168712</TotalTime>
  <Words>7030</Words>
  <Application>Microsoft Macintosh PowerPoint</Application>
  <PresentationFormat>On-screen Show (4:3)</PresentationFormat>
  <Paragraphs>1391</Paragraphs>
  <Slides>119</Slides>
  <Notes>20</Notes>
  <HiddenSlides>0</HiddenSlides>
  <MMClips>0</MMClips>
  <ScaleCrop>false</ScaleCrop>
  <HeadingPairs>
    <vt:vector size="6" baseType="variant">
      <vt:variant>
        <vt:lpstr>Fonts Used</vt:lpstr>
      </vt:variant>
      <vt:variant>
        <vt:i4>17</vt:i4>
      </vt:variant>
      <vt:variant>
        <vt:lpstr>Theme</vt:lpstr>
      </vt:variant>
      <vt:variant>
        <vt:i4>166</vt:i4>
      </vt:variant>
      <vt:variant>
        <vt:lpstr>Slide Titles</vt:lpstr>
      </vt:variant>
      <vt:variant>
        <vt:i4>119</vt:i4>
      </vt:variant>
    </vt:vector>
  </HeadingPairs>
  <TitlesOfParts>
    <vt:vector size="302" baseType="lpstr">
      <vt:lpstr>Adobe Garamond Pro</vt:lpstr>
      <vt:lpstr>Arial</vt:lpstr>
      <vt:lpstr>Calibri</vt:lpstr>
      <vt:lpstr>Calibri Light</vt:lpstr>
      <vt:lpstr>Cambria Math</vt:lpstr>
      <vt:lpstr>Charter Black</vt:lpstr>
      <vt:lpstr>Courier New</vt:lpstr>
      <vt:lpstr>Garamond</vt:lpstr>
      <vt:lpstr>MS PGothic</vt:lpstr>
      <vt:lpstr>ＭＳ Ｐゴシック</vt:lpstr>
      <vt:lpstr>Symbol</vt:lpstr>
      <vt:lpstr>Tahoma</vt:lpstr>
      <vt:lpstr>Times</vt:lpstr>
      <vt:lpstr>Times New Roman</vt:lpstr>
      <vt:lpstr>Vista Sans OT Medium</vt:lpstr>
      <vt:lpstr>Wingdings</vt:lpstr>
      <vt:lpstr>나눔고딕</vt: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109_Edge</vt:lpstr>
      <vt:lpstr>110_Edge</vt:lpstr>
      <vt:lpstr>111_Edge</vt:lpstr>
      <vt:lpstr>112_Edge</vt:lpstr>
      <vt:lpstr>113_Edge</vt:lpstr>
      <vt:lpstr>114_Edge</vt:lpstr>
      <vt:lpstr>115_Edge</vt:lpstr>
      <vt:lpstr>116_Edge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132_Edge</vt:lpstr>
      <vt:lpstr>134_Edge</vt:lpstr>
      <vt:lpstr>135_Edge</vt:lpstr>
      <vt:lpstr>136_Edge</vt:lpstr>
      <vt:lpstr>102_Edge</vt:lpstr>
      <vt:lpstr>137_Edge</vt:lpstr>
      <vt:lpstr>138_Edge</vt:lpstr>
      <vt:lpstr>139_Edge</vt:lpstr>
      <vt:lpstr>140_Edge</vt:lpstr>
      <vt:lpstr>141_Edge</vt:lpstr>
      <vt:lpstr>65_Edge</vt:lpstr>
      <vt:lpstr>143_Edge</vt:lpstr>
      <vt:lpstr>144_Edge</vt:lpstr>
      <vt:lpstr>145_Edge</vt:lpstr>
      <vt:lpstr>146_Edge</vt:lpstr>
      <vt:lpstr>147_Edge</vt:lpstr>
      <vt:lpstr>133_Edge</vt:lpstr>
      <vt:lpstr>142_Edge</vt:lpstr>
      <vt:lpstr>148_Edge</vt:lpstr>
      <vt:lpstr>3_Metropolitan_bullet</vt:lpstr>
      <vt:lpstr>149_Edge</vt:lpstr>
      <vt:lpstr>151_Edge</vt:lpstr>
      <vt:lpstr>152_Edge</vt:lpstr>
      <vt:lpstr>154_Edge</vt:lpstr>
      <vt:lpstr>155_Edge</vt:lpstr>
      <vt:lpstr>24_Office Theme</vt:lpstr>
      <vt:lpstr>9_Office Theme</vt:lpstr>
      <vt:lpstr>10_Office Theme</vt:lpstr>
      <vt:lpstr>17_Office Theme</vt:lpstr>
      <vt:lpstr>Opportunities and Challenges of Emerging Memory Technologies</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Major Trends Affecting Main Memory (III)</vt:lpstr>
      <vt:lpstr>Major Trends Affecting Main Memory (IV)</vt:lpstr>
      <vt:lpstr>Major Trends Affecting Main Memory (V)</vt:lpstr>
      <vt:lpstr>Major Trends Affecting Main Memory (V)</vt:lpstr>
      <vt:lpstr>Agenda</vt:lpstr>
      <vt:lpstr>Limits of Charge Memory</vt:lpstr>
      <vt:lpstr>The DRAM Scaling Problem</vt:lpstr>
      <vt:lpstr>As Memory Scales, It Becomes Unreliable</vt:lpstr>
      <vt:lpstr>Large-Scale Failure Analysis of DRAM Chips</vt:lpstr>
      <vt:lpstr>Infrastructures to Understand Such Issues</vt:lpstr>
      <vt:lpstr>SoftMC: Open Source DRAM Infrastructure</vt:lpstr>
      <vt:lpstr>SoftMC</vt:lpstr>
      <vt:lpstr>A Curious Discovery [Kim et al., ISCA 2014]</vt:lpstr>
      <vt:lpstr>DRAM RowHammer</vt:lpstr>
      <vt:lpstr>Modern DRAM is Prone to Disturbance Errors</vt:lpstr>
      <vt:lpstr>More on RowHammer Analysis</vt:lpstr>
      <vt:lpstr>Industry Is Writing Papers About It, Too</vt:lpstr>
      <vt:lpstr>Industry Is Writing Papers About It, Too</vt:lpstr>
      <vt:lpstr>How Do We Solve The Memory Problem?</vt:lpstr>
      <vt:lpstr>Agenda</vt:lpstr>
      <vt:lpstr>Solution 1: New Memory Architectures</vt:lpstr>
      <vt:lpstr>Solution 1: New Memory Architectures</vt:lpstr>
      <vt:lpstr>Example: (Truly) In-Memory Computation</vt:lpstr>
      <vt:lpstr>Performance: In-DRAM Bitwise Operations</vt:lpstr>
      <vt:lpstr>Energy of In-DRAM Bitwise Operations</vt:lpstr>
      <vt:lpstr>More on Ambit</vt:lpstr>
      <vt:lpstr>Tesseract System for Graph Processing</vt:lpstr>
      <vt:lpstr>Tesseract Graph Processing Performance</vt:lpstr>
      <vt:lpstr>Tesseract Graph Processing System Energy</vt:lpstr>
      <vt:lpstr>More on Tesseract</vt:lpstr>
      <vt:lpstr>Accelerating Pointer Chasing with PIM</vt:lpstr>
      <vt:lpstr>Agenda</vt:lpstr>
      <vt:lpstr>Limits of Charge Memory</vt:lpstr>
      <vt:lpstr>Solution 2: Emerging Memory Technologies</vt:lpstr>
      <vt:lpstr>Solution 2: Emerging Memory Technologies</vt:lpstr>
      <vt:lpstr>Promising Resistive Memory Technologies</vt:lpstr>
      <vt:lpstr>What is Phase Change Memory?</vt:lpstr>
      <vt:lpstr>How Does PCM Work?</vt:lpstr>
      <vt:lpstr>Opportunity: PCM Advantages</vt:lpstr>
      <vt:lpstr>Phase Change Memory Properties</vt:lpstr>
      <vt:lpstr>PowerPoint Presentation</vt:lpstr>
      <vt:lpstr>Phase Change Memory: Pros and Cons</vt:lpstr>
      <vt:lpstr>PCM-based Main Memory (I)</vt:lpstr>
      <vt:lpstr>PCM-based Main Memory (II)</vt:lpstr>
      <vt:lpstr>An Initial Study: Replace DRAM with PCM</vt:lpstr>
      <vt:lpstr>Results: Naïve Replacement of DRAM with PCM</vt:lpstr>
      <vt:lpstr>Architecting PCM to Mitigate Shortcomings</vt:lpstr>
      <vt:lpstr>Results: Architected PCM as Main Memory </vt:lpstr>
      <vt:lpstr>More on PCM As Main Memory</vt:lpstr>
      <vt:lpstr>More on PCM As Main Memory (II)</vt:lpstr>
      <vt:lpstr>STT-MRAM as Main Memory</vt:lpstr>
      <vt:lpstr>STT-MRAM: Pros and Cons</vt:lpstr>
      <vt:lpstr>Architected STT-MRAM as Main Memory</vt:lpstr>
      <vt:lpstr>More on STT-MRAM as Main Memory</vt:lpstr>
      <vt:lpstr>A More Viable Approach: Hybrid Memory Systems</vt:lpstr>
      <vt:lpstr>Challenge and Opportunity</vt:lpstr>
      <vt:lpstr>Challenge and Opportunity</vt:lpstr>
      <vt:lpstr>Hybrid Memory Systems: Issues</vt:lpstr>
      <vt:lpstr>Data Placement in Hybrid Memory</vt:lpstr>
      <vt:lpstr>Data Placement Between DRAM and PCM</vt:lpstr>
      <vt:lpstr>Hybrid vs. All-PCM/DRAM [ICCD’12]</vt:lpstr>
      <vt:lpstr>More on Hybrid Memory Data Placement</vt:lpstr>
      <vt:lpstr>Weaknesses of Existing Solutions</vt:lpstr>
      <vt:lpstr>Importance of Memory-Level Parallelism</vt:lpstr>
      <vt:lpstr>Our Goal [CLUSTER 2017]</vt:lpstr>
      <vt:lpstr>Utility-Based Hybrid Memory Management</vt:lpstr>
      <vt:lpstr>Key Mechanisms of UH-MEM</vt:lpstr>
      <vt:lpstr>Results: System Performance</vt:lpstr>
      <vt:lpstr>Results: Sensitivity to Slow Memory Latency</vt:lpstr>
      <vt:lpstr>More on UH-MEM</vt:lpstr>
      <vt:lpstr>Challenge and Opportunity</vt:lpstr>
      <vt:lpstr>Another Challenge</vt:lpstr>
      <vt:lpstr>One Problem with Large DRAM Caches</vt:lpstr>
      <vt:lpstr>Idea 1: Tags in Memory</vt:lpstr>
      <vt:lpstr>Idea 2: Cache Tags in SRAM</vt:lpstr>
      <vt:lpstr>On Large DRAM Cache Design</vt:lpstr>
      <vt:lpstr>DRAM Caches: Many Recent Options</vt:lpstr>
      <vt:lpstr>Banshee [MICRO 2017]</vt:lpstr>
      <vt:lpstr>More on Banshee</vt:lpstr>
      <vt:lpstr>Other Opportunities with Emerging Technologies</vt:lpstr>
      <vt:lpstr>TWO-LEVEL STORAGE MODEL</vt:lpstr>
      <vt:lpstr>TWO-LEVEL STORAGE MODEL</vt:lpstr>
      <vt:lpstr>Two-Level Memory/Storage Model</vt:lpstr>
      <vt:lpstr>Unified Memory and Storage with NVM</vt:lpstr>
      <vt:lpstr>The Persistent Memory Manager (PMM)</vt:lpstr>
      <vt:lpstr>Performance Benefits of a Single-Level Store</vt:lpstr>
      <vt:lpstr>Energy Benefits of a Single-Level Store</vt:lpstr>
      <vt:lpstr>On Persistent Memory Benefits &amp; Challenges </vt:lpstr>
      <vt:lpstr>Challenge and Opportunity</vt:lpstr>
      <vt:lpstr>Challenge and Opportunity</vt:lpstr>
      <vt:lpstr>One Key Challenge in Persistent Memory</vt:lpstr>
      <vt:lpstr>CHALLENGE: CRASH CONSISTENCY</vt:lpstr>
      <vt:lpstr>CRASH CONSISTENCY PROBLEM</vt:lpstr>
      <vt:lpstr>CURRENT SOLUTIONS</vt:lpstr>
      <vt:lpstr>OUR APPROACH: ThyNVM</vt:lpstr>
      <vt:lpstr>ThyNVM: Summary</vt:lpstr>
      <vt:lpstr>More About ThyNVM</vt:lpstr>
      <vt:lpstr>Another Key Challenge in Persistent Memory</vt:lpstr>
      <vt:lpstr>Tools/Libraries to Help Programmers</vt:lpstr>
      <vt:lpstr>Agenda</vt:lpstr>
      <vt:lpstr>The Future of Emerging Technologies is Bright</vt:lpstr>
      <vt:lpstr>If In Doubt, Refer to Flash Memory</vt:lpstr>
      <vt:lpstr>Opportunities and Challenges of Emerging Memory Technologies</vt:lpstr>
      <vt:lpstr>Overview Paper on Flash Reliability</vt:lpstr>
      <vt:lpstr>Solution 2: Emerging Memory Technologies</vt:lpstr>
      <vt:lpstr>Combination: Hybrid Memory Systems</vt:lpstr>
      <vt:lpstr>Exploiting Memory Error Tolerance  with Hybrid Memory Systems</vt:lpstr>
      <vt:lpstr>More on Heterogeneous Reliability Memory</vt:lpstr>
      <vt:lpstr>Challenge and Opportunity</vt:lpstr>
      <vt:lpstr>Challenge and Opportunity</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2556</cp:revision>
  <cp:lastPrinted>2017-09-14T13:39:03Z</cp:lastPrinted>
  <dcterms:created xsi:type="dcterms:W3CDTF">2010-10-08T20:41:54Z</dcterms:created>
  <dcterms:modified xsi:type="dcterms:W3CDTF">2017-09-14T13:43:10Z</dcterms:modified>
</cp:coreProperties>
</file>