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7.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8.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9.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0.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1.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2.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3.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5.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6.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7.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8.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9.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0.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1.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2.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3.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5.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6.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47.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theme/theme48.xml" ContentType="application/vnd.openxmlformats-officedocument.theme+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49.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theme/theme50.xml" ContentType="application/vnd.openxmlformats-officedocument.theme+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theme/theme51.xml" ContentType="application/vnd.openxmlformats-officedocument.theme+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theme/theme52.xml" ContentType="application/vnd.openxmlformats-officedocument.theme+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theme/theme53.xml" ContentType="application/vnd.openxmlformats-officedocument.theme+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theme/theme54.xml" ContentType="application/vnd.openxmlformats-officedocument.theme+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theme/theme55.xml" ContentType="application/vnd.openxmlformats-officedocument.theme+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56.xml" ContentType="application/vnd.openxmlformats-officedocument.theme+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57.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58.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59.xml" ContentType="application/vnd.openxmlformats-officedocument.theme+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theme/theme60.xml" ContentType="application/vnd.openxmlformats-officedocument.theme+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61.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theme/theme62.xml" ContentType="application/vnd.openxmlformats-officedocument.theme+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3.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theme/theme64.xml" ContentType="application/vnd.openxmlformats-officedocument.theme+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theme/theme65.xml" ContentType="application/vnd.openxmlformats-officedocument.theme+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theme/theme66.xml" ContentType="application/vnd.openxmlformats-officedocument.theme+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theme/theme67.xml" ContentType="application/vnd.openxmlformats-officedocument.theme+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theme/theme68.xml" ContentType="application/vnd.openxmlformats-officedocument.theme+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theme/theme69.xml" ContentType="application/vnd.openxmlformats-officedocument.theme+xml"/>
  <Override PartName="/ppt/theme/theme70.xml" ContentType="application/vnd.openxmlformats-officedocument.theme+xml"/>
  <Override PartName="/ppt/theme/theme7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theme/themeOverride2.xml" ContentType="application/vnd.openxmlformats-officedocument.themeOverride+xml"/>
  <Override PartName="/ppt/charts/chart7.xml" ContentType="application/vnd.openxmlformats-officedocument.drawingml.chart+xml"/>
  <Override PartName="/ppt/theme/themeOverride3.xml" ContentType="application/vnd.openxmlformats-officedocument.themeOverride+xml"/>
  <Override PartName="/ppt/charts/chart8.xml" ContentType="application/vnd.openxmlformats-officedocument.drawingml.chart+xml"/>
  <Override PartName="/ppt/theme/themeOverride4.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9.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0.xml" ContentType="application/vnd.openxmlformats-officedocument.drawingml.chart+xml"/>
  <Override PartName="/ppt/theme/themeOverride5.xml" ContentType="application/vnd.openxmlformats-officedocument.themeOverride+xml"/>
  <Override PartName="/ppt/charts/chart11.xml" ContentType="application/vnd.openxmlformats-officedocument.drawingml.chart+xml"/>
  <Override PartName="/ppt/theme/themeOverride6.xml" ContentType="application/vnd.openxmlformats-officedocument.themeOverride+xml"/>
  <Override PartName="/ppt/drawings/drawing1.xml" ContentType="application/vnd.openxmlformats-officedocument.drawingml.chartshapes+xml"/>
  <Override PartName="/ppt/charts/chart12.xml" ContentType="application/vnd.openxmlformats-officedocument.drawingml.chart+xml"/>
  <Override PartName="/ppt/theme/themeOverride7.xml" ContentType="application/vnd.openxmlformats-officedocument.themeOverride+xml"/>
  <Override PartName="/ppt/drawings/drawing2.xml" ContentType="application/vnd.openxmlformats-officedocument.drawingml.chartshapes+xml"/>
  <Override PartName="/ppt/notesSlides/notesSlide28.xml" ContentType="application/vnd.openxmlformats-officedocument.presentationml.notesSlide+xml"/>
  <Override PartName="/ppt/charts/chart13.xml" ContentType="application/vnd.openxmlformats-officedocument.drawingml.chart+xml"/>
  <Override PartName="/ppt/theme/themeOverride8.xml" ContentType="application/vnd.openxmlformats-officedocument.themeOverride+xml"/>
  <Override PartName="/ppt/drawings/drawing3.xml" ContentType="application/vnd.openxmlformats-officedocument.drawingml.chartshapes+xml"/>
  <Override PartName="/ppt/charts/chart14.xml" ContentType="application/vnd.openxmlformats-officedocument.drawingml.chart+xml"/>
  <Override PartName="/ppt/theme/themeOverride9.xml" ContentType="application/vnd.openxmlformats-officedocument.themeOverride+xml"/>
  <Override PartName="/ppt/charts/chart15.xml" ContentType="application/vnd.openxmlformats-officedocument.drawingml.chart+xml"/>
  <Override PartName="/ppt/theme/themeOverride10.xml" ContentType="application/vnd.openxmlformats-officedocument.themeOverride+xml"/>
  <Override PartName="/ppt/charts/chart16.xml" ContentType="application/vnd.openxmlformats-officedocument.drawingml.chart+xml"/>
  <Override PartName="/ppt/theme/themeOverride11.xml" ContentType="application/vnd.openxmlformats-officedocument.themeOverride+xml"/>
  <Override PartName="/ppt/charts/chart17.xml" ContentType="application/vnd.openxmlformats-officedocument.drawingml.chart+xml"/>
  <Override PartName="/ppt/theme/themeOverride12.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8.xml" ContentType="application/vnd.openxmlformats-officedocument.drawingml.chart+xml"/>
  <Override PartName="/ppt/charts/chart19.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0.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notesSlides/notesSlide41.xml" ContentType="application/vnd.openxmlformats-officedocument.presentationml.notesSlide+xml"/>
  <Override PartName="/ppt/charts/chart23.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24.xml" ContentType="application/vnd.openxmlformats-officedocument.drawingml.chart+xml"/>
  <Override PartName="/ppt/charts/chart2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74" r:id="rId9"/>
    <p:sldMasterId id="2147484087" r:id="rId10"/>
    <p:sldMasterId id="2147484099" r:id="rId11"/>
    <p:sldMasterId id="2147484281" r:id="rId12"/>
    <p:sldMasterId id="2147484522" r:id="rId13"/>
    <p:sldMasterId id="2147484534" r:id="rId14"/>
    <p:sldMasterId id="2147484571" r:id="rId15"/>
    <p:sldMasterId id="2147484777" r:id="rId16"/>
    <p:sldMasterId id="2147484837" r:id="rId17"/>
    <p:sldMasterId id="2147484849" r:id="rId18"/>
    <p:sldMasterId id="2147484861" r:id="rId19"/>
    <p:sldMasterId id="2147484873" r:id="rId20"/>
    <p:sldMasterId id="2147484969" r:id="rId21"/>
    <p:sldMasterId id="2147485410" r:id="rId22"/>
    <p:sldMasterId id="2147485520" r:id="rId23"/>
    <p:sldMasterId id="2147485532" r:id="rId24"/>
    <p:sldMasterId id="2147485652" r:id="rId25"/>
    <p:sldMasterId id="2147485665" r:id="rId26"/>
    <p:sldMasterId id="2147485714" r:id="rId27"/>
    <p:sldMasterId id="2147486472" r:id="rId28"/>
    <p:sldMasterId id="2147486594" r:id="rId29"/>
    <p:sldMasterId id="2147486654" r:id="rId30"/>
    <p:sldMasterId id="2147486847" r:id="rId31"/>
    <p:sldMasterId id="2147486871" r:id="rId32"/>
    <p:sldMasterId id="2147486942" r:id="rId33"/>
    <p:sldMasterId id="2147486966" r:id="rId34"/>
    <p:sldMasterId id="2147487084" r:id="rId35"/>
    <p:sldMasterId id="2147487120" r:id="rId36"/>
    <p:sldMasterId id="2147487144" r:id="rId37"/>
    <p:sldMasterId id="2147487194" r:id="rId38"/>
    <p:sldMasterId id="2147487206" r:id="rId39"/>
    <p:sldMasterId id="2147487258" r:id="rId40"/>
    <p:sldMasterId id="2147487278" r:id="rId41"/>
    <p:sldMasterId id="2147487459" r:id="rId42"/>
    <p:sldMasterId id="2147487471" r:id="rId43"/>
    <p:sldMasterId id="2147487483" r:id="rId44"/>
    <p:sldMasterId id="2147487495" r:id="rId45"/>
    <p:sldMasterId id="2147487502" r:id="rId46"/>
    <p:sldMasterId id="2147487509" r:id="rId47"/>
    <p:sldMasterId id="2147487516" r:id="rId48"/>
    <p:sldMasterId id="2147487524" r:id="rId49"/>
    <p:sldMasterId id="2147487574" r:id="rId50"/>
    <p:sldMasterId id="2147487610" r:id="rId51"/>
    <p:sldMasterId id="2147487623" r:id="rId52"/>
    <p:sldMasterId id="2147487731" r:id="rId53"/>
    <p:sldMasterId id="2147487743" r:id="rId54"/>
    <p:sldMasterId id="2147487755" r:id="rId55"/>
    <p:sldMasterId id="2147487767" r:id="rId56"/>
    <p:sldMasterId id="2147487779" r:id="rId57"/>
    <p:sldMasterId id="2147487791" r:id="rId58"/>
    <p:sldMasterId id="2147488002" r:id="rId59"/>
    <p:sldMasterId id="2147488050" r:id="rId60"/>
    <p:sldMasterId id="2147488063" r:id="rId61"/>
    <p:sldMasterId id="2147488076" r:id="rId62"/>
    <p:sldMasterId id="2147488088" r:id="rId63"/>
    <p:sldMasterId id="2147488101" r:id="rId64"/>
    <p:sldMasterId id="2147488114" r:id="rId65"/>
    <p:sldMasterId id="2147488127" r:id="rId66"/>
    <p:sldMasterId id="2147488152" r:id="rId67"/>
    <p:sldMasterId id="2147488164" r:id="rId68"/>
    <p:sldMasterId id="2147488176" r:id="rId69"/>
  </p:sldMasterIdLst>
  <p:notesMasterIdLst>
    <p:notesMasterId r:id="rId294"/>
  </p:notesMasterIdLst>
  <p:handoutMasterIdLst>
    <p:handoutMasterId r:id="rId295"/>
  </p:handoutMasterIdLst>
  <p:sldIdLst>
    <p:sldId id="4256" r:id="rId70"/>
    <p:sldId id="4680" r:id="rId71"/>
    <p:sldId id="4678" r:id="rId72"/>
    <p:sldId id="4687" r:id="rId73"/>
    <p:sldId id="4437" r:id="rId74"/>
    <p:sldId id="2616" r:id="rId75"/>
    <p:sldId id="4691" r:id="rId76"/>
    <p:sldId id="4524" r:id="rId77"/>
    <p:sldId id="3280" r:id="rId78"/>
    <p:sldId id="4140" r:id="rId79"/>
    <p:sldId id="2687" r:id="rId80"/>
    <p:sldId id="4643" r:id="rId81"/>
    <p:sldId id="4661" r:id="rId82"/>
    <p:sldId id="4689" r:id="rId83"/>
    <p:sldId id="4142" r:id="rId84"/>
    <p:sldId id="3295" r:id="rId85"/>
    <p:sldId id="3296" r:id="rId86"/>
    <p:sldId id="3297" r:id="rId87"/>
    <p:sldId id="2886" r:id="rId88"/>
    <p:sldId id="2887" r:id="rId89"/>
    <p:sldId id="4408" r:id="rId90"/>
    <p:sldId id="2889" r:id="rId91"/>
    <p:sldId id="2890" r:id="rId92"/>
    <p:sldId id="2891" r:id="rId93"/>
    <p:sldId id="3845" r:id="rId94"/>
    <p:sldId id="3846" r:id="rId95"/>
    <p:sldId id="3847" r:id="rId96"/>
    <p:sldId id="3264" r:id="rId97"/>
    <p:sldId id="2893" r:id="rId98"/>
    <p:sldId id="3660" r:id="rId99"/>
    <p:sldId id="3707" r:id="rId100"/>
    <p:sldId id="3853" r:id="rId101"/>
    <p:sldId id="3856" r:id="rId102"/>
    <p:sldId id="3925" r:id="rId103"/>
    <p:sldId id="4681" r:id="rId104"/>
    <p:sldId id="3927" r:id="rId105"/>
    <p:sldId id="3928" r:id="rId106"/>
    <p:sldId id="3929" r:id="rId107"/>
    <p:sldId id="3930" r:id="rId108"/>
    <p:sldId id="3931" r:id="rId109"/>
    <p:sldId id="3932" r:id="rId110"/>
    <p:sldId id="3974" r:id="rId111"/>
    <p:sldId id="3934" r:id="rId112"/>
    <p:sldId id="3935" r:id="rId113"/>
    <p:sldId id="3976" r:id="rId114"/>
    <p:sldId id="3977" r:id="rId115"/>
    <p:sldId id="3936" r:id="rId116"/>
    <p:sldId id="3937" r:id="rId117"/>
    <p:sldId id="3938" r:id="rId118"/>
    <p:sldId id="3939" r:id="rId119"/>
    <p:sldId id="3940" r:id="rId120"/>
    <p:sldId id="3941" r:id="rId121"/>
    <p:sldId id="3942" r:id="rId122"/>
    <p:sldId id="3943" r:id="rId123"/>
    <p:sldId id="3944" r:id="rId124"/>
    <p:sldId id="3945" r:id="rId125"/>
    <p:sldId id="3946" r:id="rId126"/>
    <p:sldId id="3947" r:id="rId127"/>
    <p:sldId id="3948" r:id="rId128"/>
    <p:sldId id="3949" r:id="rId129"/>
    <p:sldId id="3950" r:id="rId130"/>
    <p:sldId id="4427" r:id="rId131"/>
    <p:sldId id="4428" r:id="rId132"/>
    <p:sldId id="3952" r:id="rId133"/>
    <p:sldId id="3953" r:id="rId134"/>
    <p:sldId id="3954" r:id="rId135"/>
    <p:sldId id="3958" r:id="rId136"/>
    <p:sldId id="3978" r:id="rId137"/>
    <p:sldId id="3981" r:id="rId138"/>
    <p:sldId id="3982" r:id="rId139"/>
    <p:sldId id="3983" r:id="rId140"/>
    <p:sldId id="3984" r:id="rId141"/>
    <p:sldId id="3959" r:id="rId142"/>
    <p:sldId id="3294" r:id="rId143"/>
    <p:sldId id="3961" r:id="rId144"/>
    <p:sldId id="3985" r:id="rId145"/>
    <p:sldId id="3966" r:id="rId146"/>
    <p:sldId id="3972" r:id="rId147"/>
    <p:sldId id="3989" r:id="rId148"/>
    <p:sldId id="4682" r:id="rId149"/>
    <p:sldId id="3996" r:id="rId150"/>
    <p:sldId id="2637" r:id="rId151"/>
    <p:sldId id="4690" r:id="rId152"/>
    <p:sldId id="3997" r:id="rId153"/>
    <p:sldId id="4409" r:id="rId154"/>
    <p:sldId id="4410" r:id="rId155"/>
    <p:sldId id="4411" r:id="rId156"/>
    <p:sldId id="4412" r:id="rId157"/>
    <p:sldId id="4413" r:id="rId158"/>
    <p:sldId id="4414" r:id="rId159"/>
    <p:sldId id="4419" r:id="rId160"/>
    <p:sldId id="4417" r:id="rId161"/>
    <p:sldId id="4418" r:id="rId162"/>
    <p:sldId id="4415" r:id="rId163"/>
    <p:sldId id="4416" r:id="rId164"/>
    <p:sldId id="3859" r:id="rId165"/>
    <p:sldId id="3860" r:id="rId166"/>
    <p:sldId id="3741" r:id="rId167"/>
    <p:sldId id="3742" r:id="rId168"/>
    <p:sldId id="3743" r:id="rId169"/>
    <p:sldId id="3744" r:id="rId170"/>
    <p:sldId id="3745" r:id="rId171"/>
    <p:sldId id="3746" r:id="rId172"/>
    <p:sldId id="3747" r:id="rId173"/>
    <p:sldId id="3748" r:id="rId174"/>
    <p:sldId id="3749" r:id="rId175"/>
    <p:sldId id="3874" r:id="rId176"/>
    <p:sldId id="3751" r:id="rId177"/>
    <p:sldId id="4265" r:id="rId178"/>
    <p:sldId id="4430" r:id="rId179"/>
    <p:sldId id="4686" r:id="rId180"/>
    <p:sldId id="3758" r:id="rId181"/>
    <p:sldId id="3759" r:id="rId182"/>
    <p:sldId id="4272" r:id="rId183"/>
    <p:sldId id="4273" r:id="rId184"/>
    <p:sldId id="4420" r:id="rId185"/>
    <p:sldId id="3765" r:id="rId186"/>
    <p:sldId id="3766" r:id="rId187"/>
    <p:sldId id="3767" r:id="rId188"/>
    <p:sldId id="3768" r:id="rId189"/>
    <p:sldId id="3769" r:id="rId190"/>
    <p:sldId id="3770" r:id="rId191"/>
    <p:sldId id="3771" r:id="rId192"/>
    <p:sldId id="3772" r:id="rId193"/>
    <p:sldId id="3773" r:id="rId194"/>
    <p:sldId id="4185" r:id="rId195"/>
    <p:sldId id="4421" r:id="rId196"/>
    <p:sldId id="3324" r:id="rId197"/>
    <p:sldId id="3325" r:id="rId198"/>
    <p:sldId id="4683" r:id="rId199"/>
    <p:sldId id="4015" r:id="rId200"/>
    <p:sldId id="4016" r:id="rId201"/>
    <p:sldId id="4017" r:id="rId202"/>
    <p:sldId id="3916" r:id="rId203"/>
    <p:sldId id="4086" r:id="rId204"/>
    <p:sldId id="4356" r:id="rId205"/>
    <p:sldId id="4357" r:id="rId206"/>
    <p:sldId id="4358" r:id="rId207"/>
    <p:sldId id="4359" r:id="rId208"/>
    <p:sldId id="4360" r:id="rId209"/>
    <p:sldId id="4361" r:id="rId210"/>
    <p:sldId id="4362" r:id="rId211"/>
    <p:sldId id="4363" r:id="rId212"/>
    <p:sldId id="4364" r:id="rId213"/>
    <p:sldId id="4365" r:id="rId214"/>
    <p:sldId id="4366" r:id="rId215"/>
    <p:sldId id="4093" r:id="rId216"/>
    <p:sldId id="4422" r:id="rId217"/>
    <p:sldId id="4367" r:id="rId218"/>
    <p:sldId id="4688" r:id="rId219"/>
    <p:sldId id="4424" r:id="rId220"/>
    <p:sldId id="4425" r:id="rId221"/>
    <p:sldId id="4426" r:id="rId222"/>
    <p:sldId id="4429" r:id="rId223"/>
    <p:sldId id="4431" r:id="rId224"/>
    <p:sldId id="4432" r:id="rId225"/>
    <p:sldId id="3844" r:id="rId226"/>
    <p:sldId id="3808" r:id="rId227"/>
    <p:sldId id="3809" r:id="rId228"/>
    <p:sldId id="3810" r:id="rId229"/>
    <p:sldId id="3811" r:id="rId230"/>
    <p:sldId id="3841" r:id="rId231"/>
    <p:sldId id="3812" r:id="rId232"/>
    <p:sldId id="3813" r:id="rId233"/>
    <p:sldId id="3814" r:id="rId234"/>
    <p:sldId id="3815" r:id="rId235"/>
    <p:sldId id="3816" r:id="rId236"/>
    <p:sldId id="3817" r:id="rId237"/>
    <p:sldId id="3818" r:id="rId238"/>
    <p:sldId id="3819" r:id="rId239"/>
    <p:sldId id="3820" r:id="rId240"/>
    <p:sldId id="3821" r:id="rId241"/>
    <p:sldId id="3822" r:id="rId242"/>
    <p:sldId id="3823" r:id="rId243"/>
    <p:sldId id="3824" r:id="rId244"/>
    <p:sldId id="3825" r:id="rId245"/>
    <p:sldId id="3826" r:id="rId246"/>
    <p:sldId id="3827" r:id="rId247"/>
    <p:sldId id="3828" r:id="rId248"/>
    <p:sldId id="3829" r:id="rId249"/>
    <p:sldId id="3830" r:id="rId250"/>
    <p:sldId id="3831" r:id="rId251"/>
    <p:sldId id="3832" r:id="rId252"/>
    <p:sldId id="3833" r:id="rId253"/>
    <p:sldId id="3834" r:id="rId254"/>
    <p:sldId id="3835" r:id="rId255"/>
    <p:sldId id="3836" r:id="rId256"/>
    <p:sldId id="3837" r:id="rId257"/>
    <p:sldId id="3838" r:id="rId258"/>
    <p:sldId id="3839" r:id="rId259"/>
    <p:sldId id="4232" r:id="rId260"/>
    <p:sldId id="4233" r:id="rId261"/>
    <p:sldId id="4234" r:id="rId262"/>
    <p:sldId id="4235" r:id="rId263"/>
    <p:sldId id="4236" r:id="rId264"/>
    <p:sldId id="4237" r:id="rId265"/>
    <p:sldId id="4238" r:id="rId266"/>
    <p:sldId id="4239" r:id="rId267"/>
    <p:sldId id="4240" r:id="rId268"/>
    <p:sldId id="4241" r:id="rId269"/>
    <p:sldId id="4242" r:id="rId270"/>
    <p:sldId id="4002" r:id="rId271"/>
    <p:sldId id="4370" r:id="rId272"/>
    <p:sldId id="4371" r:id="rId273"/>
    <p:sldId id="4372" r:id="rId274"/>
    <p:sldId id="4373" r:id="rId275"/>
    <p:sldId id="4374" r:id="rId276"/>
    <p:sldId id="4375" r:id="rId277"/>
    <p:sldId id="4376" r:id="rId278"/>
    <p:sldId id="4377" r:id="rId279"/>
    <p:sldId id="4378" r:id="rId280"/>
    <p:sldId id="4379" r:id="rId281"/>
    <p:sldId id="4380" r:id="rId282"/>
    <p:sldId id="4381" r:id="rId283"/>
    <p:sldId id="4382" r:id="rId284"/>
    <p:sldId id="4132" r:id="rId285"/>
    <p:sldId id="4133" r:id="rId286"/>
    <p:sldId id="3960" r:id="rId287"/>
    <p:sldId id="4227" r:id="rId288"/>
    <p:sldId id="4228" r:id="rId289"/>
    <p:sldId id="4229" r:id="rId290"/>
    <p:sldId id="4230" r:id="rId291"/>
    <p:sldId id="4231" r:id="rId292"/>
    <p:sldId id="4405" r:id="rId29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432FF"/>
    <a:srgbClr val="FF00C4"/>
    <a:srgbClr val="1A5712"/>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95" autoAdjust="0"/>
    <p:restoredTop sz="99433" autoAdjust="0"/>
  </p:normalViewPr>
  <p:slideViewPr>
    <p:cSldViewPr>
      <p:cViewPr varScale="1">
        <p:scale>
          <a:sx n="93" d="100"/>
          <a:sy n="93" d="100"/>
        </p:scale>
        <p:origin x="664"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8.xml"/><Relationship Id="rId299" Type="http://schemas.openxmlformats.org/officeDocument/2006/relationships/tableStyles" Target="tableStyles.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0.xml"/><Relationship Id="rId170" Type="http://schemas.openxmlformats.org/officeDocument/2006/relationships/slide" Target="slides/slide101.xml"/><Relationship Id="rId226" Type="http://schemas.openxmlformats.org/officeDocument/2006/relationships/slide" Target="slides/slide157.xml"/><Relationship Id="rId268" Type="http://schemas.openxmlformats.org/officeDocument/2006/relationships/slide" Target="slides/slide199.xml"/><Relationship Id="rId32" Type="http://schemas.openxmlformats.org/officeDocument/2006/relationships/slideMaster" Target="slideMasters/slideMaster32.xml"/><Relationship Id="rId74" Type="http://schemas.openxmlformats.org/officeDocument/2006/relationships/slide" Target="slides/slide5.xml"/><Relationship Id="rId128" Type="http://schemas.openxmlformats.org/officeDocument/2006/relationships/slide" Target="slides/slide59.xml"/><Relationship Id="rId5" Type="http://schemas.openxmlformats.org/officeDocument/2006/relationships/slideMaster" Target="slideMasters/slideMaster5.xml"/><Relationship Id="rId181" Type="http://schemas.openxmlformats.org/officeDocument/2006/relationships/slide" Target="slides/slide112.xml"/><Relationship Id="rId237" Type="http://schemas.openxmlformats.org/officeDocument/2006/relationships/slide" Target="slides/slide168.xml"/><Relationship Id="rId279" Type="http://schemas.openxmlformats.org/officeDocument/2006/relationships/slide" Target="slides/slide210.xml"/><Relationship Id="rId43" Type="http://schemas.openxmlformats.org/officeDocument/2006/relationships/slideMaster" Target="slideMasters/slideMaster43.xml"/><Relationship Id="rId139" Type="http://schemas.openxmlformats.org/officeDocument/2006/relationships/slide" Target="slides/slide70.xml"/><Relationship Id="rId290" Type="http://schemas.openxmlformats.org/officeDocument/2006/relationships/slide" Target="slides/slide221.xml"/><Relationship Id="rId85" Type="http://schemas.openxmlformats.org/officeDocument/2006/relationships/slide" Target="slides/slide16.xml"/><Relationship Id="rId150" Type="http://schemas.openxmlformats.org/officeDocument/2006/relationships/slide" Target="slides/slide81.xml"/><Relationship Id="rId192" Type="http://schemas.openxmlformats.org/officeDocument/2006/relationships/slide" Target="slides/slide123.xml"/><Relationship Id="rId206" Type="http://schemas.openxmlformats.org/officeDocument/2006/relationships/slide" Target="slides/slide137.xml"/><Relationship Id="rId248" Type="http://schemas.openxmlformats.org/officeDocument/2006/relationships/slide" Target="slides/slide179.xml"/><Relationship Id="rId12" Type="http://schemas.openxmlformats.org/officeDocument/2006/relationships/slideMaster" Target="slideMasters/slideMaster12.xml"/><Relationship Id="rId108" Type="http://schemas.openxmlformats.org/officeDocument/2006/relationships/slide" Target="slides/slide39.xml"/><Relationship Id="rId54" Type="http://schemas.openxmlformats.org/officeDocument/2006/relationships/slideMaster" Target="slideMasters/slideMaster54.xml"/><Relationship Id="rId75" Type="http://schemas.openxmlformats.org/officeDocument/2006/relationships/slide" Target="slides/slide6.xml"/><Relationship Id="rId96" Type="http://schemas.openxmlformats.org/officeDocument/2006/relationships/slide" Target="slides/slide27.xml"/><Relationship Id="rId140" Type="http://schemas.openxmlformats.org/officeDocument/2006/relationships/slide" Target="slides/slide71.xml"/><Relationship Id="rId161" Type="http://schemas.openxmlformats.org/officeDocument/2006/relationships/slide" Target="slides/slide92.xml"/><Relationship Id="rId182" Type="http://schemas.openxmlformats.org/officeDocument/2006/relationships/slide" Target="slides/slide113.xml"/><Relationship Id="rId217" Type="http://schemas.openxmlformats.org/officeDocument/2006/relationships/slide" Target="slides/slide148.xml"/><Relationship Id="rId6" Type="http://schemas.openxmlformats.org/officeDocument/2006/relationships/slideMaster" Target="slideMasters/slideMaster6.xml"/><Relationship Id="rId238" Type="http://schemas.openxmlformats.org/officeDocument/2006/relationships/slide" Target="slides/slide169.xml"/><Relationship Id="rId259" Type="http://schemas.openxmlformats.org/officeDocument/2006/relationships/slide" Target="slides/slide190.xml"/><Relationship Id="rId23" Type="http://schemas.openxmlformats.org/officeDocument/2006/relationships/slideMaster" Target="slideMasters/slideMaster23.xml"/><Relationship Id="rId119" Type="http://schemas.openxmlformats.org/officeDocument/2006/relationships/slide" Target="slides/slide50.xml"/><Relationship Id="rId270" Type="http://schemas.openxmlformats.org/officeDocument/2006/relationships/slide" Target="slides/slide201.xml"/><Relationship Id="rId291" Type="http://schemas.openxmlformats.org/officeDocument/2006/relationships/slide" Target="slides/slide222.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17.xml"/><Relationship Id="rId130" Type="http://schemas.openxmlformats.org/officeDocument/2006/relationships/slide" Target="slides/slide61.xml"/><Relationship Id="rId151" Type="http://schemas.openxmlformats.org/officeDocument/2006/relationships/slide" Target="slides/slide82.xml"/><Relationship Id="rId172" Type="http://schemas.openxmlformats.org/officeDocument/2006/relationships/slide" Target="slides/slide103.xml"/><Relationship Id="rId193" Type="http://schemas.openxmlformats.org/officeDocument/2006/relationships/slide" Target="slides/slide124.xml"/><Relationship Id="rId207" Type="http://schemas.openxmlformats.org/officeDocument/2006/relationships/slide" Target="slides/slide138.xml"/><Relationship Id="rId228" Type="http://schemas.openxmlformats.org/officeDocument/2006/relationships/slide" Target="slides/slide159.xml"/><Relationship Id="rId249" Type="http://schemas.openxmlformats.org/officeDocument/2006/relationships/slide" Target="slides/slide180.xml"/><Relationship Id="rId13" Type="http://schemas.openxmlformats.org/officeDocument/2006/relationships/slideMaster" Target="slideMasters/slideMaster13.xml"/><Relationship Id="rId109" Type="http://schemas.openxmlformats.org/officeDocument/2006/relationships/slide" Target="slides/slide40.xml"/><Relationship Id="rId260" Type="http://schemas.openxmlformats.org/officeDocument/2006/relationships/slide" Target="slides/slide191.xml"/><Relationship Id="rId281" Type="http://schemas.openxmlformats.org/officeDocument/2006/relationships/slide" Target="slides/slide212.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7.xml"/><Relationship Id="rId97" Type="http://schemas.openxmlformats.org/officeDocument/2006/relationships/slide" Target="slides/slide28.xml"/><Relationship Id="rId120" Type="http://schemas.openxmlformats.org/officeDocument/2006/relationships/slide" Target="slides/slide51.xml"/><Relationship Id="rId141" Type="http://schemas.openxmlformats.org/officeDocument/2006/relationships/slide" Target="slides/slide72.xml"/><Relationship Id="rId7" Type="http://schemas.openxmlformats.org/officeDocument/2006/relationships/slideMaster" Target="slideMasters/slideMaster7.xml"/><Relationship Id="rId162" Type="http://schemas.openxmlformats.org/officeDocument/2006/relationships/slide" Target="slides/slide93.xml"/><Relationship Id="rId183" Type="http://schemas.openxmlformats.org/officeDocument/2006/relationships/slide" Target="slides/slide114.xml"/><Relationship Id="rId218" Type="http://schemas.openxmlformats.org/officeDocument/2006/relationships/slide" Target="slides/slide149.xml"/><Relationship Id="rId239" Type="http://schemas.openxmlformats.org/officeDocument/2006/relationships/slide" Target="slides/slide170.xml"/><Relationship Id="rId250" Type="http://schemas.openxmlformats.org/officeDocument/2006/relationships/slide" Target="slides/slide181.xml"/><Relationship Id="rId271" Type="http://schemas.openxmlformats.org/officeDocument/2006/relationships/slide" Target="slides/slide202.xml"/><Relationship Id="rId292" Type="http://schemas.openxmlformats.org/officeDocument/2006/relationships/slide" Target="slides/slide223.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8.xml"/><Relationship Id="rId110" Type="http://schemas.openxmlformats.org/officeDocument/2006/relationships/slide" Target="slides/slide41.xml"/><Relationship Id="rId131" Type="http://schemas.openxmlformats.org/officeDocument/2006/relationships/slide" Target="slides/slide62.xml"/><Relationship Id="rId152" Type="http://schemas.openxmlformats.org/officeDocument/2006/relationships/slide" Target="slides/slide83.xml"/><Relationship Id="rId173" Type="http://schemas.openxmlformats.org/officeDocument/2006/relationships/slide" Target="slides/slide104.xml"/><Relationship Id="rId194" Type="http://schemas.openxmlformats.org/officeDocument/2006/relationships/slide" Target="slides/slide125.xml"/><Relationship Id="rId208" Type="http://schemas.openxmlformats.org/officeDocument/2006/relationships/slide" Target="slides/slide139.xml"/><Relationship Id="rId229" Type="http://schemas.openxmlformats.org/officeDocument/2006/relationships/slide" Target="slides/slide160.xml"/><Relationship Id="rId240" Type="http://schemas.openxmlformats.org/officeDocument/2006/relationships/slide" Target="slides/slide171.xml"/><Relationship Id="rId261" Type="http://schemas.openxmlformats.org/officeDocument/2006/relationships/slide" Target="slides/slide19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8.xml"/><Relationship Id="rId100" Type="http://schemas.openxmlformats.org/officeDocument/2006/relationships/slide" Target="slides/slide31.xml"/><Relationship Id="rId282" Type="http://schemas.openxmlformats.org/officeDocument/2006/relationships/slide" Target="slides/slide213.xml"/><Relationship Id="rId8" Type="http://schemas.openxmlformats.org/officeDocument/2006/relationships/slideMaster" Target="slideMasters/slideMaster8.xml"/><Relationship Id="rId98" Type="http://schemas.openxmlformats.org/officeDocument/2006/relationships/slide" Target="slides/slide29.xml"/><Relationship Id="rId121" Type="http://schemas.openxmlformats.org/officeDocument/2006/relationships/slide" Target="slides/slide52.xml"/><Relationship Id="rId142" Type="http://schemas.openxmlformats.org/officeDocument/2006/relationships/slide" Target="slides/slide73.xml"/><Relationship Id="rId163" Type="http://schemas.openxmlformats.org/officeDocument/2006/relationships/slide" Target="slides/slide94.xml"/><Relationship Id="rId184" Type="http://schemas.openxmlformats.org/officeDocument/2006/relationships/slide" Target="slides/slide115.xml"/><Relationship Id="rId219" Type="http://schemas.openxmlformats.org/officeDocument/2006/relationships/slide" Target="slides/slide150.xml"/><Relationship Id="rId230" Type="http://schemas.openxmlformats.org/officeDocument/2006/relationships/slide" Target="slides/slide161.xml"/><Relationship Id="rId251" Type="http://schemas.openxmlformats.org/officeDocument/2006/relationships/slide" Target="slides/slide18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203.xml"/><Relationship Id="rId293" Type="http://schemas.openxmlformats.org/officeDocument/2006/relationships/slide" Target="slides/slide224.xml"/><Relationship Id="rId88" Type="http://schemas.openxmlformats.org/officeDocument/2006/relationships/slide" Target="slides/slide19.xml"/><Relationship Id="rId111" Type="http://schemas.openxmlformats.org/officeDocument/2006/relationships/slide" Target="slides/slide42.xml"/><Relationship Id="rId132" Type="http://schemas.openxmlformats.org/officeDocument/2006/relationships/slide" Target="slides/slide63.xml"/><Relationship Id="rId153" Type="http://schemas.openxmlformats.org/officeDocument/2006/relationships/slide" Target="slides/slide84.xml"/><Relationship Id="rId174" Type="http://schemas.openxmlformats.org/officeDocument/2006/relationships/slide" Target="slides/slide105.xml"/><Relationship Id="rId195" Type="http://schemas.openxmlformats.org/officeDocument/2006/relationships/slide" Target="slides/slide126.xml"/><Relationship Id="rId209" Type="http://schemas.openxmlformats.org/officeDocument/2006/relationships/slide" Target="slides/slide140.xml"/><Relationship Id="rId220" Type="http://schemas.openxmlformats.org/officeDocument/2006/relationships/slide" Target="slides/slide151.xml"/><Relationship Id="rId241" Type="http://schemas.openxmlformats.org/officeDocument/2006/relationships/slide" Target="slides/slide17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3.xml"/><Relationship Id="rId283" Type="http://schemas.openxmlformats.org/officeDocument/2006/relationships/slide" Target="slides/slide214.xml"/><Relationship Id="rId78" Type="http://schemas.openxmlformats.org/officeDocument/2006/relationships/slide" Target="slides/slide9.xml"/><Relationship Id="rId99" Type="http://schemas.openxmlformats.org/officeDocument/2006/relationships/slide" Target="slides/slide30.xml"/><Relationship Id="rId101" Type="http://schemas.openxmlformats.org/officeDocument/2006/relationships/slide" Target="slides/slide32.xml"/><Relationship Id="rId122" Type="http://schemas.openxmlformats.org/officeDocument/2006/relationships/slide" Target="slides/slide53.xml"/><Relationship Id="rId143" Type="http://schemas.openxmlformats.org/officeDocument/2006/relationships/slide" Target="slides/slide74.xml"/><Relationship Id="rId164" Type="http://schemas.openxmlformats.org/officeDocument/2006/relationships/slide" Target="slides/slide95.xml"/><Relationship Id="rId185" Type="http://schemas.openxmlformats.org/officeDocument/2006/relationships/slide" Target="slides/slide116.xml"/><Relationship Id="rId9" Type="http://schemas.openxmlformats.org/officeDocument/2006/relationships/slideMaster" Target="slideMasters/slideMaster9.xml"/><Relationship Id="rId210" Type="http://schemas.openxmlformats.org/officeDocument/2006/relationships/slide" Target="slides/slide141.xml"/><Relationship Id="rId26" Type="http://schemas.openxmlformats.org/officeDocument/2006/relationships/slideMaster" Target="slideMasters/slideMaster26.xml"/><Relationship Id="rId231" Type="http://schemas.openxmlformats.org/officeDocument/2006/relationships/slide" Target="slides/slide162.xml"/><Relationship Id="rId252" Type="http://schemas.openxmlformats.org/officeDocument/2006/relationships/slide" Target="slides/slide183.xml"/><Relationship Id="rId273" Type="http://schemas.openxmlformats.org/officeDocument/2006/relationships/slide" Target="slides/slide204.xml"/><Relationship Id="rId294" Type="http://schemas.openxmlformats.org/officeDocument/2006/relationships/notesMaster" Target="notesMasters/notesMaster1.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20.xml"/><Relationship Id="rId112" Type="http://schemas.openxmlformats.org/officeDocument/2006/relationships/slide" Target="slides/slide43.xml"/><Relationship Id="rId133" Type="http://schemas.openxmlformats.org/officeDocument/2006/relationships/slide" Target="slides/slide64.xml"/><Relationship Id="rId154" Type="http://schemas.openxmlformats.org/officeDocument/2006/relationships/slide" Target="slides/slide85.xml"/><Relationship Id="rId175" Type="http://schemas.openxmlformats.org/officeDocument/2006/relationships/slide" Target="slides/slide106.xml"/><Relationship Id="rId196" Type="http://schemas.openxmlformats.org/officeDocument/2006/relationships/slide" Target="slides/slide127.xml"/><Relationship Id="rId200" Type="http://schemas.openxmlformats.org/officeDocument/2006/relationships/slide" Target="slides/slide131.xml"/><Relationship Id="rId16" Type="http://schemas.openxmlformats.org/officeDocument/2006/relationships/slideMaster" Target="slideMasters/slideMaster16.xml"/><Relationship Id="rId221" Type="http://schemas.openxmlformats.org/officeDocument/2006/relationships/slide" Target="slides/slide152.xml"/><Relationship Id="rId242" Type="http://schemas.openxmlformats.org/officeDocument/2006/relationships/slide" Target="slides/slide173.xml"/><Relationship Id="rId263" Type="http://schemas.openxmlformats.org/officeDocument/2006/relationships/slide" Target="slides/slide194.xml"/><Relationship Id="rId284" Type="http://schemas.openxmlformats.org/officeDocument/2006/relationships/slide" Target="slides/slide215.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0.xml"/><Relationship Id="rId102" Type="http://schemas.openxmlformats.org/officeDocument/2006/relationships/slide" Target="slides/slide33.xml"/><Relationship Id="rId123" Type="http://schemas.openxmlformats.org/officeDocument/2006/relationships/slide" Target="slides/slide54.xml"/><Relationship Id="rId144" Type="http://schemas.openxmlformats.org/officeDocument/2006/relationships/slide" Target="slides/slide75.xml"/><Relationship Id="rId90" Type="http://schemas.openxmlformats.org/officeDocument/2006/relationships/slide" Target="slides/slide21.xml"/><Relationship Id="rId165" Type="http://schemas.openxmlformats.org/officeDocument/2006/relationships/slide" Target="slides/slide96.xml"/><Relationship Id="rId186" Type="http://schemas.openxmlformats.org/officeDocument/2006/relationships/slide" Target="slides/slide117.xml"/><Relationship Id="rId211" Type="http://schemas.openxmlformats.org/officeDocument/2006/relationships/slide" Target="slides/slide142.xml"/><Relationship Id="rId232" Type="http://schemas.openxmlformats.org/officeDocument/2006/relationships/slide" Target="slides/slide163.xml"/><Relationship Id="rId253" Type="http://schemas.openxmlformats.org/officeDocument/2006/relationships/slide" Target="slides/slide184.xml"/><Relationship Id="rId274" Type="http://schemas.openxmlformats.org/officeDocument/2006/relationships/slide" Target="slides/slide205.xml"/><Relationship Id="rId295" Type="http://schemas.openxmlformats.org/officeDocument/2006/relationships/handoutMaster" Target="handoutMasters/handoutMaster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44.xml"/><Relationship Id="rId134" Type="http://schemas.openxmlformats.org/officeDocument/2006/relationships/slide" Target="slides/slide65.xml"/><Relationship Id="rId80" Type="http://schemas.openxmlformats.org/officeDocument/2006/relationships/slide" Target="slides/slide11.xml"/><Relationship Id="rId155" Type="http://schemas.openxmlformats.org/officeDocument/2006/relationships/slide" Target="slides/slide86.xml"/><Relationship Id="rId176" Type="http://schemas.openxmlformats.org/officeDocument/2006/relationships/slide" Target="slides/slide107.xml"/><Relationship Id="rId197" Type="http://schemas.openxmlformats.org/officeDocument/2006/relationships/slide" Target="slides/slide128.xml"/><Relationship Id="rId201" Type="http://schemas.openxmlformats.org/officeDocument/2006/relationships/slide" Target="slides/slide132.xml"/><Relationship Id="rId222" Type="http://schemas.openxmlformats.org/officeDocument/2006/relationships/slide" Target="slides/slide153.xml"/><Relationship Id="rId243" Type="http://schemas.openxmlformats.org/officeDocument/2006/relationships/slide" Target="slides/slide174.xml"/><Relationship Id="rId264" Type="http://schemas.openxmlformats.org/officeDocument/2006/relationships/slide" Target="slides/slide195.xml"/><Relationship Id="rId285" Type="http://schemas.openxmlformats.org/officeDocument/2006/relationships/slide" Target="slides/slide21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4.xml"/><Relationship Id="rId124" Type="http://schemas.openxmlformats.org/officeDocument/2006/relationships/slide" Target="slides/slide55.xml"/><Relationship Id="rId70" Type="http://schemas.openxmlformats.org/officeDocument/2006/relationships/slide" Target="slides/slide1.xml"/><Relationship Id="rId91" Type="http://schemas.openxmlformats.org/officeDocument/2006/relationships/slide" Target="slides/slide22.xml"/><Relationship Id="rId145" Type="http://schemas.openxmlformats.org/officeDocument/2006/relationships/slide" Target="slides/slide76.xml"/><Relationship Id="rId166" Type="http://schemas.openxmlformats.org/officeDocument/2006/relationships/slide" Target="slides/slide97.xml"/><Relationship Id="rId187" Type="http://schemas.openxmlformats.org/officeDocument/2006/relationships/slide" Target="slides/slide118.xml"/><Relationship Id="rId1" Type="http://schemas.openxmlformats.org/officeDocument/2006/relationships/slideMaster" Target="slideMasters/slideMaster1.xml"/><Relationship Id="rId212" Type="http://schemas.openxmlformats.org/officeDocument/2006/relationships/slide" Target="slides/slide143.xml"/><Relationship Id="rId233" Type="http://schemas.openxmlformats.org/officeDocument/2006/relationships/slide" Target="slides/slide164.xml"/><Relationship Id="rId254" Type="http://schemas.openxmlformats.org/officeDocument/2006/relationships/slide" Target="slides/slide185.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5.xml"/><Relationship Id="rId275" Type="http://schemas.openxmlformats.org/officeDocument/2006/relationships/slide" Target="slides/slide206.xml"/><Relationship Id="rId296" Type="http://schemas.openxmlformats.org/officeDocument/2006/relationships/presProps" Target="presProps.xml"/><Relationship Id="rId60" Type="http://schemas.openxmlformats.org/officeDocument/2006/relationships/slideMaster" Target="slideMasters/slideMaster60.xml"/><Relationship Id="rId81" Type="http://schemas.openxmlformats.org/officeDocument/2006/relationships/slide" Target="slides/slide12.xml"/><Relationship Id="rId135" Type="http://schemas.openxmlformats.org/officeDocument/2006/relationships/slide" Target="slides/slide66.xml"/><Relationship Id="rId156" Type="http://schemas.openxmlformats.org/officeDocument/2006/relationships/slide" Target="slides/slide87.xml"/><Relationship Id="rId177" Type="http://schemas.openxmlformats.org/officeDocument/2006/relationships/slide" Target="slides/slide108.xml"/><Relationship Id="rId198" Type="http://schemas.openxmlformats.org/officeDocument/2006/relationships/slide" Target="slides/slide129.xml"/><Relationship Id="rId202" Type="http://schemas.openxmlformats.org/officeDocument/2006/relationships/slide" Target="slides/slide133.xml"/><Relationship Id="rId223" Type="http://schemas.openxmlformats.org/officeDocument/2006/relationships/slide" Target="slides/slide154.xml"/><Relationship Id="rId244" Type="http://schemas.openxmlformats.org/officeDocument/2006/relationships/slide" Target="slides/slide17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6.xml"/><Relationship Id="rId286" Type="http://schemas.openxmlformats.org/officeDocument/2006/relationships/slide" Target="slides/slide217.xml"/><Relationship Id="rId50" Type="http://schemas.openxmlformats.org/officeDocument/2006/relationships/slideMaster" Target="slideMasters/slideMaster50.xml"/><Relationship Id="rId104" Type="http://schemas.openxmlformats.org/officeDocument/2006/relationships/slide" Target="slides/slide35.xml"/><Relationship Id="rId125" Type="http://schemas.openxmlformats.org/officeDocument/2006/relationships/slide" Target="slides/slide56.xml"/><Relationship Id="rId146" Type="http://schemas.openxmlformats.org/officeDocument/2006/relationships/slide" Target="slides/slide77.xml"/><Relationship Id="rId167" Type="http://schemas.openxmlformats.org/officeDocument/2006/relationships/slide" Target="slides/slide98.xml"/><Relationship Id="rId188" Type="http://schemas.openxmlformats.org/officeDocument/2006/relationships/slide" Target="slides/slide119.xml"/><Relationship Id="rId71" Type="http://schemas.openxmlformats.org/officeDocument/2006/relationships/slide" Target="slides/slide2.xml"/><Relationship Id="rId92" Type="http://schemas.openxmlformats.org/officeDocument/2006/relationships/slide" Target="slides/slide23.xml"/><Relationship Id="rId213" Type="http://schemas.openxmlformats.org/officeDocument/2006/relationships/slide" Target="slides/slide144.xml"/><Relationship Id="rId234" Type="http://schemas.openxmlformats.org/officeDocument/2006/relationships/slide" Target="slides/slide16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6.xml"/><Relationship Id="rId276" Type="http://schemas.openxmlformats.org/officeDocument/2006/relationships/slide" Target="slides/slide207.xml"/><Relationship Id="rId297" Type="http://schemas.openxmlformats.org/officeDocument/2006/relationships/viewProps" Target="viewProps.xml"/><Relationship Id="rId40" Type="http://schemas.openxmlformats.org/officeDocument/2006/relationships/slideMaster" Target="slideMasters/slideMaster40.xml"/><Relationship Id="rId115" Type="http://schemas.openxmlformats.org/officeDocument/2006/relationships/slide" Target="slides/slide46.xml"/><Relationship Id="rId136" Type="http://schemas.openxmlformats.org/officeDocument/2006/relationships/slide" Target="slides/slide67.xml"/><Relationship Id="rId157" Type="http://schemas.openxmlformats.org/officeDocument/2006/relationships/slide" Target="slides/slide88.xml"/><Relationship Id="rId178" Type="http://schemas.openxmlformats.org/officeDocument/2006/relationships/slide" Target="slides/slide109.xml"/><Relationship Id="rId61" Type="http://schemas.openxmlformats.org/officeDocument/2006/relationships/slideMaster" Target="slideMasters/slideMaster61.xml"/><Relationship Id="rId82" Type="http://schemas.openxmlformats.org/officeDocument/2006/relationships/slide" Target="slides/slide13.xml"/><Relationship Id="rId199" Type="http://schemas.openxmlformats.org/officeDocument/2006/relationships/slide" Target="slides/slide130.xml"/><Relationship Id="rId203" Type="http://schemas.openxmlformats.org/officeDocument/2006/relationships/slide" Target="slides/slide134.xml"/><Relationship Id="rId19" Type="http://schemas.openxmlformats.org/officeDocument/2006/relationships/slideMaster" Target="slideMasters/slideMaster19.xml"/><Relationship Id="rId224" Type="http://schemas.openxmlformats.org/officeDocument/2006/relationships/slide" Target="slides/slide155.xml"/><Relationship Id="rId245" Type="http://schemas.openxmlformats.org/officeDocument/2006/relationships/slide" Target="slides/slide176.xml"/><Relationship Id="rId266" Type="http://schemas.openxmlformats.org/officeDocument/2006/relationships/slide" Target="slides/slide197.xml"/><Relationship Id="rId287" Type="http://schemas.openxmlformats.org/officeDocument/2006/relationships/slide" Target="slides/slide218.xml"/><Relationship Id="rId30" Type="http://schemas.openxmlformats.org/officeDocument/2006/relationships/slideMaster" Target="slideMasters/slideMaster30.xml"/><Relationship Id="rId105" Type="http://schemas.openxmlformats.org/officeDocument/2006/relationships/slide" Target="slides/slide36.xml"/><Relationship Id="rId126" Type="http://schemas.openxmlformats.org/officeDocument/2006/relationships/slide" Target="slides/slide57.xml"/><Relationship Id="rId147" Type="http://schemas.openxmlformats.org/officeDocument/2006/relationships/slide" Target="slides/slide78.xml"/><Relationship Id="rId168" Type="http://schemas.openxmlformats.org/officeDocument/2006/relationships/slide" Target="slides/slide99.xml"/><Relationship Id="rId51" Type="http://schemas.openxmlformats.org/officeDocument/2006/relationships/slideMaster" Target="slideMasters/slideMaster51.xml"/><Relationship Id="rId72" Type="http://schemas.openxmlformats.org/officeDocument/2006/relationships/slide" Target="slides/slide3.xml"/><Relationship Id="rId93" Type="http://schemas.openxmlformats.org/officeDocument/2006/relationships/slide" Target="slides/slide24.xml"/><Relationship Id="rId189" Type="http://schemas.openxmlformats.org/officeDocument/2006/relationships/slide" Target="slides/slide120.xml"/><Relationship Id="rId3" Type="http://schemas.openxmlformats.org/officeDocument/2006/relationships/slideMaster" Target="slideMasters/slideMaster3.xml"/><Relationship Id="rId214" Type="http://schemas.openxmlformats.org/officeDocument/2006/relationships/slide" Target="slides/slide145.xml"/><Relationship Id="rId235" Type="http://schemas.openxmlformats.org/officeDocument/2006/relationships/slide" Target="slides/slide166.xml"/><Relationship Id="rId256" Type="http://schemas.openxmlformats.org/officeDocument/2006/relationships/slide" Target="slides/slide187.xml"/><Relationship Id="rId277" Type="http://schemas.openxmlformats.org/officeDocument/2006/relationships/slide" Target="slides/slide208.xml"/><Relationship Id="rId298" Type="http://schemas.openxmlformats.org/officeDocument/2006/relationships/theme" Target="theme/theme1.xml"/><Relationship Id="rId116" Type="http://schemas.openxmlformats.org/officeDocument/2006/relationships/slide" Target="slides/slide47.xml"/><Relationship Id="rId137" Type="http://schemas.openxmlformats.org/officeDocument/2006/relationships/slide" Target="slides/slide68.xml"/><Relationship Id="rId158" Type="http://schemas.openxmlformats.org/officeDocument/2006/relationships/slide" Target="slides/slide8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4.xml"/><Relationship Id="rId179" Type="http://schemas.openxmlformats.org/officeDocument/2006/relationships/slide" Target="slides/slide110.xml"/><Relationship Id="rId190" Type="http://schemas.openxmlformats.org/officeDocument/2006/relationships/slide" Target="slides/slide121.xml"/><Relationship Id="rId204" Type="http://schemas.openxmlformats.org/officeDocument/2006/relationships/slide" Target="slides/slide135.xml"/><Relationship Id="rId225" Type="http://schemas.openxmlformats.org/officeDocument/2006/relationships/slide" Target="slides/slide156.xml"/><Relationship Id="rId246" Type="http://schemas.openxmlformats.org/officeDocument/2006/relationships/slide" Target="slides/slide177.xml"/><Relationship Id="rId267" Type="http://schemas.openxmlformats.org/officeDocument/2006/relationships/slide" Target="slides/slide198.xml"/><Relationship Id="rId288" Type="http://schemas.openxmlformats.org/officeDocument/2006/relationships/slide" Target="slides/slide219.xml"/><Relationship Id="rId106" Type="http://schemas.openxmlformats.org/officeDocument/2006/relationships/slide" Target="slides/slide37.xml"/><Relationship Id="rId127" Type="http://schemas.openxmlformats.org/officeDocument/2006/relationships/slide" Target="slides/slide5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4.xml"/><Relationship Id="rId94" Type="http://schemas.openxmlformats.org/officeDocument/2006/relationships/slide" Target="slides/slide25.xml"/><Relationship Id="rId148" Type="http://schemas.openxmlformats.org/officeDocument/2006/relationships/slide" Target="slides/slide79.xml"/><Relationship Id="rId169" Type="http://schemas.openxmlformats.org/officeDocument/2006/relationships/slide" Target="slides/slide100.xml"/><Relationship Id="rId4" Type="http://schemas.openxmlformats.org/officeDocument/2006/relationships/slideMaster" Target="slideMasters/slideMaster4.xml"/><Relationship Id="rId180" Type="http://schemas.openxmlformats.org/officeDocument/2006/relationships/slide" Target="slides/slide111.xml"/><Relationship Id="rId215" Type="http://schemas.openxmlformats.org/officeDocument/2006/relationships/slide" Target="slides/slide146.xml"/><Relationship Id="rId236" Type="http://schemas.openxmlformats.org/officeDocument/2006/relationships/slide" Target="slides/slide167.xml"/><Relationship Id="rId257" Type="http://schemas.openxmlformats.org/officeDocument/2006/relationships/slide" Target="slides/slide188.xml"/><Relationship Id="rId278" Type="http://schemas.openxmlformats.org/officeDocument/2006/relationships/slide" Target="slides/slide209.xml"/><Relationship Id="rId42" Type="http://schemas.openxmlformats.org/officeDocument/2006/relationships/slideMaster" Target="slideMasters/slideMaster42.xml"/><Relationship Id="rId84" Type="http://schemas.openxmlformats.org/officeDocument/2006/relationships/slide" Target="slides/slide15.xml"/><Relationship Id="rId138" Type="http://schemas.openxmlformats.org/officeDocument/2006/relationships/slide" Target="slides/slide69.xml"/><Relationship Id="rId191" Type="http://schemas.openxmlformats.org/officeDocument/2006/relationships/slide" Target="slides/slide122.xml"/><Relationship Id="rId205" Type="http://schemas.openxmlformats.org/officeDocument/2006/relationships/slide" Target="slides/slide136.xml"/><Relationship Id="rId247" Type="http://schemas.openxmlformats.org/officeDocument/2006/relationships/slide" Target="slides/slide178.xml"/><Relationship Id="rId107" Type="http://schemas.openxmlformats.org/officeDocument/2006/relationships/slide" Target="slides/slide38.xml"/><Relationship Id="rId289" Type="http://schemas.openxmlformats.org/officeDocument/2006/relationships/slide" Target="slides/slide220.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0.xml"/><Relationship Id="rId95" Type="http://schemas.openxmlformats.org/officeDocument/2006/relationships/slide" Target="slides/slide26.xml"/><Relationship Id="rId160" Type="http://schemas.openxmlformats.org/officeDocument/2006/relationships/slide" Target="slides/slide91.xml"/><Relationship Id="rId216" Type="http://schemas.openxmlformats.org/officeDocument/2006/relationships/slide" Target="slides/slide147.xml"/><Relationship Id="rId258" Type="http://schemas.openxmlformats.org/officeDocument/2006/relationships/slide" Target="slides/slide189.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9.xml"/><Relationship Id="rId171" Type="http://schemas.openxmlformats.org/officeDocument/2006/relationships/slide" Target="slides/slide102.xml"/><Relationship Id="rId227" Type="http://schemas.openxmlformats.org/officeDocument/2006/relationships/slide" Target="slides/slide158.xml"/><Relationship Id="rId269" Type="http://schemas.openxmlformats.org/officeDocument/2006/relationships/slide" Target="slides/slide200.xml"/><Relationship Id="rId33" Type="http://schemas.openxmlformats.org/officeDocument/2006/relationships/slideMaster" Target="slideMasters/slideMaster33.xml"/><Relationship Id="rId129" Type="http://schemas.openxmlformats.org/officeDocument/2006/relationships/slide" Target="slides/slide60.xml"/><Relationship Id="rId280" Type="http://schemas.openxmlformats.org/officeDocument/2006/relationships/slide" Target="slides/slide211.xml"/></Relationships>
</file>

<file path=ppt/charts/_rels/chart1.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1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1.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2.xml"/></Relationships>
</file>

<file path=ppt/charts/_rels/chart18.xml.rels><?xml version="1.0" encoding="UTF-8" standalone="yes"?>
<Relationships xmlns="http://schemas.openxmlformats.org/package/2006/relationships"><Relationship Id="rId1" Type="http://schemas.openxmlformats.org/officeDocument/2006/relationships/oleObject" Target="file:////C:\Users\Aaron\Dropbox\Documents\0_thesisdefense\0_slide\excel\latency_performance.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C:\Users\Aaron\Dropbox\Documents\0_thesisdefense\0_slide\excel\latency_performanc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9.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D4AC-9443-ACA1-C35F37B6282E}"/>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D4AC-9443-ACA1-C35F37B6282E}"/>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D4AC-9443-ACA1-C35F37B6282E}"/>
            </c:ext>
          </c:extLst>
        </c:ser>
        <c:dLbls>
          <c:showLegendKey val="0"/>
          <c:showVal val="0"/>
          <c:showCatName val="0"/>
          <c:showSerName val="0"/>
          <c:showPercent val="0"/>
          <c:showBubbleSize val="0"/>
        </c:dLbls>
        <c:marker val="1"/>
        <c:smooth val="0"/>
        <c:axId val="-1736773904"/>
        <c:axId val="-1736769696"/>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D4AC-9443-ACA1-C35F37B6282E}"/>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D4AC-9443-ACA1-C35F37B6282E}"/>
                  </c:ext>
                </c:extLst>
              </c15:ser>
            </c15:filteredLineSeries>
          </c:ext>
        </c:extLst>
      </c:lineChart>
      <c:catAx>
        <c:axId val="-1736773904"/>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36769696"/>
        <c:crosses val="autoZero"/>
        <c:auto val="1"/>
        <c:lblAlgn val="ctr"/>
        <c:lblOffset val="100"/>
        <c:noMultiLvlLbl val="0"/>
      </c:catAx>
      <c:valAx>
        <c:axId val="-1736769696"/>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36773904"/>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1-363D-C64A-B9C9-99E9254D5ED4}"/>
              </c:ext>
            </c:extLst>
          </c:dPt>
          <c:dPt>
            <c:idx val="11"/>
            <c:invertIfNegative val="0"/>
            <c:bubble3D val="0"/>
            <c:spPr>
              <a:noFill/>
              <a:ln>
                <a:noFill/>
              </a:ln>
              <a:effectLst/>
            </c:spPr>
            <c:extLst>
              <c:ext xmlns:c16="http://schemas.microsoft.com/office/drawing/2014/chart" uri="{C3380CC4-5D6E-409C-BE32-E72D297353CC}">
                <c16:uniqueId val="{00000003-363D-C64A-B9C9-99E9254D5ED4}"/>
              </c:ext>
            </c:extLst>
          </c:dPt>
          <c:dPt>
            <c:idx val="12"/>
            <c:invertIfNegative val="0"/>
            <c:bubble3D val="0"/>
            <c:spPr>
              <a:noFill/>
              <a:ln>
                <a:noFill/>
              </a:ln>
              <a:effectLst/>
            </c:spPr>
            <c:extLst>
              <c:ext xmlns:c16="http://schemas.microsoft.com/office/drawing/2014/chart" uri="{C3380CC4-5D6E-409C-BE32-E72D297353CC}">
                <c16:uniqueId val="{00000005-363D-C64A-B9C9-99E9254D5ED4}"/>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6-363D-C64A-B9C9-99E9254D5ED4}"/>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363D-C64A-B9C9-99E9254D5ED4}"/>
            </c:ext>
          </c:extLst>
        </c:ser>
        <c:dLbls>
          <c:showLegendKey val="0"/>
          <c:showVal val="0"/>
          <c:showCatName val="0"/>
          <c:showSerName val="0"/>
          <c:showPercent val="0"/>
          <c:showBubbleSize val="0"/>
        </c:dLbls>
        <c:gapWidth val="100"/>
        <c:axId val="-1747345264"/>
        <c:axId val="-1747340496"/>
      </c:barChart>
      <c:catAx>
        <c:axId val="-1747345264"/>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40496"/>
        <c:crosses val="autoZero"/>
        <c:auto val="1"/>
        <c:lblAlgn val="ctr"/>
        <c:lblOffset val="100"/>
        <c:noMultiLvlLbl val="0"/>
      </c:catAx>
      <c:valAx>
        <c:axId val="-174734049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45264"/>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1-1357-0540-8E80-F564E52C1628}"/>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2-1357-0540-8E80-F564E52C1628}"/>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1357-0540-8E80-F564E52C1628}"/>
            </c:ext>
          </c:extLst>
        </c:ser>
        <c:dLbls>
          <c:showLegendKey val="0"/>
          <c:showVal val="0"/>
          <c:showCatName val="0"/>
          <c:showSerName val="0"/>
          <c:showPercent val="0"/>
          <c:showBubbleSize val="0"/>
        </c:dLbls>
        <c:gapWidth val="100"/>
        <c:axId val="-1522724544"/>
        <c:axId val="-1522719856"/>
      </c:barChart>
      <c:catAx>
        <c:axId val="-1522724544"/>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522719856"/>
        <c:crosses val="autoZero"/>
        <c:auto val="1"/>
        <c:lblAlgn val="ctr"/>
        <c:lblOffset val="100"/>
        <c:noMultiLvlLbl val="0"/>
      </c:catAx>
      <c:valAx>
        <c:axId val="-152271985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522724544"/>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2A01-C847-9E74-92E374151B71}"/>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2A01-C847-9E74-92E374151B71}"/>
            </c:ext>
          </c:extLst>
        </c:ser>
        <c:dLbls>
          <c:showLegendKey val="0"/>
          <c:showVal val="0"/>
          <c:showCatName val="0"/>
          <c:showSerName val="0"/>
          <c:showPercent val="0"/>
          <c:showBubbleSize val="0"/>
        </c:dLbls>
        <c:gapWidth val="100"/>
        <c:axId val="-1752879232"/>
        <c:axId val="-1752874544"/>
      </c:barChart>
      <c:catAx>
        <c:axId val="-175287923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52874544"/>
        <c:crosses val="autoZero"/>
        <c:auto val="1"/>
        <c:lblAlgn val="ctr"/>
        <c:lblOffset val="100"/>
        <c:noMultiLvlLbl val="0"/>
      </c:catAx>
      <c:valAx>
        <c:axId val="-175287454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5287923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8EA6-F246-9710-2404694AB91E}"/>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8EA6-F246-9710-2404694AB91E}"/>
            </c:ext>
          </c:extLst>
        </c:ser>
        <c:dLbls>
          <c:showLegendKey val="0"/>
          <c:showVal val="0"/>
          <c:showCatName val="0"/>
          <c:showSerName val="0"/>
          <c:showPercent val="0"/>
          <c:showBubbleSize val="0"/>
        </c:dLbls>
        <c:gapWidth val="100"/>
        <c:axId val="-1747516752"/>
        <c:axId val="-1747540496"/>
      </c:barChart>
      <c:catAx>
        <c:axId val="-174751675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40496"/>
        <c:crosses val="autoZero"/>
        <c:auto val="1"/>
        <c:lblAlgn val="ctr"/>
        <c:lblOffset val="100"/>
        <c:noMultiLvlLbl val="0"/>
      </c:catAx>
      <c:valAx>
        <c:axId val="-174754049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1675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484A-D04C-898A-835C54C251FB}"/>
            </c:ext>
          </c:extLst>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2-484A-D04C-898A-835C54C251FB}"/>
              </c:ext>
            </c:extLst>
          </c:dPt>
          <c:dPt>
            <c:idx val="11"/>
            <c:invertIfNegative val="0"/>
            <c:bubble3D val="0"/>
            <c:spPr>
              <a:noFill/>
              <a:ln>
                <a:noFill/>
              </a:ln>
              <a:effectLst/>
            </c:spPr>
            <c:extLst>
              <c:ext xmlns:c16="http://schemas.microsoft.com/office/drawing/2014/chart" uri="{C3380CC4-5D6E-409C-BE32-E72D297353CC}">
                <c16:uniqueId val="{00000004-484A-D04C-898A-835C54C251FB}"/>
              </c:ext>
            </c:extLst>
          </c:dPt>
          <c:dPt>
            <c:idx val="12"/>
            <c:invertIfNegative val="0"/>
            <c:bubble3D val="0"/>
            <c:spPr>
              <a:noFill/>
              <a:ln>
                <a:noFill/>
              </a:ln>
              <a:effectLst/>
            </c:spPr>
            <c:extLst>
              <c:ext xmlns:c16="http://schemas.microsoft.com/office/drawing/2014/chart" uri="{C3380CC4-5D6E-409C-BE32-E72D297353CC}">
                <c16:uniqueId val="{00000006-484A-D04C-898A-835C54C251FB}"/>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484A-D04C-898A-835C54C251FB}"/>
            </c:ext>
          </c:extLst>
        </c:ser>
        <c:dLbls>
          <c:showLegendKey val="0"/>
          <c:showVal val="0"/>
          <c:showCatName val="0"/>
          <c:showSerName val="0"/>
          <c:showPercent val="0"/>
          <c:showBubbleSize val="0"/>
        </c:dLbls>
        <c:gapWidth val="100"/>
        <c:axId val="-1747577888"/>
        <c:axId val="-1747317200"/>
      </c:barChart>
      <c:catAx>
        <c:axId val="-174757788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17200"/>
        <c:crosses val="autoZero"/>
        <c:auto val="1"/>
        <c:lblAlgn val="ctr"/>
        <c:lblOffset val="100"/>
        <c:noMultiLvlLbl val="0"/>
      </c:catAx>
      <c:valAx>
        <c:axId val="-174731720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77888"/>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5460-2944-A458-9CFBA7C8E56C}"/>
            </c:ext>
          </c:extLst>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2-5460-2944-A458-9CFBA7C8E56C}"/>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5460-2944-A458-9CFBA7C8E56C}"/>
            </c:ext>
          </c:extLst>
        </c:ser>
        <c:dLbls>
          <c:showLegendKey val="0"/>
          <c:showVal val="0"/>
          <c:showCatName val="0"/>
          <c:showSerName val="0"/>
          <c:showPercent val="0"/>
          <c:showBubbleSize val="0"/>
        </c:dLbls>
        <c:gapWidth val="100"/>
        <c:axId val="-1747656672"/>
        <c:axId val="-1747651984"/>
      </c:barChart>
      <c:catAx>
        <c:axId val="-174765667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1984"/>
        <c:crosses val="autoZero"/>
        <c:auto val="1"/>
        <c:lblAlgn val="ctr"/>
        <c:lblOffset val="100"/>
        <c:noMultiLvlLbl val="0"/>
      </c:catAx>
      <c:valAx>
        <c:axId val="-174765198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667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25F9-384E-9D25-384D39B05DF0}"/>
            </c:ext>
          </c:extLst>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25F9-384E-9D25-384D39B05DF0}"/>
            </c:ext>
          </c:extLst>
        </c:ser>
        <c:dLbls>
          <c:showLegendKey val="0"/>
          <c:showVal val="0"/>
          <c:showCatName val="0"/>
          <c:showSerName val="0"/>
          <c:showPercent val="0"/>
          <c:showBubbleSize val="0"/>
        </c:dLbls>
        <c:gapWidth val="100"/>
        <c:axId val="-1747723616"/>
        <c:axId val="-1747788240"/>
      </c:barChart>
      <c:catAx>
        <c:axId val="-174772361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88240"/>
        <c:crosses val="autoZero"/>
        <c:auto val="1"/>
        <c:lblAlgn val="ctr"/>
        <c:lblOffset val="100"/>
        <c:noMultiLvlLbl val="0"/>
      </c:catAx>
      <c:valAx>
        <c:axId val="-174778824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23616"/>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Sheet1!$C$5</c:f>
              <c:strCache>
                <c:ptCount val="1"/>
                <c:pt idx="0">
                  <c:v>Baseline (DDR3)</c:v>
                </c:pt>
              </c:strCache>
            </c:strRef>
          </c:tx>
          <c:spPr>
            <a:solidFill>
              <a:schemeClr val="accent1"/>
            </a:solidFill>
            <a:ln>
              <a:noFill/>
            </a:ln>
            <a:effectLst/>
          </c:spPr>
          <c:invertIfNegative val="0"/>
          <c:cat>
            <c:numRef>
              <c:f>Sheet1!$B$6</c:f>
              <c:numCache>
                <c:formatCode>General</c:formatCode>
                <c:ptCount val="1"/>
              </c:numCache>
            </c:numRef>
          </c:cat>
          <c:val>
            <c:numRef>
              <c:f>Sheet1!$C$6</c:f>
              <c:numCache>
                <c:formatCode>General</c:formatCode>
                <c:ptCount val="1"/>
                <c:pt idx="0">
                  <c:v>1</c:v>
                </c:pt>
              </c:numCache>
            </c:numRef>
          </c:val>
          <c:extLst>
            <c:ext xmlns:c16="http://schemas.microsoft.com/office/drawing/2014/chart" uri="{C3380CC4-5D6E-409C-BE32-E72D297353CC}">
              <c16:uniqueId val="{00000000-F3AF-448F-87E8-9264E8778FB1}"/>
            </c:ext>
          </c:extLst>
        </c:ser>
        <c:ser>
          <c:idx val="1"/>
          <c:order val="1"/>
          <c:tx>
            <c:strRef>
              <c:f>Sheet1!$D$5</c:f>
              <c:strCache>
                <c:ptCount val="1"/>
                <c:pt idx="0">
                  <c:v>FLY-DRAM (D1)</c:v>
                </c:pt>
              </c:strCache>
            </c:strRef>
          </c:tx>
          <c:spPr>
            <a:solidFill>
              <a:schemeClr val="accent2"/>
            </a:solidFill>
            <a:ln>
              <a:noFill/>
            </a:ln>
            <a:effectLst/>
          </c:spPr>
          <c:invertIfNegative val="0"/>
          <c:cat>
            <c:numRef>
              <c:f>Sheet1!$B$6</c:f>
              <c:numCache>
                <c:formatCode>General</c:formatCode>
                <c:ptCount val="1"/>
              </c:numCache>
            </c:numRef>
          </c:cat>
          <c:val>
            <c:numRef>
              <c:f>Sheet1!$D$6</c:f>
              <c:numCache>
                <c:formatCode>General</c:formatCode>
                <c:ptCount val="1"/>
                <c:pt idx="0">
                  <c:v>1.133</c:v>
                </c:pt>
              </c:numCache>
            </c:numRef>
          </c:val>
          <c:extLst>
            <c:ext xmlns:c16="http://schemas.microsoft.com/office/drawing/2014/chart" uri="{C3380CC4-5D6E-409C-BE32-E72D297353CC}">
              <c16:uniqueId val="{00000001-F3AF-448F-87E8-9264E8778FB1}"/>
            </c:ext>
          </c:extLst>
        </c:ser>
        <c:ser>
          <c:idx val="2"/>
          <c:order val="2"/>
          <c:tx>
            <c:strRef>
              <c:f>Sheet1!$E$5</c:f>
              <c:strCache>
                <c:ptCount val="1"/>
                <c:pt idx="0">
                  <c:v>FLY-DRAM (D2)</c:v>
                </c:pt>
              </c:strCache>
            </c:strRef>
          </c:tx>
          <c:spPr>
            <a:solidFill>
              <a:schemeClr val="accent3"/>
            </a:solidFill>
            <a:ln>
              <a:noFill/>
            </a:ln>
            <a:effectLst/>
          </c:spPr>
          <c:invertIfNegative val="0"/>
          <c:cat>
            <c:numRef>
              <c:f>Sheet1!$B$6</c:f>
              <c:numCache>
                <c:formatCode>General</c:formatCode>
                <c:ptCount val="1"/>
              </c:numCache>
            </c:numRef>
          </c:cat>
          <c:val>
            <c:numRef>
              <c:f>Sheet1!$E$6</c:f>
              <c:numCache>
                <c:formatCode>General</c:formatCode>
                <c:ptCount val="1"/>
                <c:pt idx="0">
                  <c:v>1.1759999999999999</c:v>
                </c:pt>
              </c:numCache>
            </c:numRef>
          </c:val>
          <c:extLst>
            <c:ext xmlns:c16="http://schemas.microsoft.com/office/drawing/2014/chart" uri="{C3380CC4-5D6E-409C-BE32-E72D297353CC}">
              <c16:uniqueId val="{00000002-F3AF-448F-87E8-9264E8778FB1}"/>
            </c:ext>
          </c:extLst>
        </c:ser>
        <c:ser>
          <c:idx val="3"/>
          <c:order val="3"/>
          <c:tx>
            <c:strRef>
              <c:f>Sheet1!$F$5</c:f>
              <c:strCache>
                <c:ptCount val="1"/>
                <c:pt idx="0">
                  <c:v>FLY-DRAM (D3)</c:v>
                </c:pt>
              </c:strCache>
            </c:strRef>
          </c:tx>
          <c:spPr>
            <a:solidFill>
              <a:schemeClr val="accent4"/>
            </a:solidFill>
            <a:ln>
              <a:noFill/>
            </a:ln>
            <a:effectLst/>
          </c:spPr>
          <c:invertIfNegative val="0"/>
          <c:cat>
            <c:numRef>
              <c:f>Sheet1!$B$6</c:f>
              <c:numCache>
                <c:formatCode>General</c:formatCode>
                <c:ptCount val="1"/>
              </c:numCache>
            </c:numRef>
          </c:cat>
          <c:val>
            <c:numRef>
              <c:f>Sheet1!$F$6</c:f>
              <c:numCache>
                <c:formatCode>General</c:formatCode>
                <c:ptCount val="1"/>
                <c:pt idx="0">
                  <c:v>1.1950000000000001</c:v>
                </c:pt>
              </c:numCache>
            </c:numRef>
          </c:val>
          <c:extLst>
            <c:ext xmlns:c16="http://schemas.microsoft.com/office/drawing/2014/chart" uri="{C3380CC4-5D6E-409C-BE32-E72D297353CC}">
              <c16:uniqueId val="{00000003-F3AF-448F-87E8-9264E8778FB1}"/>
            </c:ext>
          </c:extLst>
        </c:ser>
        <c:ser>
          <c:idx val="4"/>
          <c:order val="4"/>
          <c:tx>
            <c:strRef>
              <c:f>Sheet1!$G$5</c:f>
              <c:strCache>
                <c:ptCount val="1"/>
                <c:pt idx="0">
                  <c:v>Upper Bound</c:v>
                </c:pt>
              </c:strCache>
            </c:strRef>
          </c:tx>
          <c:spPr>
            <a:solidFill>
              <a:schemeClr val="accent5"/>
            </a:solidFill>
            <a:ln>
              <a:noFill/>
            </a:ln>
            <a:effectLst/>
          </c:spPr>
          <c:invertIfNegative val="0"/>
          <c:cat>
            <c:numRef>
              <c:f>Sheet1!$B$6</c:f>
              <c:numCache>
                <c:formatCode>General</c:formatCode>
                <c:ptCount val="1"/>
              </c:numCache>
            </c:numRef>
          </c:cat>
          <c:val>
            <c:numRef>
              <c:f>Sheet1!$G$6</c:f>
              <c:numCache>
                <c:formatCode>General</c:formatCode>
                <c:ptCount val="1"/>
                <c:pt idx="0">
                  <c:v>1.1970000000000001</c:v>
                </c:pt>
              </c:numCache>
            </c:numRef>
          </c:val>
          <c:extLst>
            <c:ext xmlns:c16="http://schemas.microsoft.com/office/drawing/2014/chart" uri="{C3380CC4-5D6E-409C-BE32-E72D297353CC}">
              <c16:uniqueId val="{00000004-F3AF-448F-87E8-9264E8778FB1}"/>
            </c:ext>
          </c:extLst>
        </c:ser>
        <c:dLbls>
          <c:showLegendKey val="0"/>
          <c:showVal val="0"/>
          <c:showCatName val="0"/>
          <c:showSerName val="0"/>
          <c:showPercent val="0"/>
          <c:showBubbleSize val="0"/>
        </c:dLbls>
        <c:gapWidth val="219"/>
        <c:overlap val="-27"/>
        <c:axId val="-1841624240"/>
        <c:axId val="-1841615904"/>
      </c:barChart>
      <c:catAx>
        <c:axId val="-1841624240"/>
        <c:scaling>
          <c:orientation val="minMax"/>
        </c:scaling>
        <c:delete val="0"/>
        <c:axPos val="b"/>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b="1"/>
                  <a:t>40 Workloads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841615904"/>
        <c:crosses val="autoZero"/>
        <c:auto val="1"/>
        <c:lblAlgn val="ctr"/>
        <c:lblOffset val="100"/>
        <c:noMultiLvlLbl val="0"/>
      </c:catAx>
      <c:valAx>
        <c:axId val="-1841615904"/>
        <c:scaling>
          <c:orientation val="minMax"/>
        </c:scaling>
        <c:delete val="0"/>
        <c:axPos val="l"/>
        <c:majorGridlines>
          <c:spPr>
            <a:ln w="1587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b="1"/>
                  <a:t>Normalized Performance</a:t>
                </a:r>
                <a:endParaRPr lang="en-US" b="1" dirty="0"/>
              </a:p>
            </c:rich>
          </c:tx>
          <c:layout>
            <c:manualLayout>
              <c:xMode val="edge"/>
              <c:yMode val="edge"/>
              <c:x val="3.4364261168384901E-3"/>
              <c:y val="0.12899396358391199"/>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84162424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85855934674799"/>
          <c:y val="5.3321164399904503E-2"/>
          <c:w val="0.71888133940509602"/>
          <c:h val="0.60258959675495105"/>
        </c:manualLayout>
      </c:layout>
      <c:barChart>
        <c:barDir val="col"/>
        <c:grouping val="clustered"/>
        <c:varyColors val="0"/>
        <c:ser>
          <c:idx val="0"/>
          <c:order val="0"/>
          <c:tx>
            <c:strRef>
              <c:f>latency!$A$72</c:f>
              <c:strCache>
                <c:ptCount val="1"/>
                <c:pt idx="0">
                  <c:v>Latency Reduction</c:v>
                </c:pt>
              </c:strCache>
            </c:strRef>
          </c:tx>
          <c:spPr>
            <a:solidFill>
              <a:schemeClr val="bg1">
                <a:lumMod val="50000"/>
              </a:schemeClr>
            </a:solidFill>
            <a:ln w="6350">
              <a:solidFill>
                <a:schemeClr val="tx1"/>
              </a:solidFill>
            </a:ln>
            <a:effectLst/>
          </c:spPr>
          <c:invertIfNegative val="0"/>
          <c:dPt>
            <c:idx val="0"/>
            <c:invertIfNegative val="0"/>
            <c:bubble3D val="0"/>
            <c:spPr>
              <a:solidFill>
                <a:schemeClr val="accent5">
                  <a:lumMod val="75000"/>
                </a:schemeClr>
              </a:solidFill>
              <a:ln w="6350">
                <a:solidFill>
                  <a:schemeClr val="tx1"/>
                </a:solidFill>
              </a:ln>
              <a:effectLst/>
            </c:spPr>
            <c:extLst>
              <c:ext xmlns:c16="http://schemas.microsoft.com/office/drawing/2014/chart" uri="{C3380CC4-5D6E-409C-BE32-E72D297353CC}">
                <c16:uniqueId val="{00000001-44E3-4BE0-BECF-1F8FE81336F8}"/>
              </c:ext>
            </c:extLst>
          </c:dPt>
          <c:dPt>
            <c:idx val="1"/>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3-44E3-4BE0-BECF-1F8FE81336F8}"/>
              </c:ext>
            </c:extLst>
          </c:dPt>
          <c:dPt>
            <c:idx val="2"/>
            <c:invertIfNegative val="0"/>
            <c:bubble3D val="0"/>
            <c:spPr>
              <a:solidFill>
                <a:schemeClr val="accent5">
                  <a:lumMod val="75000"/>
                </a:schemeClr>
              </a:solidFill>
              <a:ln w="6350">
                <a:solidFill>
                  <a:schemeClr val="tx1"/>
                </a:solidFill>
              </a:ln>
              <a:effectLst/>
            </c:spPr>
            <c:extLst>
              <c:ext xmlns:c16="http://schemas.microsoft.com/office/drawing/2014/chart" uri="{C3380CC4-5D6E-409C-BE32-E72D297353CC}">
                <c16:uniqueId val="{00000005-44E3-4BE0-BECF-1F8FE81336F8}"/>
              </c:ext>
            </c:extLst>
          </c:dPt>
          <c:dPt>
            <c:idx val="3"/>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7-44E3-4BE0-BECF-1F8FE81336F8}"/>
              </c:ext>
            </c:extLst>
          </c:dPt>
          <c:dPt>
            <c:idx val="4"/>
            <c:invertIfNegative val="0"/>
            <c:bubble3D val="0"/>
            <c:spPr>
              <a:solidFill>
                <a:schemeClr val="accent5">
                  <a:lumMod val="75000"/>
                </a:schemeClr>
              </a:solidFill>
              <a:ln w="6350">
                <a:solidFill>
                  <a:schemeClr val="tx1"/>
                </a:solidFill>
              </a:ln>
              <a:effectLst/>
            </c:spPr>
            <c:extLst>
              <c:ext xmlns:c16="http://schemas.microsoft.com/office/drawing/2014/chart" uri="{C3380CC4-5D6E-409C-BE32-E72D297353CC}">
                <c16:uniqueId val="{00000009-44E3-4BE0-BECF-1F8FE81336F8}"/>
              </c:ext>
            </c:extLst>
          </c:dPt>
          <c:dPt>
            <c:idx val="5"/>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B-44E3-4BE0-BECF-1F8FE81336F8}"/>
              </c:ext>
            </c:extLst>
          </c:dPt>
          <c:dLbls>
            <c:dLbl>
              <c:idx val="2"/>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44E3-4BE0-BECF-1F8FE81336F8}"/>
                </c:ext>
              </c:extLst>
            </c:dLbl>
            <c:dLbl>
              <c:idx val="3"/>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44E3-4BE0-BECF-1F8FE81336F8}"/>
                </c:ext>
              </c:extLst>
            </c:dLbl>
            <c:dLbl>
              <c:idx val="4"/>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44E3-4BE0-BECF-1F8FE81336F8}"/>
                </c:ext>
              </c:extLst>
            </c:dLbl>
            <c:dLbl>
              <c:idx val="5"/>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44E3-4BE0-BECF-1F8FE81336F8}"/>
                </c:ext>
              </c:extLst>
            </c:dLbl>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600" b="0" i="0" u="none" strike="noStrike" kern="1200" spc="-5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latency!$B$70:$G$71</c:f>
              <c:multiLvlStrCache>
                <c:ptCount val="6"/>
                <c:lvl>
                  <c:pt idx="0">
                    <c:v>55°C</c:v>
                  </c:pt>
                  <c:pt idx="1">
                    <c:v>85°C</c:v>
                  </c:pt>
                  <c:pt idx="2">
                    <c:v>55°C</c:v>
                  </c:pt>
                  <c:pt idx="3">
                    <c:v>85°C</c:v>
                  </c:pt>
                  <c:pt idx="4">
                    <c:v>55°C</c:v>
                  </c:pt>
                  <c:pt idx="5">
                    <c:v>85°C</c:v>
                  </c:pt>
                </c:lvl>
                <c:lvl>
                  <c:pt idx="0">
                    <c:v>AL-DRAM</c:v>
                  </c:pt>
                  <c:pt idx="2">
                    <c:v>AVA Profiling</c:v>
                  </c:pt>
                  <c:pt idx="4">
                    <c:v>AVA Profiling + Shuffling</c:v>
                  </c:pt>
                </c:lvl>
              </c:multiLvlStrCache>
            </c:multiLvlStrRef>
          </c:cat>
          <c:val>
            <c:numRef>
              <c:f>latency!$B$72:$G$72</c:f>
              <c:numCache>
                <c:formatCode>0%</c:formatCode>
                <c:ptCount val="6"/>
                <c:pt idx="0">
                  <c:v>0.31202419354838701</c:v>
                </c:pt>
                <c:pt idx="1">
                  <c:v>0.25526612903225798</c:v>
                </c:pt>
                <c:pt idx="2">
                  <c:v>0.35117741935483898</c:v>
                </c:pt>
                <c:pt idx="3">
                  <c:v>0.34639516129032299</c:v>
                </c:pt>
                <c:pt idx="4">
                  <c:v>0.36568743890518102</c:v>
                </c:pt>
                <c:pt idx="5">
                  <c:v>0.35800317693059602</c:v>
                </c:pt>
              </c:numCache>
            </c:numRef>
          </c:val>
          <c:extLst>
            <c:ext xmlns:c16="http://schemas.microsoft.com/office/drawing/2014/chart" uri="{C3380CC4-5D6E-409C-BE32-E72D297353CC}">
              <c16:uniqueId val="{0000000C-44E3-4BE0-BECF-1F8FE81336F8}"/>
            </c:ext>
          </c:extLst>
        </c:ser>
        <c:dLbls>
          <c:showLegendKey val="0"/>
          <c:showVal val="0"/>
          <c:showCatName val="0"/>
          <c:showSerName val="0"/>
          <c:showPercent val="0"/>
          <c:showBubbleSize val="0"/>
        </c:dLbls>
        <c:gapWidth val="100"/>
        <c:overlap val="-27"/>
        <c:axId val="-1370848832"/>
        <c:axId val="-1370863152"/>
      </c:barChart>
      <c:catAx>
        <c:axId val="-13708488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spc="-50" baseline="0">
                <a:solidFill>
                  <a:sysClr val="windowText" lastClr="000000"/>
                </a:solidFill>
                <a:latin typeface="+mj-lt"/>
                <a:ea typeface="+mn-ea"/>
                <a:cs typeface="+mn-cs"/>
              </a:defRPr>
            </a:pPr>
            <a:endParaRPr lang="en-US"/>
          </a:p>
        </c:txPr>
        <c:crossAx val="-1370863152"/>
        <c:crosses val="autoZero"/>
        <c:auto val="1"/>
        <c:lblAlgn val="ctr"/>
        <c:lblOffset val="0"/>
        <c:noMultiLvlLbl val="0"/>
      </c:catAx>
      <c:valAx>
        <c:axId val="-1370863152"/>
        <c:scaling>
          <c:orientation val="minMax"/>
          <c:max val="0.5"/>
        </c:scaling>
        <c:delete val="0"/>
        <c:axPos val="l"/>
        <c:majorGridlines>
          <c:spPr>
            <a:ln w="6350" cap="flat" cmpd="sng" algn="ctr">
              <a:solidFill>
                <a:schemeClr val="tx1"/>
              </a:solidFill>
              <a:prstDash val="dash"/>
              <a:round/>
            </a:ln>
            <a:effectLst/>
          </c:spPr>
        </c:majorGridlines>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j-lt"/>
                <a:ea typeface="+mn-ea"/>
                <a:cs typeface="+mn-cs"/>
              </a:defRPr>
            </a:pPr>
            <a:endParaRPr lang="en-US"/>
          </a:p>
        </c:txPr>
        <c:crossAx val="-1370848832"/>
        <c:crosses val="autoZero"/>
        <c:crossBetween val="between"/>
        <c:majorUnit val="0.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77213959366201"/>
          <c:y val="5.5812932474349798E-2"/>
          <c:w val="0.73970934188782"/>
          <c:h val="0.59749797184442899"/>
        </c:manualLayout>
      </c:layout>
      <c:barChart>
        <c:barDir val="col"/>
        <c:grouping val="clustered"/>
        <c:varyColors val="0"/>
        <c:ser>
          <c:idx val="0"/>
          <c:order val="0"/>
          <c:tx>
            <c:strRef>
              <c:f>latency!$J$72</c:f>
              <c:strCache>
                <c:ptCount val="1"/>
                <c:pt idx="0">
                  <c:v>Latency Reduction</c:v>
                </c:pt>
              </c:strCache>
            </c:strRef>
          </c:tx>
          <c:spPr>
            <a:solidFill>
              <a:schemeClr val="accent5">
                <a:lumMod val="75000"/>
              </a:schemeClr>
            </a:solidFill>
            <a:ln w="6350">
              <a:solidFill>
                <a:schemeClr val="tx1"/>
              </a:solidFill>
            </a:ln>
            <a:effectLst/>
          </c:spPr>
          <c:invertIfNegative val="0"/>
          <c:dPt>
            <c:idx val="1"/>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1-5991-42D7-8772-2EF4515851B1}"/>
              </c:ext>
            </c:extLst>
          </c:dPt>
          <c:dPt>
            <c:idx val="3"/>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3-5991-42D7-8772-2EF4515851B1}"/>
              </c:ext>
            </c:extLst>
          </c:dPt>
          <c:dPt>
            <c:idx val="5"/>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5-5991-42D7-8772-2EF4515851B1}"/>
              </c:ext>
            </c:extLst>
          </c:dPt>
          <c:dLbls>
            <c:dLbl>
              <c:idx val="2"/>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8A21-5245-BC6B-EAB6C9F89FE6}"/>
                </c:ext>
              </c:extLst>
            </c:dLbl>
            <c:dLbl>
              <c:idx val="3"/>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5991-42D7-8772-2EF4515851B1}"/>
                </c:ext>
              </c:extLst>
            </c:dLbl>
            <c:dLbl>
              <c:idx val="4"/>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8A21-5245-BC6B-EAB6C9F89FE6}"/>
                </c:ext>
              </c:extLst>
            </c:dLbl>
            <c:dLbl>
              <c:idx val="5"/>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5991-42D7-8772-2EF4515851B1}"/>
                </c:ext>
              </c:extLst>
            </c:dLbl>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600" b="0" i="0" u="none" strike="noStrike" kern="1200" spc="-5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latency!$K$70:$P$71</c:f>
              <c:multiLvlStrCache>
                <c:ptCount val="6"/>
                <c:lvl>
                  <c:pt idx="0">
                    <c:v>55°C</c:v>
                  </c:pt>
                  <c:pt idx="1">
                    <c:v>85°C</c:v>
                  </c:pt>
                  <c:pt idx="2">
                    <c:v>55°C</c:v>
                  </c:pt>
                  <c:pt idx="3">
                    <c:v>85°C</c:v>
                  </c:pt>
                  <c:pt idx="4">
                    <c:v>55°C</c:v>
                  </c:pt>
                  <c:pt idx="5">
                    <c:v>85°C</c:v>
                  </c:pt>
                </c:lvl>
                <c:lvl>
                  <c:pt idx="0">
                    <c:v>AL-DRAM</c:v>
                  </c:pt>
                  <c:pt idx="2">
                    <c:v>AVA Profiling</c:v>
                  </c:pt>
                  <c:pt idx="4">
                    <c:v>AVA Profiling + Shuffling</c:v>
                  </c:pt>
                </c:lvl>
              </c:multiLvlStrCache>
            </c:multiLvlStrRef>
          </c:cat>
          <c:val>
            <c:numRef>
              <c:f>latency!$K$72:$P$72</c:f>
              <c:numCache>
                <c:formatCode>General</c:formatCode>
                <c:ptCount val="6"/>
                <c:pt idx="0">
                  <c:v>0.36560714285714302</c:v>
                </c:pt>
                <c:pt idx="1">
                  <c:v>0.27539285714285699</c:v>
                </c:pt>
                <c:pt idx="2">
                  <c:v>0.39400000000000002</c:v>
                </c:pt>
                <c:pt idx="3">
                  <c:v>0.38717857142857098</c:v>
                </c:pt>
                <c:pt idx="4">
                  <c:v>0.41293939393939399</c:v>
                </c:pt>
                <c:pt idx="5">
                  <c:v>0.402735930735931</c:v>
                </c:pt>
              </c:numCache>
            </c:numRef>
          </c:val>
          <c:extLst>
            <c:ext xmlns:c16="http://schemas.microsoft.com/office/drawing/2014/chart" uri="{C3380CC4-5D6E-409C-BE32-E72D297353CC}">
              <c16:uniqueId val="{00000006-5991-42D7-8772-2EF4515851B1}"/>
            </c:ext>
          </c:extLst>
        </c:ser>
        <c:dLbls>
          <c:showLegendKey val="0"/>
          <c:showVal val="0"/>
          <c:showCatName val="0"/>
          <c:showSerName val="0"/>
          <c:showPercent val="0"/>
          <c:showBubbleSize val="0"/>
        </c:dLbls>
        <c:gapWidth val="100"/>
        <c:overlap val="-27"/>
        <c:axId val="-1742549184"/>
        <c:axId val="-1747153040"/>
      </c:barChart>
      <c:catAx>
        <c:axId val="-17425491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spc="-50" baseline="0">
                <a:solidFill>
                  <a:sysClr val="windowText" lastClr="000000"/>
                </a:solidFill>
                <a:latin typeface="+mj-lt"/>
                <a:ea typeface="+mn-ea"/>
                <a:cs typeface="+mn-cs"/>
              </a:defRPr>
            </a:pPr>
            <a:endParaRPr lang="en-US"/>
          </a:p>
        </c:txPr>
        <c:crossAx val="-1747153040"/>
        <c:crosses val="autoZero"/>
        <c:auto val="1"/>
        <c:lblAlgn val="ctr"/>
        <c:lblOffset val="0"/>
        <c:noMultiLvlLbl val="0"/>
      </c:catAx>
      <c:valAx>
        <c:axId val="-1747153040"/>
        <c:scaling>
          <c:orientation val="minMax"/>
          <c:max val="0.5"/>
        </c:scaling>
        <c:delete val="0"/>
        <c:axPos val="l"/>
        <c:majorGridlines>
          <c:spPr>
            <a:ln w="6350" cap="flat" cmpd="sng" algn="ctr">
              <a:solidFill>
                <a:schemeClr val="tx1"/>
              </a:solidFill>
              <a:prstDash val="dash"/>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j-lt"/>
                <a:ea typeface="+mn-ea"/>
                <a:cs typeface="+mn-cs"/>
              </a:defRPr>
            </a:pPr>
            <a:endParaRPr lang="en-US"/>
          </a:p>
        </c:txPr>
        <c:crossAx val="-1742549184"/>
        <c:crosses val="autoZero"/>
        <c:crossBetween val="between"/>
        <c:majorUnit val="0.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8813-A849-BA83-E6C83623A0EA}"/>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8813-A849-BA83-E6C83623A0EA}"/>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8813-A849-BA83-E6C83623A0EA}"/>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8813-A849-BA83-E6C83623A0EA}"/>
            </c:ext>
          </c:extLst>
        </c:ser>
        <c:dLbls>
          <c:showLegendKey val="0"/>
          <c:showVal val="0"/>
          <c:showCatName val="0"/>
          <c:showSerName val="0"/>
          <c:showPercent val="0"/>
          <c:showBubbleSize val="0"/>
        </c:dLbls>
        <c:gapWidth val="150"/>
        <c:axId val="-1405469872"/>
        <c:axId val="-1421289472"/>
      </c:barChart>
      <c:catAx>
        <c:axId val="-1405469872"/>
        <c:scaling>
          <c:orientation val="minMax"/>
        </c:scaling>
        <c:delete val="0"/>
        <c:axPos val="b"/>
        <c:numFmt formatCode="General" sourceLinked="0"/>
        <c:majorTickMark val="out"/>
        <c:minorTickMark val="none"/>
        <c:tickLblPos val="nextTo"/>
        <c:txPr>
          <a:bodyPr/>
          <a:lstStyle/>
          <a:p>
            <a:pPr>
              <a:defRPr sz="2400"/>
            </a:pPr>
            <a:endParaRPr lang="en-US"/>
          </a:p>
        </c:txPr>
        <c:crossAx val="-1421289472"/>
        <c:crosses val="autoZero"/>
        <c:auto val="1"/>
        <c:lblAlgn val="ctr"/>
        <c:lblOffset val="100"/>
        <c:noMultiLvlLbl val="0"/>
      </c:catAx>
      <c:valAx>
        <c:axId val="-1421289472"/>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405469872"/>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marker>
              <c:spPr>
                <a:solidFill>
                  <a:schemeClr val="tx1"/>
                </a:solidFill>
                <a:ln>
                  <a:solidFill>
                    <a:schemeClr val="accent3">
                      <a:lumMod val="75000"/>
                    </a:schemeClr>
                  </a:solidFill>
                </a:ln>
              </c:spPr>
            </c:marker>
            <c:bubble3D val="0"/>
            <c:extLst>
              <c:ext xmlns:c16="http://schemas.microsoft.com/office/drawing/2014/chart" uri="{C3380CC4-5D6E-409C-BE32-E72D297353CC}">
                <c16:uniqueId val="{00000000-6A2E-064E-BF0A-880B8B19E64C}"/>
              </c:ext>
            </c:extLst>
          </c:dPt>
          <c:dPt>
            <c:idx val="4"/>
            <c:marker>
              <c:spPr>
                <a:solidFill>
                  <a:schemeClr val="tx1"/>
                </a:solidFill>
                <a:ln>
                  <a:noFill/>
                </a:ln>
              </c:spPr>
            </c:marker>
            <c:bubble3D val="0"/>
            <c:extLst>
              <c:ext xmlns:c16="http://schemas.microsoft.com/office/drawing/2014/chart" uri="{C3380CC4-5D6E-409C-BE32-E72D297353CC}">
                <c16:uniqueId val="{00000001-6A2E-064E-BF0A-880B8B19E64C}"/>
              </c:ext>
            </c:extLst>
          </c:dPt>
          <c:xVal>
            <c:numRef>
              <c:f>'Trade-off'!$C$50:$C$54</c:f>
              <c:numCache>
                <c:formatCode>0.00</c:formatCode>
                <c:ptCount val="5"/>
                <c:pt idx="0">
                  <c:v>23.10725021132788</c:v>
                </c:pt>
                <c:pt idx="1">
                  <c:v>24.617764350044659</c:v>
                </c:pt>
                <c:pt idx="2">
                  <c:v>27.831175560551241</c:v>
                </c:pt>
                <c:pt idx="3">
                  <c:v>35.461599363785872</c:v>
                </c:pt>
                <c:pt idx="4" formatCode="General">
                  <c:v>52.5</c:v>
                </c:pt>
              </c:numCache>
            </c:numRef>
          </c:xVal>
          <c:yVal>
            <c:numRef>
              <c:f>'Trade-off'!$D$50:$D$54</c:f>
              <c:numCache>
                <c:formatCode>General</c:formatCode>
                <c:ptCount val="5"/>
                <c:pt idx="0">
                  <c:v>3.7551020408163258</c:v>
                </c:pt>
                <c:pt idx="1">
                  <c:v>2.285714285714286</c:v>
                </c:pt>
                <c:pt idx="2">
                  <c:v>1.551020408163265</c:v>
                </c:pt>
                <c:pt idx="3">
                  <c:v>1.1836734693877551</c:v>
                </c:pt>
                <c:pt idx="4">
                  <c:v>1</c:v>
                </c:pt>
              </c:numCache>
            </c:numRef>
          </c:yVal>
          <c:smooth val="1"/>
          <c:extLst>
            <c:ext xmlns:c16="http://schemas.microsoft.com/office/drawing/2014/chart" uri="{C3380CC4-5D6E-409C-BE32-E72D297353CC}">
              <c16:uniqueId val="{00000002-6A2E-064E-BF0A-880B8B19E64C}"/>
            </c:ext>
          </c:extLst>
        </c:ser>
        <c:dLbls>
          <c:showLegendKey val="0"/>
          <c:showVal val="0"/>
          <c:showCatName val="0"/>
          <c:showSerName val="0"/>
          <c:showPercent val="0"/>
          <c:showBubbleSize val="0"/>
        </c:dLbls>
        <c:axId val="-1370632768"/>
        <c:axId val="-1785966416"/>
      </c:scatterChart>
      <c:valAx>
        <c:axId val="-1370632768"/>
        <c:scaling>
          <c:orientation val="minMax"/>
          <c:max val="70"/>
        </c:scaling>
        <c:delete val="0"/>
        <c:axPos val="b"/>
        <c:title>
          <c:tx>
            <c:rich>
              <a:bodyPr anchor="t" anchorCtr="0"/>
              <a:lstStyle/>
              <a:p>
                <a:pPr algn="r">
                  <a:defRPr sz="2800"/>
                </a:pPr>
                <a:r>
                  <a:rPr lang="en-US" sz="2800"/>
                  <a:t>Latency (ns)</a:t>
                </a:r>
              </a:p>
            </c:rich>
          </c:tx>
          <c:overlay val="0"/>
        </c:title>
        <c:numFmt formatCode="0" sourceLinked="0"/>
        <c:majorTickMark val="out"/>
        <c:minorTickMark val="none"/>
        <c:tickLblPos val="nextTo"/>
        <c:txPr>
          <a:bodyPr/>
          <a:lstStyle/>
          <a:p>
            <a:pPr>
              <a:defRPr sz="2400"/>
            </a:pPr>
            <a:endParaRPr lang="en-US"/>
          </a:p>
        </c:txPr>
        <c:crossAx val="-1785966416"/>
        <c:crosses val="autoZero"/>
        <c:crossBetween val="midCat"/>
        <c:majorUnit val="10"/>
      </c:valAx>
      <c:valAx>
        <c:axId val="-1785966416"/>
        <c:scaling>
          <c:orientation val="minMax"/>
        </c:scaling>
        <c:delete val="0"/>
        <c:axPos val="l"/>
        <c:majorGridlines/>
        <c:title>
          <c:tx>
            <c:rich>
              <a:bodyPr rot="-5400000" vert="horz"/>
              <a:lstStyle/>
              <a:p>
                <a:pPr>
                  <a:defRPr sz="2800"/>
                </a:pPr>
                <a:r>
                  <a:rPr lang="en-US" sz="2800" dirty="0"/>
                  <a:t>Normalized</a:t>
                </a:r>
                <a:r>
                  <a:rPr lang="en-US" sz="2800" baseline="0" dirty="0"/>
                  <a:t> DRAM Area</a:t>
                </a:r>
                <a:endParaRPr lang="en-US" sz="2800" dirty="0"/>
              </a:p>
            </c:rich>
          </c:tx>
          <c:overlay val="0"/>
        </c:title>
        <c:numFmt formatCode="General" sourceLinked="1"/>
        <c:majorTickMark val="out"/>
        <c:minorTickMark val="none"/>
        <c:tickLblPos val="nextTo"/>
        <c:txPr>
          <a:bodyPr/>
          <a:lstStyle/>
          <a:p>
            <a:pPr>
              <a:defRPr sz="2400"/>
            </a:pPr>
            <a:endParaRPr lang="en-US"/>
          </a:p>
        </c:txPr>
        <c:crossAx val="-1370632768"/>
        <c:crosses val="autoZero"/>
        <c:crossBetween val="midCat"/>
        <c:majorUnit val="1"/>
      </c:valAx>
    </c:plotArea>
    <c:plotVisOnly val="1"/>
    <c:dispBlanksAs val="gap"/>
    <c:showDLblsOverMax val="0"/>
  </c:chart>
  <c:spPr>
    <a:ln>
      <a:noFill/>
    </a:ln>
  </c:sp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27952755905498"/>
          <c:y val="8.9722421061003699E-2"/>
          <c:w val="0.64258779075029404"/>
          <c:h val="0.71270381430327001"/>
        </c:manualLayout>
      </c:layout>
      <c:barChart>
        <c:barDir val="col"/>
        <c:grouping val="clustered"/>
        <c:varyColors val="0"/>
        <c:ser>
          <c:idx val="0"/>
          <c:order val="0"/>
          <c:tx>
            <c:strRef>
              <c:f>Sheet2!$G$18</c:f>
              <c:strCache>
                <c:ptCount val="1"/>
                <c:pt idx="0">
                  <c:v>Normalized Power Consumption</c:v>
                </c:pt>
              </c:strCache>
            </c:strRef>
          </c:tx>
          <c:spPr>
            <a:solidFill>
              <a:srgbClr val="FF0000"/>
            </a:solidFill>
            <a:ln>
              <a:solidFill>
                <a:srgbClr val="FF0000"/>
              </a:solidFill>
            </a:ln>
          </c:spPr>
          <c:invertIfNegative val="0"/>
          <c:cat>
            <c:strRef>
              <c:f>Sheet2!$H$17:$J$17</c:f>
              <c:strCache>
                <c:ptCount val="3"/>
                <c:pt idx="0">
                  <c:v>commodity DRAM</c:v>
                </c:pt>
                <c:pt idx="1">
                  <c:v>near segment</c:v>
                </c:pt>
                <c:pt idx="2">
                  <c:v>far  segment</c:v>
                </c:pt>
              </c:strCache>
            </c:strRef>
          </c:cat>
          <c:val>
            <c:numRef>
              <c:f>Sheet2!$H$18:$J$18</c:f>
              <c:numCache>
                <c:formatCode>General</c:formatCode>
                <c:ptCount val="3"/>
                <c:pt idx="0">
                  <c:v>1</c:v>
                </c:pt>
                <c:pt idx="1">
                  <c:v>0.49</c:v>
                </c:pt>
                <c:pt idx="2">
                  <c:v>1.49</c:v>
                </c:pt>
              </c:numCache>
            </c:numRef>
          </c:val>
          <c:extLst>
            <c:ext xmlns:c16="http://schemas.microsoft.com/office/drawing/2014/chart" uri="{C3380CC4-5D6E-409C-BE32-E72D297353CC}">
              <c16:uniqueId val="{00000000-8843-CB45-885C-CB350DE98F7A}"/>
            </c:ext>
          </c:extLst>
        </c:ser>
        <c:dLbls>
          <c:showLegendKey val="0"/>
          <c:showVal val="0"/>
          <c:showCatName val="0"/>
          <c:showSerName val="0"/>
          <c:showPercent val="0"/>
          <c:showBubbleSize val="0"/>
        </c:dLbls>
        <c:gapWidth val="50"/>
        <c:axId val="-1503752656"/>
        <c:axId val="-1503745792"/>
      </c:barChart>
      <c:catAx>
        <c:axId val="-1503752656"/>
        <c:scaling>
          <c:orientation val="minMax"/>
        </c:scaling>
        <c:delete val="1"/>
        <c:axPos val="b"/>
        <c:numFmt formatCode="General" sourceLinked="0"/>
        <c:majorTickMark val="out"/>
        <c:minorTickMark val="none"/>
        <c:tickLblPos val="nextTo"/>
        <c:crossAx val="-1503745792"/>
        <c:crosses val="autoZero"/>
        <c:auto val="1"/>
        <c:lblAlgn val="ctr"/>
        <c:lblOffset val="100"/>
        <c:noMultiLvlLbl val="0"/>
      </c:catAx>
      <c:valAx>
        <c:axId val="-1503745792"/>
        <c:scaling>
          <c:orientation val="minMax"/>
          <c:max val="1.5"/>
          <c:min val="0"/>
        </c:scaling>
        <c:delete val="0"/>
        <c:axPos val="l"/>
        <c:majorGridlines/>
        <c:numFmt formatCode="0%" sourceLinked="0"/>
        <c:majorTickMark val="out"/>
        <c:minorTickMark val="none"/>
        <c:tickLblPos val="nextTo"/>
        <c:txPr>
          <a:bodyPr/>
          <a:lstStyle/>
          <a:p>
            <a:pPr>
              <a:defRPr sz="1600"/>
            </a:pPr>
            <a:endParaRPr lang="en-US"/>
          </a:p>
        </c:txPr>
        <c:crossAx val="-1503752656"/>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026638474133"/>
          <c:y val="3.6564430193441501E-2"/>
          <c:w val="0.62821987268810797"/>
          <c:h val="0.75608764511344895"/>
        </c:manualLayout>
      </c:layout>
      <c:barChart>
        <c:barDir val="col"/>
        <c:grouping val="clustered"/>
        <c:varyColors val="0"/>
        <c:ser>
          <c:idx val="0"/>
          <c:order val="0"/>
          <c:tx>
            <c:strRef>
              <c:f>Sheet2!$B$18</c:f>
              <c:strCache>
                <c:ptCount val="1"/>
                <c:pt idx="0">
                  <c:v>Latency</c:v>
                </c:pt>
              </c:strCache>
            </c:strRef>
          </c:tx>
          <c:invertIfNegative val="0"/>
          <c:cat>
            <c:strRef>
              <c:f>Sheet2!$C$17:$E$17</c:f>
              <c:strCache>
                <c:ptCount val="3"/>
                <c:pt idx="0">
                  <c:v>commodity DRAM</c:v>
                </c:pt>
                <c:pt idx="1">
                  <c:v>near segment</c:v>
                </c:pt>
                <c:pt idx="2">
                  <c:v>far  segment</c:v>
                </c:pt>
              </c:strCache>
            </c:strRef>
          </c:cat>
          <c:val>
            <c:numRef>
              <c:f>Sheet2!$C$18:$E$18</c:f>
              <c:numCache>
                <c:formatCode>General</c:formatCode>
                <c:ptCount val="3"/>
                <c:pt idx="0">
                  <c:v>1</c:v>
                </c:pt>
                <c:pt idx="1">
                  <c:v>0.56000000000000005</c:v>
                </c:pt>
                <c:pt idx="2">
                  <c:v>1.23</c:v>
                </c:pt>
              </c:numCache>
            </c:numRef>
          </c:val>
          <c:extLst>
            <c:ext xmlns:c16="http://schemas.microsoft.com/office/drawing/2014/chart" uri="{C3380CC4-5D6E-409C-BE32-E72D297353CC}">
              <c16:uniqueId val="{00000000-634E-A14E-8F01-8089E350C562}"/>
            </c:ext>
          </c:extLst>
        </c:ser>
        <c:dLbls>
          <c:showLegendKey val="0"/>
          <c:showVal val="0"/>
          <c:showCatName val="0"/>
          <c:showSerName val="0"/>
          <c:showPercent val="0"/>
          <c:showBubbleSize val="0"/>
        </c:dLbls>
        <c:gapWidth val="50"/>
        <c:axId val="-1503759360"/>
        <c:axId val="-1786377616"/>
      </c:barChart>
      <c:catAx>
        <c:axId val="-1503759360"/>
        <c:scaling>
          <c:orientation val="minMax"/>
        </c:scaling>
        <c:delete val="1"/>
        <c:axPos val="b"/>
        <c:numFmt formatCode="General" sourceLinked="0"/>
        <c:majorTickMark val="out"/>
        <c:minorTickMark val="none"/>
        <c:tickLblPos val="nextTo"/>
        <c:crossAx val="-1786377616"/>
        <c:crosses val="autoZero"/>
        <c:auto val="1"/>
        <c:lblAlgn val="ctr"/>
        <c:lblOffset val="100"/>
        <c:noMultiLvlLbl val="0"/>
      </c:catAx>
      <c:valAx>
        <c:axId val="-1786377616"/>
        <c:scaling>
          <c:orientation val="minMax"/>
          <c:max val="1.6"/>
          <c:min val="0"/>
        </c:scaling>
        <c:delete val="0"/>
        <c:axPos val="l"/>
        <c:majorGridlines/>
        <c:numFmt formatCode="0%" sourceLinked="0"/>
        <c:majorTickMark val="out"/>
        <c:minorTickMark val="none"/>
        <c:tickLblPos val="nextTo"/>
        <c:txPr>
          <a:bodyPr/>
          <a:lstStyle/>
          <a:p>
            <a:pPr>
              <a:defRPr sz="1800"/>
            </a:pPr>
            <a:endParaRPr lang="en-US"/>
          </a:p>
        </c:txPr>
        <c:crossAx val="-1503759360"/>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bubble3D val="0"/>
            <c:extLst>
              <c:ext xmlns:c16="http://schemas.microsoft.com/office/drawing/2014/chart" uri="{C3380CC4-5D6E-409C-BE32-E72D297353CC}">
                <c16:uniqueId val="{00000000-534F-2848-94AC-F5120DA6CA17}"/>
              </c:ext>
            </c:extLst>
          </c:dPt>
          <c:dPt>
            <c:idx val="4"/>
            <c:bubble3D val="0"/>
            <c:extLst>
              <c:ext xmlns:c16="http://schemas.microsoft.com/office/drawing/2014/chart" uri="{C3380CC4-5D6E-409C-BE32-E72D297353CC}">
                <c16:uniqueId val="{00000001-534F-2848-94AC-F5120DA6CA17}"/>
              </c:ext>
            </c:extLst>
          </c:dPt>
          <c:xVal>
            <c:numRef>
              <c:f>'Trade-off'!$C$50:$C$54</c:f>
              <c:numCache>
                <c:formatCode>0.00</c:formatCode>
                <c:ptCount val="5"/>
                <c:pt idx="0">
                  <c:v>23.10725021132788</c:v>
                </c:pt>
                <c:pt idx="1">
                  <c:v>24.617764350044659</c:v>
                </c:pt>
                <c:pt idx="2">
                  <c:v>27.831175560551241</c:v>
                </c:pt>
                <c:pt idx="3">
                  <c:v>35.461599363785872</c:v>
                </c:pt>
                <c:pt idx="4" formatCode="General">
                  <c:v>52.5</c:v>
                </c:pt>
              </c:numCache>
            </c:numRef>
          </c:xVal>
          <c:yVal>
            <c:numRef>
              <c:f>'Trade-off'!$D$50:$D$54</c:f>
              <c:numCache>
                <c:formatCode>General</c:formatCode>
                <c:ptCount val="5"/>
                <c:pt idx="0">
                  <c:v>3.7551020408163258</c:v>
                </c:pt>
                <c:pt idx="1">
                  <c:v>2.285714285714286</c:v>
                </c:pt>
                <c:pt idx="2">
                  <c:v>1.551020408163265</c:v>
                </c:pt>
                <c:pt idx="3">
                  <c:v>1.1836734693877551</c:v>
                </c:pt>
                <c:pt idx="4">
                  <c:v>1</c:v>
                </c:pt>
              </c:numCache>
            </c:numRef>
          </c:yVal>
          <c:smooth val="1"/>
          <c:extLst>
            <c:ext xmlns:c16="http://schemas.microsoft.com/office/drawing/2014/chart" uri="{C3380CC4-5D6E-409C-BE32-E72D297353CC}">
              <c16:uniqueId val="{00000002-534F-2848-94AC-F5120DA6CA17}"/>
            </c:ext>
          </c:extLst>
        </c:ser>
        <c:dLbls>
          <c:showLegendKey val="0"/>
          <c:showVal val="0"/>
          <c:showCatName val="0"/>
          <c:showSerName val="0"/>
          <c:showPercent val="0"/>
          <c:showBubbleSize val="0"/>
        </c:dLbls>
        <c:axId val="-1370889504"/>
        <c:axId val="-1746795440"/>
      </c:scatterChart>
      <c:valAx>
        <c:axId val="-1370889504"/>
        <c:scaling>
          <c:orientation val="minMax"/>
          <c:max val="70"/>
        </c:scaling>
        <c:delete val="0"/>
        <c:axPos val="b"/>
        <c:title>
          <c:tx>
            <c:rich>
              <a:bodyPr anchor="t" anchorCtr="0"/>
              <a:lstStyle/>
              <a:p>
                <a:pPr algn="r">
                  <a:defRPr sz="2800"/>
                </a:pPr>
                <a:r>
                  <a:rPr lang="en-US" sz="2800"/>
                  <a:t>Latency (ns)</a:t>
                </a:r>
              </a:p>
            </c:rich>
          </c:tx>
          <c:overlay val="0"/>
        </c:title>
        <c:numFmt formatCode="0" sourceLinked="0"/>
        <c:majorTickMark val="out"/>
        <c:minorTickMark val="none"/>
        <c:tickLblPos val="nextTo"/>
        <c:txPr>
          <a:bodyPr/>
          <a:lstStyle/>
          <a:p>
            <a:pPr>
              <a:defRPr sz="2400"/>
            </a:pPr>
            <a:endParaRPr lang="en-US"/>
          </a:p>
        </c:txPr>
        <c:crossAx val="-1746795440"/>
        <c:crosses val="autoZero"/>
        <c:crossBetween val="midCat"/>
        <c:majorUnit val="10"/>
      </c:valAx>
      <c:valAx>
        <c:axId val="-1746795440"/>
        <c:scaling>
          <c:orientation val="minMax"/>
        </c:scaling>
        <c:delete val="0"/>
        <c:axPos val="l"/>
        <c:majorGridlines/>
        <c:title>
          <c:tx>
            <c:rich>
              <a:bodyPr rot="-5400000" vert="horz"/>
              <a:lstStyle/>
              <a:p>
                <a:pPr>
                  <a:defRPr sz="2800"/>
                </a:pPr>
                <a:r>
                  <a:rPr lang="en-US" sz="2800" dirty="0"/>
                  <a:t>Normalized</a:t>
                </a:r>
                <a:r>
                  <a:rPr lang="en-US" sz="2800" baseline="0" dirty="0"/>
                  <a:t> DRAM Area</a:t>
                </a:r>
                <a:endParaRPr lang="en-US" sz="2800" dirty="0"/>
              </a:p>
            </c:rich>
          </c:tx>
          <c:overlay val="0"/>
        </c:title>
        <c:numFmt formatCode="General" sourceLinked="1"/>
        <c:majorTickMark val="out"/>
        <c:minorTickMark val="none"/>
        <c:tickLblPos val="nextTo"/>
        <c:txPr>
          <a:bodyPr/>
          <a:lstStyle/>
          <a:p>
            <a:pPr>
              <a:defRPr sz="2400"/>
            </a:pPr>
            <a:endParaRPr lang="en-US"/>
          </a:p>
        </c:txPr>
        <c:crossAx val="-1370889504"/>
        <c:crosses val="autoZero"/>
        <c:crossBetween val="midCat"/>
        <c:majorUnit val="1"/>
      </c:valAx>
    </c:plotArea>
    <c:plotVisOnly val="1"/>
    <c:dispBlanksAs val="gap"/>
    <c:showDLblsOverMax val="0"/>
  </c:chart>
  <c:spPr>
    <a:ln>
      <a:noFill/>
    </a:ln>
  </c:sp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Sheet3!$C$2</c:f>
              <c:strCache>
                <c:ptCount val="1"/>
                <c:pt idx="0">
                  <c:v>Performance Improvement</c:v>
                </c:pt>
              </c:strCache>
            </c:strRef>
          </c:tx>
          <c:invertIfNegative val="0"/>
          <c:cat>
            <c:strRef>
              <c:f>Sheet3!$B$3:$B$5</c:f>
              <c:strCache>
                <c:ptCount val="3"/>
                <c:pt idx="0">
                  <c:v>1 (1-ch)</c:v>
                </c:pt>
                <c:pt idx="1">
                  <c:v>2 (2-ch)</c:v>
                </c:pt>
                <c:pt idx="2">
                  <c:v>4 (4-ch)</c:v>
                </c:pt>
              </c:strCache>
            </c:strRef>
          </c:cat>
          <c:val>
            <c:numRef>
              <c:f>Sheet3!$C$3:$C$5</c:f>
              <c:numCache>
                <c:formatCode>General</c:formatCode>
                <c:ptCount val="3"/>
                <c:pt idx="0">
                  <c:v>1.1240000000000001</c:v>
                </c:pt>
                <c:pt idx="1">
                  <c:v>1.115</c:v>
                </c:pt>
                <c:pt idx="2">
                  <c:v>1.107</c:v>
                </c:pt>
              </c:numCache>
            </c:numRef>
          </c:val>
          <c:extLst>
            <c:ext xmlns:c16="http://schemas.microsoft.com/office/drawing/2014/chart" uri="{C3380CC4-5D6E-409C-BE32-E72D297353CC}">
              <c16:uniqueId val="{00000000-DD51-2242-ADF1-403C739B52EC}"/>
            </c:ext>
          </c:extLst>
        </c:ser>
        <c:dLbls>
          <c:showLegendKey val="0"/>
          <c:showVal val="0"/>
          <c:showCatName val="0"/>
          <c:showSerName val="0"/>
          <c:showPercent val="0"/>
          <c:showBubbleSize val="0"/>
        </c:dLbls>
        <c:gapWidth val="150"/>
        <c:axId val="-1871175664"/>
        <c:axId val="-1871171728"/>
      </c:barChart>
      <c:catAx>
        <c:axId val="-1871175664"/>
        <c:scaling>
          <c:orientation val="minMax"/>
        </c:scaling>
        <c:delete val="0"/>
        <c:axPos val="b"/>
        <c:numFmt formatCode="General" sourceLinked="0"/>
        <c:majorTickMark val="out"/>
        <c:minorTickMark val="none"/>
        <c:tickLblPos val="nextTo"/>
        <c:txPr>
          <a:bodyPr/>
          <a:lstStyle/>
          <a:p>
            <a:pPr>
              <a:defRPr sz="1800"/>
            </a:pPr>
            <a:endParaRPr lang="en-US"/>
          </a:p>
        </c:txPr>
        <c:crossAx val="-1871171728"/>
        <c:crosses val="autoZero"/>
        <c:auto val="1"/>
        <c:lblAlgn val="ctr"/>
        <c:lblOffset val="0"/>
        <c:noMultiLvlLbl val="0"/>
      </c:catAx>
      <c:valAx>
        <c:axId val="-1871171728"/>
        <c:scaling>
          <c:orientation val="minMax"/>
          <c:max val="1.2"/>
          <c:min val="0"/>
        </c:scaling>
        <c:delete val="0"/>
        <c:axPos val="l"/>
        <c:majorGridlines/>
        <c:numFmt formatCode="0%" sourceLinked="0"/>
        <c:majorTickMark val="out"/>
        <c:minorTickMark val="none"/>
        <c:tickLblPos val="nextTo"/>
        <c:txPr>
          <a:bodyPr/>
          <a:lstStyle/>
          <a:p>
            <a:pPr>
              <a:defRPr sz="1800"/>
            </a:pPr>
            <a:endParaRPr lang="en-US"/>
          </a:p>
        </c:txPr>
        <c:crossAx val="-1871175664"/>
        <c:crosses val="autoZero"/>
        <c:crossBetween val="between"/>
      </c:valAx>
    </c:plotArea>
    <c:plotVisOnly val="1"/>
    <c:dispBlanksAs val="gap"/>
    <c:showDLblsOverMax val="0"/>
  </c:chart>
  <c:spPr>
    <a:ln>
      <a:noFill/>
    </a:ln>
  </c:sp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Sheet3!$C$7</c:f>
              <c:strCache>
                <c:ptCount val="1"/>
                <c:pt idx="0">
                  <c:v>Power Reduction</c:v>
                </c:pt>
              </c:strCache>
            </c:strRef>
          </c:tx>
          <c:spPr>
            <a:solidFill>
              <a:srgbClr val="FF0000"/>
            </a:solidFill>
          </c:spPr>
          <c:invertIfNegative val="0"/>
          <c:cat>
            <c:strRef>
              <c:f>Sheet3!$B$8:$B$10</c:f>
              <c:strCache>
                <c:ptCount val="3"/>
                <c:pt idx="0">
                  <c:v>1 (1-ch)</c:v>
                </c:pt>
                <c:pt idx="1">
                  <c:v>2 (2-ch)</c:v>
                </c:pt>
                <c:pt idx="2">
                  <c:v>4 (4-ch)</c:v>
                </c:pt>
              </c:strCache>
            </c:strRef>
          </c:cat>
          <c:val>
            <c:numRef>
              <c:f>Sheet3!$C$8:$C$10</c:f>
              <c:numCache>
                <c:formatCode>General</c:formatCode>
                <c:ptCount val="3"/>
                <c:pt idx="0">
                  <c:v>0.76900000000000002</c:v>
                </c:pt>
                <c:pt idx="1">
                  <c:v>0.755</c:v>
                </c:pt>
                <c:pt idx="2">
                  <c:v>0.73699999999999999</c:v>
                </c:pt>
              </c:numCache>
            </c:numRef>
          </c:val>
          <c:extLst>
            <c:ext xmlns:c16="http://schemas.microsoft.com/office/drawing/2014/chart" uri="{C3380CC4-5D6E-409C-BE32-E72D297353CC}">
              <c16:uniqueId val="{00000000-63F2-4F4E-A326-EB38268489EF}"/>
            </c:ext>
          </c:extLst>
        </c:ser>
        <c:dLbls>
          <c:showLegendKey val="0"/>
          <c:showVal val="0"/>
          <c:showCatName val="0"/>
          <c:showSerName val="0"/>
          <c:showPercent val="0"/>
          <c:showBubbleSize val="0"/>
        </c:dLbls>
        <c:gapWidth val="150"/>
        <c:axId val="-1871136384"/>
        <c:axId val="-1871132368"/>
      </c:barChart>
      <c:catAx>
        <c:axId val="-1871136384"/>
        <c:scaling>
          <c:orientation val="minMax"/>
        </c:scaling>
        <c:delete val="0"/>
        <c:axPos val="b"/>
        <c:numFmt formatCode="General" sourceLinked="0"/>
        <c:majorTickMark val="out"/>
        <c:minorTickMark val="none"/>
        <c:tickLblPos val="nextTo"/>
        <c:txPr>
          <a:bodyPr/>
          <a:lstStyle/>
          <a:p>
            <a:pPr>
              <a:defRPr sz="1800"/>
            </a:pPr>
            <a:endParaRPr lang="en-US"/>
          </a:p>
        </c:txPr>
        <c:crossAx val="-1871132368"/>
        <c:crosses val="autoZero"/>
        <c:auto val="1"/>
        <c:lblAlgn val="ctr"/>
        <c:lblOffset val="0"/>
        <c:noMultiLvlLbl val="0"/>
      </c:catAx>
      <c:valAx>
        <c:axId val="-1871132368"/>
        <c:scaling>
          <c:orientation val="minMax"/>
          <c:max val="1.2"/>
          <c:min val="0"/>
        </c:scaling>
        <c:delete val="0"/>
        <c:axPos val="l"/>
        <c:majorGridlines/>
        <c:numFmt formatCode="0%" sourceLinked="0"/>
        <c:majorTickMark val="out"/>
        <c:minorTickMark val="none"/>
        <c:tickLblPos val="nextTo"/>
        <c:txPr>
          <a:bodyPr/>
          <a:lstStyle/>
          <a:p>
            <a:pPr>
              <a:defRPr sz="1800"/>
            </a:pPr>
            <a:endParaRPr lang="en-US"/>
          </a:p>
        </c:txPr>
        <c:crossAx val="-1871136384"/>
        <c:crosses val="autoZero"/>
        <c:crossBetween val="between"/>
      </c:valAx>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948594896"/>
        <c:axId val="-1951759872"/>
      </c:barChart>
      <c:catAx>
        <c:axId val="-1948594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951759872"/>
        <c:crosses val="autoZero"/>
        <c:auto val="1"/>
        <c:lblAlgn val="ctr"/>
        <c:lblOffset val="100"/>
        <c:noMultiLvlLbl val="0"/>
      </c:catAx>
      <c:valAx>
        <c:axId val="-1951759872"/>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9485948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EF8-504D-9B4D-CE09101666FF}"/>
                </c:ext>
              </c:extLst>
            </c:dLbl>
            <c:dLbl>
              <c:idx val="1"/>
              <c:delete val="1"/>
              <c:extLst>
                <c:ext xmlns:c15="http://schemas.microsoft.com/office/drawing/2012/chart" uri="{CE6537A1-D6FC-4f65-9D91-7224C49458BB}"/>
                <c:ext xmlns:c16="http://schemas.microsoft.com/office/drawing/2014/chart" uri="{C3380CC4-5D6E-409C-BE32-E72D297353CC}">
                  <c16:uniqueId val="{00000001-6EF8-504D-9B4D-CE09101666FF}"/>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6EF8-504D-9B4D-CE09101666FF}"/>
            </c:ext>
          </c:extLst>
        </c:ser>
        <c:dLbls>
          <c:showLegendKey val="0"/>
          <c:showVal val="0"/>
          <c:showCatName val="0"/>
          <c:showSerName val="0"/>
          <c:showPercent val="0"/>
          <c:showBubbleSize val="0"/>
        </c:dLbls>
        <c:gapWidth val="50"/>
        <c:axId val="-1614558480"/>
        <c:axId val="-1614553984"/>
      </c:barChart>
      <c:catAx>
        <c:axId val="-1614558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614553984"/>
        <c:crosses val="autoZero"/>
        <c:auto val="1"/>
        <c:lblAlgn val="ctr"/>
        <c:lblOffset val="100"/>
        <c:noMultiLvlLbl val="0"/>
      </c:catAx>
      <c:valAx>
        <c:axId val="-16145539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614558480"/>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E9C-9B46-A486-2F04F8C1860A}"/>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E9C-9B46-A486-2F04F8C1860A}"/>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E9C-9B46-A486-2F04F8C1860A}"/>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E9C-9B46-A486-2F04F8C1860A}"/>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E9C-9B46-A486-2F04F8C1860A}"/>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E9C-9B46-A486-2F04F8C1860A}"/>
              </c:ext>
            </c:extLst>
          </c:dPt>
          <c:dLbls>
            <c:dLbl>
              <c:idx val="0"/>
              <c:delete val="1"/>
              <c:extLst>
                <c:ext xmlns:c15="http://schemas.microsoft.com/office/drawing/2012/chart" uri="{CE6537A1-D6FC-4f65-9D91-7224C49458BB}"/>
                <c:ext xmlns:c16="http://schemas.microsoft.com/office/drawing/2014/chart" uri="{C3380CC4-5D6E-409C-BE32-E72D297353CC}">
                  <c16:uniqueId val="{00000001-BE9C-9B46-A486-2F04F8C1860A}"/>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9C-9B46-A486-2F04F8C1860A}"/>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E9C-9B46-A486-2F04F8C1860A}"/>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E9C-9B46-A486-2F04F8C1860A}"/>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E9C-9B46-A486-2F04F8C1860A}"/>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E9C-9B46-A486-2F04F8C1860A}"/>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BE9C-9B46-A486-2F04F8C1860A}"/>
            </c:ext>
          </c:extLst>
        </c:ser>
        <c:dLbls>
          <c:showLegendKey val="0"/>
          <c:showVal val="0"/>
          <c:showCatName val="0"/>
          <c:showSerName val="0"/>
          <c:showPercent val="0"/>
          <c:showBubbleSize val="0"/>
        </c:dLbls>
        <c:gapWidth val="80"/>
        <c:overlap val="-27"/>
        <c:axId val="-1745965472"/>
        <c:axId val="-1745961200"/>
      </c:barChart>
      <c:catAx>
        <c:axId val="-1745965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961200"/>
        <c:crosses val="autoZero"/>
        <c:auto val="1"/>
        <c:lblAlgn val="ctr"/>
        <c:lblOffset val="100"/>
        <c:noMultiLvlLbl val="0"/>
      </c:catAx>
      <c:valAx>
        <c:axId val="-1745961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96547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3FDA-2141-A566-22CFFCBB66D4}"/>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3FDA-2141-A566-22CFFCBB66D4}"/>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3FDA-2141-A566-22CFFCBB66D4}"/>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3FDA-2141-A566-22CFFCBB66D4}"/>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3FDA-2141-A566-22CFFCBB66D4}"/>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3FDA-2141-A566-22CFFCBB66D4}"/>
              </c:ext>
            </c:extLst>
          </c:dPt>
          <c:dLbls>
            <c:dLbl>
              <c:idx val="0"/>
              <c:delete val="1"/>
              <c:extLst>
                <c:ext xmlns:c15="http://schemas.microsoft.com/office/drawing/2012/chart" uri="{CE6537A1-D6FC-4f65-9D91-7224C49458BB}"/>
                <c:ext xmlns:c16="http://schemas.microsoft.com/office/drawing/2014/chart" uri="{C3380CC4-5D6E-409C-BE32-E72D297353CC}">
                  <c16:uniqueId val="{00000001-3FDA-2141-A566-22CFFCBB66D4}"/>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FDA-2141-A566-22CFFCBB66D4}"/>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FDA-2141-A566-22CFFCBB66D4}"/>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FDA-2141-A566-22CFFCBB66D4}"/>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FDA-2141-A566-22CFFCBB66D4}"/>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FDA-2141-A566-22CFFCBB66D4}"/>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3FDA-2141-A566-22CFFCBB66D4}"/>
            </c:ext>
          </c:extLst>
        </c:ser>
        <c:dLbls>
          <c:showLegendKey val="0"/>
          <c:showVal val="0"/>
          <c:showCatName val="0"/>
          <c:showSerName val="0"/>
          <c:showPercent val="0"/>
          <c:showBubbleSize val="0"/>
        </c:dLbls>
        <c:gapWidth val="80"/>
        <c:overlap val="-27"/>
        <c:axId val="-1472848432"/>
        <c:axId val="-1472844352"/>
      </c:barChart>
      <c:catAx>
        <c:axId val="-147284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472844352"/>
        <c:crosses val="autoZero"/>
        <c:auto val="1"/>
        <c:lblAlgn val="ctr"/>
        <c:lblOffset val="100"/>
        <c:noMultiLvlLbl val="0"/>
      </c:catAx>
      <c:valAx>
        <c:axId val="-14728443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47284843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95FF-7646-B4E8-4E4D426E691D}"/>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95FF-7646-B4E8-4E4D426E691D}"/>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95FF-7646-B4E8-4E4D426E691D}"/>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95FF-7646-B4E8-4E4D426E691D}"/>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95FF-7646-B4E8-4E4D426E691D}"/>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95FF-7646-B4E8-4E4D426E691D}"/>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5FF-7646-B4E8-4E4D426E691D}"/>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5FF-7646-B4E8-4E4D426E691D}"/>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5FF-7646-B4E8-4E4D426E691D}"/>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5FF-7646-B4E8-4E4D426E691D}"/>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5FF-7646-B4E8-4E4D426E691D}"/>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5FF-7646-B4E8-4E4D426E691D}"/>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95FF-7646-B4E8-4E4D426E691D}"/>
            </c:ext>
          </c:extLst>
        </c:ser>
        <c:dLbls>
          <c:showLegendKey val="0"/>
          <c:showVal val="0"/>
          <c:showCatName val="0"/>
          <c:showSerName val="0"/>
          <c:showPercent val="0"/>
          <c:showBubbleSize val="0"/>
        </c:dLbls>
        <c:gapWidth val="80"/>
        <c:overlap val="-27"/>
        <c:axId val="-1472740656"/>
        <c:axId val="-1472736896"/>
      </c:barChart>
      <c:catAx>
        <c:axId val="-1472740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472736896"/>
        <c:crosses val="autoZero"/>
        <c:auto val="1"/>
        <c:lblAlgn val="ctr"/>
        <c:lblOffset val="100"/>
        <c:noMultiLvlLbl val="0"/>
      </c:catAx>
      <c:valAx>
        <c:axId val="-14727368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47274065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5DF4-1A4A-A35C-9A3D3795F0E9}"/>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5DF4-1A4A-A35C-9A3D3795F0E9}"/>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5DF4-1A4A-A35C-9A3D3795F0E9}"/>
            </c:ext>
          </c:extLst>
        </c:ser>
        <c:dLbls>
          <c:showLegendKey val="0"/>
          <c:showVal val="0"/>
          <c:showCatName val="0"/>
          <c:showSerName val="0"/>
          <c:showPercent val="0"/>
          <c:showBubbleSize val="0"/>
        </c:dLbls>
        <c:gapWidth val="80"/>
        <c:overlap val="100"/>
        <c:axId val="-1506018976"/>
        <c:axId val="-1506014208"/>
      </c:barChart>
      <c:catAx>
        <c:axId val="-1506018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506014208"/>
        <c:crosses val="autoZero"/>
        <c:auto val="1"/>
        <c:lblAlgn val="ctr"/>
        <c:lblOffset val="100"/>
        <c:noMultiLvlLbl val="0"/>
      </c:catAx>
      <c:valAx>
        <c:axId val="-1506014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5060189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4BAB-2E4D-AFD1-432A5A2EB123}"/>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4BAB-2E4D-AFD1-432A5A2EB123}"/>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4BAB-2E4D-AFD1-432A5A2EB123}"/>
            </c:ext>
          </c:extLst>
        </c:ser>
        <c:dLbls>
          <c:showLegendKey val="0"/>
          <c:showVal val="0"/>
          <c:showCatName val="0"/>
          <c:showSerName val="0"/>
          <c:showPercent val="0"/>
          <c:showBubbleSize val="0"/>
        </c:dLbls>
        <c:marker val="1"/>
        <c:smooth val="0"/>
        <c:axId val="-1741811072"/>
        <c:axId val="-1742499888"/>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4BAB-2E4D-AFD1-432A5A2EB123}"/>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4BAB-2E4D-AFD1-432A5A2EB123}"/>
                  </c:ext>
                </c:extLst>
              </c15:ser>
            </c15:filteredLineSeries>
          </c:ext>
        </c:extLst>
      </c:lineChart>
      <c:catAx>
        <c:axId val="-1741811072"/>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42499888"/>
        <c:crosses val="autoZero"/>
        <c:auto val="1"/>
        <c:lblAlgn val="ctr"/>
        <c:lblOffset val="100"/>
        <c:noMultiLvlLbl val="0"/>
      </c:catAx>
      <c:valAx>
        <c:axId val="-1742499888"/>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41811072"/>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drawing1.xml><?xml version="1.0" encoding="utf-8"?>
<c:userShapes xmlns:c="http://schemas.openxmlformats.org/drawingml/2006/chart">
  <cdr:relSizeAnchor xmlns:cdr="http://schemas.openxmlformats.org/drawingml/2006/chartDrawing">
    <cdr:from>
      <cdr:x>0.36036</cdr:x>
      <cdr:y>0.11994</cdr:y>
    </cdr:from>
    <cdr:to>
      <cdr:x>0.54054</cdr:x>
      <cdr:y>0.18125</cdr:y>
    </cdr:to>
    <cdr:sp macro="" textlink="">
      <cdr:nvSpPr>
        <cdr:cNvPr id="4" name="TextBox 54"/>
        <cdr:cNvSpPr txBox="1"/>
      </cdr:nvSpPr>
      <cdr:spPr>
        <a:xfrm xmlns:a="http://schemas.openxmlformats.org/drawingml/2006/main">
          <a:off x="3048000" y="511804"/>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3/20/18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3/20/18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448380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277935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4941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481191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289781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787361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441312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365194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075479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1862367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62</a:t>
            </a:fld>
            <a:endParaRPr lang="en-US">
              <a:solidFill>
                <a:prstClr val="black"/>
              </a:solidFill>
              <a:latin typeface="Calibri"/>
            </a:endParaRPr>
          </a:p>
        </p:txBody>
      </p:sp>
    </p:spTree>
    <p:extLst>
      <p:ext uri="{BB962C8B-B14F-4D97-AF65-F5344CB8AC3E}">
        <p14:creationId xmlns:p14="http://schemas.microsoft.com/office/powerpoint/2010/main" val="303518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65225" y="676275"/>
            <a:ext cx="4713288" cy="3533775"/>
          </a:xfrm>
          <a:ln/>
        </p:spPr>
      </p:sp>
      <p:sp>
        <p:nvSpPr>
          <p:cNvPr id="27651" name="Rectangle 3"/>
          <p:cNvSpPr>
            <a:spLocks noGrp="1" noChangeArrowheads="1"/>
          </p:cNvSpPr>
          <p:nvPr>
            <p:ph type="body" idx="1"/>
          </p:nvPr>
        </p:nvSpPr>
        <p:spPr>
          <a:xfrm>
            <a:off x="897994" y="4434208"/>
            <a:ext cx="5166647" cy="4135091"/>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Professor Mutlu</a:t>
            </a:r>
            <a:r>
              <a:rPr lang="ja-JP" altLang="en-US" dirty="0"/>
              <a:t>’</a:t>
            </a:r>
            <a:r>
              <a:rPr lang="en-US" dirty="0"/>
              <a:t>s research focus is all aspects of computer</a:t>
            </a:r>
            <a:r>
              <a:rPr lang="en-US" baseline="0" dirty="0"/>
              <a:t> </a:t>
            </a:r>
            <a:r>
              <a:rPr lang="en-US" dirty="0"/>
              <a:t>architecture, HW/SW interaction</a:t>
            </a:r>
            <a:r>
              <a:rPr lang="en-US" baseline="0" dirty="0"/>
              <a:t> and bioinformatics</a:t>
            </a:r>
            <a:r>
              <a:rPr lang="en-US" dirty="0"/>
              <a:t>. </a:t>
            </a:r>
          </a:p>
          <a:p>
            <a:endParaRPr lang="en-US" dirty="0"/>
          </a:p>
          <a:p>
            <a:r>
              <a:rPr lang="en-US" dirty="0"/>
              <a:t>He is looking for students to perform research</a:t>
            </a:r>
            <a:r>
              <a:rPr lang="en-US" baseline="0" dirty="0"/>
              <a:t> in these areas.</a:t>
            </a:r>
            <a:endParaRPr lang="en-US" dirty="0"/>
          </a:p>
          <a:p>
            <a:endParaRPr lang="en-US" dirty="0"/>
          </a:p>
          <a:p>
            <a:r>
              <a:rPr lang="en-US" dirty="0"/>
              <a:t>He and his group, SAFARI,</a:t>
            </a:r>
            <a:r>
              <a:rPr lang="en-US" baseline="0" dirty="0"/>
              <a:t> solve fundamental problems spanning:</a:t>
            </a:r>
          </a:p>
          <a:p>
            <a:endParaRPr lang="en-US" dirty="0"/>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Memory, memory, memory, storage, interconnects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Parallel architectures, heterogeneous architectures, GP-GPUs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System/architecture interaction, new execution models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Energy efficiency, fault tolerance, hardware security </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Genome sequence analysis and assembly</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pPr defTabSz="931774" fontAlgn="base">
              <a:spcBef>
                <a:spcPct val="0"/>
              </a:spcBef>
              <a:spcAft>
                <a:spcPct val="0"/>
              </a:spcAft>
            </a:pPr>
            <a:r>
              <a:rPr lang="en-US" dirty="0">
                <a:solidFill>
                  <a:srgbClr val="3333CC"/>
                </a:solidFill>
                <a:latin typeface="Arial Narrow" charset="0"/>
                <a:ea typeface="ＭＳ Ｐゴシック" charset="0"/>
                <a:cs typeface="Arial" charset="0"/>
              </a:rPr>
              <a:t>His group does broad research spanning systems to logic with architecture at center</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endParaRPr lang="en-US" dirty="0"/>
          </a:p>
        </p:txBody>
      </p:sp>
    </p:spTree>
    <p:extLst>
      <p:ext uri="{BB962C8B-B14F-4D97-AF65-F5344CB8AC3E}">
        <p14:creationId xmlns:p14="http://schemas.microsoft.com/office/powerpoint/2010/main" val="3188457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63</a:t>
            </a:fld>
            <a:endParaRPr lang="en-US">
              <a:solidFill>
                <a:prstClr val="black"/>
              </a:solidFill>
              <a:latin typeface="Calibri"/>
            </a:endParaRPr>
          </a:p>
        </p:txBody>
      </p:sp>
    </p:spTree>
    <p:extLst>
      <p:ext uri="{BB962C8B-B14F-4D97-AF65-F5344CB8AC3E}">
        <p14:creationId xmlns:p14="http://schemas.microsoft.com/office/powerpoint/2010/main" val="275501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994038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1380925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147</a:t>
            </a:fld>
            <a:endParaRPr lang="en-US">
              <a:solidFill>
                <a:prstClr val="black"/>
              </a:solidFill>
            </a:endParaRPr>
          </a:p>
        </p:txBody>
      </p:sp>
    </p:spTree>
    <p:extLst>
      <p:ext uri="{BB962C8B-B14F-4D97-AF65-F5344CB8AC3E}">
        <p14:creationId xmlns:p14="http://schemas.microsoft.com/office/powerpoint/2010/main" val="853802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948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163</a:t>
            </a:fld>
            <a:endParaRPr lang="en-US">
              <a:solidFill>
                <a:prstClr val="black"/>
              </a:solidFill>
            </a:endParaRPr>
          </a:p>
        </p:txBody>
      </p:sp>
    </p:spTree>
    <p:extLst>
      <p:ext uri="{BB962C8B-B14F-4D97-AF65-F5344CB8AC3E}">
        <p14:creationId xmlns:p14="http://schemas.microsoft.com/office/powerpoint/2010/main" val="1218119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165</a:t>
            </a:fld>
            <a:endParaRPr lang="en-US">
              <a:solidFill>
                <a:prstClr val="black"/>
              </a:solidFill>
            </a:endParaRPr>
          </a:p>
        </p:txBody>
      </p:sp>
    </p:spTree>
    <p:extLst>
      <p:ext uri="{BB962C8B-B14F-4D97-AF65-F5344CB8AC3E}">
        <p14:creationId xmlns:p14="http://schemas.microsoft.com/office/powerpoint/2010/main" val="554813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166</a:t>
            </a:fld>
            <a:endParaRPr lang="en-US">
              <a:solidFill>
                <a:prstClr val="black"/>
              </a:solidFill>
            </a:endParaRPr>
          </a:p>
        </p:txBody>
      </p:sp>
    </p:spTree>
    <p:extLst>
      <p:ext uri="{BB962C8B-B14F-4D97-AF65-F5344CB8AC3E}">
        <p14:creationId xmlns:p14="http://schemas.microsoft.com/office/powerpoint/2010/main" val="2105101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177</a:t>
            </a:fld>
            <a:endParaRPr lang="en-US">
              <a:solidFill>
                <a:prstClr val="black"/>
              </a:solidFill>
            </a:endParaRPr>
          </a:p>
        </p:txBody>
      </p:sp>
    </p:spTree>
    <p:extLst>
      <p:ext uri="{BB962C8B-B14F-4D97-AF65-F5344CB8AC3E}">
        <p14:creationId xmlns:p14="http://schemas.microsoft.com/office/powerpoint/2010/main" val="1944519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As we described,</a:t>
            </a:r>
            <a:r>
              <a:rPr lang="en-US" baseline="0" dirty="0"/>
              <a:t> cells in a mat have different distances from peripheral logic.</a:t>
            </a:r>
          </a:p>
          <a:p>
            <a:pPr marL="0" indent="0">
              <a:buNone/>
            </a:pPr>
            <a:r>
              <a:rPr lang="en-US" baseline="0" dirty="0"/>
              <a:t>Cells in different rows have different distance from the sense amplifiers.</a:t>
            </a:r>
          </a:p>
          <a:p>
            <a:pPr marL="0" indent="0">
              <a:buNone/>
            </a:pPr>
            <a:r>
              <a:rPr lang="en-US" baseline="0" dirty="0"/>
              <a:t>Cells in different columns have different distance from the </a:t>
            </a:r>
            <a:r>
              <a:rPr lang="en-US" baseline="0" dirty="0" err="1"/>
              <a:t>wordline</a:t>
            </a:r>
            <a:r>
              <a:rPr lang="en-US" baseline="0" dirty="0"/>
              <a:t> drivers.</a:t>
            </a:r>
          </a:p>
          <a:p>
            <a:pPr marL="0" indent="0">
              <a:buNone/>
            </a:pPr>
            <a:r>
              <a:rPr lang="en-US" baseline="0" dirty="0"/>
              <a:t>Therefore, some regions are inherently faster than other regions,</a:t>
            </a:r>
          </a:p>
          <a:p>
            <a:pPr marL="0" indent="0">
              <a:buNone/>
            </a:pPr>
            <a:r>
              <a:rPr lang="en-US" baseline="0" dirty="0"/>
              <a:t>and some regions are inherently slower than other regions.</a:t>
            </a:r>
          </a:p>
          <a:p>
            <a:pPr marL="0" indent="0">
              <a:buNone/>
            </a:pPr>
            <a:r>
              <a:rPr lang="en-US" baseline="0" dirty="0"/>
              <a:t>We call this architectural variation.</a:t>
            </a:r>
          </a:p>
          <a:p>
            <a:pPr marL="0" indent="0">
              <a:buNone/>
            </a:pPr>
            <a:endParaRPr lang="en-US" baseline="0" dirty="0"/>
          </a:p>
          <a:p>
            <a:pPr marL="0" indent="0">
              <a:buNone/>
            </a:pP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182</a:t>
            </a:fld>
            <a:endParaRPr lang="en-US">
              <a:solidFill>
                <a:prstClr val="black"/>
              </a:solidFill>
            </a:endParaRPr>
          </a:p>
        </p:txBody>
      </p:sp>
    </p:spTree>
    <p:extLst>
      <p:ext uri="{BB962C8B-B14F-4D97-AF65-F5344CB8AC3E}">
        <p14:creationId xmlns:p14="http://schemas.microsoft.com/office/powerpoint/2010/main" val="118223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Typical sequencer machine generates a flood of reads, for example, Illumina HiSeq4000 generates 300 million bases/minute.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However, existing computer alignment algorithms can only process 0.6% of these reads in the same amount of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gap is widening as more advanced sequencers are made available in the market.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227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We </a:t>
            </a:r>
            <a:r>
              <a:rPr lang="en-US" dirty="0" err="1"/>
              <a:t>propoe</a:t>
            </a:r>
            <a:r>
              <a:rPr lang="en-US" dirty="0"/>
              <a:t> AVA</a:t>
            </a:r>
            <a:r>
              <a:rPr lang="en-US" baseline="0" dirty="0"/>
              <a:t> Online profiling.</a:t>
            </a:r>
          </a:p>
          <a:p>
            <a:pPr marL="0" indent="0">
              <a:buNone/>
            </a:pPr>
            <a:endParaRPr lang="en-US" baseline="0" dirty="0"/>
          </a:p>
          <a:p>
            <a:pPr marL="0" indent="0">
              <a:buNone/>
            </a:pPr>
            <a:r>
              <a:rPr lang="en-US" baseline="0" dirty="0"/>
              <a:t>The key idea is profiling only slow regions to determine latency, leading to low cost online DRAM test.</a:t>
            </a:r>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183</a:t>
            </a:fld>
            <a:endParaRPr lang="en-US">
              <a:solidFill>
                <a:prstClr val="black"/>
              </a:solidFill>
            </a:endParaRPr>
          </a:p>
        </p:txBody>
      </p:sp>
    </p:spTree>
    <p:extLst>
      <p:ext uri="{BB962C8B-B14F-4D97-AF65-F5344CB8AC3E}">
        <p14:creationId xmlns:p14="http://schemas.microsoft.com/office/powerpoint/2010/main" val="2078299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However,</a:t>
            </a:r>
            <a:r>
              <a:rPr lang="en-US" baseline="0" dirty="0"/>
              <a:t> due to the process variation, some cells are more vulnerable than other cells, as the figure show. </a:t>
            </a:r>
          </a:p>
          <a:p>
            <a:pPr marL="0" indent="0">
              <a:buNone/>
            </a:pPr>
            <a:r>
              <a:rPr lang="en-US" baseline="0" dirty="0"/>
              <a:t>These cells are randomly distributed while cells in the slow regions cause localized error.</a:t>
            </a:r>
          </a:p>
          <a:p>
            <a:pPr marL="0" indent="0">
              <a:buNone/>
            </a:pPr>
            <a:r>
              <a:rPr lang="en-US" baseline="0" dirty="0"/>
              <a:t>To address both type of cells, </a:t>
            </a:r>
          </a:p>
          <a:p>
            <a:pPr marL="0" indent="0">
              <a:buNone/>
            </a:pPr>
            <a:r>
              <a:rPr lang="en-US" baseline="0" dirty="0"/>
              <a:t>We integrate conventional ECC to correct the process variation induced errors.</a:t>
            </a:r>
          </a:p>
          <a:p>
            <a:pPr marL="0" indent="0">
              <a:buNone/>
            </a:pPr>
            <a:endParaRPr lang="en-US" baseline="0" dirty="0"/>
          </a:p>
          <a:p>
            <a:pPr marL="0" indent="0">
              <a:buNone/>
            </a:pPr>
            <a:r>
              <a:rPr lang="en-US" baseline="0" dirty="0"/>
              <a:t>Therefore, combining ECC and online profiling leads to reliably reducing DRAM latency.</a:t>
            </a:r>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184</a:t>
            </a:fld>
            <a:endParaRPr lang="en-US">
              <a:solidFill>
                <a:prstClr val="black"/>
              </a:solidFill>
            </a:endParaRPr>
          </a:p>
        </p:txBody>
      </p:sp>
    </p:spTree>
    <p:extLst>
      <p:ext uri="{BB962C8B-B14F-4D97-AF65-F5344CB8AC3E}">
        <p14:creationId xmlns:p14="http://schemas.microsoft.com/office/powerpoint/2010/main" val="1148052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a:t>
            </a:r>
            <a:r>
              <a:rPr lang="en-US" baseline="0" dirty="0"/>
              <a:t> figure compares latency reduction by using AL-DRAM, AVA Profiling, and both AVA Profiling and Shuffling.</a:t>
            </a:r>
          </a:p>
          <a:p>
            <a:pPr marL="0" indent="0">
              <a:buNone/>
            </a:pPr>
            <a:r>
              <a:rPr lang="en-US" baseline="0" dirty="0"/>
              <a:t>As we can, using AVA profiling and shuffling enables more latency reduction compared to AL-DRAM.</a:t>
            </a:r>
          </a:p>
          <a:p>
            <a:pPr marL="0" indent="0">
              <a:buNone/>
            </a:pPr>
            <a:r>
              <a:rPr lang="en-US" baseline="0" dirty="0"/>
              <a:t>This is mainly because ECC corrects the  worst cells in a DRAM module, reducing more latency.</a:t>
            </a:r>
          </a:p>
          <a:p>
            <a:pPr marL="0" indent="0">
              <a:buNone/>
            </a:pPr>
            <a:endParaRPr lang="en-US" baseline="0" dirty="0"/>
          </a:p>
          <a:p>
            <a:pPr marL="0" indent="0">
              <a:buNone/>
            </a:pPr>
            <a:r>
              <a:rPr lang="en-US" baseline="0" dirty="0"/>
              <a:t>Therefore, we conclude that AVA-DRAM reduces latency significantly.</a:t>
            </a:r>
          </a:p>
          <a:p>
            <a:pPr marL="0" indent="0">
              <a:buNone/>
            </a:pP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185</a:t>
            </a:fld>
            <a:endParaRPr lang="en-US">
              <a:solidFill>
                <a:prstClr val="black"/>
              </a:solidFill>
            </a:endParaRPr>
          </a:p>
        </p:txBody>
      </p:sp>
    </p:spTree>
    <p:extLst>
      <p:ext uri="{BB962C8B-B14F-4D97-AF65-F5344CB8AC3E}">
        <p14:creationId xmlns:p14="http://schemas.microsoft.com/office/powerpoint/2010/main" val="7812084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E9FE4A-0C21-4AC7-A29F-491DBFD0D03B}" type="slidenum">
              <a:rPr lang="en-US" smtClean="0">
                <a:solidFill>
                  <a:prstClr val="black"/>
                </a:solidFill>
              </a:rPr>
              <a:pPr/>
              <a:t>188</a:t>
            </a:fld>
            <a:endParaRPr lang="en-US">
              <a:solidFill>
                <a:prstClr val="black"/>
              </a:solidFill>
            </a:endParaRPr>
          </a:p>
        </p:txBody>
      </p:sp>
    </p:spTree>
    <p:extLst>
      <p:ext uri="{BB962C8B-B14F-4D97-AF65-F5344CB8AC3E}">
        <p14:creationId xmlns:p14="http://schemas.microsoft.com/office/powerpoint/2010/main" val="16096307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understand what causes the long latency, let me take a look at the DRAM organization.</a:t>
            </a:r>
          </a:p>
          <a:p>
            <a:r>
              <a:rPr lang="en-US" baseline="0" dirty="0">
                <a:solidFill>
                  <a:srgbClr val="FFFFFF"/>
                </a:solidFill>
              </a:rPr>
              <a:t>DRAM consists of two components, the cell array and the I/O circuitry. The cell array consists of multiple </a:t>
            </a:r>
            <a:r>
              <a:rPr lang="en-US" baseline="0" dirty="0" err="1">
                <a:solidFill>
                  <a:srgbClr val="FFFFFF"/>
                </a:solidFill>
              </a:rPr>
              <a:t>subarrays</a:t>
            </a:r>
            <a:r>
              <a:rPr lang="en-US" baseline="0" dirty="0">
                <a:solidFill>
                  <a:srgbClr val="FFFFFF"/>
                </a:solidFill>
              </a:rPr>
              <a:t>. </a:t>
            </a:r>
          </a:p>
          <a:p>
            <a:r>
              <a:rPr lang="en-US" baseline="0" dirty="0"/>
              <a:t>To read from a DRAM chip, the data is first accessed from the </a:t>
            </a:r>
            <a:r>
              <a:rPr lang="en-US" baseline="0" dirty="0" err="1"/>
              <a:t>subarray</a:t>
            </a:r>
            <a:r>
              <a:rPr lang="en-US" baseline="0" dirty="0"/>
              <a:t> and then the data is transferred over the channel by the I/O circuitry. </a:t>
            </a:r>
          </a:p>
          <a:p>
            <a:r>
              <a:rPr lang="en-US" baseline="0" dirty="0">
                <a:solidFill>
                  <a:srgbClr val="FFFFFF"/>
                </a:solidFill>
              </a:rPr>
              <a:t>So, the DRAM latency is the sum of the </a:t>
            </a:r>
            <a:r>
              <a:rPr lang="en-US" baseline="0" dirty="0" err="1">
                <a:solidFill>
                  <a:srgbClr val="FFFFFF"/>
                </a:solidFill>
              </a:rPr>
              <a:t>subarray</a:t>
            </a:r>
            <a:r>
              <a:rPr lang="en-US" baseline="0" dirty="0">
                <a:solidFill>
                  <a:srgbClr val="FFFFFF"/>
                </a:solidFill>
              </a:rPr>
              <a:t> latency and the I/O latency. </a:t>
            </a:r>
          </a:p>
          <a:p>
            <a:r>
              <a:rPr lang="en-US" baseline="0" dirty="0"/>
              <a:t>We observed that the </a:t>
            </a:r>
            <a:r>
              <a:rPr lang="en-US" baseline="0" dirty="0" err="1"/>
              <a:t>subarray</a:t>
            </a:r>
            <a:r>
              <a:rPr lang="en-US" baseline="0" dirty="0"/>
              <a:t> latency is much higher than the I/O latency.</a:t>
            </a:r>
          </a:p>
          <a:p>
            <a:r>
              <a:rPr lang="en-US" baseline="0" dirty="0">
                <a:solidFill>
                  <a:srgbClr val="FFFFFF"/>
                </a:solidFill>
              </a:rPr>
              <a:t>As a result, </a:t>
            </a:r>
            <a:r>
              <a:rPr lang="en-US" baseline="0" dirty="0" err="1">
                <a:solidFill>
                  <a:srgbClr val="FFFFFF"/>
                </a:solidFill>
              </a:rPr>
              <a:t>subarray</a:t>
            </a:r>
            <a:r>
              <a:rPr lang="en-US" baseline="0" dirty="0">
                <a:solidFill>
                  <a:srgbClr val="FFFFFF"/>
                </a:solidFill>
              </a:rPr>
              <a:t> is the dominant source of the DRAM latency as we explained in the paper.</a:t>
            </a:r>
            <a:endParaRPr lang="en-US" dirty="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rPr>
              <a:pPr/>
              <a:t>192</a:t>
            </a:fld>
            <a:endParaRPr lang="en-US">
              <a:solidFill>
                <a:prstClr val="black"/>
              </a:solidFill>
            </a:endParaRPr>
          </a:p>
        </p:txBody>
      </p:sp>
    </p:spTree>
    <p:extLst>
      <p:ext uri="{BB962C8B-B14F-4D97-AF65-F5344CB8AC3E}">
        <p14:creationId xmlns:p14="http://schemas.microsoft.com/office/powerpoint/2010/main" val="12853672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cell’s capacitor is small and can store only a small amount of charge. </a:t>
            </a:r>
          </a:p>
          <a:p>
            <a:r>
              <a:rPr lang="en-US" baseline="0" dirty="0"/>
              <a:t>That is why a </a:t>
            </a:r>
            <a:r>
              <a:rPr lang="en-US" baseline="0" dirty="0" err="1"/>
              <a:t>subarray</a:t>
            </a:r>
            <a:r>
              <a:rPr lang="en-US" baseline="0" dirty="0"/>
              <a:t> also has sense-amplifiers, which are specialized circuits that can detect the small amount of charge. </a:t>
            </a:r>
          </a:p>
          <a:p>
            <a:endParaRPr lang="en-US" baseline="0" dirty="0"/>
          </a:p>
          <a:p>
            <a:r>
              <a:rPr lang="en-US" baseline="0" dirty="0"/>
              <a:t>Unfortunately, a sense-amplifier size is about *100* times the cell size. </a:t>
            </a:r>
          </a:p>
          <a:p>
            <a:r>
              <a:rPr lang="en-US" baseline="0" dirty="0"/>
              <a:t>So, to amortize the area of the sense-amplifiers, </a:t>
            </a:r>
          </a:p>
          <a:p>
            <a:r>
              <a:rPr lang="en-US" baseline="0" dirty="0"/>
              <a:t>hundreds of cells share the same sense-amplifier through a long </a:t>
            </a:r>
            <a:r>
              <a:rPr lang="en-US" baseline="0" dirty="0" err="1"/>
              <a:t>bitline</a:t>
            </a:r>
            <a:r>
              <a:rPr lang="en-US" baseline="0" dirty="0"/>
              <a:t>. </a:t>
            </a:r>
          </a:p>
          <a:p>
            <a:endParaRPr lang="en-US" baseline="0" dirty="0"/>
          </a:p>
          <a:p>
            <a:r>
              <a:rPr lang="en-US" baseline="0" dirty="0"/>
              <a:t>However, a long </a:t>
            </a:r>
            <a:r>
              <a:rPr lang="en-US" baseline="0" dirty="0" err="1"/>
              <a:t>bitline</a:t>
            </a:r>
            <a:r>
              <a:rPr lang="en-US" baseline="0" dirty="0"/>
              <a:t> has a large capacitance that increases latency and power consumption. </a:t>
            </a:r>
          </a:p>
          <a:p>
            <a:r>
              <a:rPr lang="en-US" baseline="0" dirty="0"/>
              <a:t>Therefore, the long </a:t>
            </a:r>
            <a:r>
              <a:rPr lang="en-US" baseline="0" dirty="0" err="1"/>
              <a:t>bitline</a:t>
            </a:r>
            <a:r>
              <a:rPr lang="en-US" baseline="0" dirty="0"/>
              <a:t> is one of the dominant sources of high latency and high power consumption.</a:t>
            </a:r>
          </a:p>
          <a:p>
            <a:endParaRPr lang="en-US" baseline="0" dirty="0"/>
          </a:p>
          <a:p>
            <a:r>
              <a:rPr lang="en-US" baseline="0" dirty="0"/>
              <a:t>To understand why the </a:t>
            </a:r>
            <a:r>
              <a:rPr lang="en-US" baseline="0" dirty="0" err="1"/>
              <a:t>subarray</a:t>
            </a:r>
            <a:r>
              <a:rPr lang="en-US" baseline="0" dirty="0"/>
              <a:t> is so slow, </a:t>
            </a:r>
          </a:p>
          <a:p>
            <a:r>
              <a:rPr lang="en-US" baseline="0" dirty="0"/>
              <a:t>let me take a look at the </a:t>
            </a:r>
            <a:r>
              <a:rPr lang="en-US" baseline="0" dirty="0" err="1"/>
              <a:t>subarray</a:t>
            </a:r>
            <a:r>
              <a:rPr lang="en-US" baseline="0" dirty="0"/>
              <a:t> organization.</a:t>
            </a:r>
          </a:p>
          <a:p>
            <a:endParaRPr lang="en-US" baseline="0" dirty="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rPr>
              <a:pPr/>
              <a:t>193</a:t>
            </a:fld>
            <a:endParaRPr lang="en-US">
              <a:solidFill>
                <a:prstClr val="black"/>
              </a:solidFill>
            </a:endParaRPr>
          </a:p>
        </p:txBody>
      </p:sp>
    </p:spTree>
    <p:extLst>
      <p:ext uri="{BB962C8B-B14F-4D97-AF65-F5344CB8AC3E}">
        <p14:creationId xmlns:p14="http://schemas.microsoft.com/office/powerpoint/2010/main" val="10533687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naïve way to reduce the DRAM latency is to have short </a:t>
            </a:r>
            <a:r>
              <a:rPr lang="en-US" baseline="0" dirty="0" err="1"/>
              <a:t>bitlines</a:t>
            </a:r>
            <a:r>
              <a:rPr lang="en-US" baseline="0" dirty="0"/>
              <a:t> that have lower latency.</a:t>
            </a:r>
          </a:p>
          <a:p>
            <a:r>
              <a:rPr lang="en-US" baseline="0" dirty="0"/>
              <a:t>Unfortunately, short </a:t>
            </a:r>
            <a:r>
              <a:rPr lang="en-US" baseline="0" dirty="0" err="1"/>
              <a:t>bitlines</a:t>
            </a:r>
            <a:r>
              <a:rPr lang="en-US" baseline="0" dirty="0"/>
              <a:t> significantly increase the DRAM area.</a:t>
            </a:r>
          </a:p>
          <a:p>
            <a:r>
              <a:rPr lang="en-US" baseline="0" dirty="0"/>
              <a:t>Therefore, the </a:t>
            </a:r>
            <a:r>
              <a:rPr lang="en-US" baseline="0" dirty="0" err="1"/>
              <a:t>bitline</a:t>
            </a:r>
            <a:r>
              <a:rPr lang="en-US" baseline="0" dirty="0"/>
              <a:t> length exposes an important trade-off between area and latency.</a:t>
            </a:r>
          </a:p>
          <a:p>
            <a:endParaRPr lang="en-US" baseline="0" dirty="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rPr>
              <a:pPr/>
              <a:t>194</a:t>
            </a:fld>
            <a:endParaRPr lang="en-US">
              <a:solidFill>
                <a:prstClr val="black"/>
              </a:solidFill>
            </a:endParaRPr>
          </a:p>
        </p:txBody>
      </p:sp>
    </p:spTree>
    <p:extLst>
      <p:ext uri="{BB962C8B-B14F-4D97-AF65-F5344CB8AC3E}">
        <p14:creationId xmlns:p14="http://schemas.microsoft.com/office/powerpoint/2010/main" val="2035773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figure shows the trade-off between DRAM area and latency as we change the </a:t>
            </a:r>
            <a:r>
              <a:rPr lang="en-US" baseline="0" dirty="0" err="1"/>
              <a:t>bitline</a:t>
            </a:r>
            <a:r>
              <a:rPr lang="en-US" baseline="0" dirty="0"/>
              <a:t> length.</a:t>
            </a:r>
          </a:p>
          <a:p>
            <a:r>
              <a:rPr lang="en-US" baseline="0" dirty="0"/>
              <a:t>Y-axis is the normalized DRAM area compared to a DRAM using 512 cells/</a:t>
            </a:r>
            <a:r>
              <a:rPr lang="en-US" baseline="0" dirty="0" err="1"/>
              <a:t>bitline</a:t>
            </a:r>
            <a:r>
              <a:rPr lang="en-US" baseline="0" dirty="0"/>
              <a:t>. A lower value is cheaper.</a:t>
            </a:r>
          </a:p>
          <a:p>
            <a:r>
              <a:rPr lang="en-US" baseline="0" dirty="0"/>
              <a:t>X-axis shows the latency in terms of </a:t>
            </a:r>
            <a:r>
              <a:rPr lang="en-US" baseline="0" dirty="0" err="1"/>
              <a:t>tRC</a:t>
            </a:r>
            <a:r>
              <a:rPr lang="en-US" baseline="0" dirty="0"/>
              <a:t>, an important DRAM timing constraint. A lower value is faster.</a:t>
            </a:r>
          </a:p>
          <a:p>
            <a:endParaRPr lang="en-US" baseline="0" dirty="0"/>
          </a:p>
          <a:p>
            <a:r>
              <a:rPr lang="en-US" baseline="0" dirty="0"/>
              <a:t>Commodity DRAM chips use long </a:t>
            </a:r>
            <a:r>
              <a:rPr lang="en-US" baseline="0" dirty="0" err="1"/>
              <a:t>bitlines</a:t>
            </a:r>
            <a:r>
              <a:rPr lang="en-US" baseline="0" dirty="0"/>
              <a:t> to minimize area cost. On the other hand, shorter </a:t>
            </a:r>
            <a:r>
              <a:rPr lang="en-US" baseline="0" dirty="0" err="1"/>
              <a:t>bitlines</a:t>
            </a:r>
            <a:r>
              <a:rPr lang="en-US" baseline="0" dirty="0"/>
              <a:t> achieve lower latency at higher cost. </a:t>
            </a:r>
          </a:p>
          <a:p>
            <a:pPr defTabSz="931774">
              <a:defRPr/>
            </a:pPr>
            <a:r>
              <a:rPr lang="en-US" baseline="0" dirty="0"/>
              <a:t>Our goal is to achieve the best of both worlds: low latency and low area cost.</a:t>
            </a:r>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rPr>
              <a:pPr/>
              <a:t>195</a:t>
            </a:fld>
            <a:endParaRPr lang="en-US">
              <a:solidFill>
                <a:prstClr val="black"/>
              </a:solidFill>
            </a:endParaRPr>
          </a:p>
        </p:txBody>
      </p:sp>
    </p:spTree>
    <p:extLst>
      <p:ext uri="{BB962C8B-B14F-4D97-AF65-F5344CB8AC3E}">
        <p14:creationId xmlns:p14="http://schemas.microsoft.com/office/powerpoint/2010/main" val="6806199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sum up, both long and short </a:t>
            </a:r>
            <a:r>
              <a:rPr lang="en-US" baseline="0" dirty="0" err="1"/>
              <a:t>bitline</a:t>
            </a:r>
            <a:r>
              <a:rPr lang="en-US" baseline="0" dirty="0"/>
              <a:t> do not achieve small area and low latency. </a:t>
            </a:r>
          </a:p>
          <a:p>
            <a:r>
              <a:rPr lang="en-US" baseline="0" dirty="0"/>
              <a:t>Long </a:t>
            </a:r>
            <a:r>
              <a:rPr lang="en-US" baseline="0" dirty="0" err="1"/>
              <a:t>bitline</a:t>
            </a:r>
            <a:r>
              <a:rPr lang="en-US" baseline="0" dirty="0"/>
              <a:t> has small area but has high latency while short </a:t>
            </a:r>
            <a:r>
              <a:rPr lang="en-US" baseline="0" dirty="0" err="1"/>
              <a:t>bitline</a:t>
            </a:r>
            <a:r>
              <a:rPr lang="en-US" baseline="0" dirty="0"/>
              <a:t> has low latency but has large area.</a:t>
            </a:r>
          </a:p>
          <a:p>
            <a:endParaRPr lang="en-US" baseline="0" dirty="0"/>
          </a:p>
          <a:p>
            <a:r>
              <a:rPr lang="en-US" baseline="0" dirty="0"/>
              <a:t>To achieve the best of both worlds, we first start from long </a:t>
            </a:r>
            <a:r>
              <a:rPr lang="en-US" baseline="0" dirty="0" err="1"/>
              <a:t>bitline</a:t>
            </a:r>
            <a:r>
              <a:rPr lang="en-US" baseline="0" dirty="0"/>
              <a:t>, which has small area. </a:t>
            </a:r>
          </a:p>
          <a:p>
            <a:r>
              <a:rPr lang="en-US" baseline="0" dirty="0"/>
              <a:t>After that, to achieve the low latency of short </a:t>
            </a:r>
            <a:r>
              <a:rPr lang="en-US" baseline="0" dirty="0" err="1"/>
              <a:t>bitline</a:t>
            </a:r>
            <a:r>
              <a:rPr lang="en-US" baseline="0" dirty="0"/>
              <a:t>, we divide the long </a:t>
            </a:r>
            <a:r>
              <a:rPr lang="en-US" baseline="0" dirty="0" err="1"/>
              <a:t>bitline</a:t>
            </a:r>
            <a:r>
              <a:rPr lang="en-US" baseline="0" dirty="0"/>
              <a:t> into two smaller segments. </a:t>
            </a:r>
          </a:p>
          <a:p>
            <a:r>
              <a:rPr lang="en-US" baseline="0" dirty="0"/>
              <a:t>The </a:t>
            </a:r>
            <a:r>
              <a:rPr lang="en-US" baseline="0" dirty="0" err="1"/>
              <a:t>bitline</a:t>
            </a:r>
            <a:r>
              <a:rPr lang="en-US" baseline="0" dirty="0"/>
              <a:t> length of the segment nearby the sense-amplifier is same as the length of short </a:t>
            </a:r>
            <a:r>
              <a:rPr lang="en-US" baseline="0" dirty="0" err="1"/>
              <a:t>bitline</a:t>
            </a:r>
            <a:r>
              <a:rPr lang="en-US" baseline="0" dirty="0"/>
              <a:t>. </a:t>
            </a:r>
          </a:p>
          <a:p>
            <a:r>
              <a:rPr lang="en-US" baseline="0" dirty="0"/>
              <a:t>Therefore, the latency of the segment is as low as the latency of the short </a:t>
            </a:r>
            <a:r>
              <a:rPr lang="en-US" baseline="0" dirty="0" err="1"/>
              <a:t>bitline</a:t>
            </a:r>
            <a:r>
              <a:rPr lang="en-US" baseline="0" dirty="0"/>
              <a:t>. </a:t>
            </a:r>
          </a:p>
          <a:p>
            <a:r>
              <a:rPr lang="en-US" baseline="0" dirty="0"/>
              <a:t>To isolate this fast segment from the other segment, we add isolation transistors that selectively connect the two segments. </a:t>
            </a:r>
          </a:p>
          <a:p>
            <a:endParaRPr lang="en-US" baseline="0" dirty="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rPr>
              <a:pPr/>
              <a:t>196</a:t>
            </a:fld>
            <a:endParaRPr lang="en-US">
              <a:solidFill>
                <a:prstClr val="black"/>
              </a:solidFill>
            </a:endParaRPr>
          </a:p>
        </p:txBody>
      </p:sp>
    </p:spTree>
    <p:extLst>
      <p:ext uri="{BB962C8B-B14F-4D97-AF65-F5344CB8AC3E}">
        <p14:creationId xmlns:p14="http://schemas.microsoft.com/office/powerpoint/2010/main" val="11330142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way, our proposed approach achieves small area and low latency.</a:t>
            </a:r>
          </a:p>
          <a:p>
            <a:r>
              <a:rPr lang="en-US" baseline="0" dirty="0"/>
              <a:t>We call this new DRAM architecture as Tiered-Latency DRAM</a:t>
            </a:r>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rPr>
              <a:pPr/>
              <a:t>197</a:t>
            </a:fld>
            <a:endParaRPr lang="en-US">
              <a:solidFill>
                <a:prstClr val="black"/>
              </a:solidFill>
            </a:endParaRPr>
          </a:p>
        </p:txBody>
      </p:sp>
    </p:spTree>
    <p:extLst>
      <p:ext uri="{BB962C8B-B14F-4D97-AF65-F5344CB8AC3E}">
        <p14:creationId xmlns:p14="http://schemas.microsoft.com/office/powerpoint/2010/main" val="1097849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bridge the widening gap between the sequencer</a:t>
            </a:r>
            <a:r>
              <a:rPr lang="en-US" baseline="0" dirty="0"/>
              <a:t> &amp; the </a:t>
            </a:r>
            <a:r>
              <a:rPr lang="en-US" dirty="0"/>
              <a:t>mapper,</a:t>
            </a:r>
            <a:r>
              <a:rPr lang="en-US" baseline="0" dirty="0"/>
              <a:t> we propose the concept of pre-alignment filtering. We added a new examination step before the accurate alignment step. The main objective of this step is to detect the incorrect mappings accurately and rapidly. Only the mappings that pass our filter are examined by the alignment step. We also explore exploiting todays’ hardware accelerators to further boost the filtering speed of such filters.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24277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figure compares the latency.</a:t>
            </a:r>
          </a:p>
          <a:p>
            <a:r>
              <a:rPr lang="en-US" baseline="0" dirty="0"/>
              <a:t>Y-axis is normalized latency. </a:t>
            </a:r>
          </a:p>
          <a:p>
            <a:r>
              <a:rPr lang="en-US" baseline="0" dirty="0"/>
              <a:t>Compared to commodity DRAM, TL-DRAM’s near segment has 56% lower latency, while the far segment has 23% higher latency.</a:t>
            </a:r>
          </a:p>
          <a:p>
            <a:r>
              <a:rPr lang="en-US" baseline="0" dirty="0"/>
              <a:t> </a:t>
            </a:r>
          </a:p>
          <a:p>
            <a:r>
              <a:rPr lang="en-US" baseline="0" dirty="0"/>
              <a:t>The right figure compares the power.</a:t>
            </a:r>
          </a:p>
          <a:p>
            <a:r>
              <a:rPr lang="en-US" baseline="0" dirty="0"/>
              <a:t>Y-axis is normalized power.</a:t>
            </a:r>
          </a:p>
          <a:p>
            <a:r>
              <a:rPr lang="en-US" baseline="0" dirty="0"/>
              <a:t>Compared to commodity DRAM, TL-DRAM’s near segment has 51% lower power consumption and the far segment has 49% higher power consumption. </a:t>
            </a:r>
          </a:p>
          <a:p>
            <a:endParaRPr lang="en-US" baseline="0" dirty="0"/>
          </a:p>
          <a:p>
            <a:r>
              <a:rPr lang="en-US" baseline="0" dirty="0"/>
              <a:t>Lastly, mainly due to the isolation transistor, Tiered-latency DRAM increases the die-size by about 3%.</a:t>
            </a:r>
          </a:p>
          <a:p>
            <a:endParaRPr lang="en-US" baseline="0" dirty="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rPr>
              <a:pPr/>
              <a:t>198</a:t>
            </a:fld>
            <a:endParaRPr lang="en-US">
              <a:solidFill>
                <a:prstClr val="black"/>
              </a:solidFill>
            </a:endParaRPr>
          </a:p>
        </p:txBody>
      </p:sp>
    </p:spTree>
    <p:extLst>
      <p:ext uri="{BB962C8B-B14F-4D97-AF65-F5344CB8AC3E}">
        <p14:creationId xmlns:p14="http://schemas.microsoft.com/office/powerpoint/2010/main" val="14866988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Again, the figure shows the trade-off between area and latency in existing DRAM. </a:t>
            </a:r>
          </a:p>
          <a:p>
            <a:endParaRPr lang="en-US" baseline="0" dirty="0"/>
          </a:p>
          <a:p>
            <a:r>
              <a:rPr lang="en-US" baseline="0" dirty="0"/>
              <a:t>Unlike existing DRAM, TL-DRAM achieves low latency using the near segment while increasing the area by only 3%. </a:t>
            </a:r>
          </a:p>
          <a:p>
            <a:endParaRPr lang="en-US" baseline="0" dirty="0"/>
          </a:p>
          <a:p>
            <a:r>
              <a:rPr lang="en-US" baseline="0" dirty="0"/>
              <a:t>Although the far segment has higher latency than commodity DRAM, we show that efficient use of the near segment enables TL-DRAM to achieve high system performance.</a:t>
            </a:r>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rPr>
              <a:pPr/>
              <a:t>199</a:t>
            </a:fld>
            <a:endParaRPr lang="en-US">
              <a:solidFill>
                <a:prstClr val="black"/>
              </a:solidFill>
            </a:endParaRPr>
          </a:p>
        </p:txBody>
      </p:sp>
    </p:spTree>
    <p:extLst>
      <p:ext uri="{BB962C8B-B14F-4D97-AF65-F5344CB8AC3E}">
        <p14:creationId xmlns:p14="http://schemas.microsoft.com/office/powerpoint/2010/main" val="10674942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ways to leverage the TL-DRAM</a:t>
            </a:r>
            <a:r>
              <a:rPr lang="en-US" baseline="0" dirty="0"/>
              <a:t> substrate by hardware or software.</a:t>
            </a:r>
          </a:p>
          <a:p>
            <a:endParaRPr lang="en-US" baseline="0" dirty="0"/>
          </a:p>
          <a:p>
            <a:r>
              <a:rPr lang="en-US" baseline="0" dirty="0"/>
              <a:t>In this slide, I describe many such ways.</a:t>
            </a:r>
          </a:p>
          <a:p>
            <a:r>
              <a:rPr lang="en-US" baseline="0" dirty="0"/>
              <a:t>First, the near segment can be used as a hardware-managed inclusive cache to the far segment.</a:t>
            </a:r>
          </a:p>
          <a:p>
            <a:r>
              <a:rPr lang="en-US" baseline="0" dirty="0"/>
              <a:t>Second, the near segment can be used as a hardware-managed exclusive cache to the far segment.</a:t>
            </a:r>
          </a:p>
          <a:p>
            <a:r>
              <a:rPr lang="en-US" baseline="0" dirty="0"/>
              <a:t>Third, the operating system can intelligently allocate frequently-accessed pages to the near segment.</a:t>
            </a:r>
          </a:p>
          <a:p>
            <a:r>
              <a:rPr lang="en-US" baseline="0" dirty="0"/>
              <a:t>Forth mechanism is to simple replace DRAM with TL-DRAM without any near segment handling</a:t>
            </a:r>
          </a:p>
          <a:p>
            <a:endParaRPr lang="en-US" baseline="0" dirty="0"/>
          </a:p>
          <a:p>
            <a:r>
              <a:rPr lang="en-US" baseline="0" dirty="0"/>
              <a:t>While our paper provides detailed explanations and evaluations of first three mechanism, </a:t>
            </a:r>
          </a:p>
          <a:p>
            <a:r>
              <a:rPr lang="en-US" baseline="0" dirty="0"/>
              <a:t>in this talk, we will focus on the first approach, which is to use the near segment as a hardware managed cache for the far segment.</a:t>
            </a:r>
            <a:endParaRPr lang="en-US" dirty="0"/>
          </a:p>
          <a:p>
            <a:endParaRPr lang="en-US" dirty="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rPr>
              <a:pPr/>
              <a:t>200</a:t>
            </a:fld>
            <a:endParaRPr lang="en-US">
              <a:solidFill>
                <a:prstClr val="black"/>
              </a:solidFill>
            </a:endParaRPr>
          </a:p>
        </p:txBody>
      </p:sp>
    </p:spTree>
    <p:extLst>
      <p:ext uri="{BB962C8B-B14F-4D97-AF65-F5344CB8AC3E}">
        <p14:creationId xmlns:p14="http://schemas.microsoft.com/office/powerpoint/2010/main" val="15309098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a:t>
            </a:r>
            <a:r>
              <a:rPr lang="en-US" baseline="0" dirty="0"/>
              <a:t> shows the IPC improvement of our three caching mechanisms over commodity DRAM. </a:t>
            </a:r>
          </a:p>
          <a:p>
            <a:r>
              <a:rPr lang="en-US" baseline="0" dirty="0"/>
              <a:t>All of them improve performance and benefit-based caching shows maximum performance improvement by 12.7%.</a:t>
            </a:r>
          </a:p>
          <a:p>
            <a:endParaRPr lang="en-US" baseline="0" dirty="0"/>
          </a:p>
          <a:p>
            <a:r>
              <a:rPr lang="en-US" baseline="0" dirty="0"/>
              <a:t>The right figure shows the normalized power reduction of our three caching mechanisms over commodity DRAM.</a:t>
            </a:r>
          </a:p>
          <a:p>
            <a:r>
              <a:rPr lang="en-US" baseline="0" dirty="0"/>
              <a:t> All of them reduce power consumption and benefit-based caching shows maximum power reduction by 23%.</a:t>
            </a:r>
            <a:endParaRPr lang="en-US" dirty="0"/>
          </a:p>
          <a:p>
            <a:endParaRPr lang="en-US" dirty="0"/>
          </a:p>
          <a:p>
            <a:pPr defTabSz="931717">
              <a:defRPr/>
            </a:pPr>
            <a:r>
              <a:rPr lang="en-US" baseline="0" dirty="0"/>
              <a:t>Therefore, using near segment as a cache improves performance and reduces power consumption at the cost of 3% area overhead.</a:t>
            </a:r>
          </a:p>
          <a:p>
            <a:endParaRPr lang="en-US" dirty="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rPr>
              <a:pPr/>
              <a:t>201</a:t>
            </a:fld>
            <a:endParaRPr lang="en-US">
              <a:solidFill>
                <a:prstClr val="black"/>
              </a:solidFill>
            </a:endParaRPr>
          </a:p>
        </p:txBody>
      </p:sp>
    </p:spTree>
    <p:extLst>
      <p:ext uri="{BB962C8B-B14F-4D97-AF65-F5344CB8AC3E}">
        <p14:creationId xmlns:p14="http://schemas.microsoft.com/office/powerpoint/2010/main" val="879217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281539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679434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139230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FE2350-F2DF-964B-A38F-A60565610F04}" type="slidenum">
              <a:rPr lang="en-US" sz="1200">
                <a:solidFill>
                  <a:srgbClr val="000000"/>
                </a:solidFill>
                <a:latin typeface="Calibri" charset="0"/>
                <a:cs typeface="Arial" charset="0"/>
              </a:rPr>
              <a:pPr eaLnBrk="1" hangingPunct="1"/>
              <a:t>49</a:t>
            </a:fld>
            <a:endParaRPr lang="en-US" sz="1200">
              <a:solidFill>
                <a:srgbClr val="000000"/>
              </a:solidFill>
              <a:latin typeface="Calibri" charset="0"/>
              <a:cs typeface="Arial" charset="0"/>
            </a:endParaRPr>
          </a:p>
        </p:txBody>
      </p:sp>
    </p:spTree>
    <p:extLst>
      <p:ext uri="{BB962C8B-B14F-4D97-AF65-F5344CB8AC3E}">
        <p14:creationId xmlns:p14="http://schemas.microsoft.com/office/powerpoint/2010/main" val="360086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062491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8.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6BE2F3F5-414B-CC44-8EA3-B6D04B3D04AB}" type="slidenum">
              <a:rPr lang="en-US"/>
              <a:pPr/>
              <a:t>‹#›</a:t>
            </a:fld>
            <a:endParaRPr lang="en-US"/>
          </a:p>
        </p:txBody>
      </p:sp>
    </p:spTree>
    <p:extLst>
      <p:ext uri="{BB962C8B-B14F-4D97-AF65-F5344CB8AC3E}">
        <p14:creationId xmlns:p14="http://schemas.microsoft.com/office/powerpoint/2010/main" val="330585371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481389B1-16D0-EE4E-960B-3BEB333B27E2}" type="slidenum">
              <a:rPr lang="en-US"/>
              <a:pPr/>
              <a:t>‹#›</a:t>
            </a:fld>
            <a:endParaRPr lang="en-US"/>
          </a:p>
        </p:txBody>
      </p:sp>
    </p:spTree>
    <p:extLst>
      <p:ext uri="{BB962C8B-B14F-4D97-AF65-F5344CB8AC3E}">
        <p14:creationId xmlns:p14="http://schemas.microsoft.com/office/powerpoint/2010/main" val="95907166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3E9BDA06-07DC-5C48-A1E0-AA66FEC98657}" type="slidenum">
              <a:rPr lang="en-US"/>
              <a:pPr/>
              <a:t>‹#›</a:t>
            </a:fld>
            <a:endParaRPr lang="en-US"/>
          </a:p>
        </p:txBody>
      </p:sp>
    </p:spTree>
    <p:extLst>
      <p:ext uri="{BB962C8B-B14F-4D97-AF65-F5344CB8AC3E}">
        <p14:creationId xmlns:p14="http://schemas.microsoft.com/office/powerpoint/2010/main" val="213764152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C977DB28-08B6-0549-88E7-35948C426338}" type="slidenum">
              <a:rPr lang="en-US"/>
              <a:pPr/>
              <a:t>‹#›</a:t>
            </a:fld>
            <a:endParaRPr lang="en-US"/>
          </a:p>
        </p:txBody>
      </p:sp>
    </p:spTree>
    <p:extLst>
      <p:ext uri="{BB962C8B-B14F-4D97-AF65-F5344CB8AC3E}">
        <p14:creationId xmlns:p14="http://schemas.microsoft.com/office/powerpoint/2010/main" val="420639445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C0CAE939-8EA9-2243-ADF7-6094C42F4987}" type="slidenum">
              <a:rPr lang="en-US"/>
              <a:pPr/>
              <a:t>‹#›</a:t>
            </a:fld>
            <a:endParaRPr lang="en-US"/>
          </a:p>
        </p:txBody>
      </p:sp>
    </p:spTree>
    <p:extLst>
      <p:ext uri="{BB962C8B-B14F-4D97-AF65-F5344CB8AC3E}">
        <p14:creationId xmlns:p14="http://schemas.microsoft.com/office/powerpoint/2010/main" val="146205730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3262138-1B09-F642-8222-426640992E37}" type="slidenum">
              <a:rPr lang="en-US"/>
              <a:pPr/>
              <a:t>‹#›</a:t>
            </a:fld>
            <a:endParaRPr lang="en-US"/>
          </a:p>
        </p:txBody>
      </p:sp>
    </p:spTree>
    <p:extLst>
      <p:ext uri="{BB962C8B-B14F-4D97-AF65-F5344CB8AC3E}">
        <p14:creationId xmlns:p14="http://schemas.microsoft.com/office/powerpoint/2010/main" val="271928312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D9C8C8D5-D445-2D41-A2FD-8E68842A0742}" type="slidenum">
              <a:rPr lang="en-US"/>
              <a:pPr/>
              <a:t>‹#›</a:t>
            </a:fld>
            <a:endParaRPr lang="en-US"/>
          </a:p>
        </p:txBody>
      </p:sp>
    </p:spTree>
    <p:extLst>
      <p:ext uri="{BB962C8B-B14F-4D97-AF65-F5344CB8AC3E}">
        <p14:creationId xmlns:p14="http://schemas.microsoft.com/office/powerpoint/2010/main" val="137094935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9B1FAFC-66EF-4846-98A6-559425C3394A}" type="slidenum">
              <a:rPr lang="en-US"/>
              <a:pPr/>
              <a:t>‹#›</a:t>
            </a:fld>
            <a:endParaRPr lang="en-US"/>
          </a:p>
        </p:txBody>
      </p:sp>
    </p:spTree>
    <p:extLst>
      <p:ext uri="{BB962C8B-B14F-4D97-AF65-F5344CB8AC3E}">
        <p14:creationId xmlns:p14="http://schemas.microsoft.com/office/powerpoint/2010/main" val="305896281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0C9A56C-4756-3143-8181-96B548DA8A29}" type="slidenum">
              <a:rPr lang="en-US"/>
              <a:pPr/>
              <a:t>‹#›</a:t>
            </a:fld>
            <a:endParaRPr lang="en-US"/>
          </a:p>
        </p:txBody>
      </p:sp>
    </p:spTree>
    <p:extLst>
      <p:ext uri="{BB962C8B-B14F-4D97-AF65-F5344CB8AC3E}">
        <p14:creationId xmlns:p14="http://schemas.microsoft.com/office/powerpoint/2010/main" val="302985191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0D6185A4-7415-884D-A684-DD5FF96CBBBF}" type="slidenum">
              <a:rPr lang="en-US"/>
              <a:pPr/>
              <a:t>‹#›</a:t>
            </a:fld>
            <a:endParaRPr lang="en-US"/>
          </a:p>
        </p:txBody>
      </p:sp>
    </p:spTree>
    <p:extLst>
      <p:ext uri="{BB962C8B-B14F-4D97-AF65-F5344CB8AC3E}">
        <p14:creationId xmlns:p14="http://schemas.microsoft.com/office/powerpoint/2010/main" val="78524351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545861B0-9273-824B-872E-D66F32C7CA5F}" type="slidenum">
              <a:rPr lang="en-US"/>
              <a:pPr/>
              <a:t>‹#›</a:t>
            </a:fld>
            <a:endParaRPr lang="en-US"/>
          </a:p>
        </p:txBody>
      </p:sp>
    </p:spTree>
    <p:extLst>
      <p:ext uri="{BB962C8B-B14F-4D97-AF65-F5344CB8AC3E}">
        <p14:creationId xmlns:p14="http://schemas.microsoft.com/office/powerpoint/2010/main" val="315354585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A0833E1B-F24B-9F49-8CF4-40DEEF8367B8}" type="slidenum">
              <a:rPr lang="en-US"/>
              <a:pPr/>
              <a:t>‹#›</a:t>
            </a:fld>
            <a:endParaRPr lang="en-US"/>
          </a:p>
        </p:txBody>
      </p:sp>
    </p:spTree>
    <p:extLst>
      <p:ext uri="{BB962C8B-B14F-4D97-AF65-F5344CB8AC3E}">
        <p14:creationId xmlns:p14="http://schemas.microsoft.com/office/powerpoint/2010/main" val="2296013879"/>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3/20/18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3/20/18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3/20/18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3/20/18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3/20/18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3/20/18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3/20/18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3/20/18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3/20/18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3/20/18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3/20/18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3/20/18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2018. 3. 20.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2018. 3. 20.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2018. 3. 20.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2018. 3. 20.</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2018. 3. 20.</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2018. 3. 20.</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2018. 3. 20.</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7436890"/>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3556414"/>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610712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2507294"/>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367535"/>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6490346"/>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071892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0442448"/>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3044831"/>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966302"/>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30169"/>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6882950"/>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3237204"/>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2633694"/>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2481294"/>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7182229"/>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13000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2021375"/>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3526165"/>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560320"/>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0861716"/>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1762687"/>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94505988"/>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9295519"/>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1749663"/>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991601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7527233"/>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2892610"/>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8464863"/>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2750009"/>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0660338"/>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7832107"/>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6545929"/>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070996"/>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3963725"/>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79530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716793"/>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507689"/>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5121779"/>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865755"/>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753916"/>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838455"/>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2161810"/>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4323238"/>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658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7890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788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99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9330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7026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71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448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0964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397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7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3/20/18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3/20/18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3/20/18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3/20/18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3/20/18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3/20/18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3/20/18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3/20/18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3/20/18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3/20/18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3/20/18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3/20/18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69957"/>
            <a:ext cx="1008112" cy="291687"/>
          </a:xfrm>
          <a:prstGeom prst="rect">
            <a:avLst/>
          </a:prstGeom>
        </p:spPr>
      </p:pic>
    </p:spTree>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382000" y="641667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latin typeface="Calibri Light" panose="020F0302020204030204" pitchFamily="34" charset="0"/>
                <a:cs typeface="Calibri Light" panose="020F0302020204030204" pitchFamily="34" charset="0"/>
              </a:rPr>
              <a:pPr/>
              <a:t>‹#›</a:t>
            </a:fld>
            <a:endParaRPr lang="en-US" dirty="0">
              <a:solidFill>
                <a:prstClr val="black">
                  <a:tint val="75000"/>
                </a:prstClr>
              </a:solidFill>
              <a:latin typeface="Calibri Light" panose="020F0302020204030204" pitchFamily="34" charset="0"/>
              <a:cs typeface="Calibri Light" panose="020F0302020204030204" pitchFamily="34" charset="0"/>
            </a:endParaRPr>
          </a:p>
        </p:txBody>
      </p:sp>
      <p:pic>
        <p:nvPicPr>
          <p:cNvPr id="6" name="Picture 5" descr="safari.png"/>
          <p:cNvPicPr>
            <a:picLocks noChangeAspect="1"/>
          </p:cNvPicPr>
          <p:nvPr userDrawn="1"/>
        </p:nvPicPr>
        <p:blipFill>
          <a:blip r:embed="rId2" cstate="print"/>
          <a:stretch>
            <a:fillRect/>
          </a:stretch>
        </p:blipFill>
        <p:spPr>
          <a:xfrm>
            <a:off x="152400" y="6469957"/>
            <a:ext cx="1008112" cy="291687"/>
          </a:xfrm>
          <a:prstGeom prst="rect">
            <a:avLst/>
          </a:prstGeom>
        </p:spPr>
      </p:pic>
    </p:spTree>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4" descr="safari.png"/>
          <p:cNvPicPr>
            <a:picLocks noChangeAspect="1"/>
          </p:cNvPicPr>
          <p:nvPr userDrawn="1"/>
        </p:nvPicPr>
        <p:blipFill>
          <a:blip r:embed="rId2" cstate="print"/>
          <a:srcRect/>
          <a:stretch>
            <a:fillRect/>
          </a:stretch>
        </p:blipFill>
        <p:spPr bwMode="auto">
          <a:xfrm>
            <a:off x="157791" y="6538912"/>
            <a:ext cx="981199" cy="283901"/>
          </a:xfrm>
          <a:prstGeom prst="rect">
            <a:avLst/>
          </a:prstGeom>
          <a:noFill/>
          <a:ln w="9525">
            <a:noFill/>
            <a:miter lim="800000"/>
            <a:headEnd/>
            <a:tailEnd/>
          </a:ln>
        </p:spPr>
      </p:pic>
    </p:spTree>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Tree>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1A5C63-8B36-4754-851D-12FD2888AB62}" type="datetime1">
              <a:rPr lang="en-US" smtClean="0">
                <a:solidFill>
                  <a:prstClr val="black">
                    <a:tint val="75000"/>
                  </a:prstClr>
                </a:solidFill>
              </a:rPr>
              <a:pPr/>
              <a:t>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116F91-ED3E-4251-B1F7-EC5ADB84708A}" type="datetime1">
              <a:rPr lang="en-US" smtClean="0">
                <a:solidFill>
                  <a:prstClr val="black">
                    <a:tint val="75000"/>
                  </a:prstClr>
                </a:solidFill>
              </a:rPr>
              <a:pPr/>
              <a:t>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8E1BD6-2D5E-4D6A-B17F-9E7F4515CCE0}" type="datetime1">
              <a:rPr lang="en-US" smtClean="0">
                <a:solidFill>
                  <a:prstClr val="black">
                    <a:tint val="75000"/>
                  </a:prstClr>
                </a:solidFill>
              </a:rPr>
              <a:pPr/>
              <a:t>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11E9B8-FBD4-438C-AF5F-667305AF5833}" type="datetime1">
              <a:rPr lang="en-US" smtClean="0">
                <a:solidFill>
                  <a:prstClr val="black">
                    <a:tint val="75000"/>
                  </a:prstClr>
                </a:solidFill>
              </a:rPr>
              <a:pPr/>
              <a:t>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C9F148-F549-4073-AB5C-5834CD879949}" type="datetime1">
              <a:rPr lang="en-US" smtClean="0">
                <a:solidFill>
                  <a:prstClr val="black">
                    <a:tint val="75000"/>
                  </a:prstClr>
                </a:solidFill>
              </a:rPr>
              <a:pPr/>
              <a:t>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8099E7-9DD3-4299-90F8-9846FCA66204}" type="datetime1">
              <a:rPr lang="en-US" smtClean="0">
                <a:solidFill>
                  <a:prstClr val="black">
                    <a:tint val="75000"/>
                  </a:prstClr>
                </a:solidFill>
              </a:rPr>
              <a:pPr/>
              <a:t>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959CB-3542-414D-8B44-2F5E0236A0FD}" type="datetime1">
              <a:rPr lang="en-US" smtClean="0">
                <a:solidFill>
                  <a:prstClr val="black">
                    <a:tint val="75000"/>
                  </a:prstClr>
                </a:solidFill>
              </a:rPr>
              <a:pPr/>
              <a:t>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98C53C-14FF-4D5E-A68F-15DFC7D68265}" type="datetime1">
              <a:rPr lang="en-US" smtClean="0">
                <a:solidFill>
                  <a:prstClr val="black">
                    <a:tint val="75000"/>
                  </a:prstClr>
                </a:solidFill>
              </a:rPr>
              <a:pPr/>
              <a:t>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DBC9E-D78A-433F-89BF-14D5DA7B7CE9}" type="datetime1">
              <a:rPr lang="en-US" smtClean="0">
                <a:solidFill>
                  <a:prstClr val="black">
                    <a:tint val="75000"/>
                  </a:prstClr>
                </a:solidFill>
              </a:rPr>
              <a:pPr/>
              <a:t>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828FE3-9AE0-49A2-976F-324A07A44035}" type="datetime1">
              <a:rPr lang="en-US" smtClean="0">
                <a:solidFill>
                  <a:prstClr val="black">
                    <a:tint val="75000"/>
                  </a:prstClr>
                </a:solidFill>
              </a:rPr>
              <a:pPr/>
              <a:t>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41AD1F-69F0-4F09-9216-7848FA869439}" type="datetime1">
              <a:rPr lang="en-US" smtClean="0">
                <a:solidFill>
                  <a:prstClr val="black">
                    <a:tint val="75000"/>
                  </a:prstClr>
                </a:solidFill>
              </a:rPr>
              <a:pPr/>
              <a:t>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2DA44F71-97AF-5B4D-A1C7-1F41097B8ECB}" type="slidenum">
              <a:rPr lang="en-US" altLang="en-US"/>
              <a:pPr>
                <a:defRPr/>
              </a:pPr>
              <a:t>‹#›</a:t>
            </a:fld>
            <a:endParaRPr lang="en-US" altLang="en-US"/>
          </a:p>
        </p:txBody>
      </p:sp>
    </p:spTree>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84FBA80-169A-CF4F-81AB-23BBF8E699B7}" type="slidenum">
              <a:rPr lang="en-US" altLang="en-US"/>
              <a:pPr>
                <a:defRPr/>
              </a:pPr>
              <a:t>‹#›</a:t>
            </a:fld>
            <a:endParaRPr lang="en-US" alt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53F1A5F-2C12-594C-8B85-1E26B88C50AA}" type="slidenum">
              <a:rPr lang="en-US" altLang="en-US"/>
              <a:pPr>
                <a:defRPr/>
              </a:pPr>
              <a:t>‹#›</a:t>
            </a:fld>
            <a:endParaRPr lang="en-US" altLang="en-US"/>
          </a:p>
        </p:txBody>
      </p:sp>
    </p:spTree>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A71E6B75-5FA6-4D4F-BFDC-B3EFD3E2801D}" type="slidenum">
              <a:rPr lang="en-US" altLang="en-US"/>
              <a:pPr>
                <a:defRPr/>
              </a:pPr>
              <a:t>‹#›</a:t>
            </a:fld>
            <a:endParaRPr lang="en-US" altLang="en-US"/>
          </a:p>
        </p:txBody>
      </p:sp>
    </p:spTree>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C652B75-237A-8645-9157-1DED321E43A4}" type="slidenum">
              <a:rPr lang="en-US" altLang="en-US"/>
              <a:pPr>
                <a:defRPr/>
              </a:pPr>
              <a:t>‹#›</a:t>
            </a:fld>
            <a:endParaRPr lang="en-US" altLang="en-US"/>
          </a:p>
        </p:txBody>
      </p:sp>
    </p:spTree>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221AADC8-4A39-E242-9ADC-85AE107A185B}" type="slidenum">
              <a:rPr lang="en-US" altLang="en-US"/>
              <a:pPr>
                <a:defRPr/>
              </a:pPr>
              <a:t>‹#›</a:t>
            </a:fld>
            <a:endParaRPr lang="en-US" altLang="en-US"/>
          </a:p>
        </p:txBody>
      </p:sp>
    </p:spTree>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648E5F4E-AC6C-794D-A8E8-B782E09C7974}" type="slidenum">
              <a:rPr lang="en-US" altLang="en-US"/>
              <a:pPr>
                <a:defRPr/>
              </a:pPr>
              <a:t>‹#›</a:t>
            </a:fld>
            <a:endParaRPr lang="en-US" altLang="en-US"/>
          </a:p>
        </p:txBody>
      </p:sp>
    </p:spTree>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13CD48-6BC3-D848-B6B6-CF9D818EAAB7}" type="slidenum">
              <a:rPr lang="en-US" altLang="en-US"/>
              <a:pPr>
                <a:defRPr/>
              </a:pPr>
              <a:t>‹#›</a:t>
            </a:fld>
            <a:endParaRPr lang="en-US" altLang="en-US"/>
          </a:p>
        </p:txBody>
      </p:sp>
    </p:spTree>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BF40916-BA07-D94F-A2DA-469BA0964061}" type="slidenum">
              <a:rPr lang="en-US" altLang="en-US"/>
              <a:pPr>
                <a:defRPr/>
              </a:pPr>
              <a:t>‹#›</a:t>
            </a:fld>
            <a:endParaRPr lang="en-US" altLang="en-US"/>
          </a:p>
        </p:txBody>
      </p:sp>
    </p:spTree>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E4E252-6424-9843-A1FE-1A4EAB4CB9D2}" type="slidenum">
              <a:rPr lang="en-US" altLang="en-US"/>
              <a:pPr>
                <a:defRPr/>
              </a:pPr>
              <a:t>‹#›</a:t>
            </a:fld>
            <a:endParaRPr lang="en-US" altLang="en-US"/>
          </a:p>
        </p:txBody>
      </p:sp>
    </p:spTree>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8D5C1E7-D7B8-AB46-B7AD-AD1AE346746F}" type="slidenum">
              <a:rPr lang="en-US" altLang="en-US"/>
              <a:pPr>
                <a:defRPr/>
              </a:pPr>
              <a:t>‹#›</a:t>
            </a:fld>
            <a:endParaRPr lang="en-US" altLang="en-US"/>
          </a:p>
        </p:txBody>
      </p:sp>
    </p:spTree>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B2A91C8-C170-3E49-AD64-7F76E3C3884E}" type="slidenum">
              <a:rPr lang="en-US" altLang="en-US"/>
              <a:pPr>
                <a:defRPr/>
              </a:pPr>
              <a:t>‹#›</a:t>
            </a:fld>
            <a:endParaRPr lang="en-US" alt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3/20/18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3/20/18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3/20/18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3/20/18</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3/20/18</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3/20/18</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3/20/18</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3/20/18</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3/20/18</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3/20/18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3/20/18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12970087"/>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6912728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54891653"/>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54876963"/>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93924802"/>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031083316"/>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27639034"/>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355753935"/>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740156963"/>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547586066"/>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92031821"/>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33399734"/>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23131414"/>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92266900"/>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856084142"/>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23647961"/>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692653042"/>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68426736"/>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709157705"/>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53548532"/>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51812301"/>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89515992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1573314979"/>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2364103206"/>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1095278249"/>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3102472312"/>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1355273477"/>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2418986132"/>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3635798966"/>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3288895268"/>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2483953215"/>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423776032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3700068321"/>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2321617740"/>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620261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22556316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07284524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64481207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71868931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73549328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640222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33762338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35485952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2869344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589342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12823752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4.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1.pn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1.pn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7.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8.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1.pn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9.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image" Target="../media/image1.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2.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image" Target="../media/image1.pn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3.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4.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theme" Target="../theme/theme27.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image" Target="../media/image1.png"/></Relationships>
</file>

<file path=ppt/slideMasters/_rels/slideMaster28.xml.rels><?xml version="1.0" encoding="UTF-8" standalone="yes"?>
<Relationships xmlns="http://schemas.openxmlformats.org/package/2006/relationships"><Relationship Id="rId8" Type="http://schemas.openxmlformats.org/officeDocument/2006/relationships/theme" Target="../theme/theme28.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5" Type="http://schemas.openxmlformats.org/officeDocument/2006/relationships/slideLayout" Target="../slideLayouts/slideLayout299.xml"/><Relationship Id="rId4" Type="http://schemas.openxmlformats.org/officeDocument/2006/relationships/slideLayout" Target="../slideLayouts/slideLayout29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image" Target="../media/image1.png"/><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9.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1.pn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0.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image" Target="../media/image1.png"/><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1.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1.pn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2.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image" Target="../media/image1.png"/><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3.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1.pn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4.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image" Target="../media/image1.png"/><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5.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image" Target="../media/image1.png"/><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6.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7.xml"/><Relationship Id="rId13" Type="http://schemas.openxmlformats.org/officeDocument/2006/relationships/theme" Target="../theme/theme37.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slideLayout" Target="../slideLayouts/slideLayout401.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9.xml"/><Relationship Id="rId13" Type="http://schemas.openxmlformats.org/officeDocument/2006/relationships/image" Target="../media/image1.png"/><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38.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0.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39.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1.xml"/><Relationship Id="rId13" Type="http://schemas.openxmlformats.org/officeDocument/2006/relationships/image" Target="../media/image1.png"/><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40.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2.xml"/><Relationship Id="rId13" Type="http://schemas.openxmlformats.org/officeDocument/2006/relationships/image" Target="../media/image1.png"/><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41.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2.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4.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3.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5.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4.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5.xml.rels><?xml version="1.0" encoding="UTF-8" standalone="yes"?>
<Relationships xmlns="http://schemas.openxmlformats.org/package/2006/relationships"><Relationship Id="rId3" Type="http://schemas.openxmlformats.org/officeDocument/2006/relationships/slideLayout" Target="../slideLayouts/slideLayout481.xml"/><Relationship Id="rId7" Type="http://schemas.openxmlformats.org/officeDocument/2006/relationships/theme" Target="../theme/theme45.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5" Type="http://schemas.openxmlformats.org/officeDocument/2006/relationships/slideLayout" Target="../slideLayouts/slideLayout483.xml"/><Relationship Id="rId4" Type="http://schemas.openxmlformats.org/officeDocument/2006/relationships/slideLayout" Target="../slideLayouts/slideLayout482.xml"/></Relationships>
</file>

<file path=ppt/slideMasters/_rels/slideMaster46.xml.rels><?xml version="1.0" encoding="UTF-8" standalone="yes"?>
<Relationships xmlns="http://schemas.openxmlformats.org/package/2006/relationships"><Relationship Id="rId3" Type="http://schemas.openxmlformats.org/officeDocument/2006/relationships/slideLayout" Target="../slideLayouts/slideLayout487.xml"/><Relationship Id="rId7" Type="http://schemas.openxmlformats.org/officeDocument/2006/relationships/theme" Target="../theme/theme46.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5" Type="http://schemas.openxmlformats.org/officeDocument/2006/relationships/slideLayout" Target="../slideLayouts/slideLayout489.xml"/><Relationship Id="rId4" Type="http://schemas.openxmlformats.org/officeDocument/2006/relationships/slideLayout" Target="../slideLayouts/slideLayout488.xml"/></Relationships>
</file>

<file path=ppt/slideMasters/_rels/slideMaster47.xml.rels><?xml version="1.0" encoding="UTF-8" standalone="yes"?>
<Relationships xmlns="http://schemas.openxmlformats.org/package/2006/relationships"><Relationship Id="rId3" Type="http://schemas.openxmlformats.org/officeDocument/2006/relationships/slideLayout" Target="../slideLayouts/slideLayout493.xml"/><Relationship Id="rId7" Type="http://schemas.openxmlformats.org/officeDocument/2006/relationships/theme" Target="../theme/theme47.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5" Type="http://schemas.openxmlformats.org/officeDocument/2006/relationships/slideLayout" Target="../slideLayouts/slideLayout495.xml"/><Relationship Id="rId4" Type="http://schemas.openxmlformats.org/officeDocument/2006/relationships/slideLayout" Target="../slideLayouts/slideLayout494.xml"/></Relationships>
</file>

<file path=ppt/slideMasters/_rels/slideMaster48.xml.rels><?xml version="1.0" encoding="UTF-8" standalone="yes"?>
<Relationships xmlns="http://schemas.openxmlformats.org/package/2006/relationships"><Relationship Id="rId8" Type="http://schemas.openxmlformats.org/officeDocument/2006/relationships/theme" Target="../theme/theme48.xml"/><Relationship Id="rId3" Type="http://schemas.openxmlformats.org/officeDocument/2006/relationships/slideLayout" Target="../slideLayouts/slideLayout499.xml"/><Relationship Id="rId7" Type="http://schemas.openxmlformats.org/officeDocument/2006/relationships/slideLayout" Target="../slideLayouts/slideLayout503.xml"/><Relationship Id="rId2" Type="http://schemas.openxmlformats.org/officeDocument/2006/relationships/slideLayout" Target="../slideLayouts/slideLayout498.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5" Type="http://schemas.openxmlformats.org/officeDocument/2006/relationships/slideLayout" Target="../slideLayouts/slideLayout501.xml"/><Relationship Id="rId4" Type="http://schemas.openxmlformats.org/officeDocument/2006/relationships/slideLayout" Target="../slideLayouts/slideLayout500.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11.xml"/><Relationship Id="rId3" Type="http://schemas.openxmlformats.org/officeDocument/2006/relationships/slideLayout" Target="../slideLayouts/slideLayout506.xml"/><Relationship Id="rId7" Type="http://schemas.openxmlformats.org/officeDocument/2006/relationships/slideLayout" Target="../slideLayouts/slideLayout510.xml"/><Relationship Id="rId12" Type="http://schemas.openxmlformats.org/officeDocument/2006/relationships/theme" Target="../theme/theme49.xml"/><Relationship Id="rId2" Type="http://schemas.openxmlformats.org/officeDocument/2006/relationships/slideLayout" Target="../slideLayouts/slideLayout505.xml"/><Relationship Id="rId1" Type="http://schemas.openxmlformats.org/officeDocument/2006/relationships/slideLayout" Target="../slideLayouts/slideLayout504.xml"/><Relationship Id="rId6" Type="http://schemas.openxmlformats.org/officeDocument/2006/relationships/slideLayout" Target="../slideLayouts/slideLayout509.xml"/><Relationship Id="rId11" Type="http://schemas.openxmlformats.org/officeDocument/2006/relationships/slideLayout" Target="../slideLayouts/slideLayout514.xml"/><Relationship Id="rId5" Type="http://schemas.openxmlformats.org/officeDocument/2006/relationships/slideLayout" Target="../slideLayouts/slideLayout508.xml"/><Relationship Id="rId10" Type="http://schemas.openxmlformats.org/officeDocument/2006/relationships/slideLayout" Target="../slideLayouts/slideLayout513.xml"/><Relationship Id="rId4" Type="http://schemas.openxmlformats.org/officeDocument/2006/relationships/slideLayout" Target="../slideLayouts/slideLayout507.xml"/><Relationship Id="rId9" Type="http://schemas.openxmlformats.org/officeDocument/2006/relationships/slideLayout" Target="../slideLayouts/slideLayout51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22.xml"/><Relationship Id="rId13" Type="http://schemas.openxmlformats.org/officeDocument/2006/relationships/image" Target="../media/image1.png"/><Relationship Id="rId3" Type="http://schemas.openxmlformats.org/officeDocument/2006/relationships/slideLayout" Target="../slideLayouts/slideLayout517.xml"/><Relationship Id="rId7" Type="http://schemas.openxmlformats.org/officeDocument/2006/relationships/slideLayout" Target="../slideLayouts/slideLayout521.xml"/><Relationship Id="rId12" Type="http://schemas.openxmlformats.org/officeDocument/2006/relationships/theme" Target="../theme/theme50.xml"/><Relationship Id="rId2" Type="http://schemas.openxmlformats.org/officeDocument/2006/relationships/slideLayout" Target="../slideLayouts/slideLayout516.xml"/><Relationship Id="rId1" Type="http://schemas.openxmlformats.org/officeDocument/2006/relationships/slideLayout" Target="../slideLayouts/slideLayout515.xml"/><Relationship Id="rId6" Type="http://schemas.openxmlformats.org/officeDocument/2006/relationships/slideLayout" Target="../slideLayouts/slideLayout520.xml"/><Relationship Id="rId11" Type="http://schemas.openxmlformats.org/officeDocument/2006/relationships/slideLayout" Target="../slideLayouts/slideLayout525.xml"/><Relationship Id="rId5" Type="http://schemas.openxmlformats.org/officeDocument/2006/relationships/slideLayout" Target="../slideLayouts/slideLayout519.xml"/><Relationship Id="rId10" Type="http://schemas.openxmlformats.org/officeDocument/2006/relationships/slideLayout" Target="../slideLayouts/slideLayout524.xml"/><Relationship Id="rId4" Type="http://schemas.openxmlformats.org/officeDocument/2006/relationships/slideLayout" Target="../slideLayouts/slideLayout518.xml"/><Relationship Id="rId9" Type="http://schemas.openxmlformats.org/officeDocument/2006/relationships/slideLayout" Target="../slideLayouts/slideLayout52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33.xml"/><Relationship Id="rId13" Type="http://schemas.openxmlformats.org/officeDocument/2006/relationships/theme" Target="../theme/theme51.xml"/><Relationship Id="rId3" Type="http://schemas.openxmlformats.org/officeDocument/2006/relationships/slideLayout" Target="../slideLayouts/slideLayout528.xml"/><Relationship Id="rId7" Type="http://schemas.openxmlformats.org/officeDocument/2006/relationships/slideLayout" Target="../slideLayouts/slideLayout532.xml"/><Relationship Id="rId12" Type="http://schemas.openxmlformats.org/officeDocument/2006/relationships/slideLayout" Target="../slideLayouts/slideLayout537.xml"/><Relationship Id="rId2" Type="http://schemas.openxmlformats.org/officeDocument/2006/relationships/slideLayout" Target="../slideLayouts/slideLayout527.xml"/><Relationship Id="rId1" Type="http://schemas.openxmlformats.org/officeDocument/2006/relationships/slideLayout" Target="../slideLayouts/slideLayout526.xml"/><Relationship Id="rId6" Type="http://schemas.openxmlformats.org/officeDocument/2006/relationships/slideLayout" Target="../slideLayouts/slideLayout531.xml"/><Relationship Id="rId11" Type="http://schemas.openxmlformats.org/officeDocument/2006/relationships/slideLayout" Target="../slideLayouts/slideLayout536.xml"/><Relationship Id="rId5" Type="http://schemas.openxmlformats.org/officeDocument/2006/relationships/slideLayout" Target="../slideLayouts/slideLayout530.xml"/><Relationship Id="rId10" Type="http://schemas.openxmlformats.org/officeDocument/2006/relationships/slideLayout" Target="../slideLayouts/slideLayout535.xml"/><Relationship Id="rId4" Type="http://schemas.openxmlformats.org/officeDocument/2006/relationships/slideLayout" Target="../slideLayouts/slideLayout529.xml"/><Relationship Id="rId9" Type="http://schemas.openxmlformats.org/officeDocument/2006/relationships/slideLayout" Target="../slideLayouts/slideLayout53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45.xml"/><Relationship Id="rId13" Type="http://schemas.openxmlformats.org/officeDocument/2006/relationships/image" Target="../media/image1.png"/><Relationship Id="rId3" Type="http://schemas.openxmlformats.org/officeDocument/2006/relationships/slideLayout" Target="../slideLayouts/slideLayout540.xml"/><Relationship Id="rId7" Type="http://schemas.openxmlformats.org/officeDocument/2006/relationships/slideLayout" Target="../slideLayouts/slideLayout544.xml"/><Relationship Id="rId12" Type="http://schemas.openxmlformats.org/officeDocument/2006/relationships/theme" Target="../theme/theme52.xml"/><Relationship Id="rId2" Type="http://schemas.openxmlformats.org/officeDocument/2006/relationships/slideLayout" Target="../slideLayouts/slideLayout539.xml"/><Relationship Id="rId1" Type="http://schemas.openxmlformats.org/officeDocument/2006/relationships/slideLayout" Target="../slideLayouts/slideLayout538.xml"/><Relationship Id="rId6" Type="http://schemas.openxmlformats.org/officeDocument/2006/relationships/slideLayout" Target="../slideLayouts/slideLayout543.xml"/><Relationship Id="rId11" Type="http://schemas.openxmlformats.org/officeDocument/2006/relationships/slideLayout" Target="../slideLayouts/slideLayout548.xml"/><Relationship Id="rId5" Type="http://schemas.openxmlformats.org/officeDocument/2006/relationships/slideLayout" Target="../slideLayouts/slideLayout542.xml"/><Relationship Id="rId10" Type="http://schemas.openxmlformats.org/officeDocument/2006/relationships/slideLayout" Target="../slideLayouts/slideLayout547.xml"/><Relationship Id="rId4" Type="http://schemas.openxmlformats.org/officeDocument/2006/relationships/slideLayout" Target="../slideLayouts/slideLayout541.xml"/><Relationship Id="rId9" Type="http://schemas.openxmlformats.org/officeDocument/2006/relationships/slideLayout" Target="../slideLayouts/slideLayout546.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56.xml"/><Relationship Id="rId13" Type="http://schemas.openxmlformats.org/officeDocument/2006/relationships/image" Target="../media/image1.png"/><Relationship Id="rId3" Type="http://schemas.openxmlformats.org/officeDocument/2006/relationships/slideLayout" Target="../slideLayouts/slideLayout551.xml"/><Relationship Id="rId7" Type="http://schemas.openxmlformats.org/officeDocument/2006/relationships/slideLayout" Target="../slideLayouts/slideLayout555.xml"/><Relationship Id="rId12" Type="http://schemas.openxmlformats.org/officeDocument/2006/relationships/theme" Target="../theme/theme53.xml"/><Relationship Id="rId2" Type="http://schemas.openxmlformats.org/officeDocument/2006/relationships/slideLayout" Target="../slideLayouts/slideLayout550.xml"/><Relationship Id="rId1" Type="http://schemas.openxmlformats.org/officeDocument/2006/relationships/slideLayout" Target="../slideLayouts/slideLayout549.xml"/><Relationship Id="rId6" Type="http://schemas.openxmlformats.org/officeDocument/2006/relationships/slideLayout" Target="../slideLayouts/slideLayout554.xml"/><Relationship Id="rId11" Type="http://schemas.openxmlformats.org/officeDocument/2006/relationships/slideLayout" Target="../slideLayouts/slideLayout559.xml"/><Relationship Id="rId5" Type="http://schemas.openxmlformats.org/officeDocument/2006/relationships/slideLayout" Target="../slideLayouts/slideLayout553.xml"/><Relationship Id="rId10" Type="http://schemas.openxmlformats.org/officeDocument/2006/relationships/slideLayout" Target="../slideLayouts/slideLayout558.xml"/><Relationship Id="rId4" Type="http://schemas.openxmlformats.org/officeDocument/2006/relationships/slideLayout" Target="../slideLayouts/slideLayout552.xml"/><Relationship Id="rId9" Type="http://schemas.openxmlformats.org/officeDocument/2006/relationships/slideLayout" Target="../slideLayouts/slideLayout557.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67.xml"/><Relationship Id="rId3" Type="http://schemas.openxmlformats.org/officeDocument/2006/relationships/slideLayout" Target="../slideLayouts/slideLayout562.xml"/><Relationship Id="rId7" Type="http://schemas.openxmlformats.org/officeDocument/2006/relationships/slideLayout" Target="../slideLayouts/slideLayout566.xml"/><Relationship Id="rId12" Type="http://schemas.openxmlformats.org/officeDocument/2006/relationships/theme" Target="../theme/theme54.xml"/><Relationship Id="rId2" Type="http://schemas.openxmlformats.org/officeDocument/2006/relationships/slideLayout" Target="../slideLayouts/slideLayout561.xml"/><Relationship Id="rId1" Type="http://schemas.openxmlformats.org/officeDocument/2006/relationships/slideLayout" Target="../slideLayouts/slideLayout560.xml"/><Relationship Id="rId6" Type="http://schemas.openxmlformats.org/officeDocument/2006/relationships/slideLayout" Target="../slideLayouts/slideLayout565.xml"/><Relationship Id="rId11" Type="http://schemas.openxmlformats.org/officeDocument/2006/relationships/slideLayout" Target="../slideLayouts/slideLayout570.xml"/><Relationship Id="rId5" Type="http://schemas.openxmlformats.org/officeDocument/2006/relationships/slideLayout" Target="../slideLayouts/slideLayout564.xml"/><Relationship Id="rId10" Type="http://schemas.openxmlformats.org/officeDocument/2006/relationships/slideLayout" Target="../slideLayouts/slideLayout569.xml"/><Relationship Id="rId4" Type="http://schemas.openxmlformats.org/officeDocument/2006/relationships/slideLayout" Target="../slideLayouts/slideLayout563.xml"/><Relationship Id="rId9" Type="http://schemas.openxmlformats.org/officeDocument/2006/relationships/slideLayout" Target="../slideLayouts/slideLayout568.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78.xml"/><Relationship Id="rId3" Type="http://schemas.openxmlformats.org/officeDocument/2006/relationships/slideLayout" Target="../slideLayouts/slideLayout573.xml"/><Relationship Id="rId7" Type="http://schemas.openxmlformats.org/officeDocument/2006/relationships/slideLayout" Target="../slideLayouts/slideLayout577.xml"/><Relationship Id="rId12" Type="http://schemas.openxmlformats.org/officeDocument/2006/relationships/theme" Target="../theme/theme55.xml"/><Relationship Id="rId2" Type="http://schemas.openxmlformats.org/officeDocument/2006/relationships/slideLayout" Target="../slideLayouts/slideLayout572.xml"/><Relationship Id="rId1" Type="http://schemas.openxmlformats.org/officeDocument/2006/relationships/slideLayout" Target="../slideLayouts/slideLayout571.xml"/><Relationship Id="rId6" Type="http://schemas.openxmlformats.org/officeDocument/2006/relationships/slideLayout" Target="../slideLayouts/slideLayout576.xml"/><Relationship Id="rId11" Type="http://schemas.openxmlformats.org/officeDocument/2006/relationships/slideLayout" Target="../slideLayouts/slideLayout581.xml"/><Relationship Id="rId5" Type="http://schemas.openxmlformats.org/officeDocument/2006/relationships/slideLayout" Target="../slideLayouts/slideLayout575.xml"/><Relationship Id="rId10" Type="http://schemas.openxmlformats.org/officeDocument/2006/relationships/slideLayout" Target="../slideLayouts/slideLayout580.xml"/><Relationship Id="rId4" Type="http://schemas.openxmlformats.org/officeDocument/2006/relationships/slideLayout" Target="../slideLayouts/slideLayout574.xml"/><Relationship Id="rId9" Type="http://schemas.openxmlformats.org/officeDocument/2006/relationships/slideLayout" Target="../slideLayouts/slideLayout579.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89.xml"/><Relationship Id="rId3" Type="http://schemas.openxmlformats.org/officeDocument/2006/relationships/slideLayout" Target="../slideLayouts/slideLayout584.xml"/><Relationship Id="rId7" Type="http://schemas.openxmlformats.org/officeDocument/2006/relationships/slideLayout" Target="../slideLayouts/slideLayout588.xml"/><Relationship Id="rId12" Type="http://schemas.openxmlformats.org/officeDocument/2006/relationships/theme" Target="../theme/theme56.xml"/><Relationship Id="rId2" Type="http://schemas.openxmlformats.org/officeDocument/2006/relationships/slideLayout" Target="../slideLayouts/slideLayout583.xml"/><Relationship Id="rId1" Type="http://schemas.openxmlformats.org/officeDocument/2006/relationships/slideLayout" Target="../slideLayouts/slideLayout582.xml"/><Relationship Id="rId6" Type="http://schemas.openxmlformats.org/officeDocument/2006/relationships/slideLayout" Target="../slideLayouts/slideLayout587.xml"/><Relationship Id="rId11" Type="http://schemas.openxmlformats.org/officeDocument/2006/relationships/slideLayout" Target="../slideLayouts/slideLayout592.xml"/><Relationship Id="rId5" Type="http://schemas.openxmlformats.org/officeDocument/2006/relationships/slideLayout" Target="../slideLayouts/slideLayout586.xml"/><Relationship Id="rId10" Type="http://schemas.openxmlformats.org/officeDocument/2006/relationships/slideLayout" Target="../slideLayouts/slideLayout591.xml"/><Relationship Id="rId4" Type="http://schemas.openxmlformats.org/officeDocument/2006/relationships/slideLayout" Target="../slideLayouts/slideLayout585.xml"/><Relationship Id="rId9" Type="http://schemas.openxmlformats.org/officeDocument/2006/relationships/slideLayout" Target="../slideLayouts/slideLayout590.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00.xml"/><Relationship Id="rId3" Type="http://schemas.openxmlformats.org/officeDocument/2006/relationships/slideLayout" Target="../slideLayouts/slideLayout595.xml"/><Relationship Id="rId7" Type="http://schemas.openxmlformats.org/officeDocument/2006/relationships/slideLayout" Target="../slideLayouts/slideLayout599.xml"/><Relationship Id="rId12" Type="http://schemas.openxmlformats.org/officeDocument/2006/relationships/theme" Target="../theme/theme57.xml"/><Relationship Id="rId2" Type="http://schemas.openxmlformats.org/officeDocument/2006/relationships/slideLayout" Target="../slideLayouts/slideLayout594.xml"/><Relationship Id="rId1" Type="http://schemas.openxmlformats.org/officeDocument/2006/relationships/slideLayout" Target="../slideLayouts/slideLayout593.xml"/><Relationship Id="rId6" Type="http://schemas.openxmlformats.org/officeDocument/2006/relationships/slideLayout" Target="../slideLayouts/slideLayout598.xml"/><Relationship Id="rId11" Type="http://schemas.openxmlformats.org/officeDocument/2006/relationships/slideLayout" Target="../slideLayouts/slideLayout603.xml"/><Relationship Id="rId5" Type="http://schemas.openxmlformats.org/officeDocument/2006/relationships/slideLayout" Target="../slideLayouts/slideLayout597.xml"/><Relationship Id="rId10" Type="http://schemas.openxmlformats.org/officeDocument/2006/relationships/slideLayout" Target="../slideLayouts/slideLayout602.xml"/><Relationship Id="rId4" Type="http://schemas.openxmlformats.org/officeDocument/2006/relationships/slideLayout" Target="../slideLayouts/slideLayout596.xml"/><Relationship Id="rId9" Type="http://schemas.openxmlformats.org/officeDocument/2006/relationships/slideLayout" Target="../slideLayouts/slideLayout601.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11.xml"/><Relationship Id="rId3" Type="http://schemas.openxmlformats.org/officeDocument/2006/relationships/slideLayout" Target="../slideLayouts/slideLayout606.xml"/><Relationship Id="rId7" Type="http://schemas.openxmlformats.org/officeDocument/2006/relationships/slideLayout" Target="../slideLayouts/slideLayout610.xml"/><Relationship Id="rId12" Type="http://schemas.openxmlformats.org/officeDocument/2006/relationships/theme" Target="../theme/theme58.xml"/><Relationship Id="rId2" Type="http://schemas.openxmlformats.org/officeDocument/2006/relationships/slideLayout" Target="../slideLayouts/slideLayout605.xml"/><Relationship Id="rId1" Type="http://schemas.openxmlformats.org/officeDocument/2006/relationships/slideLayout" Target="../slideLayouts/slideLayout604.xml"/><Relationship Id="rId6" Type="http://schemas.openxmlformats.org/officeDocument/2006/relationships/slideLayout" Target="../slideLayouts/slideLayout609.xml"/><Relationship Id="rId11" Type="http://schemas.openxmlformats.org/officeDocument/2006/relationships/slideLayout" Target="../slideLayouts/slideLayout614.xml"/><Relationship Id="rId5" Type="http://schemas.openxmlformats.org/officeDocument/2006/relationships/slideLayout" Target="../slideLayouts/slideLayout608.xml"/><Relationship Id="rId10" Type="http://schemas.openxmlformats.org/officeDocument/2006/relationships/slideLayout" Target="../slideLayouts/slideLayout613.xml"/><Relationship Id="rId4" Type="http://schemas.openxmlformats.org/officeDocument/2006/relationships/slideLayout" Target="../slideLayouts/slideLayout607.xml"/><Relationship Id="rId9" Type="http://schemas.openxmlformats.org/officeDocument/2006/relationships/slideLayout" Target="../slideLayouts/slideLayout612.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22.xml"/><Relationship Id="rId3" Type="http://schemas.openxmlformats.org/officeDocument/2006/relationships/slideLayout" Target="../slideLayouts/slideLayout617.xml"/><Relationship Id="rId7" Type="http://schemas.openxmlformats.org/officeDocument/2006/relationships/slideLayout" Target="../slideLayouts/slideLayout621.xml"/><Relationship Id="rId12" Type="http://schemas.openxmlformats.org/officeDocument/2006/relationships/theme" Target="../theme/theme59.xml"/><Relationship Id="rId2" Type="http://schemas.openxmlformats.org/officeDocument/2006/relationships/slideLayout" Target="../slideLayouts/slideLayout616.xml"/><Relationship Id="rId1" Type="http://schemas.openxmlformats.org/officeDocument/2006/relationships/slideLayout" Target="../slideLayouts/slideLayout615.xml"/><Relationship Id="rId6" Type="http://schemas.openxmlformats.org/officeDocument/2006/relationships/slideLayout" Target="../slideLayouts/slideLayout620.xml"/><Relationship Id="rId11" Type="http://schemas.openxmlformats.org/officeDocument/2006/relationships/slideLayout" Target="../slideLayouts/slideLayout625.xml"/><Relationship Id="rId5" Type="http://schemas.openxmlformats.org/officeDocument/2006/relationships/slideLayout" Target="../slideLayouts/slideLayout619.xml"/><Relationship Id="rId10" Type="http://schemas.openxmlformats.org/officeDocument/2006/relationships/slideLayout" Target="../slideLayouts/slideLayout624.xml"/><Relationship Id="rId4" Type="http://schemas.openxmlformats.org/officeDocument/2006/relationships/slideLayout" Target="../slideLayouts/slideLayout618.xml"/><Relationship Id="rId9" Type="http://schemas.openxmlformats.org/officeDocument/2006/relationships/slideLayout" Target="../slideLayouts/slideLayout62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33.xml"/><Relationship Id="rId13" Type="http://schemas.openxmlformats.org/officeDocument/2006/relationships/theme" Target="../theme/theme60.xml"/><Relationship Id="rId3" Type="http://schemas.openxmlformats.org/officeDocument/2006/relationships/slideLayout" Target="../slideLayouts/slideLayout628.xml"/><Relationship Id="rId7" Type="http://schemas.openxmlformats.org/officeDocument/2006/relationships/slideLayout" Target="../slideLayouts/slideLayout632.xml"/><Relationship Id="rId12" Type="http://schemas.openxmlformats.org/officeDocument/2006/relationships/slideLayout" Target="../slideLayouts/slideLayout637.xml"/><Relationship Id="rId2" Type="http://schemas.openxmlformats.org/officeDocument/2006/relationships/slideLayout" Target="../slideLayouts/slideLayout627.xml"/><Relationship Id="rId1" Type="http://schemas.openxmlformats.org/officeDocument/2006/relationships/slideLayout" Target="../slideLayouts/slideLayout626.xml"/><Relationship Id="rId6" Type="http://schemas.openxmlformats.org/officeDocument/2006/relationships/slideLayout" Target="../slideLayouts/slideLayout631.xml"/><Relationship Id="rId11" Type="http://schemas.openxmlformats.org/officeDocument/2006/relationships/slideLayout" Target="../slideLayouts/slideLayout636.xml"/><Relationship Id="rId5" Type="http://schemas.openxmlformats.org/officeDocument/2006/relationships/slideLayout" Target="../slideLayouts/slideLayout630.xml"/><Relationship Id="rId10" Type="http://schemas.openxmlformats.org/officeDocument/2006/relationships/slideLayout" Target="../slideLayouts/slideLayout635.xml"/><Relationship Id="rId4" Type="http://schemas.openxmlformats.org/officeDocument/2006/relationships/slideLayout" Target="../slideLayouts/slideLayout629.xml"/><Relationship Id="rId9" Type="http://schemas.openxmlformats.org/officeDocument/2006/relationships/slideLayout" Target="../slideLayouts/slideLayout634.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45.xml"/><Relationship Id="rId13" Type="http://schemas.openxmlformats.org/officeDocument/2006/relationships/theme" Target="../theme/theme61.xml"/><Relationship Id="rId3" Type="http://schemas.openxmlformats.org/officeDocument/2006/relationships/slideLayout" Target="../slideLayouts/slideLayout640.xml"/><Relationship Id="rId7" Type="http://schemas.openxmlformats.org/officeDocument/2006/relationships/slideLayout" Target="../slideLayouts/slideLayout644.xml"/><Relationship Id="rId12" Type="http://schemas.openxmlformats.org/officeDocument/2006/relationships/slideLayout" Target="../slideLayouts/slideLayout649.xml"/><Relationship Id="rId2" Type="http://schemas.openxmlformats.org/officeDocument/2006/relationships/slideLayout" Target="../slideLayouts/slideLayout639.xml"/><Relationship Id="rId1" Type="http://schemas.openxmlformats.org/officeDocument/2006/relationships/slideLayout" Target="../slideLayouts/slideLayout638.xml"/><Relationship Id="rId6" Type="http://schemas.openxmlformats.org/officeDocument/2006/relationships/slideLayout" Target="../slideLayouts/slideLayout643.xml"/><Relationship Id="rId11" Type="http://schemas.openxmlformats.org/officeDocument/2006/relationships/slideLayout" Target="../slideLayouts/slideLayout648.xml"/><Relationship Id="rId5" Type="http://schemas.openxmlformats.org/officeDocument/2006/relationships/slideLayout" Target="../slideLayouts/slideLayout642.xml"/><Relationship Id="rId10" Type="http://schemas.openxmlformats.org/officeDocument/2006/relationships/slideLayout" Target="../slideLayouts/slideLayout647.xml"/><Relationship Id="rId4" Type="http://schemas.openxmlformats.org/officeDocument/2006/relationships/slideLayout" Target="../slideLayouts/slideLayout641.xml"/><Relationship Id="rId9" Type="http://schemas.openxmlformats.org/officeDocument/2006/relationships/slideLayout" Target="../slideLayouts/slideLayout646.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57.xml"/><Relationship Id="rId13" Type="http://schemas.openxmlformats.org/officeDocument/2006/relationships/image" Target="../media/image1.png"/><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theme" Target="../theme/theme62.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68.xml"/><Relationship Id="rId13" Type="http://schemas.openxmlformats.org/officeDocument/2006/relationships/theme" Target="../theme/theme63.xml"/><Relationship Id="rId3" Type="http://schemas.openxmlformats.org/officeDocument/2006/relationships/slideLayout" Target="../slideLayouts/slideLayout663.xml"/><Relationship Id="rId7" Type="http://schemas.openxmlformats.org/officeDocument/2006/relationships/slideLayout" Target="../slideLayouts/slideLayout667.xml"/><Relationship Id="rId12" Type="http://schemas.openxmlformats.org/officeDocument/2006/relationships/slideLayout" Target="../slideLayouts/slideLayout672.xml"/><Relationship Id="rId2" Type="http://schemas.openxmlformats.org/officeDocument/2006/relationships/slideLayout" Target="../slideLayouts/slideLayout662.xml"/><Relationship Id="rId1" Type="http://schemas.openxmlformats.org/officeDocument/2006/relationships/slideLayout" Target="../slideLayouts/slideLayout661.xml"/><Relationship Id="rId6" Type="http://schemas.openxmlformats.org/officeDocument/2006/relationships/slideLayout" Target="../slideLayouts/slideLayout666.xml"/><Relationship Id="rId11" Type="http://schemas.openxmlformats.org/officeDocument/2006/relationships/slideLayout" Target="../slideLayouts/slideLayout671.xml"/><Relationship Id="rId5" Type="http://schemas.openxmlformats.org/officeDocument/2006/relationships/slideLayout" Target="../slideLayouts/slideLayout665.xml"/><Relationship Id="rId10" Type="http://schemas.openxmlformats.org/officeDocument/2006/relationships/slideLayout" Target="../slideLayouts/slideLayout670.xml"/><Relationship Id="rId4" Type="http://schemas.openxmlformats.org/officeDocument/2006/relationships/slideLayout" Target="../slideLayouts/slideLayout664.xml"/><Relationship Id="rId9" Type="http://schemas.openxmlformats.org/officeDocument/2006/relationships/slideLayout" Target="../slideLayouts/slideLayout669.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80.xml"/><Relationship Id="rId13" Type="http://schemas.openxmlformats.org/officeDocument/2006/relationships/theme" Target="../theme/theme64.xml"/><Relationship Id="rId3" Type="http://schemas.openxmlformats.org/officeDocument/2006/relationships/slideLayout" Target="../slideLayouts/slideLayout675.xml"/><Relationship Id="rId7" Type="http://schemas.openxmlformats.org/officeDocument/2006/relationships/slideLayout" Target="../slideLayouts/slideLayout679.xml"/><Relationship Id="rId12" Type="http://schemas.openxmlformats.org/officeDocument/2006/relationships/slideLayout" Target="../slideLayouts/slideLayout684.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6" Type="http://schemas.openxmlformats.org/officeDocument/2006/relationships/slideLayout" Target="../slideLayouts/slideLayout678.xml"/><Relationship Id="rId11" Type="http://schemas.openxmlformats.org/officeDocument/2006/relationships/slideLayout" Target="../slideLayouts/slideLayout683.xml"/><Relationship Id="rId5" Type="http://schemas.openxmlformats.org/officeDocument/2006/relationships/slideLayout" Target="../slideLayouts/slideLayout677.xml"/><Relationship Id="rId10" Type="http://schemas.openxmlformats.org/officeDocument/2006/relationships/slideLayout" Target="../slideLayouts/slideLayout682.xml"/><Relationship Id="rId4" Type="http://schemas.openxmlformats.org/officeDocument/2006/relationships/slideLayout" Target="../slideLayouts/slideLayout676.xml"/><Relationship Id="rId9" Type="http://schemas.openxmlformats.org/officeDocument/2006/relationships/slideLayout" Target="../slideLayouts/slideLayout681.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92.xml"/><Relationship Id="rId13" Type="http://schemas.openxmlformats.org/officeDocument/2006/relationships/theme" Target="../theme/theme65.xml"/><Relationship Id="rId3" Type="http://schemas.openxmlformats.org/officeDocument/2006/relationships/slideLayout" Target="../slideLayouts/slideLayout687.xml"/><Relationship Id="rId7" Type="http://schemas.openxmlformats.org/officeDocument/2006/relationships/slideLayout" Target="../slideLayouts/slideLayout691.xml"/><Relationship Id="rId12" Type="http://schemas.openxmlformats.org/officeDocument/2006/relationships/slideLayout" Target="../slideLayouts/slideLayout696.xml"/><Relationship Id="rId2" Type="http://schemas.openxmlformats.org/officeDocument/2006/relationships/slideLayout" Target="../slideLayouts/slideLayout686.xml"/><Relationship Id="rId1" Type="http://schemas.openxmlformats.org/officeDocument/2006/relationships/slideLayout" Target="../slideLayouts/slideLayout685.xml"/><Relationship Id="rId6" Type="http://schemas.openxmlformats.org/officeDocument/2006/relationships/slideLayout" Target="../slideLayouts/slideLayout690.xml"/><Relationship Id="rId11" Type="http://schemas.openxmlformats.org/officeDocument/2006/relationships/slideLayout" Target="../slideLayouts/slideLayout695.xml"/><Relationship Id="rId5" Type="http://schemas.openxmlformats.org/officeDocument/2006/relationships/slideLayout" Target="../slideLayouts/slideLayout689.xml"/><Relationship Id="rId10" Type="http://schemas.openxmlformats.org/officeDocument/2006/relationships/slideLayout" Target="../slideLayouts/slideLayout694.xml"/><Relationship Id="rId4" Type="http://schemas.openxmlformats.org/officeDocument/2006/relationships/slideLayout" Target="../slideLayouts/slideLayout688.xml"/><Relationship Id="rId9" Type="http://schemas.openxmlformats.org/officeDocument/2006/relationships/slideLayout" Target="../slideLayouts/slideLayout693.xml"/><Relationship Id="rId14" Type="http://schemas.openxmlformats.org/officeDocument/2006/relationships/image" Target="../media/image1.png"/></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04.xml"/><Relationship Id="rId3" Type="http://schemas.openxmlformats.org/officeDocument/2006/relationships/slideLayout" Target="../slideLayouts/slideLayout699.xml"/><Relationship Id="rId7" Type="http://schemas.openxmlformats.org/officeDocument/2006/relationships/slideLayout" Target="../slideLayouts/slideLayout703.xml"/><Relationship Id="rId12" Type="http://schemas.openxmlformats.org/officeDocument/2006/relationships/theme" Target="../theme/theme66.xml"/><Relationship Id="rId2" Type="http://schemas.openxmlformats.org/officeDocument/2006/relationships/slideLayout" Target="../slideLayouts/slideLayout698.xml"/><Relationship Id="rId1" Type="http://schemas.openxmlformats.org/officeDocument/2006/relationships/slideLayout" Target="../slideLayouts/slideLayout697.xml"/><Relationship Id="rId6" Type="http://schemas.openxmlformats.org/officeDocument/2006/relationships/slideLayout" Target="../slideLayouts/slideLayout702.xml"/><Relationship Id="rId11" Type="http://schemas.openxmlformats.org/officeDocument/2006/relationships/slideLayout" Target="../slideLayouts/slideLayout707.xml"/><Relationship Id="rId5" Type="http://schemas.openxmlformats.org/officeDocument/2006/relationships/slideLayout" Target="../slideLayouts/slideLayout701.xml"/><Relationship Id="rId10" Type="http://schemas.openxmlformats.org/officeDocument/2006/relationships/slideLayout" Target="../slideLayouts/slideLayout706.xml"/><Relationship Id="rId4" Type="http://schemas.openxmlformats.org/officeDocument/2006/relationships/slideLayout" Target="../slideLayouts/slideLayout700.xml"/><Relationship Id="rId9" Type="http://schemas.openxmlformats.org/officeDocument/2006/relationships/slideLayout" Target="../slideLayouts/slideLayout705.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15.xml"/><Relationship Id="rId3" Type="http://schemas.openxmlformats.org/officeDocument/2006/relationships/slideLayout" Target="../slideLayouts/slideLayout710.xml"/><Relationship Id="rId7" Type="http://schemas.openxmlformats.org/officeDocument/2006/relationships/slideLayout" Target="../slideLayouts/slideLayout714.xml"/><Relationship Id="rId12" Type="http://schemas.openxmlformats.org/officeDocument/2006/relationships/theme" Target="../theme/theme67.xml"/><Relationship Id="rId2" Type="http://schemas.openxmlformats.org/officeDocument/2006/relationships/slideLayout" Target="../slideLayouts/slideLayout709.xml"/><Relationship Id="rId1" Type="http://schemas.openxmlformats.org/officeDocument/2006/relationships/slideLayout" Target="../slideLayouts/slideLayout708.xml"/><Relationship Id="rId6" Type="http://schemas.openxmlformats.org/officeDocument/2006/relationships/slideLayout" Target="../slideLayouts/slideLayout713.xml"/><Relationship Id="rId11" Type="http://schemas.openxmlformats.org/officeDocument/2006/relationships/slideLayout" Target="../slideLayouts/slideLayout718.xml"/><Relationship Id="rId5" Type="http://schemas.openxmlformats.org/officeDocument/2006/relationships/slideLayout" Target="../slideLayouts/slideLayout712.xml"/><Relationship Id="rId10" Type="http://schemas.openxmlformats.org/officeDocument/2006/relationships/slideLayout" Target="../slideLayouts/slideLayout717.xml"/><Relationship Id="rId4" Type="http://schemas.openxmlformats.org/officeDocument/2006/relationships/slideLayout" Target="../slideLayouts/slideLayout711.xml"/><Relationship Id="rId9" Type="http://schemas.openxmlformats.org/officeDocument/2006/relationships/slideLayout" Target="../slideLayouts/slideLayout716.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26.xml"/><Relationship Id="rId3" Type="http://schemas.openxmlformats.org/officeDocument/2006/relationships/slideLayout" Target="../slideLayouts/slideLayout721.xml"/><Relationship Id="rId7" Type="http://schemas.openxmlformats.org/officeDocument/2006/relationships/slideLayout" Target="../slideLayouts/slideLayout725.xml"/><Relationship Id="rId12" Type="http://schemas.openxmlformats.org/officeDocument/2006/relationships/theme" Target="../theme/theme68.xml"/><Relationship Id="rId2" Type="http://schemas.openxmlformats.org/officeDocument/2006/relationships/slideLayout" Target="../slideLayouts/slideLayout720.xml"/><Relationship Id="rId1" Type="http://schemas.openxmlformats.org/officeDocument/2006/relationships/slideLayout" Target="../slideLayouts/slideLayout719.xml"/><Relationship Id="rId6" Type="http://schemas.openxmlformats.org/officeDocument/2006/relationships/slideLayout" Target="../slideLayouts/slideLayout724.xml"/><Relationship Id="rId11" Type="http://schemas.openxmlformats.org/officeDocument/2006/relationships/slideLayout" Target="../slideLayouts/slideLayout729.xml"/><Relationship Id="rId5" Type="http://schemas.openxmlformats.org/officeDocument/2006/relationships/slideLayout" Target="../slideLayouts/slideLayout723.xml"/><Relationship Id="rId10" Type="http://schemas.openxmlformats.org/officeDocument/2006/relationships/slideLayout" Target="../slideLayouts/slideLayout728.xml"/><Relationship Id="rId4" Type="http://schemas.openxmlformats.org/officeDocument/2006/relationships/slideLayout" Target="../slideLayouts/slideLayout722.xml"/><Relationship Id="rId9" Type="http://schemas.openxmlformats.org/officeDocument/2006/relationships/slideLayout" Target="../slideLayouts/slideLayout727.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37.xml"/><Relationship Id="rId13" Type="http://schemas.openxmlformats.org/officeDocument/2006/relationships/theme" Target="../theme/theme69.xml"/><Relationship Id="rId3" Type="http://schemas.openxmlformats.org/officeDocument/2006/relationships/slideLayout" Target="../slideLayouts/slideLayout732.xml"/><Relationship Id="rId7" Type="http://schemas.openxmlformats.org/officeDocument/2006/relationships/slideLayout" Target="../slideLayouts/slideLayout736.xml"/><Relationship Id="rId12" Type="http://schemas.openxmlformats.org/officeDocument/2006/relationships/slideLayout" Target="../slideLayouts/slideLayout741.xml"/><Relationship Id="rId2" Type="http://schemas.openxmlformats.org/officeDocument/2006/relationships/slideLayout" Target="../slideLayouts/slideLayout731.xml"/><Relationship Id="rId1" Type="http://schemas.openxmlformats.org/officeDocument/2006/relationships/slideLayout" Target="../slideLayouts/slideLayout730.xml"/><Relationship Id="rId6" Type="http://schemas.openxmlformats.org/officeDocument/2006/relationships/slideLayout" Target="../slideLayouts/slideLayout735.xml"/><Relationship Id="rId11" Type="http://schemas.openxmlformats.org/officeDocument/2006/relationships/slideLayout" Target="../slideLayouts/slideLayout740.xml"/><Relationship Id="rId5" Type="http://schemas.openxmlformats.org/officeDocument/2006/relationships/slideLayout" Target="../slideLayouts/slideLayout734.xml"/><Relationship Id="rId10" Type="http://schemas.openxmlformats.org/officeDocument/2006/relationships/slideLayout" Target="../slideLayouts/slideLayout739.xml"/><Relationship Id="rId4" Type="http://schemas.openxmlformats.org/officeDocument/2006/relationships/slideLayout" Target="../slideLayouts/slideLayout733.xml"/><Relationship Id="rId9" Type="http://schemas.openxmlformats.org/officeDocument/2006/relationships/slideLayout" Target="../slideLayouts/slideLayout73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964860F9-DD7C-AE47-98ED-AEBA17B0375F}"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3606677314"/>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3/20/18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2018. 3. 20.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93137702"/>
      </p:ext>
    </p:extLst>
  </p:cSld>
  <p:clrMap bg1="lt1" tx1="dk1" bg2="lt2" tx2="dk2" accent1="accent1" accent2="accent2" accent3="accent3" accent4="accent4" accent5="accent5" accent6="accent6" hlink="hlink" folHlink="folHlink"/>
  <p:sldLayoutIdLst>
    <p:sldLayoutId id="2147486655" r:id="rId1"/>
    <p:sldLayoutId id="2147486656" r:id="rId2"/>
    <p:sldLayoutId id="2147486657" r:id="rId3"/>
    <p:sldLayoutId id="2147486658" r:id="rId4"/>
    <p:sldLayoutId id="2147486659" r:id="rId5"/>
    <p:sldLayoutId id="2147486660" r:id="rId6"/>
    <p:sldLayoutId id="2147486661" r:id="rId7"/>
    <p:sldLayoutId id="2147486662" r:id="rId8"/>
    <p:sldLayoutId id="2147486663" r:id="rId9"/>
    <p:sldLayoutId id="2147486664" r:id="rId10"/>
    <p:sldLayoutId id="214748666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24111932"/>
      </p:ext>
    </p:extLst>
  </p:cSld>
  <p:clrMap bg1="lt1" tx1="dk1" bg2="lt2" tx2="dk2" accent1="accent1" accent2="accent2" accent3="accent3" accent4="accent4" accent5="accent5" accent6="accent6" hlink="hlink" folHlink="folHlink"/>
  <p:sldLayoutIdLst>
    <p:sldLayoutId id="2147486848" r:id="rId1"/>
    <p:sldLayoutId id="2147486849" r:id="rId2"/>
    <p:sldLayoutId id="2147486850" r:id="rId3"/>
    <p:sldLayoutId id="2147486851" r:id="rId4"/>
    <p:sldLayoutId id="2147486852" r:id="rId5"/>
    <p:sldLayoutId id="2147486853" r:id="rId6"/>
    <p:sldLayoutId id="2147486854" r:id="rId7"/>
    <p:sldLayoutId id="2147486855" r:id="rId8"/>
    <p:sldLayoutId id="2147486856" r:id="rId9"/>
    <p:sldLayoutId id="2147486857" r:id="rId10"/>
    <p:sldLayoutId id="214748685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61566716"/>
      </p:ext>
    </p:extLst>
  </p:cSld>
  <p:clrMap bg1="lt1" tx1="dk1" bg2="lt2" tx2="dk2" accent1="accent1" accent2="accent2" accent3="accent3" accent4="accent4" accent5="accent5" accent6="accent6" hlink="hlink" folHlink="folHlink"/>
  <p:sldLayoutIdLst>
    <p:sldLayoutId id="2147486943" r:id="rId1"/>
    <p:sldLayoutId id="2147486944" r:id="rId2"/>
    <p:sldLayoutId id="2147486945" r:id="rId3"/>
    <p:sldLayoutId id="2147486946" r:id="rId4"/>
    <p:sldLayoutId id="2147486947" r:id="rId5"/>
    <p:sldLayoutId id="2147486948" r:id="rId6"/>
    <p:sldLayoutId id="2147486949" r:id="rId7"/>
    <p:sldLayoutId id="2147486950" r:id="rId8"/>
    <p:sldLayoutId id="2147486951" r:id="rId9"/>
    <p:sldLayoutId id="2147486952" r:id="rId10"/>
    <p:sldLayoutId id="214748695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62315748"/>
      </p:ext>
    </p:extLst>
  </p:cSld>
  <p:clrMap bg1="lt1" tx1="dk1" bg2="lt2" tx2="dk2" accent1="accent1" accent2="accent2" accent3="accent3" accent4="accent4" accent5="accent5" accent6="accent6" hlink="hlink" folHlink="folHlink"/>
  <p:sldLayoutIdLst>
    <p:sldLayoutId id="2147486967"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73303577"/>
      </p:ext>
    </p:extLst>
  </p:cSld>
  <p:clrMap bg1="lt1" tx1="dk1" bg2="lt2" tx2="dk2" accent1="accent1" accent2="accent2" accent3="accent3" accent4="accent4" accent5="accent5" accent6="accent6" hlink="hlink" folHlink="folHlink"/>
  <p:sldLayoutIdLst>
    <p:sldLayoutId id="2147487085" r:id="rId1"/>
    <p:sldLayoutId id="2147487086" r:id="rId2"/>
    <p:sldLayoutId id="2147487087" r:id="rId3"/>
    <p:sldLayoutId id="2147487088" r:id="rId4"/>
    <p:sldLayoutId id="2147487089" r:id="rId5"/>
    <p:sldLayoutId id="2147487090" r:id="rId6"/>
    <p:sldLayoutId id="2147487091" r:id="rId7"/>
    <p:sldLayoutId id="2147487092" r:id="rId8"/>
    <p:sldLayoutId id="2147487093" r:id="rId9"/>
    <p:sldLayoutId id="2147487094" r:id="rId10"/>
    <p:sldLayoutId id="214748709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3/20/18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44286491"/>
      </p:ext>
    </p:extLst>
  </p:cSld>
  <p:clrMap bg1="lt1" tx1="dk1" bg2="lt2" tx2="dk2" accent1="accent1" accent2="accent2" accent3="accent3" accent4="accent4" accent5="accent5" accent6="accent6" hlink="hlink" folHlink="folHlink"/>
  <p:sldLayoutIdLst>
    <p:sldLayoutId id="2147487279" r:id="rId1"/>
    <p:sldLayoutId id="2147487280" r:id="rId2"/>
    <p:sldLayoutId id="2147487281" r:id="rId3"/>
    <p:sldLayoutId id="2147487282" r:id="rId4"/>
    <p:sldLayoutId id="2147487283" r:id="rId5"/>
    <p:sldLayoutId id="2147487284" r:id="rId6"/>
    <p:sldLayoutId id="2147487285" r:id="rId7"/>
    <p:sldLayoutId id="2147487286" r:id="rId8"/>
    <p:sldLayoutId id="2147487287" r:id="rId9"/>
    <p:sldLayoutId id="2147487288" r:id="rId10"/>
    <p:sldLayoutId id="21474872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3/20/18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3/20/18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650557"/>
      </p:ext>
    </p:extLst>
  </p:cSld>
  <p:clrMap bg1="lt1" tx1="dk1" bg2="lt2" tx2="dk2" accent1="accent1" accent2="accent2" accent3="accent3" accent4="accent4" accent5="accent5" accent6="accent6" hlink="hlink" folHlink="folHlink"/>
  <p:sldLayoutIdLst>
    <p:sldLayoutId id="2147487496" r:id="rId1"/>
    <p:sldLayoutId id="2147487497" r:id="rId2"/>
    <p:sldLayoutId id="2147487498" r:id="rId3"/>
    <p:sldLayoutId id="2147487499" r:id="rId4"/>
    <p:sldLayoutId id="2147487500" r:id="rId5"/>
    <p:sldLayoutId id="2147487501"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971312"/>
      </p:ext>
    </p:extLst>
  </p:cSld>
  <p:clrMap bg1="lt1" tx1="dk1" bg2="lt2" tx2="dk2" accent1="accent1" accent2="accent2" accent3="accent3" accent4="accent4" accent5="accent5" accent6="accent6" hlink="hlink" folHlink="folHlink"/>
  <p:sldLayoutIdLst>
    <p:sldLayoutId id="2147487503" r:id="rId1"/>
    <p:sldLayoutId id="2147487504" r:id="rId2"/>
    <p:sldLayoutId id="2147487505" r:id="rId3"/>
    <p:sldLayoutId id="2147487506" r:id="rId4"/>
    <p:sldLayoutId id="2147487507" r:id="rId5"/>
    <p:sldLayoutId id="2147487508"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5304620"/>
      </p:ext>
    </p:extLst>
  </p:cSld>
  <p:clrMap bg1="lt1" tx1="dk1" bg2="lt2" tx2="dk2" accent1="accent1" accent2="accent2" accent3="accent3" accent4="accent4" accent5="accent5" accent6="accent6" hlink="hlink" folHlink="folHlink"/>
  <p:sldLayoutIdLst>
    <p:sldLayoutId id="2147487510" r:id="rId1"/>
    <p:sldLayoutId id="2147487511" r:id="rId2"/>
    <p:sldLayoutId id="2147487512" r:id="rId3"/>
    <p:sldLayoutId id="2147487513" r:id="rId4"/>
    <p:sldLayoutId id="2147487514" r:id="rId5"/>
    <p:sldLayoutId id="2147487515"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19247"/>
      </p:ext>
    </p:extLst>
  </p:cSld>
  <p:clrMap bg1="lt1" tx1="dk1" bg2="lt2" tx2="dk2" accent1="accent1" accent2="accent2" accent3="accent3" accent4="accent4" accent5="accent5" accent6="accent6" hlink="hlink" folHlink="folHlink"/>
  <p:sldLayoutIdLst>
    <p:sldLayoutId id="2147487517" r:id="rId1"/>
    <p:sldLayoutId id="2147487518" r:id="rId2"/>
    <p:sldLayoutId id="2147487519" r:id="rId3"/>
    <p:sldLayoutId id="2147487520" r:id="rId4"/>
    <p:sldLayoutId id="2147487521" r:id="rId5"/>
    <p:sldLayoutId id="2147487522" r:id="rId6"/>
    <p:sldLayoutId id="2147487523"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696C65B-3C59-4ED5-9C7F-730621DD0788}" type="datetime1">
              <a:rPr lang="en-US" smtClean="0">
                <a:solidFill>
                  <a:prstClr val="black">
                    <a:tint val="75000"/>
                  </a:prstClr>
                </a:solidFill>
              </a:rPr>
              <a:pPr>
                <a:defRPr/>
              </a:pPr>
              <a:t>3/20/18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10606336"/>
      </p:ext>
    </p:extLst>
  </p:cSld>
  <p:clrMap bg1="lt1" tx1="dk1" bg2="lt2" tx2="dk2" accent1="accent1" accent2="accent2" accent3="accent3" accent4="accent4" accent5="accent5" accent6="accent6" hlink="hlink" folHlink="folHlink"/>
  <p:sldLayoutIdLst>
    <p:sldLayoutId id="2147487525" r:id="rId1"/>
    <p:sldLayoutId id="2147487526" r:id="rId2"/>
    <p:sldLayoutId id="2147487527" r:id="rId3"/>
    <p:sldLayoutId id="2147487528" r:id="rId4"/>
    <p:sldLayoutId id="2147487529" r:id="rId5"/>
    <p:sldLayoutId id="2147487530" r:id="rId6"/>
    <p:sldLayoutId id="2147487531" r:id="rId7"/>
    <p:sldLayoutId id="2147487532" r:id="rId8"/>
    <p:sldLayoutId id="2147487533" r:id="rId9"/>
    <p:sldLayoutId id="2147487534" r:id="rId10"/>
    <p:sldLayoutId id="2147487535"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2942628"/>
      </p:ext>
    </p:extLst>
  </p:cSld>
  <p:clrMap bg1="lt1" tx1="dk1" bg2="lt2" tx2="dk2" accent1="accent1" accent2="accent2" accent3="accent3" accent4="accent4" accent5="accent5" accent6="accent6" hlink="hlink" folHlink="folHlink"/>
  <p:sldLayoutIdLst>
    <p:sldLayoutId id="2147487611" r:id="rId1"/>
    <p:sldLayoutId id="2147487612" r:id="rId2"/>
    <p:sldLayoutId id="2147487613" r:id="rId3"/>
    <p:sldLayoutId id="2147487614" r:id="rId4"/>
    <p:sldLayoutId id="2147487615" r:id="rId5"/>
    <p:sldLayoutId id="2147487616" r:id="rId6"/>
    <p:sldLayoutId id="2147487617" r:id="rId7"/>
    <p:sldLayoutId id="2147487618" r:id="rId8"/>
    <p:sldLayoutId id="2147487619" r:id="rId9"/>
    <p:sldLayoutId id="2147487620" r:id="rId10"/>
    <p:sldLayoutId id="2147487621" r:id="rId11"/>
    <p:sldLayoutId id="214748762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32552433"/>
      </p:ext>
    </p:extLst>
  </p:cSld>
  <p:clrMap bg1="lt1" tx1="dk1" bg2="lt2" tx2="dk2" accent1="accent1" accent2="accent2" accent3="accent3" accent4="accent4" accent5="accent5" accent6="accent6" hlink="hlink" folHlink="folHlink"/>
  <p:sldLayoutIdLst>
    <p:sldLayoutId id="2147487732" r:id="rId1"/>
    <p:sldLayoutId id="2147487733" r:id="rId2"/>
    <p:sldLayoutId id="2147487734" r:id="rId3"/>
    <p:sldLayoutId id="2147487735" r:id="rId4"/>
    <p:sldLayoutId id="2147487736" r:id="rId5"/>
    <p:sldLayoutId id="2147487737" r:id="rId6"/>
    <p:sldLayoutId id="2147487738" r:id="rId7"/>
    <p:sldLayoutId id="2147487739" r:id="rId8"/>
    <p:sldLayoutId id="2147487740" r:id="rId9"/>
    <p:sldLayoutId id="2147487741" r:id="rId10"/>
    <p:sldLayoutId id="21474877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1279788953"/>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964001"/>
      </p:ext>
    </p:extLst>
  </p:cSld>
  <p:clrMap bg1="lt1" tx1="dk1" bg2="lt2" tx2="dk2" accent1="accent1" accent2="accent2" accent3="accent3" accent4="accent4" accent5="accent5" accent6="accent6" hlink="hlink" folHlink="folHlink"/>
  <p:sldLayoutIdLst>
    <p:sldLayoutId id="2147487756" r:id="rId1"/>
    <p:sldLayoutId id="2147487757" r:id="rId2"/>
    <p:sldLayoutId id="2147487758" r:id="rId3"/>
    <p:sldLayoutId id="2147487759" r:id="rId4"/>
    <p:sldLayoutId id="2147487760" r:id="rId5"/>
    <p:sldLayoutId id="2147487761" r:id="rId6"/>
    <p:sldLayoutId id="2147487762" r:id="rId7"/>
    <p:sldLayoutId id="2147487763" r:id="rId8"/>
    <p:sldLayoutId id="2147487764" r:id="rId9"/>
    <p:sldLayoutId id="2147487765" r:id="rId10"/>
    <p:sldLayoutId id="214748776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104332147"/>
      </p:ext>
    </p:extLst>
  </p:cSld>
  <p:clrMap bg1="lt1" tx1="dk1" bg2="lt2" tx2="dk2" accent1="accent1" accent2="accent2" accent3="accent3" accent4="accent4" accent5="accent5" accent6="accent6" hlink="hlink" folHlink="folHlink"/>
  <p:sldLayoutIdLst>
    <p:sldLayoutId id="2147487768" r:id="rId1"/>
    <p:sldLayoutId id="2147487769" r:id="rId2"/>
    <p:sldLayoutId id="2147487770" r:id="rId3"/>
    <p:sldLayoutId id="2147487771" r:id="rId4"/>
    <p:sldLayoutId id="2147487772" r:id="rId5"/>
    <p:sldLayoutId id="2147487773" r:id="rId6"/>
    <p:sldLayoutId id="2147487774" r:id="rId7"/>
    <p:sldLayoutId id="2147487775" r:id="rId8"/>
    <p:sldLayoutId id="2147487776" r:id="rId9"/>
    <p:sldLayoutId id="2147487777" r:id="rId10"/>
    <p:sldLayoutId id="214748777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612430"/>
      </p:ext>
    </p:extLst>
  </p:cSld>
  <p:clrMap bg1="lt1" tx1="dk1" bg2="lt2" tx2="dk2" accent1="accent1" accent2="accent2" accent3="accent3" accent4="accent4" accent5="accent5" accent6="accent6" hlink="hlink" folHlink="folHlink"/>
  <p:sldLayoutIdLst>
    <p:sldLayoutId id="2147487780" r:id="rId1"/>
    <p:sldLayoutId id="2147487781" r:id="rId2"/>
    <p:sldLayoutId id="2147487782" r:id="rId3"/>
    <p:sldLayoutId id="2147487783" r:id="rId4"/>
    <p:sldLayoutId id="2147487784" r:id="rId5"/>
    <p:sldLayoutId id="2147487785" r:id="rId6"/>
    <p:sldLayoutId id="2147487786" r:id="rId7"/>
    <p:sldLayoutId id="2147487787" r:id="rId8"/>
    <p:sldLayoutId id="2147487788" r:id="rId9"/>
    <p:sldLayoutId id="2147487789" r:id="rId10"/>
    <p:sldLayoutId id="214748779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90129"/>
      </p:ext>
    </p:extLst>
  </p:cSld>
  <p:clrMap bg1="lt1" tx1="dk1" bg2="lt2" tx2="dk2" accent1="accent1" accent2="accent2" accent3="accent3" accent4="accent4" accent5="accent5" accent6="accent6" hlink="hlink" folHlink="folHlink"/>
  <p:sldLayoutIdLst>
    <p:sldLayoutId id="2147487792" r:id="rId1"/>
    <p:sldLayoutId id="2147487793" r:id="rId2"/>
    <p:sldLayoutId id="2147487794" r:id="rId3"/>
    <p:sldLayoutId id="2147487795" r:id="rId4"/>
    <p:sldLayoutId id="2147487796" r:id="rId5"/>
    <p:sldLayoutId id="2147487797" r:id="rId6"/>
    <p:sldLayoutId id="2147487798" r:id="rId7"/>
    <p:sldLayoutId id="2147487799" r:id="rId8"/>
    <p:sldLayoutId id="2147487800" r:id="rId9"/>
    <p:sldLayoutId id="2147487801" r:id="rId10"/>
    <p:sldLayoutId id="214748780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0"/>
            <a:ext cx="85344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990600"/>
            <a:ext cx="8534400" cy="536575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00800"/>
            <a:ext cx="2133600" cy="320675"/>
          </a:xfrm>
          <a:prstGeom prst="rect">
            <a:avLst/>
          </a:prstGeom>
        </p:spPr>
        <p:txBody>
          <a:bodyPr vert="horz" lIns="91440" tIns="45720" rIns="91440" bIns="45720" rtlCol="0" anchor="ctr"/>
          <a:lstStyle>
            <a:lvl1pPr algn="l">
              <a:defRPr sz="1200">
                <a:solidFill>
                  <a:schemeClr val="tx1">
                    <a:tint val="75000"/>
                  </a:schemeClr>
                </a:solidFill>
              </a:defRPr>
            </a:lvl1pPr>
          </a:lstStyle>
          <a:p>
            <a:fld id="{57F65629-F741-454D-8A3F-49FD9C45B2E3}" type="datetime1">
              <a:rPr lang="en-US" smtClean="0">
                <a:solidFill>
                  <a:prstClr val="black">
                    <a:tint val="75000"/>
                  </a:prstClr>
                </a:solidFill>
              </a:rPr>
              <a:pPr/>
              <a:t>3/20/18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400800"/>
            <a:ext cx="2895600" cy="3206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7" name="Slide Number Placeholder 3"/>
          <p:cNvSpPr txBox="1">
            <a:spLocks/>
          </p:cNvSpPr>
          <p:nvPr userDrawn="1"/>
        </p:nvSpPr>
        <p:spPr>
          <a:xfrm>
            <a:off x="8077200" y="6248400"/>
            <a:ext cx="1066800" cy="609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B363EBC-A636-4E4F-B313-DA526F248DF6}" type="slidenum">
              <a:rPr lang="en-US" sz="2000" smtClean="0">
                <a:solidFill>
                  <a:prstClr val="black"/>
                </a:solidFill>
              </a:rPr>
              <a:pPr algn="ctr"/>
              <a:t>‹#›</a:t>
            </a:fld>
            <a:endParaRPr lang="en-US" sz="2000">
              <a:solidFill>
                <a:prstClr val="black"/>
              </a:solidFill>
            </a:endParaRPr>
          </a:p>
        </p:txBody>
      </p:sp>
    </p:spTree>
    <p:extLst>
      <p:ext uri="{BB962C8B-B14F-4D97-AF65-F5344CB8AC3E}">
        <p14:creationId xmlns:p14="http://schemas.microsoft.com/office/powerpoint/2010/main" val="175720186"/>
      </p:ext>
    </p:extLst>
  </p:cSld>
  <p:clrMap bg1="lt1" tx1="dk1" bg2="lt2" tx2="dk2" accent1="accent1" accent2="accent2" accent3="accent3" accent4="accent4" accent5="accent5" accent6="accent6" hlink="hlink" folHlink="folHlink"/>
  <p:sldLayoutIdLst>
    <p:sldLayoutId id="2147488003" r:id="rId1"/>
    <p:sldLayoutId id="2147488004" r:id="rId2"/>
    <p:sldLayoutId id="2147488005" r:id="rId3"/>
    <p:sldLayoutId id="2147488006" r:id="rId4"/>
    <p:sldLayoutId id="2147488007" r:id="rId5"/>
    <p:sldLayoutId id="2147488008" r:id="rId6"/>
    <p:sldLayoutId id="2147488009" r:id="rId7"/>
    <p:sldLayoutId id="2147488010" r:id="rId8"/>
    <p:sldLayoutId id="2147488011" r:id="rId9"/>
    <p:sldLayoutId id="2147488012" r:id="rId10"/>
    <p:sldLayoutId id="2147488013" r:id="rId11"/>
  </p:sldLayoutIdLst>
  <p:hf hdr="0" ftr="0" dt="0"/>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042111834"/>
      </p:ext>
    </p:extLst>
  </p:cSld>
  <p:clrMap bg1="lt1" tx1="dk1" bg2="lt2" tx2="dk2" accent1="accent1" accent2="accent2" accent3="accent3" accent4="accent4" accent5="accent5" accent6="accent6" hlink="hlink" folHlink="folHlink"/>
  <p:sldLayoutIdLst>
    <p:sldLayoutId id="2147488051" r:id="rId1"/>
    <p:sldLayoutId id="2147488052" r:id="rId2"/>
    <p:sldLayoutId id="2147488053" r:id="rId3"/>
    <p:sldLayoutId id="2147488054" r:id="rId4"/>
    <p:sldLayoutId id="2147488055" r:id="rId5"/>
    <p:sldLayoutId id="2147488056" r:id="rId6"/>
    <p:sldLayoutId id="2147488057" r:id="rId7"/>
    <p:sldLayoutId id="2147488058" r:id="rId8"/>
    <p:sldLayoutId id="2147488059" r:id="rId9"/>
    <p:sldLayoutId id="2147488060" r:id="rId10"/>
    <p:sldLayoutId id="2147488061" r:id="rId11"/>
    <p:sldLayoutId id="214748806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EE0FFC67-5E07-4C42-B234-6516D715DF1C}"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878423446"/>
      </p:ext>
    </p:extLst>
  </p:cSld>
  <p:clrMap bg1="lt1" tx1="dk1" bg2="lt2" tx2="dk2" accent1="accent1" accent2="accent2" accent3="accent3" accent4="accent4" accent5="accent5" accent6="accent6" hlink="hlink" folHlink="folHlink"/>
  <p:sldLayoutIdLst>
    <p:sldLayoutId id="2147488064" r:id="rId1"/>
    <p:sldLayoutId id="2147488065" r:id="rId2"/>
    <p:sldLayoutId id="2147488066" r:id="rId3"/>
    <p:sldLayoutId id="2147488067" r:id="rId4"/>
    <p:sldLayoutId id="2147488068" r:id="rId5"/>
    <p:sldLayoutId id="2147488069" r:id="rId6"/>
    <p:sldLayoutId id="2147488070" r:id="rId7"/>
    <p:sldLayoutId id="2147488071" r:id="rId8"/>
    <p:sldLayoutId id="2147488072" r:id="rId9"/>
    <p:sldLayoutId id="2147488073" r:id="rId10"/>
    <p:sldLayoutId id="2147488074" r:id="rId11"/>
    <p:sldLayoutId id="214748807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91276993"/>
      </p:ext>
    </p:extLst>
  </p:cSld>
  <p:clrMap bg1="lt1" tx1="dk1" bg2="lt2" tx2="dk2" accent1="accent1" accent2="accent2" accent3="accent3" accent4="accent4" accent5="accent5" accent6="accent6" hlink="hlink" folHlink="folHlink"/>
  <p:sldLayoutIdLst>
    <p:sldLayoutId id="2147488077" r:id="rId1"/>
    <p:sldLayoutId id="2147488078" r:id="rId2"/>
    <p:sldLayoutId id="2147488079" r:id="rId3"/>
    <p:sldLayoutId id="2147488080" r:id="rId4"/>
    <p:sldLayoutId id="2147488081" r:id="rId5"/>
    <p:sldLayoutId id="2147488082" r:id="rId6"/>
    <p:sldLayoutId id="2147488083" r:id="rId7"/>
    <p:sldLayoutId id="2147488084" r:id="rId8"/>
    <p:sldLayoutId id="2147488085" r:id="rId9"/>
    <p:sldLayoutId id="2147488086" r:id="rId10"/>
    <p:sldLayoutId id="2147488087"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92129211"/>
      </p:ext>
    </p:extLst>
  </p:cSld>
  <p:clrMap bg1="lt1" tx1="dk1" bg2="lt2" tx2="dk2" accent1="accent1" accent2="accent2" accent3="accent3" accent4="accent4" accent5="accent5" accent6="accent6" hlink="hlink" folHlink="folHlink"/>
  <p:sldLayoutIdLst>
    <p:sldLayoutId id="2147488089" r:id="rId1"/>
    <p:sldLayoutId id="2147488090" r:id="rId2"/>
    <p:sldLayoutId id="2147488091" r:id="rId3"/>
    <p:sldLayoutId id="2147488092" r:id="rId4"/>
    <p:sldLayoutId id="2147488093" r:id="rId5"/>
    <p:sldLayoutId id="2147488094" r:id="rId6"/>
    <p:sldLayoutId id="2147488095" r:id="rId7"/>
    <p:sldLayoutId id="2147488096" r:id="rId8"/>
    <p:sldLayoutId id="2147488097" r:id="rId9"/>
    <p:sldLayoutId id="2147488098" r:id="rId10"/>
    <p:sldLayoutId id="2147488099" r:id="rId11"/>
    <p:sldLayoutId id="214748810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741370012"/>
      </p:ext>
    </p:extLst>
  </p:cSld>
  <p:clrMap bg1="lt1" tx1="dk1" bg2="lt2" tx2="dk2" accent1="accent1" accent2="accent2" accent3="accent3" accent4="accent4" accent5="accent5" accent6="accent6" hlink="hlink" folHlink="folHlink"/>
  <p:sldLayoutIdLst>
    <p:sldLayoutId id="2147488102" r:id="rId1"/>
    <p:sldLayoutId id="2147488103" r:id="rId2"/>
    <p:sldLayoutId id="2147488104" r:id="rId3"/>
    <p:sldLayoutId id="2147488105" r:id="rId4"/>
    <p:sldLayoutId id="2147488106" r:id="rId5"/>
    <p:sldLayoutId id="2147488107" r:id="rId6"/>
    <p:sldLayoutId id="2147488108" r:id="rId7"/>
    <p:sldLayoutId id="2147488109" r:id="rId8"/>
    <p:sldLayoutId id="2147488110" r:id="rId9"/>
    <p:sldLayoutId id="2147488111" r:id="rId10"/>
    <p:sldLayoutId id="2147488112" r:id="rId11"/>
    <p:sldLayoutId id="214748811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794989613"/>
      </p:ext>
    </p:extLst>
  </p:cSld>
  <p:clrMap bg1="lt1" tx1="dk1" bg2="lt2" tx2="dk2" accent1="accent1" accent2="accent2" accent3="accent3" accent4="accent4" accent5="accent5" accent6="accent6" hlink="hlink" folHlink="folHlink"/>
  <p:sldLayoutIdLst>
    <p:sldLayoutId id="2147488115" r:id="rId1"/>
    <p:sldLayoutId id="2147488116" r:id="rId2"/>
    <p:sldLayoutId id="2147488117" r:id="rId3"/>
    <p:sldLayoutId id="2147488118" r:id="rId4"/>
    <p:sldLayoutId id="2147488119" r:id="rId5"/>
    <p:sldLayoutId id="2147488120" r:id="rId6"/>
    <p:sldLayoutId id="2147488121" r:id="rId7"/>
    <p:sldLayoutId id="2147488122" r:id="rId8"/>
    <p:sldLayoutId id="2147488123" r:id="rId9"/>
    <p:sldLayoutId id="2147488124" r:id="rId10"/>
    <p:sldLayoutId id="2147488125" r:id="rId11"/>
    <p:sldLayoutId id="21474881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81852700"/>
      </p:ext>
    </p:extLst>
  </p:cSld>
  <p:clrMap bg1="lt1" tx1="dk1" bg2="lt2" tx2="dk2" accent1="accent1" accent2="accent2" accent3="accent3" accent4="accent4" accent5="accent5" accent6="accent6" hlink="hlink" folHlink="folHlink"/>
  <p:sldLayoutIdLst>
    <p:sldLayoutId id="2147488128" r:id="rId1"/>
    <p:sldLayoutId id="2147488129" r:id="rId2"/>
    <p:sldLayoutId id="2147488130" r:id="rId3"/>
    <p:sldLayoutId id="2147488131" r:id="rId4"/>
    <p:sldLayoutId id="2147488132" r:id="rId5"/>
    <p:sldLayoutId id="2147488133" r:id="rId6"/>
    <p:sldLayoutId id="2147488134" r:id="rId7"/>
    <p:sldLayoutId id="2147488135" r:id="rId8"/>
    <p:sldLayoutId id="2147488136" r:id="rId9"/>
    <p:sldLayoutId id="2147488137" r:id="rId10"/>
    <p:sldLayoutId id="2147488138"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4035824772"/>
      </p:ext>
    </p:extLst>
  </p:cSld>
  <p:clrMap bg1="lt1" tx1="dk1" bg2="lt2" tx2="dk2" accent1="accent1" accent2="accent2" accent3="accent3" accent4="accent4" accent5="accent5" accent6="accent6" hlink="hlink" folHlink="folHlink"/>
  <p:sldLayoutIdLst>
    <p:sldLayoutId id="2147488153" r:id="rId1"/>
    <p:sldLayoutId id="2147488154" r:id="rId2"/>
    <p:sldLayoutId id="2147488155" r:id="rId3"/>
    <p:sldLayoutId id="2147488156" r:id="rId4"/>
    <p:sldLayoutId id="2147488157" r:id="rId5"/>
    <p:sldLayoutId id="2147488158" r:id="rId6"/>
    <p:sldLayoutId id="2147488159" r:id="rId7"/>
    <p:sldLayoutId id="2147488160" r:id="rId8"/>
    <p:sldLayoutId id="2147488161" r:id="rId9"/>
    <p:sldLayoutId id="2147488162" r:id="rId10"/>
    <p:sldLayoutId id="214748816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latin typeface="Tahoma"/>
            </a:endParaRPr>
          </a:p>
        </p:txBody>
      </p:sp>
    </p:spTree>
    <p:extLst>
      <p:ext uri="{BB962C8B-B14F-4D97-AF65-F5344CB8AC3E}">
        <p14:creationId xmlns:p14="http://schemas.microsoft.com/office/powerpoint/2010/main" val="4254399577"/>
      </p:ext>
    </p:extLst>
  </p:cSld>
  <p:clrMap bg1="lt1" tx1="dk1" bg2="lt2" tx2="dk2" accent1="accent1" accent2="accent2" accent3="accent3" accent4="accent4" accent5="accent5" accent6="accent6" hlink="hlink" folHlink="folHlink"/>
  <p:sldLayoutIdLst>
    <p:sldLayoutId id="2147488165" r:id="rId1"/>
    <p:sldLayoutId id="2147488166" r:id="rId2"/>
    <p:sldLayoutId id="2147488167" r:id="rId3"/>
    <p:sldLayoutId id="2147488168" r:id="rId4"/>
    <p:sldLayoutId id="2147488169" r:id="rId5"/>
    <p:sldLayoutId id="2147488170" r:id="rId6"/>
    <p:sldLayoutId id="2147488171" r:id="rId7"/>
    <p:sldLayoutId id="2147488172" r:id="rId8"/>
    <p:sldLayoutId id="2147488173" r:id="rId9"/>
    <p:sldLayoutId id="2147488174" r:id="rId10"/>
    <p:sldLayoutId id="214748817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065866973"/>
      </p:ext>
    </p:extLst>
  </p:cSld>
  <p:clrMap bg1="lt1" tx1="dk1" bg2="lt2" tx2="dk2" accent1="accent1" accent2="accent2" accent3="accent3" accent4="accent4" accent5="accent5" accent6="accent6" hlink="hlink" folHlink="folHlink"/>
  <p:sldLayoutIdLst>
    <p:sldLayoutId id="2147488177" r:id="rId1"/>
    <p:sldLayoutId id="2147488178" r:id="rId2"/>
    <p:sldLayoutId id="2147488179" r:id="rId3"/>
    <p:sldLayoutId id="2147488180" r:id="rId4"/>
    <p:sldLayoutId id="2147488181" r:id="rId5"/>
    <p:sldLayoutId id="2147488182" r:id="rId6"/>
    <p:sldLayoutId id="2147488183" r:id="rId7"/>
    <p:sldLayoutId id="2147488184" r:id="rId8"/>
    <p:sldLayoutId id="2147488185" r:id="rId9"/>
    <p:sldLayoutId id="2147488186" r:id="rId10"/>
    <p:sldLayoutId id="2147488187" r:id="rId11"/>
    <p:sldLayoutId id="214748818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497249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27.tiff"/><Relationship Id="rId4" Type="http://schemas.openxmlformats.org/officeDocument/2006/relationships/hyperlink" Target="https://arxiv.org/pdf/1711.01177.pdf"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0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5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58.xml"/></Relationships>
</file>

<file path=ppt/slides/_rels/slide10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47.xml"/></Relationships>
</file>

<file path=ppt/slides/_rels/slide106.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60.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82.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2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6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98.xml"/></Relationships>
</file>

<file path=ppt/slides/_rels/slide111.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303.xml"/></Relationships>
</file>

<file path=ppt/slides/_rels/slide112.xml.rels><?xml version="1.0" encoding="UTF-8" standalone="yes"?>
<Relationships xmlns="http://schemas.openxmlformats.org/package/2006/relationships"><Relationship Id="rId2" Type="http://schemas.openxmlformats.org/officeDocument/2006/relationships/image" Target="../media/image85.tiff"/><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image" Target="../media/image86.tiff"/><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369.xml"/></Relationships>
</file>

<file path=ppt/slides/_rels/slide1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60.xml"/><Relationship Id="rId6" Type="http://schemas.openxmlformats.org/officeDocument/2006/relationships/chart" Target="../charts/chart4.xml"/><Relationship Id="rId5" Type="http://schemas.openxmlformats.org/officeDocument/2006/relationships/image" Target="../media/image94.png"/><Relationship Id="rId4" Type="http://schemas.openxmlformats.org/officeDocument/2006/relationships/image" Target="../media/image93.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1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58.xml"/></Relationships>
</file>

<file path=ppt/slides/_rels/slide11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58.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5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2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58.xml"/></Relationships>
</file>

<file path=ppt/slides/_rels/slide1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358.xml"/></Relationships>
</file>

<file path=ppt/slides/_rels/slide12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58.xml"/></Relationships>
</file>

<file path=ppt/slides/_rels/slide125.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358.xml"/><Relationship Id="rId6" Type="http://schemas.openxmlformats.org/officeDocument/2006/relationships/image" Target="../media/image95.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425.xml"/><Relationship Id="rId6" Type="http://schemas.openxmlformats.org/officeDocument/2006/relationships/image" Target="../media/image96.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3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58.xml"/></Relationships>
</file>

<file path=ppt/slides/_rels/slide1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5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5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13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60.xml"/></Relationships>
</file>

<file path=ppt/slides/_rels/slide1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60.xml"/></Relationships>
</file>

<file path=ppt/slides/_rels/slide1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60.xml"/><Relationship Id="rId4" Type="http://schemas.openxmlformats.org/officeDocument/2006/relationships/image" Target="../media/image100.png"/></Relationships>
</file>

<file path=ppt/slides/_rels/slide13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27.xml"/></Relationships>
</file>

<file path=ppt/slides/_rels/slide14.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27.xml"/></Relationships>
</file>

<file path=ppt/slides/_rels/slide14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60.xml"/></Relationships>
</file>

<file path=ppt/slides/_rels/slide14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60.xml"/></Relationships>
</file>

<file path=ppt/slides/_rels/slide14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639.xml"/></Relationships>
</file>

<file path=ppt/slides/_rels/slide14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60.xml"/><Relationship Id="rId4" Type="http://schemas.openxmlformats.org/officeDocument/2006/relationships/hyperlink" Target="https://commons.wikimedia.org/w/index.php?curid=31493356"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639.xml"/></Relationships>
</file>

<file path=ppt/slides/_rels/slide14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39.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4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hyperlink" Target="https://arxiv.org/pdf/1706.08642" TargetMode="External"/><Relationship Id="rId1" Type="http://schemas.openxmlformats.org/officeDocument/2006/relationships/slideLayout" Target="../slideLayouts/slideLayout3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53.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686.xml"/><Relationship Id="rId6" Type="http://schemas.openxmlformats.org/officeDocument/2006/relationships/hyperlink" Target="http://www.ece.cmu.edu/~safari/tools/memerr/index.html"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155.xml.rels><?xml version="1.0" encoding="UTF-8" standalone="yes"?>
<Relationships xmlns="http://schemas.openxmlformats.org/package/2006/relationships"><Relationship Id="rId2" Type="http://schemas.openxmlformats.org/officeDocument/2006/relationships/image" Target="../media/image113.tiff"/><Relationship Id="rId1" Type="http://schemas.openxmlformats.org/officeDocument/2006/relationships/slideLayout" Target="../slideLayouts/slideLayout369.xml"/></Relationships>
</file>

<file path=ppt/slides/_rels/slide156.xml.rels><?xml version="1.0" encoding="UTF-8" standalone="yes"?>
<Relationships xmlns="http://schemas.openxmlformats.org/package/2006/relationships"><Relationship Id="rId2" Type="http://schemas.openxmlformats.org/officeDocument/2006/relationships/image" Target="../media/image114.tiff"/><Relationship Id="rId1" Type="http://schemas.openxmlformats.org/officeDocument/2006/relationships/slideLayout" Target="../slideLayouts/slideLayout36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60.xml"/><Relationship Id="rId4" Type="http://schemas.openxmlformats.org/officeDocument/2006/relationships/image" Target="../media/image115.png"/></Relationships>
</file>

<file path=ppt/slides/_rels/slide159.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68.png"/><Relationship Id="rId1" Type="http://schemas.openxmlformats.org/officeDocument/2006/relationships/slideLayout" Target="../slideLayouts/slideLayout260.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Layout" Target="../slideLayouts/slideLayout81.xml"/><Relationship Id="rId4" Type="http://schemas.openxmlformats.org/officeDocument/2006/relationships/image" Target="../media/image16.png"/></Relationships>
</file>

<file path=ppt/slides/_rels/slide16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60.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161.xml.rels><?xml version="1.0" encoding="UTF-8" standalone="yes"?>
<Relationships xmlns="http://schemas.openxmlformats.org/package/2006/relationships"><Relationship Id="rId3" Type="http://schemas.openxmlformats.org/officeDocument/2006/relationships/hyperlink" Target="https://arxiv.org/pdf/1706.08642.pdf" TargetMode="External"/><Relationship Id="rId2" Type="http://schemas.openxmlformats.org/officeDocument/2006/relationships/hyperlink" Target="http://proceedingsoftheieee.ieee.org/" TargetMode="External"/><Relationship Id="rId1" Type="http://schemas.openxmlformats.org/officeDocument/2006/relationships/slideLayout" Target="../slideLayouts/slideLayout260.xml"/><Relationship Id="rId4" Type="http://schemas.openxmlformats.org/officeDocument/2006/relationships/image" Target="../media/image117.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16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5.xml"/><Relationship Id="rId1" Type="http://schemas.openxmlformats.org/officeDocument/2006/relationships/slideLayout" Target="../slideLayouts/slideLayout358.xml"/></Relationships>
</file>

<file path=ppt/slides/_rels/slide164.xml.rels><?xml version="1.0" encoding="UTF-8" standalone="yes"?>
<Relationships xmlns="http://schemas.openxmlformats.org/package/2006/relationships"><Relationship Id="rId3" Type="http://schemas.openxmlformats.org/officeDocument/2006/relationships/hyperlink" Target="https://people.inf.ethz.ch/omutlu/pub/understanding-latency-variation-in-DRAM-chips_sigmetrics16.pdf" TargetMode="External"/><Relationship Id="rId2" Type="http://schemas.openxmlformats.org/officeDocument/2006/relationships/image" Target="../media/image118.png"/><Relationship Id="rId1" Type="http://schemas.openxmlformats.org/officeDocument/2006/relationships/slideLayout" Target="../slideLayouts/slideLayout358.xml"/></Relationships>
</file>

<file path=ppt/slides/_rels/slide16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35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35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81.xml"/><Relationship Id="rId4" Type="http://schemas.openxmlformats.org/officeDocument/2006/relationships/image" Target="../media/image31.png"/></Relationships>
</file>

<file path=ppt/slides/_rels/slide1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80.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86.xml"/></Relationships>
</file>

<file path=ppt/slides/_rels/slide17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492.xml"/></Relationships>
</file>

<file path=ppt/slides/_rels/slide17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492.xml"/><Relationship Id="rId4" Type="http://schemas.openxmlformats.org/officeDocument/2006/relationships/chart" Target="../charts/chart12.xml"/></Relationships>
</file>

<file path=ppt/slides/_rels/slide17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8.xml"/><Relationship Id="rId1" Type="http://schemas.openxmlformats.org/officeDocument/2006/relationships/slideLayout" Target="../slideLayouts/slideLayout492.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25.xml"/></Relationships>
</file>

<file path=ppt/slides/_rels/slide179.xml.rels><?xml version="1.0" encoding="UTF-8" standalone="yes"?>
<Relationships xmlns="http://schemas.openxmlformats.org/package/2006/relationships"><Relationship Id="rId3" Type="http://schemas.openxmlformats.org/officeDocument/2006/relationships/hyperlink" Target="http://darksilicon.org/hpca/" TargetMode="External"/><Relationship Id="rId7" Type="http://schemas.openxmlformats.org/officeDocument/2006/relationships/image" Target="../media/image122.png"/><Relationship Id="rId2" Type="http://schemas.openxmlformats.org/officeDocument/2006/relationships/hyperlink" Target="http://users.ece.cmu.edu/~omutlu/pub/adaptive-latency-dram_hpca15.pdf" TargetMode="External"/><Relationship Id="rId1" Type="http://schemas.openxmlformats.org/officeDocument/2006/relationships/slideLayout" Target="../slideLayouts/slideLayout2.xml"/><Relationship Id="rId6" Type="http://schemas.openxmlformats.org/officeDocument/2006/relationships/hyperlink" Target="http://www.ece.cmu.edu/~safari/tools/aldram-hpca2015-fulldata.html" TargetMode="External"/><Relationship Id="rId5" Type="http://schemas.openxmlformats.org/officeDocument/2006/relationships/hyperlink" Target="http://users.ece.cmu.edu/~omutlu/pub/adaptive-latency-dram_donghyuk_hpca15-talk.pdf" TargetMode="External"/><Relationship Id="rId4" Type="http://schemas.openxmlformats.org/officeDocument/2006/relationships/hyperlink" Target="http://users.ece.cmu.edu/~omutlu/pub/adaptive-latency-dram_donghyuk_hpca15-talk.pptx"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81.xml"/><Relationship Id="rId4" Type="http://schemas.openxmlformats.org/officeDocument/2006/relationships/image" Target="../media/image32.png"/></Relationships>
</file>

<file path=ppt/slides/_rels/slide180.xml.rels><?xml version="1.0" encoding="UTF-8" standalone="yes"?>
<Relationships xmlns="http://schemas.openxmlformats.org/package/2006/relationships"><Relationship Id="rId3" Type="http://schemas.openxmlformats.org/officeDocument/2006/relationships/hyperlink" Target="https://people.inf.ethz.ch/omutlu/pub/understanding-latency-variation-in-DRAM-chips_sigmetrics16.pdf" TargetMode="External"/><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hyperlink" Target="http://www.sigmetrics.org/sigmetrics2016/" TargetMode="External"/><Relationship Id="rId7" Type="http://schemas.openxmlformats.org/officeDocument/2006/relationships/image" Target="../media/image123.png"/><Relationship Id="rId2" Type="http://schemas.openxmlformats.org/officeDocument/2006/relationships/hyperlink" Target="https://users.ece.cmu.edu/~omutlu/pub/understanding-latency-variation-in-DRAM-chips_sigmetrics16.pdf" TargetMode="External"/><Relationship Id="rId1" Type="http://schemas.openxmlformats.org/officeDocument/2006/relationships/slideLayout" Target="../slideLayouts/slideLayout2.xml"/><Relationship Id="rId6" Type="http://schemas.openxmlformats.org/officeDocument/2006/relationships/hyperlink" Target="https://github.com/CMU-SAFARI/DRAM-Latency-Variation-Study" TargetMode="External"/><Relationship Id="rId5" Type="http://schemas.openxmlformats.org/officeDocument/2006/relationships/hyperlink" Target="https://users.ece.cmu.edu/~omutlu/pub/understanding-latency-variation-in-DRAM-chips_kevinchang_sigmetrics16-talk.pdf" TargetMode="External"/><Relationship Id="rId4" Type="http://schemas.openxmlformats.org/officeDocument/2006/relationships/hyperlink" Target="https://users.ece.cmu.edu/~omutlu/pub/understanding-latency-variation-in-DRAM-chips_kevinchang_sigmetrics16-talk.pptx" TargetMode="Externa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98.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98.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98.xml"/></Relationships>
</file>

<file path=ppt/slides/_rels/slide18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2.xml"/><Relationship Id="rId1" Type="http://schemas.openxmlformats.org/officeDocument/2006/relationships/slideLayout" Target="../slideLayouts/slideLayout498.xml"/><Relationship Id="rId4" Type="http://schemas.openxmlformats.org/officeDocument/2006/relationships/chart" Target="../charts/chart19.xml"/></Relationships>
</file>

<file path=ppt/slides/_rels/slide186.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DIVA-low-latency-DRAM_sigmetrics17-paper.pdf" TargetMode="External"/><Relationship Id="rId1" Type="http://schemas.openxmlformats.org/officeDocument/2006/relationships/slideLayout" Target="../slideLayouts/slideLayout436.xml"/><Relationship Id="rId4" Type="http://schemas.openxmlformats.org/officeDocument/2006/relationships/image" Target="../media/image125.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35.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05.xml"/></Relationships>
</file>

<file path=ppt/slides/_rels/slide189.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Voltron-reduced-voltage-DRAM-sigmetrics17-paper.pdf" TargetMode="Externa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3.png"/><Relationship Id="rId1" Type="http://schemas.openxmlformats.org/officeDocument/2006/relationships/slideLayout" Target="../slideLayouts/slideLayout8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16.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16.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16.xml"/></Relationships>
</file>

<file path=ppt/slides/_rels/slide195.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7.xml"/><Relationship Id="rId1" Type="http://schemas.openxmlformats.org/officeDocument/2006/relationships/slideLayout" Target="../slideLayouts/slideLayout616.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16.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16.xml"/></Relationships>
</file>

<file path=ppt/slides/_rels/slide198.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40.xml"/><Relationship Id="rId1" Type="http://schemas.openxmlformats.org/officeDocument/2006/relationships/slideLayout" Target="../slideLayouts/slideLayout616.xml"/><Relationship Id="rId4" Type="http://schemas.openxmlformats.org/officeDocument/2006/relationships/chart" Target="../charts/chart22.xml"/></Relationships>
</file>

<file path=ppt/slides/_rels/slide199.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41.xml"/><Relationship Id="rId1" Type="http://schemas.openxmlformats.org/officeDocument/2006/relationships/slideLayout" Target="../slideLayouts/slideLayout616.xml"/></Relationships>
</file>

<file path=ppt/slides/_rels/slide2.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731.xml"/><Relationship Id="rId5" Type="http://schemas.openxmlformats.org/officeDocument/2006/relationships/image" Target="../media/image10.png"/><Relationship Id="rId4" Type="http://schemas.openxmlformats.org/officeDocument/2006/relationships/hyperlink" Target="https://people.inf.ethz.ch/omutlu/projects.ht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16.xml"/></Relationships>
</file>

<file path=ppt/slides/_rels/slide201.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43.xml"/><Relationship Id="rId1" Type="http://schemas.openxmlformats.org/officeDocument/2006/relationships/slideLayout" Target="../slideLayouts/slideLayout616.xml"/><Relationship Id="rId4" Type="http://schemas.openxmlformats.org/officeDocument/2006/relationships/chart" Target="../charts/chart25.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469.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69.xml"/></Relationships>
</file>

<file path=ppt/slides/_rels/slide208.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358.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209.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358.xml"/><Relationship Id="rId4" Type="http://schemas.openxmlformats.org/officeDocument/2006/relationships/image" Target="../media/image1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358.xml"/><Relationship Id="rId4" Type="http://schemas.openxmlformats.org/officeDocument/2006/relationships/image" Target="../media/image131.png"/></Relationships>
</file>

<file path=ppt/slides/_rels/slide212.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358.xml"/><Relationship Id="rId4" Type="http://schemas.openxmlformats.org/officeDocument/2006/relationships/image" Target="../media/image132.png"/></Relationships>
</file>

<file path=ppt/slides/_rels/slide213.xml.rels><?xml version="1.0" encoding="UTF-8" standalone="yes"?>
<Relationships xmlns="http://schemas.openxmlformats.org/package/2006/relationships"><Relationship Id="rId3" Type="http://schemas.openxmlformats.org/officeDocument/2006/relationships/hyperlink" Target="https://spaa.acm.org/" TargetMode="External"/><Relationship Id="rId2" Type="http://schemas.openxmlformats.org/officeDocument/2006/relationships/hyperlink" Target="https://people.inf.ethz.ch/omutlu/pub/concurrent-data-structures-for-PIM_spaa17.pdf" TargetMode="External"/><Relationship Id="rId1" Type="http://schemas.openxmlformats.org/officeDocument/2006/relationships/slideLayout" Target="../slideLayouts/slideLayout358.xml"/><Relationship Id="rId6" Type="http://schemas.openxmlformats.org/officeDocument/2006/relationships/image" Target="../media/image133.tiff"/><Relationship Id="rId5" Type="http://schemas.openxmlformats.org/officeDocument/2006/relationships/hyperlink" Target="https://people.inf.ethz.ch/omutlu/pub/concurrent-data-structures-for-PIM_spaa17-talk.pdf" TargetMode="External"/><Relationship Id="rId4" Type="http://schemas.openxmlformats.org/officeDocument/2006/relationships/hyperlink" Target="https://people.inf.ethz.ch/omutlu/pub/concurrent-data-structures-for-PIM_spaa17-talk.pptx" TargetMode="External"/></Relationships>
</file>

<file path=ppt/slides/_rels/slide21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hyperlink" Target="https://github.com/CMU-SAFARI/ramulator" TargetMode="External"/><Relationship Id="rId1" Type="http://schemas.openxmlformats.org/officeDocument/2006/relationships/slideLayout" Target="../slideLayouts/slideLayout358.xml"/></Relationships>
</file>

<file path=ppt/slides/_rels/slide2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358.xml"/><Relationship Id="rId4" Type="http://schemas.openxmlformats.org/officeDocument/2006/relationships/image" Target="../media/image50.png"/></Relationships>
</file>

<file path=ppt/slides/_rels/slide21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84.xml"/></Relationships>
</file>

<file path=ppt/slides/_rels/slide2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84.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2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81.xml"/></Relationships>
</file>

<file path=ppt/slides/_rels/slide22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81.xml"/></Relationships>
</file>

<file path=ppt/slides/_rels/slide22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81.xml"/></Relationships>
</file>

<file path=ppt/slides/_rels/slide223.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ramulator_dram_simulator-ieee-cal15.pdf" TargetMode="External"/><Relationship Id="rId1" Type="http://schemas.openxmlformats.org/officeDocument/2006/relationships/slideLayout" Target="../slideLayouts/slideLayout81.xml"/><Relationship Id="rId4" Type="http://schemas.openxmlformats.org/officeDocument/2006/relationships/hyperlink" Target="https://github.com/CMU-SAFARI/ramulator" TargetMode="Externa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7.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58.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35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35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49.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9.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49.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4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14.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14.xml"/></Relationships>
</file>

<file path=ppt/slides/_rels/slide42.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45.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314.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47.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46.png"/><Relationship Id="rId1" Type="http://schemas.openxmlformats.org/officeDocument/2006/relationships/slideLayout" Target="../slideLayouts/slideLayout314.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14.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314.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github.com/CMU-SAFARI/SoftMC" TargetMode="External"/><Relationship Id="rId1" Type="http://schemas.openxmlformats.org/officeDocument/2006/relationships/slideLayout" Target="../slideLayouts/slideLayout3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47.xml"/></Relationships>
</file>

<file path=ppt/slides/_rels/slide49.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8.xml"/><Relationship Id="rId1" Type="http://schemas.openxmlformats.org/officeDocument/2006/relationships/slideLayout" Target="../slideLayouts/slideLayout561.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3.xml"/><Relationship Id="rId7" Type="http://schemas.openxmlformats.org/officeDocument/2006/relationships/image" Target="../media/image18.emf"/><Relationship Id="rId2" Type="http://schemas.openxmlformats.org/officeDocument/2006/relationships/slideLayout" Target="../slideLayouts/slideLayout714.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1.jpeg"/><Relationship Id="rId10" Type="http://schemas.openxmlformats.org/officeDocument/2006/relationships/image" Target="../media/image22.jpeg"/><Relationship Id="rId4" Type="http://schemas.openxmlformats.org/officeDocument/2006/relationships/image" Target="../media/image20.png"/><Relationship Id="rId9" Type="http://schemas.openxmlformats.org/officeDocument/2006/relationships/image" Target="../media/image19.emf"/></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572.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0.xml"/><Relationship Id="rId1" Type="http://schemas.openxmlformats.org/officeDocument/2006/relationships/slideLayout" Target="../slideLayouts/slideLayout572.xml"/><Relationship Id="rId4" Type="http://schemas.openxmlformats.org/officeDocument/2006/relationships/image" Target="../media/image55.jpg"/></Relationships>
</file>

<file path=ppt/slides/_rels/slide5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1.xml"/><Relationship Id="rId1" Type="http://schemas.openxmlformats.org/officeDocument/2006/relationships/slideLayout" Target="../slideLayouts/slideLayout572.xml"/><Relationship Id="rId4" Type="http://schemas.openxmlformats.org/officeDocument/2006/relationships/image" Target="../media/image55.jpg"/></Relationships>
</file>

<file path=ppt/slides/_rels/slide5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2.xml"/><Relationship Id="rId1" Type="http://schemas.openxmlformats.org/officeDocument/2006/relationships/slideLayout" Target="../slideLayouts/slideLayout572.xml"/><Relationship Id="rId4" Type="http://schemas.openxmlformats.org/officeDocument/2006/relationships/image" Target="../media/image55.jpg"/></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83.xml"/><Relationship Id="rId6" Type="http://schemas.openxmlformats.org/officeDocument/2006/relationships/hyperlink" Target="https://github.com/CMU-SAFARI/rowhammer" TargetMode="External"/><Relationship Id="rId5" Type="http://schemas.openxmlformats.org/officeDocument/2006/relationships/image" Target="../media/image56.jpeg"/><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583.xml"/><Relationship Id="rId6" Type="http://schemas.openxmlformats.org/officeDocument/2006/relationships/hyperlink" Target="https://github.com/CMU-SAFARI/rowhammer" TargetMode="External"/><Relationship Id="rId5" Type="http://schemas.openxmlformats.org/officeDocument/2006/relationships/image" Target="../media/image56.jpeg"/><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583.xml"/><Relationship Id="rId6" Type="http://schemas.openxmlformats.org/officeDocument/2006/relationships/hyperlink" Target="https://github.com/CMU-SAFARI/rowhammer" TargetMode="External"/><Relationship Id="rId5" Type="http://schemas.openxmlformats.org/officeDocument/2006/relationships/image" Target="../media/image56.jpeg"/><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583.xml"/><Relationship Id="rId6" Type="http://schemas.openxmlformats.org/officeDocument/2006/relationships/hyperlink" Target="https://github.com/CMU-SAFARI/rowhammer" TargetMode="External"/><Relationship Id="rId5" Type="http://schemas.openxmlformats.org/officeDocument/2006/relationships/image" Target="../media/image56.jpeg"/><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583.xml"/><Relationship Id="rId6" Type="http://schemas.openxmlformats.org/officeDocument/2006/relationships/hyperlink" Target="https://github.com/CMU-SAFARI/rowhammer" TargetMode="External"/><Relationship Id="rId5" Type="http://schemas.openxmlformats.org/officeDocument/2006/relationships/image" Target="../media/image56.jpeg"/><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94.xml"/></Relationships>
</file>

<file path=ppt/slides/_rels/slide6.xml.rels><?xml version="1.0" encoding="UTF-8" standalone="yes"?>
<Relationships xmlns="http://schemas.openxmlformats.org/package/2006/relationships"><Relationship Id="rId3" Type="http://schemas.openxmlformats.org/officeDocument/2006/relationships/hyperlink" Target="https://commons.wikimedia.org/w/index.php?curid=30550950" TargetMode="External"/><Relationship Id="rId2" Type="http://schemas.openxmlformats.org/officeDocument/2006/relationships/image" Target="../media/image23.png"/><Relationship Id="rId1" Type="http://schemas.openxmlformats.org/officeDocument/2006/relationships/slideLayout" Target="../slideLayouts/slideLayout260.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60.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260.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60.xml"/><Relationship Id="rId4" Type="http://schemas.openxmlformats.org/officeDocument/2006/relationships/image" Target="../media/image61.png"/></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60.xml"/><Relationship Id="rId5" Type="http://schemas.openxmlformats.org/officeDocument/2006/relationships/image" Target="../media/image62.png"/><Relationship Id="rId4" Type="http://schemas.openxmlformats.org/officeDocument/2006/relationships/image" Target="../media/image61.png"/></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s://lab.dsst.io/32c3-slides/7197.html" TargetMode="External"/><Relationship Id="rId1" Type="http://schemas.openxmlformats.org/officeDocument/2006/relationships/slideLayout" Target="../slideLayouts/slideLayout260.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60.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60.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support.apple.com/en-gb/HT204934" TargetMode="External"/><Relationship Id="rId1" Type="http://schemas.openxmlformats.org/officeDocument/2006/relationships/slideLayout" Target="../slideLayouts/slideLayout26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05.xml"/></Relationships>
</file>

<file path=ppt/slides/_rels/slide69.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7.png"/><Relationship Id="rId1" Type="http://schemas.openxmlformats.org/officeDocument/2006/relationships/slideLayout" Target="../slideLayouts/slideLayout284.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0.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68.png"/><Relationship Id="rId1" Type="http://schemas.openxmlformats.org/officeDocument/2006/relationships/slideLayout" Target="../slideLayouts/slideLayout284.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84.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8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6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14.xml"/><Relationship Id="rId1" Type="http://schemas.openxmlformats.org/officeDocument/2006/relationships/vmlDrawing" Target="../drawings/vmlDrawing2.vml"/><Relationship Id="rId6" Type="http://schemas.openxmlformats.org/officeDocument/2006/relationships/image" Target="../media/image25.jpeg"/><Relationship Id="rId5" Type="http://schemas.openxmlformats.org/officeDocument/2006/relationships/image" Target="../media/image24.emf"/><Relationship Id="rId4" Type="http://schemas.openxmlformats.org/officeDocument/2006/relationships/oleObject" Target="../embeddings/oleObject3.bin"/></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8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png"/><Relationship Id="rId1" Type="http://schemas.openxmlformats.org/officeDocument/2006/relationships/slideLayout" Target="../slideLayouts/slideLayout260.xml"/></Relationships>
</file>

<file path=ppt/slides/_rels/slide8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4.png"/><Relationship Id="rId1" Type="http://schemas.openxmlformats.org/officeDocument/2006/relationships/slideLayout" Target="../slideLayouts/slideLayout260.xml"/><Relationship Id="rId6" Type="http://schemas.openxmlformats.org/officeDocument/2006/relationships/image" Target="../media/image75.tiff"/><Relationship Id="rId5" Type="http://schemas.openxmlformats.org/officeDocument/2006/relationships/image" Target="../media/image12.jpeg"/><Relationship Id="rId4" Type="http://schemas.openxmlformats.org/officeDocument/2006/relationships/image" Target="../media/image16.png"/></Relationships>
</file>

<file path=ppt/slides/_rels/slide8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60.xml"/></Relationships>
</file>

<file path=ppt/slides/_rels/slide9.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2" Type="http://schemas.openxmlformats.org/officeDocument/2006/relationships/hyperlink" Target="https://people.inf.ethz.ch/omutlu/pub/gatekeeper_FPGA-genome-prealignment-accelerator_bionformatics17.pdf" TargetMode="External"/><Relationship Id="rId1" Type="http://schemas.openxmlformats.org/officeDocument/2006/relationships/slideLayout" Target="../slideLayouts/slideLayout2.xml"/><Relationship Id="rId6" Type="http://schemas.openxmlformats.org/officeDocument/2006/relationships/image" Target="../media/image26.tiff"/><Relationship Id="rId5" Type="http://schemas.openxmlformats.org/officeDocument/2006/relationships/hyperlink" Target="https://academic.oup.com/bioinformatics/article-lookup/doi/10.1093/bioinformatics/btx342" TargetMode="External"/><Relationship Id="rId4" Type="http://schemas.openxmlformats.org/officeDocument/2006/relationships/hyperlink" Target="https://github.com/BilkentCompGen/GateKeeper"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60.xml"/></Relationships>
</file>

<file path=ppt/slides/_rels/slide91.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674.xml"/><Relationship Id="rId5" Type="http://schemas.openxmlformats.org/officeDocument/2006/relationships/image" Target="../media/image77.tiff"/><Relationship Id="rId4" Type="http://schemas.openxmlformats.org/officeDocument/2006/relationships/hyperlink" Target="https://people.inf.ethz.ch/omutlu/pub/mutlu_hpca03_talk.pdf" TargetMode="External"/></Relationships>
</file>

<file path=ppt/slides/_rels/slide92.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662.xml"/></Relationships>
</file>

<file path=ppt/slides/_rels/slide93.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66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9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3.png"/><Relationship Id="rId1" Type="http://schemas.openxmlformats.org/officeDocument/2006/relationships/slideLayout" Target="../slideLayouts/slideLayout260.xml"/></Relationships>
</file>

<file path=ppt/slides/_rels/slide9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5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March 21, 2018</a:t>
            </a:r>
          </a:p>
          <a:p>
            <a:r>
              <a:rPr lang="en-US" sz="2200" dirty="0" err="1"/>
              <a:t>Euromicro</a:t>
            </a:r>
            <a:r>
              <a:rPr lang="en-US" sz="2200" dirty="0"/>
              <a:t> PDP 2018 Keynote Talk</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p:nvPr>
        </p:nvSpPr>
        <p:spPr>
          <a:xfrm>
            <a:off x="395536" y="1227584"/>
            <a:ext cx="8382000" cy="2201416"/>
          </a:xfrm>
        </p:spPr>
        <p:txBody>
          <a:bodyPr>
            <a:normAutofit/>
          </a:bodyPr>
          <a:lstStyle/>
          <a:p>
            <a:pPr algn="ctr"/>
            <a:r>
              <a:rPr lang="en-US" sz="4400" b="1" dirty="0"/>
              <a:t>Future Computing Architectures</a:t>
            </a:r>
            <a:br>
              <a:rPr lang="en-US" sz="4400" dirty="0"/>
            </a:br>
            <a:r>
              <a:rPr lang="en-US" sz="4400" dirty="0"/>
              <a:t>Challenges and Opportunities</a:t>
            </a:r>
            <a:br>
              <a:rPr lang="en-US" sz="4400" dirty="0"/>
            </a:br>
            <a:br>
              <a:rPr lang="en-US" sz="800" dirty="0"/>
            </a:br>
            <a:r>
              <a:rPr lang="en-US" sz="3600" dirty="0">
                <a:solidFill>
                  <a:srgbClr val="FF0000"/>
                </a:solidFill>
              </a:rPr>
              <a:t>(with a Large Focus on Memory)</a:t>
            </a: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47696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DNA Sequence Analysis</a:t>
            </a:r>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i="1" dirty="0"/>
              <a:t>to appear in </a:t>
            </a:r>
            <a:r>
              <a:rPr lang="en-US" sz="1800" b="1" i="1" dirty="0">
                <a:hlinkClick r:id="rId2"/>
              </a:rPr>
              <a:t>BMC Genomics</a:t>
            </a:r>
            <a:r>
              <a:rPr lang="en-US" sz="1800" dirty="0"/>
              <a:t>, 2018. </a:t>
            </a:r>
            <a:br>
              <a:rPr lang="en-US" sz="1800" dirty="0"/>
            </a:br>
            <a:r>
              <a:rPr lang="en-US" sz="1800" i="1" dirty="0"/>
              <a:t>to also appear in</a:t>
            </a:r>
            <a:r>
              <a:rPr lang="en-US" sz="1800" dirty="0"/>
              <a:t> </a:t>
            </a: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5"/>
          <a:stretch>
            <a:fillRect/>
          </a:stretch>
        </p:blipFill>
        <p:spPr>
          <a:xfrm>
            <a:off x="0" y="3717032"/>
            <a:ext cx="9144000" cy="2441643"/>
          </a:xfrm>
          <a:prstGeom prst="rect">
            <a:avLst/>
          </a:prstGeom>
        </p:spPr>
      </p:pic>
    </p:spTree>
    <p:extLst>
      <p:ext uri="{BB962C8B-B14F-4D97-AF65-F5344CB8AC3E}">
        <p14:creationId xmlns:p14="http://schemas.microsoft.com/office/powerpoint/2010/main" val="2416558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and languages?</a:t>
            </a:r>
          </a:p>
          <a:p>
            <a:pPr lvl="1"/>
            <a:r>
              <a:rPr lang="en-US" sz="2200" dirty="0">
                <a:latin typeface="Tahoma"/>
                <a:cs typeface="Tahoma"/>
              </a:rPr>
              <a:t>algorithms?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a:solidFill>
                  <a:srgbClr val="000000"/>
                </a:solidFill>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defTabSz="457200">
              <a:lnSpc>
                <a:spcPct val="80000"/>
              </a:lnSpc>
            </a:pPr>
            <a:r>
              <a:rPr lang="en-US" sz="1500" dirty="0">
                <a:solidFill>
                  <a:srgbClr val="000000"/>
                </a:solidFill>
                <a:latin typeface="Myriad Pro Bold Cond" charset="0"/>
                <a:ea typeface="ＭＳ Ｐゴシック" charset="0"/>
                <a:cs typeface="Myriad Pro Bold Cond" charset="0"/>
                <a:sym typeface="Myriad Pro Bold Cond" charset="0"/>
              </a:rPr>
              <a:t>Processor</a:t>
            </a:r>
          </a:p>
          <a:p>
            <a:pPr algn="ctr" defTabSz="457200">
              <a:lnSpc>
                <a:spcPct val="80000"/>
              </a:lnSpc>
            </a:pPr>
            <a:r>
              <a:rPr lang="en-US" sz="1500" dirty="0">
                <a:solidFill>
                  <a:srgbClr val="000000"/>
                </a:solidFill>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Database</a:t>
            </a:r>
          </a:p>
          <a:p>
            <a:pPr defTabSz="457200">
              <a:lnSpc>
                <a:spcPct val="80000"/>
              </a:lnSpc>
            </a:pPr>
            <a:endParaRPr lang="en-US" sz="2200" dirty="0">
              <a:solidFill>
                <a:srgbClr val="000000"/>
              </a:solidFill>
              <a:latin typeface="Myriad Pro Bold Cond" charset="0"/>
              <a:ea typeface="ＭＳ Ｐゴシック" charset="0"/>
              <a:cs typeface="Myriad Pro Bold Cond" charset="0"/>
              <a:sym typeface="Myriad Pro Bold Cond" charset="0"/>
            </a:endParaRPr>
          </a:p>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Graphs</a:t>
            </a:r>
          </a:p>
          <a:p>
            <a:pPr defTabSz="457200">
              <a:lnSpc>
                <a:spcPct val="80000"/>
              </a:lnSpc>
            </a:pPr>
            <a:endParaRPr lang="en-US" sz="2200" dirty="0">
              <a:solidFill>
                <a:srgbClr val="000000"/>
              </a:solidFill>
              <a:latin typeface="Myriad Pro Bold Cond" charset="0"/>
              <a:ea typeface="ＭＳ Ｐゴシック" charset="0"/>
              <a:cs typeface="Myriad Pro Bold Cond" charset="0"/>
              <a:sym typeface="Myriad Pro Bold Cond" charset="0"/>
            </a:endParaRPr>
          </a:p>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Media </a:t>
            </a:r>
            <a:r>
              <a:rPr lang="en-US" sz="2400" dirty="0">
                <a:solidFill>
                  <a:srgbClr val="000000"/>
                </a:solidFill>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300" dirty="0">
                  <a:solidFill>
                    <a:srgbClr val="D90B00"/>
                  </a:solidFill>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400" dirty="0">
                <a:solidFill>
                  <a:srgbClr val="D90B00"/>
                </a:solidFill>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defTabSz="457200"/>
            <a:endParaRPr lang="en-US">
              <a:solidFill>
                <a:srgbClr val="000000"/>
              </a:solidFill>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cs typeface="Arial" charset="0"/>
              </a:rPr>
              <a:t>Logic</a:t>
            </a:r>
          </a:p>
          <a:p>
            <a:pPr>
              <a:defRPr/>
            </a:pPr>
            <a:endParaRPr lang="en-US" sz="1750" dirty="0">
              <a:solidFill>
                <a:srgbClr val="000000"/>
              </a:solidFill>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FF"/>
              </a:solidFill>
            </a:endParaRPr>
          </a:p>
        </p:txBody>
      </p:sp>
    </p:spTree>
    <p:extLst>
      <p:ext uri="{BB962C8B-B14F-4D97-AF65-F5344CB8AC3E}">
        <p14:creationId xmlns:p14="http://schemas.microsoft.com/office/powerpoint/2010/main" val="234676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101</a:t>
            </a:fld>
            <a:endParaRPr lang="en-US" altLang="en-US">
              <a:solidFill>
                <a:srgbClr val="000000"/>
              </a:solidFill>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a:defRPr/>
              </a:pPr>
              <a:r>
                <a:rPr lang="en-US" sz="3200" b="1" kern="0" dirty="0">
                  <a:solidFill>
                    <a:srgbClr val="262626">
                      <a:lumMod val="95000"/>
                      <a:lumOff val="5000"/>
                    </a:srgbClr>
                  </a:solidFill>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r>
                <a:rPr lang="en-US" kern="0" dirty="0">
                  <a:solidFill>
                    <a:sysClr val="window" lastClr="FFFFFF"/>
                  </a:solidFill>
                  <a:latin typeface="Arial" pitchFamily="34" charset="0"/>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algn="ctr">
                <a:defRPr/>
              </a:pPr>
              <a:r>
                <a:rPr lang="en-US" sz="3200" b="1" kern="0" dirty="0">
                  <a:solidFill>
                    <a:srgbClr val="262626">
                      <a:lumMod val="95000"/>
                      <a:lumOff val="5000"/>
                    </a:srgbClr>
                  </a:solidFill>
                </a:rPr>
                <a:t>Zero initialization</a:t>
              </a:r>
              <a:endParaRPr lang="en-US" sz="2800" kern="0" dirty="0">
                <a:solidFill>
                  <a:srgbClr val="262626">
                    <a:lumMod val="95000"/>
                    <a:lumOff val="5000"/>
                  </a:srgbClr>
                </a:solidFill>
              </a:endParaRPr>
            </a:p>
            <a:p>
              <a:pPr algn="ctr">
                <a:defRPr/>
              </a:pPr>
              <a:r>
                <a:rPr lang="en-US" sz="2800" b="1" kern="0" dirty="0">
                  <a:solidFill>
                    <a:srgbClr val="262626">
                      <a:lumMod val="95000"/>
                      <a:lumOff val="5000"/>
                    </a:srgbClr>
                  </a:solidFill>
                </a:rPr>
                <a:t>(e.g., security)</a:t>
              </a:r>
              <a:endParaRPr lang="en-US" sz="3200" b="1" kern="0" dirty="0">
                <a:solidFill>
                  <a:srgbClr val="262626">
                    <a:lumMod val="95000"/>
                    <a:lumOff val="5000"/>
                  </a:srgbClr>
                </a:solidFill>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algn="ctr">
                <a:defRPr/>
              </a:pPr>
              <a:r>
                <a:rPr lang="en-US" sz="3200" b="1" kern="0" dirty="0">
                  <a:solidFill>
                    <a:srgbClr val="262626">
                      <a:lumMod val="95000"/>
                      <a:lumOff val="5000"/>
                    </a:srgbClr>
                  </a:solidFill>
                </a:rPr>
                <a:t>VM Cloning</a:t>
              </a:r>
            </a:p>
            <a:p>
              <a:pPr algn="ctr">
                <a:defRPr/>
              </a:pPr>
              <a:r>
                <a:rPr lang="en-US" sz="3200" b="1" kern="0" dirty="0" err="1">
                  <a:solidFill>
                    <a:srgbClr val="262626">
                      <a:lumMod val="95000"/>
                      <a:lumOff val="5000"/>
                    </a:srgbClr>
                  </a:solidFill>
                </a:rPr>
                <a:t>Deduplication</a:t>
              </a:r>
              <a:endParaRPr lang="en-US" sz="3200" b="1" kern="0" dirty="0">
                <a:solidFill>
                  <a:srgbClr val="262626">
                    <a:lumMod val="95000"/>
                    <a:lumOff val="5000"/>
                  </a:srgbClr>
                </a:solidFill>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algn="ctr">
                  <a:defRPr/>
                </a:pPr>
                <a:r>
                  <a:rPr lang="en-US" sz="3200" b="1" kern="0" dirty="0" err="1">
                    <a:solidFill>
                      <a:srgbClr val="262626">
                        <a:lumMod val="95000"/>
                        <a:lumOff val="5000"/>
                      </a:srgbClr>
                    </a:solidFill>
                  </a:rPr>
                  <a:t>Checkpointing</a:t>
                </a:r>
                <a:endParaRPr lang="en-US" sz="3200" b="1" kern="0" dirty="0">
                  <a:solidFill>
                    <a:srgbClr val="262626">
                      <a:lumMod val="95000"/>
                      <a:lumOff val="5000"/>
                    </a:srgbClr>
                  </a:solidFill>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algn="ctr">
                <a:defRPr/>
              </a:pPr>
              <a:r>
                <a:rPr lang="en-US" sz="3200" b="1" kern="0" dirty="0">
                  <a:solidFill>
                    <a:srgbClr val="262626">
                      <a:lumMod val="95000"/>
                      <a:lumOff val="5000"/>
                    </a:srgbClr>
                  </a:solidFill>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a:defRPr/>
            </a:pPr>
            <a:r>
              <a:rPr lang="en-US" sz="2800" kern="0" dirty="0">
                <a:solidFill>
                  <a:srgbClr val="262626">
                    <a:lumMod val="95000"/>
                    <a:lumOff val="5000"/>
                  </a:srgbClr>
                </a:solidFill>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lvl="1">
              <a:spcBef>
                <a:spcPct val="20000"/>
              </a:spcBef>
            </a:pP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memmove</a:t>
            </a:r>
            <a:r>
              <a:rPr lang="en-US" sz="2400" spc="-70" dirty="0">
                <a:solidFill>
                  <a:srgbClr val="FF0000"/>
                </a:solidFill>
                <a:latin typeface="Gill Sans MT" panose="020B0502020104020203" pitchFamily="34" charset="0"/>
              </a:rPr>
              <a:t> &amp; </a:t>
            </a: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memcpy</a:t>
            </a:r>
            <a:r>
              <a:rPr lang="en-US" sz="2400" i="1"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z="28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a:t>
            </a:r>
            <a:r>
              <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5% cycles in Google’s datacenter </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Kanev</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ISCA’15]</a:t>
            </a:r>
            <a:endPar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26446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Memory</a:t>
            </a: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b="1" dirty="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30" name="TextBox 29"/>
          <p:cNvSpPr txBox="1"/>
          <p:nvPr/>
        </p:nvSpPr>
        <p:spPr>
          <a:xfrm>
            <a:off x="3731734" y="1507524"/>
            <a:ext cx="2239716" cy="461665"/>
          </a:xfrm>
          <a:prstGeom prst="rect">
            <a:avLst/>
          </a:prstGeom>
          <a:noFill/>
        </p:spPr>
        <p:txBody>
          <a:bodyPr wrap="none" rtlCol="0">
            <a:spAutoFit/>
          </a:bodyPr>
          <a:lstStyle/>
          <a:p>
            <a:r>
              <a:rPr lang="en-US" sz="2400" dirty="0">
                <a:solidFill>
                  <a:srgbClr val="C00000"/>
                </a:solidFill>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r>
              <a:rPr lang="en-US" sz="2400" dirty="0">
                <a:solidFill>
                  <a:srgbClr val="C00000"/>
                </a:solidFill>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r>
              <a:rPr lang="en-US" sz="2400" dirty="0">
                <a:solidFill>
                  <a:srgbClr val="C00000"/>
                </a:solidFill>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r>
              <a:rPr lang="en-US" sz="2400" dirty="0">
                <a:solidFill>
                  <a:srgbClr val="C00000"/>
                </a:solidFill>
              </a:rPr>
              <a:t>4) Unwanted data movement</a:t>
            </a:r>
          </a:p>
        </p:txBody>
      </p:sp>
      <p:sp>
        <p:nvSpPr>
          <p:cNvPr id="37" name="Slide Number Placeholder 36"/>
          <p:cNvSpPr>
            <a:spLocks noGrp="1"/>
          </p:cNvSpPr>
          <p:nvPr>
            <p:ph type="sldNum" sz="quarter" idx="12"/>
          </p:nvPr>
        </p:nvSpPr>
        <p:spPr/>
        <p:txBody>
          <a:bodyPr/>
          <a:lstStyle/>
          <a:p>
            <a:fld id="{CD63C8E0-6DD9-4302-9AA9-5177C785CB79}" type="slidenum">
              <a:rPr lang="en-US" smtClean="0">
                <a:solidFill>
                  <a:prstClr val="black">
                    <a:tint val="75000"/>
                  </a:prstClr>
                </a:solidFill>
              </a:rPr>
              <a:pPr/>
              <a:t>102</a:t>
            </a:fld>
            <a:endParaRPr lang="en-US">
              <a:solidFill>
                <a:prstClr val="black">
                  <a:tint val="75000"/>
                </a:prstClr>
              </a:solidFill>
            </a:endParaRPr>
          </a:p>
        </p:txBody>
      </p:sp>
      <p:sp>
        <p:nvSpPr>
          <p:cNvPr id="39" name="TextBox 38"/>
          <p:cNvSpPr txBox="1"/>
          <p:nvPr/>
        </p:nvSpPr>
        <p:spPr>
          <a:xfrm>
            <a:off x="179512" y="6093296"/>
            <a:ext cx="7584528" cy="584776"/>
          </a:xfrm>
          <a:prstGeom prst="rect">
            <a:avLst/>
          </a:prstGeom>
          <a:noFill/>
        </p:spPr>
        <p:txBody>
          <a:bodyPr wrap="none" rtlCol="0">
            <a:spAutoFit/>
          </a:bodyPr>
          <a:lstStyle/>
          <a:p>
            <a:r>
              <a:rPr lang="en-US" sz="3200" dirty="0">
                <a:solidFill>
                  <a:srgbClr val="FF0000"/>
                </a:solidFill>
              </a:rPr>
              <a:t>1046ns, 3.6uJ    (for 4KB page copy via DMA)</a:t>
            </a:r>
          </a:p>
        </p:txBody>
      </p:sp>
    </p:spTree>
    <p:extLst>
      <p:ext uri="{BB962C8B-B14F-4D97-AF65-F5344CB8AC3E}">
        <p14:creationId xmlns:p14="http://schemas.microsoft.com/office/powerpoint/2010/main" val="83671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Memory</a:t>
            </a: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b="1" dirty="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r>
              <a:rPr lang="en-US" sz="2400" dirty="0">
                <a:solidFill>
                  <a:srgbClr val="003399"/>
                </a:solidFill>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r>
              <a:rPr lang="en-US" sz="2400" dirty="0">
                <a:solidFill>
                  <a:srgbClr val="003399"/>
                </a:solidFill>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r>
              <a:rPr lang="en-US" sz="2400" dirty="0">
                <a:solidFill>
                  <a:srgbClr val="003399"/>
                </a:solidFill>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r>
              <a:rPr lang="en-US" sz="2400" dirty="0">
                <a:solidFill>
                  <a:srgbClr val="003399"/>
                </a:solidFill>
              </a:rPr>
              <a:t>4) No unwanted data movement</a:t>
            </a:r>
          </a:p>
        </p:txBody>
      </p:sp>
      <p:sp>
        <p:nvSpPr>
          <p:cNvPr id="28" name="Slide Number Placeholder 27"/>
          <p:cNvSpPr>
            <a:spLocks noGrp="1"/>
          </p:cNvSpPr>
          <p:nvPr>
            <p:ph type="sldNum" sz="quarter" idx="12"/>
          </p:nvPr>
        </p:nvSpPr>
        <p:spPr/>
        <p:txBody>
          <a:bodyPr/>
          <a:lstStyle/>
          <a:p>
            <a:fld id="{CD63C8E0-6DD9-4302-9AA9-5177C785CB79}" type="slidenum">
              <a:rPr lang="en-US" smtClean="0">
                <a:solidFill>
                  <a:prstClr val="black">
                    <a:tint val="75000"/>
                  </a:prstClr>
                </a:solidFill>
              </a:rPr>
              <a:pPr/>
              <a:t>103</a:t>
            </a:fld>
            <a:endParaRPr lang="en-US">
              <a:solidFill>
                <a:prstClr val="black">
                  <a:tint val="75000"/>
                </a:prstClr>
              </a:solidFill>
            </a:endParaRPr>
          </a:p>
        </p:txBody>
      </p:sp>
      <p:sp>
        <p:nvSpPr>
          <p:cNvPr id="29" name="TextBox 28"/>
          <p:cNvSpPr txBox="1"/>
          <p:nvPr/>
        </p:nvSpPr>
        <p:spPr>
          <a:xfrm>
            <a:off x="179512" y="6093296"/>
            <a:ext cx="2453917" cy="584776"/>
          </a:xfrm>
          <a:prstGeom prst="rect">
            <a:avLst/>
          </a:prstGeom>
          <a:noFill/>
        </p:spPr>
        <p:txBody>
          <a:bodyPr wrap="none" rtlCol="0">
            <a:spAutoFit/>
          </a:bodyPr>
          <a:lstStyle/>
          <a:p>
            <a:r>
              <a:rPr lang="en-US" sz="3200" dirty="0">
                <a:solidFill>
                  <a:srgbClr val="FF0000"/>
                </a:solidFill>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r>
              <a:rPr lang="en-US" sz="3200" dirty="0">
                <a:solidFill>
                  <a:srgbClr val="008000"/>
                </a:solidFill>
                <a:sym typeface="Wingdings"/>
              </a:rPr>
              <a:t>   </a:t>
            </a:r>
            <a:r>
              <a:rPr lang="en-US" sz="3200" dirty="0">
                <a:solidFill>
                  <a:srgbClr val="008000"/>
                </a:solidFill>
              </a:rPr>
              <a:t>90ns, 0.04uJ</a:t>
            </a:r>
          </a:p>
        </p:txBody>
      </p:sp>
    </p:spTree>
    <p:extLst>
      <p:ext uri="{BB962C8B-B14F-4D97-AF65-F5344CB8AC3E}">
        <p14:creationId xmlns:p14="http://schemas.microsoft.com/office/powerpoint/2010/main" val="87149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DRAM </a:t>
            </a:r>
            <a:r>
              <a:rPr lang="en-US" dirty="0" err="1">
                <a:solidFill>
                  <a:srgbClr val="000000"/>
                </a:solidFill>
                <a:ea typeface="ＭＳ Ｐゴシック" charset="0"/>
                <a:cs typeface="Myriad Pro Bold Cond" charset="0"/>
                <a:sym typeface="Myriad Pro Bold Cond" charset="0"/>
              </a:rPr>
              <a:t>subarray</a:t>
            </a:r>
            <a:endParaRPr lang="en-US" dirty="0">
              <a:solidFill>
                <a:srgbClr val="000000"/>
              </a:solidFill>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defTabSz="457200"/>
            <a:r>
              <a:rPr lang="en-US" sz="1400" dirty="0">
                <a:solidFill>
                  <a:srgbClr val="D90B00"/>
                </a:solidFill>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endParaRPr lang="en-US" sz="1600" dirty="0">
              <a:solidFill>
                <a:srgbClr val="D90B00"/>
              </a:solidFill>
              <a:ea typeface="ＭＳ Ｐゴシック" charset="0"/>
              <a:cs typeface="Myriad Pro Bold Cond" charset="0"/>
              <a:sym typeface="Myriad Pro Bold Cond" charset="0"/>
            </a:endParaRPr>
          </a:p>
          <a:p>
            <a:pPr defTabSz="457200"/>
            <a:r>
              <a:rPr lang="en-US" sz="1200" dirty="0">
                <a:solidFill>
                  <a:srgbClr val="D90B00"/>
                </a:solidFill>
                <a:latin typeface="Tahoma"/>
                <a:ea typeface="ＭＳ Ｐゴシック" charset="0"/>
                <a:cs typeface="Tahoma"/>
                <a:sym typeface="Myriad Pro Bold Cond" charset="0"/>
              </a:rPr>
              <a:t>Transfer</a:t>
            </a:r>
          </a:p>
          <a:p>
            <a:pPr defTabSz="457200"/>
            <a:r>
              <a:rPr lang="en-US" sz="1200" dirty="0">
                <a:solidFill>
                  <a:srgbClr val="D90B00"/>
                </a:solidFill>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457200"/>
            <a:endParaRPr lang="en-US" dirty="0">
              <a:solidFill>
                <a:srgbClr val="000000"/>
              </a:solidFill>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r>
              <a:rPr lang="en-US" sz="2000" b="1" dirty="0">
                <a:solidFill>
                  <a:srgbClr val="008000"/>
                </a:solidFill>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r>
              <a:rPr lang="en-US" sz="2000" b="1" dirty="0">
                <a:solidFill>
                  <a:srgbClr val="008000"/>
                </a:solidFill>
              </a:rPr>
              <a:t>   </a:t>
            </a:r>
            <a:r>
              <a:rPr lang="en-US" sz="2000" b="1" dirty="0">
                <a:solidFill>
                  <a:srgbClr val="008000"/>
                </a:solidFill>
                <a:latin typeface="Times New Roman" charset="0"/>
                <a:ea typeface="Times New Roman" charset="0"/>
                <a:cs typeface="Times New Roman" charset="0"/>
              </a:rPr>
              <a:t>Idea: Two consecutive </a:t>
            </a:r>
            <a:r>
              <a:rPr lang="en-US" sz="2000" b="1" dirty="0" err="1">
                <a:solidFill>
                  <a:srgbClr val="008000"/>
                </a:solidFill>
                <a:latin typeface="Times New Roman" charset="0"/>
                <a:ea typeface="Times New Roman" charset="0"/>
                <a:cs typeface="Times New Roman" charset="0"/>
              </a:rPr>
              <a:t>ACTivates</a:t>
            </a:r>
            <a:endParaRPr lang="en-US" sz="2000" b="1" dirty="0">
              <a:solidFill>
                <a:srgbClr val="008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6836214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r>
              <a:rPr lang="en-US" sz="2800" b="1" dirty="0">
                <a:solidFill>
                  <a:srgbClr val="FF0000"/>
                </a:solidFill>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r>
              <a:rPr lang="en-US" sz="2800" b="1" dirty="0">
                <a:solidFill>
                  <a:srgbClr val="FF0000"/>
                </a:solidFill>
              </a:rPr>
              <a:t>74x</a:t>
            </a:r>
          </a:p>
        </p:txBody>
      </p:sp>
      <p:sp>
        <p:nvSpPr>
          <p:cNvPr id="10" name="Slide Number Placeholder 9"/>
          <p:cNvSpPr>
            <a:spLocks noGrp="1"/>
          </p:cNvSpPr>
          <p:nvPr>
            <p:ph type="sldNum" sz="quarter" idx="12"/>
          </p:nvPr>
        </p:nvSpPr>
        <p:spPr/>
        <p:txBody>
          <a:bodyPr/>
          <a:lstStyle/>
          <a:p>
            <a:fld id="{CD63C8E0-6DD9-4302-9AA9-5177C785CB79}" type="slidenum">
              <a:rPr lang="en-US" smtClean="0">
                <a:solidFill>
                  <a:prstClr val="black">
                    <a:tint val="75000"/>
                  </a:prstClr>
                </a:solidFill>
              </a:rPr>
              <a:pPr/>
              <a:t>105</a:t>
            </a:fld>
            <a:endParaRPr lang="en-US">
              <a:solidFill>
                <a:prstClr val="black">
                  <a:tint val="75000"/>
                </a:prstClr>
              </a:solidFill>
            </a:endParaRPr>
          </a:p>
        </p:txBody>
      </p:sp>
      <p:sp>
        <p:nvSpPr>
          <p:cNvPr id="11" name="Rectangle 10"/>
          <p:cNvSpPr/>
          <p:nvPr/>
        </p:nvSpPr>
        <p:spPr>
          <a:xfrm>
            <a:off x="251520" y="6165304"/>
            <a:ext cx="7848872" cy="677108"/>
          </a:xfrm>
          <a:prstGeom prst="rect">
            <a:avLst/>
          </a:prstGeom>
        </p:spPr>
        <p:txBody>
          <a:bodyPr wrap="square">
            <a:spAutoFit/>
          </a:bodyPr>
          <a:lstStyle/>
          <a:p>
            <a:r>
              <a:rPr lang="en-US" sz="1900" dirty="0">
                <a:solidFill>
                  <a:srgbClr val="000000"/>
                </a:solidFill>
                <a:latin typeface="Tahoma" charset="0"/>
              </a:rPr>
              <a:t>Seshadri et al., “</a:t>
            </a:r>
            <a:r>
              <a:rPr lang="en-US" altLang="ja-JP" sz="1900" dirty="0" err="1">
                <a:solidFill>
                  <a:srgbClr val="0000FF"/>
                </a:solidFill>
                <a:latin typeface="Tahoma" charset="0"/>
              </a:rPr>
              <a:t>RowClone</a:t>
            </a:r>
            <a:r>
              <a:rPr lang="en-US" altLang="ja-JP" sz="1900" dirty="0">
                <a:solidFill>
                  <a:srgbClr val="0000FF"/>
                </a:solidFill>
                <a:latin typeface="Tahoma" charset="0"/>
              </a:rPr>
              <a:t>: Fast and Efficient In-DRAM Copy and Initialization of Bulk Data</a:t>
            </a:r>
            <a:r>
              <a:rPr lang="en-US" altLang="ja-JP" sz="1900" dirty="0">
                <a:solidFill>
                  <a:srgbClr val="000000"/>
                </a:solidFill>
                <a:latin typeface="Tahoma" charset="0"/>
              </a:rPr>
              <a:t>,</a:t>
            </a:r>
            <a:r>
              <a:rPr lang="en-US" sz="1900" dirty="0">
                <a:solidFill>
                  <a:srgbClr val="000000"/>
                </a:solidFill>
                <a:latin typeface="Tahoma" charset="0"/>
              </a:rPr>
              <a:t>”</a:t>
            </a:r>
            <a:r>
              <a:rPr lang="en-US" altLang="ja-JP" sz="1900" dirty="0">
                <a:solidFill>
                  <a:srgbClr val="000000"/>
                </a:solidFill>
                <a:latin typeface="Tahoma" charset="0"/>
              </a:rPr>
              <a:t> MICRO 2013.</a:t>
            </a:r>
            <a:endParaRPr lang="en-US" sz="1900" dirty="0">
              <a:solidFill>
                <a:srgbClr val="000000"/>
              </a:solidFill>
              <a:latin typeface="Tahoma"/>
            </a:endParaRPr>
          </a:p>
        </p:txBody>
      </p:sp>
    </p:spTree>
    <p:extLst>
      <p:ext uri="{BB962C8B-B14F-4D97-AF65-F5344CB8AC3E}">
        <p14:creationId xmlns:p14="http://schemas.microsoft.com/office/powerpoint/2010/main" val="135360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pPr>
                <a:defRPr/>
              </a:pPr>
              <a:t>106</a:t>
            </a:fld>
            <a:endParaRPr lang="en-US"/>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820291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107</a:t>
            </a:fld>
            <a:endParaRPr lang="en-US"/>
          </a:p>
        </p:txBody>
      </p:sp>
    </p:spTree>
    <p:extLst>
      <p:ext uri="{BB962C8B-B14F-4D97-AF65-F5344CB8AC3E}">
        <p14:creationId xmlns:p14="http://schemas.microsoft.com/office/powerpoint/2010/main" val="1571848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fld id="{323594FA-E141-4234-AE05-360401972BE7}" type="slidenum">
              <a:rPr lang="en-US" altLang="en-US" smtClean="0">
                <a:solidFill>
                  <a:srgbClr val="000000"/>
                </a:solidFill>
              </a:rPr>
              <a:pPr/>
              <a:t>108</a:t>
            </a:fld>
            <a:endParaRPr lang="en-US" altLang="en-US" dirty="0">
              <a:solidFill>
                <a:srgbClr val="000000"/>
              </a:solidFill>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r>
              <a:rPr lang="en-US" sz="2800" b="1" i="1" dirty="0">
                <a:solidFill>
                  <a:prstClr val="black"/>
                </a:solidFill>
                <a:latin typeface="Calibri"/>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r>
              <a:rPr lang="en-US" sz="2800" b="1" i="1" dirty="0">
                <a:solidFill>
                  <a:prstClr val="black"/>
                </a:solidFill>
                <a:latin typeface="Calibri"/>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r>
              <a:rPr lang="en-US" sz="2800" b="1" i="1" dirty="0">
                <a:solidFill>
                  <a:prstClr val="black"/>
                </a:solidFill>
                <a:latin typeface="Calibri"/>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r>
              <a:rPr lang="en-US" sz="2800" b="1" i="1" dirty="0">
                <a:solidFill>
                  <a:prstClr val="black"/>
                </a:solidFill>
                <a:latin typeface="Calibri"/>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algn="ctr">
              <a:defRPr/>
            </a:pPr>
            <a:r>
              <a:rPr lang="en-US" sz="4000" b="1" kern="0" dirty="0">
                <a:solidFill>
                  <a:prstClr val="white"/>
                </a:solidFill>
                <a:latin typeface="Calibri"/>
              </a:rPr>
              <a:t>Final State</a:t>
            </a:r>
          </a:p>
          <a:p>
            <a:pPr algn="ctr">
              <a:defRPr/>
            </a:pPr>
            <a:r>
              <a:rPr lang="en-US" sz="4000" b="1" i="1" kern="0" dirty="0">
                <a:solidFill>
                  <a:prstClr val="white"/>
                </a:solidFill>
                <a:latin typeface="Calibri"/>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r>
              <a:rPr lang="en-US" sz="2800" b="1" i="1" dirty="0">
                <a:solidFill>
                  <a:prstClr val="black"/>
                </a:solidFill>
                <a:latin typeface="Calibri"/>
              </a:rPr>
              <a:t>+</a:t>
            </a:r>
            <a:r>
              <a:rPr lang="el-GR" sz="2800" b="1" i="1" dirty="0">
                <a:solidFill>
                  <a:prstClr val="black"/>
                </a:solidFill>
                <a:latin typeface="Calibri"/>
              </a:rPr>
              <a:t>δ</a:t>
            </a:r>
            <a:endParaRPr lang="en-US" sz="2800" b="1" i="1" dirty="0">
              <a:solidFill>
                <a:prstClr val="black"/>
              </a:solidFill>
              <a:latin typeface="Calibri"/>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a:defRPr/>
            </a:pPr>
            <a:r>
              <a:rPr lang="en-US" sz="4400" b="1" i="1" kern="0" dirty="0">
                <a:solidFill>
                  <a:prstClr val="white"/>
                </a:solidFill>
                <a:latin typeface="Calibri"/>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r>
              <a:rPr lang="en-US" sz="2800" b="1" i="1" dirty="0">
                <a:solidFill>
                  <a:prstClr val="black"/>
                </a:solidFill>
                <a:latin typeface="Calibri"/>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r>
              <a:rPr lang="en-US" sz="2800" b="1" i="1" dirty="0">
                <a:solidFill>
                  <a:prstClr val="black"/>
                </a:solidFill>
                <a:latin typeface="Calibri"/>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algn="ctr"/>
            <a:r>
              <a:rPr lang="en-US" sz="2800" b="1" i="1" dirty="0">
                <a:solidFill>
                  <a:prstClr val="black"/>
                </a:solidFill>
                <a:latin typeface="Calibri"/>
              </a:rPr>
              <a:t>V</a:t>
            </a:r>
            <a:r>
              <a:rPr lang="en-US" sz="2800" b="1" i="1" baseline="-25000" dirty="0">
                <a:solidFill>
                  <a:prstClr val="black"/>
                </a:solidFill>
                <a:latin typeface="Calibri"/>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r>
              <a:rPr lang="en-US" sz="1400" dirty="0">
                <a:solidFill>
                  <a:srgbClr val="000000"/>
                </a:solidFill>
              </a:rPr>
              <a:t>Seshadri+, “</a:t>
            </a:r>
            <a:r>
              <a:rPr lang="en-US" sz="1400" dirty="0">
                <a:solidFill>
                  <a:srgbClr val="0000FF"/>
                </a:solidFill>
              </a:rPr>
              <a:t>Fast Bulk Bitwise AND and OR in DRAM</a:t>
            </a:r>
            <a:r>
              <a:rPr lang="en-US" sz="1400" dirty="0">
                <a:solidFill>
                  <a:srgbClr val="000000"/>
                </a:solidFill>
              </a:rPr>
              <a:t>”, IEEE CAL 2015.</a:t>
            </a:r>
          </a:p>
        </p:txBody>
      </p:sp>
    </p:spTree>
    <p:extLst>
      <p:ext uri="{BB962C8B-B14F-4D97-AF65-F5344CB8AC3E}">
        <p14:creationId xmlns:p14="http://schemas.microsoft.com/office/powerpoint/2010/main" val="1659708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109</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algn="ctr"/>
            <a:r>
              <a:rPr lang="en-US" sz="3600" dirty="0">
                <a:solidFill>
                  <a:srgbClr val="000000"/>
                </a:solidFill>
              </a:rPr>
              <a:t>Idea: </a:t>
            </a:r>
          </a:p>
          <a:p>
            <a:pPr algn="ctr"/>
            <a:r>
              <a:rPr lang="en-US" sz="3600" dirty="0">
                <a:solidFill>
                  <a:srgbClr val="0000FF"/>
                </a:solidFill>
              </a:rPr>
              <a:t>Feed the </a:t>
            </a:r>
          </a:p>
          <a:p>
            <a:pPr algn="ctr"/>
            <a:r>
              <a:rPr lang="en-US" sz="3600" dirty="0">
                <a:solidFill>
                  <a:srgbClr val="0000FF"/>
                </a:solidFill>
              </a:rPr>
              <a:t>negated value </a:t>
            </a:r>
          </a:p>
          <a:p>
            <a:pPr algn="ctr"/>
            <a:r>
              <a:rPr lang="en-US" sz="3600" dirty="0">
                <a:solidFill>
                  <a:srgbClr val="0000FF"/>
                </a:solidFill>
              </a:rPr>
              <a:t>in the sense amplifier</a:t>
            </a:r>
          </a:p>
          <a:p>
            <a:pPr algn="ctr"/>
            <a:r>
              <a:rPr lang="en-US" sz="3600" dirty="0">
                <a:solidFill>
                  <a:srgbClr val="0000FF"/>
                </a:solidFill>
              </a:rPr>
              <a:t>into a special row</a:t>
            </a:r>
          </a:p>
        </p:txBody>
      </p:sp>
    </p:spTree>
    <p:extLst>
      <p:ext uri="{BB962C8B-B14F-4D97-AF65-F5344CB8AC3E}">
        <p14:creationId xmlns:p14="http://schemas.microsoft.com/office/powerpoint/2010/main" val="1780973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17" y="5580528"/>
            <a:ext cx="872546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600" b="0" i="0" u="none" strike="noStrike" kern="1200" cap="none" spc="0" normalizeH="0" baseline="0" noProof="0" dirty="0">
                <a:ln>
                  <a:noFill/>
                </a:ln>
                <a:solidFill>
                  <a:srgbClr val="000000"/>
                </a:solidFill>
                <a:effectLst/>
                <a:uLnTx/>
                <a:uFillTx/>
                <a:latin typeface="Tahoma"/>
                <a:ea typeface="+mn-ea"/>
                <a:cs typeface="+mn-cs"/>
              </a:rPr>
              <a:t> et al.,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GateKeeper</a:t>
            </a:r>
            <a:r>
              <a:rPr kumimoji="0" lang="en-US" sz="1600" b="0" i="0" u="none" strike="noStrike" kern="1200" cap="none" spc="0" normalizeH="0" baseline="0" noProof="0" dirty="0">
                <a:ln>
                  <a:noFill/>
                </a:ln>
                <a:solidFill>
                  <a:srgbClr val="0000FF"/>
                </a:solidFill>
                <a:effectLst/>
                <a:uLnTx/>
                <a:uFillTx/>
                <a:latin typeface="Tahoma"/>
                <a:ea typeface="+mn-ea"/>
                <a:cs typeface="+mn-cs"/>
              </a:rPr>
              <a:t>: A New Hardware Architecture for Accelerating Pre-Alignment in DNA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rPr>
              <a:t>Short Read Mapping</a:t>
            </a:r>
            <a:r>
              <a:rPr kumimoji="0" lang="en-US" sz="1600" b="0" i="0" u="none" strike="noStrike" kern="1200" cap="none" spc="0" normalizeH="0" baseline="0" noProof="0" dirty="0">
                <a:ln>
                  <a:noFill/>
                </a:ln>
                <a:solidFill>
                  <a:srgbClr val="000000"/>
                </a:solidFill>
                <a:effectLst/>
                <a:uLnTx/>
                <a:uFillTx/>
                <a:latin typeface="Tahoma"/>
                <a:ea typeface="+mn-ea"/>
                <a:cs typeface="+mn-cs"/>
              </a:rPr>
              <a:t>,” Bioinformatics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Kim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Genome Read In-Memory (GRIM) Filter</a:t>
            </a:r>
            <a:r>
              <a:rPr kumimoji="0" lang="en-US" sz="1600" b="0" i="0" u="none" strike="noStrike" kern="1200" cap="none" spc="0" normalizeH="0" baseline="0" noProof="0" dirty="0">
                <a:ln>
                  <a:noFill/>
                </a:ln>
                <a:solidFill>
                  <a:srgbClr val="000000"/>
                </a:solidFill>
                <a:effectLst/>
                <a:uLnTx/>
                <a:uFillTx/>
                <a:latin typeface="Tahoma"/>
                <a:ea typeface="+mn-ea"/>
                <a:cs typeface="+mn-cs"/>
              </a:rPr>
              <a:t>,” BMC Genomics 2018.</a:t>
            </a:r>
          </a:p>
        </p:txBody>
      </p:sp>
      <p:sp>
        <p:nvSpPr>
          <p:cNvPr id="2" name="Title 1"/>
          <p:cNvSpPr>
            <a:spLocks noGrp="1"/>
          </p:cNvSpPr>
          <p:nvPr>
            <p:ph type="title"/>
          </p:nvPr>
        </p:nvSpPr>
        <p:spPr/>
        <p:txBody>
          <a:bodyPr/>
          <a:lstStyle/>
          <a:p>
            <a:r>
              <a:rPr lang="en-US" dirty="0"/>
              <a:t>Key Principles and Results</a:t>
            </a:r>
          </a:p>
        </p:txBody>
      </p:sp>
      <p:sp>
        <p:nvSpPr>
          <p:cNvPr id="3" name="Content Placeholder 2"/>
          <p:cNvSpPr>
            <a:spLocks noGrp="1"/>
          </p:cNvSpPr>
          <p:nvPr>
            <p:ph idx="1"/>
          </p:nvPr>
        </p:nvSpPr>
        <p:spPr>
          <a:xfrm>
            <a:off x="228599" y="1052736"/>
            <a:ext cx="8915401" cy="4994498"/>
          </a:xfrm>
        </p:spPr>
        <p:txBody>
          <a:bodyPr/>
          <a:lstStyle/>
          <a:p>
            <a:r>
              <a:rPr lang="en-US" dirty="0"/>
              <a:t>Two key principles:</a:t>
            </a:r>
          </a:p>
          <a:p>
            <a:pPr lvl="1"/>
            <a:r>
              <a:rPr lang="en-US" dirty="0">
                <a:solidFill>
                  <a:srgbClr val="FF0000"/>
                </a:solidFill>
              </a:rPr>
              <a:t>Exploit the structure of the genome</a:t>
            </a:r>
            <a:r>
              <a:rPr lang="en-US" dirty="0"/>
              <a:t> to minimize computation</a:t>
            </a:r>
          </a:p>
          <a:p>
            <a:pPr lvl="1"/>
            <a:r>
              <a:rPr lang="en-US" dirty="0">
                <a:solidFill>
                  <a:srgbClr val="FF0000"/>
                </a:solidFill>
              </a:rPr>
              <a:t>Morph and exploit the structure of the underlying hardware </a:t>
            </a:r>
            <a:r>
              <a:rPr lang="en-US" dirty="0"/>
              <a:t>to maximize performance and efficiency</a:t>
            </a:r>
          </a:p>
          <a:p>
            <a:pPr marL="0" indent="0">
              <a:buNone/>
            </a:pPr>
            <a:endParaRPr lang="en-US" dirty="0"/>
          </a:p>
          <a:p>
            <a:r>
              <a:rPr lang="en-US" b="1" dirty="0">
                <a:solidFill>
                  <a:srgbClr val="7030A0"/>
                </a:solidFill>
              </a:rPr>
              <a:t>Algorithm-architecture co-design </a:t>
            </a:r>
            <a:r>
              <a:rPr lang="en-US" dirty="0">
                <a:solidFill>
                  <a:srgbClr val="7030A0"/>
                </a:solidFill>
              </a:rPr>
              <a:t>for DNA read mapping</a:t>
            </a:r>
          </a:p>
          <a:p>
            <a:pPr lvl="1"/>
            <a:r>
              <a:rPr lang="en-US" b="1" dirty="0">
                <a:solidFill>
                  <a:srgbClr val="0000FF"/>
                </a:solidFill>
              </a:rPr>
              <a:t>Speeds up </a:t>
            </a:r>
            <a:r>
              <a:rPr lang="en-US" dirty="0">
                <a:solidFill>
                  <a:srgbClr val="0000FF"/>
                </a:solidFill>
              </a:rPr>
              <a:t>read mapping by </a:t>
            </a:r>
            <a:r>
              <a:rPr lang="en-US" b="1" dirty="0">
                <a:solidFill>
                  <a:srgbClr val="0000FF"/>
                </a:solidFill>
              </a:rPr>
              <a:t>20-200X</a:t>
            </a:r>
          </a:p>
          <a:p>
            <a:pPr lvl="1"/>
            <a:r>
              <a:rPr lang="en-US" b="1" dirty="0">
                <a:solidFill>
                  <a:srgbClr val="0000FF"/>
                </a:solidFill>
              </a:rPr>
              <a:t>Improves</a:t>
            </a:r>
            <a:r>
              <a:rPr lang="en-US" dirty="0">
                <a:solidFill>
                  <a:srgbClr val="0000FF"/>
                </a:solidFill>
              </a:rPr>
              <a:t> </a:t>
            </a:r>
            <a:r>
              <a:rPr lang="en-US" b="1" dirty="0">
                <a:solidFill>
                  <a:srgbClr val="0000FF"/>
                </a:solidFill>
              </a:rPr>
              <a:t>accuracy</a:t>
            </a:r>
            <a:r>
              <a:rPr lang="en-US" dirty="0">
                <a:solidFill>
                  <a:srgbClr val="0000FF"/>
                </a:solidFill>
              </a:rPr>
              <a:t> of read mapping </a:t>
            </a:r>
            <a:r>
              <a:rPr lang="en-US" dirty="0"/>
              <a:t>in the presence of errors</a:t>
            </a:r>
          </a:p>
        </p:txBody>
      </p:sp>
      <p:sp>
        <p:nvSpPr>
          <p:cNvPr id="4" name="Slide Number Placeholder 3"/>
          <p:cNvSpPr>
            <a:spLocks noGrp="1"/>
          </p:cNvSpPr>
          <p:nvPr>
            <p:ph type="sldNum" sz="quarter" idx="11"/>
          </p:nvPr>
        </p:nvSpPr>
        <p:spPr>
          <a:xfrm>
            <a:off x="6777038" y="638132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
        <p:nvSpPr>
          <p:cNvPr id="5" name="TextBox 4"/>
          <p:cNvSpPr txBox="1"/>
          <p:nvPr/>
        </p:nvSpPr>
        <p:spPr>
          <a:xfrm>
            <a:off x="251520" y="4797152"/>
            <a:ext cx="711274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Xin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Accelerating Read Mapping with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FastHASH</a:t>
            </a:r>
            <a:r>
              <a:rPr kumimoji="0" lang="en-US" sz="1600" b="0" i="0" u="none" strike="noStrike" kern="1200" cap="none" spc="0" normalizeH="0" baseline="0" noProof="0" dirty="0">
                <a:ln>
                  <a:noFill/>
                </a:ln>
                <a:solidFill>
                  <a:srgbClr val="000000"/>
                </a:solidFill>
                <a:effectLst/>
                <a:uLnTx/>
                <a:uFillTx/>
                <a:latin typeface="Tahoma"/>
                <a:ea typeface="+mn-ea"/>
                <a:cs typeface="+mn-cs"/>
              </a:rPr>
              <a:t>,” BMC Genomics 2013.</a:t>
            </a:r>
          </a:p>
        </p:txBody>
      </p:sp>
      <p:sp>
        <p:nvSpPr>
          <p:cNvPr id="7" name="TextBox 6"/>
          <p:cNvSpPr txBox="1"/>
          <p:nvPr/>
        </p:nvSpPr>
        <p:spPr>
          <a:xfrm>
            <a:off x="251520" y="5085184"/>
            <a:ext cx="8575685"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Xin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Shifted Hamming Distance: A Fast and Accurate SIMD-friendly Filter to Accelerate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rPr>
              <a:t>Alignment Verification in Read Mapping</a:t>
            </a:r>
            <a:r>
              <a:rPr kumimoji="0" lang="en-US" sz="1600" b="0" i="0" u="none" strike="noStrike" kern="1200" cap="none" spc="0" normalizeH="0" baseline="0" noProof="0" dirty="0">
                <a:ln>
                  <a:noFill/>
                </a:ln>
                <a:solidFill>
                  <a:srgbClr val="000000"/>
                </a:solidFill>
                <a:effectLst/>
                <a:uLnTx/>
                <a:uFillTx/>
                <a:latin typeface="Tahoma"/>
                <a:ea typeface="+mn-ea"/>
                <a:cs typeface="+mn-cs"/>
              </a:rPr>
              <a:t>,” Bioinformatics 2015.</a:t>
            </a:r>
          </a:p>
        </p:txBody>
      </p:sp>
    </p:spTree>
    <p:extLst>
      <p:ext uri="{BB962C8B-B14F-4D97-AF65-F5344CB8AC3E}">
        <p14:creationId xmlns:p14="http://schemas.microsoft.com/office/powerpoint/2010/main" val="13054750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fld id="{BA2D8F13-174C-467F-9D40-7DDEF70CAB8C}" type="slidenum">
              <a:rPr lang="en-US" smtClean="0"/>
              <a:pPr/>
              <a:t>110</a:t>
            </a:fld>
            <a:endParaRPr lang="en-US"/>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algn="ctr"/>
              <a:r>
                <a:rPr lang="en-US" sz="3600" b="1" dirty="0">
                  <a:solidFill>
                    <a:srgbClr val="0070C0"/>
                  </a:solidFill>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algn="ctr"/>
              <a:r>
                <a:rPr lang="en-US" sz="3600" b="1" dirty="0">
                  <a:solidFill>
                    <a:srgbClr val="0070C0"/>
                  </a:solidFill>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Tree>
    <p:extLst>
      <p:ext uri="{BB962C8B-B14F-4D97-AF65-F5344CB8AC3E}">
        <p14:creationId xmlns:p14="http://schemas.microsoft.com/office/powerpoint/2010/main" val="21017733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3354899436"/>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a:stretch>
            <a:fillRect/>
          </a:stretch>
        </p:blipFill>
        <p:spPr>
          <a:xfrm>
            <a:off x="0" y="1163414"/>
            <a:ext cx="9144000" cy="4425826"/>
          </a:xfrm>
          <a:prstGeom prst="rect">
            <a:avLst/>
          </a:prstGeom>
        </p:spPr>
      </p:pic>
    </p:spTree>
    <p:extLst>
      <p:ext uri="{BB962C8B-B14F-4D97-AF65-F5344CB8AC3E}">
        <p14:creationId xmlns:p14="http://schemas.microsoft.com/office/powerpoint/2010/main" val="1705598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Tree>
    <p:extLst>
      <p:ext uri="{BB962C8B-B14F-4D97-AF65-F5344CB8AC3E}">
        <p14:creationId xmlns:p14="http://schemas.microsoft.com/office/powerpoint/2010/main" val="4088159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In-DRAM Bitwise Operations</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114</a:t>
            </a:fld>
            <a:endParaRPr lang="en-US" altLang="en-US">
              <a:solidFill>
                <a:srgbClr val="000000"/>
              </a:solidFill>
            </a:endParaRPr>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Tree>
    <p:extLst>
      <p:ext uri="{BB962C8B-B14F-4D97-AF65-F5344CB8AC3E}">
        <p14:creationId xmlns:p14="http://schemas.microsoft.com/office/powerpoint/2010/main" val="2127520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115</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068960"/>
            <a:ext cx="5040560" cy="361912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r>
              <a:rPr lang="en-US" b="1" dirty="0">
                <a:solidFill>
                  <a:srgbClr val="4D5494"/>
                </a:solidFill>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r>
              <a:rPr lang="en-US" b="1" dirty="0">
                <a:solidFill>
                  <a:srgbClr val="E5B62F"/>
                </a:solidFill>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r>
              <a:rPr lang="en-US" dirty="0">
                <a:solidFill>
                  <a:srgbClr val="FF0000"/>
                </a:solidFill>
              </a:rPr>
              <a:t>Other “True 3D” technologies</a:t>
            </a:r>
          </a:p>
          <a:p>
            <a:r>
              <a:rPr lang="en-US" dirty="0">
                <a:solidFill>
                  <a:srgbClr val="FF0000"/>
                </a:solidFill>
              </a:rPr>
              <a:t>under development</a:t>
            </a:r>
          </a:p>
        </p:txBody>
      </p:sp>
    </p:spTree>
    <p:extLst>
      <p:ext uri="{BB962C8B-B14F-4D97-AF65-F5344CB8AC3E}">
        <p14:creationId xmlns:p14="http://schemas.microsoft.com/office/powerpoint/2010/main" val="1071555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Another Example: In-Memory Graph Processing</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116</a:t>
            </a:fld>
            <a:endParaRPr lang="en-US"/>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buClr>
                <a:srgbClr val="CC9900"/>
              </a:buClr>
            </a:pPr>
            <a:r>
              <a:rPr lang="en-US" altLang="ko-KR" dirty="0">
                <a:solidFill>
                  <a:srgbClr val="000000"/>
                </a:solidFill>
                <a:latin typeface="Tahoma"/>
              </a:rPr>
              <a:t>Large graphs are everywhere (circa 2015)</a:t>
            </a:r>
          </a:p>
          <a:p>
            <a:pPr>
              <a:buClr>
                <a:srgbClr val="CC9900"/>
              </a:buClr>
            </a:pPr>
            <a:endParaRPr lang="en-US" altLang="ko-KR" sz="1800" dirty="0">
              <a:solidFill>
                <a:srgbClr val="000000"/>
              </a:solidFill>
              <a:latin typeface="Tahoma"/>
            </a:endParaRPr>
          </a:p>
          <a:p>
            <a:pPr>
              <a:buClr>
                <a:srgbClr val="CC9900"/>
              </a:buClr>
            </a:pPr>
            <a:endParaRPr lang="en-US" altLang="ko-KR" sz="1800" dirty="0">
              <a:solidFill>
                <a:srgbClr val="000000"/>
              </a:solidFill>
              <a:latin typeface="Tahoma"/>
            </a:endParaRPr>
          </a:p>
          <a:p>
            <a:pPr>
              <a:buClr>
                <a:srgbClr val="CC9900"/>
              </a:buClr>
            </a:pPr>
            <a:endParaRPr lang="en-US" altLang="ko-KR" sz="1800" dirty="0">
              <a:solidFill>
                <a:srgbClr val="000000"/>
              </a:solidFill>
              <a:latin typeface="Tahoma"/>
            </a:endParaRPr>
          </a:p>
          <a:p>
            <a:pPr>
              <a:buClr>
                <a:srgbClr val="CC9900"/>
              </a:buClr>
            </a:pPr>
            <a:endParaRPr lang="en-US" altLang="ko-KR" dirty="0">
              <a:solidFill>
                <a:srgbClr val="000000"/>
              </a:solidFill>
              <a:latin typeface="Tahoma"/>
            </a:endParaRPr>
          </a:p>
          <a:p>
            <a:pPr>
              <a:buClr>
                <a:srgbClr val="CC9900"/>
              </a:buClr>
            </a:pPr>
            <a:endParaRPr lang="en-US" altLang="ko-KR" dirty="0">
              <a:solidFill>
                <a:srgbClr val="000000"/>
              </a:solidFill>
              <a:latin typeface="Tahoma"/>
            </a:endParaRPr>
          </a:p>
          <a:p>
            <a:pPr marL="0" indent="0">
              <a:buClr>
                <a:srgbClr val="CC9900"/>
              </a:buClr>
              <a:buFont typeface="Wingdings" charset="0"/>
              <a:buNone/>
            </a:pPr>
            <a:endParaRPr lang="en-US" altLang="ko-KR" sz="2000" dirty="0">
              <a:solidFill>
                <a:srgbClr val="000000"/>
              </a:solidFill>
              <a:latin typeface="Tahoma"/>
            </a:endParaRPr>
          </a:p>
          <a:p>
            <a:pPr>
              <a:buClr>
                <a:srgbClr val="CC9900"/>
              </a:buClr>
            </a:pPr>
            <a:r>
              <a:rPr lang="en-US" altLang="ko-KR" dirty="0">
                <a:solidFill>
                  <a:srgbClr val="000000"/>
                </a:solidFill>
                <a:latin typeface="Tahoma"/>
              </a:rPr>
              <a:t>Scalable large-scale graph processing is challenging</a:t>
            </a:r>
            <a:endParaRPr lang="ko-KR" altLang="en-US" dirty="0">
              <a:solidFill>
                <a:srgbClr val="000000"/>
              </a:solidFill>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latin typeface="Tahoma"/>
                </a:rPr>
                <a:t>36 Million </a:t>
              </a:r>
            </a:p>
            <a:p>
              <a:pPr algn="ctr"/>
              <a:r>
                <a:rPr lang="en-US" dirty="0">
                  <a:solidFill>
                    <a:srgbClr val="000000"/>
                  </a:solidFill>
                  <a:latin typeface="Tahoma"/>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latin typeface="Tahoma"/>
                </a:rPr>
                <a:t>1.4 Billion</a:t>
              </a:r>
            </a:p>
            <a:p>
              <a:pPr algn="ctr"/>
              <a:r>
                <a:rPr lang="en-US" dirty="0">
                  <a:solidFill>
                    <a:srgbClr val="000000"/>
                  </a:solidFill>
                  <a:latin typeface="Tahoma"/>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latin typeface="Tahoma"/>
                </a:rPr>
                <a:t>300 Million</a:t>
              </a:r>
            </a:p>
            <a:p>
              <a:pPr algn="ctr"/>
              <a:r>
                <a:rPr lang="en-US" dirty="0">
                  <a:solidFill>
                    <a:srgbClr val="000000"/>
                  </a:solidFill>
                  <a:latin typeface="Tahoma"/>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latin typeface="Tahoma"/>
                </a:rPr>
                <a:t>30 Billion</a:t>
              </a:r>
            </a:p>
            <a:p>
              <a:pPr algn="ctr"/>
              <a:r>
                <a:rPr lang="en-US" dirty="0">
                  <a:solidFill>
                    <a:srgbClr val="000000"/>
                  </a:solidFill>
                  <a:latin typeface="Tahoma"/>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42999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117</a:t>
            </a:fld>
            <a:endParaRPr lang="en-US" altLang="en-US">
              <a:solidFill>
                <a:srgbClr val="000000"/>
              </a:solidFill>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for</a:t>
            </a:r>
            <a:r>
              <a:rPr lang="en-US" altLang="ko-KR" sz="2400" dirty="0">
                <a:solidFill>
                  <a:sysClr val="windowText" lastClr="000000"/>
                </a:solidFill>
                <a:latin typeface="Calibri"/>
                <a:ea typeface="나눔고딕"/>
              </a:rPr>
              <a:t> (v: </a:t>
            </a:r>
            <a:r>
              <a:rPr lang="en-US" altLang="ko-KR" sz="2400" dirty="0" err="1">
                <a:solidFill>
                  <a:sysClr val="windowText" lastClr="000000"/>
                </a:solidFill>
                <a:latin typeface="Calibri"/>
                <a:ea typeface="나눔고딕"/>
              </a:rPr>
              <a:t>graph.vertices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    for</a:t>
            </a:r>
            <a:r>
              <a:rPr lang="en-US" altLang="ko-KR" sz="2400" dirty="0">
                <a:solidFill>
                  <a:sysClr val="windowText" lastClr="000000"/>
                </a:solidFill>
                <a:latin typeface="Calibri"/>
                <a:ea typeface="나눔고딕"/>
              </a:rPr>
              <a:t> (w: </a:t>
            </a:r>
            <a:r>
              <a:rPr lang="en-US" altLang="ko-KR" sz="2400" dirty="0" err="1">
                <a:solidFill>
                  <a:sysClr val="windowText" lastClr="000000"/>
                </a:solidFill>
                <a:latin typeface="Calibri"/>
                <a:ea typeface="나눔고딕"/>
              </a:rPr>
              <a:t>v.successors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r>
              <a:rPr lang="en-US" altLang="ko-KR" sz="2400" dirty="0" err="1">
                <a:solidFill>
                  <a:sysClr val="windowText" lastClr="000000"/>
                </a:solidFill>
                <a:latin typeface="Calibri"/>
                <a:ea typeface="나눔고딕"/>
              </a:rPr>
              <a:t>w.next_rank</a:t>
            </a:r>
            <a:r>
              <a:rPr lang="en-US" altLang="ko-KR" sz="2400" dirty="0">
                <a:solidFill>
                  <a:sysClr val="windowText" lastClr="000000"/>
                </a:solidFill>
                <a:latin typeface="Calibri"/>
                <a:ea typeface="나눔고딕"/>
              </a:rPr>
              <a:t> += weight * </a:t>
            </a:r>
            <a:r>
              <a:rPr lang="en-US" altLang="ko-KR" sz="2400" dirty="0" err="1">
                <a:solidFill>
                  <a:sysClr val="windowText" lastClr="000000"/>
                </a:solidFill>
                <a:latin typeface="Calibri"/>
                <a:ea typeface="나눔고딕"/>
              </a:rPr>
              <a:t>v.rank</a:t>
            </a:r>
            <a:r>
              <a:rPr lang="en-US" altLang="ko-KR" sz="2400" dirty="0">
                <a:solidFill>
                  <a:sysClr val="windowText" lastClr="000000"/>
                </a:solidFill>
                <a:latin typeface="Calibri"/>
                <a:ea typeface="나눔고딕"/>
              </a:rPr>
              <a:t>;</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algn="ctr">
                <a:defRPr/>
              </a:pPr>
              <a:r>
                <a:rPr lang="en-US" altLang="ko-KR" sz="2400" kern="0" dirty="0">
                  <a:solidFill>
                    <a:sysClr val="windowText" lastClr="000000"/>
                  </a:solidFill>
                </a:rPr>
                <a:t>weight * </a:t>
              </a:r>
              <a:r>
                <a:rPr lang="en-US" altLang="ko-KR" sz="2400" kern="0" dirty="0" err="1">
                  <a:solidFill>
                    <a:sysClr val="windowText" lastClr="000000"/>
                  </a:solidFill>
                </a:rPr>
                <a:t>v.rank</a:t>
              </a:r>
              <a:endParaRPr lang="ko-KR" altLang="en-US" sz="2400" kern="0" dirty="0">
                <a:solidFill>
                  <a:sysClr val="windowText" lastClr="000000"/>
                </a:solidFill>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v</a:t>
              </a:r>
              <a:endParaRPr lang="ko-KR" altLang="en-US" sz="2400" kern="0" dirty="0">
                <a:solidFill>
                  <a:sysClr val="windowText" lastClr="000000"/>
                </a:solidFill>
                <a:latin typeface="Calibri"/>
                <a:ea typeface="나눔고딕"/>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w</a:t>
              </a:r>
              <a:endParaRPr lang="ko-KR" altLang="en-US" sz="2400" kern="0" dirty="0">
                <a:solidFill>
                  <a:sysClr val="windowText" lastClr="000000"/>
                </a:solidFill>
                <a:latin typeface="Calibri"/>
                <a:ea typeface="나눔고딕"/>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&amp;w</a:t>
                </a:r>
                <a:endParaRPr lang="ko-KR" altLang="en-US" sz="2400" kern="0" dirty="0">
                  <a:solidFill>
                    <a:sysClr val="windowText" lastClr="000000"/>
                  </a:solidFill>
                  <a:latin typeface="Calibri"/>
                  <a:ea typeface="나눔고딕"/>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a:defRPr/>
              </a:pPr>
              <a:r>
                <a:rPr lang="en-US" altLang="ko-KR" sz="2400" b="1" kern="0" dirty="0">
                  <a:solidFill>
                    <a:srgbClr val="0000FF"/>
                  </a:solidFill>
                </a:rPr>
                <a:t>1. Frequent random memory accesses</a:t>
              </a:r>
              <a:endParaRPr lang="ko-KR" altLang="en-US" sz="2400" b="1" kern="0" dirty="0">
                <a:solidFill>
                  <a:srgbClr val="0000FF"/>
                </a:solidFill>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a:defRPr/>
              </a:pPr>
              <a:r>
                <a:rPr lang="en-US" altLang="ko-KR" sz="2400" b="1" kern="0" dirty="0">
                  <a:solidFill>
                    <a:srgbClr val="0000FF"/>
                  </a:solidFill>
                </a:rPr>
                <a:t>2. Little amount of computation</a:t>
              </a:r>
              <a:endParaRPr lang="ko-KR" altLang="en-US" sz="2400" b="1" kern="0" dirty="0">
                <a:solidFill>
                  <a:srgbClr val="0000FF"/>
                </a:solidFill>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w.rank</a:t>
                </a:r>
                <a:endParaRPr lang="en-US" altLang="ko-KR" sz="1600" kern="0" dirty="0">
                  <a:solidFill>
                    <a:sysClr val="windowText" lastClr="000000"/>
                  </a:solidFill>
                  <a:latin typeface="Calibri"/>
                  <a:ea typeface="나눔고딕"/>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w.next_rank</a:t>
                </a:r>
                <a:endParaRPr lang="en-US" altLang="ko-KR" sz="1600" kern="0" dirty="0">
                  <a:solidFill>
                    <a:sysClr val="windowText" lastClr="000000"/>
                  </a:solidFill>
                  <a:latin typeface="Calibri"/>
                  <a:ea typeface="나눔고딕"/>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w.edges</a:t>
                </a:r>
                <a:endParaRPr lang="en-US" altLang="ko-KR" sz="1600" kern="0" dirty="0">
                  <a:solidFill>
                    <a:sysClr val="windowText" lastClr="000000"/>
                  </a:solidFill>
                  <a:latin typeface="Calibri"/>
                  <a:ea typeface="나눔고딕"/>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a:t>
                </a:r>
                <a:endParaRPr lang="en-US" altLang="ko-KR" sz="1600" kern="0" dirty="0">
                  <a:solidFill>
                    <a:sysClr val="windowText" lastClr="000000"/>
                  </a:solidFill>
                  <a:latin typeface="Calibri"/>
                  <a:ea typeface="나눔고딕"/>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269326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r>
              <a:rPr lang="en-US" dirty="0">
                <a:solidFill>
                  <a:srgbClr val="0000FF"/>
                </a:solidFill>
              </a:rPr>
              <a:t>Interconnected set of 3D-stacked </a:t>
            </a:r>
            <a:r>
              <a:rPr lang="en-US" dirty="0" err="1">
                <a:solidFill>
                  <a:srgbClr val="0000FF"/>
                </a:solidFill>
              </a:rPr>
              <a:t>memory+logic</a:t>
            </a:r>
            <a:r>
              <a:rPr lang="en-US" dirty="0">
                <a:solidFill>
                  <a:srgbClr val="0000FF"/>
                </a:solidFill>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824525339"/>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119</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a:solidFill>
                  <a:sysClr val="windowText" lastClr="000000"/>
                </a:solidFill>
                <a:latin typeface="Calibri"/>
                <a:ea typeface="나눔고딕"/>
              </a:rPr>
              <a:t>Communications via</a:t>
            </a:r>
            <a:br>
              <a:rPr lang="en-US" altLang="ko-KR" sz="2400" kern="0" dirty="0">
                <a:solidFill>
                  <a:sysClr val="windowText" lastClr="000000"/>
                </a:solidFill>
                <a:latin typeface="Calibri"/>
                <a:ea typeface="나눔고딕"/>
              </a:rPr>
            </a:br>
            <a:r>
              <a:rPr lang="en-US" altLang="ko-KR" sz="2400" kern="0" dirty="0">
                <a:solidFill>
                  <a:sysClr val="windowText" lastClr="000000"/>
                </a:solidFill>
                <a:latin typeface="Calibri"/>
                <a:ea typeface="나눔고딕"/>
              </a:rPr>
              <a:t>Remote Function Calls</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87837706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to appear in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6" name="Picture 5">
            <a:extLst>
              <a:ext uri="{FF2B5EF4-FFF2-40B4-BE49-F238E27FC236}">
                <a16:creationId xmlns:a16="http://schemas.microsoft.com/office/drawing/2014/main" id="{92B12C4C-07D5-5E4C-AE79-F12F586819ED}"/>
              </a:ext>
            </a:extLst>
          </p:cNvPr>
          <p:cNvPicPr>
            <a:picLocks noChangeAspect="1"/>
          </p:cNvPicPr>
          <p:nvPr/>
        </p:nvPicPr>
        <p:blipFill>
          <a:blip r:embed="rId3"/>
          <a:stretch>
            <a:fillRect/>
          </a:stretch>
        </p:blipFill>
        <p:spPr>
          <a:xfrm>
            <a:off x="336100" y="1412776"/>
            <a:ext cx="8545101" cy="2989640"/>
          </a:xfrm>
          <a:prstGeom prst="rect">
            <a:avLst/>
          </a:prstGeom>
        </p:spPr>
      </p:pic>
    </p:spTree>
    <p:extLst>
      <p:ext uri="{BB962C8B-B14F-4D97-AF65-F5344CB8AC3E}">
        <p14:creationId xmlns:p14="http://schemas.microsoft.com/office/powerpoint/2010/main" val="2602836061"/>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120</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a:solidFill>
                  <a:sysClr val="windowText" lastClr="000000"/>
                </a:solidFill>
                <a:latin typeface="Calibri"/>
                <a:ea typeface="나눔고딕"/>
              </a:rPr>
              <a:t>Prefetching</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1080657942"/>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HMC-MC</a:t>
              </a:r>
              <a:endParaRPr lang="ko-KR" altLang="en-US" sz="2400" kern="0" dirty="0">
                <a:solidFill>
                  <a:sysClr val="windowText" lastClr="000000"/>
                </a:solidFill>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102.4GB/s</a:t>
            </a:r>
            <a:endParaRPr lang="ko-KR" altLang="en-US" sz="2000" kern="0" dirty="0">
              <a:solidFill>
                <a:sysClr val="windowText" lastClr="000000"/>
              </a:solidFill>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640GB/s</a:t>
            </a:r>
            <a:endParaRPr lang="ko-KR" altLang="en-US" sz="2000" kern="0" dirty="0">
              <a:solidFill>
                <a:sysClr val="windowText" lastClr="000000"/>
              </a:solidFill>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640GB/s</a:t>
            </a:r>
            <a:endParaRPr lang="ko-KR" altLang="en-US" sz="2000" kern="0" dirty="0">
              <a:solidFill>
                <a:sysClr val="windowText" lastClr="000000"/>
              </a:solidFill>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algn="ctr">
              <a:defRPr/>
            </a:pPr>
            <a:r>
              <a:rPr lang="en-US" altLang="ko-KR" sz="2000" b="1" kern="0" dirty="0">
                <a:solidFill>
                  <a:srgbClr val="FF0000"/>
                </a:solidFill>
              </a:rPr>
              <a:t>8TB/s</a:t>
            </a:r>
            <a:endParaRPr lang="ko-KR" altLang="en-US" sz="2000" b="1" kern="0" dirty="0">
              <a:solidFill>
                <a:srgbClr val="FF0000"/>
              </a:solidFill>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HMC-</a:t>
              </a:r>
              <a:r>
                <a:rPr lang="en-US" altLang="ko-KR" sz="2400" kern="0" dirty="0" err="1">
                  <a:solidFill>
                    <a:sysClr val="windowText" lastClr="000000"/>
                  </a:solidFill>
                </a:rPr>
                <a:t>OoO</a:t>
              </a:r>
              <a:endParaRPr lang="ko-KR" altLang="en-US" sz="2400" kern="0" dirty="0">
                <a:solidFill>
                  <a:sysClr val="windowText" lastClr="000000"/>
                </a:solidFill>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DDR3-OoO</a:t>
              </a:r>
              <a:endParaRPr lang="ko-KR" altLang="en-US" sz="2400" kern="0" dirty="0">
                <a:solidFill>
                  <a:sysClr val="windowText" lastClr="000000"/>
                </a:solidFill>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algn="ctr">
                <a:defRPr/>
              </a:pPr>
              <a:r>
                <a:rPr lang="en-US" altLang="ko-KR" sz="2400" b="1" kern="0" dirty="0">
                  <a:solidFill>
                    <a:srgbClr val="FF0000"/>
                  </a:solidFill>
                </a:rPr>
                <a:t>Tesseract</a:t>
              </a:r>
              <a:endParaRPr lang="ko-KR" altLang="en-US" sz="2400" b="1" kern="0" dirty="0">
                <a:solidFill>
                  <a:srgbClr val="FF0000"/>
                </a:solidFill>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32 Tesseract Cores</a:t>
              </a:r>
              <a:endParaRPr lang="ko-KR" altLang="en-US" sz="1600" kern="0" dirty="0">
                <a:solidFill>
                  <a:sysClr val="windowText" lastClr="000000"/>
                </a:solidFill>
                <a:latin typeface="Calibri"/>
                <a:ea typeface="나눔고딕"/>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348828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algn="ctr">
              <a:defRPr/>
            </a:pPr>
            <a:r>
              <a:rPr lang="en-US" altLang="ko-KR" sz="2400" b="1" kern="0" dirty="0">
                <a:solidFill>
                  <a:srgbClr val="FF0000"/>
                </a:solidFill>
              </a:rPr>
              <a:t>&gt;13X Performance Improvement</a:t>
            </a:r>
            <a:endParaRPr lang="ko-KR" altLang="en-US" sz="2400" b="1" kern="0" dirty="0">
              <a:solidFill>
                <a:srgbClr val="FF0000"/>
              </a:solidFill>
            </a:endParaRPr>
          </a:p>
        </p:txBody>
      </p:sp>
      <p:sp>
        <p:nvSpPr>
          <p:cNvPr id="7" name="TextBox 6"/>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r>
              <a:rPr lang="en-US" dirty="0">
                <a:solidFill>
                  <a:srgbClr val="000000"/>
                </a:solidFill>
              </a:rPr>
              <a:t>On five graph processing algorithms</a:t>
            </a:r>
          </a:p>
        </p:txBody>
      </p:sp>
    </p:spTree>
    <p:extLst>
      <p:ext uri="{BB962C8B-B14F-4D97-AF65-F5344CB8AC3E}">
        <p14:creationId xmlns:p14="http://schemas.microsoft.com/office/powerpoint/2010/main" val="923473873"/>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123</a:t>
            </a:fld>
            <a:endParaRPr lang="en-US" altLang="en-US">
              <a:solidFill>
                <a:srgbClr val="000000"/>
              </a:solidFill>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1066642"/>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algn="ctr">
              <a:defRPr/>
            </a:pPr>
            <a:r>
              <a:rPr lang="en-US" altLang="ko-KR" sz="2400" b="1" kern="0" dirty="0">
                <a:solidFill>
                  <a:srgbClr val="FF0000"/>
                </a:solidFill>
              </a:rPr>
              <a:t>&gt; 8X Energy Reduction</a:t>
            </a:r>
            <a:endParaRPr lang="ko-KR" altLang="en-US" sz="2400" b="1" kern="0" dirty="0">
              <a:solidFill>
                <a:srgbClr val="FF0000"/>
              </a:solidFill>
            </a:endParaRPr>
          </a:p>
        </p:txBody>
      </p:sp>
      <p:sp>
        <p:nvSpPr>
          <p:cNvPr id="6" name="TextBox 5"/>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422543007"/>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125</a:t>
            </a:fld>
            <a:endParaRPr lang="en-US" altLang="en-US">
              <a:solidFill>
                <a:srgbClr val="000000"/>
              </a:solidFill>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744876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Simpler PIM: 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3913798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Energy-Efficient</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127</a:t>
            </a:fld>
            <a:endParaRPr lang="en-US">
              <a:solidFill>
                <a:srgbClr val="000000"/>
              </a:solidFill>
            </a:endParaRPr>
          </a:p>
        </p:txBody>
      </p:sp>
    </p:spTree>
    <p:extLst>
      <p:ext uri="{BB962C8B-B14F-4D97-AF65-F5344CB8AC3E}">
        <p14:creationId xmlns:p14="http://schemas.microsoft.com/office/powerpoint/2010/main" val="387844936"/>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4107953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21327212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51912" cy="1066800"/>
          </a:xfrm>
        </p:spPr>
        <p:txBody>
          <a:bodyPr/>
          <a:lstStyle/>
          <a:p>
            <a:r>
              <a:rPr lang="en-US" dirty="0"/>
              <a:t>Nanopore Genome Assembly Pipeline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E5936927-1B6F-4A4C-B5AD-52390DB79E20}"/>
              </a:ext>
            </a:extLst>
          </p:cNvPr>
          <p:cNvPicPr>
            <a:picLocks noChangeAspect="1"/>
          </p:cNvPicPr>
          <p:nvPr/>
        </p:nvPicPr>
        <p:blipFill>
          <a:blip r:embed="rId2"/>
          <a:stretch>
            <a:fillRect/>
          </a:stretch>
        </p:blipFill>
        <p:spPr>
          <a:xfrm>
            <a:off x="683568" y="976890"/>
            <a:ext cx="7851772" cy="5476445"/>
          </a:xfrm>
          <a:prstGeom prst="rect">
            <a:avLst/>
          </a:prstGeom>
        </p:spPr>
      </p:pic>
      <p:sp>
        <p:nvSpPr>
          <p:cNvPr id="3" name="TextBox 2">
            <a:extLst>
              <a:ext uri="{FF2B5EF4-FFF2-40B4-BE49-F238E27FC236}">
                <a16:creationId xmlns:a16="http://schemas.microsoft.com/office/drawing/2014/main" id="{9DEDF4F9-AC11-CE40-96CF-BFA639F16628}"/>
              </a:ext>
            </a:extLst>
          </p:cNvPr>
          <p:cNvSpPr txBox="1"/>
          <p:nvPr/>
        </p:nvSpPr>
        <p:spPr>
          <a:xfrm>
            <a:off x="1863509" y="6156593"/>
            <a:ext cx="73170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6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rPr>
              <a:t>Assembly</a:t>
            </a:r>
            <a:r>
              <a:rPr kumimoji="0" lang="en-US" sz="1600" b="0" i="0" u="none" strike="noStrike" kern="1200" cap="none" spc="0" normalizeH="0" baseline="0" noProof="0" dirty="0">
                <a:ln>
                  <a:noFill/>
                </a:ln>
                <a:solidFill>
                  <a:srgbClr val="000000"/>
                </a:solidFill>
                <a:effectLst/>
                <a:uLnTx/>
                <a:uFillTx/>
                <a:latin typeface="Tahoma"/>
                <a:ea typeface="+mn-ea"/>
                <a:cs typeface="+mn-cs"/>
              </a:rPr>
              <a:t>”  to appear in Briefings in Bioinformatics, 2018.</a:t>
            </a:r>
          </a:p>
        </p:txBody>
      </p:sp>
    </p:spTree>
    <p:extLst>
      <p:ext uri="{BB962C8B-B14F-4D97-AF65-F5344CB8AC3E}">
        <p14:creationId xmlns:p14="http://schemas.microsoft.com/office/powerpoint/2010/main" val="1309088560"/>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Issues in Future Platforms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14406" y="4077072"/>
            <a:ext cx="686590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5555106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131</a:t>
            </a:fld>
            <a:endParaRPr lang="en-US" altLang="en-US">
              <a:solidFill>
                <a:srgbClr val="000000"/>
              </a:solidFill>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764704"/>
            <a:ext cx="7416824" cy="5562618"/>
          </a:xfrm>
          <a:prstGeom prst="rect">
            <a:avLst/>
          </a:prstGeom>
        </p:spPr>
      </p:pic>
      <p:sp>
        <p:nvSpPr>
          <p:cNvPr id="6" name="Rectangle 5"/>
          <p:cNvSpPr/>
          <p:nvPr/>
        </p:nvSpPr>
        <p:spPr>
          <a:xfrm>
            <a:off x="2160240" y="6495147"/>
            <a:ext cx="4572000" cy="246221"/>
          </a:xfrm>
          <a:prstGeom prst="rect">
            <a:avLst/>
          </a:prstGeom>
        </p:spPr>
        <p:txBody>
          <a:bodyPr>
            <a:spAutoFit/>
          </a:bodyPr>
          <a:lstStyle/>
          <a:p>
            <a:r>
              <a:rPr lang="en-US" sz="1000" dirty="0">
                <a:solidFill>
                  <a:srgbClr val="000000"/>
                </a:solidFill>
                <a:latin typeface="Calibri"/>
                <a:cs typeface="Calibri"/>
              </a:rPr>
              <a:t>Source: http://</a:t>
            </a:r>
            <a:r>
              <a:rPr lang="en-US" sz="1000" dirty="0" err="1">
                <a:solidFill>
                  <a:srgbClr val="000000"/>
                </a:solidFill>
                <a:latin typeface="Calibri"/>
                <a:cs typeface="Calibri"/>
              </a:rPr>
              <a:t>spectrum.ieee.org</a:t>
            </a:r>
            <a:r>
              <a:rPr lang="en-US" sz="1000" dirty="0">
                <a:solidFill>
                  <a:srgbClr val="000000"/>
                </a:solidFill>
                <a:latin typeface="Calibri"/>
                <a:cs typeface="Calibri"/>
              </a:rPr>
              <a:t>/image/</a:t>
            </a:r>
            <a:r>
              <a:rPr lang="en-US" sz="1000" dirty="0" err="1">
                <a:solidFill>
                  <a:srgbClr val="000000"/>
                </a:solidFill>
                <a:latin typeface="Calibri"/>
                <a:cs typeface="Calibri"/>
              </a:rPr>
              <a:t>MjYzMzAyMg.jpeg</a:t>
            </a:r>
            <a:endParaRPr lang="en-US" sz="1000" dirty="0">
              <a:solidFill>
                <a:srgbClr val="000000"/>
              </a:solidFill>
              <a:latin typeface="Calibri"/>
              <a:cs typeface="Calibri"/>
            </a:endParaRPr>
          </a:p>
        </p:txBody>
      </p:sp>
    </p:spTree>
    <p:extLst>
      <p:ext uri="{BB962C8B-B14F-4D97-AF65-F5344CB8AC3E}">
        <p14:creationId xmlns:p14="http://schemas.microsoft.com/office/powerpoint/2010/main" val="1627542936"/>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Hierarchy of Needs, A Third Time</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132</a:t>
            </a:fld>
            <a:endParaRPr lang="en-US" altLang="en-US">
              <a:solidFill>
                <a:srgbClr val="000000"/>
              </a:solidFill>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7" name="TextBox 6"/>
          <p:cNvSpPr txBox="1"/>
          <p:nvPr/>
        </p:nvSpPr>
        <p:spPr>
          <a:xfrm>
            <a:off x="5076056" y="2196152"/>
            <a:ext cx="1448433" cy="584776"/>
          </a:xfrm>
          <a:prstGeom prst="rect">
            <a:avLst/>
          </a:prstGeom>
          <a:solidFill>
            <a:schemeClr val="bg1"/>
          </a:solidFill>
        </p:spPr>
        <p:txBody>
          <a:bodyPr wrap="none" rtlCol="0">
            <a:spAutoFit/>
          </a:bodyPr>
          <a:lstStyle/>
          <a:p>
            <a:r>
              <a:rPr lang="en-US" sz="3200" b="1" dirty="0">
                <a:solidFill>
                  <a:srgbClr val="FF0000"/>
                </a:solidFill>
              </a:rPr>
              <a:t>Speed</a:t>
            </a:r>
          </a:p>
        </p:txBody>
      </p:sp>
      <p:sp>
        <p:nvSpPr>
          <p:cNvPr id="8" name="TextBox 7"/>
          <p:cNvSpPr txBox="1"/>
          <p:nvPr/>
        </p:nvSpPr>
        <p:spPr>
          <a:xfrm>
            <a:off x="5076056" y="2988240"/>
            <a:ext cx="1448433" cy="584776"/>
          </a:xfrm>
          <a:prstGeom prst="rect">
            <a:avLst/>
          </a:prstGeom>
          <a:solidFill>
            <a:schemeClr val="bg1"/>
          </a:solidFill>
        </p:spPr>
        <p:txBody>
          <a:bodyPr wrap="none" rtlCol="0">
            <a:spAutoFit/>
          </a:bodyPr>
          <a:lstStyle/>
          <a:p>
            <a:r>
              <a:rPr lang="en-US" sz="3200" b="1" dirty="0">
                <a:solidFill>
                  <a:srgbClr val="FF0000"/>
                </a:solidFill>
              </a:rPr>
              <a:t>Speed</a:t>
            </a:r>
          </a:p>
        </p:txBody>
      </p:sp>
      <p:sp>
        <p:nvSpPr>
          <p:cNvPr id="9" name="TextBox 8"/>
          <p:cNvSpPr txBox="1"/>
          <p:nvPr/>
        </p:nvSpPr>
        <p:spPr>
          <a:xfrm>
            <a:off x="5076056" y="3636312"/>
            <a:ext cx="1448433" cy="584776"/>
          </a:xfrm>
          <a:prstGeom prst="rect">
            <a:avLst/>
          </a:prstGeom>
          <a:solidFill>
            <a:schemeClr val="bg1"/>
          </a:solidFill>
        </p:spPr>
        <p:txBody>
          <a:bodyPr wrap="none" rtlCol="0">
            <a:spAutoFit/>
          </a:bodyPr>
          <a:lstStyle/>
          <a:p>
            <a:r>
              <a:rPr lang="en-US" sz="3200" b="1" dirty="0">
                <a:solidFill>
                  <a:srgbClr val="FF0000"/>
                </a:solidFill>
              </a:rPr>
              <a:t>Speed</a:t>
            </a:r>
          </a:p>
        </p:txBody>
      </p:sp>
      <p:sp>
        <p:nvSpPr>
          <p:cNvPr id="10" name="TextBox 9"/>
          <p:cNvSpPr txBox="1"/>
          <p:nvPr/>
        </p:nvSpPr>
        <p:spPr>
          <a:xfrm>
            <a:off x="5067783" y="4242258"/>
            <a:ext cx="1448433" cy="584776"/>
          </a:xfrm>
          <a:prstGeom prst="rect">
            <a:avLst/>
          </a:prstGeom>
          <a:solidFill>
            <a:schemeClr val="bg1"/>
          </a:solidFill>
        </p:spPr>
        <p:txBody>
          <a:bodyPr wrap="none" rtlCol="0">
            <a:spAutoFit/>
          </a:bodyPr>
          <a:lstStyle/>
          <a:p>
            <a:r>
              <a:rPr lang="en-US" sz="3200" b="1" dirty="0">
                <a:solidFill>
                  <a:srgbClr val="FF0000"/>
                </a:solidFill>
              </a:rPr>
              <a:t>Speed</a:t>
            </a:r>
          </a:p>
        </p:txBody>
      </p:sp>
      <p:sp>
        <p:nvSpPr>
          <p:cNvPr id="11" name="TextBox 10"/>
          <p:cNvSpPr txBox="1"/>
          <p:nvPr/>
        </p:nvSpPr>
        <p:spPr>
          <a:xfrm>
            <a:off x="5067783" y="4860448"/>
            <a:ext cx="1448433" cy="584776"/>
          </a:xfrm>
          <a:prstGeom prst="rect">
            <a:avLst/>
          </a:prstGeom>
          <a:solidFill>
            <a:schemeClr val="bg1"/>
          </a:solidFill>
        </p:spPr>
        <p:txBody>
          <a:bodyPr wrap="none" rtlCol="0">
            <a:spAutoFit/>
          </a:bodyPr>
          <a:lstStyle/>
          <a:p>
            <a:r>
              <a:rPr lang="en-US" sz="3200" b="1" dirty="0">
                <a:solidFill>
                  <a:srgbClr val="FF0000"/>
                </a:solidFill>
              </a:rPr>
              <a:t>Speed</a:t>
            </a:r>
          </a:p>
        </p:txBody>
      </p:sp>
      <p:sp>
        <p:nvSpPr>
          <p:cNvPr id="12" name="TextBox 11"/>
          <p:cNvSpPr txBox="1"/>
          <p:nvPr/>
        </p:nvSpPr>
        <p:spPr>
          <a:xfrm>
            <a:off x="1780551" y="6512454"/>
            <a:ext cx="3160741" cy="246221"/>
          </a:xfrm>
          <a:prstGeom prst="rect">
            <a:avLst/>
          </a:prstGeom>
          <a:noFill/>
        </p:spPr>
        <p:txBody>
          <a:bodyPr wrap="none" rtlCol="0">
            <a:spAutoFit/>
          </a:bodyPr>
          <a:lstStyle/>
          <a:p>
            <a:r>
              <a:rPr lang="en-US" sz="1000" dirty="0">
                <a:solidFill>
                  <a:srgbClr val="000000"/>
                </a:solidFill>
                <a:latin typeface="Calibri"/>
                <a:cs typeface="Calibri"/>
              </a:rPr>
              <a:t>Source: https://</a:t>
            </a:r>
            <a:r>
              <a:rPr lang="en-US" sz="1000" dirty="0" err="1">
                <a:solidFill>
                  <a:srgbClr val="000000"/>
                </a:solidFill>
                <a:latin typeface="Calibri"/>
                <a:cs typeface="Calibri"/>
              </a:rPr>
              <a:t>www.simplypsychology.org</a:t>
            </a:r>
            <a:r>
              <a:rPr lang="en-US" sz="1000" dirty="0">
                <a:solidFill>
                  <a:srgbClr val="000000"/>
                </a:solidFill>
                <a:latin typeface="Calibri"/>
                <a:cs typeface="Calibri"/>
              </a:rPr>
              <a:t>/</a:t>
            </a:r>
            <a:r>
              <a:rPr lang="en-US" sz="1000" dirty="0" err="1">
                <a:solidFill>
                  <a:srgbClr val="000000"/>
                </a:solidFill>
                <a:latin typeface="Calibri"/>
                <a:cs typeface="Calibri"/>
              </a:rPr>
              <a:t>maslow.html</a:t>
            </a:r>
            <a:endParaRPr lang="en-US" sz="1000" dirty="0">
              <a:solidFill>
                <a:srgbClr val="000000"/>
              </a:solidFill>
              <a:latin typeface="Calibri"/>
              <a:cs typeface="Calibri"/>
            </a:endParaRPr>
          </a:p>
        </p:txBody>
      </p:sp>
      <p:sp>
        <p:nvSpPr>
          <p:cNvPr id="14" name="TextBox 13"/>
          <p:cNvSpPr txBox="1"/>
          <p:nvPr/>
        </p:nvSpPr>
        <p:spPr>
          <a:xfrm>
            <a:off x="227414" y="1052736"/>
            <a:ext cx="4477380" cy="1477328"/>
          </a:xfrm>
          <a:prstGeom prst="rect">
            <a:avLst/>
          </a:prstGeom>
          <a:noFill/>
        </p:spPr>
        <p:txBody>
          <a:bodyPr wrap="none" rtlCol="0">
            <a:spAutoFit/>
          </a:bodyPr>
          <a:lstStyle/>
          <a:p>
            <a:r>
              <a:rPr lang="en-US" dirty="0">
                <a:solidFill>
                  <a:srgbClr val="000000"/>
                </a:solidFill>
              </a:rPr>
              <a:t>Maslow, “</a:t>
            </a:r>
            <a:r>
              <a:rPr lang="en-US" dirty="0">
                <a:solidFill>
                  <a:srgbClr val="0000FF"/>
                </a:solidFill>
              </a:rPr>
              <a:t>A Theory of Human Motivation</a:t>
            </a:r>
            <a:r>
              <a:rPr lang="en-US" dirty="0">
                <a:solidFill>
                  <a:srgbClr val="000000"/>
                </a:solidFill>
              </a:rPr>
              <a:t>,” </a:t>
            </a:r>
          </a:p>
          <a:p>
            <a:r>
              <a:rPr lang="en-US" dirty="0">
                <a:solidFill>
                  <a:srgbClr val="000000"/>
                </a:solidFill>
              </a:rPr>
              <a:t>Psychological Review, 1943. </a:t>
            </a:r>
          </a:p>
          <a:p>
            <a:endParaRPr lang="en-US" dirty="0">
              <a:solidFill>
                <a:srgbClr val="000000"/>
              </a:solidFill>
            </a:endParaRPr>
          </a:p>
          <a:p>
            <a:r>
              <a:rPr lang="en-US" dirty="0">
                <a:solidFill>
                  <a:srgbClr val="000000"/>
                </a:solidFill>
              </a:rPr>
              <a:t>Maslow, “</a:t>
            </a:r>
            <a:r>
              <a:rPr lang="en-US" dirty="0">
                <a:solidFill>
                  <a:srgbClr val="0000FF"/>
                </a:solidFill>
              </a:rPr>
              <a:t>Motivation and Personality</a:t>
            </a:r>
            <a:r>
              <a:rPr lang="en-US" dirty="0">
                <a:solidFill>
                  <a:srgbClr val="000000"/>
                </a:solidFill>
              </a:rPr>
              <a:t>,”</a:t>
            </a:r>
          </a:p>
          <a:p>
            <a:r>
              <a:rPr lang="en-US" dirty="0">
                <a:solidFill>
                  <a:srgbClr val="000000"/>
                </a:solidFill>
              </a:rPr>
              <a:t>Book, 1954-1970.</a:t>
            </a:r>
          </a:p>
        </p:txBody>
      </p:sp>
    </p:spTree>
    <p:extLst>
      <p:ext uri="{BB962C8B-B14F-4D97-AF65-F5344CB8AC3E}">
        <p14:creationId xmlns:p14="http://schemas.microsoft.com/office/powerpoint/2010/main" val="16149135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See Backup Slides for Latency</a:t>
            </a:r>
            <a:r>
              <a:rPr lang="is-IS" dirty="0">
                <a:latin typeface="Garamond" charset="0"/>
              </a:rPr>
              <a:t>…</a:t>
            </a:r>
            <a:endParaRPr lang="en-US" dirty="0">
              <a:latin typeface="Garamond" charset="0"/>
            </a:endParaRP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E342A0-F66A-8349-9DE5-CDF9A06A5894}" type="slidenum">
              <a:rPr lang="en-US" sz="1200">
                <a:solidFill>
                  <a:srgbClr val="000000"/>
                </a:solidFill>
                <a:latin typeface="Garamond" charset="0"/>
                <a:cs typeface="Arial" charset="0"/>
              </a:rPr>
              <a:pPr eaLnBrk="1" hangingPunct="1"/>
              <a:t>133</a:t>
            </a:fld>
            <a:endParaRPr lang="en-US" sz="1200">
              <a:solidFill>
                <a:srgbClr val="000000"/>
              </a:solidFill>
              <a:latin typeface="Garamond" charset="0"/>
              <a:cs typeface="Arial" charset="0"/>
            </a:endParaRPr>
          </a:p>
        </p:txBody>
      </p:sp>
    </p:spTree>
    <p:extLst>
      <p:ext uri="{BB962C8B-B14F-4D97-AF65-F5344CB8AC3E}">
        <p14:creationId xmlns:p14="http://schemas.microsoft.com/office/powerpoint/2010/main" val="583215994"/>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916832"/>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Low-Latency</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134</a:t>
            </a:fld>
            <a:endParaRPr lang="en-US">
              <a:solidFill>
                <a:srgbClr val="000000"/>
              </a:solidFill>
            </a:endParaRPr>
          </a:p>
        </p:txBody>
      </p:sp>
    </p:spTree>
    <p:extLst>
      <p:ext uri="{BB962C8B-B14F-4D97-AF65-F5344CB8AC3E}">
        <p14:creationId xmlns:p14="http://schemas.microsoft.com/office/powerpoint/2010/main" val="2021002040"/>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 Concluding Remarks</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E342A0-F66A-8349-9DE5-CDF9A06A5894}" type="slidenum">
              <a:rPr lang="en-US" sz="1200">
                <a:solidFill>
                  <a:srgbClr val="000000"/>
                </a:solidFill>
                <a:latin typeface="Garamond" charset="0"/>
                <a:cs typeface="Arial" charset="0"/>
              </a:rPr>
              <a:pPr eaLnBrk="1" hangingPunct="1"/>
              <a:t>135</a:t>
            </a:fld>
            <a:endParaRPr lang="en-US" sz="1200">
              <a:solidFill>
                <a:srgbClr val="000000"/>
              </a:solidFill>
              <a:latin typeface="Garamond" charset="0"/>
              <a:cs typeface="Arial" charset="0"/>
            </a:endParaRPr>
          </a:p>
        </p:txBody>
      </p:sp>
    </p:spTree>
    <p:extLst>
      <p:ext uri="{BB962C8B-B14F-4D97-AF65-F5344CB8AC3E}">
        <p14:creationId xmlns:p14="http://schemas.microsoft.com/office/powerpoint/2010/main" val="494830291"/>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136</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10536691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137</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867738291"/>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138</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516010060"/>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488A1A8F-E022-8E43-8BB4-89E8BD7FEAC8}" type="slidenum">
              <a:rPr lang="en-US" altLang="en-US">
                <a:solidFill>
                  <a:srgbClr val="000000"/>
                </a:solidFill>
                <a:latin typeface="Garamond" charset="0"/>
              </a:rPr>
              <a:pPr/>
              <a:t>139</a:t>
            </a:fld>
            <a:endParaRPr lang="en-US" altLang="en-US">
              <a:solidFill>
                <a:srgbClr val="000000"/>
              </a:solidFill>
              <a:latin typeface="Garamond" charset="0"/>
            </a:endParaRPr>
          </a:p>
        </p:txBody>
      </p:sp>
      <p:pic>
        <p:nvPicPr>
          <p:cNvPr id="2048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45275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E408-C764-D045-BD7E-9E9080A7EAEA}"/>
              </a:ext>
            </a:extLst>
          </p:cNvPr>
          <p:cNvSpPr>
            <a:spLocks noGrp="1"/>
          </p:cNvSpPr>
          <p:nvPr>
            <p:ph type="title"/>
          </p:nvPr>
        </p:nvSpPr>
        <p:spPr/>
        <p:txBody>
          <a:bodyPr/>
          <a:lstStyle/>
          <a:p>
            <a:r>
              <a:rPr lang="en-US" dirty="0"/>
              <a:t>More on Genome Analysis: Another Talk</a:t>
            </a:r>
          </a:p>
        </p:txBody>
      </p:sp>
      <p:sp>
        <p:nvSpPr>
          <p:cNvPr id="4" name="Slide Number Placeholder 3">
            <a:extLst>
              <a:ext uri="{FF2B5EF4-FFF2-40B4-BE49-F238E27FC236}">
                <a16:creationId xmlns:a16="http://schemas.microsoft.com/office/drawing/2014/main" id="{819C577A-9665-DA47-916C-F8E9CED1AFFC}"/>
              </a:ext>
            </a:extLst>
          </p:cNvPr>
          <p:cNvSpPr>
            <a:spLocks noGrp="1"/>
          </p:cNvSpPr>
          <p:nvPr>
            <p:ph type="sldNum" sz="quarter" idx="11"/>
          </p:nvPr>
        </p:nvSpPr>
        <p:spPr/>
        <p:txBody>
          <a:bodyPr/>
          <a:lstStyle/>
          <a:p>
            <a:fld id="{323594FA-E141-4234-AE05-360401972BE7}" type="slidenum">
              <a:rPr lang="en-US" altLang="en-US" smtClean="0"/>
              <a:pPr/>
              <a:t>14</a:t>
            </a:fld>
            <a:endParaRPr lang="en-US" altLang="en-US"/>
          </a:p>
        </p:txBody>
      </p:sp>
      <p:pic>
        <p:nvPicPr>
          <p:cNvPr id="5" name="Picture 4">
            <a:extLst>
              <a:ext uri="{FF2B5EF4-FFF2-40B4-BE49-F238E27FC236}">
                <a16:creationId xmlns:a16="http://schemas.microsoft.com/office/drawing/2014/main" id="{E0136202-7725-564F-8397-9ACC31E2A526}"/>
              </a:ext>
            </a:extLst>
          </p:cNvPr>
          <p:cNvPicPr>
            <a:picLocks noChangeAspect="1"/>
          </p:cNvPicPr>
          <p:nvPr/>
        </p:nvPicPr>
        <p:blipFill>
          <a:blip r:embed="rId2"/>
          <a:stretch>
            <a:fillRect/>
          </a:stretch>
        </p:blipFill>
        <p:spPr>
          <a:xfrm>
            <a:off x="1020465" y="1219200"/>
            <a:ext cx="7026870" cy="4637949"/>
          </a:xfrm>
          <a:prstGeom prst="rect">
            <a:avLst/>
          </a:prstGeom>
        </p:spPr>
      </p:pic>
    </p:spTree>
    <p:extLst>
      <p:ext uri="{BB962C8B-B14F-4D97-AF65-F5344CB8AC3E}">
        <p14:creationId xmlns:p14="http://schemas.microsoft.com/office/powerpoint/2010/main" val="1034065602"/>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The Overarching Principle</a:t>
            </a:r>
          </a:p>
        </p:txBody>
      </p:sp>
      <p:sp>
        <p:nvSpPr>
          <p:cNvPr id="2201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58D6394D-EA62-3948-BF63-BCCE7E92300B}" type="slidenum">
              <a:rPr lang="en-US" altLang="en-US" sz="1600">
                <a:solidFill>
                  <a:srgbClr val="000000"/>
                </a:solidFill>
                <a:latin typeface="Garamond" charset="0"/>
              </a:rPr>
              <a:pPr>
                <a:spcBef>
                  <a:spcPct val="0"/>
                </a:spcBef>
                <a:buClrTx/>
                <a:buSzTx/>
                <a:buFontTx/>
                <a:buNone/>
              </a:pPr>
              <a:t>140</a:t>
            </a:fld>
            <a:endParaRPr lang="en-US" alt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066800"/>
            <a:ext cx="8610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067671"/>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DDA790-BC6C-B84A-BC41-689B46E82E8F}" type="slidenum">
              <a:rPr lang="en-US" sz="1600">
                <a:solidFill>
                  <a:srgbClr val="000000"/>
                </a:solidFill>
                <a:latin typeface="Garamond" charset="0"/>
                <a:cs typeface="Arial" charset="0"/>
              </a:rPr>
              <a:pPr eaLnBrk="1" hangingPunct="1"/>
              <a:t>141</a:t>
            </a:fld>
            <a:endParaRPr lang="en-US" sz="1600">
              <a:solidFill>
                <a:srgbClr val="000000"/>
              </a:solidFill>
              <a:latin typeface="Garamond"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48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solidFill>
                  <a:srgbClr val="000000"/>
                </a:solidFill>
              </a:rPr>
              <a:t>Source: http://cookiemagik.deviantart.com/art/Train-station-207266944</a:t>
            </a:r>
          </a:p>
        </p:txBody>
      </p:sp>
    </p:spTree>
    <p:extLst>
      <p:ext uri="{BB962C8B-B14F-4D97-AF65-F5344CB8AC3E}">
        <p14:creationId xmlns:p14="http://schemas.microsoft.com/office/powerpoint/2010/main" val="199344426"/>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62FB81-D6DD-1E44-B086-70F1C12ECEC3}" type="slidenum">
              <a:rPr lang="en-US" sz="1600">
                <a:solidFill>
                  <a:srgbClr val="000000"/>
                </a:solidFill>
                <a:latin typeface="Garamond" charset="0"/>
                <a:cs typeface="Arial" charset="0"/>
              </a:rPr>
              <a:pPr eaLnBrk="1" hangingPunct="1"/>
              <a:t>142</a:t>
            </a:fld>
            <a:endParaRPr lang="en-US" sz="1600">
              <a:solidFill>
                <a:srgbClr val="000000"/>
              </a:solidFill>
              <a:latin typeface="Garamond" charset="0"/>
              <a:cs typeface="Arial" charset="0"/>
            </a:endParaRPr>
          </a:p>
        </p:txBody>
      </p:sp>
      <p:pic>
        <p:nvPicPr>
          <p:cNvPr id="107523" name="Content Placeholder 4" descr="1200px-Zürich_Stadelhofen_in_2006.jpg"/>
          <p:cNvPicPr>
            <a:picLocks noChangeAspect="1"/>
          </p:cNvPicPr>
          <p:nvPr/>
        </p:nvPicPr>
        <p:blipFill>
          <a:blip r:embed="rId2">
            <a:extLst>
              <a:ext uri="{28A0092B-C50C-407E-A947-70E740481C1C}">
                <a14:useLocalDpi xmlns:a14="http://schemas.microsoft.com/office/drawing/2010/main" val="0"/>
              </a:ext>
            </a:extLst>
          </a:blip>
          <a:srcRect t="4472" b="4472"/>
          <a:stretch>
            <a:fillRect/>
          </a:stretch>
        </p:blipFill>
        <p:spPr bwMode="auto">
          <a:xfrm>
            <a:off x="228600" y="1066800"/>
            <a:ext cx="8610600" cy="51943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800" dirty="0">
                <a:solidFill>
                  <a:srgbClr val="000000"/>
                </a:solidFill>
              </a:rPr>
              <a:t>Source: By </a:t>
            </a:r>
            <a:r>
              <a:rPr lang="en-US" sz="800" dirty="0" err="1">
                <a:solidFill>
                  <a:srgbClr val="000000"/>
                </a:solidFill>
              </a:rPr>
              <a:t>Toni_V</a:t>
            </a:r>
            <a:r>
              <a:rPr lang="en-US" sz="800" dirty="0">
                <a:solidFill>
                  <a:srgbClr val="000000"/>
                </a:solidFill>
              </a:rPr>
              <a:t>, CC BY-SA 2.0, https://</a:t>
            </a:r>
            <a:r>
              <a:rPr lang="en-US" sz="800" dirty="0" err="1">
                <a:solidFill>
                  <a:srgbClr val="000000"/>
                </a:solidFill>
              </a:rPr>
              <a:t>commons.wikimedia.org</a:t>
            </a:r>
            <a:r>
              <a:rPr lang="en-US" sz="800" dirty="0">
                <a:solidFill>
                  <a:srgbClr val="000000"/>
                </a:solidFill>
              </a:rPr>
              <a:t>/w/</a:t>
            </a:r>
            <a:r>
              <a:rPr lang="en-US" sz="800" dirty="0" err="1">
                <a:solidFill>
                  <a:srgbClr val="000000"/>
                </a:solidFill>
              </a:rPr>
              <a:t>index.php?curid</a:t>
            </a:r>
            <a:r>
              <a:rPr lang="en-US" sz="800" dirty="0">
                <a:solidFill>
                  <a:srgbClr val="000000"/>
                </a:solidFill>
              </a:rPr>
              <a:t>=4087256</a:t>
            </a:r>
          </a:p>
        </p:txBody>
      </p:sp>
    </p:spTree>
    <p:extLst>
      <p:ext uri="{BB962C8B-B14F-4D97-AF65-F5344CB8AC3E}">
        <p14:creationId xmlns:p14="http://schemas.microsoft.com/office/powerpoint/2010/main" val="307278462"/>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a:extLst>
              <a:ext uri="{28A0092B-C50C-407E-A947-70E740481C1C}">
                <a14:useLocalDpi xmlns:a14="http://schemas.microsoft.com/office/drawing/2010/main" val="0"/>
              </a:ext>
            </a:extLst>
          </a:blip>
          <a:srcRect l="22372" r="22372"/>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8B6D5726-69C2-A744-A6EE-ACF672B6004B}" type="slidenum">
              <a:rPr lang="en-US" altLang="en-US" sz="1600">
                <a:solidFill>
                  <a:srgbClr val="000000"/>
                </a:solidFill>
                <a:latin typeface="Garamond" charset="0"/>
              </a:rPr>
              <a:pPr>
                <a:spcBef>
                  <a:spcPct val="0"/>
                </a:spcBef>
                <a:buClrTx/>
                <a:buSzTx/>
                <a:buFontTx/>
                <a:buNone/>
              </a:pPr>
              <a:t>143</a:t>
            </a:fld>
            <a:endParaRPr lang="en-US" altLang="en-US" sz="1600">
              <a:solidFill>
                <a:srgbClr val="000000"/>
              </a:solidFill>
              <a:latin typeface="Garamond" charset="0"/>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a:solidFill>
                  <a:srgbClr val="000000"/>
                </a:solidFill>
                <a:latin typeface="Arial" charset="0"/>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a:solidFill>
                  <a:srgbClr val="000000"/>
                </a:solidFill>
                <a:latin typeface="Arial" charset="0"/>
              </a:rPr>
              <a:t>Source: http://www.arcspace.com/exhibitions/unsorted/santiago-calatrava/</a:t>
            </a:r>
          </a:p>
        </p:txBody>
      </p:sp>
    </p:spTree>
    <p:extLst>
      <p:ext uri="{BB962C8B-B14F-4D97-AF65-F5344CB8AC3E}">
        <p14:creationId xmlns:p14="http://schemas.microsoft.com/office/powerpoint/2010/main" val="5057623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C3DD0F-DD36-AB46-AB2D-07681B2C41E4}" type="slidenum">
              <a:rPr lang="en-US" sz="1600">
                <a:solidFill>
                  <a:srgbClr val="000000"/>
                </a:solidFill>
                <a:latin typeface="Garamond" charset="0"/>
                <a:cs typeface="Arial" charset="0"/>
              </a:rPr>
              <a:pPr eaLnBrk="1" hangingPunct="1"/>
              <a:t>144</a:t>
            </a:fld>
            <a:endParaRPr lang="en-US" sz="1600">
              <a:solidFill>
                <a:srgbClr val="000000"/>
              </a:solidFill>
              <a:latin typeface="Garamond"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40" y="952500"/>
            <a:ext cx="6705600" cy="574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000">
                <a:solidFill>
                  <a:srgbClr val="000000"/>
                </a:solidFill>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4039" y="980729"/>
            <a:ext cx="2294599" cy="316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800" dirty="0">
                <a:solidFill>
                  <a:srgbClr val="000000"/>
                </a:solidFill>
              </a:rPr>
              <a:t>Source: By 準建築人手札網站 </a:t>
            </a:r>
            <a:r>
              <a:rPr lang="en-US" sz="800" dirty="0" err="1">
                <a:solidFill>
                  <a:srgbClr val="000000"/>
                </a:solidFill>
              </a:rPr>
              <a:t>Forgemind</a:t>
            </a:r>
            <a:r>
              <a:rPr lang="en-US" sz="800" dirty="0">
                <a:solidFill>
                  <a:srgbClr val="000000"/>
                </a:solidFill>
              </a:rPr>
              <a:t> </a:t>
            </a:r>
            <a:r>
              <a:rPr lang="en-US" sz="800" dirty="0" err="1">
                <a:solidFill>
                  <a:srgbClr val="000000"/>
                </a:solidFill>
              </a:rPr>
              <a:t>ArchiMedia</a:t>
            </a:r>
            <a:r>
              <a:rPr lang="en-US" sz="800" dirty="0">
                <a:solidFill>
                  <a:srgbClr val="000000"/>
                </a:solidFill>
              </a:rPr>
              <a:t> - Flickr: IMG_2489.JPG, CC BY 2.0, </a:t>
            </a:r>
          </a:p>
          <a:p>
            <a:r>
              <a:rPr lang="en-US" sz="800" dirty="0">
                <a:solidFill>
                  <a:srgbClr val="000000"/>
                </a:solidFill>
                <a:hlinkClick r:id="rId4"/>
              </a:rPr>
              <a:t>https://commons.wikimedia.org/w/index.php?curid=31493356</a:t>
            </a:r>
            <a:r>
              <a:rPr lang="en-US" sz="800" dirty="0">
                <a:solidFill>
                  <a:srgbClr val="000000"/>
                </a:solidFill>
              </a:rPr>
              <a:t>, https://</a:t>
            </a:r>
            <a:r>
              <a:rPr lang="en-US" sz="800" dirty="0" err="1">
                <a:solidFill>
                  <a:srgbClr val="000000"/>
                </a:solidFill>
              </a:rPr>
              <a:t>en.wikipedia.org</a:t>
            </a:r>
            <a:r>
              <a:rPr lang="en-US" sz="800" dirty="0">
                <a:solidFill>
                  <a:srgbClr val="000000"/>
                </a:solidFill>
              </a:rPr>
              <a:t>/wiki/</a:t>
            </a:r>
            <a:r>
              <a:rPr lang="en-US" sz="800" dirty="0" err="1">
                <a:solidFill>
                  <a:srgbClr val="000000"/>
                </a:solidFill>
              </a:rPr>
              <a:t>Santiago_Calatrava</a:t>
            </a:r>
            <a:endParaRPr lang="en-US" sz="800" dirty="0">
              <a:solidFill>
                <a:srgbClr val="000000"/>
              </a:solidFill>
            </a:endParaRPr>
          </a:p>
        </p:txBody>
      </p:sp>
    </p:spTree>
    <p:extLst>
      <p:ext uri="{BB962C8B-B14F-4D97-AF65-F5344CB8AC3E}">
        <p14:creationId xmlns:p14="http://schemas.microsoft.com/office/powerpoint/2010/main" val="607961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tLang="en-US" dirty="0">
                <a:ea typeface="ＭＳ Ｐゴシック" charset="-128"/>
              </a:rPr>
              <a:t>The Overarching Principle</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2B3B4E2E-30E6-F248-9444-D019D8D0019B}" type="slidenum">
              <a:rPr lang="en-US" altLang="en-US" sz="1600">
                <a:solidFill>
                  <a:srgbClr val="000000"/>
                </a:solidFill>
                <a:latin typeface="Garamond" charset="0"/>
              </a:rPr>
              <a:pPr>
                <a:spcBef>
                  <a:spcPct val="0"/>
                </a:spcBef>
                <a:buClrTx/>
                <a:buSzTx/>
                <a:buFontTx/>
                <a:buNone/>
              </a:pPr>
              <a:t>145</a:t>
            </a:fld>
            <a:endParaRPr lang="en-US" altLang="en-US" sz="1600">
              <a:solidFill>
                <a:srgbClr val="000000"/>
              </a:solidFill>
              <a:latin typeface="Garamond"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14400"/>
            <a:ext cx="6350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214938"/>
            <a:ext cx="91440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763367"/>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Principles for Computing?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146</a:t>
            </a:fld>
            <a:endParaRPr lang="en-US" altLang="en-US"/>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r>
              <a:rPr lang="en-US" sz="1000" dirty="0">
                <a:solidFill>
                  <a:srgbClr val="000000"/>
                </a:solidFill>
                <a:latin typeface="Calibri"/>
                <a:cs typeface="Calibri"/>
              </a:rPr>
              <a:t>Source: http://</a:t>
            </a:r>
            <a:r>
              <a:rPr lang="en-US" sz="1000" dirty="0" err="1">
                <a:solidFill>
                  <a:srgbClr val="000000"/>
                </a:solidFill>
                <a:latin typeface="Calibri"/>
                <a:cs typeface="Calibri"/>
              </a:rPr>
              <a:t>spectrum.ieee.org</a:t>
            </a:r>
            <a:r>
              <a:rPr lang="en-US" sz="1000" dirty="0">
                <a:solidFill>
                  <a:srgbClr val="000000"/>
                </a:solidFill>
                <a:latin typeface="Calibri"/>
                <a:cs typeface="Calibri"/>
              </a:rPr>
              <a:t>/image/</a:t>
            </a:r>
            <a:r>
              <a:rPr lang="en-US" sz="1000" dirty="0" err="1">
                <a:solidFill>
                  <a:srgbClr val="000000"/>
                </a:solidFill>
                <a:latin typeface="Calibri"/>
                <a:cs typeface="Calibri"/>
              </a:rPr>
              <a:t>MjYzMzAyMg.jpeg</a:t>
            </a:r>
            <a:endParaRPr lang="en-US" sz="1000" dirty="0">
              <a:solidFill>
                <a:srgbClr val="000000"/>
              </a:solidFill>
              <a:latin typeface="Calibri"/>
              <a:cs typeface="Calibri"/>
            </a:endParaRPr>
          </a:p>
        </p:txBody>
      </p:sp>
    </p:spTree>
    <p:extLst>
      <p:ext uri="{BB962C8B-B14F-4D97-AF65-F5344CB8AC3E}">
        <p14:creationId xmlns:p14="http://schemas.microsoft.com/office/powerpoint/2010/main" val="678605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908720"/>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memory </a:t>
            </a:r>
            <a:r>
              <a:rPr lang="en-US" dirty="0"/>
              <a:t>problem</a:t>
            </a:r>
            <a:endParaRPr lang="en-US" dirty="0">
              <a:solidFill>
                <a:srgbClr val="0000FF"/>
              </a:solidFill>
            </a:endParaRPr>
          </a:p>
          <a:p>
            <a:endParaRPr lang="en-US" sz="1400" dirty="0"/>
          </a:p>
          <a:p>
            <a:r>
              <a:rPr lang="en-US" dirty="0">
                <a:solidFill>
                  <a:srgbClr val="FF0000"/>
                </a:solidFill>
              </a:rPr>
              <a:t>Discover design principles for </a:t>
            </a:r>
            <a:r>
              <a:rPr lang="en-US" dirty="0">
                <a:solidFill>
                  <a:srgbClr val="0000FF"/>
                </a:solidFill>
              </a:rPr>
              <a:t>fundamentally secure and reliable computer architectures</a:t>
            </a:r>
          </a:p>
          <a:p>
            <a:endParaRPr lang="en-US" sz="1400" dirty="0">
              <a:solidFill>
                <a:srgbClr val="FF0000"/>
              </a:solidFill>
            </a:endParaRPr>
          </a:p>
          <a:p>
            <a:r>
              <a:rPr lang="en-US" dirty="0">
                <a:solidFill>
                  <a:srgbClr val="FF0000"/>
                </a:solidFill>
              </a:rPr>
              <a:t>Design complete systems to be balanced and energy-efficient</a:t>
            </a:r>
            <a:r>
              <a:rPr lang="en-US" dirty="0"/>
              <a:t>, i.e., </a:t>
            </a:r>
            <a:r>
              <a:rPr lang="en-US" dirty="0">
                <a:solidFill>
                  <a:srgbClr val="0000FF"/>
                </a:solidFill>
              </a:rPr>
              <a:t>data-centric (or memory-centric) </a:t>
            </a:r>
            <a:r>
              <a:rPr lang="en-US" dirty="0"/>
              <a:t>and</a:t>
            </a:r>
            <a:r>
              <a:rPr lang="en-US" dirty="0">
                <a:solidFill>
                  <a:srgbClr val="0000FF"/>
                </a:solidFill>
              </a:rPr>
              <a:t> low latency</a:t>
            </a:r>
          </a:p>
          <a:p>
            <a:endParaRPr lang="en-US" sz="1400" dirty="0">
              <a:solidFill>
                <a:srgbClr val="0000FF"/>
              </a:solidFill>
            </a:endParaRPr>
          </a:p>
          <a:p>
            <a:r>
              <a:rPr lang="en-US" dirty="0">
                <a:solidFill>
                  <a:srgbClr val="FF0000"/>
                </a:solidFill>
              </a:rPr>
              <a:t>Enable new and emerging memory architectures </a:t>
            </a:r>
          </a:p>
          <a:p>
            <a:endParaRPr lang="en-US" sz="14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147</a:t>
            </a:fld>
            <a:endParaRPr lang="en-US" dirty="0"/>
          </a:p>
        </p:txBody>
      </p:sp>
    </p:spTree>
    <p:extLst>
      <p:ext uri="{BB962C8B-B14F-4D97-AF65-F5344CB8AC3E}">
        <p14:creationId xmlns:p14="http://schemas.microsoft.com/office/powerpoint/2010/main" val="2821739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Think Across the Stack</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148</a:t>
            </a:fld>
            <a:endParaRPr lang="en-US"/>
          </a:p>
        </p:txBody>
      </p:sp>
      <p:sp>
        <p:nvSpPr>
          <p:cNvPr id="5" name="Text Box 17"/>
          <p:cNvSpPr txBox="1">
            <a:spLocks noChangeArrowheads="1"/>
          </p:cNvSpPr>
          <p:nvPr/>
        </p:nvSpPr>
        <p:spPr bwMode="auto">
          <a:xfrm>
            <a:off x="3501600" y="3690342"/>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6" name="Text Box 18"/>
          <p:cNvSpPr txBox="1">
            <a:spLocks noChangeAspect="1" noChangeArrowheads="1"/>
          </p:cNvSpPr>
          <p:nvPr/>
        </p:nvSpPr>
        <p:spPr bwMode="auto">
          <a:xfrm>
            <a:off x="3501600" y="3318867"/>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7" name="Text Box 19"/>
          <p:cNvSpPr txBox="1">
            <a:spLocks noChangeAspect="1" noChangeArrowheads="1"/>
          </p:cNvSpPr>
          <p:nvPr/>
        </p:nvSpPr>
        <p:spPr bwMode="auto">
          <a:xfrm>
            <a:off x="3498425" y="2654548"/>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3498425" y="2283073"/>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3498425" y="1916360"/>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2"/>
          <p:cNvSpPr txBox="1">
            <a:spLocks noChangeAspect="1" noChangeArrowheads="1"/>
          </p:cNvSpPr>
          <p:nvPr/>
        </p:nvSpPr>
        <p:spPr bwMode="auto">
          <a:xfrm>
            <a:off x="3501600" y="4063404"/>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cs typeface="Arial" charset="0"/>
              </a:rPr>
              <a:t>Logic</a:t>
            </a:r>
          </a:p>
          <a:p>
            <a:pPr>
              <a:defRPr/>
            </a:pPr>
            <a:endParaRPr lang="en-US" sz="1750" dirty="0">
              <a:solidFill>
                <a:srgbClr val="000000"/>
              </a:solidFill>
              <a:latin typeface="Tahoma" pitchFamily="34" charset="0"/>
              <a:cs typeface="Arial" charset="0"/>
            </a:endParaRPr>
          </a:p>
        </p:txBody>
      </p:sp>
      <p:sp>
        <p:nvSpPr>
          <p:cNvPr id="11" name="Text Box 23"/>
          <p:cNvSpPr txBox="1">
            <a:spLocks noChangeAspect="1" noChangeArrowheads="1"/>
          </p:cNvSpPr>
          <p:nvPr/>
        </p:nvSpPr>
        <p:spPr bwMode="auto">
          <a:xfrm>
            <a:off x="3501600" y="4434879"/>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12" name="Text Box 24"/>
          <p:cNvSpPr txBox="1">
            <a:spLocks noChangeAspect="1" noChangeArrowheads="1"/>
          </p:cNvSpPr>
          <p:nvPr/>
        </p:nvSpPr>
        <p:spPr bwMode="auto">
          <a:xfrm>
            <a:off x="3501600" y="2996480"/>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13" name="Text Box 23"/>
          <p:cNvSpPr txBox="1">
            <a:spLocks noChangeAspect="1" noChangeArrowheads="1"/>
          </p:cNvSpPr>
          <p:nvPr/>
        </p:nvSpPr>
        <p:spPr bwMode="auto">
          <a:xfrm>
            <a:off x="3503188" y="4790479"/>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14" name="Rounded Rectangle 13"/>
          <p:cNvSpPr>
            <a:spLocks noChangeArrowheads="1"/>
          </p:cNvSpPr>
          <p:nvPr/>
        </p:nvSpPr>
        <p:spPr bwMode="auto">
          <a:xfrm rot="5400000">
            <a:off x="3392996" y="2393540"/>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FF"/>
              </a:solidFill>
              <a:latin typeface="Tahoma"/>
            </a:endParaRPr>
          </a:p>
        </p:txBody>
      </p:sp>
    </p:spTree>
    <p:extLst>
      <p:ext uri="{BB962C8B-B14F-4D97-AF65-F5344CB8AC3E}">
        <p14:creationId xmlns:p14="http://schemas.microsoft.com/office/powerpoint/2010/main" val="17780993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If In Doubt, See Other Doubtful Technologies</a:t>
            </a:r>
          </a:p>
        </p:txBody>
      </p:sp>
      <p:sp>
        <p:nvSpPr>
          <p:cNvPr id="3" name="Content Placeholder 2"/>
          <p:cNvSpPr>
            <a:spLocks noGrp="1"/>
          </p:cNvSpPr>
          <p:nvPr>
            <p:ph idx="1"/>
          </p:nvPr>
        </p:nvSpPr>
        <p:spPr>
          <a:xfrm>
            <a:off x="228600" y="980728"/>
            <a:ext cx="8610600" cy="4876800"/>
          </a:xfrm>
        </p:spPr>
        <p:txBody>
          <a:bodyPr/>
          <a:lstStyle/>
          <a:p>
            <a:r>
              <a:rPr lang="en-US" dirty="0"/>
              <a:t>A very “doubtful” emerging technology </a:t>
            </a:r>
          </a:p>
          <a:p>
            <a:pPr lvl="1"/>
            <a:r>
              <a:rPr lang="en-US" dirty="0"/>
              <a:t>for at least two decades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149</a:t>
            </a:fld>
            <a:endParaRPr lang="en-US" altLang="en-US">
              <a:solidFill>
                <a:srgbClr val="000000"/>
              </a:solidFill>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lvl="0" algn="ctr">
              <a:spcBef>
                <a:spcPts val="450"/>
              </a:spcBef>
            </a:pPr>
            <a:r>
              <a:rPr lang="en-US" sz="2100" b="1" dirty="0">
                <a:solidFill>
                  <a:srgbClr val="0000FF"/>
                </a:solidFill>
                <a:latin typeface="Adobe Garamond Pro" panose="02020502060506020403" pitchFamily="18" charset="0"/>
                <a:hlinkClick r:id="rId2"/>
              </a:rPr>
              <a:t>https://arxiv.org/pdf/1706.08642</a:t>
            </a:r>
            <a:r>
              <a:rPr lang="en-US" sz="2100" b="1" dirty="0">
                <a:solidFill>
                  <a:srgbClr val="0000FF"/>
                </a:solidFill>
                <a:latin typeface="Adobe Garamond Pro" panose="02020502060506020403" pitchFamily="18" charset="0"/>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855679"/>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2132856"/>
            <a:ext cx="3874137" cy="369332"/>
          </a:xfrm>
          <a:prstGeom prst="rect">
            <a:avLst/>
          </a:prstGeom>
          <a:noFill/>
        </p:spPr>
        <p:txBody>
          <a:bodyPr wrap="none" rtlCol="0">
            <a:spAutoFit/>
          </a:bodyPr>
          <a:lstStyle/>
          <a:p>
            <a:r>
              <a:rPr lang="en-US" i="1" dirty="0">
                <a:solidFill>
                  <a:srgbClr val="FF0000"/>
                </a:solidFill>
              </a:rPr>
              <a:t>Proceedings of the IEEE, Sept. 2017</a:t>
            </a:r>
          </a:p>
        </p:txBody>
      </p:sp>
    </p:spTree>
    <p:extLst>
      <p:ext uri="{BB962C8B-B14F-4D97-AF65-F5344CB8AC3E}">
        <p14:creationId xmlns:p14="http://schemas.microsoft.com/office/powerpoint/2010/main" val="226264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Memory &amp; Storage</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87447639"/>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March 21, 2018</a:t>
            </a:r>
          </a:p>
          <a:p>
            <a:r>
              <a:rPr lang="en-US" sz="2200" dirty="0" err="1"/>
              <a:t>Euromicro</a:t>
            </a:r>
            <a:r>
              <a:rPr lang="en-US" sz="2200" dirty="0"/>
              <a:t> PDP 2018 Keynote Talk</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p:nvPr>
        </p:nvSpPr>
        <p:spPr>
          <a:xfrm>
            <a:off x="395536" y="1227584"/>
            <a:ext cx="8382000" cy="2201416"/>
          </a:xfrm>
        </p:spPr>
        <p:txBody>
          <a:bodyPr>
            <a:normAutofit/>
          </a:bodyPr>
          <a:lstStyle/>
          <a:p>
            <a:pPr algn="ctr"/>
            <a:r>
              <a:rPr lang="en-US" sz="4400" b="1" dirty="0"/>
              <a:t>Future Computing Architectures</a:t>
            </a:r>
            <a:br>
              <a:rPr lang="en-US" sz="4400" dirty="0"/>
            </a:br>
            <a:r>
              <a:rPr lang="en-US" sz="4400" dirty="0"/>
              <a:t>Challenges and Opportunities</a:t>
            </a:r>
            <a:br>
              <a:rPr lang="en-US" sz="4400" dirty="0"/>
            </a:br>
            <a:br>
              <a:rPr lang="en-US" sz="800" dirty="0"/>
            </a:br>
            <a:r>
              <a:rPr lang="en-US" sz="3600" dirty="0">
                <a:solidFill>
                  <a:srgbClr val="FF0000"/>
                </a:solidFill>
              </a:rPr>
              <a:t>(with a Large Focus on Memory)</a:t>
            </a: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7777882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a:xfrm>
            <a:off x="228600" y="1187605"/>
            <a:ext cx="8610600" cy="5193723"/>
          </a:xfrm>
        </p:spPr>
        <p:txBody>
          <a:bodyPr/>
          <a:lstStyle/>
          <a:p>
            <a:r>
              <a:rPr lang="en-US" dirty="0">
                <a:solidFill>
                  <a:srgbClr val="0000FF"/>
                </a:solidFill>
              </a:rPr>
              <a:t>My current and past students and postdocs</a:t>
            </a:r>
          </a:p>
          <a:p>
            <a:pPr lvl="1"/>
            <a:r>
              <a:rPr lang="en-US" sz="2100" dirty="0" err="1"/>
              <a:t>Rachata</a:t>
            </a:r>
            <a:r>
              <a:rPr lang="en-US" sz="2100" dirty="0"/>
              <a:t> </a:t>
            </a:r>
            <a:r>
              <a:rPr lang="en-US" sz="2100" dirty="0" err="1"/>
              <a:t>Ausavarungnirun</a:t>
            </a:r>
            <a:r>
              <a:rPr lang="en-US" sz="2100" dirty="0"/>
              <a:t>, Abhishek </a:t>
            </a:r>
            <a:r>
              <a:rPr lang="en-US" sz="2100" dirty="0" err="1"/>
              <a:t>Bhowmick</a:t>
            </a:r>
            <a:r>
              <a:rPr lang="en-US" sz="2100" dirty="0"/>
              <a:t>, </a:t>
            </a:r>
            <a:r>
              <a:rPr lang="en-US" sz="2100" dirty="0" err="1"/>
              <a:t>Amirali</a:t>
            </a:r>
            <a:r>
              <a:rPr lang="en-US" sz="2100" dirty="0"/>
              <a:t> </a:t>
            </a:r>
            <a:r>
              <a:rPr lang="en-US" sz="2100" dirty="0" err="1"/>
              <a:t>Boroumand</a:t>
            </a:r>
            <a:r>
              <a:rPr lang="en-US" sz="2100" dirty="0"/>
              <a:t>, </a:t>
            </a:r>
            <a:r>
              <a:rPr lang="en-US" sz="2100" dirty="0" err="1"/>
              <a:t>Rui</a:t>
            </a:r>
            <a:r>
              <a:rPr lang="en-US" sz="2100" dirty="0"/>
              <a:t> </a:t>
            </a:r>
            <a:r>
              <a:rPr lang="en-US" sz="2100" dirty="0" err="1"/>
              <a:t>Cai</a:t>
            </a:r>
            <a:r>
              <a:rPr lang="en-US" sz="2100" dirty="0"/>
              <a:t>, Yu </a:t>
            </a:r>
            <a:r>
              <a:rPr lang="en-US" sz="2100" dirty="0" err="1"/>
              <a:t>Cai</a:t>
            </a:r>
            <a:r>
              <a:rPr lang="en-US" sz="2100" dirty="0"/>
              <a:t>, Kevin Chang, </a:t>
            </a:r>
            <a:r>
              <a:rPr lang="en-US" sz="2100" dirty="0" err="1"/>
              <a:t>Saugata</a:t>
            </a:r>
            <a:r>
              <a:rPr lang="en-US" sz="2100" dirty="0"/>
              <a:t> </a:t>
            </a:r>
            <a:r>
              <a:rPr lang="en-US" sz="2100" dirty="0" err="1"/>
              <a:t>Ghose</a:t>
            </a:r>
            <a:r>
              <a:rPr lang="en-US" sz="2100" dirty="0"/>
              <a:t>, Kevin Hsieh, Tyler </a:t>
            </a:r>
            <a:r>
              <a:rPr lang="en-US" sz="2100" dirty="0" err="1"/>
              <a:t>Huberty</a:t>
            </a:r>
            <a:r>
              <a:rPr lang="en-US" sz="2100" dirty="0"/>
              <a:t>, Ben </a:t>
            </a:r>
            <a:r>
              <a:rPr lang="en-US" sz="2100" dirty="0" err="1"/>
              <a:t>Jaiyen</a:t>
            </a:r>
            <a:r>
              <a:rPr lang="en-US" sz="2100" dirty="0"/>
              <a:t>, Samira Khan, </a:t>
            </a:r>
            <a:r>
              <a:rPr lang="en-US" sz="2100" dirty="0" err="1"/>
              <a:t>Jeremie</a:t>
            </a:r>
            <a:r>
              <a:rPr lang="en-US" sz="2100" dirty="0"/>
              <a:t> Kim, Yoongu Kim, Yang Li, Jamie Liu, Lavanya Subramanian, Donghyuk Lee, </a:t>
            </a:r>
            <a:r>
              <a:rPr lang="en-US" sz="2100" dirty="0" err="1"/>
              <a:t>Yixin</a:t>
            </a:r>
            <a:r>
              <a:rPr lang="en-US" sz="2100" dirty="0"/>
              <a:t> </a:t>
            </a:r>
            <a:r>
              <a:rPr lang="en-US" sz="2100" dirty="0" err="1"/>
              <a:t>Luo</a:t>
            </a:r>
            <a:r>
              <a:rPr lang="en-US" sz="2100" dirty="0"/>
              <a:t>, Justin Meza, Gennady </a:t>
            </a:r>
            <a:r>
              <a:rPr lang="en-US" sz="2100" dirty="0" err="1"/>
              <a:t>Pekhimenko</a:t>
            </a:r>
            <a:r>
              <a:rPr lang="en-US" sz="2100" dirty="0"/>
              <a:t>, Vivek Seshadri, Lavanya Subramanian, </a:t>
            </a:r>
            <a:r>
              <a:rPr lang="en-US" sz="2100" dirty="0" err="1"/>
              <a:t>Nandita</a:t>
            </a:r>
            <a:r>
              <a:rPr lang="en-US" sz="2100" dirty="0"/>
              <a:t> </a:t>
            </a:r>
            <a:r>
              <a:rPr lang="en-US" sz="2100" dirty="0" err="1"/>
              <a:t>Vijaykumar</a:t>
            </a:r>
            <a:r>
              <a:rPr lang="en-US" sz="2100" dirty="0"/>
              <a:t>, </a:t>
            </a:r>
            <a:r>
              <a:rPr lang="en-US" sz="2100" dirty="0" err="1"/>
              <a:t>HanBin</a:t>
            </a:r>
            <a:r>
              <a:rPr lang="en-US" sz="2100" dirty="0"/>
              <a:t> Yoon, </a:t>
            </a:r>
            <a:r>
              <a:rPr lang="en-US" sz="2100" dirty="0" err="1"/>
              <a:t>Jishen</a:t>
            </a:r>
            <a:r>
              <a:rPr lang="en-US" sz="2100" dirty="0"/>
              <a:t> Zhao, …</a:t>
            </a:r>
          </a:p>
          <a:p>
            <a:endParaRPr lang="en-US" sz="400" dirty="0"/>
          </a:p>
          <a:p>
            <a:endParaRPr lang="en-US" sz="400" dirty="0"/>
          </a:p>
          <a:p>
            <a:endParaRPr lang="en-US" sz="400" dirty="0"/>
          </a:p>
          <a:p>
            <a:r>
              <a:rPr lang="en-US" dirty="0">
                <a:solidFill>
                  <a:srgbClr val="0000FF"/>
                </a:solidFill>
              </a:rPr>
              <a:t>My collaborators</a:t>
            </a:r>
          </a:p>
          <a:p>
            <a:pPr lvl="1"/>
            <a:r>
              <a:rPr lang="en-US" sz="2100" dirty="0"/>
              <a:t>Can Alkan, Chita Das, Phil Gibbons, </a:t>
            </a:r>
            <a:r>
              <a:rPr lang="en-US" sz="2100" dirty="0" err="1"/>
              <a:t>Sriram</a:t>
            </a:r>
            <a:r>
              <a:rPr lang="en-US" sz="2100" dirty="0"/>
              <a:t> </a:t>
            </a:r>
            <a:r>
              <a:rPr lang="en-US" sz="2100" dirty="0" err="1"/>
              <a:t>Govindan</a:t>
            </a:r>
            <a:r>
              <a:rPr lang="en-US" sz="2100" dirty="0"/>
              <a:t>, Norm </a:t>
            </a:r>
            <a:r>
              <a:rPr lang="en-US" sz="2100" dirty="0" err="1"/>
              <a:t>Jouppi</a:t>
            </a:r>
            <a:r>
              <a:rPr lang="en-US" sz="2100" dirty="0"/>
              <a:t>, </a:t>
            </a:r>
            <a:r>
              <a:rPr lang="en-US" sz="2100" dirty="0" err="1"/>
              <a:t>Mahmut</a:t>
            </a:r>
            <a:r>
              <a:rPr lang="en-US" sz="2100" dirty="0"/>
              <a:t> </a:t>
            </a:r>
            <a:r>
              <a:rPr lang="en-US" sz="2100" dirty="0" err="1"/>
              <a:t>Kandemir</a:t>
            </a:r>
            <a:r>
              <a:rPr lang="en-US" sz="2100" dirty="0"/>
              <a:t>, Mike </a:t>
            </a:r>
            <a:r>
              <a:rPr lang="en-US" sz="2100" dirty="0" err="1"/>
              <a:t>Kozuch</a:t>
            </a:r>
            <a:r>
              <a:rPr lang="en-US" sz="2100" dirty="0"/>
              <a:t>, </a:t>
            </a:r>
            <a:r>
              <a:rPr lang="en-US" sz="2100" dirty="0" err="1"/>
              <a:t>Konrad</a:t>
            </a:r>
            <a:r>
              <a:rPr lang="en-US" sz="2100" dirty="0"/>
              <a:t> Lai, Ken Mai, Todd Mowry, Yale </a:t>
            </a:r>
            <a:r>
              <a:rPr lang="en-US" sz="2100" dirty="0" err="1"/>
              <a:t>Patt</a:t>
            </a:r>
            <a:r>
              <a:rPr lang="en-US" sz="2100" dirty="0"/>
              <a:t>, </a:t>
            </a:r>
            <a:r>
              <a:rPr lang="en-US" sz="2100" dirty="0" err="1"/>
              <a:t>Moinuddin</a:t>
            </a:r>
            <a:r>
              <a:rPr lang="en-US" sz="2100" dirty="0"/>
              <a:t> </a:t>
            </a:r>
            <a:r>
              <a:rPr lang="en-US" sz="2100" dirty="0" err="1"/>
              <a:t>Qureshi</a:t>
            </a:r>
            <a:r>
              <a:rPr lang="en-US" sz="2100" dirty="0"/>
              <a:t>, Partha Ranganathan, </a:t>
            </a:r>
            <a:r>
              <a:rPr lang="en-US" sz="2100" dirty="0" err="1"/>
              <a:t>Bikash</a:t>
            </a:r>
            <a:r>
              <a:rPr lang="en-US" sz="2100" dirty="0"/>
              <a:t> Sharma, </a:t>
            </a:r>
            <a:r>
              <a:rPr lang="en-US" sz="2100" dirty="0" err="1"/>
              <a:t>Kushagra</a:t>
            </a:r>
            <a:r>
              <a:rPr lang="en-US" sz="2100" dirty="0"/>
              <a:t> </a:t>
            </a:r>
            <a:r>
              <a:rPr lang="en-US" sz="2100" dirty="0" err="1"/>
              <a:t>Vaid</a:t>
            </a:r>
            <a:r>
              <a:rPr lang="en-US" sz="2100" dirty="0"/>
              <a:t>, Chris Wilkerson, …</a:t>
            </a:r>
          </a:p>
        </p:txBody>
      </p:sp>
      <p:sp>
        <p:nvSpPr>
          <p:cNvPr id="4" name="Slide Number Placeholder 3"/>
          <p:cNvSpPr>
            <a:spLocks noGrp="1"/>
          </p:cNvSpPr>
          <p:nvPr>
            <p:ph type="sldNum" sz="quarter" idx="11"/>
          </p:nvPr>
        </p:nvSpPr>
        <p:spPr/>
        <p:txBody>
          <a:bodyPr/>
          <a:lstStyle/>
          <a:p>
            <a:fld id="{27F28456-B93E-5440-A8F9-7EDDF5DA4557}" type="slidenum">
              <a:rPr lang="en-US" smtClean="0">
                <a:solidFill>
                  <a:srgbClr val="000000"/>
                </a:solidFill>
              </a:rPr>
              <a:pPr/>
              <a:t>151</a:t>
            </a:fld>
            <a:endParaRPr lang="en-US">
              <a:solidFill>
                <a:srgbClr val="000000"/>
              </a:solidFill>
            </a:endParaRPr>
          </a:p>
        </p:txBody>
      </p:sp>
    </p:spTree>
    <p:extLst>
      <p:ext uri="{BB962C8B-B14F-4D97-AF65-F5344CB8AC3E}">
        <p14:creationId xmlns:p14="http://schemas.microsoft.com/office/powerpoint/2010/main" val="1033300965"/>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NSF</a:t>
            </a:r>
          </a:p>
          <a:p>
            <a:r>
              <a:rPr lang="en-US" dirty="0"/>
              <a:t>GSRC</a:t>
            </a:r>
          </a:p>
          <a:p>
            <a:r>
              <a:rPr lang="en-US" dirty="0"/>
              <a:t>SRC</a:t>
            </a:r>
          </a:p>
          <a:p>
            <a:r>
              <a:rPr lang="en-US" dirty="0" err="1"/>
              <a:t>CyLab</a:t>
            </a:r>
            <a:endParaRPr lang="en-US" dirty="0"/>
          </a:p>
          <a:p>
            <a:r>
              <a:rPr lang="en-US" dirty="0"/>
              <a:t>AMD, Google, Facebook, HP Labs, Huawei, IBM, Intel, Microsoft, </a:t>
            </a:r>
            <a:r>
              <a:rPr lang="en-US" dirty="0" err="1"/>
              <a:t>Nvidia</a:t>
            </a:r>
            <a:r>
              <a:rPr lang="en-US" dirty="0"/>
              <a:t>, Oracle, Qualcomm, Rambus, Samsung, Seagate, VMware</a:t>
            </a:r>
          </a:p>
        </p:txBody>
      </p:sp>
      <p:sp>
        <p:nvSpPr>
          <p:cNvPr id="4" name="Slide Number Placeholder 3"/>
          <p:cNvSpPr>
            <a:spLocks noGrp="1"/>
          </p:cNvSpPr>
          <p:nvPr>
            <p:ph type="sldNum" sz="quarter" idx="11"/>
          </p:nvPr>
        </p:nvSpPr>
        <p:spPr/>
        <p:txBody>
          <a:bodyPr/>
          <a:lstStyle/>
          <a:p>
            <a:fld id="{27F28456-B93E-5440-A8F9-7EDDF5DA4557}" type="slidenum">
              <a:rPr lang="en-US" smtClean="0">
                <a:solidFill>
                  <a:srgbClr val="000000"/>
                </a:solidFill>
              </a:rPr>
              <a:pPr/>
              <a:t>152</a:t>
            </a:fld>
            <a:endParaRPr lang="en-US">
              <a:solidFill>
                <a:srgbClr val="000000"/>
              </a:solidFill>
            </a:endParaRPr>
          </a:p>
        </p:txBody>
      </p:sp>
    </p:spTree>
    <p:extLst>
      <p:ext uri="{BB962C8B-B14F-4D97-AF65-F5344CB8AC3E}">
        <p14:creationId xmlns:p14="http://schemas.microsoft.com/office/powerpoint/2010/main" val="2136549113"/>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a:t>
            </a:r>
          </a:p>
          <a:p>
            <a:pPr lvl="1"/>
            <a:r>
              <a:rPr lang="en-US" dirty="0">
                <a:hlinkClick r:id="rId4"/>
              </a:rPr>
              <a:t>https://github.com/CMU-SAFARI/memsim</a:t>
            </a:r>
            <a:r>
              <a:rPr lang="en-US" dirty="0"/>
              <a:t> </a:t>
            </a:r>
          </a:p>
          <a:p>
            <a:r>
              <a:rPr lang="en-US" dirty="0" err="1">
                <a:solidFill>
                  <a:srgbClr val="0000FF"/>
                </a:solidFill>
              </a:rPr>
              <a:t>NOCulator</a:t>
            </a:r>
            <a:endParaRPr lang="en-US" dirty="0">
              <a:solidFill>
                <a:srgbClr val="0000FF"/>
              </a:solidFill>
            </a:endParaRPr>
          </a:p>
          <a:p>
            <a:pPr lvl="1"/>
            <a:r>
              <a:rPr lang="en-US" dirty="0">
                <a:hlinkClick r:id="rId5"/>
              </a:rPr>
              <a:t>https://github.com/CMU-SAFARI/NOCulator</a:t>
            </a:r>
            <a:r>
              <a:rPr lang="en-US" dirty="0"/>
              <a:t> </a:t>
            </a:r>
          </a:p>
          <a:p>
            <a:r>
              <a:rPr lang="en-US" dirty="0">
                <a:solidFill>
                  <a:srgbClr val="0000FF"/>
                </a:solidFill>
              </a:rPr>
              <a:t>DRAM Error Model</a:t>
            </a:r>
          </a:p>
          <a:p>
            <a:pPr lvl="1"/>
            <a:r>
              <a:rPr lang="en-US" dirty="0">
                <a:hlinkClick r:id="rId6"/>
              </a:rPr>
              <a:t>http://www.ece.cmu.edu/~safari/tools/memerr/index.html</a:t>
            </a:r>
            <a:r>
              <a:rPr lang="en-US" dirty="0"/>
              <a:t> </a:t>
            </a:r>
          </a:p>
          <a:p>
            <a:pPr lvl="1"/>
            <a:endParaRPr lang="en-US" sz="1200" dirty="0"/>
          </a:p>
          <a:p>
            <a:r>
              <a:rPr lang="en-US" dirty="0">
                <a:solidFill>
                  <a:srgbClr val="FF0000"/>
                </a:solidFill>
              </a:rPr>
              <a:t>Other open-source software from my group</a:t>
            </a:r>
          </a:p>
          <a:p>
            <a:pPr lvl="1"/>
            <a:r>
              <a:rPr lang="en-US" dirty="0">
                <a:hlinkClick r:id="rId7"/>
              </a:rPr>
              <a:t>https://github.com/CMU-SAFARI/</a:t>
            </a:r>
            <a:r>
              <a:rPr lang="en-US" dirty="0"/>
              <a:t> </a:t>
            </a:r>
          </a:p>
          <a:p>
            <a:pPr lvl="1"/>
            <a:r>
              <a:rPr lang="en-US" dirty="0">
                <a:hlinkClick r:id="rId8"/>
              </a:rPr>
              <a:t>http://www.ece.cmu.edu/~safari/tools.html</a:t>
            </a:r>
            <a:r>
              <a:rPr lang="en-US" dirty="0"/>
              <a:t> </a:t>
            </a:r>
          </a:p>
        </p:txBody>
      </p:sp>
      <p:sp>
        <p:nvSpPr>
          <p:cNvPr id="4" name="Slide Number Placeholder 3"/>
          <p:cNvSpPr>
            <a:spLocks noGrp="1"/>
          </p:cNvSpPr>
          <p:nvPr>
            <p:ph type="sldNum" sz="quarter" idx="11"/>
          </p:nvPr>
        </p:nvSpPr>
        <p:spPr/>
        <p:txBody>
          <a:bodyPr/>
          <a:lstStyle/>
          <a:p>
            <a:fld id="{27F28456-B93E-5440-A8F9-7EDDF5DA4557}" type="slidenum">
              <a:rPr lang="en-US" smtClean="0"/>
              <a:pPr/>
              <a:t>153</a:t>
            </a:fld>
            <a:endParaRPr lang="en-US"/>
          </a:p>
        </p:txBody>
      </p:sp>
    </p:spTree>
    <p:extLst>
      <p:ext uri="{BB962C8B-B14F-4D97-AF65-F5344CB8AC3E}">
        <p14:creationId xmlns:p14="http://schemas.microsoft.com/office/powerpoint/2010/main" val="540152635"/>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Slides Not Covered </a:t>
            </a:r>
            <a:br>
              <a:rPr lang="en-US" dirty="0"/>
            </a:br>
            <a:r>
              <a:rPr lang="en-US" dirty="0"/>
              <a:t>			But Could Be Useful</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323594FA-E141-4234-AE05-360401972BE7}" type="slidenum">
              <a:rPr lang="en-US" altLang="en-US" smtClean="0">
                <a:solidFill>
                  <a:srgbClr val="000000"/>
                </a:solidFill>
              </a:rPr>
              <a:pPr/>
              <a:t>154</a:t>
            </a:fld>
            <a:endParaRPr lang="en-US" altLang="en-US">
              <a:solidFill>
                <a:srgbClr val="000000"/>
              </a:solidFill>
            </a:endParaRPr>
          </a:p>
        </p:txBody>
      </p:sp>
    </p:spTree>
    <p:extLst>
      <p:ext uri="{BB962C8B-B14F-4D97-AF65-F5344CB8AC3E}">
        <p14:creationId xmlns:p14="http://schemas.microsoft.com/office/powerpoint/2010/main" val="254612198"/>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Performance: In-DRAM </a:t>
            </a:r>
            <a:r>
              <a:rPr lang="en-US"/>
              <a:t>Bitwise Operations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155</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0" y="1273196"/>
            <a:ext cx="9144000" cy="4311608"/>
          </a:xfrm>
          <a:prstGeom prst="rect">
            <a:avLst/>
          </a:prstGeom>
        </p:spPr>
      </p:pic>
    </p:spTree>
    <p:extLst>
      <p:ext uri="{BB962C8B-B14F-4D97-AF65-F5344CB8AC3E}">
        <p14:creationId xmlns:p14="http://schemas.microsoft.com/office/powerpoint/2010/main" val="1238539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of In-DRAM Bitwise Operations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156</a:t>
            </a:fld>
            <a:endParaRPr lang="en-US" altLang="en-US">
              <a:solidFill>
                <a:srgbClr val="000000"/>
              </a:solidFill>
            </a:endParaRPr>
          </a:p>
        </p:txBody>
      </p:sp>
      <p:sp>
        <p:nvSpPr>
          <p:cNvPr id="7" name="TextBox 6"/>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pic>
        <p:nvPicPr>
          <p:cNvPr id="3" name="Picture 2"/>
          <p:cNvPicPr>
            <a:picLocks noChangeAspect="1"/>
          </p:cNvPicPr>
          <p:nvPr/>
        </p:nvPicPr>
        <p:blipFill>
          <a:blip r:embed="rId2"/>
          <a:stretch>
            <a:fillRect/>
          </a:stretch>
        </p:blipFill>
        <p:spPr>
          <a:xfrm>
            <a:off x="0" y="1966435"/>
            <a:ext cx="9144000" cy="2925129"/>
          </a:xfrm>
          <a:prstGeom prst="rect">
            <a:avLst/>
          </a:prstGeom>
        </p:spPr>
      </p:pic>
    </p:spTree>
    <p:extLst>
      <p:ext uri="{BB962C8B-B14F-4D97-AF65-F5344CB8AC3E}">
        <p14:creationId xmlns:p14="http://schemas.microsoft.com/office/powerpoint/2010/main" val="571007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Open Problems</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E342A0-F66A-8349-9DE5-CDF9A06A5894}" type="slidenum">
              <a:rPr lang="en-US" sz="1200">
                <a:solidFill>
                  <a:srgbClr val="000000"/>
                </a:solidFill>
                <a:latin typeface="Garamond" charset="0"/>
                <a:cs typeface="Arial" charset="0"/>
              </a:rPr>
              <a:pPr eaLnBrk="1" hangingPunct="1"/>
              <a:t>157</a:t>
            </a:fld>
            <a:endParaRPr lang="en-US" sz="1200">
              <a:solidFill>
                <a:srgbClr val="000000"/>
              </a:solidFill>
              <a:latin typeface="Garamond" charset="0"/>
              <a:cs typeface="Arial" charset="0"/>
            </a:endParaRPr>
          </a:p>
        </p:txBody>
      </p:sp>
    </p:spTree>
    <p:extLst>
      <p:ext uri="{BB962C8B-B14F-4D97-AF65-F5344CB8AC3E}">
        <p14:creationId xmlns:p14="http://schemas.microsoft.com/office/powerpoint/2010/main" val="114755360"/>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Open Problems, See (I)</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158</a:t>
            </a:fld>
            <a:endParaRPr lang="en-US"/>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Rectangle 5"/>
          <p:cNvSpPr/>
          <p:nvPr/>
        </p:nvSpPr>
        <p:spPr>
          <a:xfrm>
            <a:off x="755576" y="6488668"/>
            <a:ext cx="8856984" cy="323165"/>
          </a:xfrm>
          <a:prstGeom prst="rect">
            <a:avLst/>
          </a:prstGeom>
        </p:spPr>
        <p:txBody>
          <a:bodyPr wrap="square">
            <a:spAutoFit/>
          </a:bodyPr>
          <a:lstStyle/>
          <a:p>
            <a:r>
              <a:rPr lang="en-US" sz="1500" dirty="0">
                <a:solidFill>
                  <a:srgbClr val="000000"/>
                </a:solidFill>
                <a:hlinkClick r:id="rId2"/>
              </a:rPr>
              <a:t>https://people.inf.ethz.ch/omutlu/pub/memory-systems-research_superfri14.pdf</a:t>
            </a:r>
            <a:r>
              <a:rPr lang="en-US" sz="1500" dirty="0">
                <a:solidFill>
                  <a:srgbClr val="000000"/>
                </a:solidFill>
              </a:rPr>
              <a:t> </a:t>
            </a:r>
          </a:p>
        </p:txBody>
      </p:sp>
    </p:spTree>
    <p:extLst>
      <p:ext uri="{BB962C8B-B14F-4D97-AF65-F5344CB8AC3E}">
        <p14:creationId xmlns:p14="http://schemas.microsoft.com/office/powerpoint/2010/main" val="1118223059"/>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Open Problems, See (II)</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pPr>
                <a:defRPr/>
              </a:pPr>
              <a:t>159</a:t>
            </a:fld>
            <a:endParaRPr lang="en-US"/>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755576" y="6519446"/>
            <a:ext cx="9865096" cy="323165"/>
          </a:xfrm>
          <a:prstGeom prst="rect">
            <a:avLst/>
          </a:prstGeom>
        </p:spPr>
        <p:txBody>
          <a:bodyPr wrap="square">
            <a:spAutoFit/>
          </a:bodyPr>
          <a:lstStyle/>
          <a:p>
            <a:r>
              <a:rPr lang="en-US" sz="1500" dirty="0">
                <a:solidFill>
                  <a:srgbClr val="000000"/>
                </a:solidFill>
                <a:hlinkClick r:id="rId3"/>
              </a:rPr>
              <a:t>https://people.inf.ethz.ch/omutlu/pub/rowhammer-and-other-memory-issues_date17.pdf</a:t>
            </a:r>
            <a:r>
              <a:rPr lang="en-US" sz="1500" dirty="0">
                <a:solidFill>
                  <a:srgbClr val="000000"/>
                </a:solidFill>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134555771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16</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Processors</a:t>
            </a:r>
          </a:p>
          <a:p>
            <a:pPr algn="ctr">
              <a:defRPr/>
            </a:pPr>
            <a:r>
              <a:rPr lang="en-US" kern="0" dirty="0">
                <a:solidFill>
                  <a:sysClr val="windowText" lastClr="000000"/>
                </a:solidFill>
                <a:latin typeface="Arial" pitchFamily="-107" charset="0"/>
                <a:ea typeface="Arial" pitchFamily="-107" charset="0"/>
                <a:cs typeface="Arial" pitchFamily="-107" charset="0"/>
              </a:rPr>
              <a:t>and caches</a:t>
            </a: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3398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25882191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Open Problems, See (III)</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160</a:t>
            </a:fld>
            <a:endParaRPr lang="en-US"/>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Rectangle 4"/>
          <p:cNvSpPr/>
          <p:nvPr/>
        </p:nvSpPr>
        <p:spPr>
          <a:xfrm>
            <a:off x="1205880" y="6488668"/>
            <a:ext cx="7470576" cy="323165"/>
          </a:xfrm>
          <a:prstGeom prst="rect">
            <a:avLst/>
          </a:prstGeom>
        </p:spPr>
        <p:txBody>
          <a:bodyPr wrap="square">
            <a:spAutoFit/>
          </a:bodyPr>
          <a:lstStyle/>
          <a:p>
            <a:r>
              <a:rPr lang="en-US" sz="1500" dirty="0">
                <a:solidFill>
                  <a:srgbClr val="000000"/>
                </a:solidFill>
                <a:hlinkClick r:id="rId2"/>
              </a:rPr>
              <a:t>https://people.inf.ethz.ch/omutlu/pub/memory-scaling_memcon13.pdf</a:t>
            </a:r>
            <a:r>
              <a:rPr lang="en-US" sz="1500" dirty="0">
                <a:solidFill>
                  <a:srgbClr val="000000"/>
                </a:solidFill>
              </a:rPr>
              <a:t> </a:t>
            </a:r>
          </a:p>
        </p:txBody>
      </p:sp>
    </p:spTree>
    <p:extLst>
      <p:ext uri="{BB962C8B-B14F-4D97-AF65-F5344CB8AC3E}">
        <p14:creationId xmlns:p14="http://schemas.microsoft.com/office/powerpoint/2010/main" val="1785729902"/>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Open Problems, See (IV)</a:t>
            </a:r>
          </a:p>
        </p:txBody>
      </p:sp>
      <p:sp>
        <p:nvSpPr>
          <p:cNvPr id="3" name="Content Placeholder 2"/>
          <p:cNvSpPr>
            <a:spLocks noGrp="1"/>
          </p:cNvSpPr>
          <p:nvPr>
            <p:ph idx="1"/>
          </p:nvPr>
        </p:nvSpPr>
        <p:spPr>
          <a:xfrm>
            <a:off x="228600" y="1124744"/>
            <a:ext cx="8807896" cy="5123656"/>
          </a:xfrm>
        </p:spPr>
        <p:txBody>
          <a:bodyPr/>
          <a:lstStyle/>
          <a:p>
            <a:r>
              <a:rPr lang="en-US" dirty="0"/>
              <a:t>Yu Cai, </a:t>
            </a:r>
            <a:r>
              <a:rPr lang="en-US" dirty="0" err="1"/>
              <a:t>Saugata</a:t>
            </a:r>
            <a:r>
              <a:rPr lang="en-US" dirty="0"/>
              <a:t> </a:t>
            </a:r>
            <a:r>
              <a:rPr lang="en-US" dirty="0" err="1"/>
              <a:t>Ghose</a:t>
            </a:r>
            <a:r>
              <a:rPr lang="en-US" dirty="0"/>
              <a:t>, Erich F. </a:t>
            </a:r>
            <a:r>
              <a:rPr lang="en-US" dirty="0" err="1"/>
              <a:t>Haratsch</a:t>
            </a:r>
            <a:r>
              <a:rPr lang="en-US" dirty="0"/>
              <a:t>, </a:t>
            </a:r>
            <a:r>
              <a:rPr lang="en-US" dirty="0" err="1"/>
              <a:t>Yixin</a:t>
            </a:r>
            <a:r>
              <a:rPr lang="en-US" dirty="0"/>
              <a:t> Luo, and Onur Mutlu,</a:t>
            </a:r>
            <a:br>
              <a:rPr lang="en-US" dirty="0"/>
            </a:br>
            <a:r>
              <a:rPr lang="en-US" b="1" dirty="0"/>
              <a:t>"Error Characterization, Mitigation, and Recovery in Flash Memory Based Solid State Drives"</a:t>
            </a:r>
            <a:br>
              <a:rPr lang="en-US" dirty="0"/>
            </a:br>
            <a:r>
              <a:rPr lang="en-US" i="1" dirty="0"/>
              <a:t>to appear in </a:t>
            </a:r>
            <a:r>
              <a:rPr lang="en-US" i="1" dirty="0">
                <a:hlinkClick r:id="rId2"/>
              </a:rPr>
              <a:t>Proceedings of the IEEE</a:t>
            </a:r>
            <a:r>
              <a:rPr lang="en-US" dirty="0"/>
              <a:t>, 2017.	        [</a:t>
            </a:r>
            <a:r>
              <a:rPr lang="en-US" dirty="0">
                <a:hlinkClick r:id="rId3"/>
              </a:rPr>
              <a:t>Preliminary arxiv.org version</a:t>
            </a:r>
            <a:r>
              <a:rPr lang="en-US" dirty="0"/>
              <a:t>] </a:t>
            </a:r>
            <a:br>
              <a:rPr lang="en-US" dirty="0"/>
            </a:b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161</a:t>
            </a:fld>
            <a:endParaRPr lang="en-US" altLang="en-US"/>
          </a:p>
        </p:txBody>
      </p:sp>
      <p:pic>
        <p:nvPicPr>
          <p:cNvPr id="5" name="Picture 4"/>
          <p:cNvPicPr>
            <a:picLocks noChangeAspect="1"/>
          </p:cNvPicPr>
          <p:nvPr/>
        </p:nvPicPr>
        <p:blipFill>
          <a:blip r:embed="rId4"/>
          <a:stretch>
            <a:fillRect/>
          </a:stretch>
        </p:blipFill>
        <p:spPr>
          <a:xfrm>
            <a:off x="0" y="4220553"/>
            <a:ext cx="9144000" cy="1440695"/>
          </a:xfrm>
          <a:prstGeom prst="rect">
            <a:avLst/>
          </a:prstGeom>
        </p:spPr>
      </p:pic>
      <p:sp>
        <p:nvSpPr>
          <p:cNvPr id="6" name="Rectangle 5"/>
          <p:cNvSpPr/>
          <p:nvPr/>
        </p:nvSpPr>
        <p:spPr>
          <a:xfrm>
            <a:off x="2627784" y="6517989"/>
            <a:ext cx="3587777" cy="338554"/>
          </a:xfrm>
          <a:prstGeom prst="rect">
            <a:avLst/>
          </a:prstGeom>
        </p:spPr>
        <p:txBody>
          <a:bodyPr wrap="none">
            <a:spAutoFit/>
          </a:bodyPr>
          <a:lstStyle/>
          <a:p>
            <a:r>
              <a:rPr lang="en-US" sz="1600" dirty="0">
                <a:solidFill>
                  <a:srgbClr val="000000"/>
                </a:solidFill>
                <a:hlinkClick r:id="rId3"/>
              </a:rPr>
              <a:t>https://arxiv.org/pdf/1706.08642.pdf</a:t>
            </a:r>
            <a:r>
              <a:rPr lang="en-US" sz="1600" dirty="0">
                <a:solidFill>
                  <a:srgbClr val="000000"/>
                </a:solidFill>
              </a:rPr>
              <a:t> </a:t>
            </a:r>
          </a:p>
        </p:txBody>
      </p:sp>
    </p:spTree>
    <p:extLst>
      <p:ext uri="{BB962C8B-B14F-4D97-AF65-F5344CB8AC3E}">
        <p14:creationId xmlns:p14="http://schemas.microsoft.com/office/powerpoint/2010/main" val="1678496089"/>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Reducing Memory Latency</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E342A0-F66A-8349-9DE5-CDF9A06A5894}" type="slidenum">
              <a:rPr lang="en-US" sz="1200">
                <a:solidFill>
                  <a:srgbClr val="000000"/>
                </a:solidFill>
                <a:latin typeface="Garamond" charset="0"/>
                <a:cs typeface="Arial" charset="0"/>
              </a:rPr>
              <a:pPr eaLnBrk="1" hangingPunct="1"/>
              <a:t>162</a:t>
            </a:fld>
            <a:endParaRPr lang="en-US" sz="1200">
              <a:solidFill>
                <a:srgbClr val="000000"/>
              </a:solidFill>
              <a:latin typeface="Garamond" charset="0"/>
              <a:cs typeface="Arial" charset="0"/>
            </a:endParaRPr>
          </a:p>
        </p:txBody>
      </p:sp>
    </p:spTree>
    <p:extLst>
      <p:ext uri="{BB962C8B-B14F-4D97-AF65-F5344CB8AC3E}">
        <p14:creationId xmlns:p14="http://schemas.microsoft.com/office/powerpoint/2010/main" val="631769826"/>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Main Memory Latency Lags Behind</a:t>
            </a:r>
          </a:p>
        </p:txBody>
      </p:sp>
      <p:sp>
        <p:nvSpPr>
          <p:cNvPr id="9" name="TextBox 8"/>
          <p:cNvSpPr txBox="1"/>
          <p:nvPr/>
        </p:nvSpPr>
        <p:spPr>
          <a:xfrm>
            <a:off x="7744727" y="1230673"/>
            <a:ext cx="1005403" cy="584775"/>
          </a:xfrm>
          <a:prstGeom prst="rect">
            <a:avLst/>
          </a:prstGeom>
          <a:noFill/>
        </p:spPr>
        <p:txBody>
          <a:bodyPr wrap="none" rtlCol="0">
            <a:spAutoFit/>
          </a:bodyPr>
          <a:lstStyle/>
          <a:p>
            <a:r>
              <a:rPr lang="en-US" sz="3200" dirty="0">
                <a:solidFill>
                  <a:srgbClr val="4D3B62"/>
                </a:solidFill>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r>
              <a:rPr lang="en-US" sz="3200" dirty="0">
                <a:solidFill>
                  <a:srgbClr val="35742A"/>
                </a:solidFill>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r>
              <a:rPr lang="en-US" sz="3200">
                <a:solidFill>
                  <a:srgbClr val="FF4136"/>
                </a:solidFill>
              </a:rPr>
              <a:t>1.3x</a:t>
            </a:r>
            <a:endParaRPr lang="en-US" sz="3200" dirty="0">
              <a:solidFill>
                <a:srgbClr val="FF4136"/>
              </a:solidFill>
            </a:endParaRPr>
          </a:p>
        </p:txBody>
      </p:sp>
      <p:sp>
        <p:nvSpPr>
          <p:cNvPr id="12" name="TextBox 11"/>
          <p:cNvSpPr txBox="1"/>
          <p:nvPr/>
        </p:nvSpPr>
        <p:spPr>
          <a:xfrm>
            <a:off x="0" y="5723778"/>
            <a:ext cx="9144000" cy="615553"/>
          </a:xfrm>
          <a:prstGeom prst="rect">
            <a:avLst/>
          </a:prstGeom>
          <a:solidFill>
            <a:srgbClr val="FF4136"/>
          </a:solidFill>
        </p:spPr>
        <p:txBody>
          <a:bodyPr wrap="square" rtlCol="0">
            <a:spAutoFit/>
          </a:bodyPr>
          <a:lstStyle/>
          <a:p>
            <a:pPr algn="ctr"/>
            <a:r>
              <a:rPr lang="en-US" sz="3400" dirty="0">
                <a:solidFill>
                  <a:srgbClr val="FFFFFF"/>
                </a:solidFill>
              </a:rPr>
              <a:t>Memory latency remains almost constant</a:t>
            </a:r>
          </a:p>
        </p:txBody>
      </p:sp>
    </p:spTree>
    <p:extLst>
      <p:ext uri="{BB962C8B-B14F-4D97-AF65-F5344CB8AC3E}">
        <p14:creationId xmlns:p14="http://schemas.microsoft.com/office/powerpoint/2010/main" val="5302033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P spid="12"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Closer Look </a:t>
            </a:r>
            <a:r>
              <a:rPr lang="is-IS" dirty="0"/>
              <a:t>…</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164</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116943" y="1196752"/>
            <a:ext cx="8937289" cy="4176464"/>
          </a:xfrm>
          <a:prstGeom prst="rect">
            <a:avLst/>
          </a:prstGeom>
        </p:spPr>
      </p:pic>
      <p:sp>
        <p:nvSpPr>
          <p:cNvPr id="7" name="TextBox 6"/>
          <p:cNvSpPr txBox="1"/>
          <p:nvPr/>
        </p:nvSpPr>
        <p:spPr>
          <a:xfrm>
            <a:off x="180084" y="5733256"/>
            <a:ext cx="8928420" cy="615553"/>
          </a:xfrm>
          <a:prstGeom prst="rect">
            <a:avLst/>
          </a:prstGeom>
          <a:noFill/>
        </p:spPr>
        <p:txBody>
          <a:bodyPr wrap="none" rtlCol="0">
            <a:spAutoFit/>
          </a:bodyPr>
          <a:lstStyle/>
          <a:p>
            <a:r>
              <a:rPr lang="en-US" sz="1700" dirty="0">
                <a:solidFill>
                  <a:srgbClr val="000000"/>
                </a:solidFill>
              </a:rPr>
              <a:t>Chang+, “</a:t>
            </a:r>
            <a:r>
              <a:rPr lang="en-US" sz="1700" b="1" dirty="0">
                <a:solidFill>
                  <a:srgbClr val="000000"/>
                </a:solidFill>
                <a:hlinkClick r:id="rId3"/>
              </a:rPr>
              <a:t>Understanding Latency Variation in Modern DRAM Chips: Experimental </a:t>
            </a:r>
          </a:p>
          <a:p>
            <a:r>
              <a:rPr lang="en-US" sz="1700" b="1" dirty="0">
                <a:solidFill>
                  <a:srgbClr val="000000"/>
                </a:solidFill>
                <a:hlinkClick r:id="rId3"/>
              </a:rPr>
              <a:t>Characterization, Analysis, and Optimization"</a:t>
            </a:r>
            <a:r>
              <a:rPr lang="en-US" sz="1700" dirty="0">
                <a:solidFill>
                  <a:srgbClr val="000000"/>
                </a:solidFill>
              </a:rPr>
              <a:t>,” SIGMETRICS 2016.</a:t>
            </a:r>
          </a:p>
        </p:txBody>
      </p:sp>
    </p:spTree>
    <p:extLst>
      <p:ext uri="{BB962C8B-B14F-4D97-AF65-F5344CB8AC3E}">
        <p14:creationId xmlns:p14="http://schemas.microsoft.com/office/powerpoint/2010/main" val="969048074"/>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275000870"/>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latin typeface="Futura Medium" charset="0"/>
                <a:ea typeface="Futura Medium" charset="0"/>
                <a:cs typeface="Futura Medium" charset="0"/>
              </a:rPr>
              <a:t>Long memory </a:t>
            </a:r>
            <a:r>
              <a:rPr lang="en-US" sz="3200">
                <a:solidFill>
                  <a:prstClr val="white"/>
                </a:solidFill>
                <a:latin typeface="Futura Medium" charset="0"/>
                <a:ea typeface="Futura Medium" charset="0"/>
                <a:cs typeface="Futura Medium" charset="0"/>
              </a:rPr>
              <a:t>latency </a:t>
            </a:r>
            <a:r>
              <a:rPr lang="en-US" sz="3200">
                <a:solidFill>
                  <a:prstClr val="white"/>
                </a:solidFill>
                <a:latin typeface="Cambria Math" panose="02040503050406030204" pitchFamily="18" charset="0"/>
                <a:ea typeface="Cambria Math" panose="02040503050406030204" pitchFamily="18" charset="0"/>
              </a:rPr>
              <a:t>→</a:t>
            </a:r>
            <a:r>
              <a:rPr lang="en-US" sz="3200">
                <a:solidFill>
                  <a:prstClr val="white"/>
                </a:solidFill>
                <a:latin typeface="Gill Sans MT"/>
              </a:rPr>
              <a:t> </a:t>
            </a:r>
            <a:r>
              <a:rPr lang="en-US" sz="3200">
                <a:solidFill>
                  <a:prstClr val="white"/>
                </a:solidFill>
                <a:latin typeface="Futura Medium" charset="0"/>
                <a:ea typeface="Futura Medium" charset="0"/>
                <a:cs typeface="Futura Medium" charset="0"/>
              </a:rPr>
              <a:t>performance </a:t>
            </a:r>
            <a:r>
              <a:rPr lang="en-US" sz="3200" dirty="0">
                <a:solidFill>
                  <a:prstClr val="white"/>
                </a:solidFill>
                <a:latin typeface="Futura Medium" charset="0"/>
                <a:ea typeface="Futura Medium" charset="0"/>
                <a:cs typeface="Futura Medium" charset="0"/>
              </a:rPr>
              <a:t>bottleneck</a:t>
            </a:r>
          </a:p>
        </p:txBody>
      </p:sp>
    </p:spTree>
    <p:extLst>
      <p:ext uri="{BB962C8B-B14F-4D97-AF65-F5344CB8AC3E}">
        <p14:creationId xmlns:p14="http://schemas.microsoft.com/office/powerpoint/2010/main" val="380633748"/>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the Long Latency?</a:t>
            </a:r>
          </a:p>
        </p:txBody>
      </p:sp>
      <p:sp>
        <p:nvSpPr>
          <p:cNvPr id="3" name="Content Placeholder 2"/>
          <p:cNvSpPr>
            <a:spLocks noGrp="1"/>
          </p:cNvSpPr>
          <p:nvPr>
            <p:ph idx="1"/>
          </p:nvPr>
        </p:nvSpPr>
        <p:spPr/>
        <p:txBody>
          <a:bodyPr/>
          <a:lstStyle/>
          <a:p>
            <a:r>
              <a:rPr lang="en-US" dirty="0">
                <a:solidFill>
                  <a:srgbClr val="0000FF"/>
                </a:solidFill>
              </a:rPr>
              <a:t>Design of DRAM </a:t>
            </a:r>
            <a:r>
              <a:rPr lang="en-US" dirty="0" err="1">
                <a:solidFill>
                  <a:srgbClr val="0000FF"/>
                </a:solidFill>
              </a:rPr>
              <a:t>uArchitecture</a:t>
            </a:r>
            <a:endParaRPr lang="en-US" dirty="0">
              <a:solidFill>
                <a:srgbClr val="0000FF"/>
              </a:solidFill>
            </a:endParaRPr>
          </a:p>
          <a:p>
            <a:pPr lvl="1"/>
            <a:r>
              <a:rPr lang="en-US" dirty="0"/>
              <a:t>Goal: Maximize capacity/area, not minimize latency</a:t>
            </a:r>
          </a:p>
          <a:p>
            <a:pPr lvl="1"/>
            <a:endParaRPr lang="en-US" dirty="0"/>
          </a:p>
          <a:p>
            <a:r>
              <a:rPr lang="en-US" dirty="0">
                <a:solidFill>
                  <a:srgbClr val="0000FF"/>
                </a:solidFill>
              </a:rPr>
              <a:t>“One size fits all” approach to latency specification</a:t>
            </a:r>
          </a:p>
          <a:p>
            <a:pPr lvl="1"/>
            <a:r>
              <a:rPr lang="en-US" dirty="0"/>
              <a:t>Same latency parameters for all </a:t>
            </a:r>
            <a:r>
              <a:rPr lang="en-US" dirty="0">
                <a:solidFill>
                  <a:srgbClr val="FF0000"/>
                </a:solidFill>
              </a:rPr>
              <a:t>temperatures</a:t>
            </a:r>
          </a:p>
          <a:p>
            <a:pPr lvl="1"/>
            <a:r>
              <a:rPr lang="en-US" dirty="0"/>
              <a:t>Same latency parameters for all </a:t>
            </a:r>
            <a:r>
              <a:rPr lang="en-US" dirty="0">
                <a:solidFill>
                  <a:srgbClr val="FF0000"/>
                </a:solidFill>
              </a:rPr>
              <a:t>DRAM chips (e.g., rows)</a:t>
            </a:r>
          </a:p>
          <a:p>
            <a:pPr lvl="1"/>
            <a:r>
              <a:rPr lang="en-US" dirty="0"/>
              <a:t>Same latency parameters for all </a:t>
            </a:r>
            <a:r>
              <a:rPr lang="en-US" dirty="0">
                <a:solidFill>
                  <a:srgbClr val="FF0000"/>
                </a:solidFill>
              </a:rPr>
              <a:t>parts of a DRAM chip</a:t>
            </a:r>
          </a:p>
          <a:p>
            <a:pPr lvl="1"/>
            <a:r>
              <a:rPr lang="en-US" dirty="0"/>
              <a:t>Same latency parameters for all </a:t>
            </a:r>
            <a:r>
              <a:rPr lang="en-US" dirty="0">
                <a:solidFill>
                  <a:srgbClr val="FF0000"/>
                </a:solidFill>
              </a:rPr>
              <a:t>supply voltage levels</a:t>
            </a:r>
          </a:p>
          <a:p>
            <a:pPr lvl="1"/>
            <a:r>
              <a:rPr lang="en-US" dirty="0"/>
              <a:t>Same latency parameters for all </a:t>
            </a:r>
            <a:r>
              <a:rPr lang="en-US" dirty="0">
                <a:solidFill>
                  <a:srgbClr val="FF0000"/>
                </a:solidFill>
              </a:rPr>
              <a:t>application data </a:t>
            </a:r>
            <a:endParaRPr lang="en-US" dirty="0"/>
          </a:p>
          <a:p>
            <a:pPr lvl="1"/>
            <a:r>
              <a:rPr lang="is-IS" dirty="0"/>
              <a:t>…</a:t>
            </a:r>
            <a:endParaRPr lang="en-US" dirty="0"/>
          </a:p>
          <a:p>
            <a:pPr lvl="1"/>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167</a:t>
            </a:fld>
            <a:endParaRPr lang="en-US" altLang="en-US">
              <a:solidFill>
                <a:srgbClr val="000000"/>
              </a:solidFill>
            </a:endParaRPr>
          </a:p>
        </p:txBody>
      </p:sp>
    </p:spTree>
    <p:extLst>
      <p:ext uri="{BB962C8B-B14F-4D97-AF65-F5344CB8AC3E}">
        <p14:creationId xmlns:p14="http://schemas.microsoft.com/office/powerpoint/2010/main" val="654044765"/>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Latency Variation in Memory Chips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168</a:t>
            </a:fld>
            <a:endParaRPr lang="en-US" altLang="en-US">
              <a:solidFill>
                <a:srgbClr val="000000"/>
              </a:solidFill>
            </a:endParaRPr>
          </a:p>
        </p:txBody>
      </p:sp>
      <p:grpSp>
        <p:nvGrpSpPr>
          <p:cNvPr id="55" name="Group 54"/>
          <p:cNvGrpSpPr/>
          <p:nvPr/>
        </p:nvGrpSpPr>
        <p:grpSpPr>
          <a:xfrm>
            <a:off x="741777" y="4953000"/>
            <a:ext cx="8040641" cy="992612"/>
            <a:chOff x="224591" y="5243899"/>
            <a:chExt cx="8510476" cy="992613"/>
          </a:xfrm>
        </p:grpSpPr>
        <p:grpSp>
          <p:nvGrpSpPr>
            <p:cNvPr id="56" name="Group 55"/>
            <p:cNvGrpSpPr/>
            <p:nvPr/>
          </p:nvGrpSpPr>
          <p:grpSpPr>
            <a:xfrm>
              <a:off x="224591" y="5243899"/>
              <a:ext cx="8510476" cy="523229"/>
              <a:chOff x="352625" y="3223796"/>
              <a:chExt cx="8510476" cy="523229"/>
            </a:xfrm>
          </p:grpSpPr>
          <p:cxnSp>
            <p:nvCxnSpPr>
              <p:cNvPr id="58" name="Straight Arrow Connector 57"/>
              <p:cNvCxnSpPr/>
              <p:nvPr/>
            </p:nvCxnSpPr>
            <p:spPr>
              <a:xfrm>
                <a:off x="1161179" y="3511042"/>
                <a:ext cx="6781800" cy="0"/>
              </a:xfrm>
              <a:prstGeom prst="straightConnector1">
                <a:avLst/>
              </a:prstGeom>
              <a:noFill/>
              <a:ln w="44450" cap="rnd" cmpd="sng" algn="ctr">
                <a:solidFill>
                  <a:sysClr val="windowText" lastClr="000000">
                    <a:lumMod val="65000"/>
                    <a:lumOff val="35000"/>
                  </a:sysClr>
                </a:solidFill>
                <a:prstDash val="solid"/>
                <a:miter lim="800000"/>
                <a:headEnd type="arrow" w="lg" len="lg"/>
                <a:tailEnd type="arrow" w="lg" len="lg"/>
              </a:ln>
              <a:effectLst/>
            </p:spPr>
          </p:cxnSp>
          <p:sp>
            <p:nvSpPr>
              <p:cNvPr id="59" name="TextBox 58"/>
              <p:cNvSpPr txBox="1"/>
              <p:nvPr/>
            </p:nvSpPr>
            <p:spPr>
              <a:xfrm>
                <a:off x="7871906" y="3223804"/>
                <a:ext cx="991195" cy="523221"/>
              </a:xfrm>
              <a:prstGeom prst="rect">
                <a:avLst/>
              </a:prstGeom>
              <a:noFill/>
            </p:spPr>
            <p:txBody>
              <a:bodyPr wrap="none" rtlCol="0">
                <a:spAutoFit/>
              </a:bodyPr>
              <a:lstStyle/>
              <a:p>
                <a:pPr algn="ctr">
                  <a:defRPr/>
                </a:pPr>
                <a:r>
                  <a:rPr lang="en-US" sz="2800" b="1" i="1" kern="0" dirty="0">
                    <a:solidFill>
                      <a:prstClr val="black">
                        <a:lumMod val="65000"/>
                        <a:lumOff val="35000"/>
                      </a:prstClr>
                    </a:solidFill>
                    <a:latin typeface="Gill Sans MT"/>
                  </a:rPr>
                  <a:t>High</a:t>
                </a:r>
              </a:p>
            </p:txBody>
          </p:sp>
          <p:sp>
            <p:nvSpPr>
              <p:cNvPr id="60" name="TextBox 59"/>
              <p:cNvSpPr txBox="1"/>
              <p:nvPr/>
            </p:nvSpPr>
            <p:spPr>
              <a:xfrm>
                <a:off x="352625" y="3223796"/>
                <a:ext cx="876704" cy="523221"/>
              </a:xfrm>
              <a:prstGeom prst="rect">
                <a:avLst/>
              </a:prstGeom>
              <a:noFill/>
            </p:spPr>
            <p:txBody>
              <a:bodyPr wrap="none" rtlCol="0">
                <a:spAutoFit/>
              </a:bodyPr>
              <a:lstStyle/>
              <a:p>
                <a:pPr algn="ctr">
                  <a:defRPr/>
                </a:pPr>
                <a:r>
                  <a:rPr lang="en-US" sz="2800" b="1" i="1" kern="0" dirty="0">
                    <a:solidFill>
                      <a:prstClr val="black">
                        <a:lumMod val="65000"/>
                        <a:lumOff val="35000"/>
                      </a:prstClr>
                    </a:solidFill>
                    <a:latin typeface="Gill Sans MT"/>
                  </a:rPr>
                  <a:t>Low</a:t>
                </a:r>
              </a:p>
            </p:txBody>
          </p:sp>
        </p:grpSp>
        <p:sp>
          <p:nvSpPr>
            <p:cNvPr id="57" name="TextBox 56"/>
            <p:cNvSpPr txBox="1"/>
            <p:nvPr/>
          </p:nvSpPr>
          <p:spPr>
            <a:xfrm>
              <a:off x="2964359" y="5713292"/>
              <a:ext cx="2927841" cy="523220"/>
            </a:xfrm>
            <a:prstGeom prst="rect">
              <a:avLst/>
            </a:prstGeom>
            <a:noFill/>
          </p:spPr>
          <p:txBody>
            <a:bodyPr wrap="square" rtlCol="0">
              <a:spAutoFit/>
            </a:bodyPr>
            <a:lstStyle/>
            <a:p>
              <a:pPr algn="ctr">
                <a:defRPr/>
              </a:pPr>
              <a:r>
                <a:rPr lang="en-US" sz="2800" b="1" i="1" kern="0" dirty="0">
                  <a:solidFill>
                    <a:prstClr val="black">
                      <a:lumMod val="65000"/>
                      <a:lumOff val="35000"/>
                    </a:prstClr>
                  </a:solidFill>
                  <a:latin typeface="Gill Sans MT"/>
                </a:rPr>
                <a:t>DRAM Latency</a:t>
              </a:r>
            </a:p>
          </p:txBody>
        </p:sp>
      </p:grpSp>
      <p:grpSp>
        <p:nvGrpSpPr>
          <p:cNvPr id="61" name="Group 60"/>
          <p:cNvGrpSpPr/>
          <p:nvPr/>
        </p:nvGrpSpPr>
        <p:grpSpPr>
          <a:xfrm>
            <a:off x="4138538" y="2878490"/>
            <a:ext cx="1202573" cy="1358640"/>
            <a:chOff x="2373000" y="3289560"/>
            <a:chExt cx="1202573" cy="1358640"/>
          </a:xfrm>
        </p:grpSpPr>
        <p:pic>
          <p:nvPicPr>
            <p:cNvPr id="62"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63" name="TextBox 62"/>
            <p:cNvSpPr txBox="1"/>
            <p:nvPr/>
          </p:nvSpPr>
          <p:spPr>
            <a:xfrm>
              <a:off x="2373000" y="3289560"/>
              <a:ext cx="1202573" cy="461665"/>
            </a:xfrm>
            <a:prstGeom prst="rect">
              <a:avLst/>
            </a:prstGeom>
            <a:noFill/>
          </p:spPr>
          <p:txBody>
            <a:bodyPr wrap="none" rtlCol="0">
              <a:spAutoFit/>
            </a:bodyPr>
            <a:lstStyle/>
            <a:p>
              <a:r>
                <a:rPr lang="en-US" sz="2400" i="1" dirty="0">
                  <a:solidFill>
                    <a:prstClr val="black">
                      <a:lumMod val="65000"/>
                      <a:lumOff val="35000"/>
                    </a:prstClr>
                  </a:solidFill>
                  <a:latin typeface="Gill Sans MT"/>
                </a:rPr>
                <a:t>DRAM B</a:t>
              </a:r>
            </a:p>
          </p:txBody>
        </p:sp>
      </p:grpSp>
      <p:grpSp>
        <p:nvGrpSpPr>
          <p:cNvPr id="64" name="Group 63"/>
          <p:cNvGrpSpPr/>
          <p:nvPr/>
        </p:nvGrpSpPr>
        <p:grpSpPr>
          <a:xfrm>
            <a:off x="2019300" y="2878490"/>
            <a:ext cx="4856042" cy="2578172"/>
            <a:chOff x="2019300" y="2878490"/>
            <a:chExt cx="4856042" cy="2578172"/>
          </a:xfrm>
        </p:grpSpPr>
        <p:grpSp>
          <p:nvGrpSpPr>
            <p:cNvPr id="65" name="dram a"/>
            <p:cNvGrpSpPr/>
            <p:nvPr/>
          </p:nvGrpSpPr>
          <p:grpSpPr>
            <a:xfrm>
              <a:off x="2286832" y="2878490"/>
              <a:ext cx="1181157" cy="2578172"/>
              <a:chOff x="2445298" y="3289228"/>
              <a:chExt cx="1181157" cy="2578172"/>
            </a:xfrm>
          </p:grpSpPr>
          <p:cxnSp>
            <p:nvCxnSpPr>
              <p:cNvPr id="84" name="Straight Connector 83"/>
              <p:cNvCxnSpPr/>
              <p:nvPr/>
            </p:nvCxnSpPr>
            <p:spPr>
              <a:xfrm flipH="1" flipV="1">
                <a:off x="3035877" y="4647868"/>
                <a:ext cx="1"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sp>
            <p:nvSpPr>
              <p:cNvPr id="85" name="Oval 84"/>
              <p:cNvSpPr>
                <a:spLocks noChangeAspect="1"/>
              </p:cNvSpPr>
              <p:nvPr/>
            </p:nvSpPr>
            <p:spPr>
              <a:xfrm>
                <a:off x="2821185" y="5442309"/>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algn="ctr">
                  <a:defRPr/>
                </a:pPr>
                <a:endParaRPr lang="en-US" kern="0">
                  <a:solidFill>
                    <a:srgbClr val="4F81BD"/>
                  </a:solidFill>
                  <a:latin typeface="Gill Sans MT"/>
                </a:endParaRPr>
              </a:p>
            </p:txBody>
          </p:sp>
          <p:grpSp>
            <p:nvGrpSpPr>
              <p:cNvPr id="86" name="Group 85"/>
              <p:cNvGrpSpPr/>
              <p:nvPr/>
            </p:nvGrpSpPr>
            <p:grpSpPr>
              <a:xfrm>
                <a:off x="2445298" y="3289228"/>
                <a:ext cx="1181157" cy="1358640"/>
                <a:chOff x="2373000" y="3289560"/>
                <a:chExt cx="1181157" cy="1358640"/>
              </a:xfrm>
            </p:grpSpPr>
            <p:pic>
              <p:nvPicPr>
                <p:cNvPr id="87"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8" name="TextBox 87"/>
                <p:cNvSpPr txBox="1"/>
                <p:nvPr/>
              </p:nvSpPr>
              <p:spPr>
                <a:xfrm>
                  <a:off x="2373000" y="3289560"/>
                  <a:ext cx="1181157" cy="461665"/>
                </a:xfrm>
                <a:prstGeom prst="rect">
                  <a:avLst/>
                </a:prstGeom>
                <a:noFill/>
              </p:spPr>
              <p:txBody>
                <a:bodyPr wrap="none" rtlCol="0">
                  <a:spAutoFit/>
                </a:bodyPr>
                <a:lstStyle/>
                <a:p>
                  <a:pPr>
                    <a:defRPr/>
                  </a:pPr>
                  <a:r>
                    <a:rPr lang="en-US" sz="2400" i="1" kern="0" dirty="0">
                      <a:solidFill>
                        <a:prstClr val="black">
                          <a:lumMod val="65000"/>
                          <a:lumOff val="35000"/>
                        </a:prstClr>
                      </a:solidFill>
                      <a:latin typeface="Gill Sans MT"/>
                    </a:rPr>
                    <a:t>DRAM A</a:t>
                  </a:r>
                </a:p>
              </p:txBody>
            </p:sp>
          </p:grpSp>
        </p:grpSp>
        <p:cxnSp>
          <p:nvCxnSpPr>
            <p:cNvPr id="66" name="Straight Connector 65"/>
            <p:cNvCxnSpPr/>
            <p:nvPr/>
          </p:nvCxnSpPr>
          <p:spPr>
            <a:xfrm flipH="1" flipV="1">
              <a:off x="4729117" y="4237130"/>
              <a:ext cx="1"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sp>
          <p:nvSpPr>
            <p:cNvPr id="67" name="Oval 66"/>
            <p:cNvSpPr>
              <a:spLocks noChangeAspect="1"/>
            </p:cNvSpPr>
            <p:nvPr/>
          </p:nvSpPr>
          <p:spPr>
            <a:xfrm>
              <a:off x="4514425" y="5031571"/>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algn="ctr">
                <a:defRPr/>
              </a:pPr>
              <a:endParaRPr lang="en-US" kern="0">
                <a:solidFill>
                  <a:srgbClr val="4F81BD"/>
                </a:solidFill>
                <a:latin typeface="Gill Sans MT"/>
              </a:endParaRPr>
            </a:p>
          </p:txBody>
        </p:sp>
        <p:grpSp>
          <p:nvGrpSpPr>
            <p:cNvPr id="68" name="dram c"/>
            <p:cNvGrpSpPr/>
            <p:nvPr/>
          </p:nvGrpSpPr>
          <p:grpSpPr>
            <a:xfrm>
              <a:off x="5372100" y="2878490"/>
              <a:ext cx="1215397" cy="2578172"/>
              <a:chOff x="2445298" y="3289228"/>
              <a:chExt cx="1215397" cy="2578172"/>
            </a:xfrm>
          </p:grpSpPr>
          <p:cxnSp>
            <p:nvCxnSpPr>
              <p:cNvPr id="79" name="Straight Connector 78"/>
              <p:cNvCxnSpPr/>
              <p:nvPr/>
            </p:nvCxnSpPr>
            <p:spPr>
              <a:xfrm flipH="1" flipV="1">
                <a:off x="3035877" y="4647868"/>
                <a:ext cx="1"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sp>
            <p:nvSpPr>
              <p:cNvPr id="80" name="Oval 79"/>
              <p:cNvSpPr>
                <a:spLocks noChangeAspect="1"/>
              </p:cNvSpPr>
              <p:nvPr/>
            </p:nvSpPr>
            <p:spPr>
              <a:xfrm>
                <a:off x="2821185" y="5442309"/>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algn="ctr">
                  <a:defRPr/>
                </a:pPr>
                <a:endParaRPr lang="en-US" kern="0">
                  <a:solidFill>
                    <a:srgbClr val="4F81BD"/>
                  </a:solidFill>
                  <a:latin typeface="Gill Sans MT"/>
                </a:endParaRPr>
              </a:p>
            </p:txBody>
          </p:sp>
          <p:grpSp>
            <p:nvGrpSpPr>
              <p:cNvPr id="81" name="Group 80"/>
              <p:cNvGrpSpPr/>
              <p:nvPr/>
            </p:nvGrpSpPr>
            <p:grpSpPr>
              <a:xfrm>
                <a:off x="2445298" y="3289228"/>
                <a:ext cx="1215397" cy="1358640"/>
                <a:chOff x="2373000" y="3289560"/>
                <a:chExt cx="1215397" cy="1358640"/>
              </a:xfrm>
            </p:grpSpPr>
            <p:pic>
              <p:nvPicPr>
                <p:cNvPr id="82"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3" name="TextBox 82"/>
                <p:cNvSpPr txBox="1"/>
                <p:nvPr/>
              </p:nvSpPr>
              <p:spPr>
                <a:xfrm>
                  <a:off x="2373000" y="3289560"/>
                  <a:ext cx="1215397" cy="461665"/>
                </a:xfrm>
                <a:prstGeom prst="rect">
                  <a:avLst/>
                </a:prstGeom>
                <a:noFill/>
              </p:spPr>
              <p:txBody>
                <a:bodyPr wrap="none" rtlCol="0">
                  <a:spAutoFit/>
                </a:bodyPr>
                <a:lstStyle/>
                <a:p>
                  <a:pPr>
                    <a:defRPr/>
                  </a:pPr>
                  <a:r>
                    <a:rPr lang="en-US" sz="2400" i="1" kern="0" dirty="0">
                      <a:solidFill>
                        <a:prstClr val="black">
                          <a:lumMod val="65000"/>
                          <a:lumOff val="35000"/>
                        </a:prstClr>
                      </a:solidFill>
                      <a:latin typeface="Gill Sans MT"/>
                    </a:rPr>
                    <a:t>DRAM C</a:t>
                  </a:r>
                </a:p>
              </p:txBody>
            </p:sp>
          </p:grpSp>
        </p:grpSp>
        <p:grpSp>
          <p:nvGrpSpPr>
            <p:cNvPr id="69" name="fab var"/>
            <p:cNvGrpSpPr/>
            <p:nvPr/>
          </p:nvGrpSpPr>
          <p:grpSpPr>
            <a:xfrm>
              <a:off x="2019300" y="4338029"/>
              <a:ext cx="4856042" cy="857215"/>
              <a:chOff x="2057400" y="4748767"/>
              <a:chExt cx="4856042" cy="857215"/>
            </a:xfrm>
          </p:grpSpPr>
          <p:grpSp>
            <p:nvGrpSpPr>
              <p:cNvPr id="70" name="Group 69"/>
              <p:cNvGrpSpPr>
                <a:grpSpLocks noChangeAspect="1"/>
              </p:cNvGrpSpPr>
              <p:nvPr/>
            </p:nvGrpSpPr>
            <p:grpSpPr>
              <a:xfrm>
                <a:off x="2057400" y="4748767"/>
                <a:ext cx="1735529" cy="857215"/>
                <a:chOff x="1905000" y="3429000"/>
                <a:chExt cx="4800600" cy="1905000"/>
              </a:xfrm>
            </p:grpSpPr>
            <p:sp>
              <p:nvSpPr>
                <p:cNvPr id="7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kern="0">
                    <a:solidFill>
                      <a:prstClr val="black"/>
                    </a:solidFill>
                    <a:latin typeface="Gill Sans MT"/>
                  </a:endParaRPr>
                </a:p>
              </p:txBody>
            </p:sp>
            <p:sp>
              <p:nvSpPr>
                <p:cNvPr id="7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kern="0">
                    <a:solidFill>
                      <a:prstClr val="black"/>
                    </a:solidFill>
                    <a:latin typeface="Gill Sans MT"/>
                  </a:endParaRPr>
                </a:p>
              </p:txBody>
            </p:sp>
          </p:grpSp>
          <p:grpSp>
            <p:nvGrpSpPr>
              <p:cNvPr id="71" name="Group 70"/>
              <p:cNvGrpSpPr>
                <a:grpSpLocks noChangeAspect="1"/>
              </p:cNvGrpSpPr>
              <p:nvPr/>
            </p:nvGrpSpPr>
            <p:grpSpPr>
              <a:xfrm>
                <a:off x="3919607" y="4748767"/>
                <a:ext cx="1735529" cy="857215"/>
                <a:chOff x="1905000" y="3429000"/>
                <a:chExt cx="4800600" cy="1905000"/>
              </a:xfrm>
            </p:grpSpPr>
            <p:sp>
              <p:nvSpPr>
                <p:cNvPr id="75"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kern="0">
                    <a:solidFill>
                      <a:prstClr val="black"/>
                    </a:solidFill>
                    <a:latin typeface="Gill Sans MT"/>
                  </a:endParaRPr>
                </a:p>
              </p:txBody>
            </p:sp>
            <p:sp>
              <p:nvSpPr>
                <p:cNvPr id="76"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kern="0">
                    <a:solidFill>
                      <a:prstClr val="black"/>
                    </a:solidFill>
                    <a:latin typeface="Gill Sans MT"/>
                  </a:endParaRPr>
                </a:p>
              </p:txBody>
            </p:sp>
          </p:grpSp>
          <p:grpSp>
            <p:nvGrpSpPr>
              <p:cNvPr id="72" name="Group 71"/>
              <p:cNvGrpSpPr>
                <a:grpSpLocks noChangeAspect="1"/>
              </p:cNvGrpSpPr>
              <p:nvPr/>
            </p:nvGrpSpPr>
            <p:grpSpPr>
              <a:xfrm>
                <a:off x="5177913" y="4748767"/>
                <a:ext cx="1735529" cy="857215"/>
                <a:chOff x="1905000" y="3429000"/>
                <a:chExt cx="4800600" cy="1905000"/>
              </a:xfrm>
            </p:grpSpPr>
            <p:sp>
              <p:nvSpPr>
                <p:cNvPr id="73"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kern="0">
                    <a:solidFill>
                      <a:prstClr val="black"/>
                    </a:solidFill>
                    <a:latin typeface="Gill Sans MT"/>
                  </a:endParaRPr>
                </a:p>
              </p:txBody>
            </p:sp>
            <p:sp>
              <p:nvSpPr>
                <p:cNvPr id="74"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kern="0">
                    <a:solidFill>
                      <a:prstClr val="black"/>
                    </a:solidFill>
                    <a:latin typeface="Gill Sans MT"/>
                  </a:endParaRPr>
                </a:p>
              </p:txBody>
            </p:sp>
          </p:grpSp>
        </p:grpSp>
      </p:grpSp>
      <p:grpSp>
        <p:nvGrpSpPr>
          <p:cNvPr id="89" name="Group 88"/>
          <p:cNvGrpSpPr/>
          <p:nvPr/>
        </p:nvGrpSpPr>
        <p:grpSpPr>
          <a:xfrm>
            <a:off x="3647581" y="4237130"/>
            <a:ext cx="2030017" cy="1219532"/>
            <a:chOff x="3647581" y="4237130"/>
            <a:chExt cx="2030017" cy="1219532"/>
          </a:xfrm>
        </p:grpSpPr>
        <p:sp>
          <p:nvSpPr>
            <p:cNvPr id="90" name="Oval 89"/>
            <p:cNvSpPr>
              <a:spLocks noChangeAspect="1"/>
            </p:cNvSpPr>
            <p:nvPr/>
          </p:nvSpPr>
          <p:spPr>
            <a:xfrm>
              <a:off x="5248213" y="5031571"/>
              <a:ext cx="429385" cy="425091"/>
            </a:xfrm>
            <a:prstGeom prst="ellipse">
              <a:avLst/>
            </a:prstGeom>
            <a:solidFill>
              <a:srgbClr val="C0504D">
                <a:lumMod val="50000"/>
              </a:srgbClr>
            </a:solidFill>
            <a:ln w="19050" cap="flat" cmpd="sng" algn="ctr">
              <a:solidFill>
                <a:sysClr val="windowText" lastClr="000000">
                  <a:lumMod val="65000"/>
                  <a:lumOff val="35000"/>
                </a:sysClr>
              </a:solidFill>
              <a:prstDash val="solid"/>
              <a:miter lim="800000"/>
            </a:ln>
            <a:effectLst/>
          </p:spPr>
          <p:txBody>
            <a:bodyPr rtlCol="0" anchor="ctr"/>
            <a:lstStyle/>
            <a:p>
              <a:pPr algn="ctr">
                <a:defRPr/>
              </a:pPr>
              <a:endParaRPr lang="en-US" kern="0">
                <a:solidFill>
                  <a:srgbClr val="4F81BD"/>
                </a:solidFill>
                <a:latin typeface="Gill Sans MT"/>
              </a:endParaRPr>
            </a:p>
          </p:txBody>
        </p:sp>
        <p:sp>
          <p:nvSpPr>
            <p:cNvPr id="91" name="Oval 90"/>
            <p:cNvSpPr>
              <a:spLocks noChangeAspect="1"/>
            </p:cNvSpPr>
            <p:nvPr/>
          </p:nvSpPr>
          <p:spPr>
            <a:xfrm>
              <a:off x="4181125" y="5031571"/>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algn="ctr">
                <a:defRPr/>
              </a:pPr>
              <a:endParaRPr lang="en-US" kern="0">
                <a:solidFill>
                  <a:srgbClr val="4F81BD"/>
                </a:solidFill>
                <a:latin typeface="Gill Sans MT"/>
              </a:endParaRPr>
            </a:p>
          </p:txBody>
        </p:sp>
        <p:sp>
          <p:nvSpPr>
            <p:cNvPr id="92" name="Oval 91"/>
            <p:cNvSpPr>
              <a:spLocks noChangeAspect="1"/>
            </p:cNvSpPr>
            <p:nvPr/>
          </p:nvSpPr>
          <p:spPr>
            <a:xfrm>
              <a:off x="3647581" y="5031571"/>
              <a:ext cx="429385" cy="425091"/>
            </a:xfrm>
            <a:prstGeom prst="ellipse">
              <a:avLst/>
            </a:prstGeom>
            <a:solidFill>
              <a:srgbClr val="C0504D">
                <a:lumMod val="20000"/>
                <a:lumOff val="80000"/>
              </a:srgbClr>
            </a:solidFill>
            <a:ln w="19050" cap="flat" cmpd="sng" algn="ctr">
              <a:solidFill>
                <a:sysClr val="windowText" lastClr="000000">
                  <a:lumMod val="65000"/>
                  <a:lumOff val="35000"/>
                </a:sysClr>
              </a:solidFill>
              <a:prstDash val="solid"/>
              <a:miter lim="800000"/>
            </a:ln>
            <a:effectLst/>
          </p:spPr>
          <p:txBody>
            <a:bodyPr rtlCol="0" anchor="ctr"/>
            <a:lstStyle/>
            <a:p>
              <a:pPr algn="ctr">
                <a:defRPr/>
              </a:pPr>
              <a:endParaRPr lang="en-US" kern="0">
                <a:solidFill>
                  <a:srgbClr val="4F81BD"/>
                </a:solidFill>
                <a:latin typeface="Gill Sans MT"/>
              </a:endParaRPr>
            </a:p>
          </p:txBody>
        </p:sp>
        <p:sp>
          <p:nvSpPr>
            <p:cNvPr id="93" name="Oval 92"/>
            <p:cNvSpPr>
              <a:spLocks noChangeAspect="1"/>
            </p:cNvSpPr>
            <p:nvPr/>
          </p:nvSpPr>
          <p:spPr>
            <a:xfrm>
              <a:off x="4451347" y="5031571"/>
              <a:ext cx="429385" cy="425091"/>
            </a:xfrm>
            <a:prstGeom prst="ellipse">
              <a:avLst/>
            </a:prstGeom>
            <a:solidFill>
              <a:srgbClr val="C0504D">
                <a:lumMod val="60000"/>
                <a:lumOff val="40000"/>
              </a:srgbClr>
            </a:solidFill>
            <a:ln w="19050" cap="flat" cmpd="sng" algn="ctr">
              <a:solidFill>
                <a:sysClr val="windowText" lastClr="000000">
                  <a:lumMod val="65000"/>
                  <a:lumOff val="35000"/>
                </a:sysClr>
              </a:solidFill>
              <a:prstDash val="solid"/>
              <a:miter lim="800000"/>
            </a:ln>
            <a:effectLst/>
          </p:spPr>
          <p:txBody>
            <a:bodyPr rtlCol="0" anchor="ctr"/>
            <a:lstStyle/>
            <a:p>
              <a:pPr algn="ctr">
                <a:defRPr/>
              </a:pPr>
              <a:endParaRPr lang="en-US" kern="0">
                <a:solidFill>
                  <a:srgbClr val="4F81BD"/>
                </a:solidFill>
                <a:latin typeface="Gill Sans MT"/>
              </a:endParaRPr>
            </a:p>
          </p:txBody>
        </p:sp>
        <p:sp>
          <p:nvSpPr>
            <p:cNvPr id="94" name="Oval 93"/>
            <p:cNvSpPr>
              <a:spLocks noChangeAspect="1"/>
            </p:cNvSpPr>
            <p:nvPr/>
          </p:nvSpPr>
          <p:spPr>
            <a:xfrm>
              <a:off x="4714669" y="5031571"/>
              <a:ext cx="429385" cy="425091"/>
            </a:xfrm>
            <a:prstGeom prst="ellipse">
              <a:avLst/>
            </a:prstGeom>
            <a:solidFill>
              <a:srgbClr val="C0504D">
                <a:lumMod val="75000"/>
              </a:srgbClr>
            </a:solidFill>
            <a:ln w="19050" cap="flat" cmpd="sng" algn="ctr">
              <a:solidFill>
                <a:sysClr val="windowText" lastClr="000000">
                  <a:lumMod val="65000"/>
                  <a:lumOff val="35000"/>
                </a:sysClr>
              </a:solidFill>
              <a:prstDash val="solid"/>
              <a:miter lim="800000"/>
            </a:ln>
            <a:effectLst/>
          </p:spPr>
          <p:txBody>
            <a:bodyPr rtlCol="0" anchor="ctr"/>
            <a:lstStyle/>
            <a:p>
              <a:pPr algn="ctr">
                <a:defRPr/>
              </a:pPr>
              <a:endParaRPr lang="en-US" kern="0">
                <a:solidFill>
                  <a:srgbClr val="4F81BD"/>
                </a:solidFill>
                <a:latin typeface="Gill Sans MT"/>
              </a:endParaRPr>
            </a:p>
          </p:txBody>
        </p:sp>
        <p:cxnSp>
          <p:nvCxnSpPr>
            <p:cNvPr id="95" name="Straight Connector 94"/>
            <p:cNvCxnSpPr>
              <a:stCxn id="90" idx="0"/>
            </p:cNvCxnSpPr>
            <p:nvPr/>
          </p:nvCxnSpPr>
          <p:spPr>
            <a:xfrm flipH="1" flipV="1">
              <a:off x="4943811" y="4237131"/>
              <a:ext cx="519095" cy="794440"/>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6" name="Straight Connector 95"/>
            <p:cNvCxnSpPr>
              <a:stCxn id="92" idx="0"/>
            </p:cNvCxnSpPr>
            <p:nvPr/>
          </p:nvCxnSpPr>
          <p:spPr>
            <a:xfrm flipV="1">
              <a:off x="3862274" y="4249027"/>
              <a:ext cx="650052" cy="782544"/>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7" name="Straight Connector 96"/>
            <p:cNvCxnSpPr>
              <a:stCxn id="94" idx="0"/>
            </p:cNvCxnSpPr>
            <p:nvPr/>
          </p:nvCxnSpPr>
          <p:spPr>
            <a:xfrm flipH="1" flipV="1">
              <a:off x="4845377" y="4242062"/>
              <a:ext cx="83985" cy="789509"/>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8" name="Straight Connector 97"/>
            <p:cNvCxnSpPr>
              <a:stCxn id="93" idx="0"/>
              <a:endCxn id="62" idx="2"/>
            </p:cNvCxnSpPr>
            <p:nvPr/>
          </p:nvCxnSpPr>
          <p:spPr>
            <a:xfrm flipV="1">
              <a:off x="4666040" y="4237130"/>
              <a:ext cx="63077"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9" name="Straight Connector 98"/>
            <p:cNvCxnSpPr>
              <a:stCxn id="91" idx="0"/>
            </p:cNvCxnSpPr>
            <p:nvPr/>
          </p:nvCxnSpPr>
          <p:spPr>
            <a:xfrm flipV="1">
              <a:off x="4395818" y="4237130"/>
              <a:ext cx="207144"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grpSp>
      <p:grpSp>
        <p:nvGrpSpPr>
          <p:cNvPr id="100" name="Group 99"/>
          <p:cNvGrpSpPr/>
          <p:nvPr/>
        </p:nvGrpSpPr>
        <p:grpSpPr>
          <a:xfrm>
            <a:off x="5245076" y="4042855"/>
            <a:ext cx="3281668" cy="1133852"/>
            <a:chOff x="5245076" y="4042855"/>
            <a:chExt cx="3281668" cy="1133852"/>
          </a:xfrm>
        </p:grpSpPr>
        <p:cxnSp>
          <p:nvCxnSpPr>
            <p:cNvPr id="101" name="Straight Arrow Connector 100"/>
            <p:cNvCxnSpPr/>
            <p:nvPr/>
          </p:nvCxnSpPr>
          <p:spPr>
            <a:xfrm flipH="1">
              <a:off x="5529975" y="4445804"/>
              <a:ext cx="707587" cy="730903"/>
            </a:xfrm>
            <a:prstGeom prst="straightConnector1">
              <a:avLst/>
            </a:prstGeom>
            <a:noFill/>
            <a:ln w="31750" cap="rnd" cmpd="sng" algn="ctr">
              <a:solidFill>
                <a:sysClr val="windowText" lastClr="000000">
                  <a:lumMod val="50000"/>
                  <a:lumOff val="50000"/>
                </a:sysClr>
              </a:solidFill>
              <a:prstDash val="sysDash"/>
              <a:miter lim="800000"/>
              <a:tailEnd type="arrow" w="lg" len="lg"/>
            </a:ln>
            <a:effectLst/>
          </p:spPr>
        </p:cxnSp>
        <p:sp>
          <p:nvSpPr>
            <p:cNvPr id="102" name="label: dram cell"/>
            <p:cNvSpPr txBox="1"/>
            <p:nvPr/>
          </p:nvSpPr>
          <p:spPr>
            <a:xfrm>
              <a:off x="5245076" y="4042855"/>
              <a:ext cx="3281668" cy="461665"/>
            </a:xfrm>
            <a:prstGeom prst="rect">
              <a:avLst/>
            </a:prstGeom>
            <a:noFill/>
          </p:spPr>
          <p:txBody>
            <a:bodyPr wrap="square" rtlCol="0">
              <a:spAutoFit/>
            </a:bodyPr>
            <a:lstStyle/>
            <a:p>
              <a:pPr algn="ctr">
                <a:defRPr/>
              </a:pPr>
              <a:r>
                <a:rPr lang="en-US" sz="2400" b="1" kern="0" dirty="0">
                  <a:solidFill>
                    <a:prstClr val="black"/>
                  </a:solidFill>
                  <a:latin typeface="Gill Sans MT"/>
                </a:rPr>
                <a:t>Slow cells</a:t>
              </a:r>
            </a:p>
          </p:txBody>
        </p:sp>
      </p:grpSp>
      <p:sp>
        <p:nvSpPr>
          <p:cNvPr id="103" name="TextBox 102"/>
          <p:cNvSpPr txBox="1"/>
          <p:nvPr/>
        </p:nvSpPr>
        <p:spPr>
          <a:xfrm>
            <a:off x="304800" y="1282205"/>
            <a:ext cx="8686800" cy="954107"/>
          </a:xfrm>
          <a:prstGeom prst="rect">
            <a:avLst/>
          </a:prstGeom>
          <a:noFill/>
        </p:spPr>
        <p:txBody>
          <a:bodyPr wrap="square" rtlCol="0">
            <a:spAutoFit/>
          </a:bodyPr>
          <a:lstStyle/>
          <a:p>
            <a:r>
              <a:rPr lang="en-US" sz="2800" dirty="0">
                <a:solidFill>
                  <a:prstClr val="black"/>
                </a:solidFill>
                <a:latin typeface="Gill Sans MT"/>
              </a:rPr>
              <a:t>Heterogeneous manufacturing &amp; operating conditions</a:t>
            </a:r>
            <a:r>
              <a:rPr lang="en-US" sz="2800" dirty="0">
                <a:solidFill>
                  <a:prstClr val="black"/>
                </a:solidFill>
                <a:latin typeface="Cambria Math" panose="02040503050406030204" pitchFamily="18" charset="0"/>
                <a:ea typeface="Cambria Math" panose="02040503050406030204" pitchFamily="18" charset="0"/>
              </a:rPr>
              <a:t> → </a:t>
            </a:r>
            <a:br>
              <a:rPr lang="en-US" sz="2800" dirty="0">
                <a:solidFill>
                  <a:prstClr val="black"/>
                </a:solidFill>
                <a:latin typeface="Cambria Math" panose="02040503050406030204" pitchFamily="18" charset="0"/>
                <a:ea typeface="Cambria Math" panose="02040503050406030204" pitchFamily="18" charset="0"/>
              </a:rPr>
            </a:br>
            <a:r>
              <a:rPr lang="en-US" sz="2800" dirty="0">
                <a:solidFill>
                  <a:prstClr val="black"/>
                </a:solidFill>
                <a:latin typeface="Cambria Math" panose="02040503050406030204" pitchFamily="18" charset="0"/>
                <a:ea typeface="Cambria Math" panose="02040503050406030204" pitchFamily="18" charset="0"/>
              </a:rPr>
              <a:t>	</a:t>
            </a:r>
            <a:r>
              <a:rPr lang="en-US" sz="2800" dirty="0">
                <a:solidFill>
                  <a:srgbClr val="C0504D"/>
                </a:solidFill>
                <a:latin typeface="Gill Sans MT"/>
              </a:rPr>
              <a:t>latency variation in timing parameters</a:t>
            </a:r>
          </a:p>
        </p:txBody>
      </p:sp>
    </p:spTree>
    <p:extLst>
      <p:ext uri="{BB962C8B-B14F-4D97-AF65-F5344CB8AC3E}">
        <p14:creationId xmlns:p14="http://schemas.microsoft.com/office/powerpoint/2010/main" val="1709060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4"/>
                                        </p:tgtEl>
                                        <p:attrNameLst>
                                          <p:attrName>style.visibility</p:attrName>
                                        </p:attrNameLst>
                                      </p:cBhvr>
                                      <p:to>
                                        <p:strVal val="hidden"/>
                                      </p:to>
                                    </p:set>
                                  </p:childTnLst>
                                </p:cTn>
                              </p:par>
                              <p:par>
                                <p:cTn id="7" presetID="55"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p:cTn id="9" dur="1000" fill="hold"/>
                                        <p:tgtEl>
                                          <p:spTgt spid="89"/>
                                        </p:tgtEl>
                                        <p:attrNameLst>
                                          <p:attrName>ppt_w</p:attrName>
                                        </p:attrNameLst>
                                      </p:cBhvr>
                                      <p:tavLst>
                                        <p:tav tm="0">
                                          <p:val>
                                            <p:strVal val="#ppt_w*0.70"/>
                                          </p:val>
                                        </p:tav>
                                        <p:tav tm="100000">
                                          <p:val>
                                            <p:strVal val="#ppt_w"/>
                                          </p:val>
                                        </p:tav>
                                      </p:tavLst>
                                    </p:anim>
                                    <p:anim calcmode="lin" valueType="num">
                                      <p:cBhvr>
                                        <p:cTn id="10" dur="1000" fill="hold"/>
                                        <p:tgtEl>
                                          <p:spTgt spid="89"/>
                                        </p:tgtEl>
                                        <p:attrNameLst>
                                          <p:attrName>ppt_h</p:attrName>
                                        </p:attrNameLst>
                                      </p:cBhvr>
                                      <p:tavLst>
                                        <p:tav tm="0">
                                          <p:val>
                                            <p:strVal val="#ppt_h"/>
                                          </p:val>
                                        </p:tav>
                                        <p:tav tm="100000">
                                          <p:val>
                                            <p:strVal val="#ppt_h"/>
                                          </p:val>
                                        </p:tav>
                                      </p:tavLst>
                                    </p:anim>
                                    <p:animEffect transition="in" filter="fade">
                                      <p:cBhvr>
                                        <p:cTn id="11" dur="1000"/>
                                        <p:tgtEl>
                                          <p:spTgt spid="89"/>
                                        </p:tgtEl>
                                      </p:cBhvr>
                                    </p:animEffect>
                                  </p:childTnLst>
                                </p:cTn>
                              </p:par>
                              <p:par>
                                <p:cTn id="12" presetID="10" presetClass="entr" presetSubtype="0" fill="hold" nodeType="with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fade">
                                      <p:cBhvr>
                                        <p:cTn id="14"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Characterization Infrastructure</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169</a:t>
            </a:fld>
            <a:endParaRPr lang="en-US" altLang="en-US">
              <a:solidFill>
                <a:srgbClr val="000000"/>
              </a:solidFill>
            </a:endParaRPr>
          </a:p>
        </p:txBody>
      </p:sp>
      <p:sp>
        <p:nvSpPr>
          <p:cNvPr id="6" name="Rectangle 5"/>
          <p:cNvSpPr/>
          <p:nvPr/>
        </p:nvSpPr>
        <p:spPr>
          <a:xfrm>
            <a:off x="1979712" y="6300608"/>
            <a:ext cx="6696744" cy="584776"/>
          </a:xfrm>
          <a:prstGeom prst="rect">
            <a:avLst/>
          </a:prstGeom>
        </p:spPr>
        <p:txBody>
          <a:bodyPr wrap="square">
            <a:spAutoFit/>
          </a:bodyPr>
          <a:lstStyle/>
          <a:p>
            <a:pPr lvl="1"/>
            <a:r>
              <a:rPr lang="en-US" sz="1600" dirty="0">
                <a:solidFill>
                  <a:srgbClr val="000000"/>
                </a:solidFill>
                <a:ea typeface="ＭＳ Ｐゴシック" charset="0"/>
                <a:cs typeface="ＭＳ Ｐゴシック" charset="0"/>
              </a:rPr>
              <a:t>Kim+, “</a:t>
            </a:r>
            <a:r>
              <a:rPr lang="en-US" sz="1600" dirty="0">
                <a:solidFill>
                  <a:srgbClr val="0000FF"/>
                </a:solidFill>
              </a:rPr>
              <a:t>Flipping Bits in Memory Without Accessing Them: An Experimental Study of DRAM Disturbance Errors</a:t>
            </a:r>
            <a:r>
              <a:rPr lang="en-US" sz="1600" dirty="0">
                <a:solidFill>
                  <a:srgbClr val="000000"/>
                </a:solidFill>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a:solidFill>
                  <a:srgbClr val="FFFF00"/>
                </a:solidFill>
                <a:effectLst>
                  <a:outerShdw blurRad="38100" dist="38100" dir="2700000" algn="tl">
                    <a:srgbClr val="000000">
                      <a:alpha val="43137"/>
                    </a:srgbClr>
                  </a:outerShdw>
                </a:effectLst>
              </a:rPr>
              <a:t>Temperature</a:t>
            </a:r>
          </a:p>
          <a:p>
            <a:pPr algn="ctr">
              <a:lnSpc>
                <a:spcPct val="90000"/>
              </a:lnSpc>
            </a:pPr>
            <a:r>
              <a:rPr lang="en-US" sz="2400" b="1">
                <a:solidFill>
                  <a:srgbClr val="FFFF00"/>
                </a:solidFill>
                <a:effectLst>
                  <a:outerShdw blurRad="38100" dist="38100" dir="2700000" algn="tl">
                    <a:srgbClr val="000000">
                      <a:alpha val="43137"/>
                    </a:srgbClr>
                  </a:outerShdw>
                </a:effectLst>
              </a:rPr>
              <a:t>Controller</a:t>
            </a:r>
          </a:p>
          <a:p>
            <a:pPr algn="ctr">
              <a:lnSpc>
                <a:spcPct val="90000"/>
              </a:lnSpc>
            </a:pPr>
            <a:endParaRPr lang="en-US" sz="3200" b="1">
              <a:solidFill>
                <a:srgbClr val="FFFF00"/>
              </a:solidFill>
              <a:effectLst>
                <a:outerShdw blurRad="38100" dist="38100" dir="2700000" algn="tl">
                  <a:srgbClr val="000000">
                    <a:alpha val="43137"/>
                  </a:srgbClr>
                </a:outerShdw>
              </a:effectLst>
            </a:endParaRPr>
          </a:p>
        </p:txBody>
      </p:sp>
      <p:sp>
        <p:nvSpPr>
          <p:cNvPr id="8" name="Rectangle 7"/>
          <p:cNvSpPr/>
          <p:nvPr/>
        </p:nvSpPr>
        <p:spPr>
          <a:xfrm>
            <a:off x="107504" y="2990238"/>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effectLst>
                  <a:outerShdw blurRad="38100" dist="38100" dir="2700000" algn="tl">
                    <a:srgbClr val="000000">
                      <a:alpha val="43137"/>
                    </a:srgbClr>
                  </a:outerShdw>
                </a:effectLst>
              </a:rPr>
              <a:t>PC</a:t>
            </a:r>
            <a:endParaRPr lang="en-US" sz="2400" b="1">
              <a:solidFill>
                <a:srgbClr val="FFFF00"/>
              </a:solidFill>
              <a:effectLst>
                <a:outerShdw blurRad="38100" dist="38100" dir="2700000" algn="tl">
                  <a:srgbClr val="000000">
                    <a:alpha val="43137"/>
                  </a:srgbClr>
                </a:outerShdw>
              </a:effectLst>
            </a:endParaRPr>
          </a:p>
        </p:txBody>
      </p:sp>
      <p:sp>
        <p:nvSpPr>
          <p:cNvPr id="9" name="Rectangle 8"/>
          <p:cNvSpPr/>
          <p:nvPr/>
        </p:nvSpPr>
        <p:spPr>
          <a:xfrm>
            <a:off x="4374702" y="1962444"/>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a:solidFill>
                  <a:srgbClr val="FFFF00"/>
                </a:solidFill>
                <a:effectLst>
                  <a:outerShdw blurRad="38100" dist="38100" dir="2700000" algn="tl">
                    <a:srgbClr val="000000">
                      <a:alpha val="43137"/>
                    </a:srgbClr>
                  </a:outerShdw>
                </a:effectLst>
              </a:rPr>
              <a:t>Heater</a:t>
            </a:r>
          </a:p>
        </p:txBody>
      </p:sp>
      <p:sp>
        <p:nvSpPr>
          <p:cNvPr id="10" name="Rectangle 9"/>
          <p:cNvSpPr/>
          <p:nvPr/>
        </p:nvSpPr>
        <p:spPr>
          <a:xfrm>
            <a:off x="2317302" y="1962447"/>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
        <p:nvSpPr>
          <p:cNvPr id="11" name="Rectangle 10"/>
          <p:cNvSpPr/>
          <p:nvPr/>
        </p:nvSpPr>
        <p:spPr>
          <a:xfrm>
            <a:off x="5822502" y="1962447"/>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Tree>
    <p:extLst>
      <p:ext uri="{BB962C8B-B14F-4D97-AF65-F5344CB8AC3E}">
        <p14:creationId xmlns:p14="http://schemas.microsoft.com/office/powerpoint/2010/main" val="157779263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17</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pic>
        <p:nvPicPr>
          <p:cNvPr id="2" name="Picture 1"/>
          <p:cNvPicPr>
            <a:picLocks noChangeAspect="1"/>
          </p:cNvPicPr>
          <p:nvPr/>
        </p:nvPicPr>
        <p:blipFill>
          <a:blip r:embed="rId4"/>
          <a:stretch>
            <a:fillRect/>
          </a:stretch>
        </p:blipFill>
        <p:spPr>
          <a:xfrm>
            <a:off x="887019" y="1663083"/>
            <a:ext cx="1656184" cy="1284462"/>
          </a:xfrm>
          <a:prstGeom prst="rect">
            <a:avLst/>
          </a:prstGeom>
        </p:spPr>
      </p:pic>
      <p:sp>
        <p:nvSpPr>
          <p:cNvPr id="22" name="Text Box 13" descr="90%"/>
          <p:cNvSpPr txBox="1">
            <a:spLocks noChangeArrowheads="1"/>
          </p:cNvSpPr>
          <p:nvPr/>
        </p:nvSpPr>
        <p:spPr bwMode="auto">
          <a:xfrm>
            <a:off x="1331640" y="3081193"/>
            <a:ext cx="873160"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FPGAs</a:t>
            </a:r>
          </a:p>
        </p:txBody>
      </p:sp>
    </p:spTree>
    <p:extLst>
      <p:ext uri="{BB962C8B-B14F-4D97-AF65-F5344CB8AC3E}">
        <p14:creationId xmlns:p14="http://schemas.microsoft.com/office/powerpoint/2010/main" val="2487281956"/>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Characterization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170</a:t>
            </a:fld>
            <a:endParaRPr lang="en-US" altLang="en-US">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48" y="1232759"/>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48"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832793710"/>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42" y="152400"/>
            <a:ext cx="9144000" cy="1066800"/>
          </a:xfrm>
        </p:spPr>
        <p:txBody>
          <a:bodyPr/>
          <a:lstStyle/>
          <a:p>
            <a:r>
              <a:rPr lang="en-US" dirty="0"/>
              <a:t>SoftMC: Open Source DRAM Infrastructure</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171</a:t>
            </a:fld>
            <a:endParaRPr lang="en-US" altLang="en-US">
              <a:solidFill>
                <a:srgbClr val="000000"/>
              </a:solidFill>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1612956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the Fixed Latency Mindset</a:t>
            </a:r>
          </a:p>
        </p:txBody>
      </p:sp>
      <p:sp>
        <p:nvSpPr>
          <p:cNvPr id="3" name="Content Placeholder 2"/>
          <p:cNvSpPr>
            <a:spLocks noGrp="1"/>
          </p:cNvSpPr>
          <p:nvPr>
            <p:ph idx="1"/>
          </p:nvPr>
        </p:nvSpPr>
        <p:spPr>
          <a:xfrm>
            <a:off x="228600" y="1052736"/>
            <a:ext cx="8610600" cy="4876800"/>
          </a:xfrm>
        </p:spPr>
        <p:txBody>
          <a:bodyPr/>
          <a:lstStyle/>
          <a:p>
            <a:r>
              <a:rPr lang="en-US" dirty="0"/>
              <a:t>Reliable operation latency is actually very heterogeneous</a:t>
            </a:r>
          </a:p>
          <a:p>
            <a:pPr lvl="1"/>
            <a:r>
              <a:rPr lang="en-US" dirty="0"/>
              <a:t>Across temperatures, chips, parts of a chip, voltage levels, </a:t>
            </a:r>
            <a:r>
              <a:rPr lang="is-IS" dirty="0"/>
              <a:t>…</a:t>
            </a:r>
          </a:p>
          <a:p>
            <a:pPr lvl="1"/>
            <a:endParaRPr lang="is-IS" dirty="0"/>
          </a:p>
          <a:p>
            <a:r>
              <a:rPr lang="is-IS" dirty="0"/>
              <a:t>Idea: </a:t>
            </a:r>
            <a:r>
              <a:rPr lang="is-IS" dirty="0">
                <a:solidFill>
                  <a:srgbClr val="0000FF"/>
                </a:solidFill>
              </a:rPr>
              <a:t>Dynamically find out and use the lowest latency one can reliably access a memory location with</a:t>
            </a:r>
          </a:p>
          <a:p>
            <a:pPr lvl="1"/>
            <a:r>
              <a:rPr lang="is-IS" dirty="0"/>
              <a:t>Adaptive-Latency DRAM [HPCA 2015]</a:t>
            </a:r>
          </a:p>
          <a:p>
            <a:pPr lvl="1"/>
            <a:r>
              <a:rPr lang="is-IS" dirty="0"/>
              <a:t>Flexible-Latency DRAM [SIGMETRICS 2016]</a:t>
            </a:r>
          </a:p>
          <a:p>
            <a:pPr lvl="1"/>
            <a:r>
              <a:rPr lang="is-IS" dirty="0"/>
              <a:t>Design-Induced Variation-Aware DRAM [SIGMETRICS 2017]</a:t>
            </a:r>
          </a:p>
          <a:p>
            <a:pPr lvl="1"/>
            <a:r>
              <a:rPr lang="is-IS" dirty="0"/>
              <a:t>Voltron [SIGMETRICS 2017]</a:t>
            </a:r>
          </a:p>
          <a:p>
            <a:pPr lvl="1"/>
            <a:r>
              <a:rPr lang="is-IS" dirty="0"/>
              <a:t>...</a:t>
            </a:r>
          </a:p>
          <a:p>
            <a:pPr lvl="1"/>
            <a:endParaRPr lang="is-IS" dirty="0"/>
          </a:p>
          <a:p>
            <a:r>
              <a:rPr lang="is-IS" dirty="0">
                <a:solidFill>
                  <a:srgbClr val="FF0000"/>
                </a:solidFill>
              </a:rPr>
              <a:t>We would like to find sources of latency heterogeneity and exploit them to minimize latency</a:t>
            </a:r>
          </a:p>
          <a:p>
            <a:endParaRPr lang="en-US"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172</a:t>
            </a:fld>
            <a:endParaRPr lang="en-US" altLang="en-US">
              <a:solidFill>
                <a:srgbClr val="000000"/>
              </a:solidFill>
            </a:endParaRPr>
          </a:p>
        </p:txBody>
      </p:sp>
    </p:spTree>
    <p:extLst>
      <p:ext uri="{BB962C8B-B14F-4D97-AF65-F5344CB8AC3E}">
        <p14:creationId xmlns:p14="http://schemas.microsoft.com/office/powerpoint/2010/main" val="12733320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a:latin typeface="+mn-lt"/>
              </a:rPr>
              <a:t>Adaptive-Latency DRAM</a:t>
            </a: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a:solidFill>
                  <a:srgbClr val="000000"/>
                </a:solidFill>
              </a:rPr>
              <a:t>Key idea</a:t>
            </a:r>
          </a:p>
          <a:p>
            <a:pPr marL="914400" lvl="1" indent="-457200">
              <a:lnSpc>
                <a:spcPct val="100000"/>
              </a:lnSpc>
              <a:spcBef>
                <a:spcPts val="0"/>
              </a:spcBef>
            </a:pPr>
            <a:r>
              <a:rPr lang="en-US" b="1" dirty="0">
                <a:solidFill>
                  <a:srgbClr val="000000"/>
                </a:solidFill>
              </a:rPr>
              <a:t>Optimize DRAM timing parameters online</a:t>
            </a:r>
          </a:p>
          <a:p>
            <a:pPr marL="914400" lvl="1" indent="-457200">
              <a:lnSpc>
                <a:spcPct val="100000"/>
              </a:lnSpc>
              <a:spcBef>
                <a:spcPts val="0"/>
              </a:spcBef>
            </a:pPr>
            <a:endParaRPr lang="en-US" sz="2000" i="1" dirty="0">
              <a:solidFill>
                <a:srgbClr val="000000"/>
              </a:solidFill>
            </a:endParaRPr>
          </a:p>
          <a:p>
            <a:pPr marL="457200" indent="-457200">
              <a:lnSpc>
                <a:spcPct val="100000"/>
              </a:lnSpc>
              <a:spcBef>
                <a:spcPts val="0"/>
              </a:spcBef>
            </a:pPr>
            <a:r>
              <a:rPr lang="en-US" i="1" dirty="0">
                <a:solidFill>
                  <a:srgbClr val="000000"/>
                </a:solidFill>
              </a:rPr>
              <a:t>Two components</a:t>
            </a:r>
            <a:endParaRPr lang="en-US" sz="3200" i="1" dirty="0">
              <a:solidFill>
                <a:srgbClr val="000000"/>
              </a:solidFill>
            </a:endParaRPr>
          </a:p>
          <a:p>
            <a:pPr lvl="1">
              <a:lnSpc>
                <a:spcPct val="100000"/>
              </a:lnSpc>
              <a:spcBef>
                <a:spcPts val="0"/>
              </a:spcBef>
            </a:pPr>
            <a:r>
              <a:rPr lang="en-US" dirty="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a:solidFill>
                  <a:srgbClr val="000000"/>
                </a:solidFill>
              </a:rPr>
              <a:t>System monitors DRAM temperature &amp; uses appropriate DRAM timing 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200" dirty="0">
                <a:solidFill>
                  <a:prstClr val="white"/>
                </a:solidFill>
                <a:ea typeface="Cambria Math" panose="02040503050406030204" pitchFamily="18" charset="0"/>
              </a:rPr>
              <a:t>reliable DRAM timing parameters</a:t>
            </a:r>
            <a:endParaRPr lang="en-US" sz="3200" dirty="0">
              <a:solidFill>
                <a:prstClr val="white"/>
              </a:solidFill>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200" dirty="0">
                <a:solidFill>
                  <a:prstClr val="white"/>
                </a:solidFill>
                <a:ea typeface="Cambria Math" panose="02040503050406030204" pitchFamily="18" charset="0"/>
              </a:rPr>
              <a:t>DRAM temperature</a:t>
            </a:r>
            <a:endParaRPr lang="en-US" sz="3200" dirty="0">
              <a:solidFill>
                <a:prstClr val="white"/>
              </a:solidFill>
            </a:endParaRPr>
          </a:p>
        </p:txBody>
      </p:sp>
      <p:sp>
        <p:nvSpPr>
          <p:cNvPr id="8" name="Rectangle 7"/>
          <p:cNvSpPr/>
          <p:nvPr/>
        </p:nvSpPr>
        <p:spPr>
          <a:xfrm>
            <a:off x="1403648" y="6309320"/>
            <a:ext cx="7056784" cy="553998"/>
          </a:xfrm>
          <a:prstGeom prst="rect">
            <a:avLst/>
          </a:prstGeom>
        </p:spPr>
        <p:txBody>
          <a:bodyPr wrap="square">
            <a:spAutoFit/>
          </a:bodyPr>
          <a:lstStyle/>
          <a:p>
            <a:r>
              <a:rPr lang="en-US" sz="1500" dirty="0">
                <a:solidFill>
                  <a:prstClr val="black"/>
                </a:solidFill>
              </a:rPr>
              <a:t>Lee+, “</a:t>
            </a:r>
            <a:r>
              <a:rPr lang="en-US" sz="1500" dirty="0">
                <a:solidFill>
                  <a:srgbClr val="0000FF"/>
                </a:solidFill>
              </a:rPr>
              <a:t>Adaptive-Latency DRAM: Optimizing DRAM Timing for the Common-Case</a:t>
            </a:r>
            <a:r>
              <a:rPr lang="en-US" sz="1500" dirty="0">
                <a:solidFill>
                  <a:prstClr val="black"/>
                </a:solidFill>
              </a:rPr>
              <a:t>,” HPCA 2015.</a:t>
            </a:r>
          </a:p>
        </p:txBody>
      </p:sp>
    </p:spTree>
    <p:extLst>
      <p:ext uri="{BB962C8B-B14F-4D97-AF65-F5344CB8AC3E}">
        <p14:creationId xmlns:p14="http://schemas.microsoft.com/office/powerpoint/2010/main" val="205410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prstClr val="black"/>
                </a:solidFill>
                <a:latin typeface="Calibri"/>
              </a:rPr>
              <a:t>Latency Reduction Summary of 115 DIMMs</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3000"/>
              </a:spcBef>
            </a:pPr>
            <a:r>
              <a:rPr lang="en-US" i="1" dirty="0">
                <a:solidFill>
                  <a:srgbClr val="000000"/>
                </a:solidFill>
              </a:rPr>
              <a:t>Latency reduction for read &amp; write (55°C)</a:t>
            </a:r>
          </a:p>
          <a:p>
            <a:pPr lvl="1">
              <a:lnSpc>
                <a:spcPct val="100000"/>
              </a:lnSpc>
            </a:pPr>
            <a:r>
              <a:rPr lang="en-US" i="1" dirty="0">
                <a:solidFill>
                  <a:srgbClr val="000000"/>
                </a:solidFill>
              </a:rPr>
              <a:t>Read Latency: </a:t>
            </a:r>
            <a:r>
              <a:rPr lang="en-US" b="1" i="1" dirty="0">
                <a:solidFill>
                  <a:srgbClr val="0000FF"/>
                </a:solidFill>
              </a:rPr>
              <a:t>32.7%</a:t>
            </a:r>
          </a:p>
          <a:p>
            <a:pPr lvl="1">
              <a:lnSpc>
                <a:spcPct val="100000"/>
              </a:lnSpc>
            </a:pPr>
            <a:r>
              <a:rPr lang="en-US" i="1" dirty="0">
                <a:solidFill>
                  <a:srgbClr val="000000"/>
                </a:solidFill>
              </a:rPr>
              <a:t>Write Latency: </a:t>
            </a:r>
            <a:r>
              <a:rPr lang="en-US" b="1" i="1" dirty="0">
                <a:solidFill>
                  <a:srgbClr val="0000FF"/>
                </a:solidFill>
              </a:rPr>
              <a:t>55.1%</a:t>
            </a:r>
          </a:p>
          <a:p>
            <a:pPr marL="457200" indent="-457200">
              <a:lnSpc>
                <a:spcPct val="100000"/>
              </a:lnSpc>
              <a:spcBef>
                <a:spcPts val="3000"/>
              </a:spcBef>
            </a:pPr>
            <a:r>
              <a:rPr lang="en-US" i="1" dirty="0">
                <a:solidFill>
                  <a:srgbClr val="000000"/>
                </a:solidFill>
              </a:rPr>
              <a:t>Latency reduction for each timing parameter (55°C) </a:t>
            </a:r>
          </a:p>
          <a:p>
            <a:pPr lvl="1">
              <a:lnSpc>
                <a:spcPct val="100000"/>
              </a:lnSpc>
            </a:pPr>
            <a:r>
              <a:rPr lang="en-US" i="1" dirty="0">
                <a:solidFill>
                  <a:srgbClr val="000000"/>
                </a:solidFill>
              </a:rPr>
              <a:t>Sensing: </a:t>
            </a:r>
            <a:r>
              <a:rPr lang="en-US" b="1" i="1" dirty="0">
                <a:solidFill>
                  <a:srgbClr val="0000FF"/>
                </a:solidFill>
              </a:rPr>
              <a:t>17.3%</a:t>
            </a:r>
          </a:p>
          <a:p>
            <a:pPr lvl="1">
              <a:lnSpc>
                <a:spcPct val="100000"/>
              </a:lnSpc>
            </a:pPr>
            <a:r>
              <a:rPr lang="en-US" i="1" dirty="0">
                <a:solidFill>
                  <a:srgbClr val="000000"/>
                </a:solidFill>
              </a:rPr>
              <a:t>Restore: </a:t>
            </a:r>
            <a:r>
              <a:rPr lang="en-US" b="1" i="1" dirty="0">
                <a:solidFill>
                  <a:srgbClr val="0000FF"/>
                </a:solidFill>
              </a:rPr>
              <a:t>37.3%</a:t>
            </a:r>
            <a:r>
              <a:rPr lang="en-US" i="1" dirty="0">
                <a:solidFill>
                  <a:srgbClr val="000000"/>
                </a:solidFill>
              </a:rPr>
              <a:t> (read), </a:t>
            </a:r>
            <a:r>
              <a:rPr lang="en-US" b="1" i="1" dirty="0">
                <a:solidFill>
                  <a:srgbClr val="0000FF"/>
                </a:solidFill>
              </a:rPr>
              <a:t>54.8%</a:t>
            </a:r>
            <a:r>
              <a:rPr lang="en-US" i="1" dirty="0">
                <a:solidFill>
                  <a:srgbClr val="000000"/>
                </a:solidFill>
              </a:rPr>
              <a:t> (write)</a:t>
            </a:r>
          </a:p>
          <a:p>
            <a:pPr lvl="1">
              <a:lnSpc>
                <a:spcPct val="100000"/>
              </a:lnSpc>
            </a:pPr>
            <a:r>
              <a:rPr lang="en-US" i="1" dirty="0" err="1">
                <a:solidFill>
                  <a:srgbClr val="000000"/>
                </a:solidFill>
              </a:rPr>
              <a:t>Precharge</a:t>
            </a:r>
            <a:r>
              <a:rPr lang="en-US" i="1" dirty="0">
                <a:solidFill>
                  <a:srgbClr val="000000"/>
                </a:solidFill>
              </a:rPr>
              <a:t>: </a:t>
            </a:r>
            <a:r>
              <a:rPr lang="en-US" b="1" i="1" dirty="0">
                <a:solidFill>
                  <a:srgbClr val="0000FF"/>
                </a:solidFill>
              </a:rPr>
              <a:t>35.2%</a:t>
            </a:r>
            <a:r>
              <a:rPr lang="en-US" i="1" dirty="0">
                <a:solidFill>
                  <a:srgbClr val="0000FF"/>
                </a:solidFill>
              </a:rPr>
              <a:t> </a:t>
            </a:r>
          </a:p>
        </p:txBody>
      </p:sp>
      <p:sp>
        <p:nvSpPr>
          <p:cNvPr id="4" name="Rectangle 3"/>
          <p:cNvSpPr/>
          <p:nvPr/>
        </p:nvSpPr>
        <p:spPr>
          <a:xfrm>
            <a:off x="1403648" y="6344604"/>
            <a:ext cx="7056784" cy="553998"/>
          </a:xfrm>
          <a:prstGeom prst="rect">
            <a:avLst/>
          </a:prstGeom>
        </p:spPr>
        <p:txBody>
          <a:bodyPr wrap="square">
            <a:spAutoFit/>
          </a:bodyPr>
          <a:lstStyle/>
          <a:p>
            <a:r>
              <a:rPr lang="en-US" sz="1500" dirty="0">
                <a:solidFill>
                  <a:prstClr val="black"/>
                </a:solidFill>
              </a:rPr>
              <a:t>Lee+, “</a:t>
            </a:r>
            <a:r>
              <a:rPr lang="en-US" sz="1500" dirty="0">
                <a:solidFill>
                  <a:srgbClr val="0000FF"/>
                </a:solidFill>
              </a:rPr>
              <a:t>Adaptive-Latency DRAM: Optimizing DRAM Timing for the Common-Case</a:t>
            </a:r>
            <a:r>
              <a:rPr lang="en-US" sz="1500" dirty="0">
                <a:solidFill>
                  <a:prstClr val="black"/>
                </a:solidFill>
              </a:rPr>
              <a:t>,” HPCA 2015.</a:t>
            </a:r>
          </a:p>
        </p:txBody>
      </p:sp>
    </p:spTree>
    <p:extLst>
      <p:ext uri="{BB962C8B-B14F-4D97-AF65-F5344CB8AC3E}">
        <p14:creationId xmlns:p14="http://schemas.microsoft.com/office/powerpoint/2010/main" val="25931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0000"/>
                </a:solidFill>
                <a:latin typeface="Calibri"/>
              </a:rPr>
              <a:t>AL-DRAM: Real System Evaluation</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3000"/>
              </a:spcBef>
            </a:pPr>
            <a:r>
              <a:rPr lang="en-US" i="1" dirty="0">
                <a:solidFill>
                  <a:prstClr val="black"/>
                </a:solidFill>
              </a:rPr>
              <a:t>System</a:t>
            </a:r>
          </a:p>
          <a:p>
            <a:pPr lvl="1">
              <a:lnSpc>
                <a:spcPct val="100000"/>
              </a:lnSpc>
            </a:pPr>
            <a:r>
              <a:rPr lang="en-US" i="1" dirty="0">
                <a:solidFill>
                  <a:prstClr val="black"/>
                </a:solidFill>
              </a:rPr>
              <a:t>CPU: AMD 4386 ( 8 Cores, 3.1GHz, 8MB LLC)</a:t>
            </a:r>
            <a:endParaRPr lang="en-US" b="1" i="1" dirty="0">
              <a:solidFill>
                <a:prstClr val="black"/>
              </a:solidFill>
            </a:endParaRPr>
          </a:p>
          <a:p>
            <a:pPr lvl="1">
              <a:lnSpc>
                <a:spcPct val="100000"/>
              </a:lnSpc>
            </a:pPr>
            <a:r>
              <a:rPr lang="en-US" dirty="0">
                <a:solidFill>
                  <a:prstClr val="black"/>
                </a:solidFill>
              </a:rPr>
              <a:t>DRAM: 4GByte DDR3-1600 (800Mhz Clock)</a:t>
            </a:r>
          </a:p>
          <a:p>
            <a:pPr lvl="1">
              <a:lnSpc>
                <a:spcPct val="100000"/>
              </a:lnSpc>
            </a:pPr>
            <a:r>
              <a:rPr lang="en-US" dirty="0">
                <a:solidFill>
                  <a:prstClr val="black"/>
                </a:solidFill>
              </a:rPr>
              <a:t>OS: Linux</a:t>
            </a:r>
          </a:p>
          <a:p>
            <a:pPr lvl="1">
              <a:lnSpc>
                <a:spcPct val="100000"/>
              </a:lnSpc>
            </a:pPr>
            <a:r>
              <a:rPr lang="en-US" dirty="0">
                <a:solidFill>
                  <a:prstClr val="black"/>
                </a:solidFill>
              </a:rPr>
              <a:t>Storage: 128GByte SSD</a:t>
            </a:r>
          </a:p>
          <a:p>
            <a:pPr marL="457200" indent="-457200">
              <a:lnSpc>
                <a:spcPct val="100000"/>
              </a:lnSpc>
              <a:spcBef>
                <a:spcPts val="3000"/>
              </a:spcBef>
            </a:pPr>
            <a:r>
              <a:rPr lang="en-US" i="1" dirty="0">
                <a:solidFill>
                  <a:prstClr val="black"/>
                </a:solidFill>
              </a:rPr>
              <a:t>Workload</a:t>
            </a:r>
          </a:p>
          <a:p>
            <a:pPr lvl="1">
              <a:lnSpc>
                <a:spcPct val="100000"/>
              </a:lnSpc>
            </a:pPr>
            <a:r>
              <a:rPr lang="en-US" i="1" dirty="0">
                <a:solidFill>
                  <a:prstClr val="black"/>
                </a:solidFill>
              </a:rPr>
              <a:t>35 applications from SPEC, STREAM, Parsec, </a:t>
            </a:r>
            <a:r>
              <a:rPr lang="en-US" i="1" dirty="0" err="1">
                <a:solidFill>
                  <a:prstClr val="black"/>
                </a:solidFill>
              </a:rPr>
              <a:t>Memcached</a:t>
            </a:r>
            <a:r>
              <a:rPr lang="en-US" i="1" dirty="0">
                <a:solidFill>
                  <a:prstClr val="black"/>
                </a:solidFill>
              </a:rPr>
              <a:t>, Apache, GUPS</a:t>
            </a:r>
          </a:p>
        </p:txBody>
      </p:sp>
      <p:pic>
        <p:nvPicPr>
          <p:cNvPr id="5" name="Picture 4"/>
          <p:cNvPicPr>
            <a:picLocks noChangeAspect="1"/>
          </p:cNvPicPr>
          <p:nvPr/>
        </p:nvPicPr>
        <p:blipFill>
          <a:blip r:embed="rId2"/>
          <a:stretch>
            <a:fillRect/>
          </a:stretch>
        </p:blipFill>
        <p:spPr>
          <a:xfrm>
            <a:off x="5095374" y="2743200"/>
            <a:ext cx="4048626" cy="2057400"/>
          </a:xfrm>
          <a:prstGeom prst="rect">
            <a:avLst/>
          </a:prstGeom>
        </p:spPr>
      </p:pic>
      <p:sp>
        <p:nvSpPr>
          <p:cNvPr id="3" name="Oval 2"/>
          <p:cNvSpPr/>
          <p:nvPr/>
        </p:nvSpPr>
        <p:spPr>
          <a:xfrm>
            <a:off x="7031736" y="4151376"/>
            <a:ext cx="182880" cy="18288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2" name="Picture 1"/>
          <p:cNvPicPr>
            <a:picLocks noChangeAspect="1"/>
          </p:cNvPicPr>
          <p:nvPr/>
        </p:nvPicPr>
        <p:blipFill>
          <a:blip r:embed="rId3"/>
          <a:stretch>
            <a:fillRect/>
          </a:stretch>
        </p:blipFill>
        <p:spPr>
          <a:xfrm>
            <a:off x="76200" y="2286000"/>
            <a:ext cx="8943975" cy="4410075"/>
          </a:xfrm>
          <a:prstGeom prst="rect">
            <a:avLst/>
          </a:prstGeom>
          <a:ln w="50800">
            <a:solidFill>
              <a:schemeClr val="tx1"/>
            </a:solidFill>
          </a:ln>
        </p:spPr>
      </p:pic>
    </p:spTree>
    <p:extLst>
      <p:ext uri="{BB962C8B-B14F-4D97-AF65-F5344CB8AC3E}">
        <p14:creationId xmlns:p14="http://schemas.microsoft.com/office/powerpoint/2010/main" val="31968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500"/>
                                        <p:tgtEl>
                                          <p:spTgt spid="2"/>
                                        </p:tgtEl>
                                      </p:cBhvr>
                                    </p:animEffect>
                                    <p:anim calcmode="lin" valueType="num">
                                      <p:cBhvr>
                                        <p:cTn id="19" dur="500"/>
                                        <p:tgtEl>
                                          <p:spTgt spid="2"/>
                                        </p:tgtEl>
                                        <p:attrNameLst>
                                          <p:attrName>ppt_x</p:attrName>
                                        </p:attrNameLst>
                                      </p:cBhvr>
                                      <p:tavLst>
                                        <p:tav tm="0">
                                          <p:val>
                                            <p:strVal val="ppt_x"/>
                                          </p:val>
                                        </p:tav>
                                        <p:tav tm="100000">
                                          <p:val>
                                            <p:strVal val="ppt_x"/>
                                          </p:val>
                                        </p:tav>
                                      </p:tavLst>
                                    </p:anim>
                                    <p:anim calcmode="lin" valueType="num">
                                      <p:cBhvr>
                                        <p:cTn id="20" dur="500"/>
                                        <p:tgtEl>
                                          <p:spTgt spid="2"/>
                                        </p:tgtEl>
                                        <p:attrNameLst>
                                          <p:attrName>ppt_y</p:attrName>
                                        </p:attrNameLst>
                                      </p:cBhvr>
                                      <p:tavLst>
                                        <p:tav tm="0">
                                          <p:val>
                                            <p:strVal val="ppt_y"/>
                                          </p:val>
                                        </p:tav>
                                        <p:tav tm="100000">
                                          <p:val>
                                            <p:strVal val="ppt_y+.1"/>
                                          </p:val>
                                        </p:tav>
                                      </p:tavLst>
                                    </p:anim>
                                    <p:set>
                                      <p:cBhvr>
                                        <p:cTn id="21" dur="1" fill="hold">
                                          <p:stCondLst>
                                            <p:cond delay="499"/>
                                          </p:stCondLst>
                                        </p:cTn>
                                        <p:tgtEl>
                                          <p:spTgt spid="2"/>
                                        </p:tgtEl>
                                        <p:attrNameLst>
                                          <p:attrName>style.visibility</p:attrName>
                                        </p:attrNameLst>
                                      </p:cBhvr>
                                      <p:to>
                                        <p:strVal val="hidden"/>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2"/>
          </a:graphicData>
        </a:graphic>
      </p:graphicFrame>
      <p:grpSp>
        <p:nvGrpSpPr>
          <p:cNvPr id="21" name="Group 20"/>
          <p:cNvGrpSpPr/>
          <p:nvPr/>
        </p:nvGrpSpPr>
        <p:grpSpPr>
          <a:xfrm>
            <a:off x="461666" y="990600"/>
            <a:ext cx="8458200" cy="4267199"/>
            <a:chOff x="461666" y="1143000"/>
            <a:chExt cx="8458200" cy="4267199"/>
          </a:xfrm>
        </p:grpSpPr>
        <p:graphicFrame>
          <p:nvGraphicFramePr>
            <p:cNvPr id="8" name="Chart 7"/>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54"/>
            <p:cNvSpPr txBox="1"/>
            <p:nvPr/>
          </p:nvSpPr>
          <p:spPr>
            <a:xfrm>
              <a:off x="6977768" y="3010335"/>
              <a:ext cx="990624" cy="43090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200" b="1" i="1" dirty="0">
                  <a:solidFill>
                    <a:srgbClr val="4472C4"/>
                  </a:solidFill>
                  <a:latin typeface="Calibri Light"/>
                </a:rPr>
                <a:t>1.4%</a:t>
              </a:r>
            </a:p>
          </p:txBody>
        </p:sp>
        <p:sp>
          <p:nvSpPr>
            <p:cNvPr id="20" name="TextBox 54"/>
            <p:cNvSpPr txBox="1"/>
            <p:nvPr/>
          </p:nvSpPr>
          <p:spPr>
            <a:xfrm>
              <a:off x="7606889" y="2624282"/>
              <a:ext cx="990624" cy="430859"/>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200" b="1" i="1" dirty="0">
                  <a:solidFill>
                    <a:srgbClr val="4472C4"/>
                  </a:solidFill>
                  <a:latin typeface="Calibri Light"/>
                </a:rPr>
                <a:t>6.7%</a:t>
              </a:r>
            </a:p>
          </p:txBody>
        </p:sp>
      </p:grpSp>
      <p:grpSp>
        <p:nvGrpSpPr>
          <p:cNvPr id="18" name="Group 17"/>
          <p:cNvGrpSpPr/>
          <p:nvPr/>
        </p:nvGrpSpPr>
        <p:grpSpPr>
          <a:xfrm>
            <a:off x="461666" y="990600"/>
            <a:ext cx="8458200" cy="4267199"/>
            <a:chOff x="461666" y="1143000"/>
            <a:chExt cx="8458200" cy="4267199"/>
          </a:xfrm>
        </p:grpSpPr>
        <p:graphicFrame>
          <p:nvGraphicFramePr>
            <p:cNvPr id="11" name="Chart 10"/>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54"/>
            <p:cNvSpPr txBox="1"/>
            <p:nvPr/>
          </p:nvSpPr>
          <p:spPr>
            <a:xfrm>
              <a:off x="7924800" y="2723778"/>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200" b="1" i="1" dirty="0">
                  <a:solidFill>
                    <a:srgbClr val="4472C4"/>
                  </a:solidFill>
                  <a:latin typeface="Calibri Light"/>
                </a:rPr>
                <a:t>5.0%</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0000"/>
                </a:solidFill>
                <a:latin typeface="Calibri"/>
              </a:rPr>
              <a:t>AL-DRAM: Single-Core Evaluation</a:t>
            </a:r>
          </a:p>
        </p:txBody>
      </p:sp>
      <p:sp>
        <p:nvSpPr>
          <p:cNvPr id="4" name="TextBox 54"/>
          <p:cNvSpPr txBox="1"/>
          <p:nvPr/>
        </p:nvSpPr>
        <p:spPr>
          <a:xfrm>
            <a:off x="3585866" y="1567190"/>
            <a:ext cx="15240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b="1" i="1" dirty="0">
              <a:solidFill>
                <a:srgbClr val="0000FF"/>
              </a:solidFill>
              <a:latin typeface="Calibri Light"/>
            </a:endParaRPr>
          </a:p>
        </p:txBody>
      </p:sp>
      <p:sp>
        <p:nvSpPr>
          <p:cNvPr id="12" name="TextBox 54"/>
          <p:cNvSpPr txBox="1"/>
          <p:nvPr/>
        </p:nvSpPr>
        <p:spPr>
          <a:xfrm>
            <a:off x="3357266" y="1524000"/>
            <a:ext cx="20574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b="1" i="1" dirty="0">
              <a:solidFill>
                <a:srgbClr val="0000FF"/>
              </a:solidFill>
              <a:latin typeface="Calibri Light"/>
            </a:endParaRPr>
          </a:p>
        </p:txBody>
      </p:sp>
      <p:sp>
        <p:nvSpPr>
          <p:cNvPr id="13" name="Punchline"/>
          <p:cNvSpPr txBox="1"/>
          <p:nvPr/>
        </p:nvSpPr>
        <p:spPr>
          <a:xfrm>
            <a:off x="-152400" y="5566750"/>
            <a:ext cx="9448800" cy="670562"/>
          </a:xfrm>
          <a:prstGeom prst="rect">
            <a:avLst/>
          </a:prstGeom>
          <a:noFill/>
        </p:spPr>
        <p:txBody>
          <a:bodyPr wrap="square" rtlCol="0" anchor="ctr">
            <a:noAutofit/>
          </a:bodyPr>
          <a:lstStyle/>
          <a:p>
            <a:pPr algn="ctr"/>
            <a:r>
              <a:rPr lang="en-US" sz="3600" i="1" dirty="0">
                <a:solidFill>
                  <a:srgbClr val="0000FF"/>
                </a:solidFill>
                <a:latin typeface="Calibri Light"/>
              </a:rPr>
              <a:t>AL-DRAM </a:t>
            </a:r>
            <a:r>
              <a:rPr lang="en-US" sz="3600" b="1" i="1" dirty="0">
                <a:solidFill>
                  <a:srgbClr val="0000FF"/>
                </a:solidFill>
                <a:latin typeface="Calibri Light"/>
              </a:rPr>
              <a:t>improves single-core performance </a:t>
            </a:r>
          </a:p>
          <a:p>
            <a:pPr algn="ctr"/>
            <a:r>
              <a:rPr lang="en-US" sz="3600" i="1" dirty="0">
                <a:solidFill>
                  <a:srgbClr val="0000FF"/>
                </a:solidFill>
                <a:latin typeface="Calibri Light"/>
              </a:rPr>
              <a:t>on a real system</a:t>
            </a:r>
          </a:p>
        </p:txBody>
      </p:sp>
      <p:sp>
        <p:nvSpPr>
          <p:cNvPr id="9" name="TextBox 8"/>
          <p:cNvSpPr txBox="1"/>
          <p:nvPr/>
        </p:nvSpPr>
        <p:spPr>
          <a:xfrm rot="16200000">
            <a:off x="-1559868" y="2626666"/>
            <a:ext cx="3581402" cy="461665"/>
          </a:xfrm>
          <a:prstGeom prst="rect">
            <a:avLst/>
          </a:prstGeom>
          <a:noFill/>
        </p:spPr>
        <p:txBody>
          <a:bodyPr wrap="square" rtlCol="0">
            <a:spAutoFit/>
          </a:bodyPr>
          <a:lstStyle/>
          <a:p>
            <a:pPr algn="ctr"/>
            <a:r>
              <a:rPr lang="en-US" sz="2400" b="1" i="1" dirty="0">
                <a:solidFill>
                  <a:prstClr val="black"/>
                </a:solidFill>
                <a:latin typeface="Calibri Light"/>
              </a:rPr>
              <a:t>Performance Improvement</a:t>
            </a:r>
          </a:p>
        </p:txBody>
      </p:sp>
      <p:cxnSp>
        <p:nvCxnSpPr>
          <p:cNvPr id="3" name="Straight Connector 2"/>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58000" y="914400"/>
            <a:ext cx="2286000" cy="1384995"/>
          </a:xfrm>
          <a:prstGeom prst="rect">
            <a:avLst/>
          </a:prstGeom>
          <a:noFill/>
        </p:spPr>
        <p:txBody>
          <a:bodyPr wrap="square" rtlCol="0">
            <a:spAutoFit/>
          </a:bodyPr>
          <a:lstStyle/>
          <a:p>
            <a:pPr algn="ctr"/>
            <a:r>
              <a:rPr lang="en-US" sz="2800" dirty="0">
                <a:solidFill>
                  <a:srgbClr val="000000"/>
                </a:solidFill>
                <a:latin typeface="Calibri Light"/>
              </a:rPr>
              <a:t>Average</a:t>
            </a:r>
          </a:p>
          <a:p>
            <a:pPr algn="ctr"/>
            <a:r>
              <a:rPr lang="en-US" sz="2800" dirty="0">
                <a:solidFill>
                  <a:srgbClr val="000000"/>
                </a:solidFill>
                <a:latin typeface="Calibri Light"/>
              </a:rPr>
              <a:t>Improvement</a:t>
            </a:r>
          </a:p>
          <a:p>
            <a:pPr algn="ctr"/>
            <a:endParaRPr lang="en-US" sz="2800" dirty="0">
              <a:solidFill>
                <a:srgbClr val="000000"/>
              </a:solidFill>
              <a:latin typeface="Calibri Light"/>
            </a:endParaRPr>
          </a:p>
        </p:txBody>
      </p:sp>
      <p:sp>
        <p:nvSpPr>
          <p:cNvPr id="23" name="TextBox 22"/>
          <p:cNvSpPr txBox="1"/>
          <p:nvPr/>
        </p:nvSpPr>
        <p:spPr>
          <a:xfrm rot="16200000">
            <a:off x="7622234" y="4188768"/>
            <a:ext cx="2133599" cy="461665"/>
          </a:xfrm>
          <a:prstGeom prst="rect">
            <a:avLst/>
          </a:prstGeom>
          <a:solidFill>
            <a:schemeClr val="bg1"/>
          </a:solidFill>
        </p:spPr>
        <p:txBody>
          <a:bodyPr wrap="square" rtlCol="0">
            <a:spAutoFit/>
          </a:bodyPr>
          <a:lstStyle/>
          <a:p>
            <a:pPr algn="r"/>
            <a:r>
              <a:rPr lang="en-US" sz="2400" dirty="0">
                <a:solidFill>
                  <a:prstClr val="black"/>
                </a:solidFill>
                <a:latin typeface="Calibri Light"/>
              </a:rPr>
              <a:t>all-35-workload</a:t>
            </a:r>
          </a:p>
        </p:txBody>
      </p:sp>
    </p:spTree>
    <p:extLst>
      <p:ext uri="{BB962C8B-B14F-4D97-AF65-F5344CB8AC3E}">
        <p14:creationId xmlns:p14="http://schemas.microsoft.com/office/powerpoint/2010/main" val="1361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b="1" i="1" dirty="0">
              <a:solidFill>
                <a:srgbClr val="0000FF"/>
              </a:solidFill>
              <a:latin typeface="Calibri Light"/>
            </a:endParaRPr>
          </a:p>
        </p:txBody>
      </p:sp>
      <p:graphicFrame>
        <p:nvGraphicFramePr>
          <p:cNvPr id="13" name="Chart 12"/>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200" b="1" i="1" dirty="0">
                  <a:solidFill>
                    <a:srgbClr val="4472C4"/>
                  </a:solidFill>
                  <a:latin typeface="Calibri Light"/>
                </a:rPr>
                <a:t>14.0%</a:t>
              </a: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200" b="1" i="1" dirty="0">
                  <a:solidFill>
                    <a:srgbClr val="4472C4"/>
                  </a:solidFill>
                  <a:latin typeface="Calibri Light"/>
                </a:rPr>
                <a:t>2.9%</a:t>
              </a: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200" b="1" i="1" dirty="0">
                  <a:solidFill>
                    <a:srgbClr val="4472C4"/>
                  </a:solidFill>
                  <a:latin typeface="Calibri Light"/>
                </a:rPr>
                <a:t>10.4%</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0000"/>
                </a:solidFill>
                <a:latin typeface="Calibri"/>
              </a:rPr>
              <a:t>AL-DRAM: Multi-Core Evaluation</a:t>
            </a:r>
          </a:p>
        </p:txBody>
      </p:sp>
      <p:sp>
        <p:nvSpPr>
          <p:cNvPr id="16" name="Punchline"/>
          <p:cNvSpPr txBox="1"/>
          <p:nvPr/>
        </p:nvSpPr>
        <p:spPr>
          <a:xfrm>
            <a:off x="0" y="5229200"/>
            <a:ext cx="9144000" cy="1066802"/>
          </a:xfrm>
          <a:prstGeom prst="rect">
            <a:avLst/>
          </a:prstGeom>
          <a:noFill/>
        </p:spPr>
        <p:txBody>
          <a:bodyPr wrap="square" rtlCol="0" anchor="ctr">
            <a:noAutofit/>
          </a:bodyPr>
          <a:lstStyle/>
          <a:p>
            <a:pPr algn="ctr"/>
            <a:r>
              <a:rPr lang="en-US" sz="3600" i="1" dirty="0">
                <a:solidFill>
                  <a:srgbClr val="0000FF"/>
                </a:solidFill>
                <a:latin typeface="Calibri Light"/>
              </a:rPr>
              <a:t>AL-DRAM provides higher performance on</a:t>
            </a:r>
          </a:p>
          <a:p>
            <a:pPr algn="ctr"/>
            <a:r>
              <a:rPr lang="en-US" sz="3600" b="1" i="1" dirty="0">
                <a:solidFill>
                  <a:srgbClr val="0000FF"/>
                </a:solidFill>
                <a:latin typeface="Calibri Light"/>
              </a:rPr>
              <a:t>multi-programmed &amp; multi-threaded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algn="ctr"/>
            <a:r>
              <a:rPr lang="en-US" sz="2400" b="1" i="1" dirty="0">
                <a:solidFill>
                  <a:prstClr val="black"/>
                </a:solidFill>
                <a:latin typeface="Calibri Light"/>
              </a:rPr>
              <a:t>Performance Improvement</a:t>
            </a: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algn="ctr"/>
            <a:r>
              <a:rPr lang="en-US" sz="2800" dirty="0">
                <a:solidFill>
                  <a:prstClr val="black"/>
                </a:solidFill>
                <a:latin typeface="Calibri Light"/>
              </a:rPr>
              <a:t>Average    </a:t>
            </a:r>
          </a:p>
          <a:p>
            <a:pPr algn="ctr"/>
            <a:r>
              <a:rPr lang="en-US" sz="2800" dirty="0">
                <a:solidFill>
                  <a:prstClr val="black"/>
                </a:solidFill>
                <a:latin typeface="Calibri Light"/>
              </a:rPr>
              <a:t>Improvement</a:t>
            </a: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algn="r"/>
            <a:r>
              <a:rPr lang="en-US" sz="2400" dirty="0">
                <a:solidFill>
                  <a:prstClr val="black"/>
                </a:solidFill>
                <a:latin typeface="Calibri Light"/>
              </a:rPr>
              <a:t>all-35-workload</a:t>
            </a:r>
          </a:p>
        </p:txBody>
      </p:sp>
    </p:spTree>
    <p:extLst>
      <p:ext uri="{BB962C8B-B14F-4D97-AF65-F5344CB8AC3E}">
        <p14:creationId xmlns:p14="http://schemas.microsoft.com/office/powerpoint/2010/main" val="111928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6"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Latency Also Reduces Energy</a:t>
            </a:r>
          </a:p>
        </p:txBody>
      </p:sp>
      <p:sp>
        <p:nvSpPr>
          <p:cNvPr id="3" name="Content Placeholder 2"/>
          <p:cNvSpPr>
            <a:spLocks noGrp="1"/>
          </p:cNvSpPr>
          <p:nvPr>
            <p:ph idx="1"/>
          </p:nvPr>
        </p:nvSpPr>
        <p:spPr>
          <a:xfrm>
            <a:off x="228600" y="1216496"/>
            <a:ext cx="8610600" cy="4876800"/>
          </a:xfrm>
        </p:spPr>
        <p:txBody>
          <a:bodyPr/>
          <a:lstStyle/>
          <a:p>
            <a:r>
              <a:rPr lang="en-US" dirty="0"/>
              <a:t>AL-DRAM reduces DRAM power consumption by 5.8%</a:t>
            </a:r>
          </a:p>
          <a:p>
            <a:endParaRPr lang="en-US" dirty="0"/>
          </a:p>
          <a:p>
            <a:r>
              <a:rPr lang="en-US" dirty="0"/>
              <a:t>Major reason: reduction in row activation time</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178</a:t>
            </a:fld>
            <a:endParaRPr lang="en-US">
              <a:solidFill>
                <a:srgbClr val="000000"/>
              </a:solidFill>
            </a:endParaRPr>
          </a:p>
        </p:txBody>
      </p:sp>
    </p:spTree>
    <p:extLst>
      <p:ext uri="{BB962C8B-B14F-4D97-AF65-F5344CB8AC3E}">
        <p14:creationId xmlns:p14="http://schemas.microsoft.com/office/powerpoint/2010/main" val="1136474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Adaptive-Latency DRAM</a:t>
            </a:r>
          </a:p>
        </p:txBody>
      </p:sp>
      <p:sp>
        <p:nvSpPr>
          <p:cNvPr id="3" name="Content Placeholder 2"/>
          <p:cNvSpPr>
            <a:spLocks noGrp="1"/>
          </p:cNvSpPr>
          <p:nvPr>
            <p:ph idx="1"/>
          </p:nvPr>
        </p:nvSpPr>
        <p:spPr>
          <a:xfrm>
            <a:off x="228600" y="1000472"/>
            <a:ext cx="8610600" cy="4876800"/>
          </a:xfrm>
        </p:spPr>
        <p:txBody>
          <a:bodyPr/>
          <a:lstStyle/>
          <a:p>
            <a:r>
              <a:rPr lang="en-US" sz="2200" dirty="0"/>
              <a:t>Donghyuk Lee, Yoongu Kim, Gennady </a:t>
            </a:r>
            <a:r>
              <a:rPr lang="en-US" sz="2200" dirty="0" err="1"/>
              <a:t>Pekhimenko</a:t>
            </a:r>
            <a:r>
              <a:rPr lang="en-US" sz="2200" dirty="0"/>
              <a:t>, Samira Khan, Vivek Seshadri, Kevin Chang, and Onur Mutlu,</a:t>
            </a:r>
            <a:br>
              <a:rPr lang="en-US" sz="2200" dirty="0"/>
            </a:br>
            <a:r>
              <a:rPr lang="en-US" sz="2200" b="1" dirty="0">
                <a:hlinkClick r:id="rId2"/>
              </a:rPr>
              <a:t>"Adaptive-Latency DRAM: Optimizing DRAM Timing for the Common-Case"</a:t>
            </a:r>
            <a:r>
              <a:rPr lang="en-US" sz="2200" dirty="0"/>
              <a:t> </a:t>
            </a:r>
            <a:br>
              <a:rPr lang="en-US" sz="2200" dirty="0"/>
            </a:br>
            <a:r>
              <a:rPr lang="en-US" sz="2200" i="1" dirty="0"/>
              <a:t>Proceedings of the </a:t>
            </a:r>
            <a:r>
              <a:rPr lang="en-US" sz="2200" i="1" dirty="0">
                <a:hlinkClick r:id="rId3"/>
              </a:rPr>
              <a:t>21st International Symposium on High-Performance Computer Architecture</a:t>
            </a:r>
            <a:r>
              <a:rPr lang="en-US" sz="2200" i="1" dirty="0"/>
              <a:t> (</a:t>
            </a:r>
            <a:r>
              <a:rPr lang="en-US" sz="2200" b="1" i="1" dirty="0"/>
              <a:t>HPCA</a:t>
            </a:r>
            <a:r>
              <a:rPr lang="en-US" sz="2200" i="1" dirty="0"/>
              <a:t>)</a:t>
            </a:r>
            <a:r>
              <a:rPr lang="en-US" sz="2200" dirty="0"/>
              <a:t>, Bay Area, CA, February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Full data sets</a:t>
            </a:r>
            <a:r>
              <a:rPr lang="en-US" sz="2200" dirty="0"/>
              <a:t>] </a:t>
            </a:r>
          </a:p>
          <a:p>
            <a:endParaRPr lang="en-US"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179</a:t>
            </a:fld>
            <a:endParaRPr lang="en-US">
              <a:solidFill>
                <a:srgbClr val="000000"/>
              </a:solidFill>
            </a:endParaRPr>
          </a:p>
        </p:txBody>
      </p:sp>
      <p:pic>
        <p:nvPicPr>
          <p:cNvPr id="5" name="Picture 4"/>
          <p:cNvPicPr>
            <a:picLocks noChangeAspect="1"/>
          </p:cNvPicPr>
          <p:nvPr/>
        </p:nvPicPr>
        <p:blipFill>
          <a:blip r:embed="rId7"/>
          <a:stretch>
            <a:fillRect/>
          </a:stretch>
        </p:blipFill>
        <p:spPr>
          <a:xfrm>
            <a:off x="0" y="4451880"/>
            <a:ext cx="9144000" cy="1713424"/>
          </a:xfrm>
          <a:prstGeom prst="rect">
            <a:avLst/>
          </a:prstGeom>
        </p:spPr>
      </p:pic>
    </p:spTree>
    <p:extLst>
      <p:ext uri="{BB962C8B-B14F-4D97-AF65-F5344CB8AC3E}">
        <p14:creationId xmlns:p14="http://schemas.microsoft.com/office/powerpoint/2010/main" val="1010071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18</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
        <p:nvSpPr>
          <p:cNvPr id="22" name="Text Box 13" descr="90%"/>
          <p:cNvSpPr txBox="1">
            <a:spLocks noChangeArrowheads="1"/>
          </p:cNvSpPr>
          <p:nvPr/>
        </p:nvSpPr>
        <p:spPr bwMode="auto">
          <a:xfrm>
            <a:off x="1306826" y="3081193"/>
            <a:ext cx="744894"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GPUs</a:t>
            </a:r>
          </a:p>
        </p:txBody>
      </p:sp>
      <p:pic>
        <p:nvPicPr>
          <p:cNvPr id="4" name="Picture 3"/>
          <p:cNvPicPr>
            <a:picLocks noChangeAspect="1"/>
          </p:cNvPicPr>
          <p:nvPr/>
        </p:nvPicPr>
        <p:blipFill>
          <a:blip r:embed="rId4"/>
          <a:stretch>
            <a:fillRect/>
          </a:stretch>
        </p:blipFill>
        <p:spPr>
          <a:xfrm>
            <a:off x="827584" y="1412776"/>
            <a:ext cx="1673534" cy="1655404"/>
          </a:xfrm>
          <a:prstGeom prst="rect">
            <a:avLst/>
          </a:prstGeom>
        </p:spPr>
      </p:pic>
    </p:spTree>
    <p:extLst>
      <p:ext uri="{BB962C8B-B14F-4D97-AF65-F5344CB8AC3E}">
        <p14:creationId xmlns:p14="http://schemas.microsoft.com/office/powerpoint/2010/main" val="514233801"/>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Heterogeneous Latency within A Chip</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180</a:t>
            </a:fld>
            <a:endParaRPr lang="en-US" altLang="en-US">
              <a:solidFill>
                <a:srgbClr val="000000"/>
              </a:solidFill>
            </a:endParaRPr>
          </a:p>
        </p:txBody>
      </p:sp>
      <p:graphicFrame>
        <p:nvGraphicFramePr>
          <p:cNvPr id="12" name="Chart 11"/>
          <p:cNvGraphicFramePr>
            <a:graphicFrameLocks/>
          </p:cNvGraphicFramePr>
          <p:nvPr>
            <p:extLst/>
          </p:nvPr>
        </p:nvGraphicFramePr>
        <p:xfrm>
          <a:off x="762000" y="816322"/>
          <a:ext cx="7391400" cy="5060950"/>
        </p:xfrm>
        <a:graphic>
          <a:graphicData uri="http://schemas.openxmlformats.org/drawingml/2006/chart">
            <c:chart xmlns:c="http://schemas.openxmlformats.org/drawingml/2006/chart" xmlns:r="http://schemas.openxmlformats.org/officeDocument/2006/relationships" r:id="rId2"/>
          </a:graphicData>
        </a:graphic>
      </p:graphicFrame>
      <p:cxnSp>
        <p:nvCxnSpPr>
          <p:cNvPr id="13" name="Straight Connector 12"/>
          <p:cNvCxnSpPr/>
          <p:nvPr/>
        </p:nvCxnSpPr>
        <p:spPr>
          <a:xfrm>
            <a:off x="2171699" y="3924648"/>
            <a:ext cx="3505200" cy="0"/>
          </a:xfrm>
          <a:prstGeom prst="line">
            <a:avLst/>
          </a:prstGeom>
          <a:noFill/>
          <a:ln w="34925" cap="rnd" cmpd="sng" algn="ctr">
            <a:solidFill>
              <a:sysClr val="windowText" lastClr="000000"/>
            </a:solidFill>
            <a:prstDash val="solid"/>
            <a:miter lim="800000"/>
            <a:tailEnd type="none" w="lg" len="lg"/>
          </a:ln>
          <a:effectLst/>
        </p:spPr>
      </p:cxnSp>
      <p:sp>
        <p:nvSpPr>
          <p:cNvPr id="14" name="TextBox 13"/>
          <p:cNvSpPr txBox="1"/>
          <p:nvPr/>
        </p:nvSpPr>
        <p:spPr>
          <a:xfrm>
            <a:off x="3449532" y="1571541"/>
            <a:ext cx="798617" cy="400110"/>
          </a:xfrm>
          <a:prstGeom prst="rect">
            <a:avLst/>
          </a:prstGeom>
          <a:noFill/>
        </p:spPr>
        <p:txBody>
          <a:bodyPr wrap="none" rtlCol="0">
            <a:spAutoFit/>
          </a:bodyPr>
          <a:lstStyle/>
          <a:p>
            <a:pPr>
              <a:defRPr/>
            </a:pPr>
            <a:r>
              <a:rPr lang="en-US" sz="2000" kern="0" dirty="0">
                <a:solidFill>
                  <a:sysClr val="windowText" lastClr="000000"/>
                </a:solidFill>
              </a:rPr>
              <a:t>17.6%</a:t>
            </a:r>
          </a:p>
        </p:txBody>
      </p:sp>
      <p:sp>
        <p:nvSpPr>
          <p:cNvPr id="15" name="TextBox 14"/>
          <p:cNvSpPr txBox="1"/>
          <p:nvPr/>
        </p:nvSpPr>
        <p:spPr>
          <a:xfrm>
            <a:off x="3924299" y="1330997"/>
            <a:ext cx="798617" cy="400110"/>
          </a:xfrm>
          <a:prstGeom prst="rect">
            <a:avLst/>
          </a:prstGeom>
          <a:noFill/>
        </p:spPr>
        <p:txBody>
          <a:bodyPr wrap="none" rtlCol="0">
            <a:spAutoFit/>
          </a:bodyPr>
          <a:lstStyle/>
          <a:p>
            <a:pPr>
              <a:defRPr/>
            </a:pPr>
            <a:r>
              <a:rPr lang="en-US" sz="2000" kern="0" dirty="0">
                <a:solidFill>
                  <a:sysClr val="windowText" lastClr="000000"/>
                </a:solidFill>
              </a:rPr>
              <a:t>19.5%</a:t>
            </a:r>
          </a:p>
        </p:txBody>
      </p:sp>
      <p:sp>
        <p:nvSpPr>
          <p:cNvPr id="16" name="TextBox 15"/>
          <p:cNvSpPr txBox="1"/>
          <p:nvPr/>
        </p:nvSpPr>
        <p:spPr>
          <a:xfrm>
            <a:off x="4572000" y="1171431"/>
            <a:ext cx="798617" cy="400110"/>
          </a:xfrm>
          <a:prstGeom prst="rect">
            <a:avLst/>
          </a:prstGeom>
          <a:noFill/>
        </p:spPr>
        <p:txBody>
          <a:bodyPr wrap="none" rtlCol="0">
            <a:spAutoFit/>
          </a:bodyPr>
          <a:lstStyle/>
          <a:p>
            <a:pPr>
              <a:defRPr/>
            </a:pPr>
            <a:r>
              <a:rPr lang="en-US" sz="2000" kern="0" dirty="0">
                <a:solidFill>
                  <a:sysClr val="windowText" lastClr="000000"/>
                </a:solidFill>
              </a:rPr>
              <a:t>19.7%</a:t>
            </a:r>
          </a:p>
        </p:txBody>
      </p:sp>
      <p:sp>
        <p:nvSpPr>
          <p:cNvPr id="17" name="TextBox 16"/>
          <p:cNvSpPr txBox="1"/>
          <p:nvPr/>
        </p:nvSpPr>
        <p:spPr>
          <a:xfrm>
            <a:off x="2895600" y="2062837"/>
            <a:ext cx="798617" cy="400110"/>
          </a:xfrm>
          <a:prstGeom prst="rect">
            <a:avLst/>
          </a:prstGeom>
          <a:noFill/>
        </p:spPr>
        <p:txBody>
          <a:bodyPr wrap="none" rtlCol="0">
            <a:spAutoFit/>
          </a:bodyPr>
          <a:lstStyle/>
          <a:p>
            <a:pPr>
              <a:defRPr/>
            </a:pPr>
            <a:r>
              <a:rPr lang="en-US" sz="2000" kern="0" dirty="0">
                <a:solidFill>
                  <a:sysClr val="windowText" lastClr="000000"/>
                </a:solidFill>
              </a:rPr>
              <a:t>13.3%</a:t>
            </a:r>
          </a:p>
        </p:txBody>
      </p:sp>
      <p:sp>
        <p:nvSpPr>
          <p:cNvPr id="19" name="TextBox 18"/>
          <p:cNvSpPr txBox="1"/>
          <p:nvPr/>
        </p:nvSpPr>
        <p:spPr>
          <a:xfrm>
            <a:off x="180084" y="5733256"/>
            <a:ext cx="8928420" cy="615553"/>
          </a:xfrm>
          <a:prstGeom prst="rect">
            <a:avLst/>
          </a:prstGeom>
          <a:noFill/>
        </p:spPr>
        <p:txBody>
          <a:bodyPr wrap="none" rtlCol="0">
            <a:spAutoFit/>
          </a:bodyPr>
          <a:lstStyle/>
          <a:p>
            <a:r>
              <a:rPr lang="en-US" sz="1700" dirty="0">
                <a:solidFill>
                  <a:srgbClr val="000000"/>
                </a:solidFill>
              </a:rPr>
              <a:t>Chang+, “</a:t>
            </a:r>
            <a:r>
              <a:rPr lang="en-US" sz="1700" b="1" dirty="0">
                <a:solidFill>
                  <a:srgbClr val="000000"/>
                </a:solidFill>
                <a:hlinkClick r:id="rId3"/>
              </a:rPr>
              <a:t>Understanding Latency Variation in Modern DRAM Chips: Experimental </a:t>
            </a:r>
          </a:p>
          <a:p>
            <a:r>
              <a:rPr lang="en-US" sz="1700" b="1" dirty="0">
                <a:solidFill>
                  <a:srgbClr val="000000"/>
                </a:solidFill>
                <a:hlinkClick r:id="rId3"/>
              </a:rPr>
              <a:t>Characterization, Analysis, and Optimization"</a:t>
            </a:r>
            <a:r>
              <a:rPr lang="en-US" sz="1700" dirty="0">
                <a:solidFill>
                  <a:srgbClr val="000000"/>
                </a:solidFill>
              </a:rPr>
              <a:t>,” SIGMETRICS 2016.</a:t>
            </a:r>
          </a:p>
        </p:txBody>
      </p:sp>
    </p:spTree>
    <p:extLst>
      <p:ext uri="{BB962C8B-B14F-4D97-AF65-F5344CB8AC3E}">
        <p14:creationId xmlns:p14="http://schemas.microsoft.com/office/powerpoint/2010/main" val="405218728"/>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 Variation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t>
            </a:r>
            <a:r>
              <a:rPr lang="en-US" sz="2000" dirty="0" err="1"/>
              <a:t>Abhijith</a:t>
            </a:r>
            <a:r>
              <a:rPr lang="en-US" sz="2000" dirty="0"/>
              <a:t> </a:t>
            </a:r>
            <a:r>
              <a:rPr lang="en-US" sz="2000" dirty="0" err="1"/>
              <a:t>Kashyap</a:t>
            </a:r>
            <a:r>
              <a:rPr lang="en-US" sz="2000" dirty="0"/>
              <a:t>, </a:t>
            </a:r>
            <a:r>
              <a:rPr lang="en-US" sz="2000" dirty="0" err="1"/>
              <a:t>Hasan</a:t>
            </a:r>
            <a:r>
              <a:rPr lang="en-US" sz="2000" dirty="0"/>
              <a:t> Hassan, Samira Khan, Kevin Hsieh, </a:t>
            </a:r>
            <a:r>
              <a:rPr lang="en-US" sz="2000" dirty="0" err="1"/>
              <a:t>Donghyuk</a:t>
            </a:r>
            <a:r>
              <a:rPr lang="en-US" sz="2000" dirty="0"/>
              <a:t> Lee, </a:t>
            </a:r>
            <a:r>
              <a:rPr lang="en-US" sz="2000" dirty="0" err="1"/>
              <a:t>Saugata</a:t>
            </a:r>
            <a:r>
              <a:rPr lang="en-US" sz="2000" dirty="0"/>
              <a:t> </a:t>
            </a:r>
            <a:r>
              <a:rPr lang="en-US" sz="2000" dirty="0" err="1"/>
              <a:t>Ghose</a:t>
            </a:r>
            <a:r>
              <a:rPr lang="en-US" sz="2000" dirty="0"/>
              <a:t>, Gennady Pekhimenko, </a:t>
            </a:r>
            <a:r>
              <a:rPr lang="en-US" sz="2000" dirty="0" err="1"/>
              <a:t>Tianshi</a:t>
            </a:r>
            <a:r>
              <a:rPr lang="en-US" sz="2000" dirty="0"/>
              <a:t> Li, and Onur Mutlu,</a:t>
            </a:r>
            <a:br>
              <a:rPr lang="en-US" sz="2000" dirty="0"/>
            </a:br>
            <a:r>
              <a:rPr lang="en-US" sz="2000" b="1" dirty="0">
                <a:hlinkClick r:id="rId2"/>
              </a:rPr>
              <a:t>"Understanding Latency Variation in Modern DRAM Chips: Experimental Characterization, Analysis, and Optimization"</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Antibes Juan-Les-Pins, France,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Source Code</a:t>
            </a:r>
            <a:r>
              <a:rPr lang="en-US" sz="2000" dirty="0"/>
              <a:t>] </a:t>
            </a:r>
          </a:p>
        </p:txBody>
      </p:sp>
      <p:sp>
        <p:nvSpPr>
          <p:cNvPr id="4" name="Slide Number Placeholder 3"/>
          <p:cNvSpPr>
            <a:spLocks noGrp="1"/>
          </p:cNvSpPr>
          <p:nvPr>
            <p:ph type="sldNum" sz="quarter" idx="11"/>
          </p:nvPr>
        </p:nvSpPr>
        <p:spPr/>
        <p:txBody>
          <a:bodyPr/>
          <a:lstStyle/>
          <a:p>
            <a:fld id="{71752C56-4F8A-824F-A263-2404B5D536A2}" type="slidenum">
              <a:rPr lang="en-US" smtClean="0">
                <a:solidFill>
                  <a:srgbClr val="000000"/>
                </a:solidFill>
              </a:rPr>
              <a:pPr/>
              <a:t>181</a:t>
            </a:fld>
            <a:endParaRPr lang="en-US">
              <a:solidFill>
                <a:srgbClr val="000000"/>
              </a:solidFill>
            </a:endParaRPr>
          </a:p>
        </p:txBody>
      </p:sp>
      <p:pic>
        <p:nvPicPr>
          <p:cNvPr id="5" name="Picture 4"/>
          <p:cNvPicPr>
            <a:picLocks noChangeAspect="1"/>
          </p:cNvPicPr>
          <p:nvPr/>
        </p:nvPicPr>
        <p:blipFill>
          <a:blip r:embed="rId7"/>
          <a:stretch>
            <a:fillRect/>
          </a:stretch>
        </p:blipFill>
        <p:spPr>
          <a:xfrm>
            <a:off x="-16234" y="4365104"/>
            <a:ext cx="9144000" cy="818866"/>
          </a:xfrm>
          <a:prstGeom prst="rect">
            <a:avLst/>
          </a:prstGeom>
        </p:spPr>
      </p:pic>
      <p:pic>
        <p:nvPicPr>
          <p:cNvPr id="6" name="Picture 5"/>
          <p:cNvPicPr>
            <a:picLocks noChangeAspect="1"/>
          </p:cNvPicPr>
          <p:nvPr/>
        </p:nvPicPr>
        <p:blipFill>
          <a:blip r:embed="rId8"/>
          <a:stretch>
            <a:fillRect/>
          </a:stretch>
        </p:blipFill>
        <p:spPr>
          <a:xfrm>
            <a:off x="-36512" y="5229200"/>
            <a:ext cx="9144000" cy="1278739"/>
          </a:xfrm>
          <a:prstGeom prst="rect">
            <a:avLst/>
          </a:prstGeom>
        </p:spPr>
      </p:pic>
    </p:spTree>
    <p:extLst>
      <p:ext uri="{BB962C8B-B14F-4D97-AF65-F5344CB8AC3E}">
        <p14:creationId xmlns:p14="http://schemas.microsoft.com/office/powerpoint/2010/main" val="840516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52400" y="3276600"/>
            <a:ext cx="4038600" cy="1575815"/>
            <a:chOff x="152400" y="3581400"/>
            <a:chExt cx="4038600" cy="1575815"/>
          </a:xfrm>
        </p:grpSpPr>
        <p:sp>
          <p:nvSpPr>
            <p:cNvPr id="160" name="Rounded Rectangle 159"/>
            <p:cNvSpPr/>
            <p:nvPr/>
          </p:nvSpPr>
          <p:spPr>
            <a:xfrm>
              <a:off x="3197351" y="3581400"/>
              <a:ext cx="993649" cy="990600"/>
            </a:xfrm>
            <a:prstGeom prst="roundRect">
              <a:avLst/>
            </a:prstGeom>
            <a:solidFill>
              <a:schemeClr val="accent5">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endParaRPr lang="en-US" sz="2400" spc="-80" dirty="0">
                <a:solidFill>
                  <a:prstClr val="white"/>
                </a:solidFill>
              </a:endParaRPr>
            </a:p>
          </p:txBody>
        </p:sp>
        <p:sp>
          <p:nvSpPr>
            <p:cNvPr id="162" name="Freeform 161"/>
            <p:cNvSpPr/>
            <p:nvPr/>
          </p:nvSpPr>
          <p:spPr>
            <a:xfrm rot="10800000">
              <a:off x="2343151" y="4495799"/>
              <a:ext cx="936500" cy="509016"/>
            </a:xfrm>
            <a:custGeom>
              <a:avLst/>
              <a:gdLst>
                <a:gd name="connsiteX0" fmla="*/ 0 w 1066800"/>
                <a:gd name="connsiteY0" fmla="*/ 472660 h 472660"/>
                <a:gd name="connsiteX1" fmla="*/ 402336 w 1066800"/>
                <a:gd name="connsiteY1" fmla="*/ 58132 h 472660"/>
                <a:gd name="connsiteX2" fmla="*/ 1066800 w 1066800"/>
                <a:gd name="connsiteY2" fmla="*/ 3268 h 472660"/>
              </a:gdLst>
              <a:ahLst/>
              <a:cxnLst>
                <a:cxn ang="0">
                  <a:pos x="connsiteX0" y="connsiteY0"/>
                </a:cxn>
                <a:cxn ang="0">
                  <a:pos x="connsiteX1" y="connsiteY1"/>
                </a:cxn>
                <a:cxn ang="0">
                  <a:pos x="connsiteX2" y="connsiteY2"/>
                </a:cxn>
              </a:cxnLst>
              <a:rect l="l" t="t" r="r" b="b"/>
              <a:pathLst>
                <a:path w="1066800" h="472660">
                  <a:moveTo>
                    <a:pt x="0" y="472660"/>
                  </a:moveTo>
                  <a:cubicBezTo>
                    <a:pt x="112268" y="304512"/>
                    <a:pt x="224536" y="136364"/>
                    <a:pt x="402336" y="58132"/>
                  </a:cubicBezTo>
                  <a:cubicBezTo>
                    <a:pt x="580136" y="-20100"/>
                    <a:pt x="1066800" y="3268"/>
                    <a:pt x="1066800" y="3268"/>
                  </a:cubicBezTo>
                </a:path>
              </a:pathLst>
            </a:custGeom>
            <a:noFill/>
            <a:ln w="25400">
              <a:solidFill>
                <a:schemeClr val="accent5">
                  <a:lumMod val="75000"/>
                </a:schemeClr>
              </a:solidFill>
              <a:headEnd type="none"/>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3" name="TextBox 162"/>
            <p:cNvSpPr txBox="1"/>
            <p:nvPr/>
          </p:nvSpPr>
          <p:spPr>
            <a:xfrm>
              <a:off x="152400" y="4852415"/>
              <a:ext cx="2244856" cy="304800"/>
            </a:xfrm>
            <a:prstGeom prst="rect">
              <a:avLst/>
            </a:prstGeom>
            <a:noFill/>
          </p:spPr>
          <p:txBody>
            <a:bodyPr wrap="square" rtlCol="0" anchor="ctr">
              <a:noAutofit/>
            </a:bodyPr>
            <a:lstStyle/>
            <a:p>
              <a:pPr algn="ctr"/>
              <a:r>
                <a:rPr lang="en-US" sz="2800" spc="-50" dirty="0">
                  <a:solidFill>
                    <a:srgbClr val="4472C4">
                      <a:lumMod val="75000"/>
                    </a:srgbClr>
                  </a:solidFill>
                  <a:latin typeface="Calibri Light"/>
                </a:rPr>
                <a:t>Inherently fast</a:t>
              </a:r>
            </a:p>
          </p:txBody>
        </p:sp>
      </p:grpSp>
      <p:grpSp>
        <p:nvGrpSpPr>
          <p:cNvPr id="12" name="Group 11"/>
          <p:cNvGrpSpPr/>
          <p:nvPr/>
        </p:nvGrpSpPr>
        <p:grpSpPr>
          <a:xfrm>
            <a:off x="5026151" y="1066800"/>
            <a:ext cx="4117849" cy="1371600"/>
            <a:chOff x="5026151" y="1371600"/>
            <a:chExt cx="4117849" cy="1371600"/>
          </a:xfrm>
        </p:grpSpPr>
        <p:sp>
          <p:nvSpPr>
            <p:cNvPr id="7" name="Rounded Rectangle 6"/>
            <p:cNvSpPr/>
            <p:nvPr/>
          </p:nvSpPr>
          <p:spPr>
            <a:xfrm>
              <a:off x="5026151" y="1752600"/>
              <a:ext cx="993649" cy="990600"/>
            </a:xfrm>
            <a:prstGeom prst="roundRect">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endParaRPr lang="en-US" sz="2400" spc="-80" dirty="0">
                <a:solidFill>
                  <a:prstClr val="white"/>
                </a:solidFill>
              </a:endParaRPr>
            </a:p>
          </p:txBody>
        </p:sp>
        <p:sp>
          <p:nvSpPr>
            <p:cNvPr id="11" name="Freeform 10"/>
            <p:cNvSpPr/>
            <p:nvPr/>
          </p:nvSpPr>
          <p:spPr>
            <a:xfrm>
              <a:off x="5949696" y="1562100"/>
              <a:ext cx="908304" cy="266700"/>
            </a:xfrm>
            <a:custGeom>
              <a:avLst/>
              <a:gdLst>
                <a:gd name="connsiteX0" fmla="*/ 0 w 1066800"/>
                <a:gd name="connsiteY0" fmla="*/ 472660 h 472660"/>
                <a:gd name="connsiteX1" fmla="*/ 402336 w 1066800"/>
                <a:gd name="connsiteY1" fmla="*/ 58132 h 472660"/>
                <a:gd name="connsiteX2" fmla="*/ 1066800 w 1066800"/>
                <a:gd name="connsiteY2" fmla="*/ 3268 h 472660"/>
              </a:gdLst>
              <a:ahLst/>
              <a:cxnLst>
                <a:cxn ang="0">
                  <a:pos x="connsiteX0" y="connsiteY0"/>
                </a:cxn>
                <a:cxn ang="0">
                  <a:pos x="connsiteX1" y="connsiteY1"/>
                </a:cxn>
                <a:cxn ang="0">
                  <a:pos x="connsiteX2" y="connsiteY2"/>
                </a:cxn>
              </a:cxnLst>
              <a:rect l="l" t="t" r="r" b="b"/>
              <a:pathLst>
                <a:path w="1066800" h="472660">
                  <a:moveTo>
                    <a:pt x="0" y="472660"/>
                  </a:moveTo>
                  <a:cubicBezTo>
                    <a:pt x="112268" y="304512"/>
                    <a:pt x="224536" y="136364"/>
                    <a:pt x="402336" y="58132"/>
                  </a:cubicBezTo>
                  <a:cubicBezTo>
                    <a:pt x="580136" y="-20100"/>
                    <a:pt x="1066800" y="3268"/>
                    <a:pt x="1066800" y="3268"/>
                  </a:cubicBezTo>
                </a:path>
              </a:pathLst>
            </a:custGeom>
            <a:noFill/>
            <a:ln w="25400">
              <a:solidFill>
                <a:schemeClr val="accent2">
                  <a:lumMod val="75000"/>
                </a:schemeClr>
              </a:solidFill>
              <a:headEnd type="none"/>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1" name="TextBox 160"/>
            <p:cNvSpPr txBox="1"/>
            <p:nvPr/>
          </p:nvSpPr>
          <p:spPr>
            <a:xfrm>
              <a:off x="6749793" y="1371600"/>
              <a:ext cx="2394207" cy="304800"/>
            </a:xfrm>
            <a:prstGeom prst="rect">
              <a:avLst/>
            </a:prstGeom>
            <a:noFill/>
          </p:spPr>
          <p:txBody>
            <a:bodyPr wrap="square" rtlCol="0" anchor="ctr">
              <a:noAutofit/>
            </a:bodyPr>
            <a:lstStyle/>
            <a:p>
              <a:pPr algn="ctr"/>
              <a:r>
                <a:rPr lang="en-US" sz="2800" spc="-50" dirty="0">
                  <a:solidFill>
                    <a:srgbClr val="ED7D31">
                      <a:lumMod val="75000"/>
                    </a:srgbClr>
                  </a:solidFill>
                  <a:latin typeface="Calibri Light"/>
                </a:rPr>
                <a:t>inherently slow</a:t>
              </a:r>
            </a:p>
          </p:txBody>
        </p:sp>
      </p:grpSp>
      <p:sp>
        <p:nvSpPr>
          <p:cNvPr id="55" name="Title 1"/>
          <p:cNvSpPr txBox="1">
            <a:spLocks/>
          </p:cNvSpPr>
          <p:nvPr/>
        </p:nvSpPr>
        <p:spPr>
          <a:xfrm>
            <a:off x="0" y="152401"/>
            <a:ext cx="9144000" cy="761999"/>
          </a:xfrm>
          <a:prstGeom prst="rect">
            <a:avLst/>
          </a:prstGeom>
        </p:spPr>
        <p:txBody>
          <a:bodyPr vert="horz" lIns="0" tIns="45720" rIns="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spc="-150" dirty="0">
                <a:solidFill>
                  <a:prstClr val="black"/>
                </a:solidFill>
              </a:rPr>
              <a:t>What Is Design-Induced Variation?</a:t>
            </a:r>
          </a:p>
        </p:txBody>
      </p:sp>
      <p:sp>
        <p:nvSpPr>
          <p:cNvPr id="58" name="DRAM"/>
          <p:cNvSpPr/>
          <p:nvPr/>
        </p:nvSpPr>
        <p:spPr>
          <a:xfrm>
            <a:off x="32766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59" name="DRAM"/>
          <p:cNvSpPr/>
          <p:nvPr/>
        </p:nvSpPr>
        <p:spPr>
          <a:xfrm>
            <a:off x="37338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60" name="DRAM"/>
          <p:cNvSpPr/>
          <p:nvPr/>
        </p:nvSpPr>
        <p:spPr>
          <a:xfrm>
            <a:off x="41910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61" name="DRAM"/>
          <p:cNvSpPr/>
          <p:nvPr/>
        </p:nvSpPr>
        <p:spPr>
          <a:xfrm>
            <a:off x="46482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62" name="DRAM"/>
          <p:cNvSpPr/>
          <p:nvPr/>
        </p:nvSpPr>
        <p:spPr>
          <a:xfrm>
            <a:off x="51054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63" name="DRAM"/>
          <p:cNvSpPr/>
          <p:nvPr/>
        </p:nvSpPr>
        <p:spPr>
          <a:xfrm>
            <a:off x="55626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64" name="DRAM"/>
          <p:cNvSpPr/>
          <p:nvPr/>
        </p:nvSpPr>
        <p:spPr>
          <a:xfrm rot="5400000">
            <a:off x="2705101" y="1485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65" name="DRAM"/>
          <p:cNvSpPr/>
          <p:nvPr/>
        </p:nvSpPr>
        <p:spPr>
          <a:xfrm rot="5400000">
            <a:off x="2705101" y="19431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66" name="DRAM"/>
          <p:cNvSpPr/>
          <p:nvPr/>
        </p:nvSpPr>
        <p:spPr>
          <a:xfrm rot="5400000">
            <a:off x="2705101" y="2400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67" name="DRAM"/>
          <p:cNvSpPr/>
          <p:nvPr/>
        </p:nvSpPr>
        <p:spPr>
          <a:xfrm rot="5400000">
            <a:off x="2705101" y="28575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68" name="DRAM"/>
          <p:cNvSpPr/>
          <p:nvPr/>
        </p:nvSpPr>
        <p:spPr>
          <a:xfrm rot="5400000">
            <a:off x="2705101" y="33147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69" name="DRAM"/>
          <p:cNvSpPr/>
          <p:nvPr/>
        </p:nvSpPr>
        <p:spPr>
          <a:xfrm rot="5400000">
            <a:off x="2705101" y="3771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cxnSp>
        <p:nvCxnSpPr>
          <p:cNvPr id="70" name="Straight Connector 69"/>
          <p:cNvCxnSpPr>
            <a:endCxn id="58" idx="0"/>
          </p:cNvCxnSpPr>
          <p:nvPr/>
        </p:nvCxnSpPr>
        <p:spPr>
          <a:xfrm>
            <a:off x="34671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endCxn id="60" idx="0"/>
          </p:cNvCxnSpPr>
          <p:nvPr/>
        </p:nvCxnSpPr>
        <p:spPr>
          <a:xfrm>
            <a:off x="43815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endCxn id="61" idx="0"/>
          </p:cNvCxnSpPr>
          <p:nvPr/>
        </p:nvCxnSpPr>
        <p:spPr>
          <a:xfrm>
            <a:off x="48387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endCxn id="62" idx="0"/>
          </p:cNvCxnSpPr>
          <p:nvPr/>
        </p:nvCxnSpPr>
        <p:spPr>
          <a:xfrm>
            <a:off x="52959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endCxn id="63" idx="0"/>
          </p:cNvCxnSpPr>
          <p:nvPr/>
        </p:nvCxnSpPr>
        <p:spPr>
          <a:xfrm>
            <a:off x="57531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endCxn id="59" idx="0"/>
          </p:cNvCxnSpPr>
          <p:nvPr/>
        </p:nvCxnSpPr>
        <p:spPr>
          <a:xfrm>
            <a:off x="39243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endCxn id="64" idx="0"/>
          </p:cNvCxnSpPr>
          <p:nvPr/>
        </p:nvCxnSpPr>
        <p:spPr>
          <a:xfrm flipH="1">
            <a:off x="3124201" y="1714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endCxn id="65" idx="0"/>
          </p:cNvCxnSpPr>
          <p:nvPr/>
        </p:nvCxnSpPr>
        <p:spPr>
          <a:xfrm flipH="1">
            <a:off x="3124201" y="21717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66" idx="0"/>
          </p:cNvCxnSpPr>
          <p:nvPr/>
        </p:nvCxnSpPr>
        <p:spPr>
          <a:xfrm flipH="1">
            <a:off x="3124201" y="2628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67" idx="0"/>
          </p:cNvCxnSpPr>
          <p:nvPr/>
        </p:nvCxnSpPr>
        <p:spPr>
          <a:xfrm flipH="1">
            <a:off x="3124201" y="30861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endCxn id="68" idx="0"/>
          </p:cNvCxnSpPr>
          <p:nvPr/>
        </p:nvCxnSpPr>
        <p:spPr>
          <a:xfrm flipH="1">
            <a:off x="3124201" y="35433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endCxn id="69" idx="0"/>
          </p:cNvCxnSpPr>
          <p:nvPr/>
        </p:nvCxnSpPr>
        <p:spPr>
          <a:xfrm flipH="1">
            <a:off x="3124201" y="4000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276601" y="1524000"/>
            <a:ext cx="2667000" cy="2667000"/>
            <a:chOff x="3276601" y="1828800"/>
            <a:chExt cx="2667000" cy="2667000"/>
          </a:xfrm>
        </p:grpSpPr>
        <p:sp>
          <p:nvSpPr>
            <p:cNvPr id="82" name="Oval 81"/>
            <p:cNvSpPr/>
            <p:nvPr/>
          </p:nvSpPr>
          <p:spPr>
            <a:xfrm>
              <a:off x="32766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83" name="Oval 82"/>
            <p:cNvSpPr/>
            <p:nvPr/>
          </p:nvSpPr>
          <p:spPr>
            <a:xfrm>
              <a:off x="37338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84" name="Oval 83"/>
            <p:cNvSpPr/>
            <p:nvPr/>
          </p:nvSpPr>
          <p:spPr>
            <a:xfrm>
              <a:off x="41910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85" name="Oval 84"/>
            <p:cNvSpPr/>
            <p:nvPr/>
          </p:nvSpPr>
          <p:spPr>
            <a:xfrm>
              <a:off x="46482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86" name="Oval 85"/>
            <p:cNvSpPr/>
            <p:nvPr/>
          </p:nvSpPr>
          <p:spPr>
            <a:xfrm>
              <a:off x="51054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87" name="Oval 86"/>
            <p:cNvSpPr/>
            <p:nvPr/>
          </p:nvSpPr>
          <p:spPr>
            <a:xfrm>
              <a:off x="55626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88" name="Oval 87"/>
            <p:cNvSpPr/>
            <p:nvPr/>
          </p:nvSpPr>
          <p:spPr>
            <a:xfrm>
              <a:off x="32766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89" name="Oval 88"/>
            <p:cNvSpPr/>
            <p:nvPr/>
          </p:nvSpPr>
          <p:spPr>
            <a:xfrm>
              <a:off x="37338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0" name="Oval 89"/>
            <p:cNvSpPr/>
            <p:nvPr/>
          </p:nvSpPr>
          <p:spPr>
            <a:xfrm>
              <a:off x="41910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1" name="Oval 90"/>
            <p:cNvSpPr/>
            <p:nvPr/>
          </p:nvSpPr>
          <p:spPr>
            <a:xfrm>
              <a:off x="46482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2" name="Oval 91"/>
            <p:cNvSpPr/>
            <p:nvPr/>
          </p:nvSpPr>
          <p:spPr>
            <a:xfrm>
              <a:off x="51054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3" name="Oval 92"/>
            <p:cNvSpPr/>
            <p:nvPr/>
          </p:nvSpPr>
          <p:spPr>
            <a:xfrm>
              <a:off x="55626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4" name="Oval 93"/>
            <p:cNvSpPr/>
            <p:nvPr/>
          </p:nvSpPr>
          <p:spPr>
            <a:xfrm>
              <a:off x="32766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5" name="Oval 94"/>
            <p:cNvSpPr/>
            <p:nvPr/>
          </p:nvSpPr>
          <p:spPr>
            <a:xfrm>
              <a:off x="37338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6" name="Oval 95"/>
            <p:cNvSpPr/>
            <p:nvPr/>
          </p:nvSpPr>
          <p:spPr>
            <a:xfrm>
              <a:off x="41910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7" name="Oval 96"/>
            <p:cNvSpPr/>
            <p:nvPr/>
          </p:nvSpPr>
          <p:spPr>
            <a:xfrm>
              <a:off x="46482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8" name="Oval 97"/>
            <p:cNvSpPr/>
            <p:nvPr/>
          </p:nvSpPr>
          <p:spPr>
            <a:xfrm>
              <a:off x="51054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9" name="Oval 98"/>
            <p:cNvSpPr/>
            <p:nvPr/>
          </p:nvSpPr>
          <p:spPr>
            <a:xfrm>
              <a:off x="55626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0" name="Oval 99"/>
            <p:cNvSpPr/>
            <p:nvPr/>
          </p:nvSpPr>
          <p:spPr>
            <a:xfrm>
              <a:off x="32766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1" name="Oval 100"/>
            <p:cNvSpPr/>
            <p:nvPr/>
          </p:nvSpPr>
          <p:spPr>
            <a:xfrm>
              <a:off x="37338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2" name="Oval 101"/>
            <p:cNvSpPr/>
            <p:nvPr/>
          </p:nvSpPr>
          <p:spPr>
            <a:xfrm>
              <a:off x="41910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3" name="Oval 102"/>
            <p:cNvSpPr/>
            <p:nvPr/>
          </p:nvSpPr>
          <p:spPr>
            <a:xfrm>
              <a:off x="46482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4" name="Oval 103"/>
            <p:cNvSpPr/>
            <p:nvPr/>
          </p:nvSpPr>
          <p:spPr>
            <a:xfrm>
              <a:off x="51054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5" name="Oval 104"/>
            <p:cNvSpPr/>
            <p:nvPr/>
          </p:nvSpPr>
          <p:spPr>
            <a:xfrm>
              <a:off x="55626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6" name="Oval 105"/>
            <p:cNvSpPr/>
            <p:nvPr/>
          </p:nvSpPr>
          <p:spPr>
            <a:xfrm>
              <a:off x="32766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7" name="Oval 106"/>
            <p:cNvSpPr/>
            <p:nvPr/>
          </p:nvSpPr>
          <p:spPr>
            <a:xfrm>
              <a:off x="37338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8" name="Oval 107"/>
            <p:cNvSpPr/>
            <p:nvPr/>
          </p:nvSpPr>
          <p:spPr>
            <a:xfrm>
              <a:off x="41910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9" name="Oval 108"/>
            <p:cNvSpPr/>
            <p:nvPr/>
          </p:nvSpPr>
          <p:spPr>
            <a:xfrm>
              <a:off x="46482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0" name="Oval 109"/>
            <p:cNvSpPr/>
            <p:nvPr/>
          </p:nvSpPr>
          <p:spPr>
            <a:xfrm>
              <a:off x="51054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1" name="Oval 110"/>
            <p:cNvSpPr/>
            <p:nvPr/>
          </p:nvSpPr>
          <p:spPr>
            <a:xfrm>
              <a:off x="55626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2" name="Oval 111"/>
            <p:cNvSpPr/>
            <p:nvPr/>
          </p:nvSpPr>
          <p:spPr>
            <a:xfrm>
              <a:off x="32766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3" name="Oval 112"/>
            <p:cNvSpPr/>
            <p:nvPr/>
          </p:nvSpPr>
          <p:spPr>
            <a:xfrm>
              <a:off x="37338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4" name="Oval 113"/>
            <p:cNvSpPr/>
            <p:nvPr/>
          </p:nvSpPr>
          <p:spPr>
            <a:xfrm>
              <a:off x="41910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5" name="Oval 114"/>
            <p:cNvSpPr/>
            <p:nvPr/>
          </p:nvSpPr>
          <p:spPr>
            <a:xfrm>
              <a:off x="46482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6" name="Oval 115"/>
            <p:cNvSpPr/>
            <p:nvPr/>
          </p:nvSpPr>
          <p:spPr>
            <a:xfrm>
              <a:off x="51054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7" name="Oval 116"/>
            <p:cNvSpPr/>
            <p:nvPr/>
          </p:nvSpPr>
          <p:spPr>
            <a:xfrm>
              <a:off x="55626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grpSp>
      <p:sp>
        <p:nvSpPr>
          <p:cNvPr id="118" name="Down Arrow 117"/>
          <p:cNvSpPr/>
          <p:nvPr/>
        </p:nvSpPr>
        <p:spPr>
          <a:xfrm rot="16200000">
            <a:off x="4499999" y="-224403"/>
            <a:ext cx="296405" cy="2895600"/>
          </a:xfrm>
          <a:prstGeom prst="downArrow">
            <a:avLst>
              <a:gd name="adj1" fmla="val 50000"/>
              <a:gd name="adj2" fmla="val 585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9" name="Down Arrow 118"/>
          <p:cNvSpPr/>
          <p:nvPr/>
        </p:nvSpPr>
        <p:spPr>
          <a:xfrm rot="10800000">
            <a:off x="6096001" y="1356360"/>
            <a:ext cx="296405" cy="2895600"/>
          </a:xfrm>
          <a:prstGeom prst="downArrow">
            <a:avLst>
              <a:gd name="adj1" fmla="val 50000"/>
              <a:gd name="adj2" fmla="val 585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grpSp>
        <p:nvGrpSpPr>
          <p:cNvPr id="5" name="Group 4"/>
          <p:cNvGrpSpPr/>
          <p:nvPr/>
        </p:nvGrpSpPr>
        <p:grpSpPr>
          <a:xfrm rot="16200000">
            <a:off x="3273552" y="1524000"/>
            <a:ext cx="2667000" cy="2667000"/>
            <a:chOff x="7255014" y="1897380"/>
            <a:chExt cx="2667000" cy="2667000"/>
          </a:xfrm>
        </p:grpSpPr>
        <p:sp>
          <p:nvSpPr>
            <p:cNvPr id="120" name="Oval 119"/>
            <p:cNvSpPr/>
            <p:nvPr/>
          </p:nvSpPr>
          <p:spPr>
            <a:xfrm>
              <a:off x="7255014" y="18973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1" name="Oval 120"/>
            <p:cNvSpPr/>
            <p:nvPr/>
          </p:nvSpPr>
          <p:spPr>
            <a:xfrm>
              <a:off x="7712214" y="18973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2" name="Oval 121"/>
            <p:cNvSpPr/>
            <p:nvPr/>
          </p:nvSpPr>
          <p:spPr>
            <a:xfrm>
              <a:off x="8169414" y="18973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3" name="Oval 122"/>
            <p:cNvSpPr/>
            <p:nvPr/>
          </p:nvSpPr>
          <p:spPr>
            <a:xfrm>
              <a:off x="8626614" y="18973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4" name="Oval 123"/>
            <p:cNvSpPr/>
            <p:nvPr/>
          </p:nvSpPr>
          <p:spPr>
            <a:xfrm>
              <a:off x="9083814" y="18973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5" name="Oval 124"/>
            <p:cNvSpPr/>
            <p:nvPr/>
          </p:nvSpPr>
          <p:spPr>
            <a:xfrm>
              <a:off x="9541014" y="18973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6" name="Oval 125"/>
            <p:cNvSpPr/>
            <p:nvPr/>
          </p:nvSpPr>
          <p:spPr>
            <a:xfrm>
              <a:off x="7255014" y="23545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7" name="Oval 126"/>
            <p:cNvSpPr/>
            <p:nvPr/>
          </p:nvSpPr>
          <p:spPr>
            <a:xfrm>
              <a:off x="7712214" y="23545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8" name="Oval 127"/>
            <p:cNvSpPr/>
            <p:nvPr/>
          </p:nvSpPr>
          <p:spPr>
            <a:xfrm>
              <a:off x="8169414" y="23545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9" name="Oval 128"/>
            <p:cNvSpPr/>
            <p:nvPr/>
          </p:nvSpPr>
          <p:spPr>
            <a:xfrm>
              <a:off x="8626614" y="23545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0" name="Oval 129"/>
            <p:cNvSpPr/>
            <p:nvPr/>
          </p:nvSpPr>
          <p:spPr>
            <a:xfrm>
              <a:off x="9083814" y="23545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1" name="Oval 130"/>
            <p:cNvSpPr/>
            <p:nvPr/>
          </p:nvSpPr>
          <p:spPr>
            <a:xfrm>
              <a:off x="9541014" y="23545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2" name="Oval 131"/>
            <p:cNvSpPr/>
            <p:nvPr/>
          </p:nvSpPr>
          <p:spPr>
            <a:xfrm>
              <a:off x="7255014" y="28117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3" name="Oval 132"/>
            <p:cNvSpPr/>
            <p:nvPr/>
          </p:nvSpPr>
          <p:spPr>
            <a:xfrm>
              <a:off x="7712214" y="28117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4" name="Oval 133"/>
            <p:cNvSpPr/>
            <p:nvPr/>
          </p:nvSpPr>
          <p:spPr>
            <a:xfrm>
              <a:off x="8169414" y="28117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5" name="Oval 134"/>
            <p:cNvSpPr/>
            <p:nvPr/>
          </p:nvSpPr>
          <p:spPr>
            <a:xfrm>
              <a:off x="8626614" y="28117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6" name="Oval 135"/>
            <p:cNvSpPr/>
            <p:nvPr/>
          </p:nvSpPr>
          <p:spPr>
            <a:xfrm>
              <a:off x="9083814" y="28117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7" name="Oval 136"/>
            <p:cNvSpPr/>
            <p:nvPr/>
          </p:nvSpPr>
          <p:spPr>
            <a:xfrm>
              <a:off x="9541014" y="28117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8" name="Oval 137"/>
            <p:cNvSpPr/>
            <p:nvPr/>
          </p:nvSpPr>
          <p:spPr>
            <a:xfrm>
              <a:off x="7255014" y="32689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9" name="Oval 138"/>
            <p:cNvSpPr/>
            <p:nvPr/>
          </p:nvSpPr>
          <p:spPr>
            <a:xfrm>
              <a:off x="7712214" y="32689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0" name="Oval 139"/>
            <p:cNvSpPr/>
            <p:nvPr/>
          </p:nvSpPr>
          <p:spPr>
            <a:xfrm>
              <a:off x="8169414" y="32689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1" name="Oval 140"/>
            <p:cNvSpPr/>
            <p:nvPr/>
          </p:nvSpPr>
          <p:spPr>
            <a:xfrm>
              <a:off x="8626614" y="32689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2" name="Oval 141"/>
            <p:cNvSpPr/>
            <p:nvPr/>
          </p:nvSpPr>
          <p:spPr>
            <a:xfrm>
              <a:off x="9083814" y="32689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3" name="Oval 142"/>
            <p:cNvSpPr/>
            <p:nvPr/>
          </p:nvSpPr>
          <p:spPr>
            <a:xfrm>
              <a:off x="9541014" y="32689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4" name="Oval 143"/>
            <p:cNvSpPr/>
            <p:nvPr/>
          </p:nvSpPr>
          <p:spPr>
            <a:xfrm>
              <a:off x="7255014" y="37261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5" name="Oval 144"/>
            <p:cNvSpPr/>
            <p:nvPr/>
          </p:nvSpPr>
          <p:spPr>
            <a:xfrm>
              <a:off x="7712214" y="37261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6" name="Oval 145"/>
            <p:cNvSpPr/>
            <p:nvPr/>
          </p:nvSpPr>
          <p:spPr>
            <a:xfrm>
              <a:off x="8169414" y="37261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7" name="Oval 146"/>
            <p:cNvSpPr/>
            <p:nvPr/>
          </p:nvSpPr>
          <p:spPr>
            <a:xfrm>
              <a:off x="8626614" y="37261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8" name="Oval 147"/>
            <p:cNvSpPr/>
            <p:nvPr/>
          </p:nvSpPr>
          <p:spPr>
            <a:xfrm>
              <a:off x="9083814" y="37261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9" name="Oval 148"/>
            <p:cNvSpPr/>
            <p:nvPr/>
          </p:nvSpPr>
          <p:spPr>
            <a:xfrm>
              <a:off x="9541014" y="37261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0" name="Oval 149"/>
            <p:cNvSpPr/>
            <p:nvPr/>
          </p:nvSpPr>
          <p:spPr>
            <a:xfrm>
              <a:off x="7255014" y="41833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1" name="Oval 150"/>
            <p:cNvSpPr/>
            <p:nvPr/>
          </p:nvSpPr>
          <p:spPr>
            <a:xfrm>
              <a:off x="7712214" y="41833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2" name="Oval 151"/>
            <p:cNvSpPr/>
            <p:nvPr/>
          </p:nvSpPr>
          <p:spPr>
            <a:xfrm>
              <a:off x="8169414" y="41833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3" name="Oval 152"/>
            <p:cNvSpPr/>
            <p:nvPr/>
          </p:nvSpPr>
          <p:spPr>
            <a:xfrm>
              <a:off x="8626614" y="41833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4" name="Oval 153"/>
            <p:cNvSpPr/>
            <p:nvPr/>
          </p:nvSpPr>
          <p:spPr>
            <a:xfrm>
              <a:off x="9083814" y="41833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5" name="Oval 154"/>
            <p:cNvSpPr/>
            <p:nvPr/>
          </p:nvSpPr>
          <p:spPr>
            <a:xfrm>
              <a:off x="9541014" y="41833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grpSp>
      <p:grpSp>
        <p:nvGrpSpPr>
          <p:cNvPr id="4" name="Group 3"/>
          <p:cNvGrpSpPr/>
          <p:nvPr/>
        </p:nvGrpSpPr>
        <p:grpSpPr>
          <a:xfrm>
            <a:off x="3276600" y="1524000"/>
            <a:ext cx="2667000" cy="2667000"/>
            <a:chOff x="3657601" y="5295900"/>
            <a:chExt cx="2667000" cy="2667000"/>
          </a:xfrm>
        </p:grpSpPr>
        <p:sp>
          <p:nvSpPr>
            <p:cNvPr id="194" name="Oval 193"/>
            <p:cNvSpPr/>
            <p:nvPr/>
          </p:nvSpPr>
          <p:spPr>
            <a:xfrm>
              <a:off x="3657601" y="5295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95" name="Oval 194"/>
            <p:cNvSpPr/>
            <p:nvPr/>
          </p:nvSpPr>
          <p:spPr>
            <a:xfrm>
              <a:off x="41148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96" name="Oval 195"/>
            <p:cNvSpPr/>
            <p:nvPr/>
          </p:nvSpPr>
          <p:spPr>
            <a:xfrm>
              <a:off x="45720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97" name="Oval 196"/>
            <p:cNvSpPr/>
            <p:nvPr/>
          </p:nvSpPr>
          <p:spPr>
            <a:xfrm>
              <a:off x="5029201" y="52959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98" name="Oval 197"/>
            <p:cNvSpPr/>
            <p:nvPr/>
          </p:nvSpPr>
          <p:spPr>
            <a:xfrm>
              <a:off x="54864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99" name="Oval 198"/>
            <p:cNvSpPr/>
            <p:nvPr/>
          </p:nvSpPr>
          <p:spPr>
            <a:xfrm>
              <a:off x="59436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00" name="Oval 199"/>
            <p:cNvSpPr/>
            <p:nvPr/>
          </p:nvSpPr>
          <p:spPr>
            <a:xfrm>
              <a:off x="36576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01" name="Oval 200"/>
            <p:cNvSpPr/>
            <p:nvPr/>
          </p:nvSpPr>
          <p:spPr>
            <a:xfrm>
              <a:off x="41148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02" name="Oval 201"/>
            <p:cNvSpPr/>
            <p:nvPr/>
          </p:nvSpPr>
          <p:spPr>
            <a:xfrm>
              <a:off x="45720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03" name="Oval 202"/>
            <p:cNvSpPr/>
            <p:nvPr/>
          </p:nvSpPr>
          <p:spPr>
            <a:xfrm>
              <a:off x="50292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04" name="Oval 203"/>
            <p:cNvSpPr/>
            <p:nvPr/>
          </p:nvSpPr>
          <p:spPr>
            <a:xfrm>
              <a:off x="5486401" y="57531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05" name="Oval 204"/>
            <p:cNvSpPr/>
            <p:nvPr/>
          </p:nvSpPr>
          <p:spPr>
            <a:xfrm>
              <a:off x="5943601" y="57531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06" name="Oval 205"/>
            <p:cNvSpPr/>
            <p:nvPr/>
          </p:nvSpPr>
          <p:spPr>
            <a:xfrm>
              <a:off x="3657601" y="62103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07" name="Oval 206"/>
            <p:cNvSpPr/>
            <p:nvPr/>
          </p:nvSpPr>
          <p:spPr>
            <a:xfrm>
              <a:off x="41148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08" name="Oval 207"/>
            <p:cNvSpPr/>
            <p:nvPr/>
          </p:nvSpPr>
          <p:spPr>
            <a:xfrm>
              <a:off x="45720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09" name="Oval 208"/>
            <p:cNvSpPr/>
            <p:nvPr/>
          </p:nvSpPr>
          <p:spPr>
            <a:xfrm>
              <a:off x="50292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10" name="Oval 209"/>
            <p:cNvSpPr/>
            <p:nvPr/>
          </p:nvSpPr>
          <p:spPr>
            <a:xfrm>
              <a:off x="54864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11" name="Oval 210"/>
            <p:cNvSpPr/>
            <p:nvPr/>
          </p:nvSpPr>
          <p:spPr>
            <a:xfrm>
              <a:off x="5943601" y="62103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12" name="Oval 211"/>
            <p:cNvSpPr/>
            <p:nvPr/>
          </p:nvSpPr>
          <p:spPr>
            <a:xfrm>
              <a:off x="36576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13" name="Oval 212"/>
            <p:cNvSpPr/>
            <p:nvPr/>
          </p:nvSpPr>
          <p:spPr>
            <a:xfrm>
              <a:off x="41148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14" name="Oval 213"/>
            <p:cNvSpPr/>
            <p:nvPr/>
          </p:nvSpPr>
          <p:spPr>
            <a:xfrm>
              <a:off x="45720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15" name="Oval 214"/>
            <p:cNvSpPr/>
            <p:nvPr/>
          </p:nvSpPr>
          <p:spPr>
            <a:xfrm>
              <a:off x="50292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16" name="Oval 215"/>
            <p:cNvSpPr/>
            <p:nvPr/>
          </p:nvSpPr>
          <p:spPr>
            <a:xfrm>
              <a:off x="54864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17" name="Oval 216"/>
            <p:cNvSpPr/>
            <p:nvPr/>
          </p:nvSpPr>
          <p:spPr>
            <a:xfrm>
              <a:off x="59436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18" name="Oval 217"/>
            <p:cNvSpPr/>
            <p:nvPr/>
          </p:nvSpPr>
          <p:spPr>
            <a:xfrm>
              <a:off x="3657601" y="71247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19" name="Oval 218"/>
            <p:cNvSpPr/>
            <p:nvPr/>
          </p:nvSpPr>
          <p:spPr>
            <a:xfrm>
              <a:off x="41148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20" name="Oval 219"/>
            <p:cNvSpPr/>
            <p:nvPr/>
          </p:nvSpPr>
          <p:spPr>
            <a:xfrm>
              <a:off x="45720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21" name="Oval 220"/>
            <p:cNvSpPr/>
            <p:nvPr/>
          </p:nvSpPr>
          <p:spPr>
            <a:xfrm>
              <a:off x="50292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22" name="Oval 221"/>
            <p:cNvSpPr/>
            <p:nvPr/>
          </p:nvSpPr>
          <p:spPr>
            <a:xfrm>
              <a:off x="54864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23" name="Oval 222"/>
            <p:cNvSpPr/>
            <p:nvPr/>
          </p:nvSpPr>
          <p:spPr>
            <a:xfrm>
              <a:off x="5943601" y="71247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24" name="Oval 223"/>
            <p:cNvSpPr/>
            <p:nvPr/>
          </p:nvSpPr>
          <p:spPr>
            <a:xfrm>
              <a:off x="36576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25" name="Oval 224"/>
            <p:cNvSpPr/>
            <p:nvPr/>
          </p:nvSpPr>
          <p:spPr>
            <a:xfrm>
              <a:off x="41148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26" name="Oval 225"/>
            <p:cNvSpPr/>
            <p:nvPr/>
          </p:nvSpPr>
          <p:spPr>
            <a:xfrm>
              <a:off x="45720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27" name="Oval 226"/>
            <p:cNvSpPr/>
            <p:nvPr/>
          </p:nvSpPr>
          <p:spPr>
            <a:xfrm>
              <a:off x="50292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28" name="Oval 227"/>
            <p:cNvSpPr/>
            <p:nvPr/>
          </p:nvSpPr>
          <p:spPr>
            <a:xfrm>
              <a:off x="54864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29" name="Oval 228"/>
            <p:cNvSpPr/>
            <p:nvPr/>
          </p:nvSpPr>
          <p:spPr>
            <a:xfrm>
              <a:off x="59436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grpSp>
      <p:grpSp>
        <p:nvGrpSpPr>
          <p:cNvPr id="2" name="Group 1"/>
          <p:cNvGrpSpPr/>
          <p:nvPr/>
        </p:nvGrpSpPr>
        <p:grpSpPr>
          <a:xfrm>
            <a:off x="2895600" y="838200"/>
            <a:ext cx="3200399" cy="304800"/>
            <a:chOff x="2895600" y="990600"/>
            <a:chExt cx="3200399" cy="304800"/>
          </a:xfrm>
        </p:grpSpPr>
        <p:sp>
          <p:nvSpPr>
            <p:cNvPr id="156" name="TextBox 155"/>
            <p:cNvSpPr txBox="1"/>
            <p:nvPr/>
          </p:nvSpPr>
          <p:spPr>
            <a:xfrm>
              <a:off x="4838700" y="990600"/>
              <a:ext cx="1257299" cy="304800"/>
            </a:xfrm>
            <a:prstGeom prst="rect">
              <a:avLst/>
            </a:prstGeom>
            <a:noFill/>
          </p:spPr>
          <p:txBody>
            <a:bodyPr wrap="square" rtlCol="0" anchor="ctr">
              <a:noAutofit/>
            </a:bodyPr>
            <a:lstStyle/>
            <a:p>
              <a:pPr algn="ctr"/>
              <a:r>
                <a:rPr lang="en-US" sz="2800" dirty="0">
                  <a:solidFill>
                    <a:srgbClr val="000000"/>
                  </a:solidFill>
                  <a:latin typeface="Calibri Light"/>
                </a:rPr>
                <a:t>slow</a:t>
              </a:r>
            </a:p>
          </p:txBody>
        </p:sp>
        <p:sp>
          <p:nvSpPr>
            <p:cNvPr id="157" name="TextBox 156"/>
            <p:cNvSpPr txBox="1"/>
            <p:nvPr/>
          </p:nvSpPr>
          <p:spPr>
            <a:xfrm>
              <a:off x="2895600" y="990600"/>
              <a:ext cx="1257299" cy="304800"/>
            </a:xfrm>
            <a:prstGeom prst="rect">
              <a:avLst/>
            </a:prstGeom>
            <a:noFill/>
          </p:spPr>
          <p:txBody>
            <a:bodyPr wrap="square" rtlCol="0" anchor="ctr">
              <a:noAutofit/>
            </a:bodyPr>
            <a:lstStyle/>
            <a:p>
              <a:pPr algn="ctr"/>
              <a:r>
                <a:rPr lang="en-US" sz="2800" dirty="0">
                  <a:solidFill>
                    <a:srgbClr val="000000"/>
                  </a:solidFill>
                  <a:latin typeface="Calibri Light"/>
                </a:rPr>
                <a:t>fast</a:t>
              </a:r>
            </a:p>
          </p:txBody>
        </p:sp>
      </p:grpSp>
      <p:grpSp>
        <p:nvGrpSpPr>
          <p:cNvPr id="3" name="Group 2"/>
          <p:cNvGrpSpPr/>
          <p:nvPr/>
        </p:nvGrpSpPr>
        <p:grpSpPr>
          <a:xfrm>
            <a:off x="6400800" y="1295400"/>
            <a:ext cx="304800" cy="2971799"/>
            <a:chOff x="6553200" y="1600200"/>
            <a:chExt cx="304800" cy="2971799"/>
          </a:xfrm>
        </p:grpSpPr>
        <p:sp>
          <p:nvSpPr>
            <p:cNvPr id="158" name="TextBox 157"/>
            <p:cNvSpPr txBox="1"/>
            <p:nvPr/>
          </p:nvSpPr>
          <p:spPr>
            <a:xfrm rot="5400000">
              <a:off x="6076950" y="2076450"/>
              <a:ext cx="1257299" cy="304800"/>
            </a:xfrm>
            <a:prstGeom prst="rect">
              <a:avLst/>
            </a:prstGeom>
            <a:noFill/>
          </p:spPr>
          <p:txBody>
            <a:bodyPr wrap="square" rtlCol="0" anchor="ctr">
              <a:noAutofit/>
            </a:bodyPr>
            <a:lstStyle/>
            <a:p>
              <a:pPr algn="ctr"/>
              <a:r>
                <a:rPr lang="en-US" sz="2800" dirty="0">
                  <a:solidFill>
                    <a:srgbClr val="000000"/>
                  </a:solidFill>
                  <a:latin typeface="Calibri Light"/>
                </a:rPr>
                <a:t>slow</a:t>
              </a:r>
            </a:p>
          </p:txBody>
        </p:sp>
        <p:sp>
          <p:nvSpPr>
            <p:cNvPr id="159" name="TextBox 158"/>
            <p:cNvSpPr txBox="1"/>
            <p:nvPr/>
          </p:nvSpPr>
          <p:spPr>
            <a:xfrm rot="5400000">
              <a:off x="6076950" y="3790950"/>
              <a:ext cx="1257299" cy="304800"/>
            </a:xfrm>
            <a:prstGeom prst="rect">
              <a:avLst/>
            </a:prstGeom>
            <a:noFill/>
          </p:spPr>
          <p:txBody>
            <a:bodyPr wrap="square" rtlCol="0" anchor="ctr">
              <a:noAutofit/>
            </a:bodyPr>
            <a:lstStyle/>
            <a:p>
              <a:pPr algn="r"/>
              <a:r>
                <a:rPr lang="en-US" sz="2800" dirty="0">
                  <a:solidFill>
                    <a:srgbClr val="000000"/>
                  </a:solidFill>
                  <a:latin typeface="Calibri Light"/>
                </a:rPr>
                <a:t>fast</a:t>
              </a:r>
            </a:p>
          </p:txBody>
        </p:sp>
      </p:grpSp>
      <p:sp>
        <p:nvSpPr>
          <p:cNvPr id="164" name="Punchline"/>
          <p:cNvSpPr txBox="1"/>
          <p:nvPr/>
        </p:nvSpPr>
        <p:spPr>
          <a:xfrm>
            <a:off x="0" y="5204460"/>
            <a:ext cx="9144000" cy="1196340"/>
          </a:xfrm>
          <a:prstGeom prst="rect">
            <a:avLst/>
          </a:prstGeom>
          <a:solidFill>
            <a:schemeClr val="accent1">
              <a:lumMod val="75000"/>
            </a:schemeClr>
          </a:solidFill>
        </p:spPr>
        <p:txBody>
          <a:bodyPr wrap="square" rtlCol="0" anchor="ctr">
            <a:noAutofit/>
          </a:bodyPr>
          <a:lstStyle/>
          <a:p>
            <a:pPr algn="ctr"/>
            <a:r>
              <a:rPr lang="en-US" sz="3600" b="1" i="1" dirty="0">
                <a:solidFill>
                  <a:prstClr val="white"/>
                </a:solidFill>
              </a:rPr>
              <a:t>Systematic variation</a:t>
            </a:r>
            <a:r>
              <a:rPr lang="en-US" sz="3600" dirty="0">
                <a:solidFill>
                  <a:prstClr val="white"/>
                </a:solidFill>
                <a:latin typeface="Calibri Light"/>
              </a:rPr>
              <a:t> in cell access times</a:t>
            </a:r>
          </a:p>
          <a:p>
            <a:pPr algn="ctr"/>
            <a:r>
              <a:rPr lang="en-US" sz="3600" dirty="0">
                <a:solidFill>
                  <a:prstClr val="white"/>
                </a:solidFill>
                <a:latin typeface="Calibri Light"/>
              </a:rPr>
              <a:t>caused by the </a:t>
            </a:r>
            <a:r>
              <a:rPr lang="en-US" sz="3600" b="1" i="1" dirty="0">
                <a:solidFill>
                  <a:prstClr val="white"/>
                </a:solidFill>
              </a:rPr>
              <a:t>physical organization</a:t>
            </a:r>
            <a:r>
              <a:rPr lang="en-US" sz="3600" b="1" i="1" dirty="0">
                <a:solidFill>
                  <a:prstClr val="white"/>
                </a:solidFill>
                <a:latin typeface="Calibri Light"/>
              </a:rPr>
              <a:t> </a:t>
            </a:r>
            <a:r>
              <a:rPr lang="en-US" sz="3600" dirty="0">
                <a:solidFill>
                  <a:prstClr val="white"/>
                </a:solidFill>
                <a:latin typeface="Calibri Light"/>
              </a:rPr>
              <a:t>of DRAM</a:t>
            </a:r>
          </a:p>
        </p:txBody>
      </p:sp>
      <p:sp>
        <p:nvSpPr>
          <p:cNvPr id="165" name="TextBox 164"/>
          <p:cNvSpPr txBox="1"/>
          <p:nvPr/>
        </p:nvSpPr>
        <p:spPr>
          <a:xfrm>
            <a:off x="3276600" y="4800600"/>
            <a:ext cx="2663952" cy="457200"/>
          </a:xfrm>
          <a:prstGeom prst="rect">
            <a:avLst/>
          </a:prstGeom>
          <a:noFill/>
        </p:spPr>
        <p:txBody>
          <a:bodyPr wrap="square" rtlCol="0" anchor="ctr">
            <a:noAutofit/>
          </a:bodyPr>
          <a:lstStyle/>
          <a:p>
            <a:pPr algn="ctr"/>
            <a:r>
              <a:rPr lang="en-US" sz="2800" dirty="0">
                <a:solidFill>
                  <a:srgbClr val="000000"/>
                </a:solidFill>
                <a:latin typeface="Calibri Light"/>
              </a:rPr>
              <a:t>sense amplifiers</a:t>
            </a:r>
          </a:p>
        </p:txBody>
      </p:sp>
      <p:sp>
        <p:nvSpPr>
          <p:cNvPr id="166" name="TextBox 165"/>
          <p:cNvSpPr txBox="1"/>
          <p:nvPr/>
        </p:nvSpPr>
        <p:spPr>
          <a:xfrm rot="5400000">
            <a:off x="1066801" y="2590801"/>
            <a:ext cx="2743198" cy="457200"/>
          </a:xfrm>
          <a:prstGeom prst="rect">
            <a:avLst/>
          </a:prstGeom>
          <a:noFill/>
        </p:spPr>
        <p:txBody>
          <a:bodyPr wrap="square" rtlCol="0" anchor="ctr">
            <a:noAutofit/>
          </a:bodyPr>
          <a:lstStyle/>
          <a:p>
            <a:pPr algn="ctr"/>
            <a:r>
              <a:rPr lang="en-US" sz="2800" dirty="0" err="1">
                <a:solidFill>
                  <a:srgbClr val="000000"/>
                </a:solidFill>
                <a:latin typeface="Calibri Light"/>
              </a:rPr>
              <a:t>wordline</a:t>
            </a:r>
            <a:r>
              <a:rPr lang="en-US" sz="2800" dirty="0">
                <a:solidFill>
                  <a:srgbClr val="000000"/>
                </a:solidFill>
                <a:latin typeface="Calibri Light"/>
              </a:rPr>
              <a:t> drivers</a:t>
            </a:r>
          </a:p>
        </p:txBody>
      </p:sp>
      <p:grpSp>
        <p:nvGrpSpPr>
          <p:cNvPr id="8" name="Group 7"/>
          <p:cNvGrpSpPr/>
          <p:nvPr/>
        </p:nvGrpSpPr>
        <p:grpSpPr>
          <a:xfrm>
            <a:off x="6781800" y="2324100"/>
            <a:ext cx="2362200" cy="1257300"/>
            <a:chOff x="6781800" y="2324100"/>
            <a:chExt cx="2362200" cy="1257300"/>
          </a:xfrm>
        </p:grpSpPr>
        <p:sp>
          <p:nvSpPr>
            <p:cNvPr id="167" name="TextBox 166"/>
            <p:cNvSpPr txBox="1"/>
            <p:nvPr/>
          </p:nvSpPr>
          <p:spPr>
            <a:xfrm>
              <a:off x="6781800" y="2324100"/>
              <a:ext cx="2362200" cy="419100"/>
            </a:xfrm>
            <a:prstGeom prst="rect">
              <a:avLst/>
            </a:prstGeom>
            <a:noFill/>
          </p:spPr>
          <p:txBody>
            <a:bodyPr wrap="square" rtlCol="0" anchor="ctr">
              <a:noAutofit/>
            </a:bodyPr>
            <a:lstStyle/>
            <a:p>
              <a:r>
                <a:rPr lang="en-US" sz="2800" b="1" dirty="0">
                  <a:solidFill>
                    <a:srgbClr val="ED7D31">
                      <a:lumMod val="75000"/>
                    </a:srgbClr>
                  </a:solidFill>
                  <a:latin typeface="Calibri Light"/>
                </a:rPr>
                <a:t>across row</a:t>
              </a:r>
            </a:p>
          </p:txBody>
        </p:sp>
        <p:sp>
          <p:nvSpPr>
            <p:cNvPr id="168" name="TextBox 167"/>
            <p:cNvSpPr txBox="1"/>
            <p:nvPr/>
          </p:nvSpPr>
          <p:spPr>
            <a:xfrm>
              <a:off x="6781800" y="2895600"/>
              <a:ext cx="2362200" cy="685800"/>
            </a:xfrm>
            <a:prstGeom prst="rect">
              <a:avLst/>
            </a:prstGeom>
            <a:noFill/>
          </p:spPr>
          <p:txBody>
            <a:bodyPr wrap="square" rtlCol="0" anchor="ctr">
              <a:noAutofit/>
            </a:bodyPr>
            <a:lstStyle/>
            <a:p>
              <a:pPr>
                <a:lnSpc>
                  <a:spcPts val="2500"/>
                </a:lnSpc>
              </a:pPr>
              <a:r>
                <a:rPr lang="en-US" sz="2800" dirty="0">
                  <a:solidFill>
                    <a:srgbClr val="ED7D31">
                      <a:lumMod val="75000"/>
                    </a:srgbClr>
                  </a:solidFill>
                  <a:latin typeface="Calibri Light"/>
                </a:rPr>
                <a:t>distance from sense amplifier</a:t>
              </a:r>
            </a:p>
          </p:txBody>
        </p:sp>
      </p:grpSp>
      <p:grpSp>
        <p:nvGrpSpPr>
          <p:cNvPr id="9" name="Group 8"/>
          <p:cNvGrpSpPr/>
          <p:nvPr/>
        </p:nvGrpSpPr>
        <p:grpSpPr>
          <a:xfrm>
            <a:off x="0" y="990600"/>
            <a:ext cx="2470407" cy="1295400"/>
            <a:chOff x="0" y="990600"/>
            <a:chExt cx="2470407" cy="1295400"/>
          </a:xfrm>
        </p:grpSpPr>
        <p:sp>
          <p:nvSpPr>
            <p:cNvPr id="169" name="TextBox 168"/>
            <p:cNvSpPr txBox="1"/>
            <p:nvPr/>
          </p:nvSpPr>
          <p:spPr>
            <a:xfrm>
              <a:off x="0" y="990600"/>
              <a:ext cx="2470407" cy="419100"/>
            </a:xfrm>
            <a:prstGeom prst="rect">
              <a:avLst/>
            </a:prstGeom>
            <a:noFill/>
          </p:spPr>
          <p:txBody>
            <a:bodyPr wrap="square" rtlCol="0" anchor="ctr">
              <a:noAutofit/>
            </a:bodyPr>
            <a:lstStyle/>
            <a:p>
              <a:r>
                <a:rPr lang="en-US" sz="2800" b="1" dirty="0">
                  <a:solidFill>
                    <a:srgbClr val="ED7D31">
                      <a:lumMod val="75000"/>
                    </a:srgbClr>
                  </a:solidFill>
                  <a:latin typeface="Calibri Light"/>
                </a:rPr>
                <a:t>across column</a:t>
              </a:r>
            </a:p>
          </p:txBody>
        </p:sp>
        <p:sp>
          <p:nvSpPr>
            <p:cNvPr id="170" name="TextBox 169"/>
            <p:cNvSpPr txBox="1"/>
            <p:nvPr/>
          </p:nvSpPr>
          <p:spPr>
            <a:xfrm>
              <a:off x="0" y="1600200"/>
              <a:ext cx="2470407" cy="685800"/>
            </a:xfrm>
            <a:prstGeom prst="rect">
              <a:avLst/>
            </a:prstGeom>
            <a:noFill/>
          </p:spPr>
          <p:txBody>
            <a:bodyPr wrap="square" rtlCol="0" anchor="ctr">
              <a:noAutofit/>
            </a:bodyPr>
            <a:lstStyle/>
            <a:p>
              <a:pPr>
                <a:lnSpc>
                  <a:spcPts val="2500"/>
                </a:lnSpc>
              </a:pPr>
              <a:r>
                <a:rPr lang="en-US" sz="2800" dirty="0">
                  <a:solidFill>
                    <a:srgbClr val="ED7D31">
                      <a:lumMod val="75000"/>
                    </a:srgbClr>
                  </a:solidFill>
                  <a:latin typeface="Calibri Light"/>
                </a:rPr>
                <a:t>distance from </a:t>
              </a:r>
              <a:r>
                <a:rPr lang="en-US" sz="2800" dirty="0" err="1">
                  <a:solidFill>
                    <a:srgbClr val="ED7D31">
                      <a:lumMod val="75000"/>
                    </a:srgbClr>
                  </a:solidFill>
                  <a:latin typeface="Calibri Light"/>
                </a:rPr>
                <a:t>wordline</a:t>
              </a:r>
              <a:r>
                <a:rPr lang="en-US" sz="2800" dirty="0">
                  <a:solidFill>
                    <a:srgbClr val="ED7D31">
                      <a:lumMod val="75000"/>
                    </a:srgbClr>
                  </a:solidFill>
                  <a:latin typeface="Calibri Light"/>
                </a:rPr>
                <a:t> driver</a:t>
              </a:r>
            </a:p>
          </p:txBody>
        </p:sp>
      </p:grpSp>
    </p:spTree>
    <p:extLst>
      <p:ext uri="{BB962C8B-B14F-4D97-AF65-F5344CB8AC3E}">
        <p14:creationId xmlns:p14="http://schemas.microsoft.com/office/powerpoint/2010/main" val="113795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9"/>
                                        </p:tgtEl>
                                        <p:attrNameLst>
                                          <p:attrName>style.visibility</p:attrName>
                                        </p:attrNameLst>
                                      </p:cBhvr>
                                      <p:to>
                                        <p:strVal val="visible"/>
                                      </p:to>
                                    </p:set>
                                    <p:animEffect transition="in" filter="wipe(down)">
                                      <p:cBhvr>
                                        <p:cTn id="11" dur="500"/>
                                        <p:tgtEl>
                                          <p:spTgt spid="11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18"/>
                                        </p:tgtEl>
                                        <p:attrNameLst>
                                          <p:attrName>style.visibility</p:attrName>
                                        </p:attrNameLst>
                                      </p:cBhvr>
                                      <p:to>
                                        <p:strVal val="visible"/>
                                      </p:to>
                                    </p:set>
                                    <p:animEffect transition="in" filter="wipe(left)">
                                      <p:cBhvr>
                                        <p:cTn id="27" dur="500"/>
                                        <p:tgtEl>
                                          <p:spTgt spid="118"/>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par>
                                <p:cTn id="32" presetID="10"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4"/>
                                        </p:tgtEl>
                                        <p:attrNameLst>
                                          <p:attrName>style.visibility</p:attrName>
                                        </p:attrNameLst>
                                      </p:cBhvr>
                                      <p:to>
                                        <p:strVal val="visible"/>
                                      </p:to>
                                    </p:set>
                                    <p:animEffect transition="in" filter="fade">
                                      <p:cBhvr>
                                        <p:cTn id="49"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19" grpId="0" animBg="1"/>
      <p:bldP spid="164"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le 1"/>
          <p:cNvSpPr txBox="1">
            <a:spLocks/>
          </p:cNvSpPr>
          <p:nvPr/>
        </p:nvSpPr>
        <p:spPr>
          <a:xfrm>
            <a:off x="-76200" y="152400"/>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u="sng" spc="-60" dirty="0">
                <a:solidFill>
                  <a:prstClr val="black"/>
                </a:solidFill>
                <a:latin typeface="Calibri"/>
              </a:rPr>
              <a:t>DIVA</a:t>
            </a:r>
            <a:r>
              <a:rPr lang="en-US" sz="5400" spc="-60" dirty="0">
                <a:solidFill>
                  <a:prstClr val="black"/>
                </a:solidFill>
              </a:rPr>
              <a:t> Online </a:t>
            </a:r>
            <a:r>
              <a:rPr lang="en-US" sz="5400" b="1" spc="-60" dirty="0">
                <a:solidFill>
                  <a:prstClr val="black"/>
                </a:solidFill>
                <a:latin typeface="Calibri"/>
              </a:rPr>
              <a:t>Profiling</a:t>
            </a:r>
          </a:p>
        </p:txBody>
      </p:sp>
      <p:grpSp>
        <p:nvGrpSpPr>
          <p:cNvPr id="240" name="Group 239"/>
          <p:cNvGrpSpPr/>
          <p:nvPr/>
        </p:nvGrpSpPr>
        <p:grpSpPr>
          <a:xfrm>
            <a:off x="5181601" y="1371600"/>
            <a:ext cx="4038598" cy="990600"/>
            <a:chOff x="5181601" y="1524000"/>
            <a:chExt cx="4038598" cy="990600"/>
          </a:xfrm>
        </p:grpSpPr>
        <p:grpSp>
          <p:nvGrpSpPr>
            <p:cNvPr id="241" name="Group 240"/>
            <p:cNvGrpSpPr/>
            <p:nvPr/>
          </p:nvGrpSpPr>
          <p:grpSpPr>
            <a:xfrm>
              <a:off x="5181601" y="1524000"/>
              <a:ext cx="4038598" cy="990600"/>
              <a:chOff x="5026151" y="1752600"/>
              <a:chExt cx="4038598" cy="990600"/>
            </a:xfrm>
          </p:grpSpPr>
          <p:sp>
            <p:nvSpPr>
              <p:cNvPr id="243" name="Rounded Rectangle 242"/>
              <p:cNvSpPr/>
              <p:nvPr/>
            </p:nvSpPr>
            <p:spPr>
              <a:xfrm>
                <a:off x="5026151" y="1752600"/>
                <a:ext cx="993649" cy="990600"/>
              </a:xfrm>
              <a:prstGeom prst="roundRect">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endParaRPr lang="en-US" sz="2400" spc="-80" dirty="0">
                  <a:solidFill>
                    <a:prstClr val="white"/>
                  </a:solidFill>
                </a:endParaRPr>
              </a:p>
            </p:txBody>
          </p:sp>
          <p:sp>
            <p:nvSpPr>
              <p:cNvPr id="244" name="TextBox 243"/>
              <p:cNvSpPr txBox="1"/>
              <p:nvPr/>
            </p:nvSpPr>
            <p:spPr>
              <a:xfrm>
                <a:off x="6476998" y="1828800"/>
                <a:ext cx="2587751" cy="381000"/>
              </a:xfrm>
              <a:prstGeom prst="rect">
                <a:avLst/>
              </a:prstGeom>
              <a:noFill/>
            </p:spPr>
            <p:txBody>
              <a:bodyPr wrap="square" rtlCol="0" anchor="ctr">
                <a:noAutofit/>
              </a:bodyPr>
              <a:lstStyle/>
              <a:p>
                <a:pPr algn="ctr"/>
                <a:r>
                  <a:rPr lang="en-US" sz="3200" b="1" spc="-50" dirty="0">
                    <a:solidFill>
                      <a:srgbClr val="ED7D31">
                        <a:lumMod val="75000"/>
                      </a:srgbClr>
                    </a:solidFill>
                    <a:latin typeface="Calibri Light"/>
                  </a:rPr>
                  <a:t>inherently slow</a:t>
                </a:r>
              </a:p>
            </p:txBody>
          </p:sp>
        </p:grpSp>
        <p:sp>
          <p:nvSpPr>
            <p:cNvPr id="242" name="Freeform 241"/>
            <p:cNvSpPr/>
            <p:nvPr/>
          </p:nvSpPr>
          <p:spPr>
            <a:xfrm>
              <a:off x="6096000" y="1600200"/>
              <a:ext cx="603380" cy="163286"/>
            </a:xfrm>
            <a:custGeom>
              <a:avLst/>
              <a:gdLst>
                <a:gd name="connsiteX0" fmla="*/ 0 w 615821"/>
                <a:gd name="connsiteY0" fmla="*/ 8457 h 167078"/>
                <a:gd name="connsiteX1" fmla="*/ 363894 w 615821"/>
                <a:gd name="connsiteY1" fmla="*/ 17788 h 167078"/>
                <a:gd name="connsiteX2" fmla="*/ 615821 w 615821"/>
                <a:gd name="connsiteY2" fmla="*/ 167078 h 167078"/>
              </a:gdLst>
              <a:ahLst/>
              <a:cxnLst>
                <a:cxn ang="0">
                  <a:pos x="connsiteX0" y="connsiteY0"/>
                </a:cxn>
                <a:cxn ang="0">
                  <a:pos x="connsiteX1" y="connsiteY1"/>
                </a:cxn>
                <a:cxn ang="0">
                  <a:pos x="connsiteX2" y="connsiteY2"/>
                </a:cxn>
              </a:cxnLst>
              <a:rect l="l" t="t" r="r" b="b"/>
              <a:pathLst>
                <a:path w="615821" h="167078">
                  <a:moveTo>
                    <a:pt x="0" y="8457"/>
                  </a:moveTo>
                  <a:cubicBezTo>
                    <a:pt x="130628" y="-96"/>
                    <a:pt x="261257" y="-8649"/>
                    <a:pt x="363894" y="17788"/>
                  </a:cubicBezTo>
                  <a:cubicBezTo>
                    <a:pt x="466531" y="44225"/>
                    <a:pt x="541176" y="105651"/>
                    <a:pt x="615821" y="167078"/>
                  </a:cubicBezTo>
                </a:path>
              </a:pathLst>
            </a:custGeom>
            <a:noFill/>
            <a:ln w="25400" cap="rnd">
              <a:solidFill>
                <a:schemeClr val="accent2">
                  <a:lumMod val="60000"/>
                  <a:lumOff val="40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11" name="Group 110"/>
          <p:cNvGrpSpPr/>
          <p:nvPr/>
        </p:nvGrpSpPr>
        <p:grpSpPr>
          <a:xfrm>
            <a:off x="2819401" y="1295400"/>
            <a:ext cx="3428999" cy="3429000"/>
            <a:chOff x="2667001" y="1524000"/>
            <a:chExt cx="3428999" cy="3429000"/>
          </a:xfrm>
        </p:grpSpPr>
        <p:sp>
          <p:nvSpPr>
            <p:cNvPr id="112" name="DRAM"/>
            <p:cNvSpPr/>
            <p:nvPr/>
          </p:nvSpPr>
          <p:spPr>
            <a:xfrm>
              <a:off x="3276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3" name="DRAM"/>
            <p:cNvSpPr/>
            <p:nvPr/>
          </p:nvSpPr>
          <p:spPr>
            <a:xfrm>
              <a:off x="37338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4" name="DRAM"/>
            <p:cNvSpPr/>
            <p:nvPr/>
          </p:nvSpPr>
          <p:spPr>
            <a:xfrm>
              <a:off x="41910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5" name="DRAM"/>
            <p:cNvSpPr/>
            <p:nvPr/>
          </p:nvSpPr>
          <p:spPr>
            <a:xfrm>
              <a:off x="46482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6" name="DRAM"/>
            <p:cNvSpPr/>
            <p:nvPr/>
          </p:nvSpPr>
          <p:spPr>
            <a:xfrm>
              <a:off x="51054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7" name="DRAM"/>
            <p:cNvSpPr/>
            <p:nvPr/>
          </p:nvSpPr>
          <p:spPr>
            <a:xfrm>
              <a:off x="5562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8" name="DRAM"/>
            <p:cNvSpPr/>
            <p:nvPr/>
          </p:nvSpPr>
          <p:spPr>
            <a:xfrm rot="5400000">
              <a:off x="2705101" y="1638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9" name="DRAM"/>
            <p:cNvSpPr/>
            <p:nvPr/>
          </p:nvSpPr>
          <p:spPr>
            <a:xfrm rot="5400000">
              <a:off x="2705101" y="20955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0" name="DRAM"/>
            <p:cNvSpPr/>
            <p:nvPr/>
          </p:nvSpPr>
          <p:spPr>
            <a:xfrm rot="5400000">
              <a:off x="2705101" y="25527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1" name="DRAM"/>
            <p:cNvSpPr/>
            <p:nvPr/>
          </p:nvSpPr>
          <p:spPr>
            <a:xfrm rot="5400000">
              <a:off x="2705101" y="3009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2" name="DRAM"/>
            <p:cNvSpPr/>
            <p:nvPr/>
          </p:nvSpPr>
          <p:spPr>
            <a:xfrm rot="5400000">
              <a:off x="2705101" y="34671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3" name="DRAM"/>
            <p:cNvSpPr/>
            <p:nvPr/>
          </p:nvSpPr>
          <p:spPr>
            <a:xfrm rot="5400000">
              <a:off x="2705101" y="3924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cxnSp>
          <p:nvCxnSpPr>
            <p:cNvPr id="124" name="Straight Connector 123"/>
            <p:cNvCxnSpPr>
              <a:endCxn id="112" idx="0"/>
            </p:cNvCxnSpPr>
            <p:nvPr/>
          </p:nvCxnSpPr>
          <p:spPr>
            <a:xfrm>
              <a:off x="3467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endCxn id="114" idx="0"/>
            </p:cNvCxnSpPr>
            <p:nvPr/>
          </p:nvCxnSpPr>
          <p:spPr>
            <a:xfrm>
              <a:off x="43815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endCxn id="115" idx="0"/>
            </p:cNvCxnSpPr>
            <p:nvPr/>
          </p:nvCxnSpPr>
          <p:spPr>
            <a:xfrm>
              <a:off x="48387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endCxn id="116" idx="0"/>
            </p:cNvCxnSpPr>
            <p:nvPr/>
          </p:nvCxnSpPr>
          <p:spPr>
            <a:xfrm>
              <a:off x="52959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endCxn id="117" idx="0"/>
            </p:cNvCxnSpPr>
            <p:nvPr/>
          </p:nvCxnSpPr>
          <p:spPr>
            <a:xfrm>
              <a:off x="5753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endCxn id="113" idx="0"/>
            </p:cNvCxnSpPr>
            <p:nvPr/>
          </p:nvCxnSpPr>
          <p:spPr>
            <a:xfrm>
              <a:off x="39243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118" idx="0"/>
            </p:cNvCxnSpPr>
            <p:nvPr/>
          </p:nvCxnSpPr>
          <p:spPr>
            <a:xfrm flipH="1">
              <a:off x="3124201" y="1866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endCxn id="119" idx="0"/>
            </p:cNvCxnSpPr>
            <p:nvPr/>
          </p:nvCxnSpPr>
          <p:spPr>
            <a:xfrm flipH="1">
              <a:off x="3124201" y="23241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120" idx="0"/>
            </p:cNvCxnSpPr>
            <p:nvPr/>
          </p:nvCxnSpPr>
          <p:spPr>
            <a:xfrm flipH="1">
              <a:off x="3124201" y="27813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121" idx="0"/>
            </p:cNvCxnSpPr>
            <p:nvPr/>
          </p:nvCxnSpPr>
          <p:spPr>
            <a:xfrm flipH="1">
              <a:off x="3124201" y="3238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122" idx="0"/>
            </p:cNvCxnSpPr>
            <p:nvPr/>
          </p:nvCxnSpPr>
          <p:spPr>
            <a:xfrm flipH="1">
              <a:off x="3124201" y="36957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123" idx="0"/>
            </p:cNvCxnSpPr>
            <p:nvPr/>
          </p:nvCxnSpPr>
          <p:spPr>
            <a:xfrm flipH="1">
              <a:off x="3124201" y="4152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a:xfrm>
              <a:off x="3273552" y="1676400"/>
              <a:ext cx="2667000" cy="2667000"/>
              <a:chOff x="3657601" y="5295900"/>
              <a:chExt cx="2667000" cy="2667000"/>
            </a:xfrm>
          </p:grpSpPr>
          <p:sp>
            <p:nvSpPr>
              <p:cNvPr id="137" name="Oval 136"/>
              <p:cNvSpPr/>
              <p:nvPr/>
            </p:nvSpPr>
            <p:spPr>
              <a:xfrm>
                <a:off x="3657601" y="5295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8" name="Oval 137"/>
              <p:cNvSpPr/>
              <p:nvPr/>
            </p:nvSpPr>
            <p:spPr>
              <a:xfrm>
                <a:off x="41148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9" name="Oval 138"/>
              <p:cNvSpPr/>
              <p:nvPr/>
            </p:nvSpPr>
            <p:spPr>
              <a:xfrm>
                <a:off x="45720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0" name="Oval 139"/>
              <p:cNvSpPr/>
              <p:nvPr/>
            </p:nvSpPr>
            <p:spPr>
              <a:xfrm>
                <a:off x="5029201" y="52959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1" name="Oval 140"/>
              <p:cNvSpPr/>
              <p:nvPr/>
            </p:nvSpPr>
            <p:spPr>
              <a:xfrm>
                <a:off x="54864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2" name="Oval 141"/>
              <p:cNvSpPr/>
              <p:nvPr/>
            </p:nvSpPr>
            <p:spPr>
              <a:xfrm>
                <a:off x="59436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3" name="Oval 142"/>
              <p:cNvSpPr/>
              <p:nvPr/>
            </p:nvSpPr>
            <p:spPr>
              <a:xfrm>
                <a:off x="36576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4" name="Oval 143"/>
              <p:cNvSpPr/>
              <p:nvPr/>
            </p:nvSpPr>
            <p:spPr>
              <a:xfrm>
                <a:off x="41148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5" name="Oval 144"/>
              <p:cNvSpPr/>
              <p:nvPr/>
            </p:nvSpPr>
            <p:spPr>
              <a:xfrm>
                <a:off x="45720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6" name="Oval 145"/>
              <p:cNvSpPr/>
              <p:nvPr/>
            </p:nvSpPr>
            <p:spPr>
              <a:xfrm>
                <a:off x="50292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7" name="Oval 146"/>
              <p:cNvSpPr/>
              <p:nvPr/>
            </p:nvSpPr>
            <p:spPr>
              <a:xfrm>
                <a:off x="5486401" y="57531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8" name="Oval 147"/>
              <p:cNvSpPr/>
              <p:nvPr/>
            </p:nvSpPr>
            <p:spPr>
              <a:xfrm>
                <a:off x="5943601" y="57531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9" name="Oval 148"/>
              <p:cNvSpPr/>
              <p:nvPr/>
            </p:nvSpPr>
            <p:spPr>
              <a:xfrm>
                <a:off x="3657601" y="62103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0" name="Oval 149"/>
              <p:cNvSpPr/>
              <p:nvPr/>
            </p:nvSpPr>
            <p:spPr>
              <a:xfrm>
                <a:off x="41148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1" name="Oval 150"/>
              <p:cNvSpPr/>
              <p:nvPr/>
            </p:nvSpPr>
            <p:spPr>
              <a:xfrm>
                <a:off x="45720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2" name="Oval 151"/>
              <p:cNvSpPr/>
              <p:nvPr/>
            </p:nvSpPr>
            <p:spPr>
              <a:xfrm>
                <a:off x="50292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3" name="Oval 152"/>
              <p:cNvSpPr/>
              <p:nvPr/>
            </p:nvSpPr>
            <p:spPr>
              <a:xfrm>
                <a:off x="54864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4" name="Oval 153"/>
              <p:cNvSpPr/>
              <p:nvPr/>
            </p:nvSpPr>
            <p:spPr>
              <a:xfrm>
                <a:off x="5943601" y="62103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5" name="Oval 154"/>
              <p:cNvSpPr/>
              <p:nvPr/>
            </p:nvSpPr>
            <p:spPr>
              <a:xfrm>
                <a:off x="36576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6" name="Oval 155"/>
              <p:cNvSpPr/>
              <p:nvPr/>
            </p:nvSpPr>
            <p:spPr>
              <a:xfrm>
                <a:off x="41148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7" name="Oval 156"/>
              <p:cNvSpPr/>
              <p:nvPr/>
            </p:nvSpPr>
            <p:spPr>
              <a:xfrm>
                <a:off x="45720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8" name="Oval 157"/>
              <p:cNvSpPr/>
              <p:nvPr/>
            </p:nvSpPr>
            <p:spPr>
              <a:xfrm>
                <a:off x="50292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9" name="Oval 158"/>
              <p:cNvSpPr/>
              <p:nvPr/>
            </p:nvSpPr>
            <p:spPr>
              <a:xfrm>
                <a:off x="54864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0" name="Oval 159"/>
              <p:cNvSpPr/>
              <p:nvPr/>
            </p:nvSpPr>
            <p:spPr>
              <a:xfrm>
                <a:off x="59436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1" name="Oval 160"/>
              <p:cNvSpPr/>
              <p:nvPr/>
            </p:nvSpPr>
            <p:spPr>
              <a:xfrm>
                <a:off x="3657601" y="71247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2" name="Oval 161"/>
              <p:cNvSpPr/>
              <p:nvPr/>
            </p:nvSpPr>
            <p:spPr>
              <a:xfrm>
                <a:off x="41148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3" name="Oval 162"/>
              <p:cNvSpPr/>
              <p:nvPr/>
            </p:nvSpPr>
            <p:spPr>
              <a:xfrm>
                <a:off x="45720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4" name="Oval 163"/>
              <p:cNvSpPr/>
              <p:nvPr/>
            </p:nvSpPr>
            <p:spPr>
              <a:xfrm>
                <a:off x="50292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5" name="Oval 164"/>
              <p:cNvSpPr/>
              <p:nvPr/>
            </p:nvSpPr>
            <p:spPr>
              <a:xfrm>
                <a:off x="54864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6" name="Oval 165"/>
              <p:cNvSpPr/>
              <p:nvPr/>
            </p:nvSpPr>
            <p:spPr>
              <a:xfrm>
                <a:off x="5943601" y="71247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7" name="Oval 166"/>
              <p:cNvSpPr/>
              <p:nvPr/>
            </p:nvSpPr>
            <p:spPr>
              <a:xfrm>
                <a:off x="36576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8" name="Oval 167"/>
              <p:cNvSpPr/>
              <p:nvPr/>
            </p:nvSpPr>
            <p:spPr>
              <a:xfrm>
                <a:off x="41148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9" name="Oval 168"/>
              <p:cNvSpPr/>
              <p:nvPr/>
            </p:nvSpPr>
            <p:spPr>
              <a:xfrm>
                <a:off x="45720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70" name="Oval 169"/>
              <p:cNvSpPr/>
              <p:nvPr/>
            </p:nvSpPr>
            <p:spPr>
              <a:xfrm>
                <a:off x="50292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71" name="Oval 170"/>
              <p:cNvSpPr/>
              <p:nvPr/>
            </p:nvSpPr>
            <p:spPr>
              <a:xfrm>
                <a:off x="54864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72" name="Oval 171"/>
              <p:cNvSpPr/>
              <p:nvPr/>
            </p:nvSpPr>
            <p:spPr>
              <a:xfrm>
                <a:off x="59436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grpSp>
      </p:grpSp>
      <p:sp>
        <p:nvSpPr>
          <p:cNvPr id="235" name="Punchline"/>
          <p:cNvSpPr txBox="1"/>
          <p:nvPr/>
        </p:nvSpPr>
        <p:spPr>
          <a:xfrm>
            <a:off x="0" y="5181600"/>
            <a:ext cx="9144000" cy="533400"/>
          </a:xfrm>
          <a:prstGeom prst="rect">
            <a:avLst/>
          </a:prstGeom>
          <a:noFill/>
        </p:spPr>
        <p:txBody>
          <a:bodyPr wrap="square" rtlCol="0" anchor="ctr">
            <a:noAutofit/>
          </a:bodyPr>
          <a:lstStyle/>
          <a:p>
            <a:pPr algn="ctr"/>
            <a:r>
              <a:rPr lang="en-US" sz="3600" spc="-100" dirty="0">
                <a:solidFill>
                  <a:prstClr val="black"/>
                </a:solidFill>
                <a:latin typeface="Calibri Light"/>
              </a:rPr>
              <a:t>Profile </a:t>
            </a:r>
            <a:r>
              <a:rPr lang="en-US" sz="3600" b="1" i="1" spc="-100" dirty="0">
                <a:solidFill>
                  <a:srgbClr val="4472C4">
                    <a:lumMod val="75000"/>
                  </a:srgbClr>
                </a:solidFill>
                <a:latin typeface="Calibri Light"/>
              </a:rPr>
              <a:t>only</a:t>
            </a:r>
            <a:r>
              <a:rPr lang="en-US" sz="3600" spc="-100" dirty="0">
                <a:solidFill>
                  <a:prstClr val="black"/>
                </a:solidFill>
                <a:latin typeface="Calibri Light"/>
              </a:rPr>
              <a:t> </a:t>
            </a:r>
            <a:r>
              <a:rPr lang="en-US" sz="3600" b="1" i="1" spc="-100" dirty="0">
                <a:solidFill>
                  <a:srgbClr val="ED7D31">
                    <a:lumMod val="75000"/>
                  </a:srgbClr>
                </a:solidFill>
                <a:latin typeface="Calibri Light"/>
              </a:rPr>
              <a:t>slow regions </a:t>
            </a:r>
            <a:r>
              <a:rPr lang="en-US" sz="3600" spc="-100" dirty="0">
                <a:solidFill>
                  <a:prstClr val="black"/>
                </a:solidFill>
                <a:latin typeface="Calibri Light"/>
              </a:rPr>
              <a:t>to determine min. latency</a:t>
            </a:r>
          </a:p>
        </p:txBody>
      </p:sp>
      <p:sp>
        <p:nvSpPr>
          <p:cNvPr id="237" name="Punchline"/>
          <p:cNvSpPr txBox="1"/>
          <p:nvPr/>
        </p:nvSpPr>
        <p:spPr>
          <a:xfrm>
            <a:off x="0" y="5638800"/>
            <a:ext cx="9144000" cy="533400"/>
          </a:xfrm>
          <a:prstGeom prst="rect">
            <a:avLst/>
          </a:prstGeom>
          <a:noFill/>
        </p:spPr>
        <p:txBody>
          <a:bodyPr wrap="square" rtlCol="0" anchor="ctr">
            <a:noAutofit/>
          </a:bodyPr>
          <a:lstStyle/>
          <a:p>
            <a:pPr algn="ctr"/>
            <a:r>
              <a:rPr lang="en-US" sz="3600" spc="-100" dirty="0">
                <a:solidFill>
                  <a:prstClr val="black"/>
                </a:solidFill>
                <a:latin typeface="Calibri Light"/>
                <a:sym typeface="Wingdings" panose="05000000000000000000" pitchFamily="2" charset="2"/>
              </a:rPr>
              <a:t> </a:t>
            </a:r>
            <a:r>
              <a:rPr lang="en-US" sz="3600" b="1" i="1" spc="-100" dirty="0">
                <a:solidFill>
                  <a:srgbClr val="4472C4">
                    <a:lumMod val="75000"/>
                  </a:srgbClr>
                </a:solidFill>
                <a:latin typeface="Calibri Light"/>
                <a:sym typeface="Wingdings" panose="05000000000000000000" pitchFamily="2" charset="2"/>
              </a:rPr>
              <a:t>Dynamic</a:t>
            </a:r>
            <a:r>
              <a:rPr lang="en-US" sz="3600" spc="-100" dirty="0">
                <a:solidFill>
                  <a:prstClr val="black"/>
                </a:solidFill>
                <a:latin typeface="Calibri Light"/>
                <a:sym typeface="Wingdings" panose="05000000000000000000" pitchFamily="2" charset="2"/>
              </a:rPr>
              <a:t> &amp; </a:t>
            </a:r>
            <a:r>
              <a:rPr lang="en-US" sz="3600" b="1" i="1" spc="-100" dirty="0">
                <a:solidFill>
                  <a:srgbClr val="4472C4">
                    <a:lumMod val="75000"/>
                  </a:srgbClr>
                </a:solidFill>
                <a:latin typeface="Calibri Light"/>
                <a:sym typeface="Wingdings" panose="05000000000000000000" pitchFamily="2" charset="2"/>
              </a:rPr>
              <a:t>low cost </a:t>
            </a:r>
            <a:r>
              <a:rPr lang="en-US" sz="3600" spc="-100" dirty="0">
                <a:solidFill>
                  <a:prstClr val="black"/>
                </a:solidFill>
                <a:latin typeface="Calibri Light"/>
                <a:sym typeface="Wingdings" panose="05000000000000000000" pitchFamily="2" charset="2"/>
              </a:rPr>
              <a:t>latency optimization</a:t>
            </a:r>
            <a:endParaRPr lang="en-US" sz="3600" spc="-100" dirty="0">
              <a:solidFill>
                <a:prstClr val="black"/>
              </a:solidFill>
              <a:latin typeface="Calibri Light"/>
            </a:endParaRPr>
          </a:p>
        </p:txBody>
      </p:sp>
      <p:sp>
        <p:nvSpPr>
          <p:cNvPr id="74" name="TextBox 73"/>
          <p:cNvSpPr txBox="1"/>
          <p:nvPr/>
        </p:nvSpPr>
        <p:spPr>
          <a:xfrm>
            <a:off x="3432048" y="4724400"/>
            <a:ext cx="2663952" cy="457200"/>
          </a:xfrm>
          <a:prstGeom prst="rect">
            <a:avLst/>
          </a:prstGeom>
          <a:noFill/>
        </p:spPr>
        <p:txBody>
          <a:bodyPr wrap="square" rtlCol="0" anchor="ctr">
            <a:noAutofit/>
          </a:bodyPr>
          <a:lstStyle/>
          <a:p>
            <a:pPr algn="ctr"/>
            <a:r>
              <a:rPr lang="en-US" sz="2800" dirty="0">
                <a:solidFill>
                  <a:srgbClr val="000000"/>
                </a:solidFill>
                <a:latin typeface="Calibri Light"/>
              </a:rPr>
              <a:t>sense amplifier</a:t>
            </a:r>
          </a:p>
        </p:txBody>
      </p:sp>
      <p:sp>
        <p:nvSpPr>
          <p:cNvPr id="75" name="TextBox 74"/>
          <p:cNvSpPr txBox="1"/>
          <p:nvPr/>
        </p:nvSpPr>
        <p:spPr>
          <a:xfrm rot="5400000">
            <a:off x="1260348" y="2552700"/>
            <a:ext cx="2667000" cy="457200"/>
          </a:xfrm>
          <a:prstGeom prst="rect">
            <a:avLst/>
          </a:prstGeom>
          <a:noFill/>
        </p:spPr>
        <p:txBody>
          <a:bodyPr wrap="square" rtlCol="0" anchor="ctr">
            <a:noAutofit/>
          </a:bodyPr>
          <a:lstStyle/>
          <a:p>
            <a:pPr algn="ctr"/>
            <a:r>
              <a:rPr lang="en-US" sz="2800" dirty="0" err="1">
                <a:solidFill>
                  <a:srgbClr val="000000"/>
                </a:solidFill>
                <a:latin typeface="Calibri Light"/>
              </a:rPr>
              <a:t>wordline</a:t>
            </a:r>
            <a:r>
              <a:rPr lang="en-US" sz="2800" dirty="0">
                <a:solidFill>
                  <a:srgbClr val="000000"/>
                </a:solidFill>
                <a:latin typeface="Calibri Light"/>
              </a:rPr>
              <a:t> driver</a:t>
            </a:r>
          </a:p>
        </p:txBody>
      </p:sp>
      <p:sp>
        <p:nvSpPr>
          <p:cNvPr id="76" name="Punchline"/>
          <p:cNvSpPr txBox="1"/>
          <p:nvPr/>
        </p:nvSpPr>
        <p:spPr>
          <a:xfrm>
            <a:off x="0" y="762000"/>
            <a:ext cx="5635752" cy="533400"/>
          </a:xfrm>
          <a:prstGeom prst="rect">
            <a:avLst/>
          </a:prstGeom>
          <a:noFill/>
        </p:spPr>
        <p:txBody>
          <a:bodyPr wrap="square" rtlCol="0" anchor="ctr">
            <a:noAutofit/>
          </a:bodyPr>
          <a:lstStyle/>
          <a:p>
            <a:pPr algn="ctr"/>
            <a:r>
              <a:rPr lang="en-US" sz="3200" b="1" spc="-100" dirty="0">
                <a:solidFill>
                  <a:prstClr val="black"/>
                </a:solidFill>
              </a:rPr>
              <a:t>D</a:t>
            </a:r>
            <a:r>
              <a:rPr lang="en-US" sz="3200" spc="-100" dirty="0">
                <a:solidFill>
                  <a:prstClr val="black"/>
                </a:solidFill>
              </a:rPr>
              <a:t>esign-</a:t>
            </a:r>
            <a:r>
              <a:rPr lang="en-US" sz="3200" b="1" spc="-100" dirty="0">
                <a:solidFill>
                  <a:prstClr val="black"/>
                </a:solidFill>
              </a:rPr>
              <a:t>I</a:t>
            </a:r>
            <a:r>
              <a:rPr lang="en-US" sz="3200" spc="-100" dirty="0">
                <a:solidFill>
                  <a:prstClr val="black"/>
                </a:solidFill>
              </a:rPr>
              <a:t>nduced</a:t>
            </a:r>
            <a:r>
              <a:rPr lang="en-US" sz="3200" spc="-100" dirty="0">
                <a:solidFill>
                  <a:prstClr val="black"/>
                </a:solidFill>
                <a:latin typeface="Calibri Light"/>
              </a:rPr>
              <a:t>-</a:t>
            </a:r>
            <a:r>
              <a:rPr lang="en-US" sz="3200" b="1" spc="-100" dirty="0">
                <a:solidFill>
                  <a:prstClr val="black"/>
                </a:solidFill>
              </a:rPr>
              <a:t>V</a:t>
            </a:r>
            <a:r>
              <a:rPr lang="en-US" sz="3200" spc="-100" dirty="0">
                <a:solidFill>
                  <a:prstClr val="black"/>
                </a:solidFill>
                <a:latin typeface="Calibri Light"/>
              </a:rPr>
              <a:t>ariation-</a:t>
            </a:r>
            <a:r>
              <a:rPr lang="en-US" sz="3200" b="1" spc="-100" dirty="0">
                <a:solidFill>
                  <a:prstClr val="black"/>
                </a:solidFill>
              </a:rPr>
              <a:t>A</a:t>
            </a:r>
            <a:r>
              <a:rPr lang="en-US" sz="3200" spc="-100" dirty="0">
                <a:solidFill>
                  <a:prstClr val="black"/>
                </a:solidFill>
                <a:latin typeface="Calibri Light"/>
              </a:rPr>
              <a:t>ware</a:t>
            </a:r>
          </a:p>
        </p:txBody>
      </p:sp>
    </p:spTree>
    <p:extLst>
      <p:ext uri="{BB962C8B-B14F-4D97-AF65-F5344CB8AC3E}">
        <p14:creationId xmlns:p14="http://schemas.microsoft.com/office/powerpoint/2010/main" val="56743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0"/>
                                        </p:tgtEl>
                                        <p:attrNameLst>
                                          <p:attrName>style.visibility</p:attrName>
                                        </p:attrNameLst>
                                      </p:cBhvr>
                                      <p:to>
                                        <p:strVal val="visible"/>
                                      </p:to>
                                    </p:set>
                                    <p:animEffect transition="in" filter="fade">
                                      <p:cBhvr>
                                        <p:cTn id="12" dur="500"/>
                                        <p:tgtEl>
                                          <p:spTgt spid="2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5"/>
                                        </p:tgtEl>
                                        <p:attrNameLst>
                                          <p:attrName>style.visibility</p:attrName>
                                        </p:attrNameLst>
                                      </p:cBhvr>
                                      <p:to>
                                        <p:strVal val="visible"/>
                                      </p:to>
                                    </p:set>
                                    <p:animEffect transition="in" filter="fade">
                                      <p:cBhvr>
                                        <p:cTn id="17" dur="500"/>
                                        <p:tgtEl>
                                          <p:spTgt spid="2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7"/>
                                        </p:tgtEl>
                                        <p:attrNameLst>
                                          <p:attrName>style.visibility</p:attrName>
                                        </p:attrNameLst>
                                      </p:cBhvr>
                                      <p:to>
                                        <p:strVal val="visible"/>
                                      </p:to>
                                    </p:set>
                                    <p:animEffect transition="in" filter="fade">
                                      <p:cBhvr>
                                        <p:cTn id="22"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p:bldP spid="237" grpId="0"/>
      <p:bldP spid="76"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181601" y="1371600"/>
            <a:ext cx="4038599" cy="990600"/>
            <a:chOff x="5181601" y="1524000"/>
            <a:chExt cx="4038599" cy="990600"/>
          </a:xfrm>
        </p:grpSpPr>
        <p:grpSp>
          <p:nvGrpSpPr>
            <p:cNvPr id="108" name="Group 107"/>
            <p:cNvGrpSpPr/>
            <p:nvPr/>
          </p:nvGrpSpPr>
          <p:grpSpPr>
            <a:xfrm>
              <a:off x="5181601" y="1524000"/>
              <a:ext cx="4038599" cy="990600"/>
              <a:chOff x="5026151" y="1752600"/>
              <a:chExt cx="4038599" cy="990600"/>
            </a:xfrm>
          </p:grpSpPr>
          <p:sp>
            <p:nvSpPr>
              <p:cNvPr id="109" name="Rounded Rectangle 108"/>
              <p:cNvSpPr/>
              <p:nvPr/>
            </p:nvSpPr>
            <p:spPr>
              <a:xfrm>
                <a:off x="5026151" y="1752600"/>
                <a:ext cx="993649" cy="990600"/>
              </a:xfrm>
              <a:prstGeom prst="roundRect">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endParaRPr lang="en-US" sz="2400" spc="-80" dirty="0">
                  <a:solidFill>
                    <a:prstClr val="white"/>
                  </a:solidFill>
                </a:endParaRPr>
              </a:p>
            </p:txBody>
          </p:sp>
          <p:sp>
            <p:nvSpPr>
              <p:cNvPr id="110" name="TextBox 109"/>
              <p:cNvSpPr txBox="1"/>
              <p:nvPr/>
            </p:nvSpPr>
            <p:spPr>
              <a:xfrm>
                <a:off x="6476998" y="1828800"/>
                <a:ext cx="2587752" cy="381000"/>
              </a:xfrm>
              <a:prstGeom prst="rect">
                <a:avLst/>
              </a:prstGeom>
              <a:noFill/>
            </p:spPr>
            <p:txBody>
              <a:bodyPr wrap="square" rtlCol="0" anchor="ctr">
                <a:noAutofit/>
              </a:bodyPr>
              <a:lstStyle/>
              <a:p>
                <a:pPr algn="ctr"/>
                <a:r>
                  <a:rPr lang="en-US" sz="3200" b="1" spc="-50" dirty="0">
                    <a:solidFill>
                      <a:srgbClr val="ED7D31">
                        <a:lumMod val="75000"/>
                      </a:srgbClr>
                    </a:solidFill>
                    <a:latin typeface="Calibri Light"/>
                  </a:rPr>
                  <a:t>inherently slow</a:t>
                </a:r>
              </a:p>
            </p:txBody>
          </p:sp>
        </p:grpSp>
        <p:sp>
          <p:nvSpPr>
            <p:cNvPr id="13" name="Freeform 12"/>
            <p:cNvSpPr/>
            <p:nvPr/>
          </p:nvSpPr>
          <p:spPr>
            <a:xfrm>
              <a:off x="6096000" y="1600200"/>
              <a:ext cx="603380" cy="163286"/>
            </a:xfrm>
            <a:custGeom>
              <a:avLst/>
              <a:gdLst>
                <a:gd name="connsiteX0" fmla="*/ 0 w 615821"/>
                <a:gd name="connsiteY0" fmla="*/ 8457 h 167078"/>
                <a:gd name="connsiteX1" fmla="*/ 363894 w 615821"/>
                <a:gd name="connsiteY1" fmla="*/ 17788 h 167078"/>
                <a:gd name="connsiteX2" fmla="*/ 615821 w 615821"/>
                <a:gd name="connsiteY2" fmla="*/ 167078 h 167078"/>
              </a:gdLst>
              <a:ahLst/>
              <a:cxnLst>
                <a:cxn ang="0">
                  <a:pos x="connsiteX0" y="connsiteY0"/>
                </a:cxn>
                <a:cxn ang="0">
                  <a:pos x="connsiteX1" y="connsiteY1"/>
                </a:cxn>
                <a:cxn ang="0">
                  <a:pos x="connsiteX2" y="connsiteY2"/>
                </a:cxn>
              </a:cxnLst>
              <a:rect l="l" t="t" r="r" b="b"/>
              <a:pathLst>
                <a:path w="615821" h="167078">
                  <a:moveTo>
                    <a:pt x="0" y="8457"/>
                  </a:moveTo>
                  <a:cubicBezTo>
                    <a:pt x="130628" y="-96"/>
                    <a:pt x="261257" y="-8649"/>
                    <a:pt x="363894" y="17788"/>
                  </a:cubicBezTo>
                  <a:cubicBezTo>
                    <a:pt x="466531" y="44225"/>
                    <a:pt x="541176" y="105651"/>
                    <a:pt x="615821" y="167078"/>
                  </a:cubicBezTo>
                </a:path>
              </a:pathLst>
            </a:custGeom>
            <a:noFill/>
            <a:ln w="25400" cap="rnd">
              <a:solidFill>
                <a:schemeClr val="accent2">
                  <a:lumMod val="60000"/>
                  <a:lumOff val="40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6" name="Rounded Rectangle 75"/>
          <p:cNvSpPr/>
          <p:nvPr/>
        </p:nvSpPr>
        <p:spPr>
          <a:xfrm>
            <a:off x="3810000" y="2286000"/>
            <a:ext cx="527303" cy="533400"/>
          </a:xfrm>
          <a:prstGeom prst="roundRect">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endParaRPr lang="en-US" sz="2400" spc="-80" dirty="0">
              <a:solidFill>
                <a:prstClr val="white"/>
              </a:solidFill>
            </a:endParaRPr>
          </a:p>
        </p:txBody>
      </p:sp>
      <p:sp>
        <p:nvSpPr>
          <p:cNvPr id="77" name="Rounded Rectangle 76"/>
          <p:cNvSpPr/>
          <p:nvPr/>
        </p:nvSpPr>
        <p:spPr>
          <a:xfrm>
            <a:off x="4724400" y="3657600"/>
            <a:ext cx="527303" cy="533400"/>
          </a:xfrm>
          <a:prstGeom prst="roundRect">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endParaRPr lang="en-US" sz="2400" spc="-80" dirty="0">
              <a:solidFill>
                <a:prstClr val="white"/>
              </a:solidFill>
            </a:endParaRPr>
          </a:p>
        </p:txBody>
      </p:sp>
      <p:sp>
        <p:nvSpPr>
          <p:cNvPr id="78" name="Rounded Rectangle 77"/>
          <p:cNvSpPr/>
          <p:nvPr/>
        </p:nvSpPr>
        <p:spPr>
          <a:xfrm>
            <a:off x="3358897" y="3200400"/>
            <a:ext cx="527303" cy="533400"/>
          </a:xfrm>
          <a:prstGeom prst="roundRect">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endParaRPr lang="en-US" sz="2400" spc="-80" dirty="0">
              <a:solidFill>
                <a:prstClr val="white"/>
              </a:solidFill>
            </a:endParaRPr>
          </a:p>
        </p:txBody>
      </p:sp>
      <p:sp>
        <p:nvSpPr>
          <p:cNvPr id="328"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u="sng" spc="-60" dirty="0">
                <a:solidFill>
                  <a:prstClr val="black"/>
                </a:solidFill>
                <a:latin typeface="Calibri"/>
              </a:rPr>
              <a:t>DIVA</a:t>
            </a:r>
            <a:r>
              <a:rPr lang="en-US" sz="5400" spc="-60" dirty="0">
                <a:solidFill>
                  <a:prstClr val="black"/>
                </a:solidFill>
              </a:rPr>
              <a:t> Online </a:t>
            </a:r>
            <a:r>
              <a:rPr lang="en-US" sz="5400" b="1" spc="-60" dirty="0">
                <a:solidFill>
                  <a:prstClr val="black"/>
                </a:solidFill>
                <a:latin typeface="Calibri"/>
              </a:rPr>
              <a:t>Profiling</a:t>
            </a:r>
          </a:p>
        </p:txBody>
      </p:sp>
      <p:grpSp>
        <p:nvGrpSpPr>
          <p:cNvPr id="111" name="Group 110"/>
          <p:cNvGrpSpPr/>
          <p:nvPr/>
        </p:nvGrpSpPr>
        <p:grpSpPr>
          <a:xfrm>
            <a:off x="2819401" y="1295400"/>
            <a:ext cx="3428999" cy="3429000"/>
            <a:chOff x="2667001" y="1524000"/>
            <a:chExt cx="3428999" cy="3429000"/>
          </a:xfrm>
        </p:grpSpPr>
        <p:sp>
          <p:nvSpPr>
            <p:cNvPr id="112" name="DRAM"/>
            <p:cNvSpPr/>
            <p:nvPr/>
          </p:nvSpPr>
          <p:spPr>
            <a:xfrm>
              <a:off x="3276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3" name="DRAM"/>
            <p:cNvSpPr/>
            <p:nvPr/>
          </p:nvSpPr>
          <p:spPr>
            <a:xfrm>
              <a:off x="37338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4" name="DRAM"/>
            <p:cNvSpPr/>
            <p:nvPr/>
          </p:nvSpPr>
          <p:spPr>
            <a:xfrm>
              <a:off x="41910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5" name="DRAM"/>
            <p:cNvSpPr/>
            <p:nvPr/>
          </p:nvSpPr>
          <p:spPr>
            <a:xfrm>
              <a:off x="46482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6" name="DRAM"/>
            <p:cNvSpPr/>
            <p:nvPr/>
          </p:nvSpPr>
          <p:spPr>
            <a:xfrm>
              <a:off x="51054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7" name="DRAM"/>
            <p:cNvSpPr/>
            <p:nvPr/>
          </p:nvSpPr>
          <p:spPr>
            <a:xfrm>
              <a:off x="5562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8" name="DRAM"/>
            <p:cNvSpPr/>
            <p:nvPr/>
          </p:nvSpPr>
          <p:spPr>
            <a:xfrm rot="5400000">
              <a:off x="2705101" y="1638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9" name="DRAM"/>
            <p:cNvSpPr/>
            <p:nvPr/>
          </p:nvSpPr>
          <p:spPr>
            <a:xfrm rot="5400000">
              <a:off x="2705101" y="20955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0" name="DRAM"/>
            <p:cNvSpPr/>
            <p:nvPr/>
          </p:nvSpPr>
          <p:spPr>
            <a:xfrm rot="5400000">
              <a:off x="2705101" y="25527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1" name="DRAM"/>
            <p:cNvSpPr/>
            <p:nvPr/>
          </p:nvSpPr>
          <p:spPr>
            <a:xfrm rot="5400000">
              <a:off x="2705101" y="3009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2" name="DRAM"/>
            <p:cNvSpPr/>
            <p:nvPr/>
          </p:nvSpPr>
          <p:spPr>
            <a:xfrm rot="5400000">
              <a:off x="2705101" y="34671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3" name="DRAM"/>
            <p:cNvSpPr/>
            <p:nvPr/>
          </p:nvSpPr>
          <p:spPr>
            <a:xfrm rot="5400000">
              <a:off x="2705101" y="3924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cxnSp>
          <p:nvCxnSpPr>
            <p:cNvPr id="124" name="Straight Connector 123"/>
            <p:cNvCxnSpPr>
              <a:endCxn id="112" idx="0"/>
            </p:cNvCxnSpPr>
            <p:nvPr/>
          </p:nvCxnSpPr>
          <p:spPr>
            <a:xfrm>
              <a:off x="3467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endCxn id="114" idx="0"/>
            </p:cNvCxnSpPr>
            <p:nvPr/>
          </p:nvCxnSpPr>
          <p:spPr>
            <a:xfrm>
              <a:off x="43815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endCxn id="115" idx="0"/>
            </p:cNvCxnSpPr>
            <p:nvPr/>
          </p:nvCxnSpPr>
          <p:spPr>
            <a:xfrm>
              <a:off x="48387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endCxn id="116" idx="0"/>
            </p:cNvCxnSpPr>
            <p:nvPr/>
          </p:nvCxnSpPr>
          <p:spPr>
            <a:xfrm>
              <a:off x="52959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endCxn id="117" idx="0"/>
            </p:cNvCxnSpPr>
            <p:nvPr/>
          </p:nvCxnSpPr>
          <p:spPr>
            <a:xfrm>
              <a:off x="5753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endCxn id="113" idx="0"/>
            </p:cNvCxnSpPr>
            <p:nvPr/>
          </p:nvCxnSpPr>
          <p:spPr>
            <a:xfrm>
              <a:off x="39243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118" idx="0"/>
            </p:cNvCxnSpPr>
            <p:nvPr/>
          </p:nvCxnSpPr>
          <p:spPr>
            <a:xfrm flipH="1">
              <a:off x="3124201" y="1866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endCxn id="119" idx="0"/>
            </p:cNvCxnSpPr>
            <p:nvPr/>
          </p:nvCxnSpPr>
          <p:spPr>
            <a:xfrm flipH="1">
              <a:off x="3124201" y="23241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120" idx="0"/>
            </p:cNvCxnSpPr>
            <p:nvPr/>
          </p:nvCxnSpPr>
          <p:spPr>
            <a:xfrm flipH="1">
              <a:off x="3124201" y="27813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121" idx="0"/>
            </p:cNvCxnSpPr>
            <p:nvPr/>
          </p:nvCxnSpPr>
          <p:spPr>
            <a:xfrm flipH="1">
              <a:off x="3124201" y="3238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122" idx="0"/>
            </p:cNvCxnSpPr>
            <p:nvPr/>
          </p:nvCxnSpPr>
          <p:spPr>
            <a:xfrm flipH="1">
              <a:off x="3124201" y="36957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123" idx="0"/>
            </p:cNvCxnSpPr>
            <p:nvPr/>
          </p:nvCxnSpPr>
          <p:spPr>
            <a:xfrm flipH="1">
              <a:off x="3124201" y="4152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a:xfrm>
              <a:off x="3273552" y="1676400"/>
              <a:ext cx="2667000" cy="2667000"/>
              <a:chOff x="3657601" y="5295900"/>
              <a:chExt cx="2667000" cy="2667000"/>
            </a:xfrm>
          </p:grpSpPr>
          <p:sp>
            <p:nvSpPr>
              <p:cNvPr id="137" name="Oval 136"/>
              <p:cNvSpPr/>
              <p:nvPr/>
            </p:nvSpPr>
            <p:spPr>
              <a:xfrm>
                <a:off x="3657601" y="5295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8" name="Oval 137"/>
              <p:cNvSpPr/>
              <p:nvPr/>
            </p:nvSpPr>
            <p:spPr>
              <a:xfrm>
                <a:off x="41148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9" name="Oval 138"/>
              <p:cNvSpPr/>
              <p:nvPr/>
            </p:nvSpPr>
            <p:spPr>
              <a:xfrm>
                <a:off x="45720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0" name="Oval 139"/>
              <p:cNvSpPr/>
              <p:nvPr/>
            </p:nvSpPr>
            <p:spPr>
              <a:xfrm>
                <a:off x="5029201" y="52959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1" name="Oval 140"/>
              <p:cNvSpPr/>
              <p:nvPr/>
            </p:nvSpPr>
            <p:spPr>
              <a:xfrm>
                <a:off x="54864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2" name="Oval 141"/>
              <p:cNvSpPr/>
              <p:nvPr/>
            </p:nvSpPr>
            <p:spPr>
              <a:xfrm>
                <a:off x="59436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3" name="Oval 142"/>
              <p:cNvSpPr/>
              <p:nvPr/>
            </p:nvSpPr>
            <p:spPr>
              <a:xfrm>
                <a:off x="36576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4" name="Oval 143"/>
              <p:cNvSpPr/>
              <p:nvPr/>
            </p:nvSpPr>
            <p:spPr>
              <a:xfrm>
                <a:off x="41148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5" name="Oval 144"/>
              <p:cNvSpPr/>
              <p:nvPr/>
            </p:nvSpPr>
            <p:spPr>
              <a:xfrm>
                <a:off x="45720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6" name="Oval 145"/>
              <p:cNvSpPr/>
              <p:nvPr/>
            </p:nvSpPr>
            <p:spPr>
              <a:xfrm>
                <a:off x="50292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7" name="Oval 146"/>
              <p:cNvSpPr/>
              <p:nvPr/>
            </p:nvSpPr>
            <p:spPr>
              <a:xfrm>
                <a:off x="5486401" y="57531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8" name="Oval 147"/>
              <p:cNvSpPr/>
              <p:nvPr/>
            </p:nvSpPr>
            <p:spPr>
              <a:xfrm>
                <a:off x="5943601" y="57531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9" name="Oval 148"/>
              <p:cNvSpPr/>
              <p:nvPr/>
            </p:nvSpPr>
            <p:spPr>
              <a:xfrm>
                <a:off x="3657601" y="62103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1" name="Oval 150"/>
              <p:cNvSpPr/>
              <p:nvPr/>
            </p:nvSpPr>
            <p:spPr>
              <a:xfrm>
                <a:off x="45720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2" name="Oval 151"/>
              <p:cNvSpPr/>
              <p:nvPr/>
            </p:nvSpPr>
            <p:spPr>
              <a:xfrm>
                <a:off x="50292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3" name="Oval 152"/>
              <p:cNvSpPr/>
              <p:nvPr/>
            </p:nvSpPr>
            <p:spPr>
              <a:xfrm>
                <a:off x="54864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4" name="Oval 153"/>
              <p:cNvSpPr/>
              <p:nvPr/>
            </p:nvSpPr>
            <p:spPr>
              <a:xfrm>
                <a:off x="5943601" y="62103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5" name="Oval 154"/>
              <p:cNvSpPr/>
              <p:nvPr/>
            </p:nvSpPr>
            <p:spPr>
              <a:xfrm>
                <a:off x="36576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6" name="Oval 155"/>
              <p:cNvSpPr/>
              <p:nvPr/>
            </p:nvSpPr>
            <p:spPr>
              <a:xfrm>
                <a:off x="41148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7" name="Oval 156"/>
              <p:cNvSpPr/>
              <p:nvPr/>
            </p:nvSpPr>
            <p:spPr>
              <a:xfrm>
                <a:off x="45720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8" name="Oval 157"/>
              <p:cNvSpPr/>
              <p:nvPr/>
            </p:nvSpPr>
            <p:spPr>
              <a:xfrm>
                <a:off x="50292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9" name="Oval 158"/>
              <p:cNvSpPr/>
              <p:nvPr/>
            </p:nvSpPr>
            <p:spPr>
              <a:xfrm>
                <a:off x="54864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0" name="Oval 159"/>
              <p:cNvSpPr/>
              <p:nvPr/>
            </p:nvSpPr>
            <p:spPr>
              <a:xfrm>
                <a:off x="59436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2" name="Oval 161"/>
              <p:cNvSpPr/>
              <p:nvPr/>
            </p:nvSpPr>
            <p:spPr>
              <a:xfrm>
                <a:off x="41148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3" name="Oval 162"/>
              <p:cNvSpPr/>
              <p:nvPr/>
            </p:nvSpPr>
            <p:spPr>
              <a:xfrm>
                <a:off x="45720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4" name="Oval 163"/>
              <p:cNvSpPr/>
              <p:nvPr/>
            </p:nvSpPr>
            <p:spPr>
              <a:xfrm>
                <a:off x="50292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5" name="Oval 164"/>
              <p:cNvSpPr/>
              <p:nvPr/>
            </p:nvSpPr>
            <p:spPr>
              <a:xfrm>
                <a:off x="54864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6" name="Oval 165"/>
              <p:cNvSpPr/>
              <p:nvPr/>
            </p:nvSpPr>
            <p:spPr>
              <a:xfrm>
                <a:off x="5943601" y="71247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7" name="Oval 166"/>
              <p:cNvSpPr/>
              <p:nvPr/>
            </p:nvSpPr>
            <p:spPr>
              <a:xfrm>
                <a:off x="36576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8" name="Oval 167"/>
              <p:cNvSpPr/>
              <p:nvPr/>
            </p:nvSpPr>
            <p:spPr>
              <a:xfrm>
                <a:off x="41148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9" name="Oval 168"/>
              <p:cNvSpPr/>
              <p:nvPr/>
            </p:nvSpPr>
            <p:spPr>
              <a:xfrm>
                <a:off x="45720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71" name="Oval 170"/>
              <p:cNvSpPr/>
              <p:nvPr/>
            </p:nvSpPr>
            <p:spPr>
              <a:xfrm>
                <a:off x="54864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72" name="Oval 171"/>
              <p:cNvSpPr/>
              <p:nvPr/>
            </p:nvSpPr>
            <p:spPr>
              <a:xfrm>
                <a:off x="59436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grpSp>
      </p:grpSp>
      <p:sp>
        <p:nvSpPr>
          <p:cNvPr id="73" name="Oval 72"/>
          <p:cNvSpPr/>
          <p:nvPr/>
        </p:nvSpPr>
        <p:spPr>
          <a:xfrm>
            <a:off x="3962400" y="2438400"/>
            <a:ext cx="228600" cy="2286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74" name="Oval 73"/>
          <p:cNvSpPr/>
          <p:nvPr/>
        </p:nvSpPr>
        <p:spPr>
          <a:xfrm>
            <a:off x="3505200" y="3352800"/>
            <a:ext cx="222504" cy="2286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75" name="Oval 74"/>
          <p:cNvSpPr/>
          <p:nvPr/>
        </p:nvSpPr>
        <p:spPr>
          <a:xfrm>
            <a:off x="4876800" y="3810000"/>
            <a:ext cx="222504" cy="2286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70" name="Oval 69"/>
          <p:cNvSpPr/>
          <p:nvPr/>
        </p:nvSpPr>
        <p:spPr>
          <a:xfrm>
            <a:off x="3425952" y="32766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71" name="Oval 70"/>
          <p:cNvSpPr/>
          <p:nvPr/>
        </p:nvSpPr>
        <p:spPr>
          <a:xfrm>
            <a:off x="3883152" y="23622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72" name="Oval 71"/>
          <p:cNvSpPr/>
          <p:nvPr/>
        </p:nvSpPr>
        <p:spPr>
          <a:xfrm>
            <a:off x="4797552" y="3733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grpSp>
        <p:nvGrpSpPr>
          <p:cNvPr id="11" name="Group 10"/>
          <p:cNvGrpSpPr/>
          <p:nvPr/>
        </p:nvGrpSpPr>
        <p:grpSpPr>
          <a:xfrm>
            <a:off x="228600" y="1447800"/>
            <a:ext cx="4575810" cy="2293620"/>
            <a:chOff x="228600" y="1600200"/>
            <a:chExt cx="4575810" cy="2293620"/>
          </a:xfrm>
        </p:grpSpPr>
        <p:sp>
          <p:nvSpPr>
            <p:cNvPr id="83" name="TextBox 82"/>
            <p:cNvSpPr txBox="1"/>
            <p:nvPr/>
          </p:nvSpPr>
          <p:spPr>
            <a:xfrm>
              <a:off x="228600" y="1600200"/>
              <a:ext cx="2130551" cy="381000"/>
            </a:xfrm>
            <a:prstGeom prst="rect">
              <a:avLst/>
            </a:prstGeom>
            <a:noFill/>
          </p:spPr>
          <p:txBody>
            <a:bodyPr wrap="square" rtlCol="0" anchor="ctr">
              <a:noAutofit/>
            </a:bodyPr>
            <a:lstStyle/>
            <a:p>
              <a:pPr algn="ctr">
                <a:lnSpc>
                  <a:spcPts val="2500"/>
                </a:lnSpc>
              </a:pPr>
              <a:r>
                <a:rPr lang="en-US" sz="3200" b="1" spc="-50" dirty="0">
                  <a:solidFill>
                    <a:srgbClr val="ED7D31">
                      <a:lumMod val="75000"/>
                    </a:srgbClr>
                  </a:solidFill>
                  <a:latin typeface="Calibri Light"/>
                </a:rPr>
                <a:t>slow cells  </a:t>
              </a:r>
            </a:p>
          </p:txBody>
        </p:sp>
        <p:grpSp>
          <p:nvGrpSpPr>
            <p:cNvPr id="10" name="Group 9"/>
            <p:cNvGrpSpPr/>
            <p:nvPr/>
          </p:nvGrpSpPr>
          <p:grpSpPr>
            <a:xfrm>
              <a:off x="2305050" y="1828797"/>
              <a:ext cx="2499360" cy="2065023"/>
              <a:chOff x="2305050" y="1828797"/>
              <a:chExt cx="2499360" cy="2065023"/>
            </a:xfrm>
          </p:grpSpPr>
          <p:sp>
            <p:nvSpPr>
              <p:cNvPr id="7" name="Freeform 6"/>
              <p:cNvSpPr/>
              <p:nvPr/>
            </p:nvSpPr>
            <p:spPr>
              <a:xfrm>
                <a:off x="2305050" y="1828798"/>
                <a:ext cx="1577340" cy="685801"/>
              </a:xfrm>
              <a:custGeom>
                <a:avLst/>
                <a:gdLst>
                  <a:gd name="connsiteX0" fmla="*/ 1577340 w 1577340"/>
                  <a:gd name="connsiteY0" fmla="*/ 727710 h 727710"/>
                  <a:gd name="connsiteX1" fmla="*/ 1080135 w 1577340"/>
                  <a:gd name="connsiteY1" fmla="*/ 137160 h 727710"/>
                  <a:gd name="connsiteX2" fmla="*/ 0 w 1577340"/>
                  <a:gd name="connsiteY2" fmla="*/ 0 h 727710"/>
                </a:gdLst>
                <a:ahLst/>
                <a:cxnLst>
                  <a:cxn ang="0">
                    <a:pos x="connsiteX0" y="connsiteY0"/>
                  </a:cxn>
                  <a:cxn ang="0">
                    <a:pos x="connsiteX1" y="connsiteY1"/>
                  </a:cxn>
                  <a:cxn ang="0">
                    <a:pos x="connsiteX2" y="connsiteY2"/>
                  </a:cxn>
                </a:cxnLst>
                <a:rect l="l" t="t" r="r" b="b"/>
                <a:pathLst>
                  <a:path w="1577340" h="727710">
                    <a:moveTo>
                      <a:pt x="1577340" y="727710"/>
                    </a:moveTo>
                    <a:cubicBezTo>
                      <a:pt x="1460182" y="493077"/>
                      <a:pt x="1343025" y="258445"/>
                      <a:pt x="1080135" y="137160"/>
                    </a:cubicBezTo>
                    <a:cubicBezTo>
                      <a:pt x="817245" y="15875"/>
                      <a:pt x="179705" y="24447"/>
                      <a:pt x="0" y="0"/>
                    </a:cubicBezTo>
                  </a:path>
                </a:pathLst>
              </a:custGeom>
              <a:noFill/>
              <a:ln w="25400">
                <a:solidFill>
                  <a:schemeClr val="accent2">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reeform 7"/>
              <p:cNvSpPr/>
              <p:nvPr/>
            </p:nvSpPr>
            <p:spPr>
              <a:xfrm>
                <a:off x="2362200" y="1828797"/>
                <a:ext cx="2442210" cy="2065023"/>
              </a:xfrm>
              <a:custGeom>
                <a:avLst/>
                <a:gdLst>
                  <a:gd name="connsiteX0" fmla="*/ 2487930 w 2487930"/>
                  <a:gd name="connsiteY0" fmla="*/ 2061210 h 2061210"/>
                  <a:gd name="connsiteX1" fmla="*/ 1581150 w 2487930"/>
                  <a:gd name="connsiteY1" fmla="*/ 1337310 h 2061210"/>
                  <a:gd name="connsiteX2" fmla="*/ 979170 w 2487930"/>
                  <a:gd name="connsiteY2" fmla="*/ 400050 h 2061210"/>
                  <a:gd name="connsiteX3" fmla="*/ 0 w 2487930"/>
                  <a:gd name="connsiteY3" fmla="*/ 0 h 2061210"/>
                </a:gdLst>
                <a:ahLst/>
                <a:cxnLst>
                  <a:cxn ang="0">
                    <a:pos x="connsiteX0" y="connsiteY0"/>
                  </a:cxn>
                  <a:cxn ang="0">
                    <a:pos x="connsiteX1" y="connsiteY1"/>
                  </a:cxn>
                  <a:cxn ang="0">
                    <a:pos x="connsiteX2" y="connsiteY2"/>
                  </a:cxn>
                  <a:cxn ang="0">
                    <a:pos x="connsiteX3" y="connsiteY3"/>
                  </a:cxn>
                </a:cxnLst>
                <a:rect l="l" t="t" r="r" b="b"/>
                <a:pathLst>
                  <a:path w="2487930" h="2061210">
                    <a:moveTo>
                      <a:pt x="2487930" y="2061210"/>
                    </a:moveTo>
                    <a:cubicBezTo>
                      <a:pt x="2160270" y="1837690"/>
                      <a:pt x="1832610" y="1614170"/>
                      <a:pt x="1581150" y="1337310"/>
                    </a:cubicBezTo>
                    <a:cubicBezTo>
                      <a:pt x="1329690" y="1060450"/>
                      <a:pt x="1242695" y="622935"/>
                      <a:pt x="979170" y="400050"/>
                    </a:cubicBezTo>
                    <a:cubicBezTo>
                      <a:pt x="715645" y="177165"/>
                      <a:pt x="160655" y="68580"/>
                      <a:pt x="0" y="0"/>
                    </a:cubicBezTo>
                  </a:path>
                </a:pathLst>
              </a:custGeom>
              <a:noFill/>
              <a:ln w="25400" cap="rnd">
                <a:solidFill>
                  <a:schemeClr val="accent2">
                    <a:lumMod val="75000"/>
                  </a:schemeClr>
                </a:solidFill>
                <a:headEnd type="none"/>
                <a:tailEnd type="none" w="lg"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8"/>
              <p:cNvSpPr/>
              <p:nvPr/>
            </p:nvSpPr>
            <p:spPr>
              <a:xfrm>
                <a:off x="2362200" y="1828800"/>
                <a:ext cx="1066800" cy="1596390"/>
              </a:xfrm>
              <a:custGeom>
                <a:avLst/>
                <a:gdLst>
                  <a:gd name="connsiteX0" fmla="*/ 1108710 w 1108710"/>
                  <a:gd name="connsiteY0" fmla="*/ 1596390 h 1596390"/>
                  <a:gd name="connsiteX1" fmla="*/ 586740 w 1108710"/>
                  <a:gd name="connsiteY1" fmla="*/ 403860 h 1596390"/>
                  <a:gd name="connsiteX2" fmla="*/ 0 w 1108710"/>
                  <a:gd name="connsiteY2" fmla="*/ 0 h 1596390"/>
                </a:gdLst>
                <a:ahLst/>
                <a:cxnLst>
                  <a:cxn ang="0">
                    <a:pos x="connsiteX0" y="connsiteY0"/>
                  </a:cxn>
                  <a:cxn ang="0">
                    <a:pos x="connsiteX1" y="connsiteY1"/>
                  </a:cxn>
                  <a:cxn ang="0">
                    <a:pos x="connsiteX2" y="connsiteY2"/>
                  </a:cxn>
                </a:cxnLst>
                <a:rect l="l" t="t" r="r" b="b"/>
                <a:pathLst>
                  <a:path w="1108710" h="1596390">
                    <a:moveTo>
                      <a:pt x="1108710" y="1596390"/>
                    </a:moveTo>
                    <a:cubicBezTo>
                      <a:pt x="940117" y="1133157"/>
                      <a:pt x="771525" y="669925"/>
                      <a:pt x="586740" y="403860"/>
                    </a:cubicBezTo>
                    <a:cubicBezTo>
                      <a:pt x="401955" y="137795"/>
                      <a:pt x="200977" y="68897"/>
                      <a:pt x="0" y="0"/>
                    </a:cubicBezTo>
                  </a:path>
                </a:pathLst>
              </a:custGeom>
              <a:noFill/>
              <a:ln w="25400" cap="rnd">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92" name="TextBox 91"/>
          <p:cNvSpPr txBox="1"/>
          <p:nvPr/>
        </p:nvSpPr>
        <p:spPr>
          <a:xfrm>
            <a:off x="6550151" y="1981200"/>
            <a:ext cx="2593849" cy="685800"/>
          </a:xfrm>
          <a:prstGeom prst="rect">
            <a:avLst/>
          </a:prstGeom>
          <a:noFill/>
        </p:spPr>
        <p:txBody>
          <a:bodyPr wrap="square" rtlCol="0" anchor="ctr">
            <a:noAutofit/>
          </a:bodyPr>
          <a:lstStyle/>
          <a:p>
            <a:pPr algn="ctr">
              <a:lnSpc>
                <a:spcPts val="2500"/>
              </a:lnSpc>
            </a:pPr>
            <a:r>
              <a:rPr lang="en-US" sz="2800" spc="-50" dirty="0">
                <a:solidFill>
                  <a:prstClr val="black"/>
                </a:solidFill>
                <a:latin typeface="Calibri Light"/>
              </a:rPr>
              <a:t>design-induced</a:t>
            </a:r>
          </a:p>
          <a:p>
            <a:pPr algn="ctr">
              <a:lnSpc>
                <a:spcPts val="2500"/>
              </a:lnSpc>
            </a:pPr>
            <a:r>
              <a:rPr lang="en-US" sz="2800" spc="-50" dirty="0">
                <a:solidFill>
                  <a:prstClr val="black"/>
                </a:solidFill>
                <a:latin typeface="Calibri Light"/>
              </a:rPr>
              <a:t>variation</a:t>
            </a:r>
          </a:p>
        </p:txBody>
      </p:sp>
      <p:sp>
        <p:nvSpPr>
          <p:cNvPr id="93" name="TextBox 92"/>
          <p:cNvSpPr txBox="1"/>
          <p:nvPr/>
        </p:nvSpPr>
        <p:spPr>
          <a:xfrm>
            <a:off x="-3049" y="1981200"/>
            <a:ext cx="2593849" cy="685800"/>
          </a:xfrm>
          <a:prstGeom prst="rect">
            <a:avLst/>
          </a:prstGeom>
          <a:noFill/>
        </p:spPr>
        <p:txBody>
          <a:bodyPr wrap="square" rtlCol="0" anchor="ctr">
            <a:noAutofit/>
          </a:bodyPr>
          <a:lstStyle/>
          <a:p>
            <a:pPr algn="ctr">
              <a:lnSpc>
                <a:spcPts val="2500"/>
              </a:lnSpc>
            </a:pPr>
            <a:r>
              <a:rPr lang="en-US" sz="2800" spc="-50" dirty="0">
                <a:solidFill>
                  <a:prstClr val="black"/>
                </a:solidFill>
                <a:latin typeface="Calibri Light"/>
              </a:rPr>
              <a:t>process</a:t>
            </a:r>
          </a:p>
          <a:p>
            <a:pPr algn="ctr">
              <a:lnSpc>
                <a:spcPts val="2500"/>
              </a:lnSpc>
            </a:pPr>
            <a:r>
              <a:rPr lang="en-US" sz="2800" spc="-50" dirty="0">
                <a:solidFill>
                  <a:prstClr val="black"/>
                </a:solidFill>
                <a:latin typeface="Calibri Light"/>
              </a:rPr>
              <a:t>variation</a:t>
            </a:r>
          </a:p>
        </p:txBody>
      </p:sp>
      <p:sp>
        <p:nvSpPr>
          <p:cNvPr id="94" name="TextBox 93"/>
          <p:cNvSpPr txBox="1"/>
          <p:nvPr/>
        </p:nvSpPr>
        <p:spPr>
          <a:xfrm>
            <a:off x="6553200" y="2590800"/>
            <a:ext cx="2593849" cy="685800"/>
          </a:xfrm>
          <a:prstGeom prst="rect">
            <a:avLst/>
          </a:prstGeom>
          <a:noFill/>
        </p:spPr>
        <p:txBody>
          <a:bodyPr wrap="square" rtlCol="0" anchor="ctr">
            <a:noAutofit/>
          </a:bodyPr>
          <a:lstStyle/>
          <a:p>
            <a:pPr algn="ctr">
              <a:lnSpc>
                <a:spcPts val="2500"/>
              </a:lnSpc>
            </a:pPr>
            <a:r>
              <a:rPr lang="en-US" sz="2800" spc="-50" dirty="0">
                <a:solidFill>
                  <a:prstClr val="black"/>
                </a:solidFill>
                <a:latin typeface="Calibri Light"/>
              </a:rPr>
              <a:t>localized error</a:t>
            </a:r>
          </a:p>
        </p:txBody>
      </p:sp>
      <p:sp>
        <p:nvSpPr>
          <p:cNvPr id="95" name="TextBox 94"/>
          <p:cNvSpPr txBox="1"/>
          <p:nvPr/>
        </p:nvSpPr>
        <p:spPr>
          <a:xfrm>
            <a:off x="0" y="2590800"/>
            <a:ext cx="2593849" cy="685800"/>
          </a:xfrm>
          <a:prstGeom prst="rect">
            <a:avLst/>
          </a:prstGeom>
          <a:noFill/>
        </p:spPr>
        <p:txBody>
          <a:bodyPr wrap="square" rtlCol="0" anchor="ctr">
            <a:noAutofit/>
          </a:bodyPr>
          <a:lstStyle/>
          <a:p>
            <a:pPr algn="ctr">
              <a:lnSpc>
                <a:spcPts val="2500"/>
              </a:lnSpc>
            </a:pPr>
            <a:r>
              <a:rPr lang="en-US" sz="2800" spc="-50" dirty="0">
                <a:solidFill>
                  <a:prstClr val="black"/>
                </a:solidFill>
                <a:latin typeface="Calibri Light"/>
              </a:rPr>
              <a:t>random error</a:t>
            </a:r>
          </a:p>
        </p:txBody>
      </p:sp>
      <p:sp>
        <p:nvSpPr>
          <p:cNvPr id="96" name="TextBox 95"/>
          <p:cNvSpPr txBox="1"/>
          <p:nvPr/>
        </p:nvSpPr>
        <p:spPr>
          <a:xfrm>
            <a:off x="6553200" y="4038600"/>
            <a:ext cx="2593849" cy="685800"/>
          </a:xfrm>
          <a:prstGeom prst="rect">
            <a:avLst/>
          </a:prstGeom>
          <a:noFill/>
        </p:spPr>
        <p:txBody>
          <a:bodyPr wrap="square" rtlCol="0" anchor="ctr">
            <a:noAutofit/>
          </a:bodyPr>
          <a:lstStyle/>
          <a:p>
            <a:pPr algn="ctr">
              <a:lnSpc>
                <a:spcPts val="2500"/>
              </a:lnSpc>
            </a:pPr>
            <a:r>
              <a:rPr lang="en-US" sz="3200" b="1" spc="-50" dirty="0">
                <a:solidFill>
                  <a:prstClr val="black"/>
                </a:solidFill>
                <a:latin typeface="Calibri Light"/>
              </a:rPr>
              <a:t>online profiling</a:t>
            </a:r>
          </a:p>
        </p:txBody>
      </p:sp>
      <p:sp>
        <p:nvSpPr>
          <p:cNvPr id="97" name="TextBox 96"/>
          <p:cNvSpPr txBox="1"/>
          <p:nvPr/>
        </p:nvSpPr>
        <p:spPr>
          <a:xfrm>
            <a:off x="-76200" y="4038600"/>
            <a:ext cx="2740153" cy="685800"/>
          </a:xfrm>
          <a:prstGeom prst="rect">
            <a:avLst/>
          </a:prstGeom>
          <a:noFill/>
        </p:spPr>
        <p:txBody>
          <a:bodyPr wrap="square" rtlCol="0" anchor="ctr">
            <a:noAutofit/>
          </a:bodyPr>
          <a:lstStyle/>
          <a:p>
            <a:pPr algn="ctr">
              <a:lnSpc>
                <a:spcPts val="2500"/>
              </a:lnSpc>
            </a:pPr>
            <a:r>
              <a:rPr lang="en-US" sz="3200" b="1" spc="-50" dirty="0">
                <a:solidFill>
                  <a:prstClr val="black"/>
                </a:solidFill>
                <a:latin typeface="Calibri Light"/>
              </a:rPr>
              <a:t>error-correcting code</a:t>
            </a:r>
          </a:p>
        </p:txBody>
      </p:sp>
      <p:sp>
        <p:nvSpPr>
          <p:cNvPr id="98" name="Down Arrow 97"/>
          <p:cNvSpPr/>
          <p:nvPr/>
        </p:nvSpPr>
        <p:spPr>
          <a:xfrm>
            <a:off x="914400" y="3272790"/>
            <a:ext cx="762000" cy="689610"/>
          </a:xfrm>
          <a:prstGeom prst="downArrow">
            <a:avLst>
              <a:gd name="adj1" fmla="val 50000"/>
              <a:gd name="adj2" fmla="val 313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9" name="Down Arrow 98"/>
          <p:cNvSpPr/>
          <p:nvPr/>
        </p:nvSpPr>
        <p:spPr>
          <a:xfrm>
            <a:off x="7467600" y="3276600"/>
            <a:ext cx="762000" cy="689610"/>
          </a:xfrm>
          <a:prstGeom prst="downArrow">
            <a:avLst>
              <a:gd name="adj1" fmla="val 50000"/>
              <a:gd name="adj2" fmla="val 313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1" name="Punchline"/>
          <p:cNvSpPr txBox="1"/>
          <p:nvPr/>
        </p:nvSpPr>
        <p:spPr>
          <a:xfrm>
            <a:off x="0" y="5181600"/>
            <a:ext cx="9144000" cy="533400"/>
          </a:xfrm>
          <a:prstGeom prst="rect">
            <a:avLst/>
          </a:prstGeom>
          <a:noFill/>
        </p:spPr>
        <p:txBody>
          <a:bodyPr wrap="square" rtlCol="0" anchor="ctr">
            <a:noAutofit/>
          </a:bodyPr>
          <a:lstStyle/>
          <a:p>
            <a:pPr algn="ctr"/>
            <a:r>
              <a:rPr lang="en-US" sz="3600" spc="-100" dirty="0">
                <a:solidFill>
                  <a:prstClr val="black"/>
                </a:solidFill>
                <a:latin typeface="Calibri Light"/>
              </a:rPr>
              <a:t>Combine </a:t>
            </a:r>
            <a:r>
              <a:rPr lang="en-US" sz="3600" b="1" spc="-100" dirty="0">
                <a:solidFill>
                  <a:srgbClr val="4472C4">
                    <a:lumMod val="75000"/>
                  </a:srgbClr>
                </a:solidFill>
                <a:latin typeface="Calibri Light"/>
              </a:rPr>
              <a:t>error-correcting codes </a:t>
            </a:r>
            <a:r>
              <a:rPr lang="en-US" sz="3600" spc="-100" dirty="0">
                <a:solidFill>
                  <a:prstClr val="black"/>
                </a:solidFill>
                <a:latin typeface="Calibri Light"/>
              </a:rPr>
              <a:t>&amp;</a:t>
            </a:r>
            <a:r>
              <a:rPr lang="en-US" sz="3600" b="1" spc="-100" dirty="0">
                <a:solidFill>
                  <a:srgbClr val="4472C4">
                    <a:lumMod val="75000"/>
                  </a:srgbClr>
                </a:solidFill>
                <a:latin typeface="Calibri Light"/>
              </a:rPr>
              <a:t> online profiling</a:t>
            </a:r>
          </a:p>
        </p:txBody>
      </p:sp>
      <p:sp>
        <p:nvSpPr>
          <p:cNvPr id="102" name="Punchline"/>
          <p:cNvSpPr txBox="1"/>
          <p:nvPr/>
        </p:nvSpPr>
        <p:spPr>
          <a:xfrm>
            <a:off x="0" y="5638800"/>
            <a:ext cx="9144000" cy="533400"/>
          </a:xfrm>
          <a:prstGeom prst="rect">
            <a:avLst/>
          </a:prstGeom>
          <a:noFill/>
        </p:spPr>
        <p:txBody>
          <a:bodyPr wrap="square" rtlCol="0" anchor="ctr">
            <a:noAutofit/>
          </a:bodyPr>
          <a:lstStyle/>
          <a:p>
            <a:pPr algn="ctr"/>
            <a:r>
              <a:rPr lang="en-US" sz="3600" spc="-100" dirty="0">
                <a:solidFill>
                  <a:prstClr val="black"/>
                </a:solidFill>
                <a:latin typeface="Calibri Light"/>
                <a:sym typeface="Wingdings" panose="05000000000000000000" pitchFamily="2" charset="2"/>
              </a:rPr>
              <a:t> </a:t>
            </a:r>
            <a:r>
              <a:rPr lang="en-US" sz="3600" b="1" spc="-100" dirty="0">
                <a:solidFill>
                  <a:srgbClr val="4472C4">
                    <a:lumMod val="75000"/>
                  </a:srgbClr>
                </a:solidFill>
                <a:latin typeface="Calibri Light"/>
                <a:sym typeface="Wingdings" panose="05000000000000000000" pitchFamily="2" charset="2"/>
              </a:rPr>
              <a:t>Reliably</a:t>
            </a:r>
            <a:r>
              <a:rPr lang="en-US" sz="3600" spc="-100" dirty="0">
                <a:solidFill>
                  <a:prstClr val="black"/>
                </a:solidFill>
                <a:latin typeface="Calibri Light"/>
                <a:sym typeface="Wingdings" panose="05000000000000000000" pitchFamily="2" charset="2"/>
              </a:rPr>
              <a:t> reduce DRAM latency</a:t>
            </a:r>
            <a:endParaRPr lang="en-US" sz="3600" spc="-100" dirty="0">
              <a:solidFill>
                <a:prstClr val="black"/>
              </a:solidFill>
              <a:latin typeface="Calibri Light"/>
            </a:endParaRPr>
          </a:p>
        </p:txBody>
      </p:sp>
      <p:sp>
        <p:nvSpPr>
          <p:cNvPr id="100" name="TextBox 99"/>
          <p:cNvSpPr txBox="1"/>
          <p:nvPr/>
        </p:nvSpPr>
        <p:spPr>
          <a:xfrm>
            <a:off x="3432048" y="4724400"/>
            <a:ext cx="2663952" cy="457200"/>
          </a:xfrm>
          <a:prstGeom prst="rect">
            <a:avLst/>
          </a:prstGeom>
          <a:noFill/>
        </p:spPr>
        <p:txBody>
          <a:bodyPr wrap="square" rtlCol="0" anchor="ctr">
            <a:noAutofit/>
          </a:bodyPr>
          <a:lstStyle/>
          <a:p>
            <a:pPr algn="ctr"/>
            <a:r>
              <a:rPr lang="en-US" sz="2800" dirty="0">
                <a:solidFill>
                  <a:srgbClr val="000000"/>
                </a:solidFill>
                <a:latin typeface="Calibri Light"/>
              </a:rPr>
              <a:t>sense amplifier</a:t>
            </a:r>
          </a:p>
        </p:txBody>
      </p:sp>
      <p:sp>
        <p:nvSpPr>
          <p:cNvPr id="105" name="TextBox 104"/>
          <p:cNvSpPr txBox="1"/>
          <p:nvPr/>
        </p:nvSpPr>
        <p:spPr>
          <a:xfrm rot="5400000">
            <a:off x="1260348" y="2552700"/>
            <a:ext cx="2667000" cy="457200"/>
          </a:xfrm>
          <a:prstGeom prst="rect">
            <a:avLst/>
          </a:prstGeom>
          <a:noFill/>
        </p:spPr>
        <p:txBody>
          <a:bodyPr wrap="square" rtlCol="0" anchor="ctr">
            <a:noAutofit/>
          </a:bodyPr>
          <a:lstStyle/>
          <a:p>
            <a:pPr algn="ctr"/>
            <a:r>
              <a:rPr lang="en-US" sz="2800" dirty="0" err="1">
                <a:solidFill>
                  <a:srgbClr val="000000"/>
                </a:solidFill>
                <a:latin typeface="Calibri Light"/>
              </a:rPr>
              <a:t>wordline</a:t>
            </a:r>
            <a:r>
              <a:rPr lang="en-US" sz="2800" dirty="0">
                <a:solidFill>
                  <a:srgbClr val="000000"/>
                </a:solidFill>
                <a:latin typeface="Calibri Light"/>
              </a:rPr>
              <a:t> driver</a:t>
            </a:r>
          </a:p>
        </p:txBody>
      </p:sp>
      <p:sp>
        <p:nvSpPr>
          <p:cNvPr id="104" name="Punchline"/>
          <p:cNvSpPr txBox="1"/>
          <p:nvPr/>
        </p:nvSpPr>
        <p:spPr>
          <a:xfrm>
            <a:off x="0" y="762000"/>
            <a:ext cx="5635752" cy="533400"/>
          </a:xfrm>
          <a:prstGeom prst="rect">
            <a:avLst/>
          </a:prstGeom>
          <a:noFill/>
        </p:spPr>
        <p:txBody>
          <a:bodyPr wrap="square" rtlCol="0" anchor="ctr">
            <a:noAutofit/>
          </a:bodyPr>
          <a:lstStyle/>
          <a:p>
            <a:pPr algn="ctr"/>
            <a:r>
              <a:rPr lang="en-US" sz="3200" b="1" spc="-100" dirty="0">
                <a:solidFill>
                  <a:prstClr val="black"/>
                </a:solidFill>
              </a:rPr>
              <a:t>D</a:t>
            </a:r>
            <a:r>
              <a:rPr lang="en-US" sz="3200" spc="-100" dirty="0">
                <a:solidFill>
                  <a:prstClr val="black"/>
                </a:solidFill>
              </a:rPr>
              <a:t>esign-</a:t>
            </a:r>
            <a:r>
              <a:rPr lang="en-US" sz="3200" b="1" spc="-100" dirty="0">
                <a:solidFill>
                  <a:prstClr val="black"/>
                </a:solidFill>
              </a:rPr>
              <a:t>I</a:t>
            </a:r>
            <a:r>
              <a:rPr lang="en-US" sz="3200" spc="-100" dirty="0">
                <a:solidFill>
                  <a:prstClr val="black"/>
                </a:solidFill>
              </a:rPr>
              <a:t>nduced</a:t>
            </a:r>
            <a:r>
              <a:rPr lang="en-US" sz="3200" spc="-100" dirty="0">
                <a:solidFill>
                  <a:prstClr val="black"/>
                </a:solidFill>
                <a:latin typeface="Calibri Light"/>
              </a:rPr>
              <a:t>-</a:t>
            </a:r>
            <a:r>
              <a:rPr lang="en-US" sz="3200" b="1" spc="-100" dirty="0">
                <a:solidFill>
                  <a:prstClr val="black"/>
                </a:solidFill>
              </a:rPr>
              <a:t>V</a:t>
            </a:r>
            <a:r>
              <a:rPr lang="en-US" sz="3200" spc="-100" dirty="0">
                <a:solidFill>
                  <a:prstClr val="black"/>
                </a:solidFill>
                <a:latin typeface="Calibri Light"/>
              </a:rPr>
              <a:t>ariation-</a:t>
            </a:r>
            <a:r>
              <a:rPr lang="en-US" sz="3200" b="1" spc="-100" dirty="0">
                <a:solidFill>
                  <a:prstClr val="black"/>
                </a:solidFill>
              </a:rPr>
              <a:t>A</a:t>
            </a:r>
            <a:r>
              <a:rPr lang="en-US" sz="3200" spc="-100" dirty="0">
                <a:solidFill>
                  <a:prstClr val="black"/>
                </a:solidFill>
                <a:latin typeface="Calibri Light"/>
              </a:rPr>
              <a:t>ware</a:t>
            </a:r>
          </a:p>
        </p:txBody>
      </p:sp>
    </p:spTree>
    <p:extLst>
      <p:ext uri="{BB962C8B-B14F-4D97-AF65-F5344CB8AC3E}">
        <p14:creationId xmlns:p14="http://schemas.microsoft.com/office/powerpoint/2010/main" val="116325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71"/>
                                        </p:tgtEl>
                                      </p:cBhvr>
                                    </p:animEffect>
                                    <p:set>
                                      <p:cBhvr>
                                        <p:cTn id="7" dur="1" fill="hold">
                                          <p:stCondLst>
                                            <p:cond delay="499"/>
                                          </p:stCondLst>
                                        </p:cTn>
                                        <p:tgtEl>
                                          <p:spTgt spid="7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0"/>
                                        </p:tgtEl>
                                      </p:cBhvr>
                                    </p:animEffect>
                                    <p:set>
                                      <p:cBhvr>
                                        <p:cTn id="10" dur="1" fill="hold">
                                          <p:stCondLst>
                                            <p:cond delay="499"/>
                                          </p:stCondLst>
                                        </p:cTn>
                                        <p:tgtEl>
                                          <p:spTgt spid="7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2"/>
                                        </p:tgtEl>
                                      </p:cBhvr>
                                    </p:animEffect>
                                    <p:set>
                                      <p:cBhvr>
                                        <p:cTn id="13" dur="1" fill="hold">
                                          <p:stCondLst>
                                            <p:cond delay="499"/>
                                          </p:stCondLst>
                                        </p:cTn>
                                        <p:tgtEl>
                                          <p:spTgt spid="72"/>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fade">
                                      <p:cBhvr>
                                        <p:cTn id="17" dur="500"/>
                                        <p:tgtEl>
                                          <p:spTgt spid="7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fade">
                                      <p:cBhvr>
                                        <p:cTn id="23" dur="500"/>
                                        <p:tgtEl>
                                          <p:spTgt spid="77"/>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500"/>
                                        <p:tgtEl>
                                          <p:spTgt spid="9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3"/>
                                        </p:tgtEl>
                                        <p:attrNameLst>
                                          <p:attrName>style.visibility</p:attrName>
                                        </p:attrNameLst>
                                      </p:cBhvr>
                                      <p:to>
                                        <p:strVal val="visible"/>
                                      </p:to>
                                    </p:set>
                                    <p:animEffect transition="in" filter="fade">
                                      <p:cBhvr>
                                        <p:cTn id="35" dur="500"/>
                                        <p:tgtEl>
                                          <p:spTgt spid="93"/>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94"/>
                                        </p:tgtEl>
                                        <p:attrNameLst>
                                          <p:attrName>style.visibility</p:attrName>
                                        </p:attrNameLst>
                                      </p:cBhvr>
                                      <p:to>
                                        <p:strVal val="visible"/>
                                      </p:to>
                                    </p:set>
                                    <p:animEffect transition="in" filter="fade">
                                      <p:cBhvr>
                                        <p:cTn id="39" dur="500"/>
                                        <p:tgtEl>
                                          <p:spTgt spid="9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5"/>
                                        </p:tgtEl>
                                        <p:attrNameLst>
                                          <p:attrName>style.visibility</p:attrName>
                                        </p:attrNameLst>
                                      </p:cBhvr>
                                      <p:to>
                                        <p:strVal val="visible"/>
                                      </p:to>
                                    </p:set>
                                    <p:animEffect transition="in" filter="fade">
                                      <p:cBhvr>
                                        <p:cTn id="42" dur="500"/>
                                        <p:tgtEl>
                                          <p:spTgt spid="9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wipe(up)">
                                      <p:cBhvr>
                                        <p:cTn id="47" dur="500"/>
                                        <p:tgtEl>
                                          <p:spTgt spid="98"/>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97"/>
                                        </p:tgtEl>
                                        <p:attrNameLst>
                                          <p:attrName>style.visibility</p:attrName>
                                        </p:attrNameLst>
                                      </p:cBhvr>
                                      <p:to>
                                        <p:strVal val="visible"/>
                                      </p:to>
                                    </p:set>
                                    <p:animEffect transition="in" filter="wipe(up)">
                                      <p:cBhvr>
                                        <p:cTn id="51" dur="500"/>
                                        <p:tgtEl>
                                          <p:spTgt spid="9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99"/>
                                        </p:tgtEl>
                                        <p:attrNameLst>
                                          <p:attrName>style.visibility</p:attrName>
                                        </p:attrNameLst>
                                      </p:cBhvr>
                                      <p:to>
                                        <p:strVal val="visible"/>
                                      </p:to>
                                    </p:set>
                                    <p:animEffect transition="in" filter="wipe(up)">
                                      <p:cBhvr>
                                        <p:cTn id="56" dur="500"/>
                                        <p:tgtEl>
                                          <p:spTgt spid="99"/>
                                        </p:tgtEl>
                                      </p:cBhvr>
                                    </p:animEffect>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96"/>
                                        </p:tgtEl>
                                        <p:attrNameLst>
                                          <p:attrName>style.visibility</p:attrName>
                                        </p:attrNameLst>
                                      </p:cBhvr>
                                      <p:to>
                                        <p:strVal val="visible"/>
                                      </p:to>
                                    </p:set>
                                    <p:animEffect transition="in" filter="wipe(up)">
                                      <p:cBhvr>
                                        <p:cTn id="60" dur="500"/>
                                        <p:tgtEl>
                                          <p:spTgt spid="9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01"/>
                                        </p:tgtEl>
                                        <p:attrNameLst>
                                          <p:attrName>style.visibility</p:attrName>
                                        </p:attrNameLst>
                                      </p:cBhvr>
                                      <p:to>
                                        <p:strVal val="visible"/>
                                      </p:to>
                                    </p:set>
                                    <p:animEffect transition="in" filter="fade">
                                      <p:cBhvr>
                                        <p:cTn id="65" dur="500"/>
                                        <p:tgtEl>
                                          <p:spTgt spid="10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2"/>
                                        </p:tgtEl>
                                        <p:attrNameLst>
                                          <p:attrName>style.visibility</p:attrName>
                                        </p:attrNameLst>
                                      </p:cBhvr>
                                      <p:to>
                                        <p:strVal val="visible"/>
                                      </p:to>
                                    </p:set>
                                    <p:animEffect transition="in" filter="fade">
                                      <p:cBhvr>
                                        <p:cTn id="70" dur="500"/>
                                        <p:tgtEl>
                                          <p:spTgt spid="102"/>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04"/>
                                        </p:tgtEl>
                                        <p:attrNameLst>
                                          <p:attrName>style.visibility</p:attrName>
                                        </p:attrNameLst>
                                      </p:cBhvr>
                                      <p:to>
                                        <p:strVal val="visible"/>
                                      </p:to>
                                    </p:set>
                                    <p:animEffect transition="in" filter="wipe(left)">
                                      <p:cBhvr>
                                        <p:cTn id="73"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8" grpId="0" animBg="1"/>
      <p:bldP spid="70" grpId="0" animBg="1"/>
      <p:bldP spid="71" grpId="0" animBg="1"/>
      <p:bldP spid="72" grpId="0" animBg="1"/>
      <p:bldP spid="92" grpId="0"/>
      <p:bldP spid="93" grpId="0"/>
      <p:bldP spid="94" grpId="0"/>
      <p:bldP spid="95" grpId="0"/>
      <p:bldP spid="96" grpId="0"/>
      <p:bldP spid="97" grpId="0"/>
      <p:bldP spid="98" grpId="0" animBg="1"/>
      <p:bldP spid="99" grpId="0" animBg="1"/>
      <p:bldP spid="101" grpId="0"/>
      <p:bldP spid="102" grpId="0"/>
      <p:bldP spid="104"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spc="-60" dirty="0">
                <a:solidFill>
                  <a:prstClr val="black"/>
                </a:solidFill>
              </a:rPr>
              <a:t>DIVA-DRAM Reduces Latency</a:t>
            </a:r>
            <a:endParaRPr lang="en-US" sz="5400" b="1" spc="-60" dirty="0">
              <a:solidFill>
                <a:prstClr val="black"/>
              </a:solidFill>
            </a:endParaRPr>
          </a:p>
        </p:txBody>
      </p:sp>
      <p:sp>
        <p:nvSpPr>
          <p:cNvPr id="7" name="TextBox 6"/>
          <p:cNvSpPr txBox="1"/>
          <p:nvPr/>
        </p:nvSpPr>
        <p:spPr>
          <a:xfrm>
            <a:off x="1371599" y="990600"/>
            <a:ext cx="3228815" cy="457200"/>
          </a:xfrm>
          <a:prstGeom prst="rect">
            <a:avLst/>
          </a:prstGeom>
          <a:noFill/>
        </p:spPr>
        <p:txBody>
          <a:bodyPr wrap="square" rtlCol="0" anchor="ctr">
            <a:noAutofit/>
          </a:bodyPr>
          <a:lstStyle/>
          <a:p>
            <a:pPr algn="ctr">
              <a:lnSpc>
                <a:spcPts val="2800"/>
              </a:lnSpc>
            </a:pPr>
            <a:r>
              <a:rPr lang="en-US" sz="3200" dirty="0">
                <a:solidFill>
                  <a:srgbClr val="000000"/>
                </a:solidFill>
                <a:latin typeface="Calibri Light"/>
              </a:rPr>
              <a:t>Read</a:t>
            </a:r>
          </a:p>
        </p:txBody>
      </p:sp>
      <p:sp>
        <p:nvSpPr>
          <p:cNvPr id="8" name="TextBox 7"/>
          <p:cNvSpPr txBox="1"/>
          <p:nvPr/>
        </p:nvSpPr>
        <p:spPr>
          <a:xfrm>
            <a:off x="5410200" y="990600"/>
            <a:ext cx="3228815" cy="457200"/>
          </a:xfrm>
          <a:prstGeom prst="rect">
            <a:avLst/>
          </a:prstGeom>
          <a:noFill/>
        </p:spPr>
        <p:txBody>
          <a:bodyPr wrap="square" rtlCol="0" anchor="ctr">
            <a:noAutofit/>
          </a:bodyPr>
          <a:lstStyle/>
          <a:p>
            <a:pPr algn="ctr">
              <a:lnSpc>
                <a:spcPts val="2800"/>
              </a:lnSpc>
            </a:pPr>
            <a:r>
              <a:rPr lang="en-US" sz="3200" dirty="0">
                <a:solidFill>
                  <a:srgbClr val="000000"/>
                </a:solidFill>
                <a:latin typeface="Calibri Light"/>
              </a:rPr>
              <a:t>Write</a:t>
            </a:r>
          </a:p>
        </p:txBody>
      </p:sp>
      <p:graphicFrame>
        <p:nvGraphicFramePr>
          <p:cNvPr id="9" name="Chart 8"/>
          <p:cNvGraphicFramePr>
            <a:graphicFrameLocks/>
          </p:cNvGraphicFramePr>
          <p:nvPr>
            <p:extLst/>
          </p:nvPr>
        </p:nvGraphicFramePr>
        <p:xfrm>
          <a:off x="456116" y="1219200"/>
          <a:ext cx="4268283" cy="4191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rot="16200000">
            <a:off x="-800099" y="2628900"/>
            <a:ext cx="2743200" cy="381000"/>
          </a:xfrm>
          <a:prstGeom prst="rect">
            <a:avLst/>
          </a:prstGeom>
          <a:noFill/>
        </p:spPr>
        <p:txBody>
          <a:bodyPr wrap="square" rtlCol="0" anchor="ctr">
            <a:noAutofit/>
          </a:bodyPr>
          <a:lstStyle/>
          <a:p>
            <a:pPr algn="ctr">
              <a:lnSpc>
                <a:spcPts val="2800"/>
              </a:lnSpc>
            </a:pPr>
            <a:r>
              <a:rPr lang="en-US" sz="2400" dirty="0">
                <a:solidFill>
                  <a:srgbClr val="000000"/>
                </a:solidFill>
                <a:latin typeface="Calibri Light"/>
              </a:rPr>
              <a:t>Latency Reduction</a:t>
            </a:r>
          </a:p>
        </p:txBody>
      </p:sp>
      <p:grpSp>
        <p:nvGrpSpPr>
          <p:cNvPr id="2" name="Group 1"/>
          <p:cNvGrpSpPr/>
          <p:nvPr/>
        </p:nvGrpSpPr>
        <p:grpSpPr>
          <a:xfrm>
            <a:off x="3534893" y="4370070"/>
            <a:ext cx="398932" cy="234696"/>
            <a:chOff x="3531083" y="4522470"/>
            <a:chExt cx="398932" cy="234696"/>
          </a:xfrm>
        </p:grpSpPr>
        <p:sp>
          <p:nvSpPr>
            <p:cNvPr id="13"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algn="ctr"/>
              <a:endParaRPr lang="en-US" sz="1600" spc="-100" dirty="0">
                <a:solidFill>
                  <a:prstClr val="black"/>
                </a:solidFill>
                <a:latin typeface="Calibri Light"/>
              </a:endParaRPr>
            </a:p>
          </p:txBody>
        </p:sp>
        <p:sp>
          <p:nvSpPr>
            <p:cNvPr id="14" name="Punchline"/>
            <p:cNvSpPr txBox="1"/>
            <p:nvPr/>
          </p:nvSpPr>
          <p:spPr>
            <a:xfrm>
              <a:off x="3531083" y="4522470"/>
              <a:ext cx="374167" cy="234696"/>
            </a:xfrm>
            <a:prstGeom prst="rect">
              <a:avLst/>
            </a:prstGeom>
            <a:noFill/>
          </p:spPr>
          <p:txBody>
            <a:bodyPr wrap="none" lIns="0" tIns="0" rIns="0" bIns="0" rtlCol="0" anchor="ctr">
              <a:noAutofit/>
            </a:bodyPr>
            <a:lstStyle/>
            <a:p>
              <a:pPr algn="ctr"/>
              <a:r>
                <a:rPr lang="en-US" sz="1600" spc="-100" dirty="0">
                  <a:solidFill>
                    <a:prstClr val="black"/>
                  </a:solidFill>
                  <a:latin typeface="Calibri Light"/>
                </a:rPr>
                <a:t>DIVA</a:t>
              </a:r>
            </a:p>
          </p:txBody>
        </p:sp>
      </p:grpSp>
      <p:grpSp>
        <p:nvGrpSpPr>
          <p:cNvPr id="15" name="Group 14"/>
          <p:cNvGrpSpPr/>
          <p:nvPr/>
        </p:nvGrpSpPr>
        <p:grpSpPr>
          <a:xfrm>
            <a:off x="2514600" y="4370070"/>
            <a:ext cx="398932" cy="234696"/>
            <a:chOff x="3531083" y="4522470"/>
            <a:chExt cx="398932" cy="234696"/>
          </a:xfrm>
        </p:grpSpPr>
        <p:sp>
          <p:nvSpPr>
            <p:cNvPr id="16"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algn="ctr"/>
              <a:endParaRPr lang="en-US" sz="1600" spc="-100" dirty="0">
                <a:solidFill>
                  <a:prstClr val="black"/>
                </a:solidFill>
                <a:latin typeface="Calibri Light"/>
              </a:endParaRPr>
            </a:p>
          </p:txBody>
        </p:sp>
        <p:sp>
          <p:nvSpPr>
            <p:cNvPr id="17" name="Punchline"/>
            <p:cNvSpPr txBox="1"/>
            <p:nvPr/>
          </p:nvSpPr>
          <p:spPr>
            <a:xfrm>
              <a:off x="3531083" y="4522470"/>
              <a:ext cx="374167" cy="234696"/>
            </a:xfrm>
            <a:prstGeom prst="rect">
              <a:avLst/>
            </a:prstGeom>
            <a:noFill/>
          </p:spPr>
          <p:txBody>
            <a:bodyPr wrap="none" lIns="0" tIns="0" rIns="0" bIns="0" rtlCol="0" anchor="ctr">
              <a:noAutofit/>
            </a:bodyPr>
            <a:lstStyle/>
            <a:p>
              <a:pPr algn="ctr"/>
              <a:r>
                <a:rPr lang="en-US" sz="1600" spc="-100" dirty="0">
                  <a:solidFill>
                    <a:prstClr val="black"/>
                  </a:solidFill>
                  <a:latin typeface="Calibri Light"/>
                </a:rPr>
                <a:t>DIVA</a:t>
              </a:r>
            </a:p>
          </p:txBody>
        </p:sp>
      </p:grpSp>
      <p:grpSp>
        <p:nvGrpSpPr>
          <p:cNvPr id="3" name="Group 2"/>
          <p:cNvGrpSpPr/>
          <p:nvPr/>
        </p:nvGrpSpPr>
        <p:grpSpPr>
          <a:xfrm>
            <a:off x="4509467" y="1219200"/>
            <a:ext cx="4114800" cy="4191000"/>
            <a:chOff x="4509467" y="1371600"/>
            <a:chExt cx="4114800" cy="4191000"/>
          </a:xfrm>
        </p:grpSpPr>
        <p:graphicFrame>
          <p:nvGraphicFramePr>
            <p:cNvPr id="10" name="Chart 9"/>
            <p:cNvGraphicFramePr>
              <a:graphicFrameLocks/>
            </p:cNvGraphicFramePr>
            <p:nvPr>
              <p:extLst/>
            </p:nvPr>
          </p:nvGraphicFramePr>
          <p:xfrm>
            <a:off x="4509467" y="1371600"/>
            <a:ext cx="4114800" cy="4191000"/>
          </p:xfrm>
          <a:graphic>
            <a:graphicData uri="http://schemas.openxmlformats.org/drawingml/2006/chart">
              <c:chart xmlns:c="http://schemas.openxmlformats.org/drawingml/2006/chart" xmlns:r="http://schemas.openxmlformats.org/officeDocument/2006/relationships" r:id="rId4"/>
            </a:graphicData>
          </a:graphic>
        </p:graphicFrame>
        <p:grpSp>
          <p:nvGrpSpPr>
            <p:cNvPr id="18" name="Group 17"/>
            <p:cNvGrpSpPr/>
            <p:nvPr/>
          </p:nvGrpSpPr>
          <p:grpSpPr>
            <a:xfrm>
              <a:off x="7525868" y="4511040"/>
              <a:ext cx="398932" cy="234696"/>
              <a:chOff x="3531083" y="4522470"/>
              <a:chExt cx="398932" cy="234696"/>
            </a:xfrm>
          </p:grpSpPr>
          <p:sp>
            <p:nvSpPr>
              <p:cNvPr id="19"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algn="ctr"/>
                <a:endParaRPr lang="en-US" sz="1600" spc="-100" dirty="0">
                  <a:solidFill>
                    <a:prstClr val="black"/>
                  </a:solidFill>
                  <a:latin typeface="Calibri Light"/>
                </a:endParaRPr>
              </a:p>
            </p:txBody>
          </p:sp>
          <p:sp>
            <p:nvSpPr>
              <p:cNvPr id="20" name="Punchline"/>
              <p:cNvSpPr txBox="1"/>
              <p:nvPr/>
            </p:nvSpPr>
            <p:spPr>
              <a:xfrm>
                <a:off x="3531083" y="4522470"/>
                <a:ext cx="374167" cy="234696"/>
              </a:xfrm>
              <a:prstGeom prst="rect">
                <a:avLst/>
              </a:prstGeom>
              <a:noFill/>
            </p:spPr>
            <p:txBody>
              <a:bodyPr wrap="none" lIns="0" tIns="0" rIns="0" bIns="0" rtlCol="0" anchor="ctr">
                <a:noAutofit/>
              </a:bodyPr>
              <a:lstStyle/>
              <a:p>
                <a:pPr algn="ctr"/>
                <a:r>
                  <a:rPr lang="en-US" sz="1600" spc="-100" dirty="0">
                    <a:solidFill>
                      <a:prstClr val="black"/>
                    </a:solidFill>
                    <a:latin typeface="Calibri Light"/>
                  </a:rPr>
                  <a:t>DIVA</a:t>
                </a:r>
              </a:p>
            </p:txBody>
          </p:sp>
        </p:grpSp>
        <p:grpSp>
          <p:nvGrpSpPr>
            <p:cNvPr id="21" name="Group 20"/>
            <p:cNvGrpSpPr/>
            <p:nvPr/>
          </p:nvGrpSpPr>
          <p:grpSpPr>
            <a:xfrm>
              <a:off x="6505575" y="4511040"/>
              <a:ext cx="398932" cy="234696"/>
              <a:chOff x="3531083" y="4522470"/>
              <a:chExt cx="398932" cy="234696"/>
            </a:xfrm>
          </p:grpSpPr>
          <p:sp>
            <p:nvSpPr>
              <p:cNvPr id="22"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algn="ctr"/>
                <a:endParaRPr lang="en-US" sz="1600" spc="-100" dirty="0">
                  <a:solidFill>
                    <a:prstClr val="black"/>
                  </a:solidFill>
                  <a:latin typeface="Calibri Light"/>
                </a:endParaRPr>
              </a:p>
            </p:txBody>
          </p:sp>
          <p:sp>
            <p:nvSpPr>
              <p:cNvPr id="23" name="Punchline"/>
              <p:cNvSpPr txBox="1"/>
              <p:nvPr/>
            </p:nvSpPr>
            <p:spPr>
              <a:xfrm>
                <a:off x="3531083" y="4522470"/>
                <a:ext cx="374167" cy="234696"/>
              </a:xfrm>
              <a:prstGeom prst="rect">
                <a:avLst/>
              </a:prstGeom>
              <a:noFill/>
            </p:spPr>
            <p:txBody>
              <a:bodyPr wrap="none" lIns="0" tIns="0" rIns="0" bIns="0" rtlCol="0" anchor="ctr">
                <a:noAutofit/>
              </a:bodyPr>
              <a:lstStyle/>
              <a:p>
                <a:pPr algn="ctr"/>
                <a:r>
                  <a:rPr lang="en-US" sz="1600" spc="-100" dirty="0">
                    <a:solidFill>
                      <a:prstClr val="black"/>
                    </a:solidFill>
                    <a:latin typeface="Calibri Light"/>
                  </a:rPr>
                  <a:t>DIVA</a:t>
                </a:r>
              </a:p>
            </p:txBody>
          </p:sp>
        </p:grpSp>
      </p:grpSp>
      <p:sp>
        <p:nvSpPr>
          <p:cNvPr id="24" name="Punchline"/>
          <p:cNvSpPr txBox="1"/>
          <p:nvPr/>
        </p:nvSpPr>
        <p:spPr>
          <a:xfrm>
            <a:off x="0" y="5166320"/>
            <a:ext cx="9144000" cy="1143000"/>
          </a:xfrm>
          <a:prstGeom prst="rect">
            <a:avLst/>
          </a:prstGeom>
          <a:solidFill>
            <a:schemeClr val="accent1">
              <a:lumMod val="75000"/>
            </a:schemeClr>
          </a:solidFill>
        </p:spPr>
        <p:txBody>
          <a:bodyPr wrap="square" rtlCol="0" anchor="ctr">
            <a:noAutofit/>
          </a:bodyPr>
          <a:lstStyle/>
          <a:p>
            <a:pPr algn="ctr">
              <a:lnSpc>
                <a:spcPct val="80000"/>
              </a:lnSpc>
            </a:pPr>
            <a:r>
              <a:rPr lang="en-US" sz="3600" spc="-100" dirty="0">
                <a:solidFill>
                  <a:prstClr val="white"/>
                </a:solidFill>
                <a:latin typeface="Calibri Light"/>
              </a:rPr>
              <a:t>DIVA-DRAM </a:t>
            </a:r>
            <a:r>
              <a:rPr lang="en-US" sz="3600" b="1" i="1" spc="-100" dirty="0">
                <a:solidFill>
                  <a:prstClr val="white"/>
                </a:solidFill>
              </a:rPr>
              <a:t>reduces latency more aggressively</a:t>
            </a:r>
            <a:br>
              <a:rPr lang="en-US" sz="3600" b="1" i="1" spc="-100" dirty="0">
                <a:solidFill>
                  <a:prstClr val="white"/>
                </a:solidFill>
              </a:rPr>
            </a:br>
            <a:r>
              <a:rPr lang="en-US" sz="3600" spc="-100" dirty="0">
                <a:solidFill>
                  <a:prstClr val="white"/>
                </a:solidFill>
                <a:latin typeface="Calibri Light"/>
              </a:rPr>
              <a:t>and uses ECC to correct random slow cells</a:t>
            </a:r>
          </a:p>
        </p:txBody>
      </p:sp>
    </p:spTree>
    <p:extLst>
      <p:ext uri="{BB962C8B-B14F-4D97-AF65-F5344CB8AC3E}">
        <p14:creationId xmlns:p14="http://schemas.microsoft.com/office/powerpoint/2010/main" val="109110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chart seriesIdx="-4" categoryIdx="2" bldStep="category"/>
                                            </p:graphicEl>
                                          </p:spTgt>
                                        </p:tgtEl>
                                        <p:attrNameLst>
                                          <p:attrName>style.visibility</p:attrName>
                                        </p:attrNameLst>
                                      </p:cBhvr>
                                      <p:to>
                                        <p:strVal val="visible"/>
                                      </p:to>
                                    </p:set>
                                    <p:animEffect transition="in" filter="fade">
                                      <p:cBhvr>
                                        <p:cTn id="7" dur="500"/>
                                        <p:tgtEl>
                                          <p:spTgt spid="9">
                                            <p:graphicEl>
                                              <a:chart seriesIdx="-4" categoryIdx="2" bldStep="category"/>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graphicEl>
                                              <a:chart seriesIdx="-4" categoryIdx="3" bldStep="category"/>
                                            </p:graphicEl>
                                          </p:spTgt>
                                        </p:tgtEl>
                                        <p:attrNameLst>
                                          <p:attrName>style.visibility</p:attrName>
                                        </p:attrNameLst>
                                      </p:cBhvr>
                                      <p:to>
                                        <p:strVal val="visible"/>
                                      </p:to>
                                    </p:set>
                                    <p:animEffect transition="in" filter="fade">
                                      <p:cBhvr>
                                        <p:cTn id="10" dur="500"/>
                                        <p:tgtEl>
                                          <p:spTgt spid="9">
                                            <p:graphicEl>
                                              <a:chart seriesIdx="-4" categoryIdx="3" bldStep="category"/>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graphicEl>
                                              <a:chart seriesIdx="-4" categoryIdx="4" bldStep="category"/>
                                            </p:graphicEl>
                                          </p:spTgt>
                                        </p:tgtEl>
                                        <p:attrNameLst>
                                          <p:attrName>style.visibility</p:attrName>
                                        </p:attrNameLst>
                                      </p:cBhvr>
                                      <p:to>
                                        <p:strVal val="visible"/>
                                      </p:to>
                                    </p:set>
                                    <p:animEffect transition="in" filter="fade">
                                      <p:cBhvr>
                                        <p:cTn id="15" dur="500"/>
                                        <p:tgtEl>
                                          <p:spTgt spid="9">
                                            <p:graphicEl>
                                              <a:chart seriesIdx="-4" categoryIdx="4" bldStep="category"/>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graphicEl>
                                              <a:chart seriesIdx="-4" categoryIdx="5" bldStep="category"/>
                                            </p:graphicEl>
                                          </p:spTgt>
                                        </p:tgtEl>
                                        <p:attrNameLst>
                                          <p:attrName>style.visibility</p:attrName>
                                        </p:attrNameLst>
                                      </p:cBhvr>
                                      <p:to>
                                        <p:strVal val="visible"/>
                                      </p:to>
                                    </p:set>
                                    <p:animEffect transition="in" filter="fade">
                                      <p:cBhvr>
                                        <p:cTn id="18" dur="500"/>
                                        <p:tgtEl>
                                          <p:spTgt spid="9">
                                            <p:graphicEl>
                                              <a:chart seriesIdx="-4" categoryIdx="5" bldStep="category"/>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9" grpId="0">
        <p:bldSub>
          <a:bldChart bld="category"/>
        </p:bldSub>
      </p:bldGraphic>
      <p:bldP spid="24"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Design-Induced Latency Variation in DRAM</a:t>
            </a:r>
          </a:p>
        </p:txBody>
      </p:sp>
      <p:sp>
        <p:nvSpPr>
          <p:cNvPr id="3" name="Content Placeholder 2"/>
          <p:cNvSpPr>
            <a:spLocks noGrp="1"/>
          </p:cNvSpPr>
          <p:nvPr>
            <p:ph idx="1"/>
          </p:nvPr>
        </p:nvSpPr>
        <p:spPr>
          <a:xfrm>
            <a:off x="228600" y="980728"/>
            <a:ext cx="8915400" cy="5193723"/>
          </a:xfrm>
        </p:spPr>
        <p:txBody>
          <a:bodyPr/>
          <a:lstStyle/>
          <a:p>
            <a:r>
              <a:rPr lang="en-US" sz="2000" dirty="0" err="1"/>
              <a:t>Donghyuk</a:t>
            </a:r>
            <a:r>
              <a:rPr lang="en-US" sz="2000" dirty="0"/>
              <a:t> Lee, Samira Khan, Lavanya Subramanian, </a:t>
            </a:r>
            <a:r>
              <a:rPr lang="en-US" sz="2000" dirty="0" err="1"/>
              <a:t>Saugata</a:t>
            </a:r>
            <a:r>
              <a:rPr lang="en-US" sz="2000" dirty="0"/>
              <a:t> </a:t>
            </a:r>
            <a:r>
              <a:rPr lang="en-US" sz="2000" dirty="0" err="1"/>
              <a:t>Ghose</a:t>
            </a:r>
            <a:r>
              <a:rPr lang="en-US" sz="2000" dirty="0"/>
              <a:t>, </a:t>
            </a:r>
            <a:r>
              <a:rPr lang="en-US" sz="2000" dirty="0" err="1"/>
              <a:t>Rachata</a:t>
            </a:r>
            <a:r>
              <a:rPr lang="en-US" sz="2000" dirty="0"/>
              <a:t> </a:t>
            </a:r>
            <a:r>
              <a:rPr lang="en-US" sz="2000" dirty="0" err="1"/>
              <a:t>Ausavarungnirun</a:t>
            </a:r>
            <a:r>
              <a:rPr lang="en-US" sz="2000" dirty="0"/>
              <a:t>, Gennady Pekhimenko, </a:t>
            </a:r>
            <a:r>
              <a:rPr lang="en-US" sz="2000" dirty="0" err="1"/>
              <a:t>Vivek</a:t>
            </a:r>
            <a:r>
              <a:rPr lang="en-US" sz="2000" dirty="0"/>
              <a:t> Seshadri, and </a:t>
            </a:r>
            <a:r>
              <a:rPr lang="en-US" sz="2000" u="sng" dirty="0"/>
              <a:t>Onur Mutlu</a:t>
            </a:r>
            <a:r>
              <a:rPr lang="en-US" sz="2000" dirty="0"/>
              <a:t>,</a:t>
            </a:r>
            <a:br>
              <a:rPr lang="en-US" sz="2000" dirty="0"/>
            </a:br>
            <a:r>
              <a:rPr lang="en-US" sz="2000" b="1" dirty="0">
                <a:hlinkClick r:id="rId2"/>
              </a:rPr>
              <a:t>"Design-Induced Latency Variation in Modern DRAM Chips: Characterization, Analysis, and Latency Reduction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fld id="{71752C56-4F8A-824F-A263-2404B5D536A2}" type="slidenum">
              <a:rPr lang="en-US" smtClean="0">
                <a:solidFill>
                  <a:srgbClr val="000000"/>
                </a:solidFill>
              </a:rPr>
              <a:pPr/>
              <a:t>186</a:t>
            </a:fld>
            <a:endParaRPr lang="en-US">
              <a:solidFill>
                <a:srgbClr val="000000"/>
              </a:solidFill>
            </a:endParaRPr>
          </a:p>
        </p:txBody>
      </p:sp>
      <p:pic>
        <p:nvPicPr>
          <p:cNvPr id="8" name="Picture 7"/>
          <p:cNvPicPr>
            <a:picLocks noChangeAspect="1"/>
          </p:cNvPicPr>
          <p:nvPr/>
        </p:nvPicPr>
        <p:blipFill>
          <a:blip r:embed="rId4"/>
          <a:stretch>
            <a:fillRect/>
          </a:stretch>
        </p:blipFill>
        <p:spPr>
          <a:xfrm>
            <a:off x="0" y="3837964"/>
            <a:ext cx="9144000" cy="2543364"/>
          </a:xfrm>
          <a:prstGeom prst="rect">
            <a:avLst/>
          </a:prstGeom>
        </p:spPr>
      </p:pic>
    </p:spTree>
    <p:extLst>
      <p:ext uri="{BB962C8B-B14F-4D97-AF65-F5344CB8AC3E}">
        <p14:creationId xmlns:p14="http://schemas.microsoft.com/office/powerpoint/2010/main" val="55401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124744"/>
            <a:ext cx="7924800" cy="1752600"/>
          </a:xfrm>
        </p:spPr>
        <p:txBody>
          <a:bodyPr/>
          <a:lstStyle/>
          <a:p>
            <a:r>
              <a:rPr lang="en-US" dirty="0"/>
              <a:t>Voltron: Exploiting the </a:t>
            </a:r>
            <a:br>
              <a:rPr lang="en-US" dirty="0"/>
            </a:br>
            <a:r>
              <a:rPr lang="en-US" dirty="0"/>
              <a:t>	Voltage-Latency-Reliability 					Relationship</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323594FA-E141-4234-AE05-360401972BE7}" type="slidenum">
              <a:rPr lang="en-US" altLang="en-US" smtClean="0">
                <a:solidFill>
                  <a:srgbClr val="000000"/>
                </a:solidFill>
              </a:rPr>
              <a:pPr/>
              <a:t>187</a:t>
            </a:fld>
            <a:endParaRPr lang="en-US" altLang="en-US">
              <a:solidFill>
                <a:srgbClr val="000000"/>
              </a:solidFill>
            </a:endParaRPr>
          </a:p>
        </p:txBody>
      </p:sp>
    </p:spTree>
    <p:extLst>
      <p:ext uri="{BB962C8B-B14F-4D97-AF65-F5344CB8AC3E}">
        <p14:creationId xmlns:p14="http://schemas.microsoft.com/office/powerpoint/2010/main" val="1270776193"/>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Executive Summary</a:t>
            </a:r>
          </a:p>
        </p:txBody>
      </p:sp>
      <p:sp>
        <p:nvSpPr>
          <p:cNvPr id="3" name="Content Placeholder 2"/>
          <p:cNvSpPr>
            <a:spLocks noGrp="1"/>
          </p:cNvSpPr>
          <p:nvPr>
            <p:ph idx="1"/>
          </p:nvPr>
        </p:nvSpPr>
        <p:spPr/>
        <p:txBody>
          <a:bodyPr>
            <a:noAutofit/>
          </a:bodyPr>
          <a:lstStyle/>
          <a:p>
            <a:r>
              <a:rPr lang="en-US" sz="2300" spc="-20" dirty="0">
                <a:solidFill>
                  <a:srgbClr val="FF4136"/>
                </a:solidFill>
              </a:rPr>
              <a:t>DRAM (memory) power is significant in today’s systems</a:t>
            </a:r>
          </a:p>
          <a:p>
            <a:pPr lvl="1"/>
            <a:r>
              <a:rPr lang="en-US" sz="2000" dirty="0"/>
              <a:t>Existing low-voltage DRAM reduces voltage </a:t>
            </a:r>
            <a:r>
              <a:rPr lang="en-US" sz="2000" b="1" dirty="0"/>
              <a:t>conservatively</a:t>
            </a:r>
          </a:p>
          <a:p>
            <a:pPr lvl="1"/>
            <a:endParaRPr lang="en-US" sz="1000" b="1" dirty="0"/>
          </a:p>
          <a:p>
            <a:r>
              <a:rPr lang="en-US" sz="2300" u="sng" dirty="0"/>
              <a:t>Goal</a:t>
            </a:r>
            <a:r>
              <a:rPr lang="en-US" sz="2300" dirty="0"/>
              <a:t>: Understand and exploit the reliability and latency behavior of real DRAM chips under</a:t>
            </a:r>
            <a:r>
              <a:rPr lang="en-US" sz="2300" b="1" i="1" dirty="0"/>
              <a:t> aggressive reduced-voltage operation</a:t>
            </a:r>
          </a:p>
          <a:p>
            <a:endParaRPr lang="en-US" sz="1000" dirty="0"/>
          </a:p>
          <a:p>
            <a:r>
              <a:rPr lang="en-US" sz="2300" u="sng" dirty="0"/>
              <a:t>Key experimental observations</a:t>
            </a:r>
            <a:r>
              <a:rPr lang="en-US" sz="2300" dirty="0"/>
              <a:t>:</a:t>
            </a:r>
          </a:p>
          <a:p>
            <a:pPr lvl="1"/>
            <a:r>
              <a:rPr lang="en-US" sz="2000" dirty="0">
                <a:solidFill>
                  <a:srgbClr val="FF4136"/>
                </a:solidFill>
              </a:rPr>
              <a:t>Huge voltage margin -- Errors occur beyond some voltage</a:t>
            </a:r>
          </a:p>
          <a:p>
            <a:pPr lvl="1"/>
            <a:r>
              <a:rPr lang="en-US" sz="2000" dirty="0"/>
              <a:t>Errors exhibit </a:t>
            </a:r>
            <a:r>
              <a:rPr lang="en-US" sz="2000" dirty="0">
                <a:solidFill>
                  <a:srgbClr val="0070C0"/>
                </a:solidFill>
              </a:rPr>
              <a:t>spatial locality</a:t>
            </a:r>
          </a:p>
          <a:p>
            <a:pPr lvl="1"/>
            <a:r>
              <a:rPr lang="en-US" sz="2000" dirty="0">
                <a:solidFill>
                  <a:srgbClr val="0070C0"/>
                </a:solidFill>
              </a:rPr>
              <a:t>Higher operation latency mitigates voltage-induced errors</a:t>
            </a:r>
          </a:p>
          <a:p>
            <a:pPr lvl="1"/>
            <a:endParaRPr lang="en-US" sz="1000" dirty="0"/>
          </a:p>
          <a:p>
            <a:r>
              <a:rPr lang="en-US" sz="2300" b="1" u="sng" dirty="0">
                <a:solidFill>
                  <a:srgbClr val="0070C0"/>
                </a:solidFill>
              </a:rPr>
              <a:t>Voltron</a:t>
            </a:r>
            <a:r>
              <a:rPr lang="en-US" sz="2300" dirty="0"/>
              <a:t>: A new DRAM energy reduction mechanism </a:t>
            </a:r>
          </a:p>
          <a:p>
            <a:pPr lvl="1"/>
            <a:r>
              <a:rPr lang="en-US" sz="2000" dirty="0"/>
              <a:t>Reduce DRAM voltage </a:t>
            </a:r>
            <a:r>
              <a:rPr lang="en-US" sz="2000" b="1" dirty="0"/>
              <a:t>without introducing errors </a:t>
            </a:r>
          </a:p>
          <a:p>
            <a:pPr lvl="1"/>
            <a:r>
              <a:rPr lang="en-US" sz="2000" dirty="0"/>
              <a:t>Use a </a:t>
            </a:r>
            <a:r>
              <a:rPr lang="en-US" sz="2000" b="1" dirty="0"/>
              <a:t>regression model </a:t>
            </a:r>
            <a:r>
              <a:rPr lang="en-US" sz="2000" dirty="0"/>
              <a:t>to select voltage that does not degrade performance beyond a chosen target </a:t>
            </a:r>
            <a:r>
              <a:rPr lang="en-US" sz="2000" dirty="0">
                <a:sym typeface="Wingdings"/>
              </a:rPr>
              <a:t> </a:t>
            </a:r>
            <a:r>
              <a:rPr lang="en-US" sz="2000" dirty="0">
                <a:solidFill>
                  <a:schemeClr val="accent3">
                    <a:lumMod val="50000"/>
                  </a:schemeClr>
                </a:solidFill>
                <a:sym typeface="Wingdings"/>
              </a:rPr>
              <a:t>7.3% system energy reduction</a:t>
            </a:r>
            <a:endParaRPr lang="en-US" sz="2000" dirty="0">
              <a:solidFill>
                <a:schemeClr val="accent3">
                  <a:lumMod val="50000"/>
                </a:schemeClr>
              </a:solidFill>
            </a:endParaRPr>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solidFill>
              </a:rPr>
              <a:pPr>
                <a:defRPr/>
              </a:pPr>
              <a:t>188</a:t>
            </a:fld>
            <a:endParaRPr lang="en-US" dirty="0">
              <a:solidFill>
                <a:prstClr val="black"/>
              </a:solidFill>
            </a:endParaRPr>
          </a:p>
        </p:txBody>
      </p:sp>
    </p:spTree>
    <p:extLst>
      <p:ext uri="{BB962C8B-B14F-4D97-AF65-F5344CB8AC3E}">
        <p14:creationId xmlns:p14="http://schemas.microsoft.com/office/powerpoint/2010/main" val="140061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Latency-Voltage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 </a:t>
            </a:r>
            <a:r>
              <a:rPr lang="en-US" sz="2000" dirty="0" err="1"/>
              <a:t>Giray</a:t>
            </a:r>
            <a:r>
              <a:rPr lang="en-US" sz="2000" dirty="0"/>
              <a:t> </a:t>
            </a:r>
            <a:r>
              <a:rPr lang="en-US" sz="2000" dirty="0" err="1"/>
              <a:t>Yaglikci</a:t>
            </a:r>
            <a:r>
              <a:rPr lang="en-US" sz="2000" dirty="0"/>
              <a:t>, </a:t>
            </a:r>
            <a:r>
              <a:rPr lang="en-US" sz="2000" dirty="0" err="1"/>
              <a:t>Saugata</a:t>
            </a:r>
            <a:r>
              <a:rPr lang="en-US" sz="2000" dirty="0"/>
              <a:t> </a:t>
            </a:r>
            <a:r>
              <a:rPr lang="en-US" sz="2000" dirty="0" err="1"/>
              <a:t>Ghose</a:t>
            </a:r>
            <a:r>
              <a:rPr lang="en-US" sz="2000" dirty="0"/>
              <a:t>, </a:t>
            </a:r>
            <a:r>
              <a:rPr lang="en-US" sz="2000" dirty="0" err="1"/>
              <a:t>Aditya</a:t>
            </a:r>
            <a:r>
              <a:rPr lang="en-US" sz="2000" dirty="0"/>
              <a:t> </a:t>
            </a:r>
            <a:r>
              <a:rPr lang="en-US" sz="2000" dirty="0" err="1"/>
              <a:t>Agrawal</a:t>
            </a:r>
            <a:r>
              <a:rPr lang="en-US" sz="2000" dirty="0"/>
              <a:t>, </a:t>
            </a:r>
            <a:r>
              <a:rPr lang="en-US" sz="2000" dirty="0" err="1"/>
              <a:t>Niladrish</a:t>
            </a:r>
            <a:r>
              <a:rPr lang="en-US" sz="2000" dirty="0"/>
              <a:t> </a:t>
            </a:r>
            <a:r>
              <a:rPr lang="en-US" sz="2000" dirty="0" err="1"/>
              <a:t>Chatterjee</a:t>
            </a:r>
            <a:r>
              <a:rPr lang="en-US" sz="2000" dirty="0"/>
              <a:t>, </a:t>
            </a:r>
            <a:r>
              <a:rPr lang="en-US" sz="2000" dirty="0" err="1"/>
              <a:t>Abhijith</a:t>
            </a:r>
            <a:r>
              <a:rPr lang="en-US" sz="2000" dirty="0"/>
              <a:t> </a:t>
            </a:r>
            <a:r>
              <a:rPr lang="en-US" sz="2000" dirty="0" err="1"/>
              <a:t>Kashyap</a:t>
            </a:r>
            <a:r>
              <a:rPr lang="en-US" sz="2000" dirty="0"/>
              <a:t>, </a:t>
            </a:r>
            <a:r>
              <a:rPr lang="en-US" sz="2000" dirty="0" err="1"/>
              <a:t>Donghyuk</a:t>
            </a:r>
            <a:r>
              <a:rPr lang="en-US" sz="2000" dirty="0"/>
              <a:t> Lee, Mike O'Connor, Hasan Hassan, and </a:t>
            </a:r>
            <a:r>
              <a:rPr lang="en-US" sz="2000" u="sng" dirty="0"/>
              <a:t>Onur Mutlu</a:t>
            </a:r>
            <a:r>
              <a:rPr lang="en-US" sz="2000" dirty="0"/>
              <a:t>,</a:t>
            </a:r>
            <a:br>
              <a:rPr lang="en-US" sz="2000" dirty="0"/>
            </a:br>
            <a:r>
              <a:rPr lang="en-US" sz="2000" b="1" dirty="0">
                <a:hlinkClick r:id="rId2"/>
              </a:rPr>
              <a:t>"Understanding Reduced-Voltage Operation in Modern DRAM Devices: Experimental Characterization, Analysis, and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fld id="{71752C56-4F8A-824F-A263-2404B5D536A2}" type="slidenum">
              <a:rPr lang="en-US" smtClean="0">
                <a:solidFill>
                  <a:srgbClr val="000000"/>
                </a:solidFill>
              </a:rPr>
              <a:pPr/>
              <a:t>189</a:t>
            </a:fld>
            <a:endParaRPr lang="en-US">
              <a:solidFill>
                <a:srgbClr val="000000"/>
              </a:solidFill>
            </a:endParaRPr>
          </a:p>
        </p:txBody>
      </p:sp>
      <p:pic>
        <p:nvPicPr>
          <p:cNvPr id="7" name="Picture 6"/>
          <p:cNvPicPr>
            <a:picLocks noChangeAspect="1"/>
          </p:cNvPicPr>
          <p:nvPr/>
        </p:nvPicPr>
        <p:blipFill>
          <a:blip r:embed="rId4"/>
          <a:stretch>
            <a:fillRect/>
          </a:stretch>
        </p:blipFill>
        <p:spPr>
          <a:xfrm>
            <a:off x="0" y="4372785"/>
            <a:ext cx="9144000" cy="1864527"/>
          </a:xfrm>
          <a:prstGeom prst="rect">
            <a:avLst/>
          </a:prstGeom>
        </p:spPr>
      </p:pic>
    </p:spTree>
    <p:extLst>
      <p:ext uri="{BB962C8B-B14F-4D97-AF65-F5344CB8AC3E}">
        <p14:creationId xmlns:p14="http://schemas.microsoft.com/office/powerpoint/2010/main" val="1212530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8915400" cy="1066800"/>
          </a:xfrm>
        </p:spPr>
        <p:txBody>
          <a:bodyPr/>
          <a:lstStyle/>
          <a:p>
            <a:r>
              <a:rPr lang="en-US" sz="3800" dirty="0"/>
              <a:t>Memory System: A </a:t>
            </a:r>
            <a:r>
              <a:rPr lang="en-US" sz="3800" b="1" i="1" dirty="0"/>
              <a:t>Shared Resource </a:t>
            </a:r>
            <a:r>
              <a:rPr lang="en-US" sz="3800" dirty="0"/>
              <a:t>View</a:t>
            </a:r>
          </a:p>
        </p:txBody>
      </p:sp>
      <p:sp>
        <p:nvSpPr>
          <p:cNvPr id="20483" name="Content Placeholder 2"/>
          <p:cNvSpPr>
            <a:spLocks noGrp="1"/>
          </p:cNvSpPr>
          <p:nvPr>
            <p:ph idx="1"/>
          </p:nvPr>
        </p:nvSpPr>
        <p:spPr>
          <a:xfrm>
            <a:off x="228600" y="908720"/>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A574598C-5A2F-5E46-8E0D-A0FDA29590CD}" type="slidenum">
              <a:rPr lang="en-US" smtClean="0"/>
              <a:pPr>
                <a:defRPr/>
              </a:pPr>
              <a:t>19</a:t>
            </a:fld>
            <a:endParaRPr lang="en-US"/>
          </a:p>
        </p:txBody>
      </p:sp>
      <p:sp>
        <p:nvSpPr>
          <p:cNvPr id="20486" name="TextBox 5"/>
          <p:cNvSpPr txBox="1">
            <a:spLocks noChangeArrowheads="1"/>
          </p:cNvSpPr>
          <p:nvPr/>
        </p:nvSpPr>
        <p:spPr bwMode="auto">
          <a:xfrm>
            <a:off x="964377" y="1019268"/>
            <a:ext cx="2286000" cy="533400"/>
          </a:xfrm>
          <a:prstGeom prst="rect">
            <a:avLst/>
          </a:prstGeom>
          <a:solidFill>
            <a:schemeClr val="bg1"/>
          </a:solidFill>
          <a:ln w="9525">
            <a:noFill/>
            <a:miter lim="800000"/>
            <a:headEnd/>
            <a:tailEnd/>
          </a:ln>
        </p:spPr>
        <p:txBody>
          <a:bodyPr>
            <a:prstTxWarp prst="textNoShape">
              <a:avLst/>
            </a:prstTxWarp>
            <a:spAutoFit/>
          </a:bodyPr>
          <a:lstStyle/>
          <a:p>
            <a:endParaRPr lang="en-US">
              <a:solidFill>
                <a:srgbClr val="000000"/>
              </a:solidFill>
              <a:latin typeface="Tahoma"/>
            </a:endParaRPr>
          </a:p>
        </p:txBody>
      </p:sp>
      <p:pic>
        <p:nvPicPr>
          <p:cNvPr id="7" name="Picture 6" descr="many-core3.eps"/>
          <p:cNvPicPr>
            <a:picLocks noChangeAspect="1"/>
          </p:cNvPicPr>
          <p:nvPr/>
        </p:nvPicPr>
        <p:blipFill>
          <a:blip r:embed="rId2"/>
          <a:srcRect/>
          <a:stretch>
            <a:fillRect/>
          </a:stretch>
        </p:blipFill>
        <p:spPr bwMode="auto">
          <a:xfrm>
            <a:off x="437624" y="977993"/>
            <a:ext cx="6146800" cy="4953000"/>
          </a:xfrm>
          <a:prstGeom prst="rect">
            <a:avLst/>
          </a:prstGeom>
          <a:noFill/>
          <a:ln w="9525">
            <a:noFill/>
            <a:miter lim="800000"/>
            <a:headEnd/>
            <a:tailEnd/>
          </a:ln>
        </p:spPr>
      </p:pic>
      <p:pic>
        <p:nvPicPr>
          <p:cNvPr id="8"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7195612" y="2336922"/>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Line 21"/>
          <p:cNvSpPr>
            <a:spLocks noChangeShapeType="1"/>
          </p:cNvSpPr>
          <p:nvPr/>
        </p:nvSpPr>
        <p:spPr bwMode="auto">
          <a:xfrm>
            <a:off x="6584424" y="3381497"/>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0" name="Text Box 24" descr="90%"/>
          <p:cNvSpPr txBox="1">
            <a:spLocks noChangeArrowheads="1"/>
          </p:cNvSpPr>
          <p:nvPr/>
        </p:nvSpPr>
        <p:spPr bwMode="auto">
          <a:xfrm>
            <a:off x="7628440" y="4100634"/>
            <a:ext cx="937743" cy="341632"/>
          </a:xfrm>
          <a:prstGeom prst="rect">
            <a:avLst/>
          </a:prstGeom>
          <a:noFill/>
          <a:ln w="12700">
            <a:noFill/>
            <a:miter lim="800000"/>
            <a:headEnd/>
            <a:tailEnd/>
          </a:ln>
          <a:effec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800" dirty="0">
                <a:solidFill>
                  <a:srgbClr val="000000"/>
                </a:solidFill>
              </a:rPr>
              <a:t>Storage</a:t>
            </a:r>
          </a:p>
        </p:txBody>
      </p:sp>
      <p:sp>
        <p:nvSpPr>
          <p:cNvPr id="11" name="TextBox 10"/>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42370198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What If </a:t>
            </a:r>
            <a:r>
              <a:rPr lang="is-IS" dirty="0"/>
              <a:t>…</a:t>
            </a:r>
            <a:endParaRPr lang="en-US" dirty="0"/>
          </a:p>
        </p:txBody>
      </p:sp>
      <p:sp>
        <p:nvSpPr>
          <p:cNvPr id="3" name="Content Placeholder 2"/>
          <p:cNvSpPr>
            <a:spLocks noGrp="1"/>
          </p:cNvSpPr>
          <p:nvPr>
            <p:ph idx="1"/>
          </p:nvPr>
        </p:nvSpPr>
        <p:spPr/>
        <p:txBody>
          <a:bodyPr/>
          <a:lstStyle/>
          <a:p>
            <a:r>
              <a:rPr lang="is-IS" dirty="0">
                <a:solidFill>
                  <a:srgbClr val="FF0000"/>
                </a:solidFill>
              </a:rPr>
              <a:t>… we can sacrifice reliability of some data to access it with even lower latency?</a:t>
            </a:r>
            <a:endParaRPr lang="en-US" dirty="0">
              <a:solidFill>
                <a:srgbClr val="FF0000"/>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190</a:t>
            </a:fld>
            <a:endParaRPr lang="en-US" altLang="en-US">
              <a:solidFill>
                <a:srgbClr val="000000"/>
              </a:solidFill>
            </a:endParaRPr>
          </a:p>
        </p:txBody>
      </p:sp>
    </p:spTree>
    <p:extLst>
      <p:ext uri="{BB962C8B-B14F-4D97-AF65-F5344CB8AC3E}">
        <p14:creationId xmlns:p14="http://schemas.microsoft.com/office/powerpoint/2010/main" val="153279560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Tiered Latency DRAM</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F0CAD05-5F98-C240-A41D-E171A6304933}" type="slidenum">
              <a:rPr lang="en-US" smtClean="0"/>
              <a:pPr/>
              <a:t>191</a:t>
            </a:fld>
            <a:endParaRPr lang="en-US"/>
          </a:p>
        </p:txBody>
      </p:sp>
    </p:spTree>
    <p:extLst>
      <p:ext uri="{BB962C8B-B14F-4D97-AF65-F5344CB8AC3E}">
        <p14:creationId xmlns:p14="http://schemas.microsoft.com/office/powerpoint/2010/main" val="338353806"/>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304800" y="4876800"/>
            <a:ext cx="8534400" cy="584776"/>
          </a:xfrm>
          <a:prstGeom prst="rect">
            <a:avLst/>
          </a:prstGeom>
          <a:noFill/>
        </p:spPr>
        <p:txBody>
          <a:bodyPr wrap="square" rtlCol="0">
            <a:spAutoFit/>
          </a:bodyPr>
          <a:lstStyle/>
          <a:p>
            <a:r>
              <a:rPr lang="en-US" sz="3200" i="1" dirty="0">
                <a:solidFill>
                  <a:prstClr val="black"/>
                </a:solidFill>
              </a:rPr>
              <a:t>DRAM Latency = </a:t>
            </a:r>
            <a:r>
              <a:rPr lang="en-US" sz="3200" b="1" i="1" dirty="0" err="1">
                <a:solidFill>
                  <a:srgbClr val="FF0000"/>
                </a:solidFill>
              </a:rPr>
              <a:t>Subarray</a:t>
            </a:r>
            <a:r>
              <a:rPr lang="en-US" sz="3200" b="1" i="1" dirty="0">
                <a:solidFill>
                  <a:srgbClr val="FF0000"/>
                </a:solidFill>
              </a:rPr>
              <a:t> Latency</a:t>
            </a:r>
            <a:r>
              <a:rPr lang="en-US" sz="3200" i="1" dirty="0">
                <a:solidFill>
                  <a:prstClr val="black"/>
                </a:solidFill>
              </a:rPr>
              <a:t> + I/O Latency</a:t>
            </a:r>
          </a:p>
        </p:txBody>
      </p:sp>
      <p:sp>
        <p:nvSpPr>
          <p:cNvPr id="2" name="Title 1"/>
          <p:cNvSpPr>
            <a:spLocks noGrp="1"/>
          </p:cNvSpPr>
          <p:nvPr>
            <p:ph type="title"/>
          </p:nvPr>
        </p:nvSpPr>
        <p:spPr>
          <a:xfrm>
            <a:off x="0" y="0"/>
            <a:ext cx="8991600" cy="838200"/>
          </a:xfrm>
        </p:spPr>
        <p:txBody>
          <a:bodyPr>
            <a:normAutofit/>
          </a:bodyPr>
          <a:lstStyle/>
          <a:p>
            <a:r>
              <a:rPr lang="en-US"/>
              <a:t>   What Causes the Long Latency?</a:t>
            </a:r>
          </a:p>
        </p:txBody>
      </p:sp>
      <p:sp>
        <p:nvSpPr>
          <p:cNvPr id="490" name="Rectangle 489"/>
          <p:cNvSpPr/>
          <p:nvPr/>
        </p:nvSpPr>
        <p:spPr>
          <a:xfrm>
            <a:off x="3124203" y="762000"/>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prstClr val="black"/>
                </a:solidFill>
              </a:rPr>
              <a:t>DRAM Chip</a:t>
            </a:r>
          </a:p>
        </p:txBody>
      </p:sp>
      <p:sp>
        <p:nvSpPr>
          <p:cNvPr id="72" name="Rectangle 71"/>
          <p:cNvSpPr/>
          <p:nvPr/>
        </p:nvSpPr>
        <p:spPr>
          <a:xfrm rot="10800000" flipV="1">
            <a:off x="3124204"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73" name="Straight Connector 72"/>
          <p:cNvCxnSpPr/>
          <p:nvPr/>
        </p:nvCxnSpPr>
        <p:spPr>
          <a:xfrm>
            <a:off x="3124203"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72" idx="2"/>
          </p:cNvCxnSpPr>
          <p:nvPr/>
        </p:nvCxnSpPr>
        <p:spPr>
          <a:xfrm flipV="1">
            <a:off x="4495804"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3048003" y="4038600"/>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prstClr val="black"/>
                </a:solidFill>
              </a:rPr>
              <a:t>channel</a:t>
            </a:r>
          </a:p>
        </p:txBody>
      </p:sp>
      <p:sp>
        <p:nvSpPr>
          <p:cNvPr id="20" name="Rectangle 19"/>
          <p:cNvSpPr/>
          <p:nvPr/>
        </p:nvSpPr>
        <p:spPr>
          <a:xfrm rot="10800000" flipV="1">
            <a:off x="3276595"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sp>
        <p:nvSpPr>
          <p:cNvPr id="21" name="Rectangle 20"/>
          <p:cNvSpPr/>
          <p:nvPr/>
        </p:nvSpPr>
        <p:spPr>
          <a:xfrm rot="10800000" flipV="1">
            <a:off x="3276600" y="1371600"/>
            <a:ext cx="2438404"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2" name="Straight Connector 21"/>
          <p:cNvCxnSpPr/>
          <p:nvPr/>
        </p:nvCxnSpPr>
        <p:spPr>
          <a:xfrm flipV="1">
            <a:off x="4495804" y="2819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276599" y="1371600"/>
            <a:ext cx="2438405" cy="6096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prstClr val="black"/>
                </a:solidFill>
              </a:rPr>
              <a:t>cell array</a:t>
            </a:r>
          </a:p>
        </p:txBody>
      </p:sp>
      <p:sp>
        <p:nvSpPr>
          <p:cNvPr id="24" name="Rectangle 23"/>
          <p:cNvSpPr/>
          <p:nvPr/>
        </p:nvSpPr>
        <p:spPr>
          <a:xfrm>
            <a:off x="3276604" y="3276599"/>
            <a:ext cx="2438405" cy="5334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prstClr val="black"/>
                </a:solidFill>
              </a:rPr>
              <a:t>I/O</a:t>
            </a:r>
          </a:p>
        </p:txBody>
      </p:sp>
      <p:grpSp>
        <p:nvGrpSpPr>
          <p:cNvPr id="70" name="Group 69"/>
          <p:cNvGrpSpPr/>
          <p:nvPr/>
        </p:nvGrpSpPr>
        <p:grpSpPr>
          <a:xfrm>
            <a:off x="3048000" y="762000"/>
            <a:ext cx="2819411" cy="3733802"/>
            <a:chOff x="2743189" y="761998"/>
            <a:chExt cx="2819411" cy="3733802"/>
          </a:xfrm>
        </p:grpSpPr>
        <p:sp>
          <p:nvSpPr>
            <p:cNvPr id="74" name="Rectangle 73"/>
            <p:cNvSpPr/>
            <p:nvPr/>
          </p:nvSpPr>
          <p:spPr>
            <a:xfrm>
              <a:off x="2819394" y="761998"/>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prstClr val="black"/>
                  </a:solidFill>
                </a:rPr>
                <a:t>DRAM Chip</a:t>
              </a:r>
            </a:p>
          </p:txBody>
        </p:sp>
        <p:sp>
          <p:nvSpPr>
            <p:cNvPr id="75" name="Rectangle 74"/>
            <p:cNvSpPr/>
            <p:nvPr/>
          </p:nvSpPr>
          <p:spPr>
            <a:xfrm rot="10800000" flipV="1">
              <a:off x="2819400"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77" name="Straight Connector 76"/>
            <p:cNvCxnSpPr/>
            <p:nvPr/>
          </p:nvCxnSpPr>
          <p:spPr>
            <a:xfrm>
              <a:off x="2819399"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75" idx="2"/>
            </p:cNvCxnSpPr>
            <p:nvPr/>
          </p:nvCxnSpPr>
          <p:spPr>
            <a:xfrm flipV="1">
              <a:off x="4191000"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2743189" y="4038598"/>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prstClr val="black"/>
                  </a:solidFill>
                </a:rPr>
                <a:t>channel</a:t>
              </a:r>
            </a:p>
          </p:txBody>
        </p:sp>
        <p:sp>
          <p:nvSpPr>
            <p:cNvPr id="81" name="Rectangle 80"/>
            <p:cNvSpPr/>
            <p:nvPr/>
          </p:nvSpPr>
          <p:spPr>
            <a:xfrm rot="10800000" flipV="1">
              <a:off x="2971791"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black"/>
                </a:solidFill>
              </a:endParaRPr>
            </a:p>
          </p:txBody>
        </p:sp>
        <p:cxnSp>
          <p:nvCxnSpPr>
            <p:cNvPr id="82" name="Straight Connector 81"/>
            <p:cNvCxnSpPr/>
            <p:nvPr/>
          </p:nvCxnSpPr>
          <p:spPr>
            <a:xfrm flipV="1">
              <a:off x="4191000" y="2849880"/>
              <a:ext cx="2" cy="42672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2971800" y="3276599"/>
              <a:ext cx="2438405" cy="5334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prstClr val="black"/>
                  </a:solidFill>
                </a:rPr>
                <a:t>I/O</a:t>
              </a:r>
            </a:p>
          </p:txBody>
        </p:sp>
        <p:sp>
          <p:nvSpPr>
            <p:cNvPr id="88" name="Rectangle 87"/>
            <p:cNvSpPr/>
            <p:nvPr/>
          </p:nvSpPr>
          <p:spPr>
            <a:xfrm rot="10800000" flipV="1">
              <a:off x="2971800" y="1371598"/>
              <a:ext cx="2438388"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sp>
          <p:nvSpPr>
            <p:cNvPr id="89" name="Rectangle 88"/>
            <p:cNvSpPr/>
            <p:nvPr/>
          </p:nvSpPr>
          <p:spPr>
            <a:xfrm rot="10800000" flipV="1">
              <a:off x="3048006" y="1438273"/>
              <a:ext cx="2285982" cy="37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prstClr val="black"/>
                </a:solidFill>
              </a:endParaRPr>
            </a:p>
          </p:txBody>
        </p:sp>
        <p:sp>
          <p:nvSpPr>
            <p:cNvPr id="90" name="Rectangle 89"/>
            <p:cNvSpPr/>
            <p:nvPr/>
          </p:nvSpPr>
          <p:spPr>
            <a:xfrm rot="10800000" flipV="1">
              <a:off x="3048006" y="2343149"/>
              <a:ext cx="2285982" cy="41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sp>
          <p:nvSpPr>
            <p:cNvPr id="91" name="Rectangle 90"/>
            <p:cNvSpPr/>
            <p:nvPr/>
          </p:nvSpPr>
          <p:spPr>
            <a:xfrm>
              <a:off x="3048007" y="1428748"/>
              <a:ext cx="2285982"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solidFill>
                    <a:prstClr val="black"/>
                  </a:solidFill>
                </a:rPr>
                <a:t>subarray</a:t>
              </a:r>
              <a:endParaRPr lang="en-US" sz="2800" b="1" i="1" dirty="0">
                <a:solidFill>
                  <a:prstClr val="black"/>
                </a:solidFill>
              </a:endParaRPr>
            </a:p>
          </p:txBody>
        </p:sp>
        <p:sp>
          <p:nvSpPr>
            <p:cNvPr id="92" name="Rectangle 91"/>
            <p:cNvSpPr/>
            <p:nvPr/>
          </p:nvSpPr>
          <p:spPr>
            <a:xfrm rot="10800000" flipV="1">
              <a:off x="3048006" y="1876423"/>
              <a:ext cx="2285982" cy="411477"/>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grpSp>
      <p:sp>
        <p:nvSpPr>
          <p:cNvPr id="53" name="TextBox 52"/>
          <p:cNvSpPr txBox="1"/>
          <p:nvPr/>
        </p:nvSpPr>
        <p:spPr>
          <a:xfrm>
            <a:off x="304800" y="4876800"/>
            <a:ext cx="8534400" cy="584775"/>
          </a:xfrm>
          <a:prstGeom prst="rect">
            <a:avLst/>
          </a:prstGeom>
          <a:noFill/>
        </p:spPr>
        <p:txBody>
          <a:bodyPr wrap="square" rtlCol="0">
            <a:spAutoFit/>
          </a:bodyPr>
          <a:lstStyle/>
          <a:p>
            <a:r>
              <a:rPr lang="en-US" sz="3200" i="1" dirty="0">
                <a:solidFill>
                  <a:prstClr val="black"/>
                </a:solidFill>
              </a:rPr>
              <a:t>DRAM Latency = </a:t>
            </a:r>
            <a:r>
              <a:rPr lang="en-US" sz="3200" i="1" dirty="0" err="1">
                <a:solidFill>
                  <a:prstClr val="black"/>
                </a:solidFill>
              </a:rPr>
              <a:t>Subarray</a:t>
            </a:r>
            <a:r>
              <a:rPr lang="en-US" sz="3200" i="1" dirty="0">
                <a:solidFill>
                  <a:prstClr val="black"/>
                </a:solidFill>
              </a:rPr>
              <a:t> Latency + I/O Latency</a:t>
            </a:r>
          </a:p>
        </p:txBody>
      </p:sp>
      <p:grpSp>
        <p:nvGrpSpPr>
          <p:cNvPr id="12" name="Group 11"/>
          <p:cNvGrpSpPr/>
          <p:nvPr/>
        </p:nvGrpSpPr>
        <p:grpSpPr>
          <a:xfrm>
            <a:off x="3048000" y="4800600"/>
            <a:ext cx="5562600" cy="1676400"/>
            <a:chOff x="2895600" y="4724400"/>
            <a:chExt cx="5562600" cy="1676400"/>
          </a:xfrm>
        </p:grpSpPr>
        <p:sp>
          <p:nvSpPr>
            <p:cNvPr id="5" name="Oval 4"/>
            <p:cNvSpPr/>
            <p:nvPr/>
          </p:nvSpPr>
          <p:spPr>
            <a:xfrm>
              <a:off x="2895600" y="4724400"/>
              <a:ext cx="32004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 name="Straight Arrow Connector 6"/>
            <p:cNvCxnSpPr/>
            <p:nvPr/>
          </p:nvCxnSpPr>
          <p:spPr>
            <a:xfrm>
              <a:off x="4503440" y="6019800"/>
              <a:ext cx="830560" cy="0"/>
            </a:xfrm>
            <a:prstGeom prst="straightConnector1">
              <a:avLst/>
            </a:prstGeom>
            <a:ln w="76200" cap="rnd">
              <a:solidFill>
                <a:srgbClr val="FF0000"/>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5" idx="4"/>
            </p:cNvCxnSpPr>
            <p:nvPr/>
          </p:nvCxnSpPr>
          <p:spPr>
            <a:xfrm flipV="1">
              <a:off x="4495795" y="5562600"/>
              <a:ext cx="5" cy="457200"/>
            </a:xfrm>
            <a:prstGeom prst="line">
              <a:avLst/>
            </a:prstGeom>
            <a:ln w="76200" cap="rnd">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486400" y="5692914"/>
              <a:ext cx="2971800" cy="707886"/>
            </a:xfrm>
            <a:prstGeom prst="rect">
              <a:avLst/>
            </a:prstGeom>
            <a:noFill/>
          </p:spPr>
          <p:txBody>
            <a:bodyPr wrap="square" rtlCol="0">
              <a:spAutoFit/>
            </a:bodyPr>
            <a:lstStyle/>
            <a:p>
              <a:r>
                <a:rPr lang="en-US" sz="4000" b="1" i="1">
                  <a:solidFill>
                    <a:srgbClr val="FF0000"/>
                  </a:solidFill>
                </a:rPr>
                <a:t>Dominant</a:t>
              </a:r>
            </a:p>
          </p:txBody>
        </p:sp>
      </p:grpSp>
      <p:sp>
        <p:nvSpPr>
          <p:cNvPr id="35" name="Left Arrow 34"/>
          <p:cNvSpPr/>
          <p:nvPr/>
        </p:nvSpPr>
        <p:spPr>
          <a:xfrm rot="16200000">
            <a:off x="5493547" y="1745458"/>
            <a:ext cx="1676399"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algn="ctr"/>
            <a:r>
              <a:rPr lang="en-US" sz="2600" b="1" dirty="0" err="1">
                <a:solidFill>
                  <a:prstClr val="white"/>
                </a:solidFill>
              </a:rPr>
              <a:t>Subarray</a:t>
            </a:r>
            <a:endParaRPr lang="en-US" sz="2600" b="1" dirty="0">
              <a:solidFill>
                <a:prstClr val="white"/>
              </a:solidFill>
            </a:endParaRPr>
          </a:p>
        </p:txBody>
      </p:sp>
      <p:sp>
        <p:nvSpPr>
          <p:cNvPr id="36" name="Left Arrow 35"/>
          <p:cNvSpPr/>
          <p:nvPr/>
        </p:nvSpPr>
        <p:spPr>
          <a:xfrm rot="16200000">
            <a:off x="5689338" y="3285333"/>
            <a:ext cx="133985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algn="ctr"/>
            <a:r>
              <a:rPr lang="en-US" sz="2600" b="1" dirty="0">
                <a:solidFill>
                  <a:prstClr val="white"/>
                </a:solidFill>
              </a:rPr>
              <a:t>I/O</a:t>
            </a:r>
          </a:p>
        </p:txBody>
      </p:sp>
    </p:spTree>
    <p:extLst>
      <p:ext uri="{BB962C8B-B14F-4D97-AF65-F5344CB8AC3E}">
        <p14:creationId xmlns:p14="http://schemas.microsoft.com/office/powerpoint/2010/main" val="53915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53"/>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490" grpId="0"/>
      <p:bldP spid="72" grpId="0" animBg="1"/>
      <p:bldP spid="83" grpId="0"/>
      <p:bldP spid="20" grpId="0" animBg="1"/>
      <p:bldP spid="21" grpId="0" animBg="1"/>
      <p:bldP spid="23" grpId="0"/>
      <p:bldP spid="24" grpId="0"/>
      <p:bldP spid="53" grpId="0"/>
      <p:bldP spid="53" grpId="1"/>
      <p:bldP spid="35" grpId="0" animBg="1"/>
      <p:bldP spid="36"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Why is the </a:t>
            </a:r>
            <a:r>
              <a:rPr lang="en-US" dirty="0" err="1"/>
              <a:t>Subarray</a:t>
            </a:r>
            <a:r>
              <a:rPr lang="en-US" dirty="0"/>
              <a:t> So Slow?</a:t>
            </a:r>
          </a:p>
        </p:txBody>
      </p:sp>
      <p:sp>
        <p:nvSpPr>
          <p:cNvPr id="97" name="Rectangle 96"/>
          <p:cNvSpPr/>
          <p:nvPr/>
        </p:nvSpPr>
        <p:spPr>
          <a:xfrm>
            <a:off x="533400" y="990598"/>
            <a:ext cx="3309853"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prstClr val="black"/>
                </a:solidFill>
              </a:rPr>
              <a:t>Subarray</a:t>
            </a:r>
            <a:endParaRPr lang="en-US" sz="3200" b="1" i="1" dirty="0">
              <a:solidFill>
                <a:prstClr val="black"/>
              </a:solidFill>
            </a:endParaRPr>
          </a:p>
        </p:txBody>
      </p:sp>
      <p:grpSp>
        <p:nvGrpSpPr>
          <p:cNvPr id="243" name="Group 242"/>
          <p:cNvGrpSpPr/>
          <p:nvPr/>
        </p:nvGrpSpPr>
        <p:grpSpPr>
          <a:xfrm>
            <a:off x="281942" y="1600204"/>
            <a:ext cx="3451858" cy="3200400"/>
            <a:chOff x="281942" y="1828802"/>
            <a:chExt cx="3451858" cy="3200400"/>
          </a:xfrm>
        </p:grpSpPr>
        <p:sp>
          <p:nvSpPr>
            <p:cNvPr id="200" name="Rectangle 199"/>
            <p:cNvSpPr/>
            <p:nvPr/>
          </p:nvSpPr>
          <p:spPr>
            <a:xfrm>
              <a:off x="30583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01" name="Straight Arrow Connector 200"/>
            <p:cNvCxnSpPr>
              <a:stCxn id="200" idx="0"/>
            </p:cNvCxnSpPr>
            <p:nvPr/>
          </p:nvCxnSpPr>
          <p:spPr>
            <a:xfrm flipV="1">
              <a:off x="32412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Rectangle 202"/>
            <p:cNvSpPr/>
            <p:nvPr/>
          </p:nvSpPr>
          <p:spPr>
            <a:xfrm>
              <a:off x="26011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04" name="Straight Arrow Connector 203"/>
            <p:cNvCxnSpPr>
              <a:stCxn id="203" idx="0"/>
            </p:cNvCxnSpPr>
            <p:nvPr/>
          </p:nvCxnSpPr>
          <p:spPr>
            <a:xfrm flipV="1">
              <a:off x="27840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6" name="Rectangle 205"/>
            <p:cNvSpPr/>
            <p:nvPr/>
          </p:nvSpPr>
          <p:spPr>
            <a:xfrm>
              <a:off x="21439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07" name="Straight Arrow Connector 206"/>
            <p:cNvCxnSpPr>
              <a:stCxn id="206" idx="0"/>
            </p:cNvCxnSpPr>
            <p:nvPr/>
          </p:nvCxnSpPr>
          <p:spPr>
            <a:xfrm flipV="1">
              <a:off x="23268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9" name="Rectangle 208"/>
            <p:cNvSpPr/>
            <p:nvPr/>
          </p:nvSpPr>
          <p:spPr>
            <a:xfrm>
              <a:off x="16867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10" name="Straight Arrow Connector 209"/>
            <p:cNvCxnSpPr>
              <a:stCxn id="209" idx="0"/>
            </p:cNvCxnSpPr>
            <p:nvPr/>
          </p:nvCxnSpPr>
          <p:spPr>
            <a:xfrm flipV="1">
              <a:off x="18696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2" name="Rectangle 211"/>
            <p:cNvSpPr/>
            <p:nvPr/>
          </p:nvSpPr>
          <p:spPr>
            <a:xfrm>
              <a:off x="12295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13" name="Straight Arrow Connector 212"/>
            <p:cNvCxnSpPr>
              <a:stCxn id="212" idx="0"/>
            </p:cNvCxnSpPr>
            <p:nvPr/>
          </p:nvCxnSpPr>
          <p:spPr>
            <a:xfrm flipV="1">
              <a:off x="14124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a:endCxn id="216" idx="3"/>
            </p:cNvCxnSpPr>
            <p:nvPr/>
          </p:nvCxnSpPr>
          <p:spPr>
            <a:xfrm flipH="1">
              <a:off x="1104900" y="20992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6" name="Rectangle 215"/>
            <p:cNvSpPr/>
            <p:nvPr/>
          </p:nvSpPr>
          <p:spPr>
            <a:xfrm>
              <a:off x="739140" y="19163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sp>
          <p:nvSpPr>
            <p:cNvPr id="244" name="Oval 243"/>
            <p:cNvSpPr/>
            <p:nvPr/>
          </p:nvSpPr>
          <p:spPr>
            <a:xfrm>
              <a:off x="30631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45" name="Oval 244"/>
            <p:cNvSpPr/>
            <p:nvPr/>
          </p:nvSpPr>
          <p:spPr>
            <a:xfrm>
              <a:off x="26059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46" name="Oval 245"/>
            <p:cNvSpPr/>
            <p:nvPr/>
          </p:nvSpPr>
          <p:spPr>
            <a:xfrm>
              <a:off x="21487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47" name="Oval 246"/>
            <p:cNvSpPr/>
            <p:nvPr/>
          </p:nvSpPr>
          <p:spPr>
            <a:xfrm>
              <a:off x="16915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48" name="Oval 247"/>
            <p:cNvSpPr/>
            <p:nvPr/>
          </p:nvSpPr>
          <p:spPr>
            <a:xfrm>
              <a:off x="12343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cxnSp>
          <p:nvCxnSpPr>
            <p:cNvPr id="250" name="Straight Arrow Connector 249"/>
            <p:cNvCxnSpPr>
              <a:endCxn id="251" idx="3"/>
            </p:cNvCxnSpPr>
            <p:nvPr/>
          </p:nvCxnSpPr>
          <p:spPr>
            <a:xfrm flipH="1">
              <a:off x="1104900" y="25564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1" name="Rectangle 250"/>
            <p:cNvSpPr/>
            <p:nvPr/>
          </p:nvSpPr>
          <p:spPr>
            <a:xfrm>
              <a:off x="739140" y="23735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sp>
          <p:nvSpPr>
            <p:cNvPr id="253" name="Oval 252"/>
            <p:cNvSpPr/>
            <p:nvPr/>
          </p:nvSpPr>
          <p:spPr>
            <a:xfrm>
              <a:off x="30631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54" name="Oval 253"/>
            <p:cNvSpPr/>
            <p:nvPr/>
          </p:nvSpPr>
          <p:spPr>
            <a:xfrm>
              <a:off x="26059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55" name="Oval 254"/>
            <p:cNvSpPr/>
            <p:nvPr/>
          </p:nvSpPr>
          <p:spPr>
            <a:xfrm>
              <a:off x="21487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56" name="Oval 255"/>
            <p:cNvSpPr/>
            <p:nvPr/>
          </p:nvSpPr>
          <p:spPr>
            <a:xfrm>
              <a:off x="16915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57" name="Oval 256"/>
            <p:cNvSpPr/>
            <p:nvPr/>
          </p:nvSpPr>
          <p:spPr>
            <a:xfrm>
              <a:off x="12343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cxnSp>
          <p:nvCxnSpPr>
            <p:cNvPr id="258" name="Straight Arrow Connector 257"/>
            <p:cNvCxnSpPr>
              <a:endCxn id="259" idx="3"/>
            </p:cNvCxnSpPr>
            <p:nvPr/>
          </p:nvCxnSpPr>
          <p:spPr>
            <a:xfrm flipH="1">
              <a:off x="1104900" y="30136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9" name="Rectangle 258"/>
            <p:cNvSpPr/>
            <p:nvPr/>
          </p:nvSpPr>
          <p:spPr>
            <a:xfrm>
              <a:off x="739140" y="28307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sp>
          <p:nvSpPr>
            <p:cNvPr id="261" name="Oval 260"/>
            <p:cNvSpPr/>
            <p:nvPr/>
          </p:nvSpPr>
          <p:spPr>
            <a:xfrm>
              <a:off x="30631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62" name="Oval 261"/>
            <p:cNvSpPr/>
            <p:nvPr/>
          </p:nvSpPr>
          <p:spPr>
            <a:xfrm>
              <a:off x="26059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63" name="Oval 262"/>
            <p:cNvSpPr/>
            <p:nvPr/>
          </p:nvSpPr>
          <p:spPr>
            <a:xfrm>
              <a:off x="21487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64" name="Oval 263"/>
            <p:cNvSpPr/>
            <p:nvPr/>
          </p:nvSpPr>
          <p:spPr>
            <a:xfrm>
              <a:off x="16915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65" name="Oval 264"/>
            <p:cNvSpPr/>
            <p:nvPr/>
          </p:nvSpPr>
          <p:spPr>
            <a:xfrm>
              <a:off x="12343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cxnSp>
          <p:nvCxnSpPr>
            <p:cNvPr id="266" name="Straight Arrow Connector 265"/>
            <p:cNvCxnSpPr>
              <a:endCxn id="267" idx="3"/>
            </p:cNvCxnSpPr>
            <p:nvPr/>
          </p:nvCxnSpPr>
          <p:spPr>
            <a:xfrm flipH="1">
              <a:off x="1104900" y="34708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7" name="Rectangle 266"/>
            <p:cNvSpPr/>
            <p:nvPr/>
          </p:nvSpPr>
          <p:spPr>
            <a:xfrm>
              <a:off x="739140" y="32879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sp>
          <p:nvSpPr>
            <p:cNvPr id="269" name="Oval 268"/>
            <p:cNvSpPr/>
            <p:nvPr/>
          </p:nvSpPr>
          <p:spPr>
            <a:xfrm>
              <a:off x="30631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70" name="Oval 269"/>
            <p:cNvSpPr/>
            <p:nvPr/>
          </p:nvSpPr>
          <p:spPr>
            <a:xfrm>
              <a:off x="26059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71" name="Oval 270"/>
            <p:cNvSpPr/>
            <p:nvPr/>
          </p:nvSpPr>
          <p:spPr>
            <a:xfrm>
              <a:off x="21487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72" name="Oval 271"/>
            <p:cNvSpPr/>
            <p:nvPr/>
          </p:nvSpPr>
          <p:spPr>
            <a:xfrm>
              <a:off x="16915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73" name="Oval 272"/>
            <p:cNvSpPr/>
            <p:nvPr/>
          </p:nvSpPr>
          <p:spPr>
            <a:xfrm>
              <a:off x="12343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cxnSp>
          <p:nvCxnSpPr>
            <p:cNvPr id="274" name="Straight Arrow Connector 273"/>
            <p:cNvCxnSpPr>
              <a:endCxn id="275" idx="3"/>
            </p:cNvCxnSpPr>
            <p:nvPr/>
          </p:nvCxnSpPr>
          <p:spPr>
            <a:xfrm flipH="1">
              <a:off x="1104900" y="39280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5" name="Rectangle 274"/>
            <p:cNvSpPr/>
            <p:nvPr/>
          </p:nvSpPr>
          <p:spPr>
            <a:xfrm>
              <a:off x="739140" y="37451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sp>
          <p:nvSpPr>
            <p:cNvPr id="277" name="Oval 276"/>
            <p:cNvSpPr/>
            <p:nvPr/>
          </p:nvSpPr>
          <p:spPr>
            <a:xfrm>
              <a:off x="30631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78" name="Oval 277"/>
            <p:cNvSpPr/>
            <p:nvPr/>
          </p:nvSpPr>
          <p:spPr>
            <a:xfrm>
              <a:off x="26059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79" name="Oval 278"/>
            <p:cNvSpPr/>
            <p:nvPr/>
          </p:nvSpPr>
          <p:spPr>
            <a:xfrm>
              <a:off x="21487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80" name="Oval 279"/>
            <p:cNvSpPr/>
            <p:nvPr/>
          </p:nvSpPr>
          <p:spPr>
            <a:xfrm>
              <a:off x="16915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81" name="Oval 280"/>
            <p:cNvSpPr/>
            <p:nvPr/>
          </p:nvSpPr>
          <p:spPr>
            <a:xfrm>
              <a:off x="12343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19" name="Rectangle 118"/>
            <p:cNvSpPr/>
            <p:nvPr/>
          </p:nvSpPr>
          <p:spPr>
            <a:xfrm rot="16200000">
              <a:off x="-624387" y="2827472"/>
              <a:ext cx="2193660" cy="38100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black"/>
                  </a:solidFill>
                </a:rPr>
                <a:t>row decoder</a:t>
              </a:r>
            </a:p>
          </p:txBody>
        </p:sp>
        <p:sp>
          <p:nvSpPr>
            <p:cNvPr id="120" name="Rectangle 119"/>
            <p:cNvSpPr/>
            <p:nvPr/>
          </p:nvSpPr>
          <p:spPr>
            <a:xfrm>
              <a:off x="937176" y="4549142"/>
              <a:ext cx="2796624" cy="480060"/>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black"/>
                  </a:solidFill>
                </a:rPr>
                <a:t>sense amplifier</a:t>
              </a:r>
            </a:p>
          </p:txBody>
        </p:sp>
      </p:grpSp>
      <p:grpSp>
        <p:nvGrpSpPr>
          <p:cNvPr id="242" name="Group 241"/>
          <p:cNvGrpSpPr/>
          <p:nvPr/>
        </p:nvGrpSpPr>
        <p:grpSpPr>
          <a:xfrm>
            <a:off x="5501640" y="990598"/>
            <a:ext cx="2880359" cy="3337564"/>
            <a:chOff x="5501640" y="1219196"/>
            <a:chExt cx="2880359" cy="3337564"/>
          </a:xfrm>
        </p:grpSpPr>
        <p:sp>
          <p:nvSpPr>
            <p:cNvPr id="179" name="Oval 178"/>
            <p:cNvSpPr/>
            <p:nvPr/>
          </p:nvSpPr>
          <p:spPr>
            <a:xfrm>
              <a:off x="5910346" y="2144960"/>
              <a:ext cx="2052554" cy="2046040"/>
            </a:xfrm>
            <a:prstGeom prst="ellipse">
              <a:avLst/>
            </a:prstGeom>
            <a:solidFill>
              <a:schemeClr val="accent1">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0" name="Rectangle 179"/>
            <p:cNvSpPr/>
            <p:nvPr/>
          </p:nvSpPr>
          <p:spPr>
            <a:xfrm>
              <a:off x="5501640" y="191636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181" name="Straight Arrow Connector 180"/>
            <p:cNvCxnSpPr>
              <a:endCxn id="180" idx="3"/>
            </p:cNvCxnSpPr>
            <p:nvPr/>
          </p:nvCxnSpPr>
          <p:spPr>
            <a:xfrm flipH="1">
              <a:off x="5867400" y="2099240"/>
              <a:ext cx="228600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3" name="Rectangle 182"/>
            <p:cNvSpPr/>
            <p:nvPr/>
          </p:nvSpPr>
          <p:spPr>
            <a:xfrm rot="16200000">
              <a:off x="5551083" y="3070878"/>
              <a:ext cx="1142999"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rPr>
                <a:t>capacitor</a:t>
              </a:r>
            </a:p>
          </p:txBody>
        </p:sp>
        <p:sp>
          <p:nvSpPr>
            <p:cNvPr id="184" name="Rectangle 183"/>
            <p:cNvSpPr/>
            <p:nvPr/>
          </p:nvSpPr>
          <p:spPr>
            <a:xfrm>
              <a:off x="6672346" y="2754560"/>
              <a:ext cx="1295400" cy="37549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prstClr val="black"/>
                  </a:solidFill>
                </a:rPr>
                <a:t>access</a:t>
              </a:r>
            </a:p>
          </p:txBody>
        </p:sp>
        <p:sp>
          <p:nvSpPr>
            <p:cNvPr id="185" name="Rectangle 184"/>
            <p:cNvSpPr/>
            <p:nvPr/>
          </p:nvSpPr>
          <p:spPr>
            <a:xfrm>
              <a:off x="6672346" y="2889676"/>
              <a:ext cx="1279459" cy="43147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prstClr val="black"/>
                  </a:solidFill>
                </a:rPr>
                <a:t>transistor</a:t>
              </a:r>
            </a:p>
          </p:txBody>
        </p:sp>
        <p:sp>
          <p:nvSpPr>
            <p:cNvPr id="186" name="Rectangle 185"/>
            <p:cNvSpPr/>
            <p:nvPr/>
          </p:nvSpPr>
          <p:spPr>
            <a:xfrm>
              <a:off x="5757946" y="1762156"/>
              <a:ext cx="2064789" cy="32704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err="1">
                  <a:solidFill>
                    <a:prstClr val="black"/>
                  </a:solidFill>
                </a:rPr>
                <a:t>wordline</a:t>
              </a:r>
              <a:endParaRPr lang="en-US" sz="2000">
                <a:solidFill>
                  <a:prstClr val="black"/>
                </a:solidFill>
              </a:endParaRPr>
            </a:p>
          </p:txBody>
        </p:sp>
        <p:sp>
          <p:nvSpPr>
            <p:cNvPr id="187" name="Rectangle 186"/>
            <p:cNvSpPr/>
            <p:nvPr/>
          </p:nvSpPr>
          <p:spPr>
            <a:xfrm rot="16200000">
              <a:off x="7349868" y="3158868"/>
              <a:ext cx="1706594" cy="35766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err="1">
                  <a:solidFill>
                    <a:prstClr val="black"/>
                  </a:solidFill>
                </a:rPr>
                <a:t>bitline</a:t>
              </a:r>
              <a:endParaRPr lang="en-US" sz="2000">
                <a:solidFill>
                  <a:prstClr val="black"/>
                </a:solidFill>
              </a:endParaRPr>
            </a:p>
          </p:txBody>
        </p:sp>
        <p:cxnSp>
          <p:nvCxnSpPr>
            <p:cNvPr id="188" name="Straight Arrow Connector 187"/>
            <p:cNvCxnSpPr/>
            <p:nvPr/>
          </p:nvCxnSpPr>
          <p:spPr>
            <a:xfrm flipV="1">
              <a:off x="8013466" y="1975763"/>
              <a:ext cx="0" cy="2291437"/>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7291581" y="2360845"/>
              <a:ext cx="0" cy="13701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flipH="1">
              <a:off x="7071068" y="2504208"/>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flipH="1" flipV="1">
              <a:off x="7510546"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flipH="1">
              <a:off x="7071068" y="2602160"/>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a:off x="7510546" y="2830760"/>
              <a:ext cx="170121"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a:off x="6900946" y="2830760"/>
              <a:ext cx="17012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H="1" flipV="1">
              <a:off x="7071067"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a:off x="7291581" y="2099240"/>
              <a:ext cx="1" cy="28296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flipH="1">
              <a:off x="7680667" y="2830760"/>
              <a:ext cx="33279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8" name="Elbow Connector 197"/>
            <p:cNvCxnSpPr/>
            <p:nvPr/>
          </p:nvCxnSpPr>
          <p:spPr>
            <a:xfrm rot="10800000" flipV="1">
              <a:off x="6519946" y="2833142"/>
              <a:ext cx="381001" cy="226217"/>
            </a:xfrm>
            <a:prstGeom prst="bentConnector3">
              <a:avLst>
                <a:gd name="adj1" fmla="val 100625"/>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7" name="Straight Arrow Connector 216"/>
            <p:cNvCxnSpPr/>
            <p:nvPr/>
          </p:nvCxnSpPr>
          <p:spPr>
            <a:xfrm>
              <a:off x="6519945" y="3541133"/>
              <a:ext cx="0" cy="280226"/>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18" name="Straight Arrow Connector 217"/>
            <p:cNvCxnSpPr/>
            <p:nvPr/>
          </p:nvCxnSpPr>
          <p:spPr>
            <a:xfrm flipV="1">
              <a:off x="6519945" y="3059360"/>
              <a:ext cx="0" cy="133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p:nvPr/>
          </p:nvCxnSpPr>
          <p:spPr>
            <a:xfrm flipH="1">
              <a:off x="6291347" y="3426484"/>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flipH="1">
              <a:off x="6291347" y="3192960"/>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flipV="1">
              <a:off x="6519945" y="3426485"/>
              <a:ext cx="0" cy="11464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2" name="Rectangle 221"/>
            <p:cNvSpPr/>
            <p:nvPr/>
          </p:nvSpPr>
          <p:spPr>
            <a:xfrm>
              <a:off x="7830586" y="4191000"/>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sp>
          <p:nvSpPr>
            <p:cNvPr id="230" name="Rectangle 229"/>
            <p:cNvSpPr/>
            <p:nvPr/>
          </p:nvSpPr>
          <p:spPr>
            <a:xfrm>
              <a:off x="5501640" y="1219196"/>
              <a:ext cx="2522690"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black"/>
                  </a:solidFill>
                </a:rPr>
                <a:t>Cell</a:t>
              </a:r>
            </a:p>
          </p:txBody>
        </p:sp>
      </p:grpSp>
      <p:grpSp>
        <p:nvGrpSpPr>
          <p:cNvPr id="240" name="Group 239"/>
          <p:cNvGrpSpPr/>
          <p:nvPr/>
        </p:nvGrpSpPr>
        <p:grpSpPr>
          <a:xfrm>
            <a:off x="5072146" y="3962402"/>
            <a:ext cx="3386053" cy="838200"/>
            <a:chOff x="5072146" y="4191000"/>
            <a:chExt cx="3386053" cy="838200"/>
          </a:xfrm>
        </p:grpSpPr>
        <p:sp>
          <p:nvSpPr>
            <p:cNvPr id="234" name="Rectangle 233"/>
            <p:cNvSpPr/>
            <p:nvPr/>
          </p:nvSpPr>
          <p:spPr>
            <a:xfrm>
              <a:off x="5072146" y="4495800"/>
              <a:ext cx="3386053" cy="533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a:solidFill>
                    <a:srgbClr val="FF0000"/>
                  </a:solidFill>
                </a:rPr>
                <a:t>large sense amplifier</a:t>
              </a:r>
            </a:p>
          </p:txBody>
        </p:sp>
        <p:sp>
          <p:nvSpPr>
            <p:cNvPr id="237" name="Rectangle 236"/>
            <p:cNvSpPr/>
            <p:nvPr/>
          </p:nvSpPr>
          <p:spPr>
            <a:xfrm>
              <a:off x="7833610" y="4191000"/>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grpSp>
      <p:grpSp>
        <p:nvGrpSpPr>
          <p:cNvPr id="133" name="Group 132"/>
          <p:cNvGrpSpPr/>
          <p:nvPr/>
        </p:nvGrpSpPr>
        <p:grpSpPr>
          <a:xfrm>
            <a:off x="3048000" y="1474386"/>
            <a:ext cx="1003835" cy="2855580"/>
            <a:chOff x="7338060" y="1622874"/>
            <a:chExt cx="1003835" cy="2855580"/>
          </a:xfrm>
        </p:grpSpPr>
        <p:sp>
          <p:nvSpPr>
            <p:cNvPr id="139" name="Rounded Rectangle 138"/>
            <p:cNvSpPr/>
            <p:nvPr/>
          </p:nvSpPr>
          <p:spPr>
            <a:xfrm rot="16200000">
              <a:off x="6824570" y="2669765"/>
              <a:ext cx="2564215" cy="470434"/>
            </a:xfrm>
            <a:prstGeom prst="roundRect">
              <a:avLst>
                <a:gd name="adj" fmla="val 12383"/>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cs typeface="Calibri"/>
                </a:rPr>
                <a:t>bitline</a:t>
              </a:r>
              <a:r>
                <a:rPr lang="en-US" sz="2400" b="1" i="1" dirty="0">
                  <a:solidFill>
                    <a:srgbClr val="FF0000"/>
                  </a:solidFill>
                  <a:cs typeface="Calibri"/>
                </a:rPr>
                <a:t>: 512 cells</a:t>
              </a:r>
            </a:p>
          </p:txBody>
        </p:sp>
        <p:cxnSp>
          <p:nvCxnSpPr>
            <p:cNvPr id="134" name="Straight Arrow Connector 133"/>
            <p:cNvCxnSpPr/>
            <p:nvPr/>
          </p:nvCxnSpPr>
          <p:spPr>
            <a:xfrm>
              <a:off x="7947657" y="1977290"/>
              <a:ext cx="0" cy="1981200"/>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H="1" flipV="1">
              <a:off x="7871460" y="1895653"/>
              <a:ext cx="76198" cy="81637"/>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V="1">
              <a:off x="7871460" y="3958490"/>
              <a:ext cx="76198" cy="83508"/>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1" name="Rectangle 150"/>
            <p:cNvSpPr/>
            <p:nvPr/>
          </p:nvSpPr>
          <p:spPr>
            <a:xfrm>
              <a:off x="7338060" y="4112694"/>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152" name="Straight Arrow Connector 151"/>
            <p:cNvCxnSpPr>
              <a:stCxn id="151" idx="0"/>
            </p:cNvCxnSpPr>
            <p:nvPr/>
          </p:nvCxnSpPr>
          <p:spPr>
            <a:xfrm flipV="1">
              <a:off x="7520940" y="1748692"/>
              <a:ext cx="4763" cy="2364002"/>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Oval 153"/>
            <p:cNvSpPr/>
            <p:nvPr/>
          </p:nvSpPr>
          <p:spPr>
            <a:xfrm>
              <a:off x="7342823" y="18401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55" name="Oval 154"/>
            <p:cNvSpPr/>
            <p:nvPr/>
          </p:nvSpPr>
          <p:spPr>
            <a:xfrm>
              <a:off x="7342823" y="22973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56" name="Oval 155"/>
            <p:cNvSpPr/>
            <p:nvPr/>
          </p:nvSpPr>
          <p:spPr>
            <a:xfrm>
              <a:off x="7342823" y="27545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57" name="Oval 156"/>
            <p:cNvSpPr/>
            <p:nvPr/>
          </p:nvSpPr>
          <p:spPr>
            <a:xfrm>
              <a:off x="7342823" y="32117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58" name="Oval 157"/>
            <p:cNvSpPr/>
            <p:nvPr/>
          </p:nvSpPr>
          <p:spPr>
            <a:xfrm>
              <a:off x="7342823" y="36689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grpSp>
      <p:grpSp>
        <p:nvGrpSpPr>
          <p:cNvPr id="64" name="Group 63"/>
          <p:cNvGrpSpPr/>
          <p:nvPr/>
        </p:nvGrpSpPr>
        <p:grpSpPr>
          <a:xfrm>
            <a:off x="3253742" y="1295404"/>
            <a:ext cx="1242058" cy="565684"/>
            <a:chOff x="3253742" y="1524002"/>
            <a:chExt cx="1242058" cy="565684"/>
          </a:xfrm>
        </p:grpSpPr>
        <p:cxnSp>
          <p:nvCxnSpPr>
            <p:cNvPr id="249" name="Straight Arrow Connector 248"/>
            <p:cNvCxnSpPr/>
            <p:nvPr/>
          </p:nvCxnSpPr>
          <p:spPr>
            <a:xfrm flipH="1">
              <a:off x="3253742" y="1752602"/>
              <a:ext cx="474820" cy="33708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2" name="Rectangle 281"/>
            <p:cNvSpPr/>
            <p:nvPr/>
          </p:nvSpPr>
          <p:spPr>
            <a:xfrm>
              <a:off x="3657598" y="1524002"/>
              <a:ext cx="838202"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black"/>
                  </a:solidFill>
                </a:rPr>
                <a:t>cell</a:t>
              </a:r>
            </a:p>
          </p:txBody>
        </p:sp>
        <p:cxnSp>
          <p:nvCxnSpPr>
            <p:cNvPr id="287" name="Straight Arrow Connector 286"/>
            <p:cNvCxnSpPr/>
            <p:nvPr/>
          </p:nvCxnSpPr>
          <p:spPr>
            <a:xfrm flipH="1">
              <a:off x="3728562" y="1752602"/>
              <a:ext cx="8143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88" name="Content Placeholder 2"/>
          <p:cNvSpPr txBox="1">
            <a:spLocks/>
          </p:cNvSpPr>
          <p:nvPr/>
        </p:nvSpPr>
        <p:spPr>
          <a:xfrm>
            <a:off x="381000" y="4953000"/>
            <a:ext cx="8305800" cy="144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3200" b="1" dirty="0">
                <a:solidFill>
                  <a:prstClr val="black"/>
                </a:solidFill>
              </a:rPr>
              <a:t>Long </a:t>
            </a:r>
            <a:r>
              <a:rPr lang="en-US" sz="3200" b="1" dirty="0" err="1">
                <a:solidFill>
                  <a:prstClr val="black"/>
                </a:solidFill>
              </a:rPr>
              <a:t>bitline</a:t>
            </a:r>
            <a:endParaRPr lang="en-US" sz="3200" b="1" dirty="0">
              <a:solidFill>
                <a:prstClr val="black"/>
              </a:solidFill>
            </a:endParaRPr>
          </a:p>
          <a:p>
            <a:pPr lvl="1">
              <a:lnSpc>
                <a:spcPct val="90000"/>
              </a:lnSpc>
            </a:pPr>
            <a:r>
              <a:rPr lang="en-US" sz="2800" b="1" dirty="0">
                <a:solidFill>
                  <a:srgbClr val="006600"/>
                </a:solidFill>
              </a:rPr>
              <a:t>Amortizes sense amplifier cost </a:t>
            </a:r>
            <a:r>
              <a:rPr lang="en-US" sz="2800" b="1" dirty="0">
                <a:solidFill>
                  <a:srgbClr val="006600"/>
                </a:solidFill>
                <a:sym typeface="Wingdings" pitchFamily="2" charset="2"/>
              </a:rPr>
              <a:t> Small area</a:t>
            </a:r>
          </a:p>
          <a:p>
            <a:pPr lvl="1">
              <a:lnSpc>
                <a:spcPct val="90000"/>
              </a:lnSpc>
            </a:pPr>
            <a:r>
              <a:rPr lang="en-US" sz="2800" b="1" dirty="0">
                <a:solidFill>
                  <a:srgbClr val="FF0000"/>
                </a:solidFill>
                <a:sym typeface="Wingdings" pitchFamily="2" charset="2"/>
              </a:rPr>
              <a:t>Large </a:t>
            </a:r>
            <a:r>
              <a:rPr lang="en-US" sz="2800" b="1" dirty="0" err="1">
                <a:solidFill>
                  <a:srgbClr val="FF0000"/>
                </a:solidFill>
                <a:sym typeface="Wingdings" pitchFamily="2" charset="2"/>
              </a:rPr>
              <a:t>bitline</a:t>
            </a:r>
            <a:r>
              <a:rPr lang="en-US" sz="2800" b="1" dirty="0">
                <a:solidFill>
                  <a:srgbClr val="FF0000"/>
                </a:solidFill>
                <a:sym typeface="Wingdings" pitchFamily="2" charset="2"/>
              </a:rPr>
              <a:t> capacitance  High latency &amp; power</a:t>
            </a:r>
            <a:endParaRPr lang="en-US" sz="2800" dirty="0">
              <a:solidFill>
                <a:srgbClr val="FF0000"/>
              </a:solidFill>
            </a:endParaRPr>
          </a:p>
          <a:p>
            <a:pPr marL="749300" lvl="1" indent="-349250">
              <a:lnSpc>
                <a:spcPct val="90000"/>
              </a:lnSpc>
            </a:pPr>
            <a:endParaRPr lang="en-US" dirty="0">
              <a:solidFill>
                <a:prstClr val="black"/>
              </a:solidFill>
            </a:endParaRPr>
          </a:p>
          <a:p>
            <a:pPr marL="749300" lvl="1" indent="-349250">
              <a:lnSpc>
                <a:spcPct val="90000"/>
              </a:lnSpc>
            </a:pPr>
            <a:endParaRPr lang="en-US" sz="4400" b="1" i="1" dirty="0">
              <a:solidFill>
                <a:srgbClr val="1F497D"/>
              </a:solidFill>
            </a:endParaRPr>
          </a:p>
          <a:p>
            <a:pPr marL="746125" lvl="1" indent="-346075">
              <a:lnSpc>
                <a:spcPct val="90000"/>
              </a:lnSpc>
            </a:pPr>
            <a:endParaRPr lang="en-US" dirty="0">
              <a:solidFill>
                <a:prstClr val="black"/>
              </a:solidFill>
            </a:endParaRPr>
          </a:p>
        </p:txBody>
      </p:sp>
      <p:sp>
        <p:nvSpPr>
          <p:cNvPr id="99" name="Rectangle 98"/>
          <p:cNvSpPr/>
          <p:nvPr/>
        </p:nvSpPr>
        <p:spPr>
          <a:xfrm rot="16200000">
            <a:off x="7330024" y="2902086"/>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black"/>
                </a:solidFill>
              </a:rPr>
              <a:t>sense amplifier</a:t>
            </a:r>
          </a:p>
        </p:txBody>
      </p:sp>
      <p:cxnSp>
        <p:nvCxnSpPr>
          <p:cNvPr id="100" name="Straight Arrow Connector 99"/>
          <p:cNvCxnSpPr/>
          <p:nvPr/>
        </p:nvCxnSpPr>
        <p:spPr>
          <a:xfrm>
            <a:off x="8001000" y="4157119"/>
            <a:ext cx="579835"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H="1">
            <a:off x="5181600" y="1874524"/>
            <a:ext cx="472082"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rot="16200000">
            <a:off x="3740286" y="2527162"/>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black"/>
                </a:solidFill>
              </a:rPr>
              <a:t>row decoder</a:t>
            </a:r>
          </a:p>
        </p:txBody>
      </p:sp>
    </p:spTree>
    <p:extLst>
      <p:ext uri="{BB962C8B-B14F-4D97-AF65-F5344CB8AC3E}">
        <p14:creationId xmlns:p14="http://schemas.microsoft.com/office/powerpoint/2010/main" val="162929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 Size) vs. Latency</a:t>
            </a:r>
          </a:p>
        </p:txBody>
      </p:sp>
      <p:sp>
        <p:nvSpPr>
          <p:cNvPr id="5" name="Right Arrow 4"/>
          <p:cNvSpPr/>
          <p:nvPr/>
        </p:nvSpPr>
        <p:spPr>
          <a:xfrm>
            <a:off x="3238500" y="21640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sz="4000" b="1" dirty="0">
                <a:solidFill>
                  <a:prstClr val="white"/>
                </a:solidFill>
              </a:rPr>
              <a:t>Faster</a:t>
            </a:r>
          </a:p>
        </p:txBody>
      </p:sp>
      <p:sp>
        <p:nvSpPr>
          <p:cNvPr id="97" name="Right Arrow 96"/>
          <p:cNvSpPr/>
          <p:nvPr/>
        </p:nvSpPr>
        <p:spPr>
          <a:xfrm flipH="1">
            <a:off x="3238500" y="35356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sz="4000" b="1" dirty="0">
                <a:solidFill>
                  <a:prstClr val="white"/>
                </a:solidFill>
              </a:rPr>
              <a:t>Smaller</a:t>
            </a:r>
          </a:p>
        </p:txBody>
      </p:sp>
      <p:grpSp>
        <p:nvGrpSpPr>
          <p:cNvPr id="15" name="Group 14"/>
          <p:cNvGrpSpPr/>
          <p:nvPr/>
        </p:nvGrpSpPr>
        <p:grpSpPr>
          <a:xfrm>
            <a:off x="5867400" y="1066800"/>
            <a:ext cx="2590800" cy="5105400"/>
            <a:chOff x="5867400" y="1066800"/>
            <a:chExt cx="2590800" cy="5105400"/>
          </a:xfrm>
        </p:grpSpPr>
        <p:sp>
          <p:nvSpPr>
            <p:cNvPr id="250" name="Rectangle 249"/>
            <p:cNvSpPr/>
            <p:nvPr/>
          </p:nvSpPr>
          <p:spPr>
            <a:xfrm>
              <a:off x="77066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51" name="Straight Arrow Connector 250"/>
            <p:cNvCxnSpPr>
              <a:stCxn id="250" idx="0"/>
            </p:cNvCxnSpPr>
            <p:nvPr/>
          </p:nvCxnSpPr>
          <p:spPr>
            <a:xfrm flipV="1">
              <a:off x="78895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3" name="Rectangle 252"/>
            <p:cNvSpPr/>
            <p:nvPr/>
          </p:nvSpPr>
          <p:spPr>
            <a:xfrm>
              <a:off x="72494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54" name="Straight Arrow Connector 253"/>
            <p:cNvCxnSpPr>
              <a:stCxn id="253" idx="0"/>
            </p:cNvCxnSpPr>
            <p:nvPr/>
          </p:nvCxnSpPr>
          <p:spPr>
            <a:xfrm flipV="1">
              <a:off x="74323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8" name="Rectangle 257"/>
            <p:cNvSpPr/>
            <p:nvPr/>
          </p:nvSpPr>
          <p:spPr>
            <a:xfrm>
              <a:off x="67922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59" name="Straight Arrow Connector 258"/>
            <p:cNvCxnSpPr>
              <a:stCxn id="258" idx="0"/>
            </p:cNvCxnSpPr>
            <p:nvPr/>
          </p:nvCxnSpPr>
          <p:spPr>
            <a:xfrm flipV="1">
              <a:off x="69751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1" name="Rectangle 260"/>
            <p:cNvSpPr/>
            <p:nvPr/>
          </p:nvSpPr>
          <p:spPr>
            <a:xfrm>
              <a:off x="63350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62" name="Straight Arrow Connector 261"/>
            <p:cNvCxnSpPr>
              <a:stCxn id="261" idx="0"/>
            </p:cNvCxnSpPr>
            <p:nvPr/>
          </p:nvCxnSpPr>
          <p:spPr>
            <a:xfrm flipV="1">
              <a:off x="65179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6" name="Oval 275"/>
            <p:cNvSpPr/>
            <p:nvPr/>
          </p:nvSpPr>
          <p:spPr>
            <a:xfrm>
              <a:off x="77114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77" name="Oval 276"/>
            <p:cNvSpPr/>
            <p:nvPr/>
          </p:nvSpPr>
          <p:spPr>
            <a:xfrm>
              <a:off x="72542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78" name="Oval 277"/>
            <p:cNvSpPr/>
            <p:nvPr/>
          </p:nvSpPr>
          <p:spPr>
            <a:xfrm>
              <a:off x="67970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79" name="Oval 278"/>
            <p:cNvSpPr/>
            <p:nvPr/>
          </p:nvSpPr>
          <p:spPr>
            <a:xfrm>
              <a:off x="63398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80" name="Oval 279"/>
            <p:cNvSpPr/>
            <p:nvPr/>
          </p:nvSpPr>
          <p:spPr>
            <a:xfrm>
              <a:off x="77114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81" name="Oval 280"/>
            <p:cNvSpPr/>
            <p:nvPr/>
          </p:nvSpPr>
          <p:spPr>
            <a:xfrm>
              <a:off x="72542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82" name="Oval 281"/>
            <p:cNvSpPr/>
            <p:nvPr/>
          </p:nvSpPr>
          <p:spPr>
            <a:xfrm>
              <a:off x="67970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83" name="Oval 282"/>
            <p:cNvSpPr/>
            <p:nvPr/>
          </p:nvSpPr>
          <p:spPr>
            <a:xfrm>
              <a:off x="63398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18" name="Rectangle 317"/>
            <p:cNvSpPr/>
            <p:nvPr/>
          </p:nvSpPr>
          <p:spPr>
            <a:xfrm>
              <a:off x="77066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319" name="Straight Arrow Connector 318"/>
            <p:cNvCxnSpPr>
              <a:stCxn id="318" idx="0"/>
            </p:cNvCxnSpPr>
            <p:nvPr/>
          </p:nvCxnSpPr>
          <p:spPr>
            <a:xfrm flipV="1">
              <a:off x="78895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0" name="Rectangle 319"/>
            <p:cNvSpPr/>
            <p:nvPr/>
          </p:nvSpPr>
          <p:spPr>
            <a:xfrm>
              <a:off x="72494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321" name="Straight Arrow Connector 320"/>
            <p:cNvCxnSpPr>
              <a:stCxn id="320" idx="0"/>
            </p:cNvCxnSpPr>
            <p:nvPr/>
          </p:nvCxnSpPr>
          <p:spPr>
            <a:xfrm flipV="1">
              <a:off x="74323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2" name="Rectangle 321"/>
            <p:cNvSpPr/>
            <p:nvPr/>
          </p:nvSpPr>
          <p:spPr>
            <a:xfrm>
              <a:off x="67922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324" name="Straight Arrow Connector 323"/>
            <p:cNvCxnSpPr>
              <a:stCxn id="322" idx="0"/>
            </p:cNvCxnSpPr>
            <p:nvPr/>
          </p:nvCxnSpPr>
          <p:spPr>
            <a:xfrm flipV="1">
              <a:off x="69751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5" name="Rectangle 324"/>
            <p:cNvSpPr/>
            <p:nvPr/>
          </p:nvSpPr>
          <p:spPr>
            <a:xfrm>
              <a:off x="63350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326" name="Straight Arrow Connector 325"/>
            <p:cNvCxnSpPr>
              <a:stCxn id="325" idx="0"/>
            </p:cNvCxnSpPr>
            <p:nvPr/>
          </p:nvCxnSpPr>
          <p:spPr>
            <a:xfrm flipV="1">
              <a:off x="65179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7" name="Oval 326"/>
            <p:cNvSpPr/>
            <p:nvPr/>
          </p:nvSpPr>
          <p:spPr>
            <a:xfrm>
              <a:off x="77114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28" name="Oval 327"/>
            <p:cNvSpPr/>
            <p:nvPr/>
          </p:nvSpPr>
          <p:spPr>
            <a:xfrm>
              <a:off x="72542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29" name="Oval 328"/>
            <p:cNvSpPr/>
            <p:nvPr/>
          </p:nvSpPr>
          <p:spPr>
            <a:xfrm>
              <a:off x="67970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30" name="Oval 329"/>
            <p:cNvSpPr/>
            <p:nvPr/>
          </p:nvSpPr>
          <p:spPr>
            <a:xfrm>
              <a:off x="63398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31" name="Oval 330"/>
            <p:cNvSpPr/>
            <p:nvPr/>
          </p:nvSpPr>
          <p:spPr>
            <a:xfrm>
              <a:off x="77114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32" name="Oval 331"/>
            <p:cNvSpPr/>
            <p:nvPr/>
          </p:nvSpPr>
          <p:spPr>
            <a:xfrm>
              <a:off x="72542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33" name="Oval 332"/>
            <p:cNvSpPr/>
            <p:nvPr/>
          </p:nvSpPr>
          <p:spPr>
            <a:xfrm>
              <a:off x="67970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34" name="Oval 333"/>
            <p:cNvSpPr/>
            <p:nvPr/>
          </p:nvSpPr>
          <p:spPr>
            <a:xfrm>
              <a:off x="63398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48" name="Rounded Rectangle 147"/>
            <p:cNvSpPr/>
            <p:nvPr/>
          </p:nvSpPr>
          <p:spPr>
            <a:xfrm>
              <a:off x="5867400" y="10668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b="1" dirty="0">
                  <a:solidFill>
                    <a:prstClr val="black"/>
                  </a:solidFill>
                  <a:cs typeface="Calibri"/>
                </a:rPr>
                <a:t>Short </a:t>
              </a:r>
              <a:r>
                <a:rPr lang="en-US" sz="3600" b="1" dirty="0" err="1">
                  <a:solidFill>
                    <a:prstClr val="black"/>
                  </a:solidFill>
                  <a:cs typeface="Calibri"/>
                </a:rPr>
                <a:t>Bitline</a:t>
              </a:r>
              <a:endParaRPr lang="en-US" sz="3600" b="1" dirty="0">
                <a:solidFill>
                  <a:prstClr val="black"/>
                </a:solidFill>
                <a:cs typeface="Calibri"/>
              </a:endParaRPr>
            </a:p>
            <a:p>
              <a:pPr algn="ctr">
                <a:lnSpc>
                  <a:spcPct val="80000"/>
                </a:lnSpc>
              </a:pPr>
              <a:endParaRPr lang="en-US" sz="3600" b="1" dirty="0">
                <a:solidFill>
                  <a:prstClr val="black"/>
                </a:solidFill>
                <a:cs typeface="Calibri"/>
              </a:endParaRPr>
            </a:p>
          </p:txBody>
        </p:sp>
        <p:sp>
          <p:nvSpPr>
            <p:cNvPr id="380" name="Rectangle 379"/>
            <p:cNvSpPr/>
            <p:nvPr/>
          </p:nvSpPr>
          <p:spPr>
            <a:xfrm>
              <a:off x="7696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381" name="Straight Arrow Connector 380"/>
            <p:cNvCxnSpPr>
              <a:stCxn id="380" idx="0"/>
            </p:cNvCxnSpPr>
            <p:nvPr/>
          </p:nvCxnSpPr>
          <p:spPr>
            <a:xfrm flipV="1">
              <a:off x="78790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2" name="Rectangle 381"/>
            <p:cNvSpPr/>
            <p:nvPr/>
          </p:nvSpPr>
          <p:spPr>
            <a:xfrm>
              <a:off x="72390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383" name="Straight Arrow Connector 382"/>
            <p:cNvCxnSpPr>
              <a:stCxn id="382" idx="0"/>
            </p:cNvCxnSpPr>
            <p:nvPr/>
          </p:nvCxnSpPr>
          <p:spPr>
            <a:xfrm flipV="1">
              <a:off x="74218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6781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385" name="Straight Arrow Connector 384"/>
            <p:cNvCxnSpPr>
              <a:stCxn id="384" idx="0"/>
            </p:cNvCxnSpPr>
            <p:nvPr/>
          </p:nvCxnSpPr>
          <p:spPr>
            <a:xfrm flipV="1">
              <a:off x="69646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6" name="Rectangle 385"/>
            <p:cNvSpPr/>
            <p:nvPr/>
          </p:nvSpPr>
          <p:spPr>
            <a:xfrm>
              <a:off x="6324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387" name="Straight Arrow Connector 386"/>
            <p:cNvCxnSpPr>
              <a:stCxn id="386" idx="0"/>
            </p:cNvCxnSpPr>
            <p:nvPr/>
          </p:nvCxnSpPr>
          <p:spPr>
            <a:xfrm flipV="1">
              <a:off x="65074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8" name="Oval 387"/>
            <p:cNvSpPr/>
            <p:nvPr/>
          </p:nvSpPr>
          <p:spPr>
            <a:xfrm>
              <a:off x="7700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89" name="Oval 388"/>
            <p:cNvSpPr/>
            <p:nvPr/>
          </p:nvSpPr>
          <p:spPr>
            <a:xfrm>
              <a:off x="72437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90" name="Oval 389"/>
            <p:cNvSpPr/>
            <p:nvPr/>
          </p:nvSpPr>
          <p:spPr>
            <a:xfrm>
              <a:off x="6786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91" name="Oval 390"/>
            <p:cNvSpPr/>
            <p:nvPr/>
          </p:nvSpPr>
          <p:spPr>
            <a:xfrm>
              <a:off x="6329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92" name="Oval 391"/>
            <p:cNvSpPr/>
            <p:nvPr/>
          </p:nvSpPr>
          <p:spPr>
            <a:xfrm>
              <a:off x="7700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93" name="Oval 392"/>
            <p:cNvSpPr/>
            <p:nvPr/>
          </p:nvSpPr>
          <p:spPr>
            <a:xfrm>
              <a:off x="72437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94" name="Oval 393"/>
            <p:cNvSpPr/>
            <p:nvPr/>
          </p:nvSpPr>
          <p:spPr>
            <a:xfrm>
              <a:off x="6786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95" name="Oval 394"/>
            <p:cNvSpPr/>
            <p:nvPr/>
          </p:nvSpPr>
          <p:spPr>
            <a:xfrm>
              <a:off x="6329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grpSp>
      <p:grpSp>
        <p:nvGrpSpPr>
          <p:cNvPr id="14" name="Group 13"/>
          <p:cNvGrpSpPr/>
          <p:nvPr/>
        </p:nvGrpSpPr>
        <p:grpSpPr>
          <a:xfrm>
            <a:off x="495300" y="1066800"/>
            <a:ext cx="2514600" cy="5105400"/>
            <a:chOff x="495300" y="1066800"/>
            <a:chExt cx="2514600" cy="5105400"/>
          </a:xfrm>
        </p:grpSpPr>
        <p:sp>
          <p:nvSpPr>
            <p:cNvPr id="131" name="Rounded Rectangle 130"/>
            <p:cNvSpPr/>
            <p:nvPr/>
          </p:nvSpPr>
          <p:spPr>
            <a:xfrm>
              <a:off x="495300" y="10668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b="1" dirty="0">
                  <a:solidFill>
                    <a:prstClr val="black"/>
                  </a:solidFill>
                  <a:cs typeface="Calibri"/>
                </a:rPr>
                <a:t>Long </a:t>
              </a:r>
              <a:r>
                <a:rPr lang="en-US" sz="3600" b="1" dirty="0" err="1">
                  <a:solidFill>
                    <a:prstClr val="black"/>
                  </a:solidFill>
                  <a:cs typeface="Calibri"/>
                </a:rPr>
                <a:t>Bitline</a:t>
              </a:r>
              <a:endParaRPr lang="en-US" sz="3600" b="1" dirty="0">
                <a:solidFill>
                  <a:prstClr val="black"/>
                </a:solidFill>
                <a:cs typeface="Calibri"/>
              </a:endParaRPr>
            </a:p>
            <a:p>
              <a:pPr algn="ctr">
                <a:lnSpc>
                  <a:spcPct val="80000"/>
                </a:lnSpc>
              </a:pPr>
              <a:endParaRPr lang="en-US" sz="3600" b="1" dirty="0">
                <a:solidFill>
                  <a:prstClr val="black"/>
                </a:solidFill>
                <a:cs typeface="Calibri"/>
              </a:endParaRPr>
            </a:p>
          </p:txBody>
        </p:sp>
        <p:sp>
          <p:nvSpPr>
            <p:cNvPr id="183" name="Rectangle 182"/>
            <p:cNvSpPr/>
            <p:nvPr/>
          </p:nvSpPr>
          <p:spPr>
            <a:xfrm>
              <a:off x="2209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184" name="Straight Arrow Connector 183"/>
            <p:cNvCxnSpPr>
              <a:stCxn id="183" idx="0"/>
            </p:cNvCxnSpPr>
            <p:nvPr/>
          </p:nvCxnSpPr>
          <p:spPr>
            <a:xfrm flipV="1">
              <a:off x="23926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6" name="Rectangle 185"/>
            <p:cNvSpPr/>
            <p:nvPr/>
          </p:nvSpPr>
          <p:spPr>
            <a:xfrm>
              <a:off x="1752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187" name="Straight Arrow Connector 186"/>
            <p:cNvCxnSpPr>
              <a:stCxn id="186" idx="0"/>
            </p:cNvCxnSpPr>
            <p:nvPr/>
          </p:nvCxnSpPr>
          <p:spPr>
            <a:xfrm flipV="1">
              <a:off x="19354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9" name="Rectangle 188"/>
            <p:cNvSpPr/>
            <p:nvPr/>
          </p:nvSpPr>
          <p:spPr>
            <a:xfrm>
              <a:off x="12954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190" name="Straight Arrow Connector 189"/>
            <p:cNvCxnSpPr>
              <a:stCxn id="189" idx="0"/>
            </p:cNvCxnSpPr>
            <p:nvPr/>
          </p:nvCxnSpPr>
          <p:spPr>
            <a:xfrm flipV="1">
              <a:off x="14782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2" name="Rectangle 191"/>
            <p:cNvSpPr/>
            <p:nvPr/>
          </p:nvSpPr>
          <p:spPr>
            <a:xfrm>
              <a:off x="838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193" name="Straight Arrow Connector 192"/>
            <p:cNvCxnSpPr>
              <a:stCxn id="192" idx="0"/>
            </p:cNvCxnSpPr>
            <p:nvPr/>
          </p:nvCxnSpPr>
          <p:spPr>
            <a:xfrm flipV="1">
              <a:off x="10210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7" name="Oval 206"/>
            <p:cNvSpPr/>
            <p:nvPr/>
          </p:nvSpPr>
          <p:spPr>
            <a:xfrm>
              <a:off x="22145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08" name="Oval 207"/>
            <p:cNvSpPr/>
            <p:nvPr/>
          </p:nvSpPr>
          <p:spPr>
            <a:xfrm>
              <a:off x="17573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09" name="Oval 208"/>
            <p:cNvSpPr/>
            <p:nvPr/>
          </p:nvSpPr>
          <p:spPr>
            <a:xfrm>
              <a:off x="13001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10" name="Oval 209"/>
            <p:cNvSpPr/>
            <p:nvPr/>
          </p:nvSpPr>
          <p:spPr>
            <a:xfrm>
              <a:off x="8429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15" name="Oval 214"/>
            <p:cNvSpPr/>
            <p:nvPr/>
          </p:nvSpPr>
          <p:spPr>
            <a:xfrm>
              <a:off x="22145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16" name="Oval 215"/>
            <p:cNvSpPr/>
            <p:nvPr/>
          </p:nvSpPr>
          <p:spPr>
            <a:xfrm>
              <a:off x="17573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17" name="Oval 216"/>
            <p:cNvSpPr/>
            <p:nvPr/>
          </p:nvSpPr>
          <p:spPr>
            <a:xfrm>
              <a:off x="13001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18" name="Oval 217"/>
            <p:cNvSpPr/>
            <p:nvPr/>
          </p:nvSpPr>
          <p:spPr>
            <a:xfrm>
              <a:off x="8429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23" name="Oval 222"/>
            <p:cNvSpPr/>
            <p:nvPr/>
          </p:nvSpPr>
          <p:spPr>
            <a:xfrm>
              <a:off x="2214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24" name="Oval 223"/>
            <p:cNvSpPr/>
            <p:nvPr/>
          </p:nvSpPr>
          <p:spPr>
            <a:xfrm>
              <a:off x="1757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25" name="Oval 224"/>
            <p:cNvSpPr/>
            <p:nvPr/>
          </p:nvSpPr>
          <p:spPr>
            <a:xfrm>
              <a:off x="13001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26" name="Oval 225"/>
            <p:cNvSpPr/>
            <p:nvPr/>
          </p:nvSpPr>
          <p:spPr>
            <a:xfrm>
              <a:off x="842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31" name="Oval 230"/>
            <p:cNvSpPr/>
            <p:nvPr/>
          </p:nvSpPr>
          <p:spPr>
            <a:xfrm>
              <a:off x="2214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32" name="Oval 231"/>
            <p:cNvSpPr/>
            <p:nvPr/>
          </p:nvSpPr>
          <p:spPr>
            <a:xfrm>
              <a:off x="1757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33" name="Oval 232"/>
            <p:cNvSpPr/>
            <p:nvPr/>
          </p:nvSpPr>
          <p:spPr>
            <a:xfrm>
              <a:off x="13001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34" name="Oval 233"/>
            <p:cNvSpPr/>
            <p:nvPr/>
          </p:nvSpPr>
          <p:spPr>
            <a:xfrm>
              <a:off x="842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96" name="Oval 395"/>
            <p:cNvSpPr/>
            <p:nvPr/>
          </p:nvSpPr>
          <p:spPr>
            <a:xfrm>
              <a:off x="22098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97" name="Oval 396"/>
            <p:cNvSpPr/>
            <p:nvPr/>
          </p:nvSpPr>
          <p:spPr>
            <a:xfrm>
              <a:off x="17526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98" name="Oval 397"/>
            <p:cNvSpPr/>
            <p:nvPr/>
          </p:nvSpPr>
          <p:spPr>
            <a:xfrm>
              <a:off x="12954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99" name="Oval 398"/>
            <p:cNvSpPr/>
            <p:nvPr/>
          </p:nvSpPr>
          <p:spPr>
            <a:xfrm>
              <a:off x="8382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00" name="Oval 399"/>
            <p:cNvSpPr/>
            <p:nvPr/>
          </p:nvSpPr>
          <p:spPr>
            <a:xfrm>
              <a:off x="22098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01" name="Oval 400"/>
            <p:cNvSpPr/>
            <p:nvPr/>
          </p:nvSpPr>
          <p:spPr>
            <a:xfrm>
              <a:off x="17526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02" name="Oval 401"/>
            <p:cNvSpPr/>
            <p:nvPr/>
          </p:nvSpPr>
          <p:spPr>
            <a:xfrm>
              <a:off x="12954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03" name="Oval 402"/>
            <p:cNvSpPr/>
            <p:nvPr/>
          </p:nvSpPr>
          <p:spPr>
            <a:xfrm>
              <a:off x="8382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grpSp>
      <p:sp>
        <p:nvSpPr>
          <p:cNvPr id="404" name="Content Placeholder 2"/>
          <p:cNvSpPr txBox="1">
            <a:spLocks/>
          </p:cNvSpPr>
          <p:nvPr/>
        </p:nvSpPr>
        <p:spPr>
          <a:xfrm>
            <a:off x="457200" y="4953000"/>
            <a:ext cx="8001000" cy="648602"/>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4000" b="1" dirty="0">
                <a:solidFill>
                  <a:srgbClr val="FFFF00"/>
                </a:solidFill>
              </a:rPr>
              <a:t>Trade-Off: Area vs. Latency</a:t>
            </a:r>
          </a:p>
        </p:txBody>
      </p:sp>
    </p:spTree>
    <p:extLst>
      <p:ext uri="{BB962C8B-B14F-4D97-AF65-F5344CB8AC3E}">
        <p14:creationId xmlns:p14="http://schemas.microsoft.com/office/powerpoint/2010/main" val="11332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7" grpId="0" animBg="1"/>
      <p:bldP spid="404"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 Size) vs. Latency</a:t>
            </a:r>
          </a:p>
        </p:txBody>
      </p:sp>
      <p:graphicFrame>
        <p:nvGraphicFramePr>
          <p:cNvPr id="22" name="Chart 21"/>
          <p:cNvGraphicFramePr>
            <a:graphicFrameLocks/>
          </p:cNvGraphicFramePr>
          <p:nvPr>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algn="r"/>
            <a:r>
              <a:rPr lang="en-US" sz="2800" b="1" dirty="0">
                <a:solidFill>
                  <a:prstClr val="black"/>
                </a:solidFill>
              </a:rPr>
              <a:t>64</a:t>
            </a:r>
          </a:p>
        </p:txBody>
      </p:sp>
      <p:sp>
        <p:nvSpPr>
          <p:cNvPr id="25" name="TextBox 24"/>
          <p:cNvSpPr txBox="1"/>
          <p:nvPr/>
        </p:nvSpPr>
        <p:spPr>
          <a:xfrm>
            <a:off x="3276600" y="1066800"/>
            <a:ext cx="609600" cy="523220"/>
          </a:xfrm>
          <a:prstGeom prst="rect">
            <a:avLst/>
          </a:prstGeom>
          <a:noFill/>
        </p:spPr>
        <p:txBody>
          <a:bodyPr wrap="square" rtlCol="0">
            <a:spAutoFit/>
          </a:bodyPr>
          <a:lstStyle/>
          <a:p>
            <a:pPr algn="r"/>
            <a:r>
              <a:rPr lang="en-US" sz="2800" b="1">
                <a:solidFill>
                  <a:prstClr val="black"/>
                </a:solidFill>
              </a:rPr>
              <a:t>32</a:t>
            </a:r>
          </a:p>
        </p:txBody>
      </p:sp>
      <p:sp>
        <p:nvSpPr>
          <p:cNvPr id="36" name="TextBox 35"/>
          <p:cNvSpPr txBox="1"/>
          <p:nvPr/>
        </p:nvSpPr>
        <p:spPr>
          <a:xfrm>
            <a:off x="3581400" y="3124200"/>
            <a:ext cx="838200" cy="523220"/>
          </a:xfrm>
          <a:prstGeom prst="rect">
            <a:avLst/>
          </a:prstGeom>
          <a:noFill/>
        </p:spPr>
        <p:txBody>
          <a:bodyPr wrap="square" rtlCol="0">
            <a:spAutoFit/>
          </a:bodyPr>
          <a:lstStyle/>
          <a:p>
            <a:pPr algn="r"/>
            <a:r>
              <a:rPr lang="en-US" sz="2800" b="1" dirty="0">
                <a:solidFill>
                  <a:srgbClr val="9BBB59">
                    <a:lumMod val="75000"/>
                  </a:srgbClr>
                </a:solidFill>
              </a:rPr>
              <a:t>128</a:t>
            </a:r>
          </a:p>
        </p:txBody>
      </p:sp>
      <p:sp>
        <p:nvSpPr>
          <p:cNvPr id="37" name="TextBox 36"/>
          <p:cNvSpPr txBox="1"/>
          <p:nvPr/>
        </p:nvSpPr>
        <p:spPr>
          <a:xfrm>
            <a:off x="4572000" y="3657600"/>
            <a:ext cx="838200" cy="523220"/>
          </a:xfrm>
          <a:prstGeom prst="rect">
            <a:avLst/>
          </a:prstGeom>
          <a:noFill/>
        </p:spPr>
        <p:txBody>
          <a:bodyPr wrap="square" rtlCol="0">
            <a:spAutoFit/>
          </a:bodyPr>
          <a:lstStyle/>
          <a:p>
            <a:pPr algn="ctr"/>
            <a:r>
              <a:rPr lang="en-US" sz="2800" b="1" dirty="0">
                <a:solidFill>
                  <a:prstClr val="black"/>
                </a:solidFill>
              </a:rPr>
              <a:t>256</a:t>
            </a:r>
          </a:p>
        </p:txBody>
      </p:sp>
      <p:sp>
        <p:nvSpPr>
          <p:cNvPr id="38" name="TextBox 37"/>
          <p:cNvSpPr txBox="1"/>
          <p:nvPr/>
        </p:nvSpPr>
        <p:spPr>
          <a:xfrm>
            <a:off x="6019800" y="3757990"/>
            <a:ext cx="2895600" cy="523220"/>
          </a:xfrm>
          <a:prstGeom prst="rect">
            <a:avLst/>
          </a:prstGeom>
          <a:noFill/>
        </p:spPr>
        <p:txBody>
          <a:bodyPr wrap="square" rtlCol="0">
            <a:spAutoFit/>
          </a:bodyPr>
          <a:lstStyle/>
          <a:p>
            <a:pPr algn="ctr"/>
            <a:r>
              <a:rPr lang="en-US" sz="2800" b="1" dirty="0">
                <a:solidFill>
                  <a:srgbClr val="C0504D"/>
                </a:solidFill>
              </a:rPr>
              <a:t>512 cells/</a:t>
            </a:r>
            <a:r>
              <a:rPr lang="en-US" sz="2800" b="1" dirty="0" err="1">
                <a:solidFill>
                  <a:srgbClr val="C0504D"/>
                </a:solidFill>
              </a:rPr>
              <a:t>bitline</a:t>
            </a:r>
            <a:endParaRPr lang="en-US" sz="2800" b="1" dirty="0">
              <a:solidFill>
                <a:srgbClr val="C0504D"/>
              </a:solidFill>
            </a:endParaRPr>
          </a:p>
        </p:txBody>
      </p:sp>
      <p:sp>
        <p:nvSpPr>
          <p:cNvPr id="40" name="Rounded Rectangular Callout 39"/>
          <p:cNvSpPr/>
          <p:nvPr/>
        </p:nvSpPr>
        <p:spPr>
          <a:xfrm>
            <a:off x="6705600" y="2133600"/>
            <a:ext cx="1828800" cy="1061055"/>
          </a:xfrm>
          <a:prstGeom prst="wedgeRoundRectCallout">
            <a:avLst>
              <a:gd name="adj1" fmla="val -51805"/>
              <a:gd name="adj2" fmla="val 9935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solidFill>
                  <a:prstClr val="white"/>
                </a:solidFill>
              </a:rPr>
              <a:t>Commodity DRAM</a:t>
            </a:r>
          </a:p>
          <a:p>
            <a:pPr algn="ctr"/>
            <a:r>
              <a:rPr lang="en-US" sz="2400" b="1" dirty="0">
                <a:solidFill>
                  <a:prstClr val="white"/>
                </a:solidFill>
              </a:rPr>
              <a:t>Long </a:t>
            </a:r>
            <a:r>
              <a:rPr lang="en-US" sz="2400" b="1" dirty="0" err="1">
                <a:solidFill>
                  <a:prstClr val="white"/>
                </a:solidFill>
              </a:rPr>
              <a:t>Bitline</a:t>
            </a:r>
            <a:endParaRPr lang="en-US" sz="2400" b="1" dirty="0">
              <a:solidFill>
                <a:prstClr val="white"/>
              </a:solidFill>
            </a:endParaRP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rPr>
              <a:t>Cheaper</a:t>
            </a: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rPr>
              <a:t>Faster</a:t>
            </a:r>
          </a:p>
        </p:txBody>
      </p:sp>
      <p:sp>
        <p:nvSpPr>
          <p:cNvPr id="12" name="Rounded Rectangular Callout 11"/>
          <p:cNvSpPr/>
          <p:nvPr/>
        </p:nvSpPr>
        <p:spPr>
          <a:xfrm>
            <a:off x="4495800" y="1905000"/>
            <a:ext cx="1981200" cy="838200"/>
          </a:xfrm>
          <a:prstGeom prst="wedgeRoundRectCallout">
            <a:avLst>
              <a:gd name="adj1" fmla="val -47531"/>
              <a:gd name="adj2" fmla="val 98151"/>
              <a:gd name="adj3" fmla="val 16667"/>
            </a:avLst>
          </a:prstGeom>
          <a:solidFill>
            <a:schemeClr val="accent3">
              <a:lumMod val="75000"/>
            </a:schemeClr>
          </a:solidFill>
          <a:ln>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solidFill>
                  <a:prstClr val="white"/>
                </a:solidFill>
              </a:rPr>
              <a:t>Fancy DRAM</a:t>
            </a:r>
          </a:p>
          <a:p>
            <a:pPr algn="ctr"/>
            <a:r>
              <a:rPr lang="en-US" sz="2400" b="1" dirty="0">
                <a:solidFill>
                  <a:prstClr val="white"/>
                </a:solidFill>
              </a:rPr>
              <a:t>Short </a:t>
            </a:r>
            <a:r>
              <a:rPr lang="en-US" sz="2400" b="1" dirty="0" err="1">
                <a:solidFill>
                  <a:prstClr val="white"/>
                </a:solidFill>
              </a:rPr>
              <a:t>Bitline</a:t>
            </a:r>
            <a:endParaRPr lang="en-US" sz="2400" b="1" dirty="0">
              <a:solidFill>
                <a:prstClr val="white"/>
              </a:solidFill>
            </a:endParaRPr>
          </a:p>
        </p:txBody>
      </p:sp>
      <p:grpSp>
        <p:nvGrpSpPr>
          <p:cNvPr id="3" name="Group 2"/>
          <p:cNvGrpSpPr/>
          <p:nvPr/>
        </p:nvGrpSpPr>
        <p:grpSpPr>
          <a:xfrm>
            <a:off x="1760146" y="3533003"/>
            <a:ext cx="1530690" cy="1238005"/>
            <a:chOff x="1760146" y="3533003"/>
            <a:chExt cx="1530690" cy="1238005"/>
          </a:xfrm>
        </p:grpSpPr>
        <p:sp>
          <p:nvSpPr>
            <p:cNvPr id="13" name="Left Arrow 12"/>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prstClr val="white"/>
                </a:solidFill>
              </a:endParaRPr>
            </a:p>
          </p:txBody>
        </p:sp>
        <p:sp>
          <p:nvSpPr>
            <p:cNvPr id="15" name="TextBox 14"/>
            <p:cNvSpPr txBox="1"/>
            <p:nvPr/>
          </p:nvSpPr>
          <p:spPr>
            <a:xfrm rot="18932207">
              <a:off x="1798404" y="3826557"/>
              <a:ext cx="1492432" cy="523220"/>
            </a:xfrm>
            <a:prstGeom prst="rect">
              <a:avLst/>
            </a:prstGeom>
            <a:noFill/>
          </p:spPr>
          <p:txBody>
            <a:bodyPr wrap="square" rtlCol="0">
              <a:spAutoFit/>
            </a:bodyPr>
            <a:lstStyle/>
            <a:p>
              <a:pPr algn="ctr"/>
              <a:r>
                <a:rPr lang="en-US" sz="2800" b="1" dirty="0">
                  <a:solidFill>
                    <a:srgbClr val="FFFFFF"/>
                  </a:solidFill>
                </a:rPr>
                <a:t>GOAL</a:t>
              </a:r>
            </a:p>
          </p:txBody>
        </p:sp>
      </p:grpSp>
    </p:spTree>
    <p:extLst>
      <p:ext uri="{BB962C8B-B14F-4D97-AF65-F5344CB8AC3E}">
        <p14:creationId xmlns:p14="http://schemas.microsoft.com/office/powerpoint/2010/main" val="152795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6" grpId="0"/>
      <p:bldP spid="37" grpId="0"/>
      <p:bldP spid="38" grpId="0"/>
      <p:bldP spid="40" grpId="0" animBg="1"/>
      <p:bldP spid="7" grpId="0" animBg="1"/>
      <p:bldP spid="41" grpId="0" animBg="1"/>
      <p:bldP spid="12"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Group 181"/>
          <p:cNvGrpSpPr/>
          <p:nvPr/>
        </p:nvGrpSpPr>
        <p:grpSpPr>
          <a:xfrm>
            <a:off x="5867400" y="914400"/>
            <a:ext cx="2590800" cy="5486400"/>
            <a:chOff x="5867400" y="762000"/>
            <a:chExt cx="2590800" cy="54864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67" name="Rounded Rectangle 266"/>
            <p:cNvSpPr/>
            <p:nvPr/>
          </p:nvSpPr>
          <p:spPr>
            <a:xfrm>
              <a:off x="5867400" y="7620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cs typeface="Calibri"/>
                </a:rPr>
                <a:t>Short </a:t>
              </a:r>
              <a:r>
                <a:rPr lang="en-US" sz="3200" b="1" dirty="0" err="1">
                  <a:solidFill>
                    <a:prstClr val="black"/>
                  </a:solidFill>
                  <a:cs typeface="Calibri"/>
                </a:rPr>
                <a:t>Bitline</a:t>
              </a:r>
              <a:endParaRPr lang="en-US" sz="3200" b="1" dirty="0">
                <a:solidFill>
                  <a:prstClr val="black"/>
                </a:solidFill>
                <a:cs typeface="Calibri"/>
              </a:endParaRPr>
            </a:p>
          </p:txBody>
        </p:sp>
      </p:grpSp>
      <p:sp>
        <p:nvSpPr>
          <p:cNvPr id="483"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a:solidFill>
                  <a:srgbClr val="008000"/>
                </a:solidFill>
              </a:rPr>
              <a:t>Low Latency </a:t>
            </a:r>
          </a:p>
        </p:txBody>
      </p:sp>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a:t>   Approximating the Best of Both Worlds</a:t>
            </a:r>
          </a:p>
        </p:txBody>
      </p:sp>
      <p:grpSp>
        <p:nvGrpSpPr>
          <p:cNvPr id="148" name="Group 147"/>
          <p:cNvGrpSpPr/>
          <p:nvPr/>
        </p:nvGrpSpPr>
        <p:grpSpPr>
          <a:xfrm>
            <a:off x="495300" y="914400"/>
            <a:ext cx="2514600" cy="5486400"/>
            <a:chOff x="495300" y="762000"/>
            <a:chExt cx="2514600" cy="5486400"/>
          </a:xfrm>
        </p:grpSpPr>
        <p:sp>
          <p:nvSpPr>
            <p:cNvPr id="149" name="Rounded Rectangle 148"/>
            <p:cNvSpPr/>
            <p:nvPr/>
          </p:nvSpPr>
          <p:spPr>
            <a:xfrm>
              <a:off x="495300" y="7620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cs typeface="Calibri"/>
                </a:rPr>
                <a:t>Long </a:t>
              </a:r>
              <a:r>
                <a:rPr lang="en-US" sz="3200" b="1" dirty="0" err="1">
                  <a:solidFill>
                    <a:prstClr val="black"/>
                  </a:solidFill>
                  <a:cs typeface="Calibri"/>
                </a:rPr>
                <a:t>Bitline</a:t>
              </a:r>
              <a:endParaRPr lang="en-US" sz="3200" b="1" dirty="0">
                <a:solidFill>
                  <a:prstClr val="black"/>
                </a:solidFill>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grpSp>
      <p:sp>
        <p:nvSpPr>
          <p:cNvPr id="268" name="Content Placeholder 2"/>
          <p:cNvSpPr txBox="1">
            <a:spLocks/>
          </p:cNvSpPr>
          <p:nvPr/>
        </p:nvSpPr>
        <p:spPr>
          <a:xfrm>
            <a:off x="457200" y="16154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a:solidFill>
                  <a:srgbClr val="008000"/>
                </a:solidFill>
              </a:rPr>
              <a:t>Small Area </a:t>
            </a:r>
          </a:p>
        </p:txBody>
      </p:sp>
      <p:sp>
        <p:nvSpPr>
          <p:cNvPr id="269" name="Rounded Rectangle 268"/>
          <p:cNvSpPr/>
          <p:nvPr/>
        </p:nvSpPr>
        <p:spPr>
          <a:xfrm>
            <a:off x="4572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cs typeface="Calibri"/>
              </a:rPr>
              <a:t>Long </a:t>
            </a:r>
            <a:r>
              <a:rPr lang="en-US" sz="3200" b="1" dirty="0" err="1">
                <a:solidFill>
                  <a:srgbClr val="FFFF00"/>
                </a:solidFill>
                <a:cs typeface="Calibri"/>
              </a:rPr>
              <a:t>Bitline</a:t>
            </a:r>
            <a:endParaRPr lang="en-US" sz="3200" b="1" dirty="0">
              <a:solidFill>
                <a:srgbClr val="FFFF00"/>
              </a:solidFill>
              <a:cs typeface="Calibri"/>
            </a:endParaRPr>
          </a:p>
        </p:txBody>
      </p:sp>
      <p:sp>
        <p:nvSpPr>
          <p:cNvPr id="274"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a:solidFill>
                  <a:srgbClr val="008000"/>
                </a:solidFill>
              </a:rPr>
              <a:t>Low Latency </a:t>
            </a:r>
          </a:p>
        </p:txBody>
      </p:sp>
      <p:sp>
        <p:nvSpPr>
          <p:cNvPr id="275" name="Rounded Rectangle 274"/>
          <p:cNvSpPr/>
          <p:nvPr/>
        </p:nvSpPr>
        <p:spPr>
          <a:xfrm>
            <a:off x="58674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cs typeface="Calibri"/>
              </a:rPr>
              <a:t>Short </a:t>
            </a:r>
            <a:r>
              <a:rPr lang="en-US" sz="3200" b="1" err="1">
                <a:solidFill>
                  <a:srgbClr val="FFFF00"/>
                </a:solidFill>
                <a:cs typeface="Calibri"/>
              </a:rPr>
              <a:t>Bitline</a:t>
            </a:r>
            <a:endParaRPr lang="en-US" sz="3200" b="1">
              <a:solidFill>
                <a:srgbClr val="FFFF00"/>
              </a:solidFill>
              <a:cs typeface="Calibri"/>
            </a:endParaRP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cs typeface="Calibri"/>
              </a:rPr>
              <a:t>Our Proposal</a:t>
            </a:r>
          </a:p>
        </p:txBody>
      </p:sp>
      <p:grpSp>
        <p:nvGrpSpPr>
          <p:cNvPr id="3" name="Group 2"/>
          <p:cNvGrpSpPr/>
          <p:nvPr/>
        </p:nvGrpSpPr>
        <p:grpSpPr>
          <a:xfrm>
            <a:off x="838200" y="33528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grpSp>
      <p:sp>
        <p:nvSpPr>
          <p:cNvPr id="432" name="Content Placeholder 2"/>
          <p:cNvSpPr txBox="1">
            <a:spLocks/>
          </p:cNvSpPr>
          <p:nvPr/>
        </p:nvSpPr>
        <p:spPr>
          <a:xfrm>
            <a:off x="457200"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a:solidFill>
                  <a:srgbClr val="008000"/>
                </a:solidFill>
              </a:rPr>
              <a:t>Small Area </a:t>
            </a:r>
          </a:p>
        </p:txBody>
      </p:sp>
      <p:grpSp>
        <p:nvGrpSpPr>
          <p:cNvPr id="433" name="Group 432"/>
          <p:cNvGrpSpPr/>
          <p:nvPr/>
        </p:nvGrpSpPr>
        <p:grpSpPr>
          <a:xfrm>
            <a:off x="3579177" y="3368676"/>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grpSp>
      <p:grpSp>
        <p:nvGrpSpPr>
          <p:cNvPr id="184" name="Group 183"/>
          <p:cNvGrpSpPr/>
          <p:nvPr/>
        </p:nvGrpSpPr>
        <p:grpSpPr>
          <a:xfrm>
            <a:off x="3946525" y="4953000"/>
            <a:ext cx="3756147" cy="1463675"/>
            <a:chOff x="3946525" y="4800600"/>
            <a:chExt cx="3756147" cy="1463675"/>
          </a:xfrm>
        </p:grpSpPr>
        <p:cxnSp>
          <p:nvCxnSpPr>
            <p:cNvPr id="186" name="Straight Arrow Connector 185"/>
            <p:cNvCxnSpPr/>
            <p:nvPr/>
          </p:nvCxnSpPr>
          <p:spPr>
            <a:xfrm flipH="1">
              <a:off x="5382876" y="4800600"/>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a:xfrm flipH="1">
              <a:off x="5374409" y="5555673"/>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5852006" y="4832351"/>
              <a:ext cx="1" cy="715009"/>
            </a:xfrm>
            <a:prstGeom prst="straightConnector1">
              <a:avLst/>
            </a:prstGeom>
            <a:ln w="50800">
              <a:solidFill>
                <a:srgbClr val="FF00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190" name="Content Placeholder 2"/>
            <p:cNvSpPr txBox="1">
              <a:spLocks/>
            </p:cNvSpPr>
            <p:nvPr/>
          </p:nvSpPr>
          <p:spPr>
            <a:xfrm>
              <a:off x="3946525" y="5654675"/>
              <a:ext cx="3756147" cy="6096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a:solidFill>
                    <a:srgbClr val="FFFF66"/>
                  </a:solidFill>
                </a:rPr>
                <a:t>Short </a:t>
              </a:r>
              <a:r>
                <a:rPr lang="en-US" sz="3200" b="1" i="1" dirty="0" err="1">
                  <a:solidFill>
                    <a:srgbClr val="FFFF66"/>
                  </a:solidFill>
                </a:rPr>
                <a:t>Bitline</a:t>
              </a:r>
              <a:r>
                <a:rPr lang="en-US" sz="3200" b="1" i="1" dirty="0">
                  <a:solidFill>
                    <a:srgbClr val="FFFF66"/>
                  </a:solidFill>
                </a:rPr>
                <a:t> </a:t>
              </a:r>
              <a:r>
                <a:rPr lang="en-US" sz="3200" b="1" i="1" dirty="0">
                  <a:solidFill>
                    <a:srgbClr val="FFFF66"/>
                  </a:solidFill>
                  <a:sym typeface="Wingdings"/>
                </a:rPr>
                <a:t> </a:t>
              </a:r>
              <a:r>
                <a:rPr lang="en-US" sz="3200" b="1" i="1" dirty="0">
                  <a:solidFill>
                    <a:srgbClr val="FFFF66"/>
                  </a:solidFill>
                </a:rPr>
                <a:t>Fast</a:t>
              </a:r>
            </a:p>
          </p:txBody>
        </p:sp>
      </p:grpSp>
      <p:grpSp>
        <p:nvGrpSpPr>
          <p:cNvPr id="19" name="Group 18"/>
          <p:cNvGrpSpPr/>
          <p:nvPr/>
        </p:nvGrpSpPr>
        <p:grpSpPr>
          <a:xfrm>
            <a:off x="182880" y="4404206"/>
            <a:ext cx="5303520" cy="1845998"/>
            <a:chOff x="182880" y="4251806"/>
            <a:chExt cx="5303520" cy="1845998"/>
          </a:xfrm>
        </p:grpSpPr>
        <p:sp>
          <p:nvSpPr>
            <p:cNvPr id="192" name="Oval 191"/>
            <p:cNvSpPr/>
            <p:nvPr/>
          </p:nvSpPr>
          <p:spPr>
            <a:xfrm>
              <a:off x="3352800" y="4251806"/>
              <a:ext cx="2133600" cy="685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8" name="Group 17"/>
            <p:cNvGrpSpPr/>
            <p:nvPr/>
          </p:nvGrpSpPr>
          <p:grpSpPr>
            <a:xfrm>
              <a:off x="182880" y="4594706"/>
              <a:ext cx="3169920" cy="1503098"/>
              <a:chOff x="182880" y="4594706"/>
              <a:chExt cx="3169920" cy="1503098"/>
            </a:xfrm>
          </p:grpSpPr>
          <p:cxnSp>
            <p:nvCxnSpPr>
              <p:cNvPr id="193" name="Straight Arrow Connector 192"/>
              <p:cNvCxnSpPr>
                <a:endCxn id="192" idx="2"/>
              </p:cNvCxnSpPr>
              <p:nvPr/>
            </p:nvCxnSpPr>
            <p:spPr>
              <a:xfrm flipV="1">
                <a:off x="2580323" y="4594706"/>
                <a:ext cx="772477" cy="556108"/>
              </a:xfrm>
              <a:prstGeom prst="straightConnector1">
                <a:avLst/>
              </a:prstGeom>
              <a:ln w="50800">
                <a:solidFill>
                  <a:srgbClr val="FF0000"/>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199" name="Content Placeholder 2"/>
              <p:cNvSpPr txBox="1">
                <a:spLocks/>
              </p:cNvSpPr>
              <p:nvPr/>
            </p:nvSpPr>
            <p:spPr>
              <a:xfrm>
                <a:off x="182880" y="5031004"/>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a:solidFill>
                      <a:srgbClr val="FFFF66"/>
                    </a:solidFill>
                  </a:rPr>
                  <a:t>Need Isolation</a:t>
                </a:r>
              </a:p>
            </p:txBody>
          </p:sp>
        </p:grpSp>
      </p:grpSp>
      <p:sp>
        <p:nvSpPr>
          <p:cNvPr id="207" name="Content Placeholder 2"/>
          <p:cNvSpPr txBox="1">
            <a:spLocks/>
          </p:cNvSpPr>
          <p:nvPr/>
        </p:nvSpPr>
        <p:spPr>
          <a:xfrm>
            <a:off x="2895600" y="5181600"/>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a:solidFill>
                  <a:srgbClr val="FFFF66"/>
                </a:solidFill>
              </a:rPr>
              <a:t>Add Isolation Transistors</a:t>
            </a:r>
          </a:p>
        </p:txBody>
      </p:sp>
      <p:sp>
        <p:nvSpPr>
          <p:cNvPr id="200" name="Content Placeholder 2"/>
          <p:cNvSpPr txBox="1">
            <a:spLocks/>
          </p:cNvSpPr>
          <p:nvPr/>
        </p:nvSpPr>
        <p:spPr>
          <a:xfrm>
            <a:off x="4572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a:solidFill>
                  <a:srgbClr val="FF0000"/>
                </a:solidFill>
              </a:rPr>
              <a:t>High Latency</a:t>
            </a:r>
          </a:p>
        </p:txBody>
      </p:sp>
      <p:sp>
        <p:nvSpPr>
          <p:cNvPr id="201" name="Content Placeholder 2"/>
          <p:cNvSpPr txBox="1">
            <a:spLocks/>
          </p:cNvSpPr>
          <p:nvPr/>
        </p:nvSpPr>
        <p:spPr>
          <a:xfrm>
            <a:off x="5867400" y="16002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a:solidFill>
                  <a:srgbClr val="FF0000"/>
                </a:solidFill>
              </a:rPr>
              <a:t>Large Area</a:t>
            </a:r>
            <a:r>
              <a:rPr lang="en-US" sz="3200" b="1" i="1" dirty="0">
                <a:solidFill>
                  <a:srgbClr val="0000FF"/>
                </a:solidFill>
              </a:rPr>
              <a:t> </a:t>
            </a:r>
          </a:p>
        </p:txBody>
      </p:sp>
      <p:cxnSp>
        <p:nvCxnSpPr>
          <p:cNvPr id="202" name="Straight Arrow Connector 201"/>
          <p:cNvCxnSpPr/>
          <p:nvPr/>
        </p:nvCxnSpPr>
        <p:spPr>
          <a:xfrm flipV="1">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flipV="1">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92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4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0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7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7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0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8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4.44444E-6 1.11111E-6 L 0.3 1.11111E-6 " pathEditMode="relative" rAng="0" ptsTypes="AA">
                                      <p:cBhvr>
                                        <p:cTn id="39" dur="1000" fill="hold"/>
                                        <p:tgtEl>
                                          <p:spTgt spid="3"/>
                                        </p:tgtEl>
                                        <p:attrNameLst>
                                          <p:attrName>ppt_x</p:attrName>
                                          <p:attrName>ppt_y</p:attrName>
                                        </p:attrNameLst>
                                      </p:cBhvr>
                                      <p:rCtr x="15000" y="0"/>
                                    </p:animMotion>
                                  </p:childTnLst>
                                </p:cTn>
                              </p:par>
                            </p:childTnLst>
                          </p:cTn>
                        </p:par>
                        <p:par>
                          <p:cTn id="40" fill="hold">
                            <p:stCondLst>
                              <p:cond delay="1000"/>
                            </p:stCondLst>
                            <p:childTnLst>
                              <p:par>
                                <p:cTn id="41" presetID="42" presetClass="path" presetSubtype="0" accel="50000" decel="50000" fill="hold" grpId="1" nodeType="afterEffect">
                                  <p:stCondLst>
                                    <p:cond delay="0"/>
                                  </p:stCondLst>
                                  <p:childTnLst>
                                    <p:animMotion origin="layout" path="M 0.00416 2.59259E-6 L 0.29583 2.59259E-6 " pathEditMode="relative" rAng="0" ptsTypes="AA">
                                      <p:cBhvr>
                                        <p:cTn id="42" dur="1000" fill="hold"/>
                                        <p:tgtEl>
                                          <p:spTgt spid="432"/>
                                        </p:tgtEl>
                                        <p:attrNameLst>
                                          <p:attrName>ppt_x</p:attrName>
                                          <p:attrName>ppt_y</p:attrName>
                                        </p:attrNameLst>
                                      </p:cBhvr>
                                      <p:rCtr x="14583" y="0"/>
                                    </p:animMotion>
                                  </p:childTnLst>
                                </p:cTn>
                              </p:par>
                              <p:par>
                                <p:cTn id="43" presetID="1" presetClass="entr" presetSubtype="0" fill="hold" nodeType="withEffect">
                                  <p:stCondLst>
                                    <p:cond delay="0"/>
                                  </p:stCondLst>
                                  <p:childTnLst>
                                    <p:set>
                                      <p:cBhvr>
                                        <p:cTn id="44" dur="1" fill="hold">
                                          <p:stCondLst>
                                            <p:cond delay="0"/>
                                          </p:stCondLst>
                                        </p:cTn>
                                        <p:tgtEl>
                                          <p:spTgt spid="4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7"/>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3"/>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0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2.5E-6 0.00046 L 2.5E-6 -0.05949 " pathEditMode="relative" rAng="0" ptsTypes="AA">
                                      <p:cBhvr>
                                        <p:cTn id="56" dur="1000" fill="hold"/>
                                        <p:tgtEl>
                                          <p:spTgt spid="433"/>
                                        </p:tgtEl>
                                        <p:attrNameLst>
                                          <p:attrName>ppt_x</p:attrName>
                                          <p:attrName>ppt_y</p:attrName>
                                        </p:attrNameLst>
                                      </p:cBhvr>
                                      <p:rCtr x="0" y="-3009"/>
                                    </p:animMotion>
                                  </p:childTnLst>
                                </p:cTn>
                              </p:par>
                            </p:childTnLst>
                          </p:cTn>
                        </p:par>
                        <p:par>
                          <p:cTn id="57" fill="hold">
                            <p:stCondLst>
                              <p:cond delay="1000"/>
                            </p:stCondLst>
                            <p:childTnLst>
                              <p:par>
                                <p:cTn id="58" presetID="42" presetClass="path" presetSubtype="0" accel="50000" decel="50000" fill="hold" grpId="1" nodeType="afterEffect">
                                  <p:stCondLst>
                                    <p:cond delay="0"/>
                                  </p:stCondLst>
                                  <p:childTnLst>
                                    <p:animMotion origin="layout" path="M 0.00209 1.48148E-6 L -0.29444 1.48148E-6 " pathEditMode="relative" rAng="0" ptsTypes="AA">
                                      <p:cBhvr>
                                        <p:cTn id="59" dur="1000" fill="hold"/>
                                        <p:tgtEl>
                                          <p:spTgt spid="274"/>
                                        </p:tgtEl>
                                        <p:attrNameLst>
                                          <p:attrName>ppt_x</p:attrName>
                                          <p:attrName>ppt_y</p:attrName>
                                        </p:attrNameLst>
                                      </p:cBhvr>
                                      <p:rCtr x="-14826" y="0"/>
                                    </p:animMotion>
                                  </p:childTnLst>
                                </p:cTn>
                              </p:par>
                              <p:par>
                                <p:cTn id="60" presetID="1" presetClass="entr" presetSubtype="0" fill="hold" nodeType="withEffect">
                                  <p:stCondLst>
                                    <p:cond delay="0"/>
                                  </p:stCondLst>
                                  <p:childTnLst>
                                    <p:set>
                                      <p:cBhvr>
                                        <p:cTn id="61" dur="1" fill="hold">
                                          <p:stCondLst>
                                            <p:cond delay="0"/>
                                          </p:stCondLst>
                                        </p:cTn>
                                        <p:tgtEl>
                                          <p:spTgt spid="20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10"/>
                                        </p:tgtEl>
                                        <p:attrNameLst>
                                          <p:attrName>style.visibility</p:attrName>
                                        </p:attrNameLst>
                                      </p:cBhvr>
                                      <p:to>
                                        <p:strVal val="visible"/>
                                      </p:to>
                                    </p:set>
                                  </p:childTnLst>
                                </p:cTn>
                              </p:par>
                            </p:childTnLst>
                          </p:cTn>
                        </p:par>
                        <p:par>
                          <p:cTn id="64" fill="hold">
                            <p:stCondLst>
                              <p:cond delay="2000"/>
                            </p:stCondLst>
                            <p:childTnLst>
                              <p:par>
                                <p:cTn id="65" presetID="1" presetClass="entr" presetSubtype="0" fill="hold" nodeType="afterEffect">
                                  <p:stCondLst>
                                    <p:cond delay="500"/>
                                  </p:stCondLst>
                                  <p:childTnLst>
                                    <p:set>
                                      <p:cBhvr>
                                        <p:cTn id="66" dur="1" fill="hold">
                                          <p:stCondLst>
                                            <p:cond delay="0"/>
                                          </p:stCondLst>
                                        </p:cTn>
                                        <p:tgtEl>
                                          <p:spTgt spid="18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8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7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0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07"/>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 grpId="0" animBg="1"/>
      <p:bldP spid="268" grpId="0" animBg="1"/>
      <p:bldP spid="269" grpId="0" animBg="1"/>
      <p:bldP spid="274" grpId="0" animBg="1"/>
      <p:bldP spid="274" grpId="1" animBg="1"/>
      <p:bldP spid="275" grpId="0" animBg="1"/>
      <p:bldP spid="284" grpId="0" animBg="1"/>
      <p:bldP spid="432" grpId="0" animBg="1"/>
      <p:bldP spid="432" grpId="1" animBg="1"/>
      <p:bldP spid="207" grpId="0" animBg="1"/>
      <p:bldP spid="207" grpId="1" animBg="1"/>
      <p:bldP spid="200" grpId="0" animBg="1"/>
      <p:bldP spid="201"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a:t>   Approximating the Best of Both Worlds</a:t>
            </a:r>
          </a:p>
        </p:txBody>
      </p:sp>
      <p:sp>
        <p:nvSpPr>
          <p:cNvPr id="274" name="Content Placeholder 2"/>
          <p:cNvSpPr txBox="1">
            <a:spLocks/>
          </p:cNvSpPr>
          <p:nvPr/>
        </p:nvSpPr>
        <p:spPr>
          <a:xfrm>
            <a:off x="3173355"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a:solidFill>
                  <a:srgbClr val="008000"/>
                </a:solidFill>
              </a:rPr>
              <a:t>Low Latency </a:t>
            </a: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cs typeface="Calibri"/>
              </a:rPr>
              <a:t>Our Proposal</a:t>
            </a:r>
          </a:p>
        </p:txBody>
      </p:sp>
      <p:sp>
        <p:nvSpPr>
          <p:cNvPr id="432" name="Content Placeholder 2"/>
          <p:cNvSpPr txBox="1">
            <a:spLocks/>
          </p:cNvSpPr>
          <p:nvPr/>
        </p:nvSpPr>
        <p:spPr>
          <a:xfrm>
            <a:off x="3161828"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a:solidFill>
                  <a:srgbClr val="008000"/>
                </a:solidFill>
              </a:rPr>
              <a:t>Small Area </a:t>
            </a:r>
          </a:p>
        </p:txBody>
      </p:sp>
      <p:grpSp>
        <p:nvGrpSpPr>
          <p:cNvPr id="433" name="Group 432"/>
          <p:cNvGrpSpPr/>
          <p:nvPr/>
        </p:nvGrpSpPr>
        <p:grpSpPr>
          <a:xfrm>
            <a:off x="3579177" y="2961217"/>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grpSp>
      <p:grpSp>
        <p:nvGrpSpPr>
          <p:cNvPr id="4" name="Group 3"/>
          <p:cNvGrpSpPr/>
          <p:nvPr/>
        </p:nvGrpSpPr>
        <p:grpSpPr>
          <a:xfrm>
            <a:off x="304800" y="914400"/>
            <a:ext cx="2863850" cy="5486400"/>
            <a:chOff x="304800" y="762000"/>
            <a:chExt cx="2863850" cy="5486400"/>
          </a:xfrm>
        </p:grpSpPr>
        <p:grpSp>
          <p:nvGrpSpPr>
            <p:cNvPr id="148" name="Group 147"/>
            <p:cNvGrpSpPr/>
            <p:nvPr/>
          </p:nvGrpSpPr>
          <p:grpSpPr>
            <a:xfrm>
              <a:off x="495300" y="914400"/>
              <a:ext cx="2514600" cy="5334000"/>
              <a:chOff x="495300" y="914400"/>
              <a:chExt cx="2514600" cy="5334000"/>
            </a:xfrm>
          </p:grpSpPr>
          <p:sp>
            <p:nvSpPr>
              <p:cNvPr id="149" name="Rounded Rectangle 148"/>
              <p:cNvSpPr/>
              <p:nvPr/>
            </p:nvSpPr>
            <p:spPr>
              <a:xfrm>
                <a:off x="495300" y="9144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prstClr val="black"/>
                    </a:solidFill>
                    <a:cs typeface="Calibri"/>
                  </a:rPr>
                  <a:t>Long </a:t>
                </a:r>
                <a:r>
                  <a:rPr lang="en-US" sz="3200" b="1" err="1">
                    <a:solidFill>
                      <a:prstClr val="black"/>
                    </a:solidFill>
                    <a:cs typeface="Calibri"/>
                  </a:rPr>
                  <a:t>Bitline</a:t>
                </a:r>
                <a:endParaRPr lang="en-US" sz="3200" b="1">
                  <a:solidFill>
                    <a:prstClr val="black"/>
                  </a:solidFill>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grpSp>
        <p:sp>
          <p:nvSpPr>
            <p:cNvPr id="268" name="Content Placeholder 2"/>
            <p:cNvSpPr txBox="1">
              <a:spLocks/>
            </p:cNvSpPr>
            <p:nvPr/>
          </p:nvSpPr>
          <p:spPr>
            <a:xfrm>
              <a:off x="457200" y="14630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a:solidFill>
                    <a:srgbClr val="008000"/>
                  </a:solidFill>
                </a:rPr>
                <a:t>Small Area </a:t>
              </a:r>
            </a:p>
          </p:txBody>
        </p:sp>
        <p:sp>
          <p:nvSpPr>
            <p:cNvPr id="269" name="Rounded Rectangle 268"/>
            <p:cNvSpPr/>
            <p:nvPr/>
          </p:nvSpPr>
          <p:spPr>
            <a:xfrm>
              <a:off x="4572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cs typeface="Calibri"/>
                </a:rPr>
                <a:t>Long </a:t>
              </a:r>
              <a:r>
                <a:rPr lang="en-US" sz="3200" b="1" dirty="0" err="1">
                  <a:solidFill>
                    <a:srgbClr val="FFFF00"/>
                  </a:solidFill>
                  <a:cs typeface="Calibri"/>
                </a:rPr>
                <a:t>Bitline</a:t>
              </a:r>
              <a:endParaRPr lang="en-US" sz="3200" b="1" dirty="0">
                <a:solidFill>
                  <a:srgbClr val="FFFF00"/>
                </a:solidFill>
                <a:cs typeface="Calibri"/>
              </a:endParaRPr>
            </a:p>
          </p:txBody>
        </p:sp>
        <p:grpSp>
          <p:nvGrpSpPr>
            <p:cNvPr id="3" name="Group 2"/>
            <p:cNvGrpSpPr/>
            <p:nvPr/>
          </p:nvGrpSpPr>
          <p:grpSpPr>
            <a:xfrm>
              <a:off x="838200" y="32004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grpSp>
        <p:sp>
          <p:nvSpPr>
            <p:cNvPr id="200" name="Content Placeholder 2"/>
            <p:cNvSpPr txBox="1">
              <a:spLocks/>
            </p:cNvSpPr>
            <p:nvPr/>
          </p:nvSpPr>
          <p:spPr>
            <a:xfrm>
              <a:off x="457200" y="21183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a:solidFill>
                    <a:srgbClr val="FF0000"/>
                  </a:solidFill>
                </a:rPr>
                <a:t>High Latency</a:t>
              </a:r>
            </a:p>
          </p:txBody>
        </p:sp>
        <p:cxnSp>
          <p:nvCxnSpPr>
            <p:cNvPr id="202" name="Straight Arrow Connector 201"/>
            <p:cNvCxnSpPr/>
            <p:nvPr/>
          </p:nvCxnSpPr>
          <p:spPr>
            <a:xfrm flipV="1">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5746750" y="914400"/>
            <a:ext cx="2863850" cy="5486400"/>
            <a:chOff x="5746750" y="762000"/>
            <a:chExt cx="2863850" cy="5486400"/>
          </a:xfrm>
        </p:grpSpPr>
        <p:grpSp>
          <p:nvGrpSpPr>
            <p:cNvPr id="182" name="Group 181"/>
            <p:cNvGrpSpPr/>
            <p:nvPr/>
          </p:nvGrpSpPr>
          <p:grpSpPr>
            <a:xfrm>
              <a:off x="5867400" y="914400"/>
              <a:ext cx="2590800" cy="5334000"/>
              <a:chOff x="5867400" y="914400"/>
              <a:chExt cx="2590800" cy="53340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67" name="Rounded Rectangle 266"/>
              <p:cNvSpPr/>
              <p:nvPr/>
            </p:nvSpPr>
            <p:spPr>
              <a:xfrm>
                <a:off x="5867400" y="9144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prstClr val="black"/>
                    </a:solidFill>
                    <a:cs typeface="Calibri"/>
                  </a:rPr>
                  <a:t>Short </a:t>
                </a:r>
                <a:r>
                  <a:rPr lang="en-US" sz="3200" b="1" err="1">
                    <a:solidFill>
                      <a:prstClr val="black"/>
                    </a:solidFill>
                    <a:cs typeface="Calibri"/>
                  </a:rPr>
                  <a:t>Bitline</a:t>
                </a:r>
                <a:endParaRPr lang="en-US" sz="3200" b="1">
                  <a:solidFill>
                    <a:prstClr val="black"/>
                  </a:solidFill>
                  <a:cs typeface="Calibri"/>
                </a:endParaRPr>
              </a:p>
            </p:txBody>
          </p:sp>
        </p:grpSp>
        <p:sp>
          <p:nvSpPr>
            <p:cNvPr id="483" name="Content Placeholder 2"/>
            <p:cNvSpPr txBox="1">
              <a:spLocks/>
            </p:cNvSpPr>
            <p:nvPr/>
          </p:nvSpPr>
          <p:spPr>
            <a:xfrm>
              <a:off x="5867400" y="21209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a:solidFill>
                    <a:srgbClr val="008000"/>
                  </a:solidFill>
                </a:rPr>
                <a:t>Low Latency </a:t>
              </a:r>
            </a:p>
          </p:txBody>
        </p:sp>
        <p:sp>
          <p:nvSpPr>
            <p:cNvPr id="275" name="Rounded Rectangle 274"/>
            <p:cNvSpPr/>
            <p:nvPr/>
          </p:nvSpPr>
          <p:spPr>
            <a:xfrm>
              <a:off x="58674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cs typeface="Calibri"/>
                </a:rPr>
                <a:t>Short </a:t>
              </a:r>
              <a:r>
                <a:rPr lang="en-US" sz="3200" b="1" dirty="0" err="1">
                  <a:solidFill>
                    <a:srgbClr val="FFFF00"/>
                  </a:solidFill>
                  <a:cs typeface="Calibri"/>
                </a:rPr>
                <a:t>Bitline</a:t>
              </a:r>
              <a:endParaRPr lang="en-US" sz="3200" b="1" dirty="0">
                <a:solidFill>
                  <a:srgbClr val="FFFF00"/>
                </a:solidFill>
                <a:cs typeface="Calibri"/>
              </a:endParaRPr>
            </a:p>
          </p:txBody>
        </p:sp>
        <p:sp>
          <p:nvSpPr>
            <p:cNvPr id="201" name="Content Placeholder 2"/>
            <p:cNvSpPr txBox="1">
              <a:spLocks/>
            </p:cNvSpPr>
            <p:nvPr/>
          </p:nvSpPr>
          <p:spPr>
            <a:xfrm>
              <a:off x="5867400" y="14503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a:solidFill>
                    <a:srgbClr val="FF0000"/>
                  </a:solidFill>
                </a:rPr>
                <a:t>Large Area</a:t>
              </a:r>
              <a:r>
                <a:rPr lang="en-US" sz="3200" b="1" i="1" dirty="0">
                  <a:solidFill>
                    <a:srgbClr val="0000FF"/>
                  </a:solidFill>
                </a:rPr>
                <a:t> </a:t>
              </a:r>
            </a:p>
          </p:txBody>
        </p:sp>
        <p:cxnSp>
          <p:nvCxnSpPr>
            <p:cNvPr id="209" name="Straight Arrow Connector 208"/>
            <p:cNvCxnSpPr/>
            <p:nvPr/>
          </p:nvCxnSpPr>
          <p:spPr>
            <a:xfrm flipV="1">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16" name="Rounded Rectangle 215"/>
          <p:cNvSpPr/>
          <p:nvPr/>
        </p:nvSpPr>
        <p:spPr>
          <a:xfrm>
            <a:off x="2473643" y="914400"/>
            <a:ext cx="4003357" cy="60706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cs typeface="Calibri"/>
              </a:rPr>
              <a:t>Tiered-Latency DRAM</a:t>
            </a:r>
          </a:p>
        </p:txBody>
      </p:sp>
      <p:grpSp>
        <p:nvGrpSpPr>
          <p:cNvPr id="20" name="Group 19"/>
          <p:cNvGrpSpPr/>
          <p:nvPr/>
        </p:nvGrpSpPr>
        <p:grpSpPr>
          <a:xfrm>
            <a:off x="5410200" y="4908550"/>
            <a:ext cx="2819400" cy="835660"/>
            <a:chOff x="5410200" y="4756150"/>
            <a:chExt cx="2819400" cy="835660"/>
          </a:xfrm>
        </p:grpSpPr>
        <p:sp>
          <p:nvSpPr>
            <p:cNvPr id="217" name="Rounded Rectangle 216"/>
            <p:cNvSpPr/>
            <p:nvPr/>
          </p:nvSpPr>
          <p:spPr>
            <a:xfrm>
              <a:off x="5638800" y="4861560"/>
              <a:ext cx="2590800" cy="612648"/>
            </a:xfrm>
            <a:prstGeom prst="roundRect">
              <a:avLst>
                <a:gd name="adj" fmla="val 30371"/>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algn="ctr"/>
              <a:r>
                <a:rPr lang="en-US" sz="3200" b="1" dirty="0">
                  <a:solidFill>
                    <a:srgbClr val="FFFF00"/>
                  </a:solidFill>
                  <a:cs typeface="Calibri"/>
                </a:rPr>
                <a:t>Low Latency</a:t>
              </a:r>
            </a:p>
          </p:txBody>
        </p:sp>
        <p:cxnSp>
          <p:nvCxnSpPr>
            <p:cNvPr id="218" name="Straight Arrow Connector 217"/>
            <p:cNvCxnSpPr/>
            <p:nvPr/>
          </p:nvCxnSpPr>
          <p:spPr>
            <a:xfrm>
              <a:off x="5410200" y="4756150"/>
              <a:ext cx="114723" cy="10541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flipV="1">
              <a:off x="5410200" y="5474208"/>
              <a:ext cx="114723" cy="1176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a:off x="5524923" y="4861560"/>
              <a:ext cx="0" cy="61264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225" name="Group 224"/>
          <p:cNvGrpSpPr/>
          <p:nvPr/>
        </p:nvGrpSpPr>
        <p:grpSpPr>
          <a:xfrm>
            <a:off x="3581400" y="4953000"/>
            <a:ext cx="1742123" cy="1447800"/>
            <a:chOff x="6487477" y="3962400"/>
            <a:chExt cx="1742123" cy="1447800"/>
          </a:xfrm>
        </p:grpSpPr>
        <p:sp>
          <p:nvSpPr>
            <p:cNvPr id="226" name="Rectangle 225"/>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sp>
          <p:nvSpPr>
            <p:cNvPr id="231" name="Rectangle 230"/>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sp>
          <p:nvSpPr>
            <p:cNvPr id="232" name="Rectangle 231"/>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sp>
          <p:nvSpPr>
            <p:cNvPr id="233" name="Rectangle 232"/>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endParaRPr>
            </a:p>
          </p:txBody>
        </p:sp>
        <p:sp>
          <p:nvSpPr>
            <p:cNvPr id="234" name="Oval 233"/>
            <p:cNvSpPr/>
            <p:nvPr/>
          </p:nvSpPr>
          <p:spPr>
            <a:xfrm>
              <a:off x="78638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50" name="Oval 249"/>
            <p:cNvSpPr/>
            <p:nvPr/>
          </p:nvSpPr>
          <p:spPr>
            <a:xfrm>
              <a:off x="74066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51" name="Oval 250"/>
            <p:cNvSpPr/>
            <p:nvPr/>
          </p:nvSpPr>
          <p:spPr>
            <a:xfrm>
              <a:off x="69494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53" name="Oval 252"/>
            <p:cNvSpPr/>
            <p:nvPr/>
          </p:nvSpPr>
          <p:spPr>
            <a:xfrm>
              <a:off x="64922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54" name="Oval 253"/>
            <p:cNvSpPr/>
            <p:nvPr/>
          </p:nvSpPr>
          <p:spPr>
            <a:xfrm>
              <a:off x="78638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58" name="Oval 257"/>
            <p:cNvSpPr/>
            <p:nvPr/>
          </p:nvSpPr>
          <p:spPr>
            <a:xfrm>
              <a:off x="74066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59" name="Oval 258"/>
            <p:cNvSpPr/>
            <p:nvPr/>
          </p:nvSpPr>
          <p:spPr>
            <a:xfrm>
              <a:off x="69494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sp>
          <p:nvSpPr>
            <p:cNvPr id="261" name="Oval 260"/>
            <p:cNvSpPr/>
            <p:nvPr/>
          </p:nvSpPr>
          <p:spPr>
            <a:xfrm>
              <a:off x="64922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endParaRPr>
            </a:p>
          </p:txBody>
        </p:sp>
      </p:grpSp>
      <p:grpSp>
        <p:nvGrpSpPr>
          <p:cNvPr id="29" name="Group 28"/>
          <p:cNvGrpSpPr/>
          <p:nvPr/>
        </p:nvGrpSpPr>
        <p:grpSpPr>
          <a:xfrm>
            <a:off x="838200" y="3016425"/>
            <a:ext cx="2628598" cy="2683335"/>
            <a:chOff x="838200" y="2864025"/>
            <a:chExt cx="2628598" cy="2683335"/>
          </a:xfrm>
        </p:grpSpPr>
        <p:sp>
          <p:nvSpPr>
            <p:cNvPr id="270" name="Rounded Rectangle 269"/>
            <p:cNvSpPr/>
            <p:nvPr/>
          </p:nvSpPr>
          <p:spPr>
            <a:xfrm>
              <a:off x="838200" y="3384550"/>
              <a:ext cx="2399877" cy="1416050"/>
            </a:xfrm>
            <a:prstGeom prst="roundRect">
              <a:avLst>
                <a:gd name="adj" fmla="val 18840"/>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algn="ctr"/>
              <a:r>
                <a:rPr lang="en-US" sz="3200" b="1" dirty="0">
                  <a:solidFill>
                    <a:srgbClr val="FFFF00"/>
                  </a:solidFill>
                  <a:cs typeface="Calibri"/>
                </a:rPr>
                <a:t>Small area using long </a:t>
              </a:r>
              <a:r>
                <a:rPr lang="en-US" sz="3200" b="1" dirty="0" err="1">
                  <a:solidFill>
                    <a:srgbClr val="FFFF00"/>
                  </a:solidFill>
                  <a:cs typeface="Calibri"/>
                </a:rPr>
                <a:t>bitline</a:t>
              </a:r>
              <a:endParaRPr lang="en-US" sz="3200" b="1" dirty="0">
                <a:solidFill>
                  <a:srgbClr val="FFFF00"/>
                </a:solidFill>
                <a:cs typeface="Calibri"/>
              </a:endParaRPr>
            </a:p>
          </p:txBody>
        </p:sp>
        <p:cxnSp>
          <p:nvCxnSpPr>
            <p:cNvPr id="271" name="Straight Arrow Connector 270"/>
            <p:cNvCxnSpPr/>
            <p:nvPr/>
          </p:nvCxnSpPr>
          <p:spPr>
            <a:xfrm flipH="1">
              <a:off x="3352800" y="2864025"/>
              <a:ext cx="113998" cy="107775"/>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H="1" flipV="1">
              <a:off x="3352800" y="5474208"/>
              <a:ext cx="113998" cy="7315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p:nvPr/>
          </p:nvCxnSpPr>
          <p:spPr>
            <a:xfrm>
              <a:off x="3352800" y="2971800"/>
              <a:ext cx="0" cy="250240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301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entr" presetSubtype="0" fill="hold" grpId="0" nodeType="afterEffect">
                                  <p:stCondLst>
                                    <p:cond delay="200"/>
                                  </p:stCondLst>
                                  <p:childTnLst>
                                    <p:set>
                                      <p:cBhvr>
                                        <p:cTn id="13" dur="1" fill="hold">
                                          <p:stCondLst>
                                            <p:cond delay="0"/>
                                          </p:stCondLst>
                                        </p:cTn>
                                        <p:tgtEl>
                                          <p:spTgt spid="2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p:cNvGraphicFramePr>
            <a:graphicFrameLocks/>
          </p:cNvGraphicFramePr>
          <p:nvPr>
            <p:extLst/>
          </p:nvPr>
        </p:nvGraphicFramePr>
        <p:xfrm>
          <a:off x="4343400" y="1524000"/>
          <a:ext cx="4419600" cy="32004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p:cNvGraphicFramePr>
            <a:graphicFrameLocks/>
          </p:cNvGraphicFramePr>
          <p:nvPr>
            <p:extLst/>
          </p:nvPr>
        </p:nvGraphicFramePr>
        <p:xfrm>
          <a:off x="0" y="1524000"/>
          <a:ext cx="4511039" cy="3200401"/>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a:t> Commodity DRAM vs. TL-DRAM </a:t>
            </a:r>
            <a:r>
              <a:rPr lang="en-US" sz="2700" dirty="0">
                <a:solidFill>
                  <a:srgbClr val="1A5712"/>
                </a:solidFill>
              </a:rPr>
              <a:t>[HPCA 2013] </a:t>
            </a:r>
          </a:p>
        </p:txBody>
      </p:sp>
      <p:sp>
        <p:nvSpPr>
          <p:cNvPr id="28" name="Rectangle 27"/>
          <p:cNvSpPr/>
          <p:nvPr/>
        </p:nvSpPr>
        <p:spPr>
          <a:xfrm rot="16200000">
            <a:off x="-571499" y="2689858"/>
            <a:ext cx="2225040" cy="47244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rPr>
              <a:t>Latency</a:t>
            </a:r>
          </a:p>
        </p:txBody>
      </p:sp>
      <p:sp>
        <p:nvSpPr>
          <p:cNvPr id="29" name="Rectangle 28"/>
          <p:cNvSpPr/>
          <p:nvPr/>
        </p:nvSpPr>
        <p:spPr>
          <a:xfrm rot="16200000">
            <a:off x="3702733" y="2635933"/>
            <a:ext cx="2438402" cy="6717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black"/>
                </a:solidFill>
              </a:rPr>
              <a:t>Power</a:t>
            </a:r>
          </a:p>
        </p:txBody>
      </p:sp>
      <p:sp>
        <p:nvSpPr>
          <p:cNvPr id="30" name="Content Placeholder 2"/>
          <p:cNvSpPr txBox="1">
            <a:spLocks/>
          </p:cNvSpPr>
          <p:nvPr/>
        </p:nvSpPr>
        <p:spPr>
          <a:xfrm>
            <a:off x="1989407" y="285750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Font typeface="Arial" pitchFamily="34" charset="0"/>
              <a:buNone/>
            </a:pPr>
            <a:r>
              <a:rPr lang="en-US" sz="2800" b="1" dirty="0">
                <a:solidFill>
                  <a:srgbClr val="0000FF"/>
                </a:solidFill>
              </a:rPr>
              <a:t>–56%</a:t>
            </a:r>
          </a:p>
        </p:txBody>
      </p:sp>
      <p:sp>
        <p:nvSpPr>
          <p:cNvPr id="31" name="Content Placeholder 2"/>
          <p:cNvSpPr txBox="1">
            <a:spLocks/>
          </p:cNvSpPr>
          <p:nvPr/>
        </p:nvSpPr>
        <p:spPr>
          <a:xfrm>
            <a:off x="2917875" y="18516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Font typeface="Arial" pitchFamily="34" charset="0"/>
              <a:buNone/>
            </a:pPr>
            <a:r>
              <a:rPr lang="en-US" sz="2800" b="1">
                <a:solidFill>
                  <a:srgbClr val="FF0000"/>
                </a:solidFill>
              </a:rPr>
              <a:t>+23%</a:t>
            </a:r>
          </a:p>
        </p:txBody>
      </p:sp>
      <p:sp>
        <p:nvSpPr>
          <p:cNvPr id="32" name="Content Placeholder 2"/>
          <p:cNvSpPr txBox="1">
            <a:spLocks/>
          </p:cNvSpPr>
          <p:nvPr/>
        </p:nvSpPr>
        <p:spPr>
          <a:xfrm>
            <a:off x="6248400" y="2956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Font typeface="Arial" pitchFamily="34" charset="0"/>
              <a:buNone/>
            </a:pPr>
            <a:r>
              <a:rPr lang="en-US" sz="2800" b="1">
                <a:solidFill>
                  <a:srgbClr val="0000FF"/>
                </a:solidFill>
              </a:rPr>
              <a:t>–51%</a:t>
            </a:r>
          </a:p>
        </p:txBody>
      </p:sp>
      <p:sp>
        <p:nvSpPr>
          <p:cNvPr id="33" name="Content Placeholder 2"/>
          <p:cNvSpPr txBox="1">
            <a:spLocks/>
          </p:cNvSpPr>
          <p:nvPr/>
        </p:nvSpPr>
        <p:spPr>
          <a:xfrm>
            <a:off x="7162800" y="1432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Font typeface="Arial" pitchFamily="34" charset="0"/>
              <a:buNone/>
            </a:pPr>
            <a:r>
              <a:rPr lang="en-US" sz="2800" b="1">
                <a:solidFill>
                  <a:srgbClr val="FF0000"/>
                </a:solidFill>
              </a:rPr>
              <a:t>+49%</a:t>
            </a:r>
          </a:p>
        </p:txBody>
      </p:sp>
      <p:sp>
        <p:nvSpPr>
          <p:cNvPr id="35" name="Content Placeholder 2"/>
          <p:cNvSpPr txBox="1">
            <a:spLocks/>
          </p:cNvSpPr>
          <p:nvPr/>
        </p:nvSpPr>
        <p:spPr>
          <a:xfrm>
            <a:off x="381000" y="838200"/>
            <a:ext cx="4495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3600" b="1" dirty="0">
                <a:solidFill>
                  <a:prstClr val="black"/>
                </a:solidFill>
              </a:rPr>
              <a:t>DRAM Latency </a:t>
            </a:r>
            <a:r>
              <a:rPr lang="en-US" sz="3600" dirty="0">
                <a:solidFill>
                  <a:prstClr val="black"/>
                </a:solidFill>
              </a:rPr>
              <a:t>(</a:t>
            </a:r>
            <a:r>
              <a:rPr lang="en-US" sz="3600" dirty="0" err="1">
                <a:solidFill>
                  <a:prstClr val="black"/>
                </a:solidFill>
              </a:rPr>
              <a:t>tRC</a:t>
            </a:r>
            <a:r>
              <a:rPr lang="en-US" sz="3600" dirty="0">
                <a:solidFill>
                  <a:prstClr val="black"/>
                </a:solidFill>
              </a:rPr>
              <a:t>)</a:t>
            </a:r>
          </a:p>
        </p:txBody>
      </p:sp>
      <p:sp>
        <p:nvSpPr>
          <p:cNvPr id="36" name="Content Placeholder 2"/>
          <p:cNvSpPr txBox="1">
            <a:spLocks/>
          </p:cNvSpPr>
          <p:nvPr/>
        </p:nvSpPr>
        <p:spPr>
          <a:xfrm>
            <a:off x="4648200" y="838200"/>
            <a:ext cx="4114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3600" b="1" dirty="0">
                <a:solidFill>
                  <a:prstClr val="black"/>
                </a:solidFill>
              </a:rPr>
              <a:t>DRAM Power</a:t>
            </a:r>
          </a:p>
        </p:txBody>
      </p:sp>
      <p:sp>
        <p:nvSpPr>
          <p:cNvPr id="37" name="Content Placeholder 2"/>
          <p:cNvSpPr txBox="1">
            <a:spLocks/>
          </p:cNvSpPr>
          <p:nvPr/>
        </p:nvSpPr>
        <p:spPr>
          <a:xfrm>
            <a:off x="381000" y="5334000"/>
            <a:ext cx="8001000" cy="15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3600" b="1" dirty="0">
                <a:solidFill>
                  <a:prstClr val="black"/>
                </a:solidFill>
              </a:rPr>
              <a:t>DRAM Area Overhead</a:t>
            </a:r>
          </a:p>
          <a:p>
            <a:pPr marL="457200" lvl="1" indent="0">
              <a:lnSpc>
                <a:spcPct val="90000"/>
              </a:lnSpc>
              <a:buFont typeface="Arial" pitchFamily="34" charset="0"/>
              <a:buNone/>
            </a:pPr>
            <a:r>
              <a:rPr lang="en-US" sz="3200" b="1" dirty="0">
                <a:solidFill>
                  <a:srgbClr val="4F81BD">
                    <a:lumMod val="75000"/>
                  </a:srgbClr>
                </a:solidFill>
              </a:rPr>
              <a:t>~3%</a:t>
            </a:r>
            <a:r>
              <a:rPr lang="en-US" sz="2800" dirty="0">
                <a:solidFill>
                  <a:prstClr val="black"/>
                </a:solidFill>
              </a:rPr>
              <a:t>: mainly due to the isolation transistors</a:t>
            </a:r>
          </a:p>
        </p:txBody>
      </p:sp>
      <p:grpSp>
        <p:nvGrpSpPr>
          <p:cNvPr id="67" name="Group 66"/>
          <p:cNvGrpSpPr/>
          <p:nvPr/>
        </p:nvGrpSpPr>
        <p:grpSpPr>
          <a:xfrm>
            <a:off x="298449" y="4038600"/>
            <a:ext cx="4040188" cy="1219200"/>
            <a:chOff x="298449" y="4038600"/>
            <a:chExt cx="4040188" cy="1219200"/>
          </a:xfrm>
        </p:grpSpPr>
        <p:sp>
          <p:nvSpPr>
            <p:cNvPr id="46" name="Content Placeholder 2"/>
            <p:cNvSpPr txBox="1">
              <a:spLocks/>
            </p:cNvSpPr>
            <p:nvPr/>
          </p:nvSpPr>
          <p:spPr>
            <a:xfrm>
              <a:off x="2116046" y="4572001"/>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a:solidFill>
                    <a:prstClr val="black"/>
                  </a:solidFill>
                </a:rPr>
                <a:t>TL-DRAM</a:t>
              </a:r>
            </a:p>
          </p:txBody>
        </p:sp>
        <p:cxnSp>
          <p:nvCxnSpPr>
            <p:cNvPr id="39" name="Straight Arrow Connector 38"/>
            <p:cNvCxnSpPr/>
            <p:nvPr/>
          </p:nvCxnSpPr>
          <p:spPr>
            <a:xfrm flipV="1">
              <a:off x="2438400"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2" name="Content Placeholder 2"/>
            <p:cNvSpPr txBox="1">
              <a:spLocks/>
            </p:cNvSpPr>
            <p:nvPr/>
          </p:nvSpPr>
          <p:spPr>
            <a:xfrm>
              <a:off x="298449"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dirty="0">
                  <a:solidFill>
                    <a:prstClr val="black"/>
                  </a:solidFill>
                </a:rPr>
                <a:t>Commodity DRAM</a:t>
              </a:r>
            </a:p>
          </p:txBody>
        </p:sp>
        <p:sp>
          <p:nvSpPr>
            <p:cNvPr id="53" name="Content Placeholder 2"/>
            <p:cNvSpPr txBox="1">
              <a:spLocks/>
            </p:cNvSpPr>
            <p:nvPr/>
          </p:nvSpPr>
          <p:spPr>
            <a:xfrm>
              <a:off x="1970356"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a:solidFill>
                    <a:prstClr val="black"/>
                  </a:solidFill>
                </a:rPr>
                <a:t>Near       Far</a:t>
              </a:r>
            </a:p>
          </p:txBody>
        </p:sp>
        <p:cxnSp>
          <p:nvCxnSpPr>
            <p:cNvPr id="54" name="Straight Arrow Connector 53"/>
            <p:cNvCxnSpPr/>
            <p:nvPr/>
          </p:nvCxnSpPr>
          <p:spPr>
            <a:xfrm flipV="1">
              <a:off x="3381378"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4338637"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748668" y="4089400"/>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748668" y="4318002"/>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4586068" y="4038600"/>
            <a:ext cx="4040188" cy="1219199"/>
            <a:chOff x="4586068" y="4038600"/>
            <a:chExt cx="4040188" cy="1219199"/>
          </a:xfrm>
        </p:grpSpPr>
        <p:cxnSp>
          <p:nvCxnSpPr>
            <p:cNvPr id="58" name="Straight Arrow Connector 57"/>
            <p:cNvCxnSpPr/>
            <p:nvPr/>
          </p:nvCxnSpPr>
          <p:spPr>
            <a:xfrm flipV="1">
              <a:off x="6726019"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9" name="Content Placeholder 2"/>
            <p:cNvSpPr txBox="1">
              <a:spLocks/>
            </p:cNvSpPr>
            <p:nvPr/>
          </p:nvSpPr>
          <p:spPr>
            <a:xfrm>
              <a:off x="4586068"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a:solidFill>
                    <a:prstClr val="black"/>
                  </a:solidFill>
                </a:rPr>
                <a:t>Commodity DRAM</a:t>
              </a:r>
            </a:p>
          </p:txBody>
        </p:sp>
        <p:sp>
          <p:nvSpPr>
            <p:cNvPr id="60" name="Content Placeholder 2"/>
            <p:cNvSpPr txBox="1">
              <a:spLocks/>
            </p:cNvSpPr>
            <p:nvPr/>
          </p:nvSpPr>
          <p:spPr>
            <a:xfrm>
              <a:off x="6257975"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a:solidFill>
                    <a:prstClr val="black"/>
                  </a:solidFill>
                </a:rPr>
                <a:t>Near       Far</a:t>
              </a:r>
            </a:p>
          </p:txBody>
        </p:sp>
        <p:cxnSp>
          <p:nvCxnSpPr>
            <p:cNvPr id="61" name="Straight Arrow Connector 60"/>
            <p:cNvCxnSpPr/>
            <p:nvPr/>
          </p:nvCxnSpPr>
          <p:spPr>
            <a:xfrm flipV="1">
              <a:off x="7668997"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8626256"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5036287" y="4094163"/>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5036287" y="4322765"/>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65" name="Content Placeholder 2"/>
            <p:cNvSpPr txBox="1">
              <a:spLocks/>
            </p:cNvSpPr>
            <p:nvPr/>
          </p:nvSpPr>
          <p:spPr>
            <a:xfrm>
              <a:off x="6400800" y="4572000"/>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a:solidFill>
                    <a:prstClr val="black"/>
                  </a:solidFill>
                </a:rPr>
                <a:t>TL-DRAM</a:t>
              </a:r>
            </a:p>
          </p:txBody>
        </p:sp>
      </p:grpSp>
      <p:sp>
        <p:nvSpPr>
          <p:cNvPr id="38" name="Content Placeholder 2"/>
          <p:cNvSpPr txBox="1">
            <a:spLocks/>
          </p:cNvSpPr>
          <p:nvPr/>
        </p:nvSpPr>
        <p:spPr>
          <a:xfrm>
            <a:off x="879923" y="2188026"/>
            <a:ext cx="18288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Font typeface="Arial" pitchFamily="34" charset="0"/>
              <a:buNone/>
            </a:pPr>
            <a:r>
              <a:rPr lang="en-US" b="1" dirty="0">
                <a:solidFill>
                  <a:prstClr val="black"/>
                </a:solidFill>
              </a:rPr>
              <a:t> (52.5ns)</a:t>
            </a:r>
          </a:p>
        </p:txBody>
      </p:sp>
    </p:spTree>
    <p:extLst>
      <p:ext uri="{BB962C8B-B14F-4D97-AF65-F5344CB8AC3E}">
        <p14:creationId xmlns:p14="http://schemas.microsoft.com/office/powerpoint/2010/main" val="38315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Graphic spid="24" grpId="0">
        <p:bldAsOne/>
      </p:bldGraphic>
      <p:bldP spid="28" grpId="0"/>
      <p:bldP spid="29" grpId="0"/>
      <p:bldP spid="30" grpId="0"/>
      <p:bldP spid="31" grpId="0"/>
      <p:bldP spid="32" grpId="0"/>
      <p:bldP spid="33" grpId="0"/>
      <p:bldP spid="35" grpId="0"/>
      <p:bldP spid="36" grpId="0"/>
      <p:bldP spid="37" grpId="0"/>
      <p:bldP spid="38"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(Die-Area) vs. Latency</a:t>
            </a:r>
          </a:p>
        </p:txBody>
      </p:sp>
      <p:graphicFrame>
        <p:nvGraphicFramePr>
          <p:cNvPr id="22" name="Chart 21"/>
          <p:cNvGraphicFramePr>
            <a:graphicFrameLocks/>
          </p:cNvGraphicFramePr>
          <p:nvPr>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algn="r"/>
            <a:r>
              <a:rPr lang="en-US" sz="2800" b="1">
                <a:solidFill>
                  <a:prstClr val="black"/>
                </a:solidFill>
              </a:rPr>
              <a:t>64</a:t>
            </a:r>
          </a:p>
        </p:txBody>
      </p:sp>
      <p:sp>
        <p:nvSpPr>
          <p:cNvPr id="25" name="TextBox 24"/>
          <p:cNvSpPr txBox="1"/>
          <p:nvPr/>
        </p:nvSpPr>
        <p:spPr>
          <a:xfrm>
            <a:off x="3276600" y="1066800"/>
            <a:ext cx="609600" cy="523220"/>
          </a:xfrm>
          <a:prstGeom prst="rect">
            <a:avLst/>
          </a:prstGeom>
          <a:noFill/>
        </p:spPr>
        <p:txBody>
          <a:bodyPr wrap="square" rtlCol="0">
            <a:spAutoFit/>
          </a:bodyPr>
          <a:lstStyle/>
          <a:p>
            <a:pPr algn="r"/>
            <a:r>
              <a:rPr lang="en-US" sz="2800" b="1">
                <a:solidFill>
                  <a:prstClr val="black"/>
                </a:solidFill>
              </a:rPr>
              <a:t>32</a:t>
            </a:r>
          </a:p>
        </p:txBody>
      </p:sp>
      <p:sp>
        <p:nvSpPr>
          <p:cNvPr id="36" name="TextBox 35"/>
          <p:cNvSpPr txBox="1"/>
          <p:nvPr/>
        </p:nvSpPr>
        <p:spPr>
          <a:xfrm>
            <a:off x="4419600" y="2743200"/>
            <a:ext cx="838200" cy="523220"/>
          </a:xfrm>
          <a:prstGeom prst="rect">
            <a:avLst/>
          </a:prstGeom>
          <a:noFill/>
        </p:spPr>
        <p:txBody>
          <a:bodyPr wrap="square" rtlCol="0">
            <a:spAutoFit/>
          </a:bodyPr>
          <a:lstStyle/>
          <a:p>
            <a:pPr algn="r"/>
            <a:r>
              <a:rPr lang="en-US" sz="2800" b="1" dirty="0">
                <a:solidFill>
                  <a:prstClr val="black"/>
                </a:solidFill>
              </a:rPr>
              <a:t>128</a:t>
            </a:r>
          </a:p>
        </p:txBody>
      </p:sp>
      <p:sp>
        <p:nvSpPr>
          <p:cNvPr id="37" name="TextBox 36"/>
          <p:cNvSpPr txBox="1"/>
          <p:nvPr/>
        </p:nvSpPr>
        <p:spPr>
          <a:xfrm>
            <a:off x="5105400" y="3048000"/>
            <a:ext cx="838200" cy="523220"/>
          </a:xfrm>
          <a:prstGeom prst="rect">
            <a:avLst/>
          </a:prstGeom>
          <a:noFill/>
        </p:spPr>
        <p:txBody>
          <a:bodyPr wrap="square" rtlCol="0">
            <a:spAutoFit/>
          </a:bodyPr>
          <a:lstStyle/>
          <a:p>
            <a:pPr algn="ctr"/>
            <a:r>
              <a:rPr lang="en-US" sz="2800" b="1" dirty="0">
                <a:solidFill>
                  <a:prstClr val="black"/>
                </a:solidFill>
              </a:rPr>
              <a:t>256</a:t>
            </a:r>
          </a:p>
        </p:txBody>
      </p:sp>
      <p:sp>
        <p:nvSpPr>
          <p:cNvPr id="38" name="TextBox 37"/>
          <p:cNvSpPr txBox="1"/>
          <p:nvPr/>
        </p:nvSpPr>
        <p:spPr>
          <a:xfrm>
            <a:off x="5981700" y="3084493"/>
            <a:ext cx="2895600" cy="954107"/>
          </a:xfrm>
          <a:prstGeom prst="rect">
            <a:avLst/>
          </a:prstGeom>
          <a:noFill/>
        </p:spPr>
        <p:txBody>
          <a:bodyPr wrap="square" rtlCol="0">
            <a:spAutoFit/>
          </a:bodyPr>
          <a:lstStyle/>
          <a:p>
            <a:r>
              <a:rPr lang="en-US" sz="2800" b="1" dirty="0">
                <a:solidFill>
                  <a:prstClr val="black"/>
                </a:solidFill>
              </a:rPr>
              <a:t>   512 cells/</a:t>
            </a:r>
            <a:r>
              <a:rPr lang="en-US" sz="2800" b="1" dirty="0" err="1">
                <a:solidFill>
                  <a:prstClr val="black"/>
                </a:solidFill>
              </a:rPr>
              <a:t>bitline</a:t>
            </a:r>
            <a:r>
              <a:rPr lang="en-US" sz="2800" b="1" dirty="0">
                <a:solidFill>
                  <a:prstClr val="black"/>
                </a:solidFill>
              </a:rPr>
              <a:t> </a:t>
            </a:r>
          </a:p>
          <a:p>
            <a:r>
              <a:rPr lang="en-US" sz="2800" b="1" dirty="0">
                <a:solidFill>
                  <a:prstClr val="black"/>
                </a:solidFill>
              </a:rPr>
              <a:t>   </a:t>
            </a: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rPr>
              <a:t>Cheaper</a:t>
            </a: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rPr>
              <a:t>Faster</a:t>
            </a:r>
          </a:p>
        </p:txBody>
      </p:sp>
      <p:sp>
        <p:nvSpPr>
          <p:cNvPr id="13" name="Oval 12"/>
          <p:cNvSpPr/>
          <p:nvPr/>
        </p:nvSpPr>
        <p:spPr>
          <a:xfrm>
            <a:off x="3979398" y="3606018"/>
            <a:ext cx="182880" cy="182880"/>
          </a:xfrm>
          <a:prstGeom prst="ellips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3314699" y="3657600"/>
            <a:ext cx="2628901"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a:solidFill>
                  <a:srgbClr val="9BBB59">
                    <a:lumMod val="50000"/>
                  </a:srgbClr>
                </a:solidFill>
              </a:rPr>
              <a:t>Near Segment</a:t>
            </a:r>
          </a:p>
        </p:txBody>
      </p:sp>
      <p:sp>
        <p:nvSpPr>
          <p:cNvPr id="15" name="Oval 14"/>
          <p:cNvSpPr/>
          <p:nvPr/>
        </p:nvSpPr>
        <p:spPr>
          <a:xfrm>
            <a:off x="7528561" y="3606018"/>
            <a:ext cx="182880" cy="1828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6544002" y="3657600"/>
            <a:ext cx="2447598"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i="1" dirty="0">
                <a:solidFill>
                  <a:srgbClr val="FF0000"/>
                </a:solidFill>
              </a:rPr>
              <a:t>Far Segment</a:t>
            </a:r>
          </a:p>
        </p:txBody>
      </p:sp>
      <p:grpSp>
        <p:nvGrpSpPr>
          <p:cNvPr id="23" name="Group 22"/>
          <p:cNvGrpSpPr/>
          <p:nvPr/>
        </p:nvGrpSpPr>
        <p:grpSpPr>
          <a:xfrm>
            <a:off x="1760146" y="3533003"/>
            <a:ext cx="1530690" cy="1238005"/>
            <a:chOff x="1760146" y="3533003"/>
            <a:chExt cx="1530690" cy="1238005"/>
          </a:xfrm>
        </p:grpSpPr>
        <p:sp>
          <p:nvSpPr>
            <p:cNvPr id="26" name="Left Arrow 25"/>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prstClr val="white"/>
                </a:solidFill>
              </a:endParaRPr>
            </a:p>
          </p:txBody>
        </p:sp>
        <p:sp>
          <p:nvSpPr>
            <p:cNvPr id="27" name="TextBox 26"/>
            <p:cNvSpPr txBox="1"/>
            <p:nvPr/>
          </p:nvSpPr>
          <p:spPr>
            <a:xfrm rot="18932207">
              <a:off x="1798404" y="3826557"/>
              <a:ext cx="1492432" cy="523220"/>
            </a:xfrm>
            <a:prstGeom prst="rect">
              <a:avLst/>
            </a:prstGeom>
            <a:noFill/>
          </p:spPr>
          <p:txBody>
            <a:bodyPr wrap="square" rtlCol="0">
              <a:spAutoFit/>
            </a:bodyPr>
            <a:lstStyle/>
            <a:p>
              <a:pPr algn="ctr"/>
              <a:r>
                <a:rPr lang="en-US" sz="2800" b="1" dirty="0">
                  <a:solidFill>
                    <a:srgbClr val="FFFFFF"/>
                  </a:solidFill>
                </a:rPr>
                <a:t>GOAL</a:t>
              </a:r>
            </a:p>
          </p:txBody>
        </p:sp>
      </p:grpSp>
    </p:spTree>
    <p:extLst>
      <p:ext uri="{BB962C8B-B14F-4D97-AF65-F5344CB8AC3E}">
        <p14:creationId xmlns:p14="http://schemas.microsoft.com/office/powerpoint/2010/main" val="97471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Brief Self Introduction</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282700"/>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CS, since September 2015 (officially May 2016)</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sz="1800" dirty="0">
                <a:latin typeface="Tahoma" charset="0"/>
                <a:ea typeface="ＭＳ Ｐゴシック" charset="0"/>
                <a:hlinkClick r:id="rId4"/>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0522692"/>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9" end="9"/>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6">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06">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06">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6">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atin typeface="Garamond" charset="0"/>
                <a:ea typeface="ＭＳ Ｐゴシック" charset="0"/>
                <a:cs typeface="ＭＳ Ｐゴシック" charset="0"/>
              </a:rPr>
              <a:t>State of the Main Memory System</a:t>
            </a:r>
          </a:p>
        </p:txBody>
      </p:sp>
      <p:sp>
        <p:nvSpPr>
          <p:cNvPr id="3" name="Content Placeholder 2"/>
          <p:cNvSpPr>
            <a:spLocks noGrp="1"/>
          </p:cNvSpPr>
          <p:nvPr>
            <p:ph idx="1"/>
          </p:nvPr>
        </p:nvSpPr>
        <p:spPr>
          <a:xfrm>
            <a:off x="228600" y="980728"/>
            <a:ext cx="8610600" cy="5194300"/>
          </a:xfrm>
        </p:spPr>
        <p:txBody>
          <a:bodyPr/>
          <a:lstStyle/>
          <a:p>
            <a:r>
              <a:rPr lang="en-US" dirty="0">
                <a:latin typeface="Tahoma" charset="0"/>
                <a:ea typeface="ＭＳ Ｐゴシック" charset="0"/>
                <a:cs typeface="ＭＳ Ｐゴシック" charset="0"/>
              </a:rPr>
              <a:t>Recent technology, architecture, and application trends</a:t>
            </a:r>
          </a:p>
          <a:p>
            <a:pPr lvl="1"/>
            <a:r>
              <a:rPr lang="en-US" dirty="0">
                <a:solidFill>
                  <a:srgbClr val="0000FF"/>
                </a:solidFill>
                <a:latin typeface="Tahoma" charset="0"/>
                <a:ea typeface="ＭＳ Ｐゴシック" charset="0"/>
              </a:rPr>
              <a:t>lead to new requirements</a:t>
            </a:r>
            <a:endParaRPr lang="en-US" dirty="0">
              <a:latin typeface="Tahoma" charset="0"/>
              <a:ea typeface="ＭＳ Ｐゴシック" charset="0"/>
            </a:endParaRPr>
          </a:p>
          <a:p>
            <a:pPr lvl="1"/>
            <a:r>
              <a:rPr lang="en-US" dirty="0">
                <a:solidFill>
                  <a:srgbClr val="0000FF"/>
                </a:solidFill>
                <a:latin typeface="Tahoma" charset="0"/>
                <a:ea typeface="ＭＳ Ｐゴシック" charset="0"/>
              </a:rPr>
              <a:t>exacerbate old requirements</a:t>
            </a:r>
            <a:endParaRPr lang="en-US" dirty="0">
              <a:latin typeface="Tahoma" charset="0"/>
              <a:ea typeface="ＭＳ Ｐゴシック" charset="0"/>
            </a:endParaRPr>
          </a:p>
          <a:p>
            <a:pPr lvl="1"/>
            <a:endParaRPr lang="en-US" dirty="0">
              <a:latin typeface="Tahoma" charset="0"/>
              <a:ea typeface="ＭＳ Ｐゴシック" charset="0"/>
            </a:endParaRPr>
          </a:p>
          <a:p>
            <a:r>
              <a:rPr lang="en-US" dirty="0">
                <a:solidFill>
                  <a:srgbClr val="FF0000"/>
                </a:solidFill>
                <a:latin typeface="Tahoma" charset="0"/>
                <a:ea typeface="ＭＳ Ｐゴシック" charset="0"/>
                <a:cs typeface="ＭＳ Ｐゴシック" charset="0"/>
              </a:rPr>
              <a:t>DRAM and memory controllers</a:t>
            </a:r>
            <a:r>
              <a:rPr lang="en-US" dirty="0">
                <a:latin typeface="Tahoma" charset="0"/>
                <a:ea typeface="ＭＳ Ｐゴシック" charset="0"/>
                <a:cs typeface="ＭＳ Ｐゴシック" charset="0"/>
              </a:rPr>
              <a:t>, as we know them today, are (will be) </a:t>
            </a:r>
            <a:r>
              <a:rPr lang="en-US" dirty="0">
                <a:solidFill>
                  <a:srgbClr val="FF0000"/>
                </a:solidFill>
                <a:latin typeface="Tahoma" charset="0"/>
                <a:ea typeface="ＭＳ Ｐゴシック" charset="0"/>
                <a:cs typeface="ＭＳ Ｐゴシック" charset="0"/>
              </a:rPr>
              <a:t>unlikely to satisfy all requirements</a:t>
            </a: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Some </a:t>
            </a:r>
            <a:r>
              <a:rPr lang="en-US" dirty="0">
                <a:solidFill>
                  <a:srgbClr val="FF0000"/>
                </a:solidFill>
                <a:latin typeface="Tahoma" charset="0"/>
                <a:ea typeface="ＭＳ Ｐゴシック" charset="0"/>
                <a:cs typeface="ＭＳ Ｐゴシック" charset="0"/>
              </a:rPr>
              <a:t>emerging non-volatile memory technologies </a:t>
            </a:r>
            <a:r>
              <a:rPr lang="en-US" dirty="0">
                <a:latin typeface="Tahoma" charset="0"/>
                <a:ea typeface="ＭＳ Ｐゴシック" charset="0"/>
                <a:cs typeface="ＭＳ Ｐゴシック" charset="0"/>
              </a:rPr>
              <a:t>(e.g., PCM) </a:t>
            </a:r>
            <a:r>
              <a:rPr lang="en-US" dirty="0">
                <a:solidFill>
                  <a:srgbClr val="FF0000"/>
                </a:solidFill>
                <a:latin typeface="Tahoma" charset="0"/>
                <a:ea typeface="ＭＳ Ｐゴシック" charset="0"/>
              </a:rPr>
              <a:t>enable new opportunities</a:t>
            </a:r>
            <a:r>
              <a:rPr lang="en-US" dirty="0">
                <a:latin typeface="Tahoma" charset="0"/>
                <a:ea typeface="ＭＳ Ｐゴシック" charset="0"/>
              </a:rPr>
              <a:t>: </a:t>
            </a:r>
            <a:r>
              <a:rPr lang="en-US" dirty="0" err="1">
                <a:latin typeface="Tahoma" charset="0"/>
                <a:ea typeface="ＭＳ Ｐゴシック" charset="0"/>
              </a:rPr>
              <a:t>memory+storage</a:t>
            </a:r>
            <a:r>
              <a:rPr lang="en-US" dirty="0">
                <a:latin typeface="Tahoma" charset="0"/>
                <a:ea typeface="ＭＳ Ｐゴシック" charset="0"/>
              </a:rPr>
              <a:t> merging</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We need to rethink the main memory system</a:t>
            </a:r>
          </a:p>
          <a:p>
            <a:pPr lvl="1"/>
            <a:r>
              <a:rPr lang="en-US" dirty="0">
                <a:solidFill>
                  <a:srgbClr val="0000FF"/>
                </a:solidFill>
                <a:latin typeface="Tahoma" charset="0"/>
                <a:ea typeface="ＭＳ Ｐゴシック" charset="0"/>
                <a:cs typeface="ＭＳ Ｐゴシック" charset="0"/>
              </a:rPr>
              <a:t>to fix DRAM issues and enable emerging technologies </a:t>
            </a:r>
          </a:p>
          <a:p>
            <a:pPr lvl="1"/>
            <a:r>
              <a:rPr lang="en-US" dirty="0">
                <a:solidFill>
                  <a:srgbClr val="0000FF"/>
                </a:solidFill>
                <a:latin typeface="Tahoma" charset="0"/>
                <a:ea typeface="ＭＳ Ｐゴシック" charset="0"/>
                <a:cs typeface="ＭＳ Ｐゴシック" charset="0"/>
              </a:rPr>
              <a:t>to satisfy all requirements</a:t>
            </a:r>
          </a:p>
          <a:p>
            <a:pPr lvl="1"/>
            <a:endParaRPr lang="en-US" dirty="0">
              <a:solidFill>
                <a:srgbClr val="0000FF"/>
              </a:solidFill>
              <a:latin typeface="Tahoma" charset="0"/>
              <a:ea typeface="ＭＳ Ｐゴシック" charset="0"/>
              <a:cs typeface="ＭＳ Ｐゴシック" charset="0"/>
            </a:endParaRPr>
          </a:p>
          <a:p>
            <a:pPr marL="344487" lvl="1" indent="0">
              <a:buNone/>
            </a:pPr>
            <a:endParaRPr lang="en-US" dirty="0">
              <a:solidFill>
                <a:srgbClr val="0000FF"/>
              </a:solidFill>
              <a:latin typeface="Tahoma" charset="0"/>
              <a:ea typeface="ＭＳ Ｐゴシック" charset="0"/>
              <a:cs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2048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7878BD7-8E09-7949-990F-1FFCA512AD3A}" type="slidenum">
              <a:rPr lang="en-US" sz="1600">
                <a:solidFill>
                  <a:srgbClr val="000000"/>
                </a:solidFill>
                <a:latin typeface="Garamond" charset="0"/>
              </a:rPr>
              <a:pPr eaLnBrk="1" hangingPunct="1"/>
              <a:t>20</a:t>
            </a:fld>
            <a:endParaRPr lang="en-US" sz="1600">
              <a:solidFill>
                <a:srgbClr val="000000"/>
              </a:solidFill>
              <a:latin typeface="Garamond" charset="0"/>
            </a:endParaRPr>
          </a:p>
        </p:txBody>
      </p:sp>
    </p:spTree>
    <p:extLst>
      <p:ext uri="{BB962C8B-B14F-4D97-AF65-F5344CB8AC3E}">
        <p14:creationId xmlns:p14="http://schemas.microsoft.com/office/powerpoint/2010/main" val="30736554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Leveraging Tiered-Latency DRAM </a:t>
            </a:r>
          </a:p>
        </p:txBody>
      </p:sp>
      <p:sp>
        <p:nvSpPr>
          <p:cNvPr id="28" name="Content Placeholder 2"/>
          <p:cNvSpPr>
            <a:spLocks noGrp="1"/>
          </p:cNvSpPr>
          <p:nvPr>
            <p:ph idx="1"/>
          </p:nvPr>
        </p:nvSpPr>
        <p:spPr>
          <a:xfrm>
            <a:off x="304800" y="990600"/>
            <a:ext cx="8534400" cy="5562600"/>
          </a:xfrm>
        </p:spPr>
        <p:txBody>
          <a:bodyPr/>
          <a:lstStyle/>
          <a:p>
            <a:pPr>
              <a:lnSpc>
                <a:spcPct val="85000"/>
              </a:lnSpc>
            </a:pPr>
            <a:r>
              <a:rPr lang="en-US" sz="3200" dirty="0"/>
              <a:t>TL-DRAM is a </a:t>
            </a:r>
            <a:r>
              <a:rPr lang="en-US" sz="3200" b="1" i="1" dirty="0"/>
              <a:t>substrate</a:t>
            </a:r>
            <a:r>
              <a:rPr lang="en-US" sz="3200" dirty="0"/>
              <a:t> that can be leveraged by the hardware and/or software</a:t>
            </a:r>
          </a:p>
          <a:p>
            <a:pPr>
              <a:lnSpc>
                <a:spcPct val="85000"/>
              </a:lnSpc>
            </a:pPr>
            <a:endParaRPr lang="en-US" sz="1800" dirty="0"/>
          </a:p>
          <a:p>
            <a:pPr>
              <a:lnSpc>
                <a:spcPct val="85000"/>
              </a:lnSpc>
            </a:pPr>
            <a:r>
              <a:rPr lang="en-US" sz="3200" dirty="0"/>
              <a:t>Many potential uses</a:t>
            </a:r>
          </a:p>
          <a:p>
            <a:pPr marL="801688" lvl="1" indent="-344488">
              <a:lnSpc>
                <a:spcPct val="85000"/>
              </a:lnSpc>
              <a:buFont typeface="+mj-lt"/>
              <a:buAutoNum type="arabicPeriod"/>
            </a:pPr>
            <a:r>
              <a:rPr lang="en-US" sz="2800" dirty="0"/>
              <a:t>Use near segment as hardware-managed </a:t>
            </a:r>
            <a:r>
              <a:rPr lang="en-US" sz="2800" b="1" i="1" dirty="0"/>
              <a:t>inclusive</a:t>
            </a:r>
            <a:r>
              <a:rPr lang="en-US" sz="2800" dirty="0"/>
              <a:t> cache to far segment</a:t>
            </a:r>
          </a:p>
          <a:p>
            <a:pPr marL="801688" lvl="1" indent="-344488">
              <a:lnSpc>
                <a:spcPct val="85000"/>
              </a:lnSpc>
              <a:buFont typeface="+mj-lt"/>
              <a:buAutoNum type="arabicPeriod"/>
            </a:pPr>
            <a:r>
              <a:rPr lang="en-US" sz="2800" dirty="0"/>
              <a:t>Use near segment as hardware-managed </a:t>
            </a:r>
            <a:r>
              <a:rPr lang="en-US" sz="2800" b="1" i="1" dirty="0"/>
              <a:t>exclusive</a:t>
            </a:r>
            <a:r>
              <a:rPr lang="en-US" sz="2800" dirty="0"/>
              <a:t> cache to far segment</a:t>
            </a:r>
          </a:p>
          <a:p>
            <a:pPr marL="801688" lvl="1" indent="-344488">
              <a:lnSpc>
                <a:spcPct val="85000"/>
              </a:lnSpc>
              <a:buFont typeface="+mj-lt"/>
              <a:buAutoNum type="arabicPeriod"/>
            </a:pPr>
            <a:r>
              <a:rPr lang="en-US" sz="2800" dirty="0"/>
              <a:t>Profile-based page mapping by operating system</a:t>
            </a:r>
          </a:p>
          <a:p>
            <a:pPr marL="801688" lvl="1" indent="-344488">
              <a:lnSpc>
                <a:spcPct val="85000"/>
              </a:lnSpc>
              <a:buFont typeface="+mj-lt"/>
              <a:buAutoNum type="arabicPeriod"/>
            </a:pPr>
            <a:r>
              <a:rPr lang="en-US" sz="2800" dirty="0"/>
              <a:t>Simply replace DRAM with TL-DRAM </a:t>
            </a:r>
            <a:r>
              <a:rPr lang="en-US" sz="1000" dirty="0">
                <a:latin typeface="Wingdings"/>
                <a:ea typeface="Wingdings"/>
                <a:cs typeface="Wingdings"/>
                <a:sym typeface="Wingdings"/>
              </a:rPr>
              <a:t> </a:t>
            </a:r>
            <a:endParaRPr lang="en-US" sz="2800" dirty="0"/>
          </a:p>
          <a:p>
            <a:pPr marL="457200" lvl="1" indent="0">
              <a:lnSpc>
                <a:spcPct val="85000"/>
              </a:lnSpc>
              <a:buNone/>
            </a:pPr>
            <a:endParaRPr lang="en-US" sz="2800" dirty="0"/>
          </a:p>
        </p:txBody>
      </p:sp>
      <p:sp>
        <p:nvSpPr>
          <p:cNvPr id="4" name="Rounded Rectangle 3"/>
          <p:cNvSpPr/>
          <p:nvPr/>
        </p:nvSpPr>
        <p:spPr>
          <a:xfrm>
            <a:off x="762000" y="2743200"/>
            <a:ext cx="78486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ounded Rectangle 4"/>
          <p:cNvSpPr/>
          <p:nvPr/>
        </p:nvSpPr>
        <p:spPr>
          <a:xfrm>
            <a:off x="762000" y="2743200"/>
            <a:ext cx="7848600" cy="2057400"/>
          </a:xfrm>
          <a:prstGeom prst="roundRect">
            <a:avLst>
              <a:gd name="adj" fmla="val 764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683568" y="6490211"/>
            <a:ext cx="7560840" cy="323165"/>
          </a:xfrm>
          <a:prstGeom prst="rect">
            <a:avLst/>
          </a:prstGeom>
        </p:spPr>
        <p:txBody>
          <a:bodyPr wrap="square">
            <a:spAutoFit/>
          </a:bodyPr>
          <a:lstStyle/>
          <a:p>
            <a:r>
              <a:rPr lang="en-US" sz="1500" dirty="0">
                <a:solidFill>
                  <a:prstClr val="black"/>
                </a:solidFill>
              </a:rPr>
              <a:t>Lee+, “</a:t>
            </a:r>
            <a:r>
              <a:rPr lang="en-US" sz="1500" dirty="0">
                <a:solidFill>
                  <a:srgbClr val="0000FF"/>
                </a:solidFill>
              </a:rPr>
              <a:t>Tiered-Latency DRAM: A Low Latency and Low Cost DRAM Architecture</a:t>
            </a:r>
            <a:r>
              <a:rPr lang="en-US" sz="1500" dirty="0">
                <a:solidFill>
                  <a:prstClr val="black"/>
                </a:solidFill>
              </a:rPr>
              <a:t>,” HPCA 2013.</a:t>
            </a:r>
          </a:p>
        </p:txBody>
      </p:sp>
    </p:spTree>
    <p:extLst>
      <p:ext uri="{BB962C8B-B14F-4D97-AF65-F5344CB8AC3E}">
        <p14:creationId xmlns:p14="http://schemas.microsoft.com/office/powerpoint/2010/main" val="129673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p:cNvGraphicFramePr>
            <a:graphicFrameLocks/>
          </p:cNvGraphicFramePr>
          <p:nvPr>
            <p:extLst/>
          </p:nvPr>
        </p:nvGraphicFramePr>
        <p:xfrm>
          <a:off x="832431" y="914400"/>
          <a:ext cx="3355729" cy="39931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a:graphicFrameLocks/>
          </p:cNvGraphicFramePr>
          <p:nvPr>
            <p:extLst/>
          </p:nvPr>
        </p:nvGraphicFramePr>
        <p:xfrm>
          <a:off x="5083421" y="914400"/>
          <a:ext cx="3355729" cy="399317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a:t>   Performance &amp; Power Consumption  </a:t>
            </a:r>
          </a:p>
        </p:txBody>
      </p:sp>
      <p:sp>
        <p:nvSpPr>
          <p:cNvPr id="23" name="TextBox 1"/>
          <p:cNvSpPr txBox="1"/>
          <p:nvPr/>
        </p:nvSpPr>
        <p:spPr>
          <a:xfrm>
            <a:off x="2241550" y="1000123"/>
            <a:ext cx="1257300"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a:solidFill>
                  <a:srgbClr val="9BBB59">
                    <a:lumMod val="50000"/>
                  </a:srgbClr>
                </a:solidFill>
              </a:rPr>
              <a:t>11.5%</a:t>
            </a:r>
          </a:p>
          <a:p>
            <a:pPr algn="ctr"/>
            <a:endParaRPr lang="en-US" sz="2200" b="1" dirty="0">
              <a:solidFill>
                <a:srgbClr val="9BBB59">
                  <a:lumMod val="50000"/>
                </a:srgbClr>
              </a:solidFill>
            </a:endParaRPr>
          </a:p>
        </p:txBody>
      </p:sp>
      <p:sp>
        <p:nvSpPr>
          <p:cNvPr id="19" name="Rectangle 18"/>
          <p:cNvSpPr/>
          <p:nvPr/>
        </p:nvSpPr>
        <p:spPr>
          <a:xfrm rot="16200000">
            <a:off x="-1261544" y="2514599"/>
            <a:ext cx="36576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prstClr val="black"/>
                </a:solidFill>
              </a:rPr>
              <a:t>Normalized Performance</a:t>
            </a:r>
          </a:p>
        </p:txBody>
      </p:sp>
      <p:sp>
        <p:nvSpPr>
          <p:cNvPr id="20" name="Rectangle 19"/>
          <p:cNvSpPr/>
          <p:nvPr/>
        </p:nvSpPr>
        <p:spPr>
          <a:xfrm>
            <a:off x="567256" y="4837138"/>
            <a:ext cx="3547544"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600" b="1" dirty="0">
                <a:solidFill>
                  <a:prstClr val="black"/>
                </a:solidFill>
              </a:rPr>
              <a:t>Core-Count (Channel)</a:t>
            </a:r>
          </a:p>
        </p:txBody>
      </p:sp>
      <p:sp>
        <p:nvSpPr>
          <p:cNvPr id="26" name="Rectangle 25"/>
          <p:cNvSpPr/>
          <p:nvPr/>
        </p:nvSpPr>
        <p:spPr>
          <a:xfrm rot="16200000">
            <a:off x="3098992" y="2476498"/>
            <a:ext cx="35814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prstClr val="black"/>
                </a:solidFill>
              </a:rPr>
              <a:t>Normalized Power</a:t>
            </a:r>
          </a:p>
        </p:txBody>
      </p:sp>
      <p:sp>
        <p:nvSpPr>
          <p:cNvPr id="28" name="Rectangle 27"/>
          <p:cNvSpPr/>
          <p:nvPr/>
        </p:nvSpPr>
        <p:spPr>
          <a:xfrm>
            <a:off x="4953000" y="4837138"/>
            <a:ext cx="3429000"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600" b="1" dirty="0">
                <a:solidFill>
                  <a:prstClr val="black"/>
                </a:solidFill>
              </a:rPr>
              <a:t>Core-Count (Channel)</a:t>
            </a:r>
          </a:p>
        </p:txBody>
      </p:sp>
      <p:sp>
        <p:nvSpPr>
          <p:cNvPr id="32" name="TextBox 1"/>
          <p:cNvSpPr txBox="1"/>
          <p:nvPr/>
        </p:nvSpPr>
        <p:spPr>
          <a:xfrm>
            <a:off x="3149600"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a:solidFill>
                  <a:srgbClr val="9BBB59">
                    <a:lumMod val="50000"/>
                  </a:srgbClr>
                </a:solidFill>
              </a:rPr>
              <a:t>10.7%</a:t>
            </a:r>
          </a:p>
          <a:p>
            <a:pPr algn="ctr"/>
            <a:endParaRPr lang="en-US" sz="2200" b="1" dirty="0">
              <a:solidFill>
                <a:srgbClr val="9BBB59">
                  <a:lumMod val="50000"/>
                </a:srgbClr>
              </a:solidFill>
            </a:endParaRPr>
          </a:p>
        </p:txBody>
      </p:sp>
      <p:sp>
        <p:nvSpPr>
          <p:cNvPr id="22" name="TextBox 1"/>
          <p:cNvSpPr txBox="1"/>
          <p:nvPr/>
        </p:nvSpPr>
        <p:spPr>
          <a:xfrm>
            <a:off x="1546471"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a:solidFill>
                  <a:srgbClr val="9BBB59">
                    <a:lumMod val="50000"/>
                  </a:srgbClr>
                </a:solidFill>
              </a:rPr>
              <a:t>12.4%</a:t>
            </a:r>
          </a:p>
          <a:p>
            <a:pPr algn="ctr"/>
            <a:endParaRPr lang="en-US" sz="2200" b="1" dirty="0">
              <a:solidFill>
                <a:srgbClr val="9BBB59">
                  <a:lumMod val="50000"/>
                </a:srgbClr>
              </a:solidFill>
            </a:endParaRPr>
          </a:p>
        </p:txBody>
      </p:sp>
      <p:cxnSp>
        <p:nvCxnSpPr>
          <p:cNvPr id="38" name="Straight Arrow Connector 37"/>
          <p:cNvCxnSpPr/>
          <p:nvPr/>
        </p:nvCxnSpPr>
        <p:spPr>
          <a:xfrm flipH="1">
            <a:off x="1590675"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839531"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0" name="TextBox 1"/>
          <p:cNvSpPr txBox="1"/>
          <p:nvPr/>
        </p:nvSpPr>
        <p:spPr>
          <a:xfrm>
            <a:off x="5805489" y="1288595"/>
            <a:ext cx="990600" cy="38780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a:solidFill>
                  <a:srgbClr val="9BBB59">
                    <a:lumMod val="50000"/>
                  </a:srgbClr>
                </a:solidFill>
              </a:rPr>
              <a:t>–23%</a:t>
            </a:r>
          </a:p>
          <a:p>
            <a:pPr algn="ctr"/>
            <a:endParaRPr lang="en-US" sz="2200" b="1" dirty="0">
              <a:solidFill>
                <a:srgbClr val="9BBB59">
                  <a:lumMod val="50000"/>
                </a:srgbClr>
              </a:solidFill>
            </a:endParaRPr>
          </a:p>
        </p:txBody>
      </p:sp>
      <p:sp>
        <p:nvSpPr>
          <p:cNvPr id="41" name="Down Arrow 40"/>
          <p:cNvSpPr/>
          <p:nvPr/>
        </p:nvSpPr>
        <p:spPr>
          <a:xfrm>
            <a:off x="6175683" y="1676400"/>
            <a:ext cx="233629" cy="638172"/>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prstClr val="white"/>
              </a:solidFill>
            </a:endParaRPr>
          </a:p>
        </p:txBody>
      </p:sp>
      <p:sp>
        <p:nvSpPr>
          <p:cNvPr id="42" name="Down Arrow 41"/>
          <p:cNvSpPr/>
          <p:nvPr/>
        </p:nvSpPr>
        <p:spPr>
          <a:xfrm>
            <a:off x="6981559" y="1683207"/>
            <a:ext cx="233629" cy="669470"/>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prstClr val="white"/>
              </a:solidFill>
            </a:endParaRPr>
          </a:p>
        </p:txBody>
      </p:sp>
      <p:sp>
        <p:nvSpPr>
          <p:cNvPr id="43" name="TextBox 1"/>
          <p:cNvSpPr txBox="1"/>
          <p:nvPr/>
        </p:nvSpPr>
        <p:spPr>
          <a:xfrm>
            <a:off x="6600822" y="1288595"/>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a:solidFill>
                  <a:srgbClr val="9BBB59">
                    <a:lumMod val="50000"/>
                  </a:srgbClr>
                </a:solidFill>
              </a:rPr>
              <a:t>–24%</a:t>
            </a:r>
          </a:p>
          <a:p>
            <a:pPr algn="ctr"/>
            <a:endParaRPr lang="en-US" sz="2200" b="1" dirty="0">
              <a:solidFill>
                <a:srgbClr val="9BBB59">
                  <a:lumMod val="50000"/>
                </a:srgbClr>
              </a:solidFill>
            </a:endParaRPr>
          </a:p>
        </p:txBody>
      </p:sp>
      <p:sp>
        <p:nvSpPr>
          <p:cNvPr id="44" name="Down Arrow 43"/>
          <p:cNvSpPr/>
          <p:nvPr/>
        </p:nvSpPr>
        <p:spPr>
          <a:xfrm>
            <a:off x="7781926" y="1683206"/>
            <a:ext cx="233629" cy="719479"/>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prstClr val="white"/>
              </a:solidFill>
            </a:endParaRPr>
          </a:p>
        </p:txBody>
      </p:sp>
      <p:sp>
        <p:nvSpPr>
          <p:cNvPr id="45" name="TextBox 1"/>
          <p:cNvSpPr txBox="1"/>
          <p:nvPr/>
        </p:nvSpPr>
        <p:spPr>
          <a:xfrm>
            <a:off x="7400926" y="1295400"/>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a:solidFill>
                  <a:srgbClr val="9BBB59">
                    <a:lumMod val="50000"/>
                  </a:srgbClr>
                </a:solidFill>
              </a:rPr>
              <a:t>–26%</a:t>
            </a:r>
          </a:p>
          <a:p>
            <a:pPr algn="ctr"/>
            <a:endParaRPr lang="en-US" sz="2200" b="1" dirty="0">
              <a:solidFill>
                <a:srgbClr val="9BBB59">
                  <a:lumMod val="50000"/>
                </a:srgbClr>
              </a:solidFill>
            </a:endParaRPr>
          </a:p>
        </p:txBody>
      </p:sp>
      <p:sp>
        <p:nvSpPr>
          <p:cNvPr id="46" name="TextBox 45"/>
          <p:cNvSpPr txBox="1"/>
          <p:nvPr/>
        </p:nvSpPr>
        <p:spPr>
          <a:xfrm>
            <a:off x="314324" y="5323582"/>
            <a:ext cx="8601076" cy="1077218"/>
          </a:xfrm>
          <a:prstGeom prst="rect">
            <a:avLst/>
          </a:prstGeom>
          <a:noFill/>
        </p:spPr>
        <p:txBody>
          <a:bodyPr wrap="square" rtlCol="0">
            <a:spAutoFit/>
          </a:bodyPr>
          <a:lstStyle/>
          <a:p>
            <a:r>
              <a:rPr lang="en-US" sz="3200" b="1" i="1" dirty="0">
                <a:solidFill>
                  <a:srgbClr val="4F81BD">
                    <a:lumMod val="75000"/>
                  </a:srgbClr>
                </a:solidFill>
              </a:rPr>
              <a:t>Using near segment as a cache improves performance and reduces power consumption</a:t>
            </a:r>
          </a:p>
        </p:txBody>
      </p:sp>
      <p:sp>
        <p:nvSpPr>
          <p:cNvPr id="21" name="Rectangle 20"/>
          <p:cNvSpPr/>
          <p:nvPr/>
        </p:nvSpPr>
        <p:spPr>
          <a:xfrm>
            <a:off x="683568" y="6490211"/>
            <a:ext cx="7560840" cy="323165"/>
          </a:xfrm>
          <a:prstGeom prst="rect">
            <a:avLst/>
          </a:prstGeom>
        </p:spPr>
        <p:txBody>
          <a:bodyPr wrap="square">
            <a:spAutoFit/>
          </a:bodyPr>
          <a:lstStyle/>
          <a:p>
            <a:r>
              <a:rPr lang="en-US" sz="1500" dirty="0">
                <a:solidFill>
                  <a:prstClr val="black"/>
                </a:solidFill>
              </a:rPr>
              <a:t>Lee+, “</a:t>
            </a:r>
            <a:r>
              <a:rPr lang="en-US" sz="1500" dirty="0">
                <a:solidFill>
                  <a:srgbClr val="0000FF"/>
                </a:solidFill>
              </a:rPr>
              <a:t>Tiered-Latency DRAM: A Low Latency and Low Cost DRAM Architecture</a:t>
            </a:r>
            <a:r>
              <a:rPr lang="en-US" sz="1500" dirty="0">
                <a:solidFill>
                  <a:prstClr val="black"/>
                </a:solidFill>
              </a:rPr>
              <a:t>,” HPCA 2013.</a:t>
            </a:r>
          </a:p>
        </p:txBody>
      </p:sp>
    </p:spTree>
    <p:extLst>
      <p:ext uri="{BB962C8B-B14F-4D97-AF65-F5344CB8AC3E}">
        <p14:creationId xmlns:p14="http://schemas.microsoft.com/office/powerpoint/2010/main" val="100064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P spid="23" grpId="0"/>
      <p:bldP spid="26" grpId="0"/>
      <p:bldP spid="28" grpId="0"/>
      <p:bldP spid="32" grpId="0"/>
      <p:bldP spid="22" grpId="0"/>
      <p:bldP spid="40" grpId="0"/>
      <p:bldP spid="41" grpId="0" animBg="1"/>
      <p:bldP spid="42" grpId="0" animBg="1"/>
      <p:bldP spid="43" grpId="0"/>
      <p:bldP spid="44" grpId="0" animBg="1"/>
      <p:bldP spid="45" grpId="0"/>
      <p:bldP spid="46"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More on PIM</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E342A0-F66A-8349-9DE5-CDF9A06A5894}" type="slidenum">
              <a:rPr lang="en-US" sz="1200">
                <a:solidFill>
                  <a:srgbClr val="000000"/>
                </a:solidFill>
                <a:latin typeface="Garamond" charset="0"/>
                <a:cs typeface="Arial" charset="0"/>
              </a:rPr>
              <a:pPr eaLnBrk="1" hangingPunct="1"/>
              <a:t>202</a:t>
            </a:fld>
            <a:endParaRPr lang="en-US" sz="1200">
              <a:solidFill>
                <a:srgbClr val="000000"/>
              </a:solidFill>
              <a:latin typeface="Garamond" charset="0"/>
              <a:cs typeface="Arial" charset="0"/>
            </a:endParaRPr>
          </a:p>
        </p:txBody>
      </p:sp>
    </p:spTree>
    <p:extLst>
      <p:ext uri="{BB962C8B-B14F-4D97-AF65-F5344CB8AC3E}">
        <p14:creationId xmlns:p14="http://schemas.microsoft.com/office/powerpoint/2010/main" val="761335531"/>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203</a:t>
            </a:fld>
            <a:endParaRPr lang="en-US" sz="1600">
              <a:solidFill>
                <a:srgbClr val="000000"/>
              </a:solidFill>
              <a:latin typeface="Garamond" charset="0"/>
            </a:endParaRPr>
          </a:p>
        </p:txBody>
      </p:sp>
    </p:spTree>
    <p:extLst>
      <p:ext uri="{BB962C8B-B14F-4D97-AF65-F5344CB8AC3E}">
        <p14:creationId xmlns:p14="http://schemas.microsoft.com/office/powerpoint/2010/main" val="1047193791"/>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p:txBody>
          <a:bodyPr/>
          <a:lstStyle/>
          <a:p>
            <a:pPr marL="0" indent="0">
              <a:buNone/>
            </a:pPr>
            <a:r>
              <a:rPr lang="en-US" dirty="0"/>
              <a:t>1. Functionality of and applications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204</a:t>
            </a:fld>
            <a:endParaRPr lang="en-US" altLang="en-US">
              <a:solidFill>
                <a:srgbClr val="000000"/>
              </a:solidFill>
            </a:endParaRPr>
          </a:p>
        </p:txBody>
      </p:sp>
    </p:spTree>
    <p:extLst>
      <p:ext uri="{BB962C8B-B14F-4D97-AF65-F5344CB8AC3E}">
        <p14:creationId xmlns:p14="http://schemas.microsoft.com/office/powerpoint/2010/main" val="15575581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205</a:t>
            </a:fld>
            <a:endParaRPr lang="en-US" altLang="en-US">
              <a:solidFill>
                <a:srgbClr val="000000"/>
              </a:solidFill>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cs typeface="Arial" charset="0"/>
              </a:rPr>
              <a:t>Logic</a:t>
            </a:r>
          </a:p>
          <a:p>
            <a:pPr>
              <a:defRPr/>
            </a:pPr>
            <a:endParaRPr lang="en-US" sz="1750" dirty="0">
              <a:solidFill>
                <a:srgbClr val="000000"/>
              </a:solidFill>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FF"/>
              </a:solidFill>
            </a:endParaRPr>
          </a:p>
        </p:txBody>
      </p:sp>
    </p:spTree>
    <p:extLst>
      <p:ext uri="{BB962C8B-B14F-4D97-AF65-F5344CB8AC3E}">
        <p14:creationId xmlns:p14="http://schemas.microsoft.com/office/powerpoint/2010/main" val="54539874"/>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a:t>
            </a:r>
            <a:r>
              <a:rPr lang="en-US" dirty="0">
                <a:latin typeface="+mn-lt"/>
              </a:rPr>
              <a:t>1: Code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sp>
        <p:nvSpPr>
          <p:cNvPr id="60" name="Rectangle 59"/>
          <p:cNvSpPr/>
          <p:nvPr/>
        </p:nvSpPr>
        <p:spPr>
          <a:xfrm>
            <a:off x="4820948" y="1813082"/>
            <a:ext cx="530169" cy="646331"/>
          </a:xfrm>
          <a:prstGeom prst="rect">
            <a:avLst/>
          </a:prstGeom>
        </p:spPr>
        <p:txBody>
          <a:bodyPr wrap="square">
            <a:spAutoFit/>
          </a:bodyPr>
          <a:lstStyle/>
          <a:p>
            <a:r>
              <a:rPr lang="en-US" sz="3600" b="1" dirty="0">
                <a:solidFill>
                  <a:srgbClr val="C00000"/>
                </a:solidFill>
                <a:ea typeface="Times New Roman" charset="0"/>
                <a:cs typeface="Times New Roman" charset="0"/>
              </a:rPr>
              <a:t>?</a:t>
            </a:r>
          </a:p>
        </p:txBody>
      </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5" name="Straight Arrow Connector 64"/>
          <p:cNvCxnSpPr/>
          <p:nvPr/>
        </p:nvCxnSpPr>
        <p:spPr>
          <a:xfrm>
            <a:off x="7910782" y="3507815"/>
            <a:ext cx="34338" cy="1338505"/>
          </a:xfrm>
          <a:prstGeom prst="straightConnector1">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43"/>
          <p:cNvCxnSpPr>
            <a:endCxn id="50" idx="1"/>
          </p:cNvCxnSpPr>
          <p:nvPr/>
        </p:nvCxnSpPr>
        <p:spPr>
          <a:xfrm rot="5400000">
            <a:off x="3823168" y="2815999"/>
            <a:ext cx="2189702" cy="1483929"/>
          </a:xfrm>
          <a:prstGeom prst="bentConnector3">
            <a:avLst>
              <a:gd name="adj1" fmla="val -1039"/>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Content Placeholder 2"/>
          <p:cNvSpPr>
            <a:spLocks noGrp="1"/>
          </p:cNvSpPr>
          <p:nvPr>
            <p:ph idx="1"/>
          </p:nvPr>
        </p:nvSpPr>
        <p:spPr>
          <a:xfrm>
            <a:off x="610146" y="1123094"/>
            <a:ext cx="8300174" cy="909876"/>
          </a:xfrm>
        </p:spPr>
        <p:txBody>
          <a:bodyPr>
            <a:normAutofit/>
          </a:bodyPr>
          <a:lstStyle/>
          <a:p>
            <a:r>
              <a:rPr lang="en-US" b="1" dirty="0">
                <a:solidFill>
                  <a:srgbClr val="0070C0"/>
                </a:solidFill>
              </a:rPr>
              <a:t>Challenge </a:t>
            </a:r>
            <a:r>
              <a:rPr lang="en-US" b="1" dirty="0">
                <a:solidFill>
                  <a:srgbClr val="0070C0"/>
                </a:solidFill>
                <a:latin typeface="+mn-lt"/>
              </a:rPr>
              <a:t>1</a:t>
            </a:r>
            <a:r>
              <a:rPr lang="en-US" b="1" dirty="0">
                <a:solidFill>
                  <a:srgbClr val="0070C0"/>
                </a:solidFill>
              </a:rPr>
              <a:t>:</a:t>
            </a:r>
            <a:r>
              <a:rPr lang="en-US" dirty="0">
                <a:solidFill>
                  <a:srgbClr val="0070C0"/>
                </a:solidFill>
              </a:rPr>
              <a:t> Which operations should be executed in memory vs. in CPU?</a:t>
            </a:r>
          </a:p>
          <a:p>
            <a:pPr lvl="1"/>
            <a:endParaRPr lang="en-US" dirty="0">
              <a:solidFill>
                <a:srgbClr val="0070C0"/>
              </a:solidFill>
            </a:endParaRPr>
          </a:p>
        </p:txBody>
      </p:sp>
      <p:sp>
        <p:nvSpPr>
          <p:cNvPr id="69" name="Rectangle 68"/>
          <p:cNvSpPr/>
          <p:nvPr/>
        </p:nvSpPr>
        <p:spPr>
          <a:xfrm>
            <a:off x="7992481" y="3532975"/>
            <a:ext cx="530169" cy="646331"/>
          </a:xfrm>
          <a:prstGeom prst="rect">
            <a:avLst/>
          </a:prstGeom>
        </p:spPr>
        <p:txBody>
          <a:bodyPr wrap="square">
            <a:spAutoFit/>
          </a:bodyPr>
          <a:lstStyle/>
          <a:p>
            <a:r>
              <a:rPr lang="en-US" sz="3600" b="1" dirty="0">
                <a:solidFill>
                  <a:srgbClr val="C00000"/>
                </a:solidFill>
                <a:ea typeface="Times New Roman" charset="0"/>
                <a:cs typeface="Times New Roman" charset="0"/>
              </a:rPr>
              <a:t>?</a:t>
            </a:r>
          </a:p>
        </p:txBody>
      </p:sp>
      <p:sp>
        <p:nvSpPr>
          <p:cNvPr id="74" name="Rectangle 73"/>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8236286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2: Data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sp>
        <p:nvSpPr>
          <p:cNvPr id="69" name="Content Placeholder 2"/>
          <p:cNvSpPr txBox="1">
            <a:spLocks/>
          </p:cNvSpPr>
          <p:nvPr/>
        </p:nvSpPr>
        <p:spPr>
          <a:xfrm>
            <a:off x="700063" y="1386295"/>
            <a:ext cx="7799174" cy="1079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70C0"/>
                </a:solidFill>
              </a:rPr>
              <a:t>Challenge 2:</a:t>
            </a:r>
            <a:r>
              <a:rPr lang="en-US" dirty="0">
                <a:solidFill>
                  <a:srgbClr val="0070C0"/>
                </a:solidFill>
              </a:rPr>
              <a:t> How should data be mapped to different 3D memory stacks? </a:t>
            </a:r>
          </a:p>
          <a:p>
            <a:endParaRPr lang="en-US" dirty="0">
              <a:solidFill>
                <a:srgbClr val="0070C0"/>
              </a:solidFill>
            </a:endParaRPr>
          </a:p>
        </p:txBody>
      </p:sp>
      <p:sp>
        <p:nvSpPr>
          <p:cNvPr id="67" name="Oval 66"/>
          <p:cNvSpPr/>
          <p:nvPr/>
        </p:nvSpPr>
        <p:spPr>
          <a:xfrm>
            <a:off x="1390900" y="3668380"/>
            <a:ext cx="1953938" cy="116967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Oval 69"/>
          <p:cNvSpPr/>
          <p:nvPr/>
        </p:nvSpPr>
        <p:spPr>
          <a:xfrm>
            <a:off x="1054333" y="4885098"/>
            <a:ext cx="1774621" cy="116390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Oval 70"/>
          <p:cNvSpPr/>
          <p:nvPr/>
        </p:nvSpPr>
        <p:spPr>
          <a:xfrm>
            <a:off x="4476313" y="4842578"/>
            <a:ext cx="1889711" cy="119138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Oval 71"/>
          <p:cNvSpPr/>
          <p:nvPr/>
        </p:nvSpPr>
        <p:spPr>
          <a:xfrm>
            <a:off x="4974267" y="3668380"/>
            <a:ext cx="1870825" cy="108482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Rectangle 73"/>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8408836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the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208</a:t>
            </a:fld>
            <a:endParaRPr lang="en-US" altLang="en-US">
              <a:solidFill>
                <a:srgbClr val="000000"/>
              </a:solidFill>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142263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How to Schedule Code?</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209</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870135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FF"/>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Memory Scaling Problem and Solution Directions</a:t>
            </a:r>
          </a:p>
          <a:p>
            <a:pPr lvl="1" eaLnBrk="1" hangingPunct="1"/>
            <a:r>
              <a:rPr lang="en-US" dirty="0">
                <a:latin typeface="Tahoma" charset="0"/>
                <a:ea typeface="ＭＳ Ｐゴシック" charset="0"/>
                <a:cs typeface="ＭＳ Ｐゴシック" charset="0"/>
              </a:rPr>
              <a:t>New Memory Architectures</a:t>
            </a:r>
          </a:p>
          <a:p>
            <a:pPr lvl="1" eaLnBrk="1" hangingPunct="1"/>
            <a:r>
              <a:rPr lang="en-US" dirty="0">
                <a:latin typeface="Tahoma" charset="0"/>
                <a:ea typeface="ＭＳ Ｐゴシック" charset="0"/>
                <a:cs typeface="ＭＳ Ｐゴシック" charset="0"/>
              </a:rPr>
              <a:t>Enabling Emerging (NVM) Technologies</a:t>
            </a:r>
          </a:p>
          <a:p>
            <a:pPr eaLnBrk="1" hangingPunct="1"/>
            <a:r>
              <a:rPr lang="en-US" dirty="0">
                <a:latin typeface="Tahoma" charset="0"/>
                <a:ea typeface="ＭＳ Ｐゴシック" charset="0"/>
                <a:cs typeface="ＭＳ Ｐゴシック" charset="0"/>
              </a:rPr>
              <a:t>Cross-Cutting Principles</a:t>
            </a:r>
          </a:p>
          <a:p>
            <a:pPr eaLnBrk="1" hangingPunct="1"/>
            <a:r>
              <a:rPr lang="en-US" dirty="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21</a:t>
            </a:fld>
            <a:endParaRPr lang="en-US" sz="1600">
              <a:solidFill>
                <a:srgbClr val="000000"/>
              </a:solidFill>
              <a:latin typeface="Garamond" charset="0"/>
            </a:endParaRPr>
          </a:p>
        </p:txBody>
      </p:sp>
    </p:spTree>
    <p:extLst>
      <p:ext uri="{BB962C8B-B14F-4D97-AF65-F5344CB8AC3E}">
        <p14:creationId xmlns:p14="http://schemas.microsoft.com/office/powerpoint/2010/main" val="277521580"/>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78" y="167703"/>
            <a:ext cx="9036496" cy="1066800"/>
          </a:xfrm>
        </p:spPr>
        <p:txBody>
          <a:bodyPr/>
          <a:lstStyle/>
          <a:p>
            <a:r>
              <a:rPr lang="en-US" sz="3550" dirty="0">
                <a:solidFill>
                  <a:srgbClr val="006633"/>
                </a:solidFill>
              </a:rPr>
              <a:t>Challenge: Coherence for Hybrid CPU-PIM Apps</a:t>
            </a:r>
            <a:endParaRPr lang="en-US" sz="355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210</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0" y="1844825"/>
            <a:ext cx="9144000" cy="3638067"/>
          </a:xfrm>
          <a:prstGeom prst="rect">
            <a:avLst/>
          </a:prstGeom>
        </p:spPr>
      </p:pic>
      <p:sp>
        <p:nvSpPr>
          <p:cNvPr id="6" name="Rectangle 38"/>
          <p:cNvSpPr>
            <a:spLocks noChangeArrowheads="1"/>
          </p:cNvSpPr>
          <p:nvPr/>
        </p:nvSpPr>
        <p:spPr bwMode="auto">
          <a:xfrm>
            <a:off x="7828192" y="2924944"/>
            <a:ext cx="690736" cy="108012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7" name="Text Box 22"/>
          <p:cNvSpPr txBox="1">
            <a:spLocks noChangeArrowheads="1"/>
          </p:cNvSpPr>
          <p:nvPr/>
        </p:nvSpPr>
        <p:spPr bwMode="auto">
          <a:xfrm>
            <a:off x="7870500" y="1484784"/>
            <a:ext cx="1142861"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600" kern="0" dirty="0">
                <a:solidFill>
                  <a:srgbClr val="0000FF"/>
                </a:solidFill>
              </a:rPr>
              <a:t>Traditional</a:t>
            </a:r>
          </a:p>
          <a:p>
            <a:pPr>
              <a:defRPr/>
            </a:pPr>
            <a:r>
              <a:rPr lang="en-US" sz="1600" kern="0" dirty="0">
                <a:solidFill>
                  <a:srgbClr val="0000FF"/>
                </a:solidFill>
              </a:rPr>
              <a:t>coherence</a:t>
            </a:r>
          </a:p>
        </p:txBody>
      </p:sp>
      <p:sp>
        <p:nvSpPr>
          <p:cNvPr id="8" name="Line 23"/>
          <p:cNvSpPr>
            <a:spLocks noChangeShapeType="1"/>
          </p:cNvSpPr>
          <p:nvPr/>
        </p:nvSpPr>
        <p:spPr bwMode="auto">
          <a:xfrm flipH="1">
            <a:off x="8388424" y="2060848"/>
            <a:ext cx="249560" cy="129614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sp>
        <p:nvSpPr>
          <p:cNvPr id="9" name="Rectangle 38"/>
          <p:cNvSpPr>
            <a:spLocks noChangeArrowheads="1"/>
          </p:cNvSpPr>
          <p:nvPr/>
        </p:nvSpPr>
        <p:spPr bwMode="auto">
          <a:xfrm>
            <a:off x="7812360" y="4338084"/>
            <a:ext cx="1224136" cy="36004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10" name="Line 23"/>
          <p:cNvSpPr>
            <a:spLocks noChangeShapeType="1"/>
          </p:cNvSpPr>
          <p:nvPr/>
        </p:nvSpPr>
        <p:spPr bwMode="auto">
          <a:xfrm flipV="1">
            <a:off x="8316416" y="4653136"/>
            <a:ext cx="110480" cy="28803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sp>
        <p:nvSpPr>
          <p:cNvPr id="11" name="Text Box 22"/>
          <p:cNvSpPr txBox="1">
            <a:spLocks noChangeArrowheads="1"/>
          </p:cNvSpPr>
          <p:nvPr/>
        </p:nvSpPr>
        <p:spPr bwMode="auto">
          <a:xfrm>
            <a:off x="7718627" y="4869160"/>
            <a:ext cx="1462159"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600" kern="0" dirty="0">
                <a:solidFill>
                  <a:srgbClr val="0000FF"/>
                </a:solidFill>
              </a:rPr>
              <a:t>No coherence</a:t>
            </a:r>
          </a:p>
          <a:p>
            <a:pPr>
              <a:defRPr/>
            </a:pPr>
            <a:r>
              <a:rPr lang="en-US" sz="1600" kern="0" dirty="0">
                <a:solidFill>
                  <a:srgbClr val="0000FF"/>
                </a:solidFill>
              </a:rPr>
              <a:t>overhead</a:t>
            </a:r>
          </a:p>
        </p:txBody>
      </p:sp>
    </p:spTree>
    <p:extLst>
      <p:ext uri="{BB962C8B-B14F-4D97-AF65-F5344CB8AC3E}">
        <p14:creationId xmlns:p14="http://schemas.microsoft.com/office/powerpoint/2010/main" val="2147027941"/>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Maintain Coherence?</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211</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930883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Support Virtual Memory?</a:t>
            </a:r>
            <a:endParaRPr lang="en-US" dirty="0"/>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212</a:t>
            </a:fld>
            <a:endParaRPr lang="en-US">
              <a:solidFill>
                <a:srgbClr val="000000"/>
              </a:solidFill>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94643132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Design Data Structures for PIM?</a:t>
            </a:r>
          </a:p>
        </p:txBody>
      </p:sp>
      <p:sp>
        <p:nvSpPr>
          <p:cNvPr id="3" name="Content Placeholder 2"/>
          <p:cNvSpPr>
            <a:spLocks noGrp="1"/>
          </p:cNvSpPr>
          <p:nvPr>
            <p:ph idx="1"/>
          </p:nvPr>
        </p:nvSpPr>
        <p:spPr>
          <a:xfrm>
            <a:off x="228600" y="1144488"/>
            <a:ext cx="8735888" cy="4876800"/>
          </a:xfrm>
        </p:spPr>
        <p:txBody>
          <a:bodyPr/>
          <a:lstStyle/>
          <a:p>
            <a:r>
              <a:rPr lang="en-US" sz="2100" dirty="0" err="1"/>
              <a:t>Zhiyu</a:t>
            </a:r>
            <a:r>
              <a:rPr lang="en-US" sz="2100" dirty="0"/>
              <a:t> Liu, Irina </a:t>
            </a:r>
            <a:r>
              <a:rPr lang="en-US" sz="2100" dirty="0" err="1"/>
              <a:t>Calciu</a:t>
            </a:r>
            <a:r>
              <a:rPr lang="en-US" sz="2100" dirty="0"/>
              <a:t>, Maurice </a:t>
            </a:r>
            <a:r>
              <a:rPr lang="en-US" sz="2100" dirty="0" err="1"/>
              <a:t>Herlihy</a:t>
            </a:r>
            <a:r>
              <a:rPr lang="en-US" sz="2100" dirty="0"/>
              <a:t>, and Onur Mutlu,</a:t>
            </a:r>
            <a:br>
              <a:rPr lang="en-US" sz="2100" dirty="0"/>
            </a:br>
            <a:r>
              <a:rPr lang="en-US" sz="2100" b="1" dirty="0">
                <a:hlinkClick r:id="rId2"/>
              </a:rPr>
              <a:t>"Concurrent Data Structures for Near-Memory Computing"</a:t>
            </a:r>
            <a:br>
              <a:rPr lang="en-US" sz="2100" dirty="0"/>
            </a:br>
            <a:r>
              <a:rPr lang="en-US" sz="2100" i="1" dirty="0"/>
              <a:t>Proceedings of the </a:t>
            </a:r>
            <a:r>
              <a:rPr lang="en-US" sz="2100" i="1" dirty="0">
                <a:hlinkClick r:id="rId3"/>
              </a:rPr>
              <a:t>29th ACM Symposium on Parallelism in Algorithms and Architectures</a:t>
            </a:r>
            <a:r>
              <a:rPr lang="en-US" sz="2100" i="1" dirty="0"/>
              <a:t> (</a:t>
            </a:r>
            <a:r>
              <a:rPr lang="en-US" sz="2100" b="1" i="1" dirty="0"/>
              <a:t>SPAA</a:t>
            </a:r>
            <a:r>
              <a:rPr lang="en-US" sz="2100" i="1" dirty="0"/>
              <a:t>)</a:t>
            </a:r>
            <a:r>
              <a:rPr lang="en-US" sz="2100" dirty="0"/>
              <a:t>, Washington, DC, USA, July 2017.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213</a:t>
            </a:fld>
            <a:endParaRPr lang="en-US" altLang="en-US">
              <a:solidFill>
                <a:srgbClr val="000000"/>
              </a:solidFill>
            </a:endParaRPr>
          </a:p>
        </p:txBody>
      </p:sp>
      <p:pic>
        <p:nvPicPr>
          <p:cNvPr id="6" name="Picture 5"/>
          <p:cNvPicPr>
            <a:picLocks noChangeAspect="1"/>
          </p:cNvPicPr>
          <p:nvPr/>
        </p:nvPicPr>
        <p:blipFill>
          <a:blip r:embed="rId6"/>
          <a:stretch>
            <a:fillRect/>
          </a:stretch>
        </p:blipFill>
        <p:spPr>
          <a:xfrm>
            <a:off x="0" y="3429000"/>
            <a:ext cx="9144000" cy="2854424"/>
          </a:xfrm>
          <a:prstGeom prst="rect">
            <a:avLst/>
          </a:prstGeom>
        </p:spPr>
      </p:pic>
    </p:spTree>
    <p:extLst>
      <p:ext uri="{BB962C8B-B14F-4D97-AF65-F5344CB8AC3E}">
        <p14:creationId xmlns:p14="http://schemas.microsoft.com/office/powerpoint/2010/main" val="259939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Infrastructures for PIM</a:t>
            </a:r>
          </a:p>
        </p:txBody>
      </p:sp>
      <p:sp>
        <p:nvSpPr>
          <p:cNvPr id="3" name="Content Placeholder 2"/>
          <p:cNvSpPr>
            <a:spLocks noGrp="1"/>
          </p:cNvSpPr>
          <p:nvPr>
            <p:ph idx="1"/>
          </p:nvPr>
        </p:nvSpPr>
        <p:spPr>
          <a:xfrm>
            <a:off x="228600" y="1216496"/>
            <a:ext cx="8610600" cy="4876800"/>
          </a:xfrm>
        </p:spPr>
        <p:txBody>
          <a:bodyPr/>
          <a:lstStyle/>
          <a:p>
            <a:r>
              <a:rPr lang="en-US" dirty="0">
                <a:solidFill>
                  <a:srgbClr val="0000FF"/>
                </a:solidFill>
              </a:rPr>
              <a:t>Ramulator</a:t>
            </a:r>
            <a:r>
              <a:rPr lang="en-US" dirty="0"/>
              <a:t> extended for PIM</a:t>
            </a:r>
          </a:p>
          <a:p>
            <a:pPr lvl="1"/>
            <a:r>
              <a:rPr lang="en-US" dirty="0"/>
              <a:t>Flexible and extensible DRAM simulator</a:t>
            </a:r>
          </a:p>
          <a:p>
            <a:pPr lvl="1"/>
            <a:r>
              <a:rPr lang="en-US" dirty="0"/>
              <a:t>Can model many different memory standards and proposals</a:t>
            </a:r>
          </a:p>
          <a:p>
            <a:pPr lvl="1"/>
            <a:r>
              <a:rPr lang="en-US" dirty="0"/>
              <a:t>Kim+, “</a:t>
            </a:r>
            <a:r>
              <a:rPr lang="en-US" b="1" dirty="0"/>
              <a:t>Ramulator: A Flexible and Extensible DRAM Simulator</a:t>
            </a:r>
            <a:r>
              <a:rPr lang="en-US" dirty="0"/>
              <a:t>”, IEEE CAL 2015.</a:t>
            </a:r>
          </a:p>
          <a:p>
            <a:pPr lvl="1"/>
            <a:r>
              <a:rPr lang="en-US" dirty="0">
                <a:hlinkClick r:id="rId2"/>
              </a:rPr>
              <a:t>https://github.com/CMU-SAFARI/ramulator</a:t>
            </a:r>
            <a:r>
              <a:rPr lang="en-US" dirty="0"/>
              <a:t> </a:t>
            </a:r>
          </a:p>
          <a:p>
            <a:pPr lvl="1"/>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214</a:t>
            </a:fld>
            <a:endParaRPr lang="en-US" altLang="en-US">
              <a:solidFill>
                <a:srgbClr val="000000"/>
              </a:solidFill>
            </a:endParaRPr>
          </a:p>
        </p:txBody>
      </p:sp>
      <p:pic>
        <p:nvPicPr>
          <p:cNvPr id="6" name="Picture 5"/>
          <p:cNvPicPr>
            <a:picLocks noChangeAspect="1"/>
          </p:cNvPicPr>
          <p:nvPr/>
        </p:nvPicPr>
        <p:blipFill>
          <a:blip r:embed="rId3"/>
          <a:stretch>
            <a:fillRect/>
          </a:stretch>
        </p:blipFill>
        <p:spPr>
          <a:xfrm>
            <a:off x="0" y="4365104"/>
            <a:ext cx="9144000" cy="1190231"/>
          </a:xfrm>
          <a:prstGeom prst="rect">
            <a:avLst/>
          </a:prstGeom>
        </p:spPr>
      </p:pic>
    </p:spTree>
    <p:extLst>
      <p:ext uri="{BB962C8B-B14F-4D97-AF65-F5344CB8AC3E}">
        <p14:creationId xmlns:p14="http://schemas.microsoft.com/office/powerpoint/2010/main" val="82244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FPGA-based Test-bed for PIM?</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215</a:t>
            </a:fld>
            <a:endParaRPr lang="en-US" altLang="en-US">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48" y="1232759"/>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48"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1660665962"/>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216</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347175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217</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1529643250"/>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Keep Systems Secure?</a:t>
            </a:r>
          </a:p>
        </p:txBody>
      </p:sp>
      <p:sp>
        <p:nvSpPr>
          <p:cNvPr id="3" name="Content Placeholder 2"/>
          <p:cNvSpPr>
            <a:spLocks noGrp="1"/>
          </p:cNvSpPr>
          <p:nvPr>
            <p:ph idx="1"/>
          </p:nvPr>
        </p:nvSpPr>
        <p:spPr>
          <a:xfrm>
            <a:off x="0" y="1268760"/>
            <a:ext cx="9144000" cy="5112568"/>
          </a:xfrm>
        </p:spPr>
        <p:txBody>
          <a:bodyPr/>
          <a:lstStyle/>
          <a:p>
            <a:r>
              <a:rPr lang="en-US" b="1" dirty="0">
                <a:solidFill>
                  <a:srgbClr val="FF0000"/>
                </a:solidFill>
              </a:rPr>
              <a:t>Understand</a:t>
            </a:r>
            <a:r>
              <a:rPr lang="en-US" dirty="0">
                <a:solidFill>
                  <a:srgbClr val="FF0000"/>
                </a:solidFill>
              </a:rPr>
              <a:t>:</a:t>
            </a:r>
            <a:r>
              <a:rPr lang="en-US" dirty="0">
                <a:solidFill>
                  <a:srgbClr val="0000FF"/>
                </a:solidFill>
              </a:rPr>
              <a:t> Methodologies for failure modeling and discovery</a:t>
            </a:r>
          </a:p>
          <a:p>
            <a:pPr lvl="1"/>
            <a:r>
              <a:rPr lang="en-US" dirty="0"/>
              <a:t>Modeling and prediction based on real (device) data </a:t>
            </a:r>
          </a:p>
          <a:p>
            <a:endParaRPr lang="en-US" dirty="0"/>
          </a:p>
          <a:p>
            <a:pPr marL="0" indent="0">
              <a:buNone/>
            </a:pPr>
            <a:endParaRPr lang="en-US" dirty="0"/>
          </a:p>
          <a:p>
            <a:r>
              <a:rPr lang="en-US" b="1" dirty="0">
                <a:solidFill>
                  <a:srgbClr val="FF0000"/>
                </a:solidFill>
              </a:rPr>
              <a:t>Architect</a:t>
            </a:r>
            <a:r>
              <a:rPr lang="en-US" dirty="0">
                <a:solidFill>
                  <a:srgbClr val="FF0000"/>
                </a:solidFill>
              </a:rPr>
              <a:t>:</a:t>
            </a:r>
            <a:r>
              <a:rPr lang="en-US" dirty="0">
                <a:solidFill>
                  <a:srgbClr val="0000FF"/>
                </a:solidFill>
              </a:rPr>
              <a:t> Principled co-architecting of system and memory</a:t>
            </a:r>
          </a:p>
          <a:p>
            <a:pPr lvl="1"/>
            <a:r>
              <a:rPr lang="en-US" dirty="0"/>
              <a:t>Good partitioning of duties across the stack</a:t>
            </a:r>
          </a:p>
          <a:p>
            <a:endParaRPr lang="en-US" dirty="0"/>
          </a:p>
          <a:p>
            <a:endParaRPr lang="en-US" dirty="0"/>
          </a:p>
          <a:p>
            <a:r>
              <a:rPr lang="en-US" b="1" dirty="0">
                <a:solidFill>
                  <a:srgbClr val="FF0000"/>
                </a:solidFill>
              </a:rPr>
              <a:t>Design &amp; Test</a:t>
            </a:r>
            <a:r>
              <a:rPr lang="en-US" dirty="0">
                <a:solidFill>
                  <a:srgbClr val="FF0000"/>
                </a:solidFill>
              </a:rPr>
              <a:t>:</a:t>
            </a:r>
            <a:r>
              <a:rPr lang="en-US" dirty="0">
                <a:solidFill>
                  <a:srgbClr val="0000FF"/>
                </a:solidFill>
              </a:rPr>
              <a:t> Principled design, automation, testing</a:t>
            </a:r>
          </a:p>
          <a:p>
            <a:pPr lvl="1"/>
            <a:r>
              <a:rPr lang="en-US"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7598803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err="1"/>
              <a:t>Ramulator</a:t>
            </a:r>
            <a:r>
              <a:rPr lang="en-US" sz="4000" dirty="0"/>
              <a:t>: A Fast and Extensible DRAM Simulator </a:t>
            </a:r>
            <a:br>
              <a:rPr lang="en-US" sz="4000" dirty="0"/>
            </a:br>
            <a:r>
              <a:rPr lang="en-US" sz="4000" dirty="0"/>
              <a:t>	</a:t>
            </a:r>
            <a:r>
              <a:rPr lang="en-US" sz="3000" b="1" dirty="0"/>
              <a:t>[IEEE Comp Arch Letters’15]</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F0CAD05-5F98-C240-A41D-E171A6304933}" type="slidenum">
              <a:rPr lang="en-US" smtClean="0"/>
              <a:pPr/>
              <a:t>219</a:t>
            </a:fld>
            <a:endParaRPr lang="en-US"/>
          </a:p>
        </p:txBody>
      </p:sp>
    </p:spTree>
    <p:extLst>
      <p:ext uri="{BB962C8B-B14F-4D97-AF65-F5344CB8AC3E}">
        <p14:creationId xmlns:p14="http://schemas.microsoft.com/office/powerpoint/2010/main" val="39282806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355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6CDE87C-4DFB-8147-A2EF-37268286C75D}" type="slidenum">
              <a:rPr lang="en-US" sz="1600">
                <a:solidFill>
                  <a:srgbClr val="000000"/>
                </a:solidFill>
                <a:latin typeface="Garamond" charset="0"/>
              </a:rPr>
              <a:pPr eaLnBrk="1" hangingPunct="1"/>
              <a:t>22</a:t>
            </a:fld>
            <a:endParaRPr lang="en-US" sz="1600" dirty="0">
              <a:solidFill>
                <a:srgbClr val="000000"/>
              </a:solidFill>
              <a:latin typeface="Garamond" charset="0"/>
            </a:endParaRPr>
          </a:p>
        </p:txBody>
      </p:sp>
    </p:spTree>
    <p:extLst>
      <p:ext uri="{BB962C8B-B14F-4D97-AF65-F5344CB8AC3E}">
        <p14:creationId xmlns:p14="http://schemas.microsoft.com/office/powerpoint/2010/main" val="3830705636"/>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Motivation</a:t>
            </a:r>
          </a:p>
        </p:txBody>
      </p:sp>
      <p:sp>
        <p:nvSpPr>
          <p:cNvPr id="3" name="Content Placeholder 2"/>
          <p:cNvSpPr>
            <a:spLocks noGrp="1"/>
          </p:cNvSpPr>
          <p:nvPr>
            <p:ph idx="1"/>
          </p:nvPr>
        </p:nvSpPr>
        <p:spPr/>
        <p:txBody>
          <a:bodyPr/>
          <a:lstStyle/>
          <a:p>
            <a:r>
              <a:rPr lang="en-US" sz="2000" dirty="0"/>
              <a:t>DRAM and Memory Controller landscape is changing</a:t>
            </a:r>
          </a:p>
          <a:p>
            <a:r>
              <a:rPr lang="en-US" sz="2000" dirty="0"/>
              <a:t>Many new and upcoming standards</a:t>
            </a:r>
          </a:p>
          <a:p>
            <a:r>
              <a:rPr lang="en-US" sz="2000" dirty="0"/>
              <a:t>Many new controller designs</a:t>
            </a:r>
          </a:p>
          <a:p>
            <a:r>
              <a:rPr lang="en-US" sz="2000" dirty="0"/>
              <a:t>A fast and easy-to-extend simulator is very much needed</a:t>
            </a:r>
          </a:p>
        </p:txBody>
      </p:sp>
      <p:sp>
        <p:nvSpPr>
          <p:cNvPr id="4" name="Slide Number Placeholder 3"/>
          <p:cNvSpPr>
            <a:spLocks noGrp="1"/>
          </p:cNvSpPr>
          <p:nvPr>
            <p:ph type="sldNum" sz="quarter" idx="11"/>
          </p:nvPr>
        </p:nvSpPr>
        <p:spPr/>
        <p:txBody>
          <a:bodyPr/>
          <a:lstStyle/>
          <a:p>
            <a:fld id="{71752C56-4F8A-824F-A263-2404B5D536A2}" type="slidenum">
              <a:rPr lang="en-US" smtClean="0"/>
              <a:pPr/>
              <a:t>220</a:t>
            </a:fld>
            <a:endParaRPr lang="en-US"/>
          </a:p>
        </p:txBody>
      </p:sp>
      <p:pic>
        <p:nvPicPr>
          <p:cNvPr id="5" name="Picture 4"/>
          <p:cNvPicPr>
            <a:picLocks noChangeAspect="1"/>
          </p:cNvPicPr>
          <p:nvPr/>
        </p:nvPicPr>
        <p:blipFill>
          <a:blip r:embed="rId2"/>
          <a:stretch>
            <a:fillRect/>
          </a:stretch>
        </p:blipFill>
        <p:spPr>
          <a:xfrm>
            <a:off x="755576" y="2708920"/>
            <a:ext cx="7315200" cy="4064000"/>
          </a:xfrm>
          <a:prstGeom prst="rect">
            <a:avLst/>
          </a:prstGeom>
        </p:spPr>
      </p:pic>
    </p:spTree>
    <p:extLst>
      <p:ext uri="{BB962C8B-B14F-4D97-AF65-F5344CB8AC3E}">
        <p14:creationId xmlns:p14="http://schemas.microsoft.com/office/powerpoint/2010/main" val="896557577"/>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a:t>
            </a:r>
          </a:p>
        </p:txBody>
      </p:sp>
      <p:sp>
        <p:nvSpPr>
          <p:cNvPr id="3" name="Content Placeholder 2"/>
          <p:cNvSpPr>
            <a:spLocks noGrp="1"/>
          </p:cNvSpPr>
          <p:nvPr>
            <p:ph idx="1"/>
          </p:nvPr>
        </p:nvSpPr>
        <p:spPr/>
        <p:txBody>
          <a:bodyPr/>
          <a:lstStyle/>
          <a:p>
            <a:r>
              <a:rPr lang="en-US" dirty="0"/>
              <a:t>Provides out-of-the box support for many DRAM standards:</a:t>
            </a:r>
          </a:p>
          <a:p>
            <a:pPr lvl="1"/>
            <a:r>
              <a:rPr lang="en-US" dirty="0"/>
              <a:t>DDR3/4, LPDDR3/4, GDDR5, WIO1/2, HBM, plus new proposals (SALP, AL-DRAM, TLDRAM, RowClone, and SARP)</a:t>
            </a:r>
          </a:p>
          <a:p>
            <a:r>
              <a:rPr lang="en-US" dirty="0"/>
              <a:t>~2.5X faster than fastest open-source simulator</a:t>
            </a:r>
          </a:p>
          <a:p>
            <a:r>
              <a:rPr lang="en-US" dirty="0"/>
              <a:t>Modular and extensible to different standards</a:t>
            </a:r>
          </a:p>
        </p:txBody>
      </p:sp>
      <p:sp>
        <p:nvSpPr>
          <p:cNvPr id="4" name="Slide Number Placeholder 3"/>
          <p:cNvSpPr>
            <a:spLocks noGrp="1"/>
          </p:cNvSpPr>
          <p:nvPr>
            <p:ph type="sldNum" sz="quarter" idx="11"/>
          </p:nvPr>
        </p:nvSpPr>
        <p:spPr/>
        <p:txBody>
          <a:bodyPr/>
          <a:lstStyle/>
          <a:p>
            <a:fld id="{71752C56-4F8A-824F-A263-2404B5D536A2}" type="slidenum">
              <a:rPr lang="en-US" smtClean="0"/>
              <a:pPr/>
              <a:t>221</a:t>
            </a:fld>
            <a:endParaRPr lang="en-US"/>
          </a:p>
        </p:txBody>
      </p:sp>
      <p:pic>
        <p:nvPicPr>
          <p:cNvPr id="5" name="Picture 4"/>
          <p:cNvPicPr>
            <a:picLocks noChangeAspect="1"/>
          </p:cNvPicPr>
          <p:nvPr/>
        </p:nvPicPr>
        <p:blipFill>
          <a:blip r:embed="rId2"/>
          <a:stretch>
            <a:fillRect/>
          </a:stretch>
        </p:blipFill>
        <p:spPr>
          <a:xfrm>
            <a:off x="827584" y="3501008"/>
            <a:ext cx="7073900" cy="2654300"/>
          </a:xfrm>
          <a:prstGeom prst="rect">
            <a:avLst/>
          </a:prstGeom>
        </p:spPr>
      </p:pic>
    </p:spTree>
    <p:extLst>
      <p:ext uri="{BB962C8B-B14F-4D97-AF65-F5344CB8AC3E}">
        <p14:creationId xmlns:p14="http://schemas.microsoft.com/office/powerpoint/2010/main" val="16979292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Case Study: Comparison of DRAM Standards</a:t>
            </a:r>
          </a:p>
        </p:txBody>
      </p:sp>
      <p:sp>
        <p:nvSpPr>
          <p:cNvPr id="4" name="Slide Number Placeholder 3"/>
          <p:cNvSpPr>
            <a:spLocks noGrp="1"/>
          </p:cNvSpPr>
          <p:nvPr>
            <p:ph type="sldNum" sz="quarter" idx="11"/>
          </p:nvPr>
        </p:nvSpPr>
        <p:spPr/>
        <p:txBody>
          <a:bodyPr/>
          <a:lstStyle/>
          <a:p>
            <a:fld id="{71752C56-4F8A-824F-A263-2404B5D536A2}" type="slidenum">
              <a:rPr lang="en-US" smtClean="0"/>
              <a:pPr/>
              <a:t>222</a:t>
            </a:fld>
            <a:endParaRPr lang="en-US"/>
          </a:p>
        </p:txBody>
      </p:sp>
      <p:pic>
        <p:nvPicPr>
          <p:cNvPr id="5" name="Picture 4"/>
          <p:cNvPicPr>
            <a:picLocks noChangeAspect="1"/>
          </p:cNvPicPr>
          <p:nvPr/>
        </p:nvPicPr>
        <p:blipFill>
          <a:blip r:embed="rId2"/>
          <a:stretch>
            <a:fillRect/>
          </a:stretch>
        </p:blipFill>
        <p:spPr>
          <a:xfrm>
            <a:off x="683568" y="4129360"/>
            <a:ext cx="6997700" cy="2540000"/>
          </a:xfrm>
          <a:prstGeom prst="rect">
            <a:avLst/>
          </a:prstGeom>
        </p:spPr>
      </p:pic>
      <p:pic>
        <p:nvPicPr>
          <p:cNvPr id="6" name="Picture 5"/>
          <p:cNvPicPr>
            <a:picLocks noChangeAspect="1"/>
          </p:cNvPicPr>
          <p:nvPr/>
        </p:nvPicPr>
        <p:blipFill>
          <a:blip r:embed="rId3"/>
          <a:stretch>
            <a:fillRect/>
          </a:stretch>
        </p:blipFill>
        <p:spPr>
          <a:xfrm>
            <a:off x="1043608" y="764704"/>
            <a:ext cx="6985000" cy="3048000"/>
          </a:xfrm>
          <a:prstGeom prst="rect">
            <a:avLst/>
          </a:prstGeom>
        </p:spPr>
      </p:pic>
      <p:sp>
        <p:nvSpPr>
          <p:cNvPr id="8" name="Rectangle 7"/>
          <p:cNvSpPr/>
          <p:nvPr/>
        </p:nvSpPr>
        <p:spPr>
          <a:xfrm>
            <a:off x="7812360" y="4604935"/>
            <a:ext cx="1944216" cy="1200329"/>
          </a:xfrm>
          <a:prstGeom prst="rect">
            <a:avLst/>
          </a:prstGeom>
        </p:spPr>
        <p:txBody>
          <a:bodyPr wrap="square">
            <a:spAutoFit/>
          </a:bodyPr>
          <a:lstStyle/>
          <a:p>
            <a:r>
              <a:rPr lang="en-US" dirty="0">
                <a:solidFill>
                  <a:srgbClr val="000000"/>
                </a:solidFill>
              </a:rPr>
              <a:t>Across 22 workloads, simple CPU model</a:t>
            </a:r>
          </a:p>
        </p:txBody>
      </p:sp>
    </p:spTree>
    <p:extLst>
      <p:ext uri="{BB962C8B-B14F-4D97-AF65-F5344CB8AC3E}">
        <p14:creationId xmlns:p14="http://schemas.microsoft.com/office/powerpoint/2010/main" val="1334825273"/>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Paper and Source Code</a:t>
            </a:r>
          </a:p>
        </p:txBody>
      </p:sp>
      <p:sp>
        <p:nvSpPr>
          <p:cNvPr id="3" name="Content Placeholder 2"/>
          <p:cNvSpPr>
            <a:spLocks noGrp="1"/>
          </p:cNvSpPr>
          <p:nvPr>
            <p:ph idx="1"/>
          </p:nvPr>
        </p:nvSpPr>
        <p:spPr/>
        <p:txBody>
          <a:bodyPr/>
          <a:lstStyle/>
          <a:p>
            <a:r>
              <a:rPr lang="en-US" dirty="0"/>
              <a:t>Yoongu Kim, </a:t>
            </a:r>
            <a:r>
              <a:rPr lang="en-US" dirty="0" err="1"/>
              <a:t>Weikun</a:t>
            </a:r>
            <a:r>
              <a:rPr lang="en-US" dirty="0"/>
              <a:t> Yang, and </a:t>
            </a:r>
            <a:r>
              <a:rPr lang="en-US" u="sng" dirty="0"/>
              <a:t>Onur Mutlu</a:t>
            </a:r>
            <a:r>
              <a:rPr lang="en-US" dirty="0"/>
              <a:t>,</a:t>
            </a:r>
            <a:br>
              <a:rPr lang="en-US" dirty="0"/>
            </a:br>
            <a:r>
              <a:rPr lang="en-US" b="1" dirty="0">
                <a:hlinkClick r:id="rId2"/>
              </a:rPr>
              <a:t>"Ramulator: A Fast and Extensible DRAM Simulator"</a:t>
            </a:r>
            <a:br>
              <a:rPr lang="en-US" dirty="0"/>
            </a:br>
            <a:r>
              <a:rPr lang="en-US" i="1" dirty="0">
                <a:hlinkClick r:id="rId3"/>
              </a:rPr>
              <a:t>IEEE Computer Architecture Letters</a:t>
            </a:r>
            <a:r>
              <a:rPr lang="en-US" i="1" dirty="0"/>
              <a:t> (</a:t>
            </a:r>
            <a:r>
              <a:rPr lang="en-US" b="1" i="1" dirty="0"/>
              <a:t>CAL</a:t>
            </a:r>
            <a:r>
              <a:rPr lang="en-US" i="1" dirty="0"/>
              <a:t>)</a:t>
            </a:r>
            <a:r>
              <a:rPr lang="en-US" dirty="0"/>
              <a:t>, March 2015. </a:t>
            </a:r>
            <a:br>
              <a:rPr lang="en-US" dirty="0"/>
            </a:br>
            <a:r>
              <a:rPr lang="en-US" dirty="0"/>
              <a:t>[</a:t>
            </a:r>
            <a:r>
              <a:rPr lang="en-US" dirty="0">
                <a:hlinkClick r:id="rId4"/>
              </a:rPr>
              <a:t>Source Code</a:t>
            </a:r>
            <a:r>
              <a:rPr lang="en-US" dirty="0"/>
              <a:t>] </a:t>
            </a:r>
          </a:p>
          <a:p>
            <a:endParaRPr lang="en-US" dirty="0"/>
          </a:p>
          <a:p>
            <a:r>
              <a:rPr lang="en-US" dirty="0"/>
              <a:t>Source code is released under the liberal MIT License</a:t>
            </a:r>
          </a:p>
          <a:p>
            <a:pPr lvl="1"/>
            <a:r>
              <a:rPr lang="en-US" dirty="0">
                <a:hlinkClick r:id="rId4"/>
              </a:rPr>
              <a:t>https://github.com/CMU-SAFARI/ramulator</a:t>
            </a:r>
            <a:r>
              <a:rPr lang="en-US" dirty="0"/>
              <a:t> </a:t>
            </a:r>
          </a:p>
        </p:txBody>
      </p:sp>
      <p:sp>
        <p:nvSpPr>
          <p:cNvPr id="4" name="Slide Number Placeholder 3"/>
          <p:cNvSpPr>
            <a:spLocks noGrp="1"/>
          </p:cNvSpPr>
          <p:nvPr>
            <p:ph type="sldNum" sz="quarter" idx="11"/>
          </p:nvPr>
        </p:nvSpPr>
        <p:spPr/>
        <p:txBody>
          <a:bodyPr/>
          <a:lstStyle/>
          <a:p>
            <a:fld id="{71752C56-4F8A-824F-A263-2404B5D536A2}" type="slidenum">
              <a:rPr lang="en-US" smtClean="0"/>
              <a:pPr/>
              <a:t>223</a:t>
            </a:fld>
            <a:endParaRPr lang="en-US"/>
          </a:p>
        </p:txBody>
      </p:sp>
    </p:spTree>
    <p:extLst>
      <p:ext uri="{BB962C8B-B14F-4D97-AF65-F5344CB8AC3E}">
        <p14:creationId xmlns:p14="http://schemas.microsoft.com/office/powerpoint/2010/main" val="1794186749"/>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End of Backup Slides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F0CAD05-5F98-C240-A41D-E171A6304933}" type="slidenum">
              <a:rPr lang="en-US" smtClean="0">
                <a:solidFill>
                  <a:srgbClr val="000000"/>
                </a:solidFill>
              </a:rPr>
              <a:pPr/>
              <a:t>224</a:t>
            </a:fld>
            <a:endParaRPr lang="en-US">
              <a:solidFill>
                <a:srgbClr val="000000"/>
              </a:solidFill>
            </a:endParaRPr>
          </a:p>
        </p:txBody>
      </p:sp>
    </p:spTree>
    <p:extLst>
      <p:ext uri="{BB962C8B-B14F-4D97-AF65-F5344CB8AC3E}">
        <p14:creationId xmlns:p14="http://schemas.microsoft.com/office/powerpoint/2010/main" val="102092610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r>
              <a:rPr lang="en-US" dirty="0">
                <a:solidFill>
                  <a:srgbClr val="FF0000"/>
                </a:solidFill>
                <a:latin typeface="Tahoma" charset="0"/>
                <a:ea typeface="ＭＳ Ｐゴシック" charset="0"/>
              </a:rPr>
              <a:t>Multi-core</a:t>
            </a:r>
            <a:r>
              <a:rPr lang="en-US" dirty="0">
                <a:latin typeface="Tahoma" charset="0"/>
                <a:ea typeface="ＭＳ Ｐゴシック" charset="0"/>
              </a:rPr>
              <a:t>: increasing number of cores/agents</a:t>
            </a:r>
          </a:p>
          <a:p>
            <a:pPr lvl="1"/>
            <a:r>
              <a:rPr lang="en-US" dirty="0">
                <a:solidFill>
                  <a:srgbClr val="FF0000"/>
                </a:solidFill>
                <a:latin typeface="Tahoma" charset="0"/>
                <a:ea typeface="ＭＳ Ｐゴシック" charset="0"/>
              </a:rPr>
              <a:t>Data-intensive applications</a:t>
            </a:r>
            <a:r>
              <a:rPr lang="en-US" dirty="0">
                <a:latin typeface="Tahoma" charset="0"/>
                <a:ea typeface="ＭＳ Ｐゴシック" charset="0"/>
              </a:rPr>
              <a:t>: increasing demand/hunger for data</a:t>
            </a:r>
          </a:p>
          <a:p>
            <a:pPr lvl="1"/>
            <a:r>
              <a:rPr lang="en-US" dirty="0">
                <a:solidFill>
                  <a:srgbClr val="FF0000"/>
                </a:solidFill>
                <a:latin typeface="Tahoma" charset="0"/>
                <a:ea typeface="ＭＳ Ｐゴシック" charset="0"/>
              </a:rPr>
              <a:t>Consolidation</a:t>
            </a:r>
            <a:r>
              <a:rPr lang="en-US" dirty="0">
                <a:latin typeface="Tahoma" charset="0"/>
                <a:ea typeface="ＭＳ Ｐゴシック" charset="0"/>
              </a:rPr>
              <a:t>: cloud computing, GPUs, mobile, heterogeneity</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662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E096BAB-925E-464D-8476-CD2FB2182577}" type="slidenum">
              <a:rPr lang="en-US" sz="1600">
                <a:solidFill>
                  <a:srgbClr val="000000"/>
                </a:solidFill>
                <a:latin typeface="Garamond" charset="0"/>
              </a:rPr>
              <a:pPr eaLnBrk="1" hangingPunct="1"/>
              <a:t>23</a:t>
            </a:fld>
            <a:endParaRPr lang="en-US" sz="1600" dirty="0">
              <a:solidFill>
                <a:srgbClr val="000000"/>
              </a:solidFill>
              <a:latin typeface="Garamond" charset="0"/>
            </a:endParaRPr>
          </a:p>
        </p:txBody>
      </p:sp>
    </p:spTree>
    <p:extLst>
      <p:ext uri="{BB962C8B-B14F-4D97-AF65-F5344CB8AC3E}">
        <p14:creationId xmlns:p14="http://schemas.microsoft.com/office/powerpoint/2010/main" val="252682244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a:latin typeface="Garamond" charset="0"/>
                <a:ea typeface="ＭＳ Ｐゴシック" charset="0"/>
                <a:cs typeface="ＭＳ Ｐゴシック" charset="0"/>
              </a:rPr>
              <a:t>Example: The Memory Capacity Gap</a:t>
            </a:r>
          </a:p>
        </p:txBody>
      </p:sp>
      <p:sp>
        <p:nvSpPr>
          <p:cNvPr id="25603" name="Content Placeholder 2"/>
          <p:cNvSpPr>
            <a:spLocks noGrp="1"/>
          </p:cNvSpPr>
          <p:nvPr>
            <p:ph idx="1"/>
          </p:nvPr>
        </p:nvSpPr>
        <p:spPr>
          <a:xfrm>
            <a:off x="228600" y="996950"/>
            <a:ext cx="89154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endParaRPr lang="en-US" sz="1600" dirty="0">
              <a:solidFill>
                <a:srgbClr val="0000FF"/>
              </a:solidFill>
              <a:latin typeface="Tahoma" charset="0"/>
              <a:ea typeface="ＭＳ Ｐゴシック" charset="0"/>
              <a:cs typeface="ＭＳ Ｐゴシック" charset="0"/>
            </a:endParaRPr>
          </a:p>
          <a:p>
            <a:r>
              <a:rPr lang="en-US" sz="2100" i="1" dirty="0">
                <a:solidFill>
                  <a:srgbClr val="0000FF"/>
                </a:solidFill>
                <a:latin typeface="Tahoma" charset="0"/>
                <a:ea typeface="ＭＳ Ｐゴシック" charset="0"/>
                <a:cs typeface="ＭＳ Ｐゴシック" charset="0"/>
              </a:rPr>
              <a:t>Memory capacity per core </a:t>
            </a:r>
            <a:r>
              <a:rPr lang="en-US" sz="2100" dirty="0">
                <a:solidFill>
                  <a:srgbClr val="0000FF"/>
                </a:solidFill>
                <a:latin typeface="Tahoma" charset="0"/>
                <a:ea typeface="ＭＳ Ｐゴシック" charset="0"/>
                <a:cs typeface="ＭＳ Ｐゴシック" charset="0"/>
              </a:rPr>
              <a:t>expected to drop by 30% every two years</a:t>
            </a:r>
          </a:p>
          <a:p>
            <a:r>
              <a:rPr lang="en-US" sz="2100" dirty="0">
                <a:solidFill>
                  <a:srgbClr val="0000FF"/>
                </a:solidFill>
                <a:latin typeface="Tahoma" charset="0"/>
                <a:ea typeface="ＭＳ Ｐゴシック" charset="0"/>
                <a:cs typeface="ＭＳ Ｐゴシック" charset="0"/>
              </a:rPr>
              <a:t>Trends worse for </a:t>
            </a:r>
            <a:r>
              <a:rPr lang="en-US" sz="2100" i="1" dirty="0">
                <a:solidFill>
                  <a:srgbClr val="0000FF"/>
                </a:solidFill>
                <a:latin typeface="Tahoma" charset="0"/>
                <a:ea typeface="ＭＳ Ｐゴシック" charset="0"/>
                <a:cs typeface="ＭＳ Ｐゴシック" charset="0"/>
              </a:rPr>
              <a:t>memory bandwidth per core</a:t>
            </a:r>
            <a:r>
              <a:rPr lang="en-US" sz="2100" dirty="0">
                <a:solidFill>
                  <a:srgbClr val="0000FF"/>
                </a:solidFill>
                <a:latin typeface="Tahoma" charset="0"/>
                <a:ea typeface="ＭＳ Ｐゴシック" charset="0"/>
                <a:cs typeface="ＭＳ Ｐゴシック" charset="0"/>
              </a:rPr>
              <a:t>!</a:t>
            </a:r>
          </a:p>
        </p:txBody>
      </p:sp>
      <p:sp>
        <p:nvSpPr>
          <p:cNvPr id="2560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1E14D88-6476-D942-BCE2-3889B3643052}" type="slidenum">
              <a:rPr lang="en-US" sz="1600">
                <a:solidFill>
                  <a:srgbClr val="000000"/>
                </a:solidFill>
                <a:latin typeface="Garamond" charset="0"/>
              </a:rPr>
              <a:pPr eaLnBrk="1" hangingPunct="1"/>
              <a:t>24</a:t>
            </a:fld>
            <a:endParaRPr lang="en-US" sz="1600">
              <a:solidFill>
                <a:srgbClr val="000000"/>
              </a:solidFill>
              <a:latin typeface="Garamond" charset="0"/>
            </a:endParaRPr>
          </a:p>
        </p:txBody>
      </p:sp>
      <p:pic>
        <p:nvPicPr>
          <p:cNvPr id="25605" name="Picture 8" descr="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00808"/>
            <a:ext cx="5857875" cy="353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5606" name="Text Box 9" descr="90%"/>
          <p:cNvSpPr txBox="1">
            <a:spLocks noChangeArrowheads="1"/>
          </p:cNvSpPr>
          <p:nvPr/>
        </p:nvSpPr>
        <p:spPr bwMode="auto">
          <a:xfrm>
            <a:off x="1692275" y="980728"/>
            <a:ext cx="6064250" cy="74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pPr>
            <a:r>
              <a:rPr lang="en-US" sz="2200" dirty="0">
                <a:solidFill>
                  <a:srgbClr val="000000"/>
                </a:solidFill>
              </a:rPr>
              <a:t>Core count doubling ~ every 2 years </a:t>
            </a:r>
          </a:p>
          <a:p>
            <a:pPr eaLnBrk="1" fontAlgn="base" hangingPunct="1">
              <a:spcBef>
                <a:spcPct val="0"/>
              </a:spcBef>
              <a:spcAft>
                <a:spcPct val="0"/>
              </a:spcAft>
            </a:pPr>
            <a:r>
              <a:rPr lang="en-US" sz="2200" dirty="0">
                <a:solidFill>
                  <a:srgbClr val="000000"/>
                </a:solidFill>
              </a:rPr>
              <a:t>DRAM DIMM capacity doubling ~ every 3 years</a:t>
            </a:r>
          </a:p>
        </p:txBody>
      </p:sp>
      <p:sp>
        <p:nvSpPr>
          <p:cNvPr id="2" name="TextBox 1"/>
          <p:cNvSpPr txBox="1"/>
          <p:nvPr/>
        </p:nvSpPr>
        <p:spPr>
          <a:xfrm>
            <a:off x="5218569" y="1916832"/>
            <a:ext cx="2089735" cy="338554"/>
          </a:xfrm>
          <a:prstGeom prst="rect">
            <a:avLst/>
          </a:prstGeom>
          <a:noFill/>
        </p:spPr>
        <p:txBody>
          <a:bodyPr wrap="none" rtlCol="0">
            <a:spAutoFit/>
          </a:bodyPr>
          <a:lstStyle/>
          <a:p>
            <a:r>
              <a:rPr lang="en-US" sz="1600" dirty="0">
                <a:solidFill>
                  <a:srgbClr val="000000"/>
                </a:solidFill>
                <a:latin typeface="Tahoma"/>
              </a:rPr>
              <a:t>Lim et al., ISCA 2009</a:t>
            </a:r>
          </a:p>
        </p:txBody>
      </p:sp>
    </p:spTree>
    <p:extLst>
      <p:ext uri="{BB962C8B-B14F-4D97-AF65-F5344CB8AC3E}">
        <p14:creationId xmlns:p14="http://schemas.microsoft.com/office/powerpoint/2010/main" val="277527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28600" y="152400"/>
            <a:ext cx="8840694" cy="1066800"/>
          </a:xfrm>
        </p:spPr>
        <p:txBody>
          <a:bodyPr>
            <a:noAutofit/>
          </a:bodyPr>
          <a:lstStyle/>
          <a:p>
            <a:r>
              <a:rPr lang="en-US" sz="3800" dirty="0"/>
              <a:t>DRAM Capacity, Bandwidth, Latency Trends</a:t>
            </a:r>
          </a:p>
        </p:txBody>
      </p:sp>
      <p:sp>
        <p:nvSpPr>
          <p:cNvPr id="9" name="TextBox 8"/>
          <p:cNvSpPr txBox="1"/>
          <p:nvPr/>
        </p:nvSpPr>
        <p:spPr>
          <a:xfrm>
            <a:off x="7744727" y="1230673"/>
            <a:ext cx="1005403" cy="584775"/>
          </a:xfrm>
          <a:prstGeom prst="rect">
            <a:avLst/>
          </a:prstGeom>
          <a:noFill/>
        </p:spPr>
        <p:txBody>
          <a:bodyPr wrap="none" rtlCol="0">
            <a:spAutoFit/>
          </a:bodyPr>
          <a:lstStyle/>
          <a:p>
            <a:r>
              <a:rPr lang="en-US" sz="3200" dirty="0">
                <a:solidFill>
                  <a:srgbClr val="4D3B62"/>
                </a:solidFill>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r>
              <a:rPr lang="en-US" sz="3200" dirty="0">
                <a:solidFill>
                  <a:srgbClr val="35742A"/>
                </a:solidFill>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r>
              <a:rPr lang="en-US" sz="3200">
                <a:solidFill>
                  <a:srgbClr val="FF4136"/>
                </a:solidFill>
              </a:rPr>
              <a:t>1.3x</a:t>
            </a:r>
            <a:endParaRPr lang="en-US" sz="3200" dirty="0">
              <a:solidFill>
                <a:srgbClr val="FF4136"/>
              </a:solidFill>
            </a:endParaRPr>
          </a:p>
        </p:txBody>
      </p:sp>
      <p:sp>
        <p:nvSpPr>
          <p:cNvPr id="12" name="TextBox 11"/>
          <p:cNvSpPr txBox="1"/>
          <p:nvPr/>
        </p:nvSpPr>
        <p:spPr>
          <a:xfrm>
            <a:off x="0" y="5723778"/>
            <a:ext cx="9144000" cy="615553"/>
          </a:xfrm>
          <a:prstGeom prst="rect">
            <a:avLst/>
          </a:prstGeom>
          <a:solidFill>
            <a:srgbClr val="FF4136"/>
          </a:solidFill>
        </p:spPr>
        <p:txBody>
          <a:bodyPr wrap="square" rtlCol="0">
            <a:spAutoFit/>
          </a:bodyPr>
          <a:lstStyle/>
          <a:p>
            <a:pPr algn="ctr"/>
            <a:r>
              <a:rPr lang="en-US" sz="3400" dirty="0">
                <a:solidFill>
                  <a:srgbClr val="FFFFFF"/>
                </a:solidFill>
              </a:rPr>
              <a:t>Memory latency remains almost constant</a:t>
            </a:r>
          </a:p>
        </p:txBody>
      </p:sp>
    </p:spTree>
    <p:extLst>
      <p:ext uri="{BB962C8B-B14F-4D97-AF65-F5344CB8AC3E}">
        <p14:creationId xmlns:p14="http://schemas.microsoft.com/office/powerpoint/2010/main" val="19405673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172523375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latin typeface="Futura Medium" charset="0"/>
                <a:ea typeface="Futura Medium" charset="0"/>
                <a:cs typeface="Futura Medium" charset="0"/>
              </a:rPr>
              <a:t>Long memory </a:t>
            </a:r>
            <a:r>
              <a:rPr lang="en-US" sz="3200">
                <a:solidFill>
                  <a:prstClr val="white"/>
                </a:solidFill>
                <a:latin typeface="Futura Medium" charset="0"/>
                <a:ea typeface="Futura Medium" charset="0"/>
                <a:cs typeface="Futura Medium" charset="0"/>
              </a:rPr>
              <a:t>latency </a:t>
            </a:r>
            <a:r>
              <a:rPr lang="en-US" sz="3200">
                <a:solidFill>
                  <a:prstClr val="white"/>
                </a:solidFill>
                <a:latin typeface="Cambria Math" panose="02040503050406030204" pitchFamily="18" charset="0"/>
                <a:ea typeface="Cambria Math" panose="02040503050406030204" pitchFamily="18" charset="0"/>
              </a:rPr>
              <a:t>→</a:t>
            </a:r>
            <a:r>
              <a:rPr lang="en-US" sz="3200">
                <a:solidFill>
                  <a:prstClr val="white"/>
                </a:solidFill>
                <a:latin typeface="Gill Sans MT"/>
              </a:rPr>
              <a:t> </a:t>
            </a:r>
            <a:r>
              <a:rPr lang="en-US" sz="3200">
                <a:solidFill>
                  <a:prstClr val="white"/>
                </a:solidFill>
                <a:latin typeface="Futura Medium" charset="0"/>
                <a:ea typeface="Futura Medium" charset="0"/>
                <a:cs typeface="Futura Medium" charset="0"/>
              </a:rPr>
              <a:t>performance </a:t>
            </a:r>
            <a:r>
              <a:rPr lang="en-US" sz="3200" dirty="0">
                <a:solidFill>
                  <a:prstClr val="white"/>
                </a:solidFill>
                <a:latin typeface="Futura Medium" charset="0"/>
                <a:ea typeface="Futura Medium" charset="0"/>
                <a:cs typeface="Futura Medium" charset="0"/>
              </a:rPr>
              <a:t>bottleneck</a:t>
            </a:r>
          </a:p>
        </p:txBody>
      </p:sp>
    </p:spTree>
    <p:extLst>
      <p:ext uri="{BB962C8B-B14F-4D97-AF65-F5344CB8AC3E}">
        <p14:creationId xmlns:p14="http://schemas.microsoft.com/office/powerpoint/2010/main" val="108435089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(III)</a:t>
            </a:r>
          </a:p>
        </p:txBody>
      </p:sp>
      <p:sp>
        <p:nvSpPr>
          <p:cNvPr id="27651"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pPr lvl="1"/>
            <a:r>
              <a:rPr lang="en-US" dirty="0">
                <a:solidFill>
                  <a:srgbClr val="FF0000"/>
                </a:solidFill>
                <a:latin typeface="Tahoma" charset="0"/>
                <a:ea typeface="ＭＳ Ｐゴシック" charset="0"/>
              </a:rPr>
              <a:t>~40-50% energy spent in off-chip memory hierarchy </a:t>
            </a:r>
            <a:r>
              <a:rPr lang="en-US" sz="1800" dirty="0">
                <a:solidFill>
                  <a:srgbClr val="008000"/>
                </a:solidFill>
                <a:latin typeface="Tahoma" charset="0"/>
                <a:ea typeface="ＭＳ Ｐゴシック" charset="0"/>
              </a:rPr>
              <a:t>[Lefurgy, IEEE Computer’03] </a:t>
            </a:r>
            <a:r>
              <a:rPr lang="en-US" dirty="0">
                <a:solidFill>
                  <a:srgbClr val="FF0000"/>
                </a:solidFill>
                <a:latin typeface="Tahoma" charset="0"/>
                <a:ea typeface="ＭＳ Ｐゴシック" charset="0"/>
              </a:rPr>
              <a:t>&gt;40% power in DRAM </a:t>
            </a:r>
            <a:r>
              <a:rPr lang="en-US" sz="1800" dirty="0">
                <a:solidFill>
                  <a:srgbClr val="008000"/>
                </a:solidFill>
                <a:latin typeface="Tahoma" charset="0"/>
                <a:ea typeface="ＭＳ Ｐゴシック" charset="0"/>
              </a:rPr>
              <a:t>[Ware, HPCA’10][Paul,ISCA’15]</a:t>
            </a:r>
          </a:p>
          <a:p>
            <a:pPr lvl="1"/>
            <a:r>
              <a:rPr lang="en-US" dirty="0">
                <a:solidFill>
                  <a:srgbClr val="FF0000"/>
                </a:solidFill>
                <a:latin typeface="Tahoma" charset="0"/>
                <a:ea typeface="ＭＳ Ｐゴシック" charset="0"/>
              </a:rPr>
              <a:t>DRAM consumes power even when not used (periodic refresh)</a:t>
            </a: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765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152ED14-562A-7B41-81C5-4AADBA53F903}" type="slidenum">
              <a:rPr lang="en-US" sz="1600">
                <a:solidFill>
                  <a:srgbClr val="000000"/>
                </a:solidFill>
                <a:latin typeface="Garamond" charset="0"/>
              </a:rPr>
              <a:pPr eaLnBrk="1" hangingPunct="1"/>
              <a:t>28</a:t>
            </a:fld>
            <a:endParaRPr lang="en-US" sz="1600" dirty="0">
              <a:solidFill>
                <a:srgbClr val="000000"/>
              </a:solidFill>
              <a:latin typeface="Garamond" charset="0"/>
            </a:endParaRPr>
          </a:p>
        </p:txBody>
      </p:sp>
    </p:spTree>
    <p:extLst>
      <p:ext uri="{BB962C8B-B14F-4D97-AF65-F5344CB8AC3E}">
        <p14:creationId xmlns:p14="http://schemas.microsoft.com/office/powerpoint/2010/main" val="584653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(IV)</a:t>
            </a:r>
          </a:p>
        </p:txBody>
      </p:sp>
      <p:sp>
        <p:nvSpPr>
          <p:cNvPr id="28675"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7F7F7F"/>
              </a:solidFill>
              <a:latin typeface="Tahoma" charset="0"/>
              <a:ea typeface="ＭＳ Ｐゴシック" charset="0"/>
              <a:cs typeface="ＭＳ Ｐゴシック" charset="0"/>
            </a:endParaRPr>
          </a:p>
          <a:p>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ITRS projects </a:t>
            </a:r>
            <a:r>
              <a:rPr lang="en-US" dirty="0">
                <a:solidFill>
                  <a:srgbClr val="FF0000"/>
                </a:solidFill>
                <a:latin typeface="Tahoma" charset="0"/>
                <a:ea typeface="ＭＳ Ｐゴシック" charset="0"/>
              </a:rPr>
              <a:t>DRAM will not scale easily below X nm </a:t>
            </a:r>
          </a:p>
          <a:p>
            <a:pPr lvl="1"/>
            <a:r>
              <a:rPr lang="en-US" dirty="0">
                <a:latin typeface="Tahoma" charset="0"/>
                <a:ea typeface="ＭＳ Ｐゴシック" charset="0"/>
              </a:rPr>
              <a:t>Scaling has provided many benefits: </a:t>
            </a:r>
          </a:p>
          <a:p>
            <a:pPr lvl="2"/>
            <a:r>
              <a:rPr lang="en-US" dirty="0">
                <a:solidFill>
                  <a:srgbClr val="FF0000"/>
                </a:solidFill>
                <a:latin typeface="Tahoma" charset="0"/>
                <a:ea typeface="ＭＳ Ｐゴシック" charset="0"/>
              </a:rPr>
              <a:t>higher capacity (density), lower cost, lower energy</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867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BE99A2B-29DD-5A4F-B100-24CE86C78EE3}" type="slidenum">
              <a:rPr lang="en-US" sz="1600">
                <a:solidFill>
                  <a:srgbClr val="000000"/>
                </a:solidFill>
                <a:latin typeface="Garamond" charset="0"/>
              </a:rPr>
              <a:pPr eaLnBrk="1" hangingPunct="1"/>
              <a:t>29</a:t>
            </a:fld>
            <a:endParaRPr lang="en-US" sz="1600" dirty="0">
              <a:solidFill>
                <a:srgbClr val="000000"/>
              </a:solidFill>
              <a:latin typeface="Garamond" charset="0"/>
            </a:endParaRPr>
          </a:p>
        </p:txBody>
      </p:sp>
    </p:spTree>
    <p:extLst>
      <p:ext uri="{BB962C8B-B14F-4D97-AF65-F5344CB8AC3E}">
        <p14:creationId xmlns:p14="http://schemas.microsoft.com/office/powerpoint/2010/main" val="176862812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5"/>
          <p:cNvSpPr>
            <a:spLocks noChangeArrowheads="1"/>
          </p:cNvSpPr>
          <p:nvPr/>
        </p:nvSpPr>
        <p:spPr bwMode="auto">
          <a:xfrm>
            <a:off x="0" y="836712"/>
            <a:ext cx="91440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sng" strike="noStrike" kern="1200" cap="none" spc="0" normalizeH="0" baseline="0" noProof="0" dirty="0">
                <a:ln>
                  <a:noFill/>
                </a:ln>
                <a:solidFill>
                  <a:srgbClr val="000000"/>
                </a:solidFill>
                <a:effectLst/>
                <a:uLnTx/>
                <a:uFillTx/>
                <a:latin typeface="Arial Narrow" charset="0"/>
                <a:ea typeface="ＭＳ Ｐゴシック" charset="0"/>
                <a:cs typeface="Arial" charset="0"/>
              </a:rPr>
              <a:t>Research Focus:</a:t>
            </a:r>
            <a:r>
              <a:rPr kumimoji="0" lang="en-US" sz="2400" b="1" i="1"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 Computer architecture, HW/SW, bioinformatics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Memory and storage (DRAM, flash, emerging), interconnects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Heterogeneous &amp; parallel systems, GPUs, systems for data analytics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System/architecture interaction, new execution models, new interfaces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Hardware security, energy efficiency, fault tolerance, performance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Genome sequence analysis &amp; assembly algorithms and architectures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Biologically inspired systems &amp; system design for bio/medicine</a:t>
            </a:r>
          </a:p>
        </p:txBody>
      </p:sp>
      <p:pic>
        <p:nvPicPr>
          <p:cNvPr id="40" name="Picture 39"/>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122930" y="4231307"/>
            <a:ext cx="1524000" cy="1029876"/>
          </a:xfrm>
          <a:prstGeom prst="rect">
            <a:avLst/>
          </a:prstGeom>
          <a:noFill/>
          <a:ln>
            <a:noFill/>
          </a:ln>
        </p:spPr>
      </p:pic>
      <p:pic>
        <p:nvPicPr>
          <p:cNvPr id="39"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7262555" y="3439062"/>
            <a:ext cx="1276125" cy="127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30" name="Text Box 147"/>
          <p:cNvSpPr txBox="1">
            <a:spLocks noChangeArrowheads="1"/>
          </p:cNvSpPr>
          <p:nvPr/>
        </p:nvSpPr>
        <p:spPr bwMode="auto">
          <a:xfrm>
            <a:off x="6596063" y="6503987"/>
            <a:ext cx="22923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200" b="1" i="1" u="none" strike="noStrike" kern="1200" cap="none" spc="0" normalizeH="0" baseline="0" noProof="0">
              <a:ln>
                <a:noFill/>
              </a:ln>
              <a:solidFill>
                <a:srgbClr val="3333CC"/>
              </a:solidFill>
              <a:effectLst/>
              <a:uLnTx/>
              <a:uFillTx/>
              <a:latin typeface="Arial Narrow" charset="0"/>
              <a:ea typeface="ＭＳ Ｐゴシック" charset="0"/>
              <a:cs typeface="Arial" charset="0"/>
            </a:endParaRPr>
          </a:p>
        </p:txBody>
      </p:sp>
      <p:pic>
        <p:nvPicPr>
          <p:cNvPr id="26645" name="Picture 30" descr="3177_01.png"/>
          <p:cNvPicPr>
            <a:picLocks noChangeAspect="1"/>
          </p:cNvPicPr>
          <p:nvPr/>
        </p:nvPicPr>
        <p:blipFill>
          <a:blip r:embed="rId6">
            <a:extLst>
              <a:ext uri="{28A0092B-C50C-407E-A947-70E740481C1C}">
                <a14:useLocalDpi xmlns:a14="http://schemas.microsoft.com/office/drawing/2010/main" val="0"/>
              </a:ext>
            </a:extLst>
          </a:blip>
          <a:srcRect l="4478" t="22220" r="3780" b="12109"/>
          <a:stretch>
            <a:fillRect/>
          </a:stretch>
        </p:blipFill>
        <p:spPr bwMode="auto">
          <a:xfrm>
            <a:off x="354137" y="5717501"/>
            <a:ext cx="2325687" cy="90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6633" name="Group 47"/>
          <p:cNvGrpSpPr>
            <a:grpSpLocks/>
          </p:cNvGrpSpPr>
          <p:nvPr/>
        </p:nvGrpSpPr>
        <p:grpSpPr bwMode="auto">
          <a:xfrm>
            <a:off x="3401598" y="5338860"/>
            <a:ext cx="3077766" cy="1554083"/>
            <a:chOff x="5252245" y="4774407"/>
            <a:chExt cx="3076909" cy="1554282"/>
          </a:xfrm>
        </p:grpSpPr>
        <p:sp>
          <p:nvSpPr>
            <p:cNvPr id="26642" name="TextBox 8"/>
            <p:cNvSpPr txBox="1">
              <a:spLocks noChangeArrowheads="1"/>
            </p:cNvSpPr>
            <p:nvPr/>
          </p:nvSpPr>
          <p:spPr bwMode="auto">
            <a:xfrm>
              <a:off x="5252245" y="5959310"/>
              <a:ext cx="3076909" cy="3693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Graphics and Vision Processing</a:t>
              </a:r>
              <a:endParaRPr kumimoji="0" lang="en-US" altLang="zh-CN" sz="1600" b="0" i="0" u="none" strike="noStrike" kern="1200" cap="none" spc="0" normalizeH="0" baseline="0" noProof="0" dirty="0">
                <a:ln>
                  <a:noFill/>
                </a:ln>
                <a:solidFill>
                  <a:srgbClr val="000000"/>
                </a:solidFill>
                <a:effectLst/>
                <a:uLnTx/>
                <a:uFillTx/>
                <a:latin typeface="Calibri" charset="0"/>
                <a:ea typeface="ＭＳ Ｐゴシック" charset="0"/>
                <a:cs typeface="Arial" charset="0"/>
              </a:endParaRPr>
            </a:p>
          </p:txBody>
        </p:sp>
        <p:pic>
          <p:nvPicPr>
            <p:cNvPr id="26643" name="Picture 6" descr="C:\Daten\talks\invited\ferc2010\material\Fermi_Die_FINA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4944" y="4774407"/>
              <a:ext cx="1201936" cy="118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7" name="Text Box 13" descr="90%"/>
          <p:cNvSpPr txBox="1">
            <a:spLocks noChangeArrowheads="1"/>
          </p:cNvSpPr>
          <p:nvPr/>
        </p:nvSpPr>
        <p:spPr bwMode="auto">
          <a:xfrm>
            <a:off x="474243" y="4821870"/>
            <a:ext cx="1733033" cy="895630"/>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Accelerators</a:t>
            </a:r>
          </a:p>
        </p:txBody>
      </p:sp>
      <p:sp>
        <p:nvSpPr>
          <p:cNvPr id="28" name="Text Box 20" descr="90%"/>
          <p:cNvSpPr txBox="1">
            <a:spLocks noChangeArrowheads="1"/>
          </p:cNvSpPr>
          <p:nvPr/>
        </p:nvSpPr>
        <p:spPr bwMode="auto">
          <a:xfrm>
            <a:off x="2698252" y="3979561"/>
            <a:ext cx="2258492"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Hybrid Main Memory</a:t>
            </a:r>
          </a:p>
        </p:txBody>
      </p:sp>
      <p:sp>
        <p:nvSpPr>
          <p:cNvPr id="29" name="Line 15"/>
          <p:cNvSpPr>
            <a:spLocks noChangeShapeType="1"/>
          </p:cNvSpPr>
          <p:nvPr/>
        </p:nvSpPr>
        <p:spPr bwMode="auto">
          <a:xfrm flipV="1">
            <a:off x="1982640" y="4076506"/>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0" name="Text Box 24" descr="90%"/>
          <p:cNvSpPr txBox="1">
            <a:spLocks noChangeArrowheads="1"/>
          </p:cNvSpPr>
          <p:nvPr/>
        </p:nvSpPr>
        <p:spPr bwMode="auto">
          <a:xfrm>
            <a:off x="5608432" y="4746245"/>
            <a:ext cx="2925968"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Persistent Memory/Storage</a:t>
            </a:r>
          </a:p>
        </p:txBody>
      </p:sp>
      <p:pic>
        <p:nvPicPr>
          <p:cNvPr id="31" name="Content Placeholder 6" descr="barcelona-die-photo-colo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505200"/>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2" descr="dim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flipV="1">
            <a:off x="2679825" y="3450054"/>
            <a:ext cx="2304256" cy="549297"/>
          </a:xfrm>
          <a:prstGeom prst="rect">
            <a:avLst/>
          </a:prstGeom>
        </p:spPr>
      </p:pic>
      <p:pic>
        <p:nvPicPr>
          <p:cNvPr id="35" name="Picture 34"/>
          <p:cNvPicPr>
            <a:picLocks noChangeAspect="1"/>
          </p:cNvPicPr>
          <p:nvPr/>
        </p:nvPicPr>
        <p:blipFill>
          <a:blip r:embed="rId10"/>
          <a:stretch>
            <a:fillRect/>
          </a:stretch>
        </p:blipFill>
        <p:spPr>
          <a:xfrm>
            <a:off x="5681266" y="3620023"/>
            <a:ext cx="1554690" cy="1003885"/>
          </a:xfrm>
          <a:prstGeom prst="rect">
            <a:avLst/>
          </a:prstGeom>
        </p:spPr>
      </p:pic>
      <p:sp>
        <p:nvSpPr>
          <p:cNvPr id="36" name="Line 15"/>
          <p:cNvSpPr>
            <a:spLocks noChangeShapeType="1"/>
          </p:cNvSpPr>
          <p:nvPr/>
        </p:nvSpPr>
        <p:spPr bwMode="auto">
          <a:xfrm flipV="1">
            <a:off x="4984081" y="4092641"/>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7" name="Line 15"/>
          <p:cNvSpPr>
            <a:spLocks noChangeShapeType="1"/>
          </p:cNvSpPr>
          <p:nvPr/>
        </p:nvSpPr>
        <p:spPr bwMode="auto">
          <a:xfrm flipV="1">
            <a:off x="2331231" y="4495799"/>
            <a:ext cx="640569" cy="1221699"/>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8" name="Line 15"/>
          <p:cNvSpPr>
            <a:spLocks noChangeShapeType="1"/>
          </p:cNvSpPr>
          <p:nvPr/>
        </p:nvSpPr>
        <p:spPr bwMode="auto">
          <a:xfrm flipV="1">
            <a:off x="3962400" y="4898556"/>
            <a:ext cx="0" cy="440303"/>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 name="TextBox 1"/>
          <p:cNvSpPr txBox="1"/>
          <p:nvPr/>
        </p:nvSpPr>
        <p:spPr>
          <a:xfrm>
            <a:off x="4644008" y="5229200"/>
            <a:ext cx="4532010"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Broad 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spanning apps, systems, logic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with architecture at the center</a:t>
            </a:r>
          </a:p>
        </p:txBody>
      </p:sp>
      <p:sp>
        <p:nvSpPr>
          <p:cNvPr id="26" name="Title 1"/>
          <p:cNvSpPr>
            <a:spLocks noGrp="1"/>
          </p:cNvSpPr>
          <p:nvPr>
            <p:ph type="title"/>
          </p:nvPr>
        </p:nvSpPr>
        <p:spPr>
          <a:xfrm>
            <a:off x="228600" y="152400"/>
            <a:ext cx="8610600" cy="1066800"/>
          </a:xfrm>
        </p:spPr>
        <p:txBody>
          <a:bodyPr/>
          <a:lstStyle/>
          <a:p>
            <a:r>
              <a:rPr lang="en-US" dirty="0"/>
              <a:t>Current Research Focus Areas</a:t>
            </a:r>
          </a:p>
        </p:txBody>
      </p:sp>
      <p:sp>
        <p:nvSpPr>
          <p:cNvPr id="23" name="Rectangle 22">
            <a:extLst>
              <a:ext uri="{FF2B5EF4-FFF2-40B4-BE49-F238E27FC236}">
                <a16:creationId xmlns:a16="http://schemas.microsoft.com/office/drawing/2014/main" id="{0F54DCD8-4CF3-1345-A6B8-D3F95408A4A3}"/>
              </a:ext>
            </a:extLst>
          </p:cNvPr>
          <p:cNvSpPr/>
          <p:nvPr/>
        </p:nvSpPr>
        <p:spPr>
          <a:xfrm>
            <a:off x="179512" y="1281089"/>
            <a:ext cx="5544616"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Rectangle 23">
            <a:extLst>
              <a:ext uri="{FF2B5EF4-FFF2-40B4-BE49-F238E27FC236}">
                <a16:creationId xmlns:a16="http://schemas.microsoft.com/office/drawing/2014/main" id="{A34789E2-CA72-8549-8648-8CBC7F81FA73}"/>
              </a:ext>
            </a:extLst>
          </p:cNvPr>
          <p:cNvSpPr/>
          <p:nvPr/>
        </p:nvSpPr>
        <p:spPr>
          <a:xfrm>
            <a:off x="179512" y="1988101"/>
            <a:ext cx="8535124"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Rectangle 24">
            <a:extLst>
              <a:ext uri="{FF2B5EF4-FFF2-40B4-BE49-F238E27FC236}">
                <a16:creationId xmlns:a16="http://schemas.microsoft.com/office/drawing/2014/main" id="{65A38495-FAE2-DB49-BDEB-5ABD036AF701}"/>
              </a:ext>
            </a:extLst>
          </p:cNvPr>
          <p:cNvSpPr/>
          <p:nvPr/>
        </p:nvSpPr>
        <p:spPr>
          <a:xfrm>
            <a:off x="179512" y="2350984"/>
            <a:ext cx="8535124"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2" name="Rectangle 31">
            <a:extLst>
              <a:ext uri="{FF2B5EF4-FFF2-40B4-BE49-F238E27FC236}">
                <a16:creationId xmlns:a16="http://schemas.microsoft.com/office/drawing/2014/main" id="{DC0B4D58-5030-DB49-AE7F-5581D71B7D2F}"/>
              </a:ext>
            </a:extLst>
          </p:cNvPr>
          <p:cNvSpPr/>
          <p:nvPr/>
        </p:nvSpPr>
        <p:spPr>
          <a:xfrm>
            <a:off x="179512" y="2708920"/>
            <a:ext cx="8354888" cy="36004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2465129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3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nvPr>
        </p:nvGraphicFramePr>
        <p:xfrm>
          <a:off x="228600" y="3520440"/>
          <a:ext cx="8763000" cy="2804160"/>
        </p:xfrm>
        <a:graphic>
          <a:graphicData uri="http://schemas.openxmlformats.org/drawingml/2006/table">
            <a:tbl>
              <a:tblPr firstRow="1" bandRow="1">
                <a:tableStyleId>{5940675A-B579-460E-94D1-54222C63F5DA}</a:tableStyleId>
              </a:tblPr>
              <a:tblGrid>
                <a:gridCol w="38100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RLDRAM, TL-DRAM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p:cNvSpPr txBox="1"/>
          <p:nvPr/>
        </p:nvSpPr>
        <p:spPr>
          <a:xfrm>
            <a:off x="304800" y="3556517"/>
            <a:ext cx="2514600" cy="320040"/>
          </a:xfrm>
          <a:prstGeom prst="rect">
            <a:avLst/>
          </a:prstGeom>
          <a:solidFill>
            <a:schemeClr val="bg1"/>
          </a:solidFill>
        </p:spPr>
        <p:txBody>
          <a:bodyPr wrap="square" rtlCol="0">
            <a:spAutoFit/>
          </a:bodyPr>
          <a:lstStyle/>
          <a:p>
            <a:endParaRPr lang="en-US"/>
          </a:p>
        </p:txBody>
      </p:sp>
      <p:sp>
        <p:nvSpPr>
          <p:cNvPr id="19" name="TextBox 18"/>
          <p:cNvSpPr txBox="1"/>
          <p:nvPr/>
        </p:nvSpPr>
        <p:spPr>
          <a:xfrm>
            <a:off x="4114800" y="3556517"/>
            <a:ext cx="2100804" cy="320040"/>
          </a:xfrm>
          <a:prstGeom prst="rect">
            <a:avLst/>
          </a:prstGeom>
          <a:solidFill>
            <a:schemeClr val="bg1"/>
          </a:solidFill>
        </p:spPr>
        <p:txBody>
          <a:bodyPr wrap="square" rtlCol="0">
            <a:spAutoFit/>
          </a:bodyPr>
          <a:lstStyle/>
          <a:p>
            <a:endParaRPr lang="en-US"/>
          </a:p>
        </p:txBody>
      </p:sp>
      <p:sp>
        <p:nvSpPr>
          <p:cNvPr id="20" name="TextBox 19"/>
          <p:cNvSpPr txBox="1"/>
          <p:nvPr/>
        </p:nvSpPr>
        <p:spPr>
          <a:xfrm>
            <a:off x="6324600" y="3556517"/>
            <a:ext cx="2514600" cy="320040"/>
          </a:xfrm>
          <a:prstGeom prst="rect">
            <a:avLst/>
          </a:prstGeom>
          <a:solidFill>
            <a:schemeClr val="bg1"/>
          </a:solidFill>
        </p:spPr>
        <p:txBody>
          <a:bodyPr wrap="square" rtlCol="0">
            <a:spAutoFit/>
          </a:bodyPr>
          <a:lstStyle/>
          <a:p>
            <a:endParaRPr lang="en-US" dirty="0"/>
          </a:p>
        </p:txBody>
      </p:sp>
      <p:sp>
        <p:nvSpPr>
          <p:cNvPr id="21" name="TextBox 20"/>
          <p:cNvSpPr txBox="1"/>
          <p:nvPr/>
        </p:nvSpPr>
        <p:spPr>
          <a:xfrm>
            <a:off x="270986" y="3942755"/>
            <a:ext cx="3310414" cy="640080"/>
          </a:xfrm>
          <a:prstGeom prst="rect">
            <a:avLst/>
          </a:prstGeom>
          <a:solidFill>
            <a:schemeClr val="bg1"/>
          </a:solidFill>
        </p:spPr>
        <p:txBody>
          <a:bodyPr wrap="square" rtlCol="0">
            <a:spAutoFit/>
          </a:bodyPr>
          <a:lstStyle/>
          <a:p>
            <a:endParaRPr lang="en-US"/>
          </a:p>
        </p:txBody>
      </p:sp>
      <p:sp>
        <p:nvSpPr>
          <p:cNvPr id="22" name="TextBox 21"/>
          <p:cNvSpPr txBox="1">
            <a:spLocks/>
          </p:cNvSpPr>
          <p:nvPr/>
        </p:nvSpPr>
        <p:spPr>
          <a:xfrm>
            <a:off x="4114800" y="4066512"/>
            <a:ext cx="2024604" cy="365760"/>
          </a:xfrm>
          <a:prstGeom prst="rect">
            <a:avLst/>
          </a:prstGeom>
          <a:solidFill>
            <a:schemeClr val="bg1"/>
          </a:solidFill>
        </p:spPr>
        <p:txBody>
          <a:bodyPr wrap="square" rtlCol="0">
            <a:spAutoFit/>
          </a:bodyPr>
          <a:lstStyle/>
          <a:p>
            <a:endParaRPr lang="en-US"/>
          </a:p>
        </p:txBody>
      </p:sp>
      <p:sp>
        <p:nvSpPr>
          <p:cNvPr id="23" name="TextBox 22"/>
          <p:cNvSpPr txBox="1"/>
          <p:nvPr/>
        </p:nvSpPr>
        <p:spPr>
          <a:xfrm>
            <a:off x="6343891" y="3948541"/>
            <a:ext cx="2571508" cy="598619"/>
          </a:xfrm>
          <a:prstGeom prst="rect">
            <a:avLst/>
          </a:prstGeom>
          <a:solidFill>
            <a:schemeClr val="bg1"/>
          </a:solidFill>
        </p:spPr>
        <p:txBody>
          <a:bodyPr wrap="square" rtlCol="0">
            <a:spAutoFit/>
          </a:bodyPr>
          <a:lstStyle/>
          <a:p>
            <a:endParaRPr lang="en-US"/>
          </a:p>
        </p:txBody>
      </p:sp>
      <p:sp>
        <p:nvSpPr>
          <p:cNvPr id="24" name="TextBox 23"/>
          <p:cNvSpPr txBox="1"/>
          <p:nvPr/>
        </p:nvSpPr>
        <p:spPr>
          <a:xfrm>
            <a:off x="304800" y="4690137"/>
            <a:ext cx="3124200" cy="605992"/>
          </a:xfrm>
          <a:prstGeom prst="rect">
            <a:avLst/>
          </a:prstGeom>
          <a:solidFill>
            <a:schemeClr val="bg1"/>
          </a:solidFill>
        </p:spPr>
        <p:txBody>
          <a:bodyPr wrap="square" rtlCol="0">
            <a:spAutoFit/>
          </a:bodyPr>
          <a:lstStyle/>
          <a:p>
            <a:endParaRPr lang="en-US"/>
          </a:p>
        </p:txBody>
      </p:sp>
      <p:sp>
        <p:nvSpPr>
          <p:cNvPr id="25" name="TextBox 24"/>
          <p:cNvSpPr txBox="1"/>
          <p:nvPr/>
        </p:nvSpPr>
        <p:spPr>
          <a:xfrm>
            <a:off x="4127665" y="4864201"/>
            <a:ext cx="2100804" cy="320040"/>
          </a:xfrm>
          <a:prstGeom prst="rect">
            <a:avLst/>
          </a:prstGeom>
          <a:solidFill>
            <a:schemeClr val="bg1"/>
          </a:solidFill>
        </p:spPr>
        <p:txBody>
          <a:bodyPr wrap="square" rtlCol="0">
            <a:spAutoFit/>
          </a:bodyPr>
          <a:lstStyle/>
          <a:p>
            <a:endParaRPr lang="en-US"/>
          </a:p>
        </p:txBody>
      </p:sp>
      <p:sp>
        <p:nvSpPr>
          <p:cNvPr id="26" name="TextBox 25"/>
          <p:cNvSpPr txBox="1">
            <a:spLocks/>
          </p:cNvSpPr>
          <p:nvPr/>
        </p:nvSpPr>
        <p:spPr>
          <a:xfrm>
            <a:off x="6324599" y="4656928"/>
            <a:ext cx="2590799" cy="640080"/>
          </a:xfrm>
          <a:prstGeom prst="rect">
            <a:avLst/>
          </a:prstGeom>
          <a:solidFill>
            <a:schemeClr val="bg1"/>
          </a:solidFill>
        </p:spPr>
        <p:txBody>
          <a:bodyPr wrap="square" rtlCol="0">
            <a:spAutoFit/>
          </a:bodyPr>
          <a:lstStyle/>
          <a:p>
            <a:endParaRPr lang="en-US"/>
          </a:p>
        </p:txBody>
      </p:sp>
      <p:sp>
        <p:nvSpPr>
          <p:cNvPr id="27" name="TextBox 26"/>
          <p:cNvSpPr txBox="1"/>
          <p:nvPr/>
        </p:nvSpPr>
        <p:spPr>
          <a:xfrm>
            <a:off x="255345" y="5344835"/>
            <a:ext cx="3665329" cy="950976"/>
          </a:xfrm>
          <a:prstGeom prst="rect">
            <a:avLst/>
          </a:prstGeom>
          <a:solidFill>
            <a:schemeClr val="bg1"/>
          </a:solidFill>
        </p:spPr>
        <p:txBody>
          <a:bodyPr wrap="square" rtlCol="0">
            <a:spAutoFit/>
          </a:bodyPr>
          <a:lstStyle/>
          <a:p>
            <a:endParaRPr lang="en-US"/>
          </a:p>
        </p:txBody>
      </p:sp>
      <p:sp>
        <p:nvSpPr>
          <p:cNvPr id="28" name="TextBox 27"/>
          <p:cNvSpPr txBox="1"/>
          <p:nvPr/>
        </p:nvSpPr>
        <p:spPr>
          <a:xfrm>
            <a:off x="4114800" y="5687538"/>
            <a:ext cx="2100804" cy="320040"/>
          </a:xfrm>
          <a:prstGeom prst="rect">
            <a:avLst/>
          </a:prstGeom>
          <a:solidFill>
            <a:schemeClr val="bg1"/>
          </a:solidFill>
        </p:spPr>
        <p:txBody>
          <a:bodyPr wrap="square" rtlCol="0">
            <a:spAutoFit/>
          </a:bodyPr>
          <a:lstStyle/>
          <a:p>
            <a:endParaRPr lang="en-US"/>
          </a:p>
        </p:txBody>
      </p:sp>
      <p:sp>
        <p:nvSpPr>
          <p:cNvPr id="29" name="TextBox 28"/>
          <p:cNvSpPr txBox="1"/>
          <p:nvPr/>
        </p:nvSpPr>
        <p:spPr>
          <a:xfrm>
            <a:off x="6300733" y="5410719"/>
            <a:ext cx="2598517" cy="873679"/>
          </a:xfrm>
          <a:prstGeom prst="rect">
            <a:avLst/>
          </a:prstGeom>
          <a:solidFill>
            <a:schemeClr val="bg1"/>
          </a:solidFill>
        </p:spPr>
        <p:txBody>
          <a:bodyPr wrap="square" rtlCol="0">
            <a:spAutoFit/>
          </a:bodyPr>
          <a:lstStyle/>
          <a:p>
            <a:endParaRPr lang="en-US"/>
          </a:p>
        </p:txBody>
      </p:sp>
      <p:sp>
        <p:nvSpPr>
          <p:cNvPr id="7" name="Slide Number Placeholder 6"/>
          <p:cNvSpPr>
            <a:spLocks noGrp="1"/>
          </p:cNvSpPr>
          <p:nvPr>
            <p:ph type="sldNum" sz="quarter" idx="11"/>
          </p:nvPr>
        </p:nvSpPr>
        <p:spPr/>
        <p:txBody>
          <a:bodyPr/>
          <a:lstStyle/>
          <a:p>
            <a:fld id="{323594FA-E141-4234-AE05-360401972BE7}" type="slidenum">
              <a:rPr lang="en-US" altLang="en-US" smtClean="0"/>
              <a:pPr/>
              <a:t>30</a:t>
            </a:fld>
            <a:endParaRPr lang="en-US" altLang="en-US"/>
          </a:p>
        </p:txBody>
      </p:sp>
    </p:spTree>
    <p:extLst>
      <p:ext uri="{BB962C8B-B14F-4D97-AF65-F5344CB8AC3E}">
        <p14:creationId xmlns:p14="http://schemas.microsoft.com/office/powerpoint/2010/main" val="803186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125708032"/>
              </p:ext>
            </p:extLst>
          </p:nvPr>
        </p:nvGraphicFramePr>
        <p:xfrm>
          <a:off x="156592" y="3520440"/>
          <a:ext cx="8879904" cy="2804160"/>
        </p:xfrm>
        <a:graphic>
          <a:graphicData uri="http://schemas.openxmlformats.org/drawingml/2006/table">
            <a:tbl>
              <a:tblPr firstRow="1" bandRow="1">
                <a:tableStyleId>{5940675A-B579-460E-94D1-54222C63F5DA}</a:tableStyleId>
              </a:tblPr>
              <a:tblGrid>
                <a:gridCol w="3911352">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RL/TL-DRAM, FLY-RAM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 Voltron)</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Slide Number Placeholder 6"/>
          <p:cNvSpPr>
            <a:spLocks noGrp="1"/>
          </p:cNvSpPr>
          <p:nvPr>
            <p:ph type="sldNum" sz="quarter" idx="11"/>
          </p:nvPr>
        </p:nvSpPr>
        <p:spPr/>
        <p:txBody>
          <a:bodyPr/>
          <a:lstStyle/>
          <a:p>
            <a:fld id="{323594FA-E141-4234-AE05-360401972BE7}" type="slidenum">
              <a:rPr lang="en-US" altLang="en-US" smtClean="0"/>
              <a:pPr/>
              <a:t>31</a:t>
            </a:fld>
            <a:endParaRPr lang="en-US" altLang="en-US"/>
          </a:p>
        </p:txBody>
      </p:sp>
    </p:spTree>
    <p:extLst>
      <p:ext uri="{BB962C8B-B14F-4D97-AF65-F5344CB8AC3E}">
        <p14:creationId xmlns:p14="http://schemas.microsoft.com/office/powerpoint/2010/main" val="164471811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Major Trend: Hybrid Main Memory</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CPU</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000000"/>
                </a:solidFill>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6633">
                    <a:lumMod val="75000"/>
                  </a:srgbClr>
                </a:solidFill>
              </a:rPr>
              <a:t>Fast, </a:t>
            </a:r>
            <a:r>
              <a:rPr lang="en-US" b="1" dirty="0">
                <a:solidFill>
                  <a:srgbClr val="006633">
                    <a:lumMod val="75000"/>
                  </a:srgbClr>
                </a:solidFill>
              </a:rPr>
              <a:t>durable</a:t>
            </a:r>
          </a:p>
          <a:p>
            <a:pPr algn="ctr"/>
            <a:r>
              <a:rPr lang="en-US" dirty="0">
                <a:solidFill>
                  <a:srgbClr val="8C0000"/>
                </a:solidFill>
              </a:rPr>
              <a:t>Small, </a:t>
            </a:r>
          </a:p>
          <a:p>
            <a:pPr algn="ctr"/>
            <a:r>
              <a:rPr lang="en-US" dirty="0">
                <a:solidFill>
                  <a:srgbClr val="8C0000"/>
                </a:solidFill>
              </a:rPr>
              <a:t>leaky, volatile, </a:t>
            </a:r>
          </a:p>
          <a:p>
            <a:pPr algn="ctr"/>
            <a:r>
              <a:rPr lang="en-US" dirty="0">
                <a:solidFill>
                  <a:srgbClr val="8C0000"/>
                </a:solidFill>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4D26"/>
                </a:solidFill>
              </a:rPr>
              <a:t>Large, non-volatile, low-cost</a:t>
            </a:r>
          </a:p>
          <a:p>
            <a:pPr algn="ctr"/>
            <a:r>
              <a:rPr lang="en-US" dirty="0">
                <a:solidFill>
                  <a:srgbClr val="8C0000"/>
                </a:solidFill>
              </a:rPr>
              <a:t>Slow, </a:t>
            </a:r>
            <a:r>
              <a:rPr lang="en-US" b="1" dirty="0">
                <a:solidFill>
                  <a:srgbClr val="8C0000"/>
                </a:solidFill>
              </a:rPr>
              <a:t>wears out, </a:t>
            </a:r>
            <a:r>
              <a:rPr lang="en-US" dirty="0">
                <a:solidFill>
                  <a:srgbClr val="8C0000"/>
                </a:solidFill>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303030"/>
                </a:solidFill>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r>
              <a:rPr lang="en-US" dirty="0">
                <a:solidFill>
                  <a:srgbClr val="303030"/>
                </a:solidFill>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r>
              <a:rPr lang="en-US" dirty="0">
                <a:solidFill>
                  <a:srgbClr val="303030"/>
                </a:solidFill>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algn="ctr"/>
            <a:r>
              <a:rPr lang="en-US" sz="2400" dirty="0">
                <a:solidFill>
                  <a:srgbClr val="000000"/>
                </a:solidFill>
              </a:rPr>
              <a:t>Hardware/software manage data allocation and movement </a:t>
            </a:r>
          </a:p>
          <a:p>
            <a:pPr algn="ctr"/>
            <a:r>
              <a:rPr lang="en-US" sz="2400" dirty="0">
                <a:solidFill>
                  <a:srgbClr val="008000"/>
                </a:solidFill>
              </a:rPr>
              <a:t>to achieve the best of multiple technologies</a:t>
            </a:r>
          </a:p>
        </p:txBody>
      </p:sp>
    </p:spTree>
    <p:extLst>
      <p:ext uri="{BB962C8B-B14F-4D97-AF65-F5344CB8AC3E}">
        <p14:creationId xmlns:p14="http://schemas.microsoft.com/office/powerpoint/2010/main" val="516085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One Foreshadowing</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33</a:t>
            </a:fld>
            <a:endParaRPr lang="en-US"/>
          </a:p>
        </p:txBody>
      </p:sp>
    </p:spTree>
    <p:extLst>
      <p:ext uri="{BB962C8B-B14F-4D97-AF65-F5344CB8AC3E}">
        <p14:creationId xmlns:p14="http://schemas.microsoft.com/office/powerpoint/2010/main" val="9151301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solidFill>
                  <a:srgbClr val="0000FF"/>
                </a:solidFill>
                <a:latin typeface="Tahoma" charset="0"/>
                <a:ea typeface="ＭＳ Ｐゴシック" charset="0"/>
                <a:cs typeface="ＭＳ Ｐゴシック" charset="0"/>
              </a:rPr>
              <a:t>The Memory Scaling Problem and Solution Directions</a:t>
            </a:r>
          </a:p>
          <a:p>
            <a:pPr lvl="1" eaLnBrk="1" hangingPunct="1"/>
            <a:r>
              <a:rPr lang="en-US" dirty="0">
                <a:solidFill>
                  <a:srgbClr val="0432FF"/>
                </a:solidFill>
                <a:latin typeface="Tahoma" charset="0"/>
                <a:ea typeface="ＭＳ Ｐゴシック" charset="0"/>
                <a:cs typeface="ＭＳ Ｐゴシック" charset="0"/>
              </a:rPr>
              <a:t>New Memory Architectures</a:t>
            </a:r>
          </a:p>
          <a:p>
            <a:pPr lvl="1" eaLnBrk="1" hangingPunct="1"/>
            <a:r>
              <a:rPr lang="en-US" dirty="0">
                <a:latin typeface="Tahoma" charset="0"/>
                <a:ea typeface="ＭＳ Ｐゴシック" charset="0"/>
                <a:cs typeface="ＭＳ Ｐゴシック" charset="0"/>
              </a:rPr>
              <a:t>Enabling Emerging (NVM) Technologies</a:t>
            </a:r>
          </a:p>
          <a:p>
            <a:pPr eaLnBrk="1" hangingPunct="1"/>
            <a:r>
              <a:rPr lang="en-US" dirty="0">
                <a:latin typeface="Tahoma" charset="0"/>
                <a:ea typeface="ＭＳ Ｐゴシック" charset="0"/>
                <a:cs typeface="ＭＳ Ｐゴシック" charset="0"/>
              </a:rPr>
              <a:t>Cross-Cutting Principles</a:t>
            </a:r>
          </a:p>
          <a:p>
            <a:pPr eaLnBrk="1" hangingPunct="1"/>
            <a:r>
              <a:rPr lang="en-US" dirty="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34</a:t>
            </a:fld>
            <a:endParaRPr lang="en-US" sz="1600">
              <a:solidFill>
                <a:srgbClr val="000000"/>
              </a:solidFill>
              <a:latin typeface="Garamond" charset="0"/>
            </a:endParaRPr>
          </a:p>
        </p:txBody>
      </p:sp>
    </p:spTree>
    <p:extLst>
      <p:ext uri="{BB962C8B-B14F-4D97-AF65-F5344CB8AC3E}">
        <p14:creationId xmlns:p14="http://schemas.microsoft.com/office/powerpoint/2010/main" val="161814018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Issues in Future Platforms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extLst>
              <a:ext uri="{FF2B5EF4-FFF2-40B4-BE49-F238E27FC236}">
                <a16:creationId xmlns:a16="http://schemas.microsoft.com/office/drawing/2014/main" id="{7F879DDE-D4E0-C843-BCDB-D66C8C3E797D}"/>
              </a:ext>
            </a:extLst>
          </p:cNvPr>
          <p:cNvSpPr/>
          <p:nvPr/>
        </p:nvSpPr>
        <p:spPr>
          <a:xfrm>
            <a:off x="568094" y="1052736"/>
            <a:ext cx="686590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6340186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Maslow’s (Human) Hierarchy of Needs</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We need to start with </a:t>
            </a:r>
            <a:r>
              <a:rPr lang="en-US" dirty="0">
                <a:solidFill>
                  <a:srgbClr val="FF0000"/>
                </a:solidFill>
              </a:rPr>
              <a:t>reliability and security</a:t>
            </a:r>
            <a:r>
              <a:rPr lang="is-IS" dirty="0"/>
              <a:t>…</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36</a:t>
            </a:fld>
            <a:endParaRPr lang="en-US" altLang="en-US">
              <a:solidFill>
                <a:srgbClr val="000000"/>
              </a:solidFill>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r>
              <a:rPr lang="en-US" dirty="0">
                <a:solidFill>
                  <a:srgbClr val="000000"/>
                </a:solidFill>
              </a:rPr>
              <a:t>Maslow, “</a:t>
            </a:r>
            <a:r>
              <a:rPr lang="en-US" dirty="0">
                <a:solidFill>
                  <a:srgbClr val="0000FF"/>
                </a:solidFill>
              </a:rPr>
              <a:t>A Theory of Human Motivation</a:t>
            </a:r>
            <a:r>
              <a:rPr lang="en-US" dirty="0">
                <a:solidFill>
                  <a:srgbClr val="000000"/>
                </a:solidFill>
              </a:rPr>
              <a:t>,” </a:t>
            </a:r>
          </a:p>
          <a:p>
            <a:r>
              <a:rPr lang="en-US" dirty="0">
                <a:solidFill>
                  <a:srgbClr val="000000"/>
                </a:solidFill>
              </a:rPr>
              <a:t>Psychological Review, 1943. </a:t>
            </a:r>
          </a:p>
        </p:txBody>
      </p:sp>
      <p:sp>
        <p:nvSpPr>
          <p:cNvPr id="7" name="TextBox 6"/>
          <p:cNvSpPr txBox="1"/>
          <p:nvPr/>
        </p:nvSpPr>
        <p:spPr>
          <a:xfrm>
            <a:off x="1780551" y="6512454"/>
            <a:ext cx="3160741" cy="246221"/>
          </a:xfrm>
          <a:prstGeom prst="rect">
            <a:avLst/>
          </a:prstGeom>
          <a:noFill/>
        </p:spPr>
        <p:txBody>
          <a:bodyPr wrap="none" rtlCol="0">
            <a:spAutoFit/>
          </a:bodyPr>
          <a:lstStyle/>
          <a:p>
            <a:r>
              <a:rPr lang="en-US" sz="1000" dirty="0">
                <a:solidFill>
                  <a:srgbClr val="000000"/>
                </a:solidFill>
                <a:latin typeface="Calibri"/>
                <a:cs typeface="Calibri"/>
              </a:rPr>
              <a:t>Source: https://</a:t>
            </a:r>
            <a:r>
              <a:rPr lang="en-US" sz="1000" dirty="0" err="1">
                <a:solidFill>
                  <a:srgbClr val="000000"/>
                </a:solidFill>
                <a:latin typeface="Calibri"/>
                <a:cs typeface="Calibri"/>
              </a:rPr>
              <a:t>www.simplypsychology.org</a:t>
            </a:r>
            <a:r>
              <a:rPr lang="en-US" sz="1000" dirty="0">
                <a:solidFill>
                  <a:srgbClr val="000000"/>
                </a:solidFill>
                <a:latin typeface="Calibri"/>
                <a:cs typeface="Calibri"/>
              </a:rPr>
              <a:t>/</a:t>
            </a:r>
            <a:r>
              <a:rPr lang="en-US" sz="1000" dirty="0" err="1">
                <a:solidFill>
                  <a:srgbClr val="000000"/>
                </a:solidFill>
                <a:latin typeface="Calibri"/>
                <a:cs typeface="Calibri"/>
              </a:rPr>
              <a:t>maslow.html</a:t>
            </a:r>
            <a:endParaRPr lang="en-US" sz="1000" dirty="0">
              <a:solidFill>
                <a:srgbClr val="000000"/>
              </a:solidFill>
              <a:latin typeface="Calibri"/>
              <a:cs typeface="Calibri"/>
            </a:endParaRPr>
          </a:p>
        </p:txBody>
      </p:sp>
      <p:sp>
        <p:nvSpPr>
          <p:cNvPr id="8" name="Rectangle 7"/>
          <p:cNvSpPr/>
          <p:nvPr/>
        </p:nvSpPr>
        <p:spPr>
          <a:xfrm>
            <a:off x="4499992" y="4293096"/>
            <a:ext cx="2448272" cy="11521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 name="TextBox 8"/>
          <p:cNvSpPr txBox="1"/>
          <p:nvPr/>
        </p:nvSpPr>
        <p:spPr>
          <a:xfrm>
            <a:off x="227414" y="1052736"/>
            <a:ext cx="4477380" cy="1477328"/>
          </a:xfrm>
          <a:prstGeom prst="rect">
            <a:avLst/>
          </a:prstGeom>
          <a:noFill/>
        </p:spPr>
        <p:txBody>
          <a:bodyPr wrap="none" rtlCol="0">
            <a:spAutoFit/>
          </a:bodyPr>
          <a:lstStyle/>
          <a:p>
            <a:r>
              <a:rPr lang="en-US" dirty="0">
                <a:solidFill>
                  <a:srgbClr val="000000"/>
                </a:solidFill>
              </a:rPr>
              <a:t>Maslow, “</a:t>
            </a:r>
            <a:r>
              <a:rPr lang="en-US" dirty="0">
                <a:solidFill>
                  <a:srgbClr val="0000FF"/>
                </a:solidFill>
              </a:rPr>
              <a:t>A Theory of Human Motivation</a:t>
            </a:r>
            <a:r>
              <a:rPr lang="en-US" dirty="0">
                <a:solidFill>
                  <a:srgbClr val="000000"/>
                </a:solidFill>
              </a:rPr>
              <a:t>,” </a:t>
            </a:r>
          </a:p>
          <a:p>
            <a:r>
              <a:rPr lang="en-US" dirty="0">
                <a:solidFill>
                  <a:srgbClr val="000000"/>
                </a:solidFill>
              </a:rPr>
              <a:t>Psychological Review, 1943. </a:t>
            </a:r>
          </a:p>
          <a:p>
            <a:endParaRPr lang="en-US" dirty="0">
              <a:solidFill>
                <a:srgbClr val="000000"/>
              </a:solidFill>
            </a:endParaRPr>
          </a:p>
          <a:p>
            <a:r>
              <a:rPr lang="en-US" dirty="0">
                <a:solidFill>
                  <a:srgbClr val="000000"/>
                </a:solidFill>
              </a:rPr>
              <a:t>Maslow, “</a:t>
            </a:r>
            <a:r>
              <a:rPr lang="en-US" dirty="0">
                <a:solidFill>
                  <a:srgbClr val="0000FF"/>
                </a:solidFill>
              </a:rPr>
              <a:t>Motivation and Personality</a:t>
            </a:r>
            <a:r>
              <a:rPr lang="en-US" dirty="0">
                <a:solidFill>
                  <a:srgbClr val="000000"/>
                </a:solidFill>
              </a:rPr>
              <a:t>,”</a:t>
            </a:r>
          </a:p>
          <a:p>
            <a:r>
              <a:rPr lang="en-US" dirty="0">
                <a:solidFill>
                  <a:srgbClr val="000000"/>
                </a:solidFill>
              </a:rPr>
              <a:t>Book, 1954-1970.</a:t>
            </a:r>
          </a:p>
        </p:txBody>
      </p:sp>
    </p:spTree>
    <p:extLst>
      <p:ext uri="{BB962C8B-B14F-4D97-AF65-F5344CB8AC3E}">
        <p14:creationId xmlns:p14="http://schemas.microsoft.com/office/powerpoint/2010/main" val="504845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37</a:t>
            </a:fld>
            <a:endParaRPr lang="en-US" altLang="en-US">
              <a:solidFill>
                <a:srgbClr val="000000"/>
              </a:solidFill>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r>
              <a:rPr lang="en-US" sz="1000" dirty="0">
                <a:solidFill>
                  <a:srgbClr val="000000"/>
                </a:solidFill>
                <a:latin typeface="Calibri"/>
                <a:cs typeface="Calibri"/>
              </a:rPr>
              <a:t>Source: http://</a:t>
            </a:r>
            <a:r>
              <a:rPr lang="en-US" sz="1000" dirty="0" err="1">
                <a:solidFill>
                  <a:srgbClr val="000000"/>
                </a:solidFill>
                <a:latin typeface="Calibri"/>
                <a:cs typeface="Calibri"/>
              </a:rPr>
              <a:t>www.technologystudent.com</a:t>
            </a:r>
            <a:r>
              <a:rPr lang="en-US" sz="1000" dirty="0">
                <a:solidFill>
                  <a:srgbClr val="000000"/>
                </a:solidFill>
                <a:latin typeface="Calibri"/>
                <a:cs typeface="Calibri"/>
              </a:rPr>
              <a:t>/struct1/tacom1.png</a:t>
            </a:r>
          </a:p>
        </p:txBody>
      </p:sp>
    </p:spTree>
    <p:extLst>
      <p:ext uri="{BB962C8B-B14F-4D97-AF65-F5344CB8AC3E}">
        <p14:creationId xmlns:p14="http://schemas.microsoft.com/office/powerpoint/2010/main" val="23723603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38</a:t>
            </a:fld>
            <a:endParaRPr lang="en-US" altLang="en-US">
              <a:solidFill>
                <a:srgbClr val="000000"/>
              </a:solidFill>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r>
              <a:rPr lang="en-US" sz="1000" dirty="0">
                <a:solidFill>
                  <a:srgbClr val="000000"/>
                </a:solidFill>
                <a:latin typeface="Calibri"/>
                <a:cs typeface="Calibri"/>
              </a:rPr>
              <a:t>Source: AP</a:t>
            </a:r>
          </a:p>
        </p:txBody>
      </p:sp>
    </p:spTree>
    <p:extLst>
      <p:ext uri="{BB962C8B-B14F-4D97-AF65-F5344CB8AC3E}">
        <p14:creationId xmlns:p14="http://schemas.microsoft.com/office/powerpoint/2010/main" val="149644183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Secure Are These People?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39</a:t>
            </a:fld>
            <a:endParaRPr lang="en-US" altLang="en-US">
              <a:solidFill>
                <a:srgbClr val="000000"/>
              </a:solidFill>
            </a:endParaRPr>
          </a:p>
        </p:txBody>
      </p:sp>
      <p:sp>
        <p:nvSpPr>
          <p:cNvPr id="5" name="Rectangle 4"/>
          <p:cNvSpPr/>
          <p:nvPr/>
        </p:nvSpPr>
        <p:spPr>
          <a:xfrm>
            <a:off x="1547664" y="6525344"/>
            <a:ext cx="6534472" cy="246221"/>
          </a:xfrm>
          <a:prstGeom prst="rect">
            <a:avLst/>
          </a:prstGeom>
        </p:spPr>
        <p:txBody>
          <a:bodyPr wrap="square">
            <a:spAutoFit/>
          </a:bodyPr>
          <a:lstStyle/>
          <a:p>
            <a:r>
              <a:rPr lang="en-US" sz="1000" dirty="0">
                <a:solidFill>
                  <a:srgbClr val="000000"/>
                </a:solidFill>
                <a:latin typeface="Calibri"/>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r>
              <a:rPr lang="en-US" sz="2400" b="1" dirty="0">
                <a:solidFill>
                  <a:srgbClr val="0000FF"/>
                </a:solidFill>
              </a:rPr>
              <a:t>Security is about preventing unforeseen consequences</a:t>
            </a:r>
          </a:p>
        </p:txBody>
      </p:sp>
    </p:spTree>
    <p:extLst>
      <p:ext uri="{BB962C8B-B14F-4D97-AF65-F5344CB8AC3E}">
        <p14:creationId xmlns:p14="http://schemas.microsoft.com/office/powerpoint/2010/main" val="15169140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14406" y="5373216"/>
            <a:ext cx="686590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5101927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dirty="0">
                <a:solidFill>
                  <a:srgbClr val="0000FF"/>
                </a:solidFill>
                <a:latin typeface="Tahoma" charset="0"/>
                <a:ea typeface="ＭＳ Ｐゴシック" charset="0"/>
                <a:cs typeface="ＭＳ Ｐゴシック" charset="0"/>
              </a:rPr>
              <a:t>DRAM stores charge in a capacitor (charge-based memory)</a:t>
            </a:r>
            <a:endParaRPr lang="en-US" sz="2000" dirty="0">
              <a:solidFill>
                <a:srgbClr val="0000FF"/>
              </a:solidFill>
              <a:latin typeface="Tahoma" charset="0"/>
              <a:ea typeface="ＭＳ Ｐゴシック" charset="0"/>
              <a:cs typeface="ＭＳ Ｐゴシック" charset="0"/>
            </a:endParaRPr>
          </a:p>
          <a:p>
            <a:pPr lvl="1"/>
            <a:r>
              <a:rPr lang="en-US" sz="2000" dirty="0">
                <a:latin typeface="Tahoma" charset="0"/>
                <a:ea typeface="ＭＳ Ｐゴシック" charset="0"/>
              </a:rPr>
              <a:t>Capacitor must be large enough for reliable sensing</a:t>
            </a:r>
          </a:p>
          <a:p>
            <a:pPr lvl="1"/>
            <a:r>
              <a:rPr lang="en-US" sz="2000" dirty="0">
                <a:latin typeface="Tahoma" charset="0"/>
                <a:ea typeface="ＭＳ Ｐゴシック" charset="0"/>
              </a:rPr>
              <a:t>Access transistor should be large enough for low leakage and high retention time</a:t>
            </a:r>
          </a:p>
          <a:p>
            <a:pPr lvl="1"/>
            <a:r>
              <a:rPr lang="en-US" sz="2000" dirty="0">
                <a:latin typeface="Tahoma" charset="0"/>
                <a:ea typeface="ＭＳ Ｐゴシック" charset="0"/>
              </a:rPr>
              <a:t>Scaling beyond 40-35nm (2013) is challenging [ITRS, 2009]</a:t>
            </a: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r>
              <a:rPr lang="en-US" dirty="0">
                <a:latin typeface="Tahoma" charset="0"/>
                <a:ea typeface="ＭＳ Ｐゴシック" charset="0"/>
                <a:cs typeface="ＭＳ Ｐゴシック" charset="0"/>
              </a:rPr>
              <a:t>DRAM </a:t>
            </a:r>
            <a:r>
              <a:rPr lang="en-US" dirty="0">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dirty="0">
              <a:latin typeface="Tahoma" charset="0"/>
              <a:ea typeface="ＭＳ Ｐゴシック" charset="0"/>
            </a:endParaRPr>
          </a:p>
          <a:p>
            <a:endParaRPr lang="en-US" dirty="0">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45EC618-0165-BC45-84E6-E864E9DC06EC}" type="slidenum">
              <a:rPr lang="en-US" sz="1600">
                <a:solidFill>
                  <a:srgbClr val="000000"/>
                </a:solidFill>
                <a:latin typeface="Garamond" charset="0"/>
              </a:rPr>
              <a:pPr eaLnBrk="1" hangingPunct="1"/>
              <a:t>40</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55774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41</a:t>
            </a:fld>
            <a:endParaRPr lang="en-US" altLang="en-US">
              <a:solidFill>
                <a:srgbClr val="000000"/>
              </a:solidFill>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wrap="square" lIns="0" tIns="0" rIns="0" bIns="0" anchor="b">
            <a:spAutoFit/>
          </a:bodyPr>
          <a:lstStyle/>
          <a:p>
            <a:pPr algn="ctr">
              <a:lnSpc>
                <a:spcPct val="80000"/>
              </a:lnSpc>
              <a:defRPr spc="0">
                <a:solidFill>
                  <a:srgbClr val="000000"/>
                </a:solidFill>
              </a:defRPr>
            </a:pPr>
            <a:r>
              <a:rPr sz="3800" i="1" spc="-38" dirty="0">
                <a:solidFill>
                  <a:srgbClr val="405F82"/>
                </a:solidFill>
                <a:latin typeface="Garamond"/>
                <a:sym typeface="Vista Sans OT Medium"/>
              </a:rPr>
              <a:t>Intuition:</a:t>
            </a:r>
            <a:br>
              <a:rPr sz="3800" i="1" spc="-38" dirty="0">
                <a:solidFill>
                  <a:srgbClr val="405F82"/>
                </a:solidFill>
                <a:latin typeface="Garamond"/>
                <a:sym typeface="Vista Sans OT Medium"/>
              </a:rPr>
            </a:br>
            <a:r>
              <a:rPr sz="3800" i="1" spc="-38" dirty="0">
                <a:solidFill>
                  <a:srgbClr val="0000FF"/>
                </a:solidFill>
                <a:latin typeface="Garamond"/>
                <a:sym typeface="Vista Sans OT Medium"/>
              </a:rPr>
              <a:t>quadratic</a:t>
            </a:r>
            <a:br>
              <a:rPr sz="3800" i="1" spc="-38" dirty="0">
                <a:solidFill>
                  <a:srgbClr val="0000FF"/>
                </a:solidFill>
                <a:latin typeface="Garamond"/>
                <a:sym typeface="Vista Sans OT Medium"/>
              </a:rPr>
            </a:br>
            <a:r>
              <a:rPr sz="3800" i="1" spc="-38" dirty="0">
                <a:solidFill>
                  <a:srgbClr val="0000FF"/>
                </a:solidFill>
                <a:latin typeface="Garamond"/>
                <a:sym typeface="Vista Sans OT Medium"/>
              </a:rPr>
              <a:t>increase in</a:t>
            </a:r>
            <a:br>
              <a:rPr sz="3800" i="1" spc="-38" dirty="0">
                <a:solidFill>
                  <a:srgbClr val="0000FF"/>
                </a:solidFill>
                <a:latin typeface="Garamond"/>
                <a:sym typeface="Vista Sans OT Medium"/>
              </a:rPr>
            </a:br>
            <a:r>
              <a:rPr sz="3800" i="1" spc="-38" dirty="0">
                <a:solidFill>
                  <a:srgbClr val="0000FF"/>
                </a:solidFill>
                <a:latin typeface="Garamond"/>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2699310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42</a:t>
            </a:fld>
            <a:endParaRPr lang="en-US">
              <a:solidFill>
                <a:srgbClr val="000000"/>
              </a:solidFill>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710551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43</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a:solidFill>
                  <a:srgbClr val="0000FF"/>
                </a:solidFill>
                <a:hlinkClick r:id="rId4"/>
              </a:rPr>
              <a:t>An Experimental Study of Data Retention Behavior in Modern DRAM Devices: Implications for Retention Time Profiling Mechanisms</a:t>
            </a:r>
            <a:r>
              <a:rPr lang="en-US" sz="1600" dirty="0">
                <a:solidFill>
                  <a:srgbClr val="000000"/>
                </a:solidFill>
              </a:rPr>
              <a:t> (Liu et al., ISCA 2013)</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5"/>
              </a:rPr>
              <a:t>The Efficacy of Error Mitigation Techniques for DRAM Retention Failures: A Comparative Experimental Study</a:t>
            </a:r>
            <a:r>
              <a:rPr lang="en-US" sz="1600" dirty="0">
                <a:solidFill>
                  <a:srgbClr val="000000"/>
                </a:solidFill>
                <a:ea typeface="ＭＳ Ｐゴシック" charset="0"/>
                <a:cs typeface="ＭＳ Ｐゴシック" charset="0"/>
              </a:rPr>
              <a:t> </a:t>
            </a:r>
          </a:p>
          <a:p>
            <a:pPr lvl="1"/>
            <a:r>
              <a:rPr lang="en-US" sz="1600" dirty="0">
                <a:solidFill>
                  <a:srgbClr val="000000"/>
                </a:solidFill>
                <a:ea typeface="ＭＳ Ｐゴシック" charset="0"/>
                <a:cs typeface="ＭＳ Ｐゴシック" charset="0"/>
              </a:rPr>
              <a:t>(Khan et al., SIGMETRICS 2014)</a:t>
            </a:r>
            <a:endParaRPr lang="en-US" sz="1600" dirty="0">
              <a:solidFill>
                <a:srgbClr val="000000"/>
              </a:solidFill>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a:solidFill>
                  <a:srgbClr val="0000FF"/>
                </a:solidFill>
                <a:hlinkClick r:id="rId6"/>
              </a:rPr>
              <a:t>Flipping Bits in Memory Without Accessing Them: An Experimental Study of DRAM Disturbance Errors</a:t>
            </a:r>
            <a:r>
              <a:rPr lang="en-US" sz="1600" dirty="0">
                <a:solidFill>
                  <a:srgbClr val="000000"/>
                </a:solidFill>
              </a:rPr>
              <a:t> (Kim et al., ISCA 2014)</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7"/>
              </a:rPr>
              <a:t>Adaptive-Latency DRAM: Optimizing DRAM Timing for the Common-Case</a:t>
            </a:r>
            <a:r>
              <a:rPr lang="en-US" sz="1600" dirty="0">
                <a:solidFill>
                  <a:srgbClr val="000000"/>
                </a:solidFill>
                <a:ea typeface="ＭＳ Ｐゴシック" charset="0"/>
                <a:cs typeface="ＭＳ Ｐゴシック" charset="0"/>
              </a:rPr>
              <a:t> (Lee et al., HPCA 2015)</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8"/>
              </a:rPr>
              <a:t>AVATAR: A Variable-Retention-Time (VRT) Aware Refresh for DRAM Systems</a:t>
            </a:r>
            <a:r>
              <a:rPr lang="en-US" sz="1600" dirty="0">
                <a:solidFill>
                  <a:srgbClr val="000000"/>
                </a:solidFill>
                <a:ea typeface="ＭＳ Ｐゴシック" charset="0"/>
                <a:cs typeface="ＭＳ Ｐゴシック" charset="0"/>
              </a:rPr>
              <a:t> (</a:t>
            </a:r>
            <a:r>
              <a:rPr lang="en-US" sz="1600" dirty="0" err="1">
                <a:solidFill>
                  <a:srgbClr val="000000"/>
                </a:solidFill>
                <a:ea typeface="ＭＳ Ｐゴシック" charset="0"/>
                <a:cs typeface="ＭＳ Ｐゴシック" charset="0"/>
              </a:rPr>
              <a:t>Qureshi</a:t>
            </a:r>
            <a:r>
              <a:rPr lang="en-US" sz="1600" dirty="0">
                <a:solidFill>
                  <a:srgbClr val="000000"/>
                </a:solidFill>
                <a:ea typeface="ＭＳ Ｐゴシック" charset="0"/>
                <a:cs typeface="ＭＳ Ｐゴシック" charset="0"/>
              </a:rPr>
              <a:t> et al., DSN 2015)</a:t>
            </a:r>
            <a:endParaRPr lang="en-US" sz="1600" dirty="0">
              <a:solidFill>
                <a:srgbClr val="000000"/>
              </a:solidFill>
            </a:endParaRPr>
          </a:p>
        </p:txBody>
      </p:sp>
    </p:spTree>
    <p:extLst>
      <p:ext uri="{BB962C8B-B14F-4D97-AF65-F5344CB8AC3E}">
        <p14:creationId xmlns:p14="http://schemas.microsoft.com/office/powerpoint/2010/main" val="91322656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44</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ea typeface="ＭＳ Ｐゴシック" charset="0"/>
                <a:cs typeface="ＭＳ Ｐゴシック" charset="0"/>
              </a:rPr>
              <a:t>Kim+, “</a:t>
            </a:r>
            <a:r>
              <a:rPr lang="en-US" sz="1600" dirty="0">
                <a:solidFill>
                  <a:srgbClr val="0000FF"/>
                </a:solidFill>
              </a:rPr>
              <a:t>Flipping Bits in Memory Without Accessing Them: An Experimental Study of DRAM Disturbance Errors</a:t>
            </a:r>
            <a:r>
              <a:rPr lang="en-US" sz="1600" dirty="0">
                <a:solidFill>
                  <a:srgbClr val="000000"/>
                </a:solidFill>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a:solidFill>
                  <a:srgbClr val="FFFF00"/>
                </a:solidFill>
                <a:effectLst>
                  <a:outerShdw blurRad="38100" dist="38100" dir="2700000" algn="tl">
                    <a:srgbClr val="000000">
                      <a:alpha val="43137"/>
                    </a:srgbClr>
                  </a:outerShdw>
                </a:effectLst>
              </a:rPr>
              <a:t>Temperature</a:t>
            </a:r>
          </a:p>
          <a:p>
            <a:pPr algn="ctr">
              <a:lnSpc>
                <a:spcPct val="90000"/>
              </a:lnSpc>
            </a:pPr>
            <a:r>
              <a:rPr lang="en-US" sz="2400" b="1">
                <a:solidFill>
                  <a:srgbClr val="FFFF00"/>
                </a:solidFill>
                <a:effectLst>
                  <a:outerShdw blurRad="38100" dist="38100" dir="2700000" algn="tl">
                    <a:srgbClr val="000000">
                      <a:alpha val="43137"/>
                    </a:srgbClr>
                  </a:outerShdw>
                </a:effectLst>
              </a:rPr>
              <a:t>Controller</a:t>
            </a:r>
          </a:p>
          <a:p>
            <a:pPr algn="ctr">
              <a:lnSpc>
                <a:spcPct val="90000"/>
              </a:lnSpc>
            </a:pPr>
            <a:endParaRPr lang="en-US" sz="3200" b="1">
              <a:solidFill>
                <a:srgbClr val="FFFF00"/>
              </a:solidFill>
              <a:effectLst>
                <a:outerShdw blurRad="38100" dist="38100" dir="2700000" algn="tl">
                  <a:srgbClr val="000000">
                    <a:alpha val="43137"/>
                  </a:srgbClr>
                </a:outerShdw>
              </a:effectLst>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effectLst>
                  <a:outerShdw blurRad="38100" dist="38100" dir="2700000" algn="tl">
                    <a:srgbClr val="000000">
                      <a:alpha val="43137"/>
                    </a:srgbClr>
                  </a:outerShdw>
                </a:effectLst>
              </a:rPr>
              <a:t>PC</a:t>
            </a:r>
            <a:endParaRPr lang="en-US" sz="2400" b="1">
              <a:solidFill>
                <a:srgbClr val="FFFF00"/>
              </a:solidFill>
              <a:effectLst>
                <a:outerShdw blurRad="38100" dist="38100" dir="2700000" algn="tl">
                  <a:srgbClr val="000000">
                    <a:alpha val="43137"/>
                  </a:srgbClr>
                </a:outerShdw>
              </a:effectLst>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a:solidFill>
                  <a:srgbClr val="FFFF00"/>
                </a:solidFill>
                <a:effectLst>
                  <a:outerShdw blurRad="38100" dist="38100" dir="2700000" algn="tl">
                    <a:srgbClr val="000000">
                      <a:alpha val="43137"/>
                    </a:srgbClr>
                  </a:outerShdw>
                </a:effectLst>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Tree>
    <p:extLst>
      <p:ext uri="{BB962C8B-B14F-4D97-AF65-F5344CB8AC3E}">
        <p14:creationId xmlns:p14="http://schemas.microsoft.com/office/powerpoint/2010/main" val="5332192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45</a:t>
            </a:fld>
            <a:endParaRPr lang="en-US" altLang="en-US">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1729509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46</a:t>
            </a:fld>
            <a:endParaRPr lang="en-US" altLang="en-US">
              <a:solidFill>
                <a:srgbClr val="000000"/>
              </a:solidFill>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1241964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47</a:t>
            </a:fld>
            <a:endParaRPr lang="en-US" altLang="en-US">
              <a:solidFill>
                <a:srgbClr val="000000"/>
              </a:solidFill>
            </a:endParaRPr>
          </a:p>
        </p:txBody>
      </p:sp>
    </p:spTree>
    <p:extLst>
      <p:ext uri="{BB962C8B-B14F-4D97-AF65-F5344CB8AC3E}">
        <p14:creationId xmlns:p14="http://schemas.microsoft.com/office/powerpoint/2010/main" val="3663732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2E3B1D-8F75-8B42-8367-02A3C0FD41CB}" type="slidenum">
              <a:rPr lang="en-US" sz="1600">
                <a:solidFill>
                  <a:srgbClr val="000000"/>
                </a:solidFill>
                <a:latin typeface="Garamond" charset="0"/>
                <a:cs typeface="Arial" charset="0"/>
              </a:rPr>
              <a:pPr eaLnBrk="1" hangingPunct="1"/>
              <a:t>48</a:t>
            </a:fld>
            <a:endParaRPr lang="en-US" sz="1600">
              <a:solidFill>
                <a:srgbClr val="000000"/>
              </a:solidFill>
              <a:latin typeface="Garamond"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03195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a:t>
            </a:r>
          </a:p>
        </p:txBody>
      </p:sp>
      <p:sp>
        <p:nvSpPr>
          <p:cNvPr id="20" name="TextBox 19"/>
          <p:cNvSpPr txBox="1"/>
          <p:nvPr/>
        </p:nvSpPr>
        <p:spPr>
          <a:xfrm>
            <a:off x="5943600" y="1447800"/>
            <a:ext cx="2286000" cy="457200"/>
          </a:xfrm>
          <a:prstGeom prst="rect">
            <a:avLst/>
          </a:prstGeom>
          <a:noFill/>
        </p:spPr>
        <p:txBody>
          <a:bodyPr anchor="ctr"/>
          <a:lstStyle/>
          <a:p>
            <a:pPr>
              <a:defRPr/>
            </a:pPr>
            <a:r>
              <a:rPr lang="en-US" sz="4000">
                <a:solidFill>
                  <a:prstClr val="black"/>
                </a:solidFill>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a:defRPr/>
            </a:pPr>
            <a:r>
              <a:rPr lang="en-US" sz="4400" b="1" i="1">
                <a:solidFill>
                  <a:prstClr val="black">
                    <a:lumMod val="65000"/>
                    <a:lumOff val="35000"/>
                  </a:prstClr>
                </a:solidFill>
                <a:latin typeface="Calibri Light"/>
                <a:ea typeface="ＭＳ Ｐゴシック" charset="0"/>
                <a:cs typeface="ＭＳ Ｐゴシック" charset="0"/>
              </a:rPr>
              <a:t> V</a:t>
            </a:r>
            <a:r>
              <a:rPr lang="en-US" sz="4800" b="1" i="1" baseline="-20000">
                <a:solidFill>
                  <a:prstClr val="black">
                    <a:lumMod val="65000"/>
                    <a:lumOff val="35000"/>
                  </a:prstClr>
                </a:solidFill>
                <a:latin typeface="Calibri Light"/>
                <a:ea typeface="ＭＳ Ｐゴシック" charset="0"/>
                <a:cs typeface="ＭＳ Ｐゴシック" charset="0"/>
              </a:rPr>
              <a:t>LOW</a:t>
            </a:r>
            <a:endParaRPr lang="en-US" sz="4400" b="1" i="1" baseline="-20000">
              <a:solidFill>
                <a:prstClr val="black">
                  <a:lumMod val="65000"/>
                  <a:lumOff val="35000"/>
                </a:prstClr>
              </a:solidFill>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a:defRPr/>
            </a:pPr>
            <a:r>
              <a:rPr lang="en-US" sz="4400" b="1">
                <a:solidFill>
                  <a:srgbClr val="FF0000"/>
                </a:solidFill>
                <a:latin typeface="Calibri Light"/>
                <a:ea typeface="ＭＳ Ｐゴシック" charset="0"/>
                <a:cs typeface="ＭＳ Ｐゴシック" charset="0"/>
              </a:rPr>
              <a:t> </a:t>
            </a:r>
            <a:r>
              <a:rPr lang="en-US" sz="4400" b="1" i="1">
                <a:solidFill>
                  <a:srgbClr val="FF0000"/>
                </a:solidFill>
                <a:latin typeface="Calibri Light"/>
                <a:ea typeface="ＭＳ Ｐゴシック" charset="0"/>
                <a:cs typeface="ＭＳ Ｐゴシック" charset="0"/>
              </a:rPr>
              <a:t>V</a:t>
            </a:r>
            <a:r>
              <a:rPr lang="en-US" sz="4800" b="1" i="1" baseline="-20000">
                <a:solidFill>
                  <a:srgbClr val="FF0000"/>
                </a:solidFill>
                <a:latin typeface="Calibri Light"/>
                <a:ea typeface="ＭＳ Ｐゴシック" charset="0"/>
                <a:cs typeface="ＭＳ Ｐゴシック" charset="0"/>
              </a:rPr>
              <a:t>HIGH</a:t>
            </a:r>
            <a:endParaRPr lang="en-US" sz="4400" b="1" i="1" baseline="-20000">
              <a:solidFill>
                <a:srgbClr val="FF0000"/>
              </a:solidFill>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Hammered Row</a:t>
            </a:r>
          </a:p>
        </p:txBody>
      </p:sp>
      <p:sp>
        <p:nvSpPr>
          <p:cNvPr id="34" name="Punchline"/>
          <p:cNvSpPr txBox="1"/>
          <p:nvPr/>
        </p:nvSpPr>
        <p:spPr>
          <a:xfrm>
            <a:off x="395288" y="4953000"/>
            <a:ext cx="8359775" cy="1143000"/>
          </a:xfrm>
          <a:prstGeom prst="rect">
            <a:avLst/>
          </a:prstGeom>
          <a:noFill/>
        </p:spPr>
        <p:txBody>
          <a:bodyPr anchor="ctr"/>
          <a:lstStyle/>
          <a:p>
            <a:pPr>
              <a:defRPr/>
            </a:pPr>
            <a:r>
              <a:rPr lang="en-US" sz="2600" b="1" dirty="0">
                <a:solidFill>
                  <a:prstClr val="black"/>
                </a:solidFill>
                <a:latin typeface="Calibri Light"/>
                <a:ea typeface="ＭＳ Ｐゴシック" charset="0"/>
                <a:cs typeface="ＭＳ Ｐゴシック" charset="0"/>
              </a:rPr>
              <a:t>Repeatedly</a:t>
            </a:r>
            <a:r>
              <a:rPr lang="en-US" sz="2600" dirty="0">
                <a:solidFill>
                  <a:prstClr val="black"/>
                </a:solidFill>
                <a:latin typeface="Calibri Light"/>
                <a:ea typeface="ＭＳ Ｐゴシック" charset="0"/>
                <a:cs typeface="ＭＳ Ｐゴシック" charset="0"/>
              </a:rPr>
              <a:t> </a:t>
            </a:r>
            <a:r>
              <a:rPr lang="en-US" sz="2600" b="1" dirty="0">
                <a:solidFill>
                  <a:prstClr val="black"/>
                </a:solidFill>
                <a:latin typeface="Calibri Light"/>
                <a:ea typeface="ＭＳ Ｐゴシック" charset="0"/>
                <a:cs typeface="ＭＳ Ｐゴシック" charset="0"/>
              </a:rPr>
              <a:t>reading</a:t>
            </a:r>
            <a:r>
              <a:rPr lang="en-US" sz="2600" dirty="0">
                <a:solidFill>
                  <a:prstClr val="black"/>
                </a:solidFill>
                <a:latin typeface="Calibri Light"/>
                <a:ea typeface="ＭＳ Ｐゴシック" charset="0"/>
                <a:cs typeface="ＭＳ Ｐゴシック" charset="0"/>
              </a:rPr>
              <a:t> a row enough times (before memory gets refreshed) induces </a:t>
            </a:r>
            <a:r>
              <a:rPr lang="en-US" sz="2600" b="1" dirty="0">
                <a:solidFill>
                  <a:srgbClr val="FF0000"/>
                </a:solidFill>
                <a:latin typeface="Calibri Light"/>
                <a:ea typeface="ＭＳ Ｐゴシック" charset="0"/>
                <a:cs typeface="ＭＳ Ｐゴシック" charset="0"/>
              </a:rPr>
              <a:t>disturbance errors</a:t>
            </a:r>
            <a:r>
              <a:rPr lang="en-US" sz="2600" dirty="0">
                <a:solidFill>
                  <a:srgbClr val="FF0000"/>
                </a:solidFill>
                <a:latin typeface="Calibri Light"/>
                <a:ea typeface="ＭＳ Ｐゴシック" charset="0"/>
                <a:cs typeface="ＭＳ Ｐゴシック" charset="0"/>
              </a:rPr>
              <a:t> </a:t>
            </a:r>
            <a:r>
              <a:rPr lang="en-US" sz="2600" dirty="0">
                <a:solidFill>
                  <a:prstClr val="black"/>
                </a:solidFill>
                <a:latin typeface="Calibri Light"/>
                <a:ea typeface="ＭＳ Ｐゴシック" charset="0"/>
                <a:cs typeface="ＭＳ Ｐゴシック" charset="0"/>
              </a:rPr>
              <a:t>in </a:t>
            </a:r>
            <a:r>
              <a:rPr lang="en-US" sz="2600" b="1" dirty="0">
                <a:solidFill>
                  <a:prstClr val="black"/>
                </a:solidFill>
                <a:latin typeface="Calibri Light"/>
                <a:ea typeface="ＭＳ Ｐゴシック" charset="0"/>
                <a:cs typeface="ＭＳ Ｐゴシック" charset="0"/>
              </a:rPr>
              <a:t>adjacent</a:t>
            </a:r>
            <a:r>
              <a:rPr lang="en-US" sz="2600" dirty="0">
                <a:solidFill>
                  <a:prstClr val="black"/>
                </a:solidFill>
                <a:latin typeface="Calibri Light"/>
                <a:ea typeface="ＭＳ Ｐゴシック" charset="0"/>
                <a:cs typeface="ＭＳ Ｐゴシック" charset="0"/>
              </a:rPr>
              <a:t> </a:t>
            </a:r>
            <a:r>
              <a:rPr lang="en-US" sz="2600" b="1" dirty="0">
                <a:solidFill>
                  <a:prstClr val="black"/>
                </a:solidFill>
                <a:latin typeface="Calibri Light"/>
                <a:ea typeface="ＭＳ Ｐゴシック" charset="0"/>
                <a:cs typeface="ＭＳ Ｐゴシック" charset="0"/>
              </a:rPr>
              <a:t>rows</a:t>
            </a:r>
            <a:r>
              <a:rPr lang="en-US" sz="2600" dirty="0">
                <a:solidFill>
                  <a:prstClr val="black"/>
                </a:solidFill>
                <a:latin typeface="Calibri Light"/>
                <a:ea typeface="ＭＳ Ｐゴシック" charset="0"/>
                <a:cs typeface="ＭＳ Ｐゴシック" charset="0"/>
              </a:rPr>
              <a:t> in </a:t>
            </a:r>
            <a:r>
              <a:rPr lang="en-US" sz="2600" b="1" dirty="0">
                <a:solidFill>
                  <a:srgbClr val="FF0000"/>
                </a:solidFill>
                <a:latin typeface="Calibri Light"/>
                <a:ea typeface="ＭＳ Ｐゴシック" charset="0"/>
                <a:cs typeface="ＭＳ Ｐゴシック" charset="0"/>
              </a:rPr>
              <a:t>most real DRAM chips you can buy today</a:t>
            </a:r>
            <a:endParaRPr lang="en-US" sz="2600" dirty="0">
              <a:solidFill>
                <a:prstClr val="black"/>
              </a:solidFill>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3EFCF5-C8B9-AF45-B0E3-7DB4F7D988EA}" type="slidenum">
              <a:rPr lang="en-US" sz="2000">
                <a:solidFill>
                  <a:srgbClr val="898989"/>
                </a:solidFill>
                <a:latin typeface="Cambria Math" charset="0"/>
                <a:cs typeface="Cambria Math" charset="0"/>
              </a:rPr>
              <a:pPr eaLnBrk="1" hangingPunct="1"/>
              <a:t>49</a:t>
            </a:fld>
            <a:endParaRPr lang="en-US" sz="2000">
              <a:solidFill>
                <a:srgbClr val="898989"/>
              </a:solidFill>
              <a:latin typeface="Cambria Math"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3"/>
              </a:rPr>
              <a:t>Flipping Bits in Memory Without Accessing Them: An Experimental Study of DRAM Disturbance Errors</a:t>
            </a:r>
            <a:r>
              <a:rPr lang="en-US" dirty="0">
                <a:solidFill>
                  <a:srgbClr val="0000FF"/>
                </a:solidFill>
                <a:ea typeface="ＭＳ Ｐゴシック" charset="0"/>
                <a:cs typeface="ＭＳ Ｐゴシック" charset="0"/>
              </a:rPr>
              <a:t>,</a:t>
            </a:r>
            <a:r>
              <a:rPr lang="en-US" dirty="0">
                <a:solidFill>
                  <a:prstClr val="black"/>
                </a:solidFill>
                <a:latin typeface="Tahoma" charset="0"/>
                <a:ea typeface="ＭＳ Ｐゴシック" charset="0"/>
                <a:cs typeface="ＭＳ Ｐゴシック" charset="0"/>
              </a:rPr>
              <a:t> </a:t>
            </a:r>
            <a:r>
              <a:rPr lang="en-US" dirty="0">
                <a:solidFill>
                  <a:prstClr val="black"/>
                </a:solidFill>
                <a:ea typeface="ＭＳ Ｐゴシック" charset="0"/>
                <a:cs typeface="ＭＳ Ｐゴシック" charset="0"/>
              </a:rPr>
              <a:t>(Kim et al., ISCA 2014)</a:t>
            </a:r>
          </a:p>
        </p:txBody>
      </p:sp>
    </p:spTree>
    <p:extLst>
      <p:ext uri="{BB962C8B-B14F-4D97-AF65-F5344CB8AC3E}">
        <p14:creationId xmlns:p14="http://schemas.microsoft.com/office/powerpoint/2010/main" val="216724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2081"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2082"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grpSp>
        <p:nvGrpSpPr>
          <p:cNvPr id="66" name="Group 65"/>
          <p:cNvGrpSpPr/>
          <p:nvPr/>
        </p:nvGrpSpPr>
        <p:grpSpPr>
          <a:xfrm>
            <a:off x="-289047" y="3715576"/>
            <a:ext cx="9433048" cy="3582965"/>
            <a:chOff x="-108520" y="3573016"/>
            <a:chExt cx="9433048" cy="3582965"/>
          </a:xfrm>
        </p:grpSpPr>
        <p:sp>
          <p:nvSpPr>
            <p:cNvPr id="63" name="Rectangle 62"/>
            <p:cNvSpPr/>
            <p:nvPr/>
          </p:nvSpPr>
          <p:spPr>
            <a:xfrm>
              <a:off x="-108520" y="3573016"/>
              <a:ext cx="9433048" cy="3276000"/>
            </a:xfrm>
            <a:prstGeom prst="rect">
              <a:avLst/>
            </a:prstGeom>
            <a:solidFill>
              <a:schemeClr val="bg1"/>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3" name="Group 2"/>
            <p:cNvGrpSpPr/>
            <p:nvPr/>
          </p:nvGrpSpPr>
          <p:grpSpPr>
            <a:xfrm>
              <a:off x="613105" y="4005064"/>
              <a:ext cx="7919335" cy="3150917"/>
              <a:chOff x="-208582" y="3753558"/>
              <a:chExt cx="7919335" cy="3150917"/>
            </a:xfrm>
          </p:grpSpPr>
          <p:sp>
            <p:nvSpPr>
              <p:cNvPr id="62" name="Rectangle 61"/>
              <p:cNvSpPr/>
              <p:nvPr/>
            </p:nvSpPr>
            <p:spPr>
              <a:xfrm rot="12861">
                <a:off x="-208582" y="3828624"/>
                <a:ext cx="1900479" cy="2405141"/>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28" name="Picture 4" descr="https://i.ytimg.com/vi/thf4TFnkesw/maxresdefault.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6939" b="37412"/>
              <a:stretch/>
            </p:blipFill>
            <p:spPr bwMode="auto">
              <a:xfrm rot="961673">
                <a:off x="144628" y="3753558"/>
                <a:ext cx="6902450" cy="315091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rot="12861">
                <a:off x="376978" y="4035982"/>
                <a:ext cx="1900479" cy="1797999"/>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0" name="Oval 29"/>
              <p:cNvSpPr/>
              <p:nvPr/>
            </p:nvSpPr>
            <p:spPr>
              <a:xfrm rot="961673">
                <a:off x="3274474" y="5019457"/>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1" name="Oval 30"/>
              <p:cNvSpPr/>
              <p:nvPr/>
            </p:nvSpPr>
            <p:spPr>
              <a:xfrm rot="961673">
                <a:off x="3184235" y="5076418"/>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2" name="Oval 31"/>
              <p:cNvSpPr/>
              <p:nvPr/>
            </p:nvSpPr>
            <p:spPr>
              <a:xfrm rot="961673">
                <a:off x="2682472" y="533228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3" name="Oval 32"/>
              <p:cNvSpPr/>
              <p:nvPr/>
            </p:nvSpPr>
            <p:spPr>
              <a:xfrm rot="961673">
                <a:off x="3178618" y="447866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4" name="Oval 33"/>
              <p:cNvSpPr/>
              <p:nvPr/>
            </p:nvSpPr>
            <p:spPr>
              <a:xfrm rot="961673">
                <a:off x="3735687" y="4643492"/>
                <a:ext cx="573365" cy="64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5" name="Oval 34"/>
              <p:cNvSpPr/>
              <p:nvPr/>
            </p:nvSpPr>
            <p:spPr>
              <a:xfrm rot="961673">
                <a:off x="4180716" y="4852949"/>
                <a:ext cx="676378"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6" name="Oval 35"/>
              <p:cNvSpPr/>
              <p:nvPr/>
            </p:nvSpPr>
            <p:spPr>
              <a:xfrm rot="961673">
                <a:off x="2508995" y="4000739"/>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7" name="Rounded Rectangle 36"/>
              <p:cNvSpPr/>
              <p:nvPr/>
            </p:nvSpPr>
            <p:spPr>
              <a:xfrm rot="61750">
                <a:off x="2444098" y="4616095"/>
                <a:ext cx="580811" cy="765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8" name="Rectangle 37"/>
              <p:cNvSpPr/>
              <p:nvPr/>
            </p:nvSpPr>
            <p:spPr>
              <a:xfrm>
                <a:off x="293120" y="4523798"/>
                <a:ext cx="2012089"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300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39" name="Rectangle 5"/>
              <p:cNvSpPr>
                <a:spLocks noChangeArrowheads="1"/>
              </p:cNvSpPr>
              <p:nvPr/>
            </p:nvSpPr>
            <p:spPr bwMode="auto">
              <a:xfrm rot="1668114">
                <a:off x="2356724" y="419589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F497D"/>
                    </a:solidFill>
                    <a:effectLst/>
                    <a:uLnTx/>
                    <a:uFillTx/>
                    <a:latin typeface="Tahoma"/>
                    <a:ea typeface="+mn-ea"/>
                    <a:cs typeface="+mn-cs"/>
                  </a:rPr>
                  <a:t>GAGTCAGAATTTGAC </a:t>
                </a:r>
              </a:p>
            </p:txBody>
          </p:sp>
          <p:sp>
            <p:nvSpPr>
              <p:cNvPr id="40" name="Rectangle 5"/>
              <p:cNvSpPr>
                <a:spLocks noChangeArrowheads="1"/>
              </p:cNvSpPr>
              <p:nvPr/>
            </p:nvSpPr>
            <p:spPr bwMode="auto">
              <a:xfrm rot="1668114">
                <a:off x="2426056" y="450651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1" name="Rectangle 5"/>
              <p:cNvSpPr>
                <a:spLocks noChangeArrowheads="1"/>
              </p:cNvSpPr>
              <p:nvPr/>
            </p:nvSpPr>
            <p:spPr bwMode="auto">
              <a:xfrm rot="1668114">
                <a:off x="2495388" y="481713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8064A2"/>
                    </a:solidFill>
                    <a:effectLst/>
                    <a:uLnTx/>
                    <a:uFillTx/>
                    <a:latin typeface="Tahoma"/>
                    <a:ea typeface="+mn-ea"/>
                    <a:cs typeface="+mn-cs"/>
                  </a:rPr>
                  <a:t>GAGTCAGAATTTGAC </a:t>
                </a:r>
              </a:p>
            </p:txBody>
          </p:sp>
          <p:sp>
            <p:nvSpPr>
              <p:cNvPr id="42" name="Rectangle 5"/>
              <p:cNvSpPr>
                <a:spLocks noChangeArrowheads="1"/>
              </p:cNvSpPr>
              <p:nvPr/>
            </p:nvSpPr>
            <p:spPr bwMode="auto">
              <a:xfrm rot="1668114">
                <a:off x="2320594" y="505762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3" name="Rectangle 5"/>
              <p:cNvSpPr>
                <a:spLocks noChangeArrowheads="1"/>
              </p:cNvSpPr>
              <p:nvPr/>
            </p:nvSpPr>
            <p:spPr bwMode="auto">
              <a:xfrm rot="20074936">
                <a:off x="2354860" y="5490301"/>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9BBB59"/>
                    </a:solidFill>
                    <a:effectLst/>
                    <a:uLnTx/>
                    <a:uFillTx/>
                    <a:latin typeface="Tahoma"/>
                    <a:ea typeface="+mn-ea"/>
                    <a:cs typeface="+mn-cs"/>
                  </a:rPr>
                  <a:t>GAGTCAGAATTTGAC </a:t>
                </a:r>
              </a:p>
            </p:txBody>
          </p:sp>
          <p:sp>
            <p:nvSpPr>
              <p:cNvPr id="44" name="Rectangle 5"/>
              <p:cNvSpPr>
                <a:spLocks noChangeArrowheads="1"/>
              </p:cNvSpPr>
              <p:nvPr/>
            </p:nvSpPr>
            <p:spPr bwMode="auto">
              <a:xfrm rot="20074936">
                <a:off x="2477456" y="5155537"/>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5" name="Rectangle 5"/>
              <p:cNvSpPr>
                <a:spLocks noChangeArrowheads="1"/>
              </p:cNvSpPr>
              <p:nvPr/>
            </p:nvSpPr>
            <p:spPr bwMode="auto">
              <a:xfrm rot="20074936">
                <a:off x="2722115" y="48558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F81BD"/>
                    </a:solidFill>
                    <a:effectLst/>
                    <a:uLnTx/>
                    <a:uFillTx/>
                    <a:latin typeface="Tahoma"/>
                    <a:ea typeface="+mn-ea"/>
                    <a:cs typeface="+mn-cs"/>
                  </a:rPr>
                  <a:t>GAGTCAGAATTTGAC </a:t>
                </a:r>
              </a:p>
            </p:txBody>
          </p:sp>
          <p:sp>
            <p:nvSpPr>
              <p:cNvPr id="46" name="Rectangle 5"/>
              <p:cNvSpPr>
                <a:spLocks noChangeArrowheads="1"/>
              </p:cNvSpPr>
              <p:nvPr/>
            </p:nvSpPr>
            <p:spPr bwMode="auto">
              <a:xfrm rot="21285137">
                <a:off x="3766383" y="510960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7" name="Rectangle 5"/>
              <p:cNvSpPr>
                <a:spLocks noChangeArrowheads="1"/>
              </p:cNvSpPr>
              <p:nvPr/>
            </p:nvSpPr>
            <p:spPr bwMode="auto">
              <a:xfrm rot="21285137">
                <a:off x="3731850" y="486184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8" name="Rectangle 5"/>
              <p:cNvSpPr>
                <a:spLocks noChangeArrowheads="1"/>
              </p:cNvSpPr>
              <p:nvPr/>
            </p:nvSpPr>
            <p:spPr bwMode="auto">
              <a:xfrm rot="21285137">
                <a:off x="3819380" y="46491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0000"/>
                    </a:solidFill>
                    <a:effectLst/>
                    <a:uLnTx/>
                    <a:uFillTx/>
                    <a:latin typeface="Tahoma"/>
                    <a:ea typeface="+mn-ea"/>
                    <a:cs typeface="+mn-cs"/>
                  </a:rPr>
                  <a:t>GAGTCAGAATTTGAC </a:t>
                </a:r>
              </a:p>
            </p:txBody>
          </p:sp>
          <p:sp>
            <p:nvSpPr>
              <p:cNvPr id="49" name="Rectangle 5"/>
              <p:cNvSpPr>
                <a:spLocks noChangeArrowheads="1"/>
              </p:cNvSpPr>
              <p:nvPr/>
            </p:nvSpPr>
            <p:spPr bwMode="auto">
              <a:xfrm rot="21285137">
                <a:off x="3105970" y="480754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Tahoma"/>
                    <a:ea typeface="+mn-ea"/>
                    <a:cs typeface="+mn-cs"/>
                  </a:rPr>
                  <a:t>GAGTCAGAATTTGAC </a:t>
                </a:r>
              </a:p>
            </p:txBody>
          </p:sp>
          <p:sp>
            <p:nvSpPr>
              <p:cNvPr id="50" name="Rectangle 5"/>
              <p:cNvSpPr>
                <a:spLocks noChangeArrowheads="1"/>
              </p:cNvSpPr>
              <p:nvPr/>
            </p:nvSpPr>
            <p:spPr bwMode="auto">
              <a:xfrm rot="21285137">
                <a:off x="3210367" y="499610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B0F0"/>
                    </a:solidFill>
                    <a:effectLst/>
                    <a:uLnTx/>
                    <a:uFillTx/>
                    <a:latin typeface="Tahoma"/>
                    <a:ea typeface="+mn-ea"/>
                    <a:cs typeface="+mn-cs"/>
                  </a:rPr>
                  <a:t>GAGTCAGAATTTGAC </a:t>
                </a:r>
              </a:p>
            </p:txBody>
          </p:sp>
          <p:sp>
            <p:nvSpPr>
              <p:cNvPr id="51" name="Rectangle 5"/>
              <p:cNvSpPr>
                <a:spLocks noChangeArrowheads="1"/>
              </p:cNvSpPr>
              <p:nvPr/>
            </p:nvSpPr>
            <p:spPr bwMode="auto">
              <a:xfrm rot="21285137">
                <a:off x="3314765" y="518465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00"/>
                    </a:solidFill>
                    <a:effectLst/>
                    <a:uLnTx/>
                    <a:uFillTx/>
                    <a:latin typeface="Tahoma"/>
                    <a:ea typeface="+mn-ea"/>
                    <a:cs typeface="+mn-cs"/>
                  </a:rPr>
                  <a:t>GAGTCAGAATTTGAC </a:t>
                </a:r>
              </a:p>
            </p:txBody>
          </p:sp>
          <p:sp>
            <p:nvSpPr>
              <p:cNvPr id="52" name="Rectangle 5"/>
              <p:cNvSpPr>
                <a:spLocks noChangeArrowheads="1"/>
              </p:cNvSpPr>
              <p:nvPr/>
            </p:nvSpPr>
            <p:spPr bwMode="auto">
              <a:xfrm rot="21285137">
                <a:off x="2437559" y="46162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EEECE1"/>
                    </a:solidFill>
                    <a:effectLst/>
                    <a:uLnTx/>
                    <a:uFillTx/>
                    <a:latin typeface="Tahoma"/>
                    <a:ea typeface="+mn-ea"/>
                    <a:cs typeface="+mn-cs"/>
                  </a:rPr>
                  <a:t>GAGTCAGAATTTGAC </a:t>
                </a:r>
              </a:p>
            </p:txBody>
          </p:sp>
          <p:sp>
            <p:nvSpPr>
              <p:cNvPr id="53" name="Rectangle 5"/>
              <p:cNvSpPr>
                <a:spLocks noChangeArrowheads="1"/>
              </p:cNvSpPr>
              <p:nvPr/>
            </p:nvSpPr>
            <p:spPr bwMode="auto">
              <a:xfrm rot="21285137">
                <a:off x="2565252" y="4757922"/>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7030A0"/>
                    </a:solidFill>
                    <a:effectLst/>
                    <a:uLnTx/>
                    <a:uFillTx/>
                    <a:latin typeface="Tahoma"/>
                    <a:ea typeface="+mn-ea"/>
                    <a:cs typeface="+mn-cs"/>
                  </a:rPr>
                  <a:t>GAGTCAGAATTTGAC </a:t>
                </a:r>
              </a:p>
            </p:txBody>
          </p:sp>
          <p:sp>
            <p:nvSpPr>
              <p:cNvPr id="54" name="Striped Right Arrow 53"/>
              <p:cNvSpPr/>
              <p:nvPr/>
            </p:nvSpPr>
            <p:spPr>
              <a:xfrm rot="16200000">
                <a:off x="3669587" y="5745282"/>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5" name="Striped Right Arrow 54"/>
              <p:cNvSpPr/>
              <p:nvPr/>
            </p:nvSpPr>
            <p:spPr>
              <a:xfrm rot="16200000">
                <a:off x="3966178" y="57247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6" name="Striped Right Arrow 55"/>
              <p:cNvSpPr/>
              <p:nvPr/>
            </p:nvSpPr>
            <p:spPr>
              <a:xfrm rot="5413798">
                <a:off x="3619012" y="41066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7" name="Striped Right Arrow 56"/>
              <p:cNvSpPr/>
              <p:nvPr/>
            </p:nvSpPr>
            <p:spPr>
              <a:xfrm rot="5413798">
                <a:off x="3915603" y="4115250"/>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8" name="Rectangle 57"/>
              <p:cNvSpPr/>
              <p:nvPr/>
            </p:nvSpPr>
            <p:spPr>
              <a:xfrm>
                <a:off x="293246" y="4156921"/>
                <a:ext cx="217880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Illumina HiSeq4000  </a:t>
                </a:r>
              </a:p>
            </p:txBody>
          </p:sp>
          <p:sp>
            <p:nvSpPr>
              <p:cNvPr id="59" name="Rectangle 58"/>
              <p:cNvSpPr/>
              <p:nvPr/>
            </p:nvSpPr>
            <p:spPr>
              <a:xfrm>
                <a:off x="5778582" y="4354557"/>
                <a:ext cx="1617751"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60" name="Rectangle 59"/>
              <p:cNvSpPr/>
              <p:nvPr/>
            </p:nvSpPr>
            <p:spPr>
              <a:xfrm>
                <a:off x="5838545" y="4024155"/>
                <a:ext cx="152477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ECE1">
                        <a:lumMod val="75000"/>
                      </a:srgbClr>
                    </a:solidFill>
                    <a:effectLst/>
                    <a:uLnTx/>
                    <a:uFillTx/>
                    <a:latin typeface="Times New Roman" panose="02020603050405020304" pitchFamily="18" charset="0"/>
                    <a:ea typeface="Times New Roman" panose="02020603050405020304" pitchFamily="18" charset="0"/>
                    <a:cs typeface="+mn-cs"/>
                  </a:rPr>
                  <a:t>on average</a:t>
                </a:r>
                <a:endParaRPr kumimoji="0" lang="en-US" sz="1100" b="0" i="0" u="none" strike="noStrike" kern="1200" cap="none" spc="0" normalizeH="0" baseline="0" noProof="0" dirty="0">
                  <a:ln>
                    <a:noFill/>
                  </a:ln>
                  <a:solidFill>
                    <a:srgbClr val="EEECE1">
                      <a:lumMod val="75000"/>
                    </a:srgbClr>
                  </a:solidFill>
                  <a:effectLst/>
                  <a:uLnTx/>
                  <a:uFillTx/>
                  <a:latin typeface="Tahoma"/>
                  <a:ea typeface="+mn-ea"/>
                  <a:cs typeface="+mn-cs"/>
                </a:endParaRPr>
              </a:p>
            </p:txBody>
          </p:sp>
          <p:sp>
            <p:nvSpPr>
              <p:cNvPr id="61" name="Rectangle 60"/>
              <p:cNvSpPr/>
              <p:nvPr/>
            </p:nvSpPr>
            <p:spPr>
              <a:xfrm>
                <a:off x="5594468" y="5530453"/>
                <a:ext cx="2116285"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Tahoma"/>
                    <a:ea typeface="Times New Roman" panose="02020603050405020304" pitchFamily="18" charset="0"/>
                    <a:cs typeface="+mn-cs"/>
                  </a:rPr>
                  <a:t>(0.6%)</a:t>
                </a:r>
                <a:endParaRPr kumimoji="0" lang="en-US" sz="800" b="0" i="0" u="none" strike="noStrike" kern="1200" cap="none" spc="0" normalizeH="0" baseline="0" noProof="0" dirty="0">
                  <a:ln>
                    <a:noFill/>
                  </a:ln>
                  <a:solidFill>
                    <a:srgbClr val="FF0000"/>
                  </a:solidFill>
                  <a:effectLst/>
                  <a:uLnTx/>
                  <a:uFillTx/>
                  <a:latin typeface="Tahoma"/>
                  <a:ea typeface="+mn-ea"/>
                  <a:cs typeface="+mn-cs"/>
                </a:endParaRPr>
              </a:p>
            </p:txBody>
          </p:sp>
        </p:grpSp>
      </p:grpSp>
      <p:sp>
        <p:nvSpPr>
          <p:cNvPr id="65" name="TextBox 64"/>
          <p:cNvSpPr txBox="1"/>
          <p:nvPr/>
        </p:nvSpPr>
        <p:spPr>
          <a:xfrm>
            <a:off x="1938728" y="3493395"/>
            <a:ext cx="5413161" cy="584775"/>
          </a:xfrm>
          <a:prstGeom prst="rect">
            <a:avLst/>
          </a:prstGeom>
          <a:solidFill>
            <a:srgbClr val="FFFF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ahoma"/>
                <a:ea typeface="+mn-ea"/>
                <a:cs typeface="+mn-cs"/>
              </a:rPr>
              <a:t>Bottlenecked in Mapping!!</a:t>
            </a:r>
          </a:p>
        </p:txBody>
      </p:sp>
    </p:spTree>
    <p:extLst>
      <p:ext uri="{BB962C8B-B14F-4D97-AF65-F5344CB8AC3E}">
        <p14:creationId xmlns:p14="http://schemas.microsoft.com/office/powerpoint/2010/main" val="316122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 calcmode="lin" valueType="num">
                                      <p:cBhvr additive="base">
                                        <p:cTn id="10" dur="500" fill="hold"/>
                                        <p:tgtEl>
                                          <p:spTgt spid="65"/>
                                        </p:tgtEl>
                                        <p:attrNameLst>
                                          <p:attrName>ppt_x</p:attrName>
                                        </p:attrNameLst>
                                      </p:cBhvr>
                                      <p:tavLst>
                                        <p:tav tm="0">
                                          <p:val>
                                            <p:strVal val="#ppt_x"/>
                                          </p:val>
                                        </p:tav>
                                        <p:tav tm="100000">
                                          <p:val>
                                            <p:strVal val="#ppt_x"/>
                                          </p:val>
                                        </p:tav>
                                      </p:tavLst>
                                    </p:anim>
                                    <p:anim calcmode="lin" valueType="num">
                                      <p:cBhvr additive="base">
                                        <p:cTn id="1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86%</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83%</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88%</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5B9BD5"/>
                </a:solidFill>
                <a:latin typeface="Calibri Light"/>
              </a:rPr>
              <a:t>A</a:t>
            </a:r>
            <a:r>
              <a:rPr lang="en-US" sz="4000" b="1">
                <a:solidFill>
                  <a:srgbClr val="5B9BD5"/>
                </a:solidFill>
                <a:latin typeface="Calibri Light"/>
              </a:rPr>
              <a:t> </a:t>
            </a:r>
            <a:r>
              <a:rPr lang="en-US" sz="3200">
                <a:solidFill>
                  <a:srgbClr val="5B9BD5"/>
                </a:solidFill>
                <a:latin typeface="Calibri Light"/>
              </a:rPr>
              <a:t>company</a:t>
            </a:r>
            <a:endParaRPr lang="en-US" sz="4000">
              <a:solidFill>
                <a:srgbClr val="5B9BD5"/>
              </a:solidFill>
              <a:latin typeface="Calibri Light"/>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ED7D31"/>
                </a:solidFill>
                <a:latin typeface="Calibri Light"/>
              </a:rPr>
              <a:t>B</a:t>
            </a:r>
            <a:r>
              <a:rPr lang="en-US" sz="4000">
                <a:solidFill>
                  <a:srgbClr val="ED7D31"/>
                </a:solidFill>
                <a:latin typeface="Calibri Light"/>
              </a:rPr>
              <a:t> </a:t>
            </a:r>
            <a:r>
              <a:rPr lang="en-US" sz="3200">
                <a:solidFill>
                  <a:srgbClr val="ED7D31"/>
                </a:solidFill>
                <a:latin typeface="Calibri Light"/>
              </a:rPr>
              <a:t>company</a:t>
            </a:r>
            <a:endParaRPr lang="en-US" sz="4000">
              <a:solidFill>
                <a:srgbClr val="ED7D31"/>
              </a:solidFill>
              <a:latin typeface="Calibri Light"/>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70AD47"/>
                </a:solidFill>
                <a:latin typeface="Calibri Light"/>
              </a:rPr>
              <a:t>C </a:t>
            </a:r>
            <a:r>
              <a:rPr lang="en-US" sz="3200">
                <a:solidFill>
                  <a:srgbClr val="70AD47"/>
                </a:solidFill>
                <a:latin typeface="Calibri Light"/>
              </a:rPr>
              <a:t>company</a:t>
            </a:r>
            <a:endParaRPr lang="en-US" sz="4000">
              <a:solidFill>
                <a:srgbClr val="70AD47"/>
              </a:solidFill>
              <a:latin typeface="Calibri Light"/>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5B9BD5"/>
                </a:solidFill>
                <a:latin typeface="Calibri Light"/>
                <a:cs typeface="Courier New" panose="02070309020205020404" pitchFamily="49" charset="0"/>
              </a:rPr>
              <a:t>Up to</a:t>
            </a:r>
          </a:p>
          <a:p>
            <a:pPr algn="ctr"/>
            <a:r>
              <a:rPr lang="en-US" sz="4400" b="1"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1.0×10</a:t>
            </a:r>
            <a:r>
              <a:rPr lang="en-US" sz="4400" b="1" baseline="300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7</a:t>
            </a:r>
            <a:r>
              <a:rPr lang="en-US" sz="36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5B9BD5"/>
                </a:solidFill>
                <a:latin typeface="Calibri Light"/>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ED7D31"/>
                </a:solidFill>
                <a:latin typeface="Calibri Light"/>
                <a:cs typeface="Courier New" panose="02070309020205020404" pitchFamily="49" charset="0"/>
              </a:rPr>
              <a:t>Up to</a:t>
            </a:r>
          </a:p>
          <a:p>
            <a:pPr algn="ctr"/>
            <a:r>
              <a:rPr lang="en-US" sz="4400" b="1"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t>2.7×10</a:t>
            </a:r>
            <a:r>
              <a:rPr lang="en-US" sz="4400" b="1" baseline="30000"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t>6</a:t>
            </a:r>
            <a:br>
              <a:rPr lang="en-US" sz="3600"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ED7D31"/>
                </a:solidFill>
                <a:latin typeface="Calibri Light"/>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70AD47"/>
                </a:solidFill>
                <a:latin typeface="Calibri Light"/>
                <a:cs typeface="Courier New" panose="02070309020205020404" pitchFamily="49" charset="0"/>
              </a:rPr>
              <a:t>Up to</a:t>
            </a:r>
          </a:p>
          <a:p>
            <a:pPr algn="ctr"/>
            <a:r>
              <a:rPr lang="en-US" sz="4400" b="1"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3.3×10</a:t>
            </a:r>
            <a:r>
              <a:rPr lang="en-US" sz="4400" b="1" baseline="300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5</a:t>
            </a:r>
            <a:r>
              <a:rPr lang="en-US" sz="36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70AD47"/>
                </a:solidFill>
                <a:latin typeface="Calibri Light"/>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50</a:t>
            </a:fld>
            <a:endParaRPr lang="en-US">
              <a:solidFill>
                <a:prstClr val="black">
                  <a:tint val="75000"/>
                </a:prstClr>
              </a:solidFill>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at Risk</a:t>
            </a:r>
          </a:p>
        </p:txBody>
      </p:sp>
      <p:sp>
        <p:nvSpPr>
          <p:cNvPr id="44" name="Rectangle 43"/>
          <p:cNvSpPr/>
          <p:nvPr/>
        </p:nvSpPr>
        <p:spPr>
          <a:xfrm>
            <a:off x="107950" y="6165304"/>
            <a:ext cx="8568506" cy="646331"/>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5"/>
              </a:rPr>
              <a:t>Flipping Bits in Memory Without Accessing Them: An Experimental Study of DRAM Disturbance Errors</a:t>
            </a:r>
            <a:r>
              <a:rPr lang="en-US" dirty="0">
                <a:solidFill>
                  <a:srgbClr val="0000FF"/>
                </a:solidFill>
                <a:ea typeface="ＭＳ Ｐゴシック" charset="0"/>
                <a:cs typeface="ＭＳ Ｐゴシック" charset="0"/>
              </a:rPr>
              <a:t>,</a:t>
            </a:r>
            <a:r>
              <a:rPr lang="en-US" dirty="0">
                <a:solidFill>
                  <a:prstClr val="black"/>
                </a:solidFill>
                <a:latin typeface="Tahoma" charset="0"/>
                <a:ea typeface="ＭＳ Ｐゴシック" charset="0"/>
                <a:cs typeface="ＭＳ Ｐゴシック" charset="0"/>
              </a:rPr>
              <a:t> </a:t>
            </a:r>
            <a:r>
              <a:rPr lang="en-US" dirty="0">
                <a:solidFill>
                  <a:prstClr val="black"/>
                </a:solidFill>
                <a:ea typeface="ＭＳ Ｐゴシック" charset="0"/>
                <a:cs typeface="ＭＳ Ｐゴシック" charset="0"/>
              </a:rPr>
              <a:t>(Kim et al., ISCA 2014)</a:t>
            </a:r>
          </a:p>
        </p:txBody>
      </p:sp>
    </p:spTree>
    <p:extLst>
      <p:ext uri="{BB962C8B-B14F-4D97-AF65-F5344CB8AC3E}">
        <p14:creationId xmlns:p14="http://schemas.microsoft.com/office/powerpoint/2010/main" val="2740683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51</a:t>
            </a:fld>
            <a:endParaRPr lang="en-US">
              <a:solidFill>
                <a:prstClr val="black">
                  <a:tint val="75000"/>
                </a:prstClr>
              </a:solidFill>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76213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52</a:t>
            </a:fld>
            <a:endParaRPr lang="en-US">
              <a:solidFill>
                <a:prstClr val="black">
                  <a:tint val="75000"/>
                </a:prstClr>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a:solidFill>
                  <a:srgbClr val="70AE46"/>
                </a:solidFill>
                <a:latin typeface="Calibri Light"/>
                <a:cs typeface="Courier New" panose="02070309020205020404" pitchFamily="49" charset="0"/>
              </a:rPr>
              <a:t>First</a:t>
            </a:r>
          </a:p>
          <a:p>
            <a:pPr algn="ctr">
              <a:lnSpc>
                <a:spcPct val="80000"/>
              </a:lnSpc>
            </a:pPr>
            <a:r>
              <a:rPr lang="en-US" sz="2800" i="1" dirty="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49294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1500"/>
                                        <p:tgtEl>
                                          <p:spTgt spid="15"/>
                                        </p:tgtEl>
                                      </p:cBhvr>
                                    </p:animEffect>
                                    <p:set>
                                      <p:cBhvr>
                                        <p:cTn id="13"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53</a:t>
            </a:fld>
            <a:endParaRPr lang="en-US">
              <a:solidFill>
                <a:prstClr val="black">
                  <a:tint val="75000"/>
                </a:prstClr>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algn="ctr"/>
            <a:r>
              <a:rPr lang="en-US" sz="3600" i="1" dirty="0">
                <a:solidFill>
                  <a:srgbClr val="FF0000"/>
                </a:solidFill>
                <a:latin typeface="Calibri Light"/>
              </a:rPr>
              <a:t>All modules from </a:t>
            </a:r>
            <a:r>
              <a:rPr lang="en-US" sz="3200" i="1" dirty="0">
                <a:solidFill>
                  <a:srgbClr val="FF0000"/>
                </a:solidFill>
                <a:latin typeface="Cambria Math" panose="02040503050406030204" pitchFamily="18" charset="0"/>
                <a:ea typeface="Cambria Math" panose="02040503050406030204" pitchFamily="18" charset="0"/>
              </a:rPr>
              <a:t>2012–2013 </a:t>
            </a:r>
            <a:r>
              <a:rPr lang="en-US" sz="3600" i="1" dirty="0">
                <a:solidFill>
                  <a:srgbClr val="FF0000"/>
                </a:solidFill>
                <a:latin typeface="Calibri Light"/>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a:solidFill>
                  <a:srgbClr val="70AE46"/>
                </a:solidFill>
                <a:latin typeface="Calibri Light"/>
                <a:cs typeface="Courier New" panose="02070309020205020404" pitchFamily="49" charset="0"/>
              </a:rPr>
              <a:t>First</a:t>
            </a:r>
          </a:p>
          <a:p>
            <a:pPr algn="ctr">
              <a:lnSpc>
                <a:spcPct val="80000"/>
              </a:lnSpc>
            </a:pPr>
            <a:r>
              <a:rPr lang="en-US" sz="2800" i="1" dirty="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44450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algn="ctr"/>
            <a:r>
              <a:rPr lang="en-US" sz="5000" b="1" dirty="0">
                <a:solidFill>
                  <a:prstClr val="black">
                    <a:lumMod val="65000"/>
                    <a:lumOff val="35000"/>
                  </a:prstClr>
                </a:solidFill>
                <a:latin typeface="Calibri Light"/>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a:solidFill>
                  <a:prstClr val="white"/>
                </a:solidFill>
                <a:latin typeface="Courier New" panose="02070309020205020404" pitchFamily="49" charset="0"/>
                <a:cs typeface="Courier New" panose="02070309020205020404" pitchFamily="49" charset="0"/>
              </a:rPr>
              <a:t>loop</a:t>
            </a:r>
            <a:r>
              <a:rPr lang="en-US" sz="280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mov (</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mov (</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clflush (</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clflush (</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jmp </a:t>
            </a:r>
            <a:r>
              <a:rPr lang="en-US" sz="2800" u="sng">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lvl="1"/>
            <a:r>
              <a:rPr lang="en-US" dirty="0">
                <a:solidFill>
                  <a:prstClr val="black"/>
                </a:solidFill>
              </a:rPr>
              <a:t>Download from: </a:t>
            </a:r>
            <a:r>
              <a:rPr lang="en-US" dirty="0">
                <a:solidFill>
                  <a:prstClr val="black"/>
                </a:solidFill>
                <a:hlinkClick r:id="rId6"/>
              </a:rPr>
              <a:t>https://github.com/CMU-SAFARI/rowhammer</a:t>
            </a:r>
            <a:r>
              <a:rPr lang="en-US" dirty="0">
                <a:solidFill>
                  <a:prstClr val="black"/>
                </a:solidFill>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algn="ctr"/>
            <a:r>
              <a:rPr lang="en-US" sz="4400" b="1" dirty="0">
                <a:solidFill>
                  <a:prstClr val="white"/>
                </a:solidFill>
                <a:latin typeface="Calibri Light"/>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b="1">
              <a:solidFill>
                <a:prstClr val="black"/>
              </a:solidFill>
              <a:latin typeface="Calibri Light"/>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b="1">
              <a:solidFill>
                <a:prstClr val="black"/>
              </a:solidFill>
              <a:latin typeface="Calibri Light"/>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6022121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algn="ctr"/>
            <a:r>
              <a:rPr lang="en-US" sz="5000" b="1" dirty="0">
                <a:solidFill>
                  <a:prstClr val="black">
                    <a:lumMod val="65000"/>
                    <a:lumOff val="35000"/>
                  </a:prstClr>
                </a:solidFill>
                <a:latin typeface="Calibri Light"/>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p:nvSpPr>
        <p:spPr>
          <a:xfrm>
            <a:off x="-324544" y="6453336"/>
            <a:ext cx="7056784" cy="369332"/>
          </a:xfrm>
          <a:prstGeom prst="rect">
            <a:avLst/>
          </a:prstGeom>
        </p:spPr>
        <p:txBody>
          <a:bodyPr wrap="square">
            <a:spAutoFit/>
          </a:bodyPr>
          <a:lstStyle/>
          <a:p>
            <a:pPr lvl="1"/>
            <a:r>
              <a:rPr lang="en-US" dirty="0">
                <a:solidFill>
                  <a:prstClr val="black"/>
                </a:solidFill>
              </a:rPr>
              <a:t>Download from: </a:t>
            </a:r>
            <a:r>
              <a:rPr lang="en-US" dirty="0">
                <a:solidFill>
                  <a:prstClr val="black"/>
                </a:solidFill>
                <a:hlinkClick r:id="rId6"/>
              </a:rPr>
              <a:t>https://github.com/CMU-SAFARI/rowhammer</a:t>
            </a:r>
            <a:r>
              <a:rPr lang="en-US" dirty="0">
                <a:solidFill>
                  <a:prstClr val="black"/>
                </a:solidFill>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algn="ctr"/>
            <a:r>
              <a:rPr lang="en-US" sz="4400" b="1" dirty="0">
                <a:solidFill>
                  <a:prstClr val="white"/>
                </a:solidFill>
                <a:latin typeface="Calibri Light"/>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b="1">
              <a:solidFill>
                <a:prstClr val="black"/>
              </a:solidFill>
              <a:latin typeface="Calibri Light"/>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b="1">
              <a:solidFill>
                <a:prstClr val="black"/>
              </a:solidFill>
              <a:latin typeface="Calibri Light"/>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indent="-400050">
              <a:lnSpc>
                <a:spcPct val="90000"/>
              </a:lnSpc>
              <a:buFont typeface="+mj-lt"/>
              <a:buAutoNum type="arabicPeriod"/>
            </a:pPr>
            <a:r>
              <a:rPr lang="en-US" sz="3200" dirty="0">
                <a:solidFill>
                  <a:prstClr val="black"/>
                </a:solidFill>
                <a:latin typeface="Calibri Light"/>
                <a:cs typeface="Courier New" panose="02070309020205020404" pitchFamily="49" charset="0"/>
              </a:rPr>
              <a:t>Avoid </a:t>
            </a:r>
            <a:r>
              <a:rPr lang="en-US" sz="3200" b="1" i="1" dirty="0">
                <a:solidFill>
                  <a:prstClr val="black"/>
                </a:solidFill>
                <a:latin typeface="Calibri Light"/>
                <a:cs typeface="Courier New" panose="02070309020205020404" pitchFamily="49" charset="0"/>
              </a:rPr>
              <a:t>cache hits</a:t>
            </a:r>
          </a:p>
          <a:p>
            <a:pPr marL="742950" lvl="1" indent="-285750">
              <a:lnSpc>
                <a:spcPct val="90000"/>
              </a:lnSpc>
              <a:buFont typeface="Calibri Light" panose="020F0302020204030204" pitchFamily="34" charset="0"/>
              <a:buChar char="–"/>
            </a:pPr>
            <a:r>
              <a:rPr lang="en-US" sz="2800" dirty="0">
                <a:solidFill>
                  <a:prstClr val="black"/>
                </a:solidFill>
                <a:latin typeface="Calibri Light"/>
                <a:cs typeface="Courier New" panose="02070309020205020404" pitchFamily="49" charset="0"/>
              </a:rPr>
              <a:t>Flush </a:t>
            </a:r>
            <a:r>
              <a:rPr lang="en-US" sz="2800" b="1" dirty="0">
                <a:solidFill>
                  <a:srgbClr val="FF0000"/>
                </a:solidFill>
                <a:latin typeface="Courier New" panose="02070309020205020404" pitchFamily="49" charset="0"/>
                <a:cs typeface="Courier New" panose="02070309020205020404" pitchFamily="49" charset="0"/>
              </a:rPr>
              <a:t>X</a:t>
            </a:r>
            <a:r>
              <a:rPr lang="en-US" sz="2800" dirty="0">
                <a:solidFill>
                  <a:prstClr val="black"/>
                </a:solidFill>
                <a:latin typeface="Calibri Light"/>
                <a:cs typeface="Courier New" panose="02070309020205020404" pitchFamily="49" charset="0"/>
              </a:rPr>
              <a:t> from cache</a:t>
            </a:r>
          </a:p>
          <a:p>
            <a:pPr marL="400050" indent="-400050">
              <a:lnSpc>
                <a:spcPct val="90000"/>
              </a:lnSpc>
              <a:buFont typeface="+mj-lt"/>
              <a:buAutoNum type="arabicPeriod"/>
            </a:pPr>
            <a:endParaRPr lang="en-US" sz="3200" dirty="0">
              <a:solidFill>
                <a:prstClr val="black"/>
              </a:solidFill>
              <a:latin typeface="Calibri Light"/>
              <a:cs typeface="Courier New" panose="02070309020205020404" pitchFamily="49" charset="0"/>
            </a:endParaRPr>
          </a:p>
          <a:p>
            <a:pPr marL="400050" indent="-400050">
              <a:lnSpc>
                <a:spcPct val="90000"/>
              </a:lnSpc>
              <a:buFont typeface="+mj-lt"/>
              <a:buAutoNum type="arabicPeriod"/>
            </a:pPr>
            <a:r>
              <a:rPr lang="en-US" sz="3200" dirty="0">
                <a:solidFill>
                  <a:prstClr val="black"/>
                </a:solidFill>
                <a:latin typeface="Calibri Light"/>
                <a:cs typeface="Courier New" panose="02070309020205020404" pitchFamily="49" charset="0"/>
              </a:rPr>
              <a:t>Avoid </a:t>
            </a:r>
            <a:r>
              <a:rPr lang="en-US" sz="3200" b="1" i="1" dirty="0">
                <a:solidFill>
                  <a:prstClr val="black"/>
                </a:solidFill>
                <a:latin typeface="Calibri Light"/>
                <a:cs typeface="Courier New" panose="02070309020205020404" pitchFamily="49" charset="0"/>
              </a:rPr>
              <a:t>row hits</a:t>
            </a:r>
            <a:r>
              <a:rPr lang="en-US" sz="3200" dirty="0">
                <a:solidFill>
                  <a:prstClr val="black"/>
                </a:solidFill>
                <a:latin typeface="Calibri Light"/>
                <a:cs typeface="Courier New" panose="02070309020205020404" pitchFamily="49" charset="0"/>
              </a:rPr>
              <a:t> to </a:t>
            </a:r>
            <a:r>
              <a:rPr lang="en-US" sz="3200" b="1" dirty="0">
                <a:solidFill>
                  <a:srgbClr val="FF0000"/>
                </a:solidFill>
                <a:latin typeface="Courier New" panose="02070309020205020404" pitchFamily="49" charset="0"/>
                <a:cs typeface="Courier New" panose="02070309020205020404" pitchFamily="49" charset="0"/>
              </a:rPr>
              <a:t>X</a:t>
            </a:r>
          </a:p>
          <a:p>
            <a:pPr marL="742950" lvl="1" indent="-285750">
              <a:lnSpc>
                <a:spcPct val="90000"/>
              </a:lnSpc>
              <a:buFont typeface="Calibri Light" panose="020F0302020204030204" pitchFamily="34" charset="0"/>
              <a:buChar char="–"/>
            </a:pPr>
            <a:r>
              <a:rPr lang="en-US" sz="2800" dirty="0">
                <a:solidFill>
                  <a:prstClr val="black"/>
                </a:solidFill>
                <a:latin typeface="Calibri Light"/>
                <a:cs typeface="Courier New" panose="02070309020205020404" pitchFamily="49" charset="0"/>
              </a:rPr>
              <a:t>Read </a:t>
            </a:r>
            <a:r>
              <a:rPr lang="en-US" sz="2800" b="1" dirty="0">
                <a:solidFill>
                  <a:srgbClr val="FF0000"/>
                </a:solidFill>
                <a:latin typeface="Courier New" panose="02070309020205020404" pitchFamily="49" charset="0"/>
                <a:cs typeface="Courier New" panose="02070309020205020404" pitchFamily="49" charset="0"/>
              </a:rPr>
              <a:t>Y</a:t>
            </a:r>
            <a:r>
              <a:rPr lang="en-US" sz="2800" dirty="0">
                <a:solidFill>
                  <a:prstClr val="black"/>
                </a:solidFill>
                <a:latin typeface="Calibri Light"/>
                <a:cs typeface="Courier New" panose="02070309020205020404" pitchFamily="49" charset="0"/>
              </a:rPr>
              <a:t> in another row</a:t>
            </a:r>
          </a:p>
        </p:txBody>
      </p:sp>
    </p:spTree>
    <p:extLst>
      <p:ext uri="{BB962C8B-B14F-4D97-AF65-F5344CB8AC3E}">
        <p14:creationId xmlns:p14="http://schemas.microsoft.com/office/powerpoint/2010/main" val="201713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algn="ctr"/>
            <a:r>
              <a:rPr lang="en-US" sz="5000" b="1" dirty="0">
                <a:solidFill>
                  <a:prstClr val="black">
                    <a:lumMod val="65000"/>
                    <a:lumOff val="35000"/>
                  </a:prstClr>
                </a:solidFill>
                <a:latin typeface="Calibri Light"/>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a:solidFill>
                  <a:prstClr val="white"/>
                </a:solidFill>
                <a:latin typeface="Courier New" panose="02070309020205020404" pitchFamily="49" charset="0"/>
                <a:cs typeface="Courier New" panose="02070309020205020404" pitchFamily="49" charset="0"/>
              </a:rPr>
              <a:t>loop</a:t>
            </a:r>
            <a:r>
              <a:rPr lang="en-US" sz="280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mov (</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mov (</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clflush (</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clflush (</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jmp </a:t>
            </a:r>
            <a:r>
              <a:rPr lang="en-US" sz="2800" u="sng">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lvl="1"/>
            <a:r>
              <a:rPr lang="en-US" dirty="0">
                <a:solidFill>
                  <a:prstClr val="black"/>
                </a:solidFill>
              </a:rPr>
              <a:t>Download from: </a:t>
            </a:r>
            <a:r>
              <a:rPr lang="en-US" dirty="0">
                <a:solidFill>
                  <a:prstClr val="black"/>
                </a:solidFill>
                <a:hlinkClick r:id="rId6"/>
              </a:rPr>
              <a:t>https://github.com/CMU-SAFARI/rowhammer</a:t>
            </a:r>
            <a:r>
              <a:rPr lang="en-US" dirty="0">
                <a:solidFill>
                  <a:prstClr val="black"/>
                </a:solidFill>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algn="ctr"/>
            <a:r>
              <a:rPr lang="en-US" sz="4400" b="1" dirty="0">
                <a:solidFill>
                  <a:prstClr val="white"/>
                </a:solidFill>
                <a:latin typeface="Calibri Light"/>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a:solidFill>
                  <a:prstClr val="black"/>
                </a:solidFill>
                <a:latin typeface="Calibri Light"/>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a:solidFill>
                  <a:prstClr val="black"/>
                </a:solidFill>
                <a:latin typeface="Calibri Light"/>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1914427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algn="ctr"/>
            <a:r>
              <a:rPr lang="en-US" sz="5000" b="1" dirty="0">
                <a:solidFill>
                  <a:prstClr val="black">
                    <a:lumMod val="65000"/>
                    <a:lumOff val="35000"/>
                  </a:prstClr>
                </a:solidFill>
                <a:latin typeface="Calibri Light"/>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a:solidFill>
                  <a:prstClr val="white"/>
                </a:solidFill>
                <a:latin typeface="Courier New" panose="02070309020205020404" pitchFamily="49" charset="0"/>
                <a:cs typeface="Courier New" panose="02070309020205020404" pitchFamily="49" charset="0"/>
              </a:rPr>
              <a:t>loop</a:t>
            </a:r>
            <a:r>
              <a:rPr lang="en-US" sz="280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mov (</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mov (</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clflush (</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clflush (</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jmp </a:t>
            </a:r>
            <a:r>
              <a:rPr lang="en-US" sz="2800" u="sng">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lvl="1"/>
            <a:r>
              <a:rPr lang="en-US" dirty="0">
                <a:solidFill>
                  <a:prstClr val="black"/>
                </a:solidFill>
              </a:rPr>
              <a:t>Download from: </a:t>
            </a:r>
            <a:r>
              <a:rPr lang="en-US" dirty="0">
                <a:solidFill>
                  <a:prstClr val="black"/>
                </a:solidFill>
                <a:hlinkClick r:id="rId6"/>
              </a:rPr>
              <a:t>https://github.com/CMU-SAFARI/rowhammer</a:t>
            </a:r>
            <a:r>
              <a:rPr lang="en-US" dirty="0">
                <a:solidFill>
                  <a:prstClr val="black"/>
                </a:solidFill>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algn="ctr"/>
            <a:r>
              <a:rPr lang="en-US" sz="4400" b="1" dirty="0">
                <a:solidFill>
                  <a:prstClr val="white"/>
                </a:solidFill>
                <a:latin typeface="Calibri Light"/>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a:solidFill>
                  <a:prstClr val="black"/>
                </a:solidFill>
                <a:latin typeface="Calibri Light"/>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a:solidFill>
                  <a:prstClr val="black"/>
                </a:solidFill>
                <a:latin typeface="Calibri Light"/>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5227417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algn="ctr"/>
            <a:r>
              <a:rPr lang="en-US" sz="5000" b="1" dirty="0">
                <a:solidFill>
                  <a:prstClr val="black">
                    <a:lumMod val="65000"/>
                    <a:lumOff val="35000"/>
                  </a:prstClr>
                </a:solidFill>
                <a:latin typeface="Calibri Light"/>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a:solidFill>
                  <a:prstClr val="black"/>
                </a:solidFill>
                <a:latin typeface="Calibri Light"/>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a:solidFill>
                  <a:prstClr val="black"/>
                </a:solidFill>
                <a:latin typeface="Calibri Light"/>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a:solidFill>
                  <a:prstClr val="white"/>
                </a:solidFill>
                <a:latin typeface="Courier New" panose="02070309020205020404" pitchFamily="49" charset="0"/>
                <a:cs typeface="Courier New" panose="02070309020205020404" pitchFamily="49" charset="0"/>
              </a:rPr>
              <a:t>loop</a:t>
            </a:r>
            <a:r>
              <a:rPr lang="en-US" sz="280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mov (</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mov (</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clflush (</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clflush (</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jmp </a:t>
            </a:r>
            <a:r>
              <a:rPr lang="en-US" sz="2800" u="sng">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lvl="1"/>
            <a:r>
              <a:rPr lang="en-US" dirty="0">
                <a:solidFill>
                  <a:prstClr val="black"/>
                </a:solidFill>
              </a:rPr>
              <a:t>Download from: </a:t>
            </a:r>
            <a:r>
              <a:rPr lang="en-US" dirty="0">
                <a:solidFill>
                  <a:prstClr val="black"/>
                </a:solidFill>
                <a:hlinkClick r:id="rId6"/>
              </a:rPr>
              <a:t>https://github.com/CMU-SAFARI/rowhammer</a:t>
            </a:r>
            <a:r>
              <a:rPr lang="en-US" dirty="0">
                <a:solidFill>
                  <a:prstClr val="black"/>
                </a:solidFill>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algn="ctr"/>
            <a:r>
              <a:rPr lang="en-US" sz="4400" b="1" dirty="0">
                <a:solidFill>
                  <a:prstClr val="white"/>
                </a:solidFill>
                <a:latin typeface="Calibri Light"/>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Tree>
    <p:extLst>
      <p:ext uri="{BB962C8B-B14F-4D97-AF65-F5344CB8AC3E}">
        <p14:creationId xmlns:p14="http://schemas.microsoft.com/office/powerpoint/2010/main" val="3082528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endParaRPr lang="en-US" sz="3200" b="1" i="1" dirty="0">
              <a:solidFill>
                <a:srgbClr val="FF0000"/>
              </a:solidFill>
            </a:endParaRPr>
          </a:p>
          <a:p>
            <a:pPr marL="0" indent="0" algn="ctr">
              <a:buNone/>
            </a:pPr>
            <a:r>
              <a:rPr lang="en-US" sz="3200" b="1" dirty="0">
                <a:solidFill>
                  <a:srgbClr val="FF0000"/>
                </a:solidFill>
              </a:rPr>
              <a:t>A real reliability &amp; security issue </a:t>
            </a:r>
          </a:p>
        </p:txBody>
      </p:sp>
      <p:graphicFrame>
        <p:nvGraphicFramePr>
          <p:cNvPr id="4" name="Content Placeholder 4"/>
          <p:cNvGraphicFramePr>
            <a:graphicFrameLocks/>
          </p:cNvGraphicFramePr>
          <p:nvPr>
            <p:extLst/>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59</a:t>
            </a:fld>
            <a:endParaRPr lang="en-US">
              <a:solidFill>
                <a:prstClr val="black">
                  <a:tint val="75000"/>
                </a:prstClr>
              </a:solidFill>
            </a:endParaRPr>
          </a:p>
        </p:txBody>
      </p:sp>
      <p:sp>
        <p:nvSpPr>
          <p:cNvPr id="7" name="Rectangle 6"/>
          <p:cNvSpPr/>
          <p:nvPr/>
        </p:nvSpPr>
        <p:spPr>
          <a:xfrm>
            <a:off x="107504" y="6239053"/>
            <a:ext cx="8242270" cy="646331"/>
          </a:xfrm>
          <a:prstGeom prst="rect">
            <a:avLst/>
          </a:prstGeom>
        </p:spPr>
        <p:txBody>
          <a:bodyPr wrap="square">
            <a:spAutoFit/>
          </a:bodyPr>
          <a:lstStyle/>
          <a:p>
            <a:r>
              <a:rPr lang="en-US" dirty="0">
                <a:solidFill>
                  <a:prstClr val="black"/>
                </a:solidFill>
                <a:latin typeface="Tahoma" charset="0"/>
                <a:ea typeface="ＭＳ Ｐゴシック" charset="0"/>
                <a:cs typeface="ＭＳ Ｐゴシック" charset="0"/>
              </a:rPr>
              <a:t>Kim+, “</a:t>
            </a:r>
            <a:r>
              <a:rPr lang="en-US" dirty="0">
                <a:solidFill>
                  <a:srgbClr val="0000FF"/>
                </a:solidFill>
              </a:rPr>
              <a:t>Flipping Bits in Memory Without Accessing Them: An Experimental Study of DRAM Disturbance Errors</a:t>
            </a:r>
            <a:r>
              <a:rPr lang="en-US" dirty="0">
                <a:solidFill>
                  <a:prstClr val="black"/>
                </a:solidFill>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Observed Errors in Real Systems</a:t>
            </a:r>
          </a:p>
        </p:txBody>
      </p:sp>
    </p:spTree>
    <p:extLst>
      <p:ext uri="{BB962C8B-B14F-4D97-AF65-F5344CB8AC3E}">
        <p14:creationId xmlns:p14="http://schemas.microsoft.com/office/powerpoint/2010/main" val="90346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Genome Sequence Alignment: Example</a:t>
            </a:r>
          </a:p>
        </p:txBody>
      </p:sp>
      <p:pic>
        <p:nvPicPr>
          <p:cNvPr id="5" name="Content Placeholder 4" descr="A_genome_alignment_of_eight_Yersinia_isolates 2.png"/>
          <p:cNvPicPr>
            <a:picLocks noGrp="1" noChangeAspect="1"/>
          </p:cNvPicPr>
          <p:nvPr>
            <p:ph idx="1"/>
          </p:nvPr>
        </p:nvPicPr>
        <p:blipFill>
          <a:blip r:embed="rId2" cstate="print">
            <a:extLst>
              <a:ext uri="{28A0092B-C50C-407E-A947-70E740481C1C}">
                <a14:useLocalDpi xmlns:a14="http://schemas.microsoft.com/office/drawing/2010/main" val="0"/>
              </a:ext>
            </a:extLst>
          </a:blip>
          <a:srcRect t="2363" b="2363"/>
          <a:stretch>
            <a:fillRect/>
          </a:stretch>
        </p:blipFill>
        <p:spPr>
          <a:xfrm>
            <a:off x="228600" y="1044631"/>
            <a:ext cx="8925728" cy="5383801"/>
          </a:xfrm>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6" name="TextBox 5"/>
          <p:cNvSpPr txBox="1"/>
          <p:nvPr/>
        </p:nvSpPr>
        <p:spPr>
          <a:xfrm>
            <a:off x="35496" y="6474822"/>
            <a:ext cx="816351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Calibri"/>
              </a:rPr>
              <a:t>Source: By Aaron E. Darling,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István</a:t>
            </a:r>
            <a:r>
              <a:rPr kumimoji="0" lang="en-US" sz="800" b="0" i="0" u="none" strike="noStrike" kern="1200" cap="none" spc="0" normalizeH="0" baseline="0" noProof="0" dirty="0">
                <a:ln>
                  <a:noFill/>
                </a:ln>
                <a:solidFill>
                  <a:srgbClr val="000000"/>
                </a:solidFill>
                <a:effectLst/>
                <a:uLnTx/>
                <a:uFillTx/>
                <a:latin typeface="Calibri"/>
                <a:ea typeface="+mn-ea"/>
                <a:cs typeface="Calibri"/>
              </a:rPr>
              <a:t>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Miklós</a:t>
            </a:r>
            <a:r>
              <a:rPr kumimoji="0" lang="en-US" sz="800" b="0" i="0" u="none" strike="noStrike" kern="1200" cap="none" spc="0" normalizeH="0" baseline="0" noProof="0" dirty="0">
                <a:ln>
                  <a:noFill/>
                </a:ln>
                <a:solidFill>
                  <a:srgbClr val="000000"/>
                </a:solidFill>
                <a:effectLst/>
                <a:uLnTx/>
                <a:uFillTx/>
                <a:latin typeface="Calibri"/>
                <a:ea typeface="+mn-ea"/>
                <a:cs typeface="Calibri"/>
              </a:rPr>
              <a:t>, Mark A. Ragan - Figure 1 from Darling AE,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Miklós</a:t>
            </a:r>
            <a:r>
              <a:rPr kumimoji="0" lang="en-US" sz="800" b="0" i="0" u="none" strike="noStrike" kern="1200" cap="none" spc="0" normalizeH="0" baseline="0" noProof="0" dirty="0">
                <a:ln>
                  <a:noFill/>
                </a:ln>
                <a:solidFill>
                  <a:srgbClr val="000000"/>
                </a:solidFill>
                <a:effectLst/>
                <a:uLnTx/>
                <a:uFillTx/>
                <a:latin typeface="Calibri"/>
                <a:ea typeface="+mn-ea"/>
                <a:cs typeface="Calibri"/>
              </a:rPr>
              <a:t> I, Ragan MA (2008).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Calibri"/>
              </a:rPr>
              <a:t>"Dynamics of Genome Rearrangement in Bacterial Populations". PLOS Genetics. DOI:10.1371/journal.pgen.1000128., CC BY 2.5, </a:t>
            </a:r>
            <a:r>
              <a:rPr kumimoji="0" lang="en-US" sz="800" b="0" i="0" u="none" strike="noStrike" kern="1200" cap="none" spc="0" normalizeH="0" baseline="0" noProof="0" dirty="0">
                <a:ln>
                  <a:noFill/>
                </a:ln>
                <a:solidFill>
                  <a:srgbClr val="000000"/>
                </a:solidFill>
                <a:effectLst/>
                <a:uLnTx/>
                <a:uFillTx/>
                <a:latin typeface="Calibri"/>
                <a:ea typeface="+mn-ea"/>
                <a:cs typeface="Calibri"/>
                <a:hlinkClick r:id="rId3"/>
              </a:rPr>
              <a:t>https://commons.wikimedia.org/w/index.php?curid=30550950</a:t>
            </a:r>
            <a:r>
              <a:rPr kumimoji="0" lang="en-US" sz="800" b="0" i="0" u="none" strike="noStrike" kern="1200" cap="none" spc="0" normalizeH="0" baseline="0" noProof="0" dirty="0">
                <a:ln>
                  <a:noFill/>
                </a:ln>
                <a:solidFill>
                  <a:srgbClr val="000000"/>
                </a:solidFill>
                <a:effectLst/>
                <a:uLnTx/>
                <a:uFillTx/>
                <a:latin typeface="Calibri"/>
                <a:ea typeface="+mn-ea"/>
                <a:cs typeface="Calibri"/>
              </a:rPr>
              <a:t> </a:t>
            </a:r>
          </a:p>
        </p:txBody>
      </p:sp>
    </p:spTree>
    <p:extLst>
      <p:ext uri="{BB962C8B-B14F-4D97-AF65-F5344CB8AC3E}">
        <p14:creationId xmlns:p14="http://schemas.microsoft.com/office/powerpoint/2010/main" val="293351650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60</a:t>
            </a:fld>
            <a:endParaRPr lang="en-US"/>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r>
              <a:rPr lang="en-US" dirty="0">
                <a:solidFill>
                  <a:srgbClr val="0000FF"/>
                </a:solidFill>
                <a:hlinkClick r:id="rId5"/>
              </a:rPr>
              <a:t>Exploiting the DRAM rowhammer bug to gain kernel privileges </a:t>
            </a:r>
            <a:r>
              <a:rPr lang="en-US" dirty="0">
                <a:solidFill>
                  <a:srgbClr val="0000FF"/>
                </a:solidFill>
              </a:rPr>
              <a:t> (</a:t>
            </a:r>
            <a:r>
              <a:rPr lang="en-US" dirty="0" err="1">
                <a:solidFill>
                  <a:srgbClr val="0000FF"/>
                </a:solidFill>
              </a:rPr>
              <a:t>Seaborn</a:t>
            </a:r>
            <a:r>
              <a:rPr lang="en-US" dirty="0">
                <a:solidFill>
                  <a:srgbClr val="0000FF"/>
                </a:solidFill>
              </a:rPr>
              <a:t>+, 2015)</a:t>
            </a:r>
          </a:p>
        </p:txBody>
      </p:sp>
      <p:sp>
        <p:nvSpPr>
          <p:cNvPr id="9" name="Rectangle 8"/>
          <p:cNvSpPr/>
          <p:nvPr/>
        </p:nvSpPr>
        <p:spPr>
          <a:xfrm>
            <a:off x="3635896" y="3212976"/>
            <a:ext cx="5493596" cy="936104"/>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6"/>
              </a:rPr>
              <a:t>Flipping Bits in Memory Without Accessing Them: An Experimental Study of DRAM Disturbance Errors</a:t>
            </a:r>
            <a:r>
              <a:rPr lang="en-US" dirty="0">
                <a:solidFill>
                  <a:srgbClr val="0000FF"/>
                </a:solidFill>
                <a:ea typeface="ＭＳ Ｐゴシック" charset="0"/>
                <a:cs typeface="ＭＳ Ｐゴシック" charset="0"/>
              </a:rPr>
              <a:t> (Kim et al., ISCA 2014)</a:t>
            </a:r>
          </a:p>
        </p:txBody>
      </p:sp>
    </p:spTree>
    <p:extLst>
      <p:ext uri="{BB962C8B-B14F-4D97-AF65-F5344CB8AC3E}">
        <p14:creationId xmlns:p14="http://schemas.microsoft.com/office/powerpoint/2010/main" val="12295938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228600" y="908720"/>
            <a:ext cx="8915400" cy="5193723"/>
          </a:xfrm>
        </p:spPr>
        <p:txBody>
          <a:bodyPr/>
          <a:lstStyle/>
          <a:p>
            <a:r>
              <a:rPr lang="en-US" sz="2000" dirty="0">
                <a:solidFill>
                  <a:srgbClr val="FF0000"/>
                </a:solidFill>
              </a:rPr>
              <a:t>“</a:t>
            </a:r>
            <a:r>
              <a:rPr lang="en-US" sz="2000" dirty="0" err="1">
                <a:solidFill>
                  <a:srgbClr val="FF0000"/>
                </a:solidFill>
              </a:rPr>
              <a:t>Rowhammer</a:t>
            </a:r>
            <a:r>
              <a:rPr lang="en-US" sz="2000" dirty="0">
                <a:solidFill>
                  <a:srgbClr val="FF0000"/>
                </a:solidFill>
              </a:rPr>
              <a:t>” is a problem with some recent DRAM devices in which repeatedly accessing a row of memory can cause bit flips in adjacent rows </a:t>
            </a:r>
            <a:r>
              <a:rPr lang="en-US" sz="2000" dirty="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a:p>
          <a:p>
            <a:r>
              <a:rPr lang="en-US" sz="2000" dirty="0"/>
              <a:t>We tested a selection of laptops and found that a subset of them exhibited the problem. </a:t>
            </a:r>
          </a:p>
          <a:p>
            <a:r>
              <a:rPr lang="en-US" sz="2000" dirty="0"/>
              <a:t>We built two working privilege escalation exploits that use this effect. </a:t>
            </a:r>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600" dirty="0">
                <a:solidFill>
                  <a:srgbClr val="0000FF"/>
                </a:solidFill>
              </a:rPr>
              <a:t>(</a:t>
            </a:r>
            <a:r>
              <a:rPr lang="en-US" sz="1600" dirty="0" err="1">
                <a:solidFill>
                  <a:srgbClr val="0000FF"/>
                </a:solidFill>
              </a:rPr>
              <a:t>Seaborn</a:t>
            </a:r>
            <a:r>
              <a:rPr lang="en-US" sz="1600" dirty="0">
                <a:solidFill>
                  <a:srgbClr val="0000FF"/>
                </a:solidFill>
              </a:rPr>
              <a:t>+, 2015)</a:t>
            </a:r>
          </a:p>
          <a:p>
            <a:pPr lvl="1"/>
            <a:endParaRPr lang="en-US" sz="1400" dirty="0"/>
          </a:p>
          <a:p>
            <a:r>
              <a:rPr lang="en-US" sz="2000" dirty="0"/>
              <a:t>One 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p>
          <a:p>
            <a:r>
              <a:rPr lang="en-US" sz="2000" dirty="0">
                <a:solidFill>
                  <a:srgbClr val="FF0000"/>
                </a:solidFill>
              </a:rPr>
              <a:t>When 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p>
          <a:p>
            <a:r>
              <a:rPr lang="en-US" sz="2000" dirty="0">
                <a:solidFill>
                  <a:srgbClr val="0000FF"/>
                </a:solidFill>
              </a:rPr>
              <a:t>It 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61</a:t>
            </a:fld>
            <a:endParaRPr lang="en-US"/>
          </a:p>
        </p:txBody>
      </p:sp>
      <p:sp>
        <p:nvSpPr>
          <p:cNvPr id="5" name="Rectangle 4"/>
          <p:cNvSpPr/>
          <p:nvPr/>
        </p:nvSpPr>
        <p:spPr>
          <a:xfrm>
            <a:off x="107504" y="6545534"/>
            <a:ext cx="8496944" cy="615553"/>
          </a:xfrm>
          <a:prstGeom prst="rect">
            <a:avLst/>
          </a:prstGeom>
        </p:spPr>
        <p:txBody>
          <a:bodyPr wrap="square">
            <a:spAutoFit/>
          </a:bodyPr>
          <a:lstStyle/>
          <a:p>
            <a:r>
              <a:rPr lang="en-US" sz="1600" dirty="0">
                <a:solidFill>
                  <a:srgbClr val="0000FF"/>
                </a:solidFill>
                <a:hlinkClick r:id="rId3"/>
              </a:rPr>
              <a:t>Exploiting the DRAM rowhammer bug to gain kernel privileges </a:t>
            </a:r>
            <a:r>
              <a:rPr lang="en-US" sz="1600" dirty="0">
                <a:solidFill>
                  <a:srgbClr val="0000FF"/>
                </a:solidFill>
              </a:rPr>
              <a:t> (</a:t>
            </a:r>
            <a:r>
              <a:rPr lang="en-US" sz="1600" dirty="0" err="1">
                <a:solidFill>
                  <a:srgbClr val="0000FF"/>
                </a:solidFill>
              </a:rPr>
              <a:t>Seaborn</a:t>
            </a:r>
            <a:r>
              <a:rPr lang="en-US" sz="1600" dirty="0">
                <a:solidFill>
                  <a:srgbClr val="0000FF"/>
                </a:solidFill>
              </a:rPr>
              <a:t> &amp; </a:t>
            </a:r>
            <a:r>
              <a:rPr lang="en-US" sz="1600" dirty="0" err="1">
                <a:solidFill>
                  <a:srgbClr val="0000FF"/>
                </a:solidFill>
              </a:rPr>
              <a:t>Dullien</a:t>
            </a:r>
            <a:r>
              <a:rPr lang="en-US" sz="1600" dirty="0">
                <a:solidFill>
                  <a:srgbClr val="0000FF"/>
                </a:solidFill>
              </a:rPr>
              <a:t>, 2015)</a:t>
            </a:r>
          </a:p>
          <a:p>
            <a:endParaRPr lang="en-US" dirty="0">
              <a:solidFill>
                <a:srgbClr val="0000FF"/>
              </a:solidFill>
            </a:endParaRPr>
          </a:p>
        </p:txBody>
      </p:sp>
    </p:spTree>
    <p:extLst>
      <p:ext uri="{BB962C8B-B14F-4D97-AF65-F5344CB8AC3E}">
        <p14:creationId xmlns:p14="http://schemas.microsoft.com/office/powerpoint/2010/main" val="5484161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62</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24960" y="908720"/>
            <a:ext cx="9144000" cy="6057900"/>
          </a:xfrm>
          <a:prstGeom prst="rect">
            <a:avLst/>
          </a:prstGeom>
        </p:spPr>
      </p:pic>
    </p:spTree>
    <p:extLst>
      <p:ext uri="{BB962C8B-B14F-4D97-AF65-F5344CB8AC3E}">
        <p14:creationId xmlns:p14="http://schemas.microsoft.com/office/powerpoint/2010/main" val="1147932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63</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24960"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96010398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600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812B5F-CE3B-564D-B1D9-5770355AF2FF}" type="slidenum">
              <a:rPr lang="en-US" sz="1600">
                <a:solidFill>
                  <a:srgbClr val="000000"/>
                </a:solidFill>
                <a:latin typeface="Garamond" charset="0"/>
              </a:rPr>
              <a:pPr eaLnBrk="1" hangingPunct="1"/>
              <a:t>64</a:t>
            </a:fld>
            <a:endParaRPr lang="en-US" sz="1600">
              <a:solidFill>
                <a:srgbClr val="000000"/>
              </a:solidFill>
              <a:latin typeface="Garamond"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rPr>
              <a:t>Source: </a:t>
            </a:r>
            <a:r>
              <a:rPr lang="en-US" sz="1000">
                <a:solidFill>
                  <a:srgbClr val="000000"/>
                </a:solidFill>
                <a:hlinkClick r:id="rId2"/>
              </a:rPr>
              <a:t>https://lab.dsst.io/32c3-slides/7197.html</a:t>
            </a:r>
            <a:r>
              <a:rPr lang="en-US" sz="1000">
                <a:solidFill>
                  <a:srgbClr val="000000"/>
                </a:solidFill>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r>
              <a:rPr lang="en-US" dirty="0" err="1">
                <a:solidFill>
                  <a:srgbClr val="0000FF"/>
                </a:solidFill>
              </a:rPr>
              <a:t>Rowhammer.js</a:t>
            </a:r>
            <a:r>
              <a:rPr lang="en-US" dirty="0">
                <a:solidFill>
                  <a:srgbClr val="0000FF"/>
                </a:solidFill>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r>
              <a:rPr lang="en-US" sz="1900" b="1" dirty="0">
                <a:solidFill>
                  <a:srgbClr val="FFFF00"/>
                </a:solidFill>
              </a:rPr>
              <a:t>“We can gain unrestricted access to systems of website visitors.”</a:t>
            </a:r>
          </a:p>
        </p:txBody>
      </p:sp>
    </p:spTree>
    <p:extLst>
      <p:ext uri="{BB962C8B-B14F-4D97-AF65-F5344CB8AC3E}">
        <p14:creationId xmlns:p14="http://schemas.microsoft.com/office/powerpoint/2010/main" val="154126978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a:t>
            </a:r>
          </a:p>
        </p:txBody>
      </p:sp>
      <p:sp>
        <p:nvSpPr>
          <p:cNvPr id="25702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D3305A-74B5-C341-8457-3D076A48DDAD}" type="slidenum">
              <a:rPr lang="en-US" sz="1600">
                <a:solidFill>
                  <a:srgbClr val="000000"/>
                </a:solidFill>
                <a:latin typeface="Garamond" charset="0"/>
              </a:rPr>
              <a:pPr eaLnBrk="1" hangingPunct="1"/>
              <a:t>65</a:t>
            </a:fld>
            <a:endParaRPr lang="en-US" sz="1600">
              <a:solidFill>
                <a:srgbClr val="000000"/>
              </a:solidFill>
              <a:latin typeface="Garamond"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r>
              <a:rPr lang="en-US" dirty="0" err="1">
                <a:solidFill>
                  <a:srgbClr val="0000FF"/>
                </a:solidFill>
              </a:rPr>
              <a:t>Drammer</a:t>
            </a:r>
            <a:r>
              <a:rPr lang="en-US" dirty="0">
                <a:solidFill>
                  <a:srgbClr val="0000FF"/>
                </a:solidFill>
              </a:rPr>
              <a:t>: Deterministic </a:t>
            </a:r>
            <a:r>
              <a:rPr lang="en-US" dirty="0" err="1">
                <a:solidFill>
                  <a:srgbClr val="0000FF"/>
                </a:solidFill>
              </a:rPr>
              <a:t>Rowhammer</a:t>
            </a:r>
            <a:r>
              <a:rPr lang="en-US" dirty="0">
                <a:solidFill>
                  <a:srgbClr val="0000FF"/>
                </a:solidFill>
              </a:rPr>
              <a:t> Attacks on Mobile Platforms, CCS’16 </a:t>
            </a:r>
            <a:endParaRPr lang="en-US" dirty="0">
              <a:solidFill>
                <a:srgbClr val="000000"/>
              </a:solidFill>
            </a:endParaRPr>
          </a:p>
        </p:txBody>
      </p:sp>
      <p:sp>
        <p:nvSpPr>
          <p:cNvPr id="3" name="Rectangle 2"/>
          <p:cNvSpPr/>
          <p:nvPr/>
        </p:nvSpPr>
        <p:spPr>
          <a:xfrm>
            <a:off x="539552" y="874524"/>
            <a:ext cx="7593722" cy="400110"/>
          </a:xfrm>
          <a:prstGeom prst="rect">
            <a:avLst/>
          </a:prstGeom>
        </p:spPr>
        <p:txBody>
          <a:bodyPr wrap="square">
            <a:spAutoFit/>
          </a:bodyPr>
          <a:lstStyle/>
          <a:p>
            <a:pPr lvl="1"/>
            <a:r>
              <a:rPr lang="en-US" sz="2000" b="1" dirty="0">
                <a:solidFill>
                  <a:srgbClr val="FF0000"/>
                </a:solidFill>
              </a:rPr>
              <a:t>“Can gain control of a smart phone deterministically”</a:t>
            </a:r>
          </a:p>
        </p:txBody>
      </p:sp>
    </p:spTree>
    <p:extLst>
      <p:ext uri="{BB962C8B-B14F-4D97-AF65-F5344CB8AC3E}">
        <p14:creationId xmlns:p14="http://schemas.microsoft.com/office/powerpoint/2010/main" val="117349276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1D2888-D5B0-E049-9B24-3010A3D9459E}" type="slidenum">
              <a:rPr lang="en-US" sz="1600">
                <a:solidFill>
                  <a:srgbClr val="000000"/>
                </a:solidFill>
                <a:latin typeface="Garamond" charset="0"/>
              </a:rPr>
              <a:pPr eaLnBrk="1" hangingPunct="1"/>
              <a:t>66</a:t>
            </a:fld>
            <a:endParaRPr lang="en-US" sz="1600">
              <a:solidFill>
                <a:srgbClr val="000000"/>
              </a:solidFill>
              <a:latin typeface="Garamond"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12092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Patch for </a:t>
            </a:r>
            <a:r>
              <a:rPr lang="en-US" dirty="0" err="1"/>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4" name="TextBox 3"/>
          <p:cNvSpPr txBox="1"/>
          <p:nvPr/>
        </p:nvSpPr>
        <p:spPr>
          <a:xfrm>
            <a:off x="1907704" y="5805264"/>
            <a:ext cx="5817067" cy="369332"/>
          </a:xfrm>
          <a:prstGeom prst="rect">
            <a:avLst/>
          </a:prstGeom>
          <a:noFill/>
        </p:spPr>
        <p:txBody>
          <a:bodyPr wrap="none" rtlCol="0">
            <a:spAutoFit/>
          </a:bodyPr>
          <a:lstStyle/>
          <a:p>
            <a:r>
              <a:rPr lang="en-US" dirty="0">
                <a:solidFill>
                  <a:srgbClr val="0000FF"/>
                </a:solidFill>
              </a:rPr>
              <a:t>HP, Lenovo, and other vendors released similar patches</a:t>
            </a:r>
          </a:p>
        </p:txBody>
      </p:sp>
    </p:spTree>
    <p:extLst>
      <p:ext uri="{BB962C8B-B14F-4D97-AF65-F5344CB8AC3E}">
        <p14:creationId xmlns:p14="http://schemas.microsoft.com/office/powerpoint/2010/main" val="1283663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Solution to RowHammer</a:t>
            </a:r>
          </a:p>
        </p:txBody>
      </p:sp>
      <p:sp>
        <p:nvSpPr>
          <p:cNvPr id="3" name="Content Placeholder 2"/>
          <p:cNvSpPr>
            <a:spLocks noGrp="1"/>
          </p:cNvSpPr>
          <p:nvPr>
            <p:ph idx="1"/>
          </p:nvPr>
        </p:nvSpPr>
        <p:spPr/>
        <p:txBody>
          <a:bodyPr/>
          <a:lstStyle/>
          <a:p>
            <a:pPr>
              <a:lnSpc>
                <a:spcPct val="100000"/>
              </a:lnSpc>
            </a:pPr>
            <a:r>
              <a:rPr lang="en-US" b="1" dirty="0">
                <a:solidFill>
                  <a:schemeClr val="tx2"/>
                </a:solidFill>
              </a:rPr>
              <a:t>PARA: </a:t>
            </a:r>
            <a:r>
              <a:rPr lang="en-US" sz="3200" i="1" u="sng" dirty="0">
                <a:solidFill>
                  <a:schemeClr val="tx2"/>
                </a:solidFill>
              </a:rPr>
              <a:t>P</a:t>
            </a:r>
            <a:r>
              <a:rPr lang="en-US" sz="3200" i="1" dirty="0">
                <a:solidFill>
                  <a:schemeClr val="tx2"/>
                </a:solidFill>
              </a:rPr>
              <a:t>robabilistic </a:t>
            </a:r>
            <a:r>
              <a:rPr lang="en-US" sz="3200" i="1" u="sng" dirty="0">
                <a:solidFill>
                  <a:schemeClr val="tx2"/>
                </a:solidFill>
              </a:rPr>
              <a:t>A</a:t>
            </a:r>
            <a:r>
              <a:rPr lang="en-US" sz="3200" i="1" dirty="0">
                <a:solidFill>
                  <a:schemeClr val="tx2"/>
                </a:solidFill>
              </a:rPr>
              <a:t>djacent </a:t>
            </a:r>
            <a:r>
              <a:rPr lang="en-US" sz="3200" i="1" u="sng" dirty="0">
                <a:solidFill>
                  <a:schemeClr val="tx2"/>
                </a:solidFill>
              </a:rPr>
              <a:t>R</a:t>
            </a:r>
            <a:r>
              <a:rPr lang="en-US" sz="3200" i="1" dirty="0">
                <a:solidFill>
                  <a:schemeClr val="tx2"/>
                </a:solidFill>
              </a:rPr>
              <a:t>ow </a:t>
            </a:r>
            <a:r>
              <a:rPr lang="en-US" sz="3200" i="1" u="sng" dirty="0">
                <a:solidFill>
                  <a:schemeClr val="tx2"/>
                </a:solidFill>
              </a:rPr>
              <a:t>A</a:t>
            </a:r>
            <a:r>
              <a:rPr lang="en-US" sz="3200" i="1" dirty="0">
                <a:solidFill>
                  <a:schemeClr val="tx2"/>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68</a:t>
            </a:fld>
            <a:endParaRPr lang="en-US">
              <a:solidFill>
                <a:prstClr val="black">
                  <a:tint val="75000"/>
                </a:prstClr>
              </a:solidFill>
            </a:endParaRPr>
          </a:p>
        </p:txBody>
      </p:sp>
    </p:spTree>
    <p:extLst>
      <p:ext uri="{BB962C8B-B14F-4D97-AF65-F5344CB8AC3E}">
        <p14:creationId xmlns:p14="http://schemas.microsoft.com/office/powerpoint/2010/main" val="189135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69</a:t>
            </a:fld>
            <a:endParaRPr lang="en-US">
              <a:solidFill>
                <a:srgbClr val="000000"/>
              </a:solidFill>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99389271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87FD-A33A-524D-9D5A-BF9942C81CBF}"/>
              </a:ext>
            </a:extLst>
          </p:cNvPr>
          <p:cNvSpPr>
            <a:spLocks noGrp="1"/>
          </p:cNvSpPr>
          <p:nvPr>
            <p:ph type="title"/>
          </p:nvPr>
        </p:nvSpPr>
        <p:spPr/>
        <p:txBody>
          <a:bodyPr/>
          <a:lstStyle/>
          <a:p>
            <a:r>
              <a:rPr lang="en-US" dirty="0"/>
              <a:t>Idea</a:t>
            </a:r>
          </a:p>
        </p:txBody>
      </p:sp>
      <p:sp>
        <p:nvSpPr>
          <p:cNvPr id="3" name="Content Placeholder 2">
            <a:extLst>
              <a:ext uri="{FF2B5EF4-FFF2-40B4-BE49-F238E27FC236}">
                <a16:creationId xmlns:a16="http://schemas.microsoft.com/office/drawing/2014/main" id="{CFE11A9F-EFCB-5F41-A86B-63C31BD361BC}"/>
              </a:ext>
            </a:extLst>
          </p:cNvPr>
          <p:cNvSpPr>
            <a:spLocks noGrp="1"/>
          </p:cNvSpPr>
          <p:nvPr>
            <p:ph idx="1"/>
          </p:nvPr>
        </p:nvSpPr>
        <p:spPr>
          <a:xfrm>
            <a:off x="228600" y="1916832"/>
            <a:ext cx="8610600" cy="5193723"/>
          </a:xfrm>
        </p:spPr>
        <p:txBody>
          <a:bodyPr/>
          <a:lstStyle/>
          <a:p>
            <a:pPr marL="0" indent="0" algn="ctr">
              <a:buNone/>
            </a:pPr>
            <a:r>
              <a:rPr lang="en-US" sz="4000" b="1" dirty="0">
                <a:solidFill>
                  <a:srgbClr val="0000FF"/>
                </a:solidFill>
              </a:rPr>
              <a:t>Filter fast </a:t>
            </a:r>
            <a:r>
              <a:rPr lang="en-US" sz="4000" dirty="0">
                <a:solidFill>
                  <a:srgbClr val="0000FF"/>
                </a:solidFill>
              </a:rPr>
              <a:t>before you align</a:t>
            </a:r>
          </a:p>
          <a:p>
            <a:pPr marL="0" indent="0" algn="ctr">
              <a:buNone/>
            </a:pPr>
            <a:endParaRPr lang="en-US" dirty="0">
              <a:solidFill>
                <a:srgbClr val="0000FF"/>
              </a:solidFill>
            </a:endParaRPr>
          </a:p>
          <a:p>
            <a:pPr marL="0" indent="0" algn="ctr">
              <a:buNone/>
            </a:pPr>
            <a:endParaRPr lang="en-US" dirty="0">
              <a:solidFill>
                <a:srgbClr val="0000FF"/>
              </a:solidFill>
            </a:endParaRPr>
          </a:p>
          <a:p>
            <a:pPr marL="0" indent="0" algn="ctr">
              <a:buNone/>
            </a:pPr>
            <a:r>
              <a:rPr lang="en-US" sz="4000" dirty="0">
                <a:solidFill>
                  <a:srgbClr val="FF0000"/>
                </a:solidFill>
              </a:rPr>
              <a:t>Minimize costly </a:t>
            </a:r>
          </a:p>
          <a:p>
            <a:pPr marL="0" indent="0" algn="ctr">
              <a:buNone/>
            </a:pPr>
            <a:r>
              <a:rPr lang="en-US" sz="4000" dirty="0">
                <a:solidFill>
                  <a:srgbClr val="FF0000"/>
                </a:solidFill>
              </a:rPr>
              <a:t>“approximate string comparisons”</a:t>
            </a:r>
          </a:p>
        </p:txBody>
      </p:sp>
      <p:sp>
        <p:nvSpPr>
          <p:cNvPr id="4" name="Slide Number Placeholder 3">
            <a:extLst>
              <a:ext uri="{FF2B5EF4-FFF2-40B4-BE49-F238E27FC236}">
                <a16:creationId xmlns:a16="http://schemas.microsoft.com/office/drawing/2014/main" id="{F91FB115-7ECC-6A41-BF95-5BD8C929FAFF}"/>
              </a:ext>
            </a:extLst>
          </p:cNvPr>
          <p:cNvSpPr>
            <a:spLocks noGrp="1"/>
          </p:cNvSpPr>
          <p:nvPr>
            <p:ph type="sldNum" sz="quarter" idx="11"/>
          </p:nvPr>
        </p:nvSpPr>
        <p:spPr/>
        <p:txBody>
          <a:bodyPr/>
          <a:lstStyle/>
          <a:p>
            <a:pPr>
              <a:defRPr/>
            </a:pPr>
            <a:fld id="{8E574D81-B5DE-384D-B24B-566C679AE608}" type="slidenum">
              <a:rPr lang="en-US" smtClean="0"/>
              <a:pPr>
                <a:defRPr/>
              </a:pPr>
              <a:t>7</a:t>
            </a:fld>
            <a:endParaRPr lang="en-US"/>
          </a:p>
        </p:txBody>
      </p:sp>
    </p:spTree>
    <p:extLst>
      <p:ext uri="{BB962C8B-B14F-4D97-AF65-F5344CB8AC3E}">
        <p14:creationId xmlns:p14="http://schemas.microsoft.com/office/powerpoint/2010/main" val="3354126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Memory </a:t>
            </a:r>
            <a:r>
              <a:rPr lang="en-US" sz="4400" dirty="0"/>
              <a:t>Reliability/Security</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70</a:t>
            </a:fld>
            <a:endParaRPr lang="en-US">
              <a:solidFill>
                <a:srgbClr val="000000"/>
              </a:solidFill>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r>
              <a:rPr lang="en-US" sz="1500" dirty="0">
                <a:solidFill>
                  <a:srgbClr val="000000"/>
                </a:solidFill>
                <a:hlinkClick r:id="rId3"/>
              </a:rPr>
              <a:t>https://people.inf.ethz.ch/omutlu/pub/rowhammer-and-other-memory-issues_date17.pdf</a:t>
            </a:r>
            <a:r>
              <a:rPr lang="en-US" sz="1500" dirty="0">
                <a:solidFill>
                  <a:srgbClr val="000000"/>
                </a:solidFill>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122712186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71</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6004292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72</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38800798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Solution Direction: Principled Designs</a:t>
            </a:r>
          </a:p>
        </p:txBody>
      </p:sp>
      <p:sp>
        <p:nvSpPr>
          <p:cNvPr id="3" name="Content Placeholder 2"/>
          <p:cNvSpPr>
            <a:spLocks noGrp="1"/>
          </p:cNvSpPr>
          <p:nvPr>
            <p:ph idx="1"/>
          </p:nvPr>
        </p:nvSpPr>
        <p:spPr>
          <a:xfrm>
            <a:off x="179512" y="548680"/>
            <a:ext cx="8784976" cy="5193723"/>
          </a:xfrm>
        </p:spPr>
        <p:txBody>
          <a:bodyPr/>
          <a:lstStyle/>
          <a:p>
            <a:pPr marL="0" indent="0" algn="ctr">
              <a:buNone/>
            </a:pPr>
            <a:endParaRPr lang="en-US" sz="5200" dirty="0"/>
          </a:p>
          <a:p>
            <a:pPr marL="0" indent="0" algn="ctr">
              <a:buNone/>
            </a:pPr>
            <a:r>
              <a:rPr lang="en-US" sz="5200" dirty="0">
                <a:solidFill>
                  <a:srgbClr val="0000FF"/>
                </a:solidFill>
              </a:rPr>
              <a:t>Design fundamentally secure</a:t>
            </a:r>
          </a:p>
          <a:p>
            <a:pPr marL="0" indent="0" algn="ctr">
              <a:buNone/>
            </a:pPr>
            <a:r>
              <a:rPr lang="en-US" sz="5200" dirty="0">
                <a:solidFill>
                  <a:srgbClr val="0000FF"/>
                </a:solidFill>
              </a:rPr>
              <a:t>computing architectures </a:t>
            </a:r>
          </a:p>
          <a:p>
            <a:pPr marL="0" indent="0" algn="ctr">
              <a:buNone/>
            </a:pPr>
            <a:endParaRPr lang="en-US" sz="5200" dirty="0">
              <a:solidFill>
                <a:srgbClr val="0000FF"/>
              </a:solidFill>
            </a:endParaRPr>
          </a:p>
          <a:p>
            <a:pPr marL="0" indent="0" algn="ctr">
              <a:buNone/>
            </a:pPr>
            <a:r>
              <a:rPr lang="en-US" sz="5200" dirty="0">
                <a:solidFill>
                  <a:srgbClr val="FF0000"/>
                </a:solidFill>
              </a:rPr>
              <a:t>Predict and prevent </a:t>
            </a:r>
          </a:p>
          <a:p>
            <a:pPr marL="0" indent="0" algn="ctr">
              <a:buNone/>
            </a:pPr>
            <a:r>
              <a:rPr lang="en-US" sz="5200" dirty="0">
                <a:solidFill>
                  <a:srgbClr val="FF0000"/>
                </a:solidFill>
              </a:rPr>
              <a:t>such safety issues</a:t>
            </a:r>
          </a:p>
          <a:p>
            <a:pPr marL="0" indent="0" algn="ctr">
              <a:buNone/>
            </a:pPr>
            <a:endParaRPr lang="en-US" sz="5200"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73</a:t>
            </a:fld>
            <a:endParaRPr lang="en-US"/>
          </a:p>
        </p:txBody>
      </p:sp>
    </p:spTree>
    <p:extLst>
      <p:ext uri="{BB962C8B-B14F-4D97-AF65-F5344CB8AC3E}">
        <p14:creationId xmlns:p14="http://schemas.microsoft.com/office/powerpoint/2010/main" val="9110040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Architecting for Security </a:t>
            </a:r>
          </a:p>
        </p:txBody>
      </p:sp>
      <p:sp>
        <p:nvSpPr>
          <p:cNvPr id="3" name="Content Placeholder 2"/>
          <p:cNvSpPr>
            <a:spLocks noGrp="1"/>
          </p:cNvSpPr>
          <p:nvPr>
            <p:ph idx="1"/>
          </p:nvPr>
        </p:nvSpPr>
        <p:spPr>
          <a:xfrm>
            <a:off x="0" y="980728"/>
            <a:ext cx="9144000" cy="5112568"/>
          </a:xfrm>
        </p:spPr>
        <p:txBody>
          <a:bodyPr/>
          <a:lstStyle/>
          <a:p>
            <a:r>
              <a:rPr lang="en-US" b="1" dirty="0">
                <a:solidFill>
                  <a:srgbClr val="FF0000"/>
                </a:solidFill>
              </a:rPr>
              <a:t>Understand</a:t>
            </a:r>
            <a:r>
              <a:rPr lang="en-US" dirty="0">
                <a:solidFill>
                  <a:srgbClr val="FF0000"/>
                </a:solidFill>
              </a:rPr>
              <a:t>:</a:t>
            </a:r>
            <a:r>
              <a:rPr lang="en-US" dirty="0">
                <a:solidFill>
                  <a:srgbClr val="0000FF"/>
                </a:solidFill>
              </a:rPr>
              <a:t> Methods for vulnerability modeling &amp; discovery</a:t>
            </a:r>
          </a:p>
          <a:p>
            <a:pPr lvl="1"/>
            <a:r>
              <a:rPr lang="en-US" dirty="0"/>
              <a:t>Modeling and prediction based on real (device) data and analysis</a:t>
            </a:r>
          </a:p>
          <a:p>
            <a:pPr lvl="1"/>
            <a:r>
              <a:rPr lang="en-US" dirty="0"/>
              <a:t>Understanding vulnerabilities</a:t>
            </a:r>
          </a:p>
          <a:p>
            <a:pPr lvl="1"/>
            <a:r>
              <a:rPr lang="en-US" dirty="0"/>
              <a:t>Metrics for secure architectures</a:t>
            </a:r>
          </a:p>
          <a:p>
            <a:pPr marL="0" indent="0">
              <a:buNone/>
            </a:pPr>
            <a:endParaRPr lang="en-US" sz="1800" dirty="0"/>
          </a:p>
          <a:p>
            <a:r>
              <a:rPr lang="en-US" b="1" dirty="0">
                <a:solidFill>
                  <a:srgbClr val="FF0000"/>
                </a:solidFill>
              </a:rPr>
              <a:t>Architect</a:t>
            </a:r>
            <a:r>
              <a:rPr lang="en-US" dirty="0">
                <a:solidFill>
                  <a:srgbClr val="FF0000"/>
                </a:solidFill>
              </a:rPr>
              <a:t>:</a:t>
            </a:r>
            <a:r>
              <a:rPr lang="en-US" dirty="0">
                <a:solidFill>
                  <a:srgbClr val="0000FF"/>
                </a:solidFill>
              </a:rPr>
              <a:t> Principled architectures with security as key concern</a:t>
            </a:r>
          </a:p>
          <a:p>
            <a:pPr lvl="1"/>
            <a:r>
              <a:rPr lang="en-US" dirty="0"/>
              <a:t>Good partitioning of duties across the stack</a:t>
            </a:r>
          </a:p>
          <a:p>
            <a:pPr lvl="1"/>
            <a:r>
              <a:rPr lang="en-US" dirty="0"/>
              <a:t>Cannot give up performance and efficiency</a:t>
            </a:r>
          </a:p>
          <a:p>
            <a:pPr lvl="1"/>
            <a:r>
              <a:rPr lang="en-US" dirty="0"/>
              <a:t>Patch-ability in the field</a:t>
            </a:r>
          </a:p>
          <a:p>
            <a:endParaRPr lang="en-US" sz="1800" dirty="0"/>
          </a:p>
          <a:p>
            <a:r>
              <a:rPr lang="en-US" b="1" dirty="0">
                <a:solidFill>
                  <a:srgbClr val="FF0000"/>
                </a:solidFill>
              </a:rPr>
              <a:t>Design &amp; Test</a:t>
            </a:r>
            <a:r>
              <a:rPr lang="en-US" dirty="0">
                <a:solidFill>
                  <a:srgbClr val="FF0000"/>
                </a:solidFill>
              </a:rPr>
              <a:t>:</a:t>
            </a:r>
            <a:r>
              <a:rPr lang="en-US" dirty="0">
                <a:solidFill>
                  <a:srgbClr val="0000FF"/>
                </a:solidFill>
              </a:rPr>
              <a:t> Principled design, automation, (online) testing</a:t>
            </a:r>
          </a:p>
          <a:p>
            <a:pPr lvl="1"/>
            <a:r>
              <a:rPr lang="en-US" dirty="0"/>
              <a:t>Design for security</a:t>
            </a:r>
          </a:p>
          <a:p>
            <a:pPr lvl="1"/>
            <a:r>
              <a:rPr lang="en-US"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8681737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75</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ea typeface="ＭＳ Ｐゴシック" charset="0"/>
                <a:cs typeface="ＭＳ Ｐゴシック" charset="0"/>
              </a:rPr>
              <a:t>Kim+, “</a:t>
            </a:r>
            <a:r>
              <a:rPr lang="en-US" sz="1600" dirty="0">
                <a:solidFill>
                  <a:srgbClr val="0000FF"/>
                </a:solidFill>
              </a:rPr>
              <a:t>Flipping Bits in Memory Without Accessing Them: An Experimental Study of DRAM Disturbance Errors</a:t>
            </a:r>
            <a:r>
              <a:rPr lang="en-US" sz="1600" dirty="0">
                <a:solidFill>
                  <a:srgbClr val="000000"/>
                </a:solidFill>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a:solidFill>
                  <a:srgbClr val="FFFF00"/>
                </a:solidFill>
                <a:effectLst>
                  <a:outerShdw blurRad="38100" dist="38100" dir="2700000" algn="tl">
                    <a:srgbClr val="000000">
                      <a:alpha val="43137"/>
                    </a:srgbClr>
                  </a:outerShdw>
                </a:effectLst>
              </a:rPr>
              <a:t>Temperature</a:t>
            </a:r>
          </a:p>
          <a:p>
            <a:pPr algn="ctr">
              <a:lnSpc>
                <a:spcPct val="90000"/>
              </a:lnSpc>
            </a:pPr>
            <a:r>
              <a:rPr lang="en-US" sz="2400" b="1">
                <a:solidFill>
                  <a:srgbClr val="FFFF00"/>
                </a:solidFill>
                <a:effectLst>
                  <a:outerShdw blurRad="38100" dist="38100" dir="2700000" algn="tl">
                    <a:srgbClr val="000000">
                      <a:alpha val="43137"/>
                    </a:srgbClr>
                  </a:outerShdw>
                </a:effectLst>
              </a:rPr>
              <a:t>Controller</a:t>
            </a:r>
          </a:p>
          <a:p>
            <a:pPr algn="ctr">
              <a:lnSpc>
                <a:spcPct val="90000"/>
              </a:lnSpc>
            </a:pPr>
            <a:endParaRPr lang="en-US" sz="3200" b="1">
              <a:solidFill>
                <a:srgbClr val="FFFF00"/>
              </a:solidFill>
              <a:effectLst>
                <a:outerShdw blurRad="38100" dist="38100" dir="2700000" algn="tl">
                  <a:srgbClr val="000000">
                    <a:alpha val="43137"/>
                  </a:srgbClr>
                </a:outerShdw>
              </a:effectLst>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effectLst>
                  <a:outerShdw blurRad="38100" dist="38100" dir="2700000" algn="tl">
                    <a:srgbClr val="000000">
                      <a:alpha val="43137"/>
                    </a:srgbClr>
                  </a:outerShdw>
                </a:effectLst>
              </a:rPr>
              <a:t>PC</a:t>
            </a:r>
            <a:endParaRPr lang="en-US" sz="2400" b="1">
              <a:solidFill>
                <a:srgbClr val="FFFF00"/>
              </a:solidFill>
              <a:effectLst>
                <a:outerShdw blurRad="38100" dist="38100" dir="2700000" algn="tl">
                  <a:srgbClr val="000000">
                    <a:alpha val="43137"/>
                  </a:srgbClr>
                </a:outerShdw>
              </a:effectLst>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a:solidFill>
                  <a:srgbClr val="FFFF00"/>
                </a:solidFill>
                <a:effectLst>
                  <a:outerShdw blurRad="38100" dist="38100" dir="2700000" algn="tl">
                    <a:srgbClr val="000000">
                      <a:alpha val="43137"/>
                    </a:srgbClr>
                  </a:outerShdw>
                </a:effectLst>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
        <p:nvSpPr>
          <p:cNvPr id="12" name="Title 1"/>
          <p:cNvSpPr txBox="1">
            <a:spLocks/>
          </p:cNvSpPr>
          <p:nvPr/>
        </p:nvSpPr>
        <p:spPr bwMode="auto">
          <a:xfrm>
            <a:off x="107504" y="152400"/>
            <a:ext cx="9036496"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r>
              <a:rPr lang="en-US" sz="3500" dirty="0">
                <a:solidFill>
                  <a:srgbClr val="006633"/>
                </a:solidFill>
              </a:rPr>
              <a:t>Understand and Model with Experiments (DRAM)</a:t>
            </a:r>
          </a:p>
        </p:txBody>
      </p:sp>
    </p:spTree>
    <p:extLst>
      <p:ext uri="{BB962C8B-B14F-4D97-AF65-F5344CB8AC3E}">
        <p14:creationId xmlns:p14="http://schemas.microsoft.com/office/powerpoint/2010/main" val="3538018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Understand and Model with Experiments (Flash)</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FFFF00"/>
                  </a:solidFill>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FFFF00"/>
                </a:solidFill>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a:solidFill>
                    <a:srgbClr val="FFFF00"/>
                  </a:solidFill>
                </a:rPr>
                <a:t>Virtex-II Pro</a:t>
              </a:r>
            </a:p>
            <a:p>
              <a:pPr algn="ctr">
                <a:defRPr/>
              </a:pPr>
              <a:r>
                <a:rPr lang="en-US" sz="1800" kern="0">
                  <a:solidFill>
                    <a:srgbClr val="FFFF00"/>
                  </a:solidFill>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FFFF00"/>
              </a:solidFill>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a:solidFill>
                  <a:srgbClr val="FFFF00"/>
                </a:solidFill>
              </a:rPr>
              <a:t>Virtex-V FPGA</a:t>
            </a:r>
          </a:p>
          <a:p>
            <a:pPr algn="ctr">
              <a:defRPr/>
            </a:pPr>
            <a:r>
              <a:rPr lang="en-US" sz="1800" kern="0">
                <a:solidFill>
                  <a:srgbClr val="FFFF00"/>
                </a:solidFill>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0066CC"/>
                </a:solidFill>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0000FF"/>
                  </a:solidFill>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0000FF"/>
                  </a:solidFill>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dirty="0">
                  <a:solidFill>
                    <a:srgbClr val="0000FF"/>
                  </a:solidFill>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eaLnBrk="0" hangingPunct="0">
              <a:defRPr/>
            </a:pPr>
            <a:endParaRPr lang="en-US" kern="0">
              <a:solidFill>
                <a:sysClr val="windowText" lastClr="000000"/>
              </a:solidFill>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dirty="0">
                <a:solidFill>
                  <a:srgbClr val="FFFF00"/>
                </a:solidFill>
              </a:rPr>
              <a:t>1x-nm</a:t>
            </a:r>
          </a:p>
          <a:p>
            <a:pPr algn="ctr">
              <a:defRPr/>
            </a:pPr>
            <a:r>
              <a:rPr lang="en-US" sz="1800" kern="0" dirty="0">
                <a:solidFill>
                  <a:srgbClr val="FFFF00"/>
                </a:solidFill>
              </a:rPr>
              <a:t>NAND Flash</a:t>
            </a:r>
          </a:p>
        </p:txBody>
      </p:sp>
      <p:sp>
        <p:nvSpPr>
          <p:cNvPr id="61" name="Rectangle 60"/>
          <p:cNvSpPr/>
          <p:nvPr/>
        </p:nvSpPr>
        <p:spPr>
          <a:xfrm>
            <a:off x="-36512" y="5805264"/>
            <a:ext cx="6858001" cy="738664"/>
          </a:xfrm>
          <a:prstGeom prst="rect">
            <a:avLst/>
          </a:prstGeom>
        </p:spPr>
        <p:txBody>
          <a:bodyPr wrap="square">
            <a:spAutoFit/>
          </a:bodyPr>
          <a:lstStyle/>
          <a:p>
            <a:r>
              <a:rPr lang="en-US" sz="1400" dirty="0">
                <a:solidFill>
                  <a:srgbClr val="006633"/>
                </a:solidFill>
              </a:rPr>
              <a:t>[DATE 2012, ICCD 2012, DATE 2013, ITJ 2013, ICCD 2013, SIGMETRICS 2014, HPCA 2015, DSN 2015, MSST 2015, JSAC 2016, HPCA 2017, DFRWS 2017, </a:t>
            </a:r>
          </a:p>
          <a:p>
            <a:r>
              <a:rPr lang="en-US" sz="1400" dirty="0">
                <a:solidFill>
                  <a:srgbClr val="006633"/>
                </a:solidFill>
              </a:rPr>
              <a:t>PIEEE’17, HPCA’18]</a:t>
            </a:r>
            <a:endParaRPr lang="en-US" sz="1400" dirty="0">
              <a:solidFill>
                <a:srgbClr val="000000"/>
              </a:solidFill>
            </a:endParaRPr>
          </a:p>
        </p:txBody>
      </p:sp>
      <p:sp>
        <p:nvSpPr>
          <p:cNvPr id="5" name="TextBox 4"/>
          <p:cNvSpPr txBox="1"/>
          <p:nvPr/>
        </p:nvSpPr>
        <p:spPr>
          <a:xfrm>
            <a:off x="-19422" y="6496146"/>
            <a:ext cx="9332690" cy="307777"/>
          </a:xfrm>
          <a:prstGeom prst="rect">
            <a:avLst/>
          </a:prstGeom>
          <a:noFill/>
        </p:spPr>
        <p:txBody>
          <a:bodyPr wrap="none" rtlCol="0">
            <a:spAutoFit/>
          </a:bodyPr>
          <a:lstStyle/>
          <a:p>
            <a:r>
              <a:rPr lang="en-US" sz="1400" dirty="0">
                <a:solidFill>
                  <a:srgbClr val="000000"/>
                </a:solidFill>
              </a:rPr>
              <a:t>Cai+, “</a:t>
            </a:r>
            <a:r>
              <a:rPr lang="en-US" sz="1400" dirty="0">
                <a:solidFill>
                  <a:srgbClr val="0000FF"/>
                </a:solidFill>
              </a:rPr>
              <a:t>Error Characterization, Mitigation, and Recovery in Flash Memory Based Solid State Drives</a:t>
            </a:r>
            <a:r>
              <a:rPr lang="en-US" sz="1400" dirty="0">
                <a:solidFill>
                  <a:srgbClr val="000000"/>
                </a:solidFill>
              </a:rPr>
              <a:t>,” Proc. IEEE 2017.</a:t>
            </a:r>
          </a:p>
        </p:txBody>
      </p:sp>
    </p:spTree>
    <p:extLst>
      <p:ext uri="{BB962C8B-B14F-4D97-AF65-F5344CB8AC3E}">
        <p14:creationId xmlns:p14="http://schemas.microsoft.com/office/powerpoint/2010/main" val="148991883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are Two Other Solution Directions</a:t>
            </a:r>
          </a:p>
        </p:txBody>
      </p:sp>
      <p:sp>
        <p:nvSpPr>
          <p:cNvPr id="3" name="Content Placeholder 2"/>
          <p:cNvSpPr>
            <a:spLocks noGrp="1"/>
          </p:cNvSpPr>
          <p:nvPr>
            <p:ph idx="1"/>
          </p:nvPr>
        </p:nvSpPr>
        <p:spPr>
          <a:xfrm>
            <a:off x="107504" y="980728"/>
            <a:ext cx="8964488" cy="5193723"/>
          </a:xfrm>
        </p:spPr>
        <p:txBody>
          <a:bodyPr/>
          <a:lstStyle/>
          <a:p>
            <a:r>
              <a:rPr lang="en-US" b="1" dirty="0">
                <a:solidFill>
                  <a:srgbClr val="FF0000"/>
                </a:solidFill>
              </a:rPr>
              <a:t>New Technologies: </a:t>
            </a:r>
            <a:r>
              <a:rPr lang="en-US" dirty="0"/>
              <a:t>Replace or (more likely) augment DRAM with a different technology</a:t>
            </a:r>
          </a:p>
          <a:p>
            <a:pPr lvl="1"/>
            <a:r>
              <a:rPr lang="en-US" dirty="0">
                <a:solidFill>
                  <a:srgbClr val="0000FF"/>
                </a:solidFill>
              </a:rPr>
              <a:t>Non-volatile memories</a:t>
            </a:r>
          </a:p>
          <a:p>
            <a:endParaRPr lang="en-US" dirty="0"/>
          </a:p>
          <a:p>
            <a:r>
              <a:rPr lang="en-US" b="1" dirty="0">
                <a:solidFill>
                  <a:srgbClr val="FF0000"/>
                </a:solidFill>
              </a:rPr>
              <a:t>Embracing Un-reliability:</a:t>
            </a:r>
            <a:r>
              <a:rPr lang="en-US" dirty="0">
                <a:solidFill>
                  <a:srgbClr val="FF0000"/>
                </a:solidFill>
              </a:rPr>
              <a:t> </a:t>
            </a:r>
          </a:p>
          <a:p>
            <a:pPr marL="0" indent="0">
              <a:buNone/>
            </a:pPr>
            <a:r>
              <a:rPr lang="en-US" dirty="0">
                <a:solidFill>
                  <a:srgbClr val="FF0000"/>
                </a:solidFill>
              </a:rPr>
              <a:t>    </a:t>
            </a:r>
            <a:r>
              <a:rPr lang="en-US" dirty="0"/>
              <a:t>Design memories with different reliability</a:t>
            </a:r>
          </a:p>
          <a:p>
            <a:pPr marL="0" indent="0">
              <a:buNone/>
            </a:pPr>
            <a:r>
              <a:rPr lang="en-US" dirty="0"/>
              <a:t>    and store data intelligently across them</a:t>
            </a:r>
          </a:p>
          <a:p>
            <a:pPr marL="0" indent="0">
              <a:buNone/>
            </a:pPr>
            <a:endParaRPr lang="en-US" dirty="0"/>
          </a:p>
          <a:p>
            <a:pPr marL="0" indent="0">
              <a:buNone/>
            </a:pPr>
            <a:endParaRPr lang="en-US" dirty="0"/>
          </a:p>
          <a:p>
            <a:r>
              <a:rPr lang="en-US" dirty="0"/>
              <a:t>…</a:t>
            </a:r>
          </a:p>
          <a:p>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77</a:t>
            </a:fld>
            <a:endParaRPr lang="en-US"/>
          </a:p>
        </p:txBody>
      </p:sp>
      <p:sp>
        <p:nvSpPr>
          <p:cNvPr id="5" name="TextBox 4"/>
          <p:cNvSpPr txBox="1"/>
          <p:nvPr/>
        </p:nvSpPr>
        <p:spPr>
          <a:xfrm>
            <a:off x="179512" y="5445224"/>
            <a:ext cx="8784976" cy="1323439"/>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457200" fontAlgn="base">
              <a:spcBef>
                <a:spcPct val="0"/>
              </a:spcBef>
              <a:spcAft>
                <a:spcPct val="0"/>
              </a:spcAft>
            </a:pPr>
            <a:r>
              <a:rPr lang="en-US" sz="4000" b="1" dirty="0">
                <a:solidFill>
                  <a:srgbClr val="0000FF"/>
                </a:solidFill>
                <a:latin typeface="Calibri"/>
              </a:rPr>
              <a:t>Fundamental solutions to security require co-design across the hierarchy</a:t>
            </a:r>
          </a:p>
        </p:txBody>
      </p:sp>
      <p:sp>
        <p:nvSpPr>
          <p:cNvPr id="19" name="Text Box 17"/>
          <p:cNvSpPr txBox="1">
            <a:spLocks noChangeArrowheads="1"/>
          </p:cNvSpPr>
          <p:nvPr/>
        </p:nvSpPr>
        <p:spPr bwMode="auto">
          <a:xfrm>
            <a:off x="6957984" y="333077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20" name="Text Box 18"/>
          <p:cNvSpPr txBox="1">
            <a:spLocks noChangeAspect="1" noChangeArrowheads="1"/>
          </p:cNvSpPr>
          <p:nvPr/>
        </p:nvSpPr>
        <p:spPr bwMode="auto">
          <a:xfrm>
            <a:off x="6957984" y="295929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21" name="Text Box 19"/>
          <p:cNvSpPr txBox="1">
            <a:spLocks noChangeAspect="1" noChangeArrowheads="1"/>
          </p:cNvSpPr>
          <p:nvPr/>
        </p:nvSpPr>
        <p:spPr bwMode="auto">
          <a:xfrm>
            <a:off x="6954809" y="229498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22" name="Text Box 20"/>
          <p:cNvSpPr txBox="1">
            <a:spLocks noChangeAspect="1" noChangeArrowheads="1"/>
          </p:cNvSpPr>
          <p:nvPr/>
        </p:nvSpPr>
        <p:spPr bwMode="auto">
          <a:xfrm>
            <a:off x="6954809" y="192350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23" name="Text Box 21"/>
          <p:cNvSpPr txBox="1">
            <a:spLocks noChangeAspect="1" noChangeArrowheads="1"/>
          </p:cNvSpPr>
          <p:nvPr/>
        </p:nvSpPr>
        <p:spPr bwMode="auto">
          <a:xfrm>
            <a:off x="6954809" y="155679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24" name="Text Box 22"/>
          <p:cNvSpPr txBox="1">
            <a:spLocks noChangeAspect="1" noChangeArrowheads="1"/>
          </p:cNvSpPr>
          <p:nvPr/>
        </p:nvSpPr>
        <p:spPr bwMode="auto">
          <a:xfrm>
            <a:off x="6957984" y="3703836"/>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cs typeface="Arial" charset="0"/>
              </a:rPr>
              <a:t>Logic</a:t>
            </a:r>
          </a:p>
          <a:p>
            <a:pPr>
              <a:defRPr/>
            </a:pPr>
            <a:endParaRPr lang="en-US" sz="1750" dirty="0">
              <a:solidFill>
                <a:srgbClr val="000000"/>
              </a:solidFill>
              <a:cs typeface="Arial" charset="0"/>
            </a:endParaRPr>
          </a:p>
        </p:txBody>
      </p:sp>
      <p:sp>
        <p:nvSpPr>
          <p:cNvPr id="25" name="Text Box 23"/>
          <p:cNvSpPr txBox="1">
            <a:spLocks noChangeAspect="1" noChangeArrowheads="1"/>
          </p:cNvSpPr>
          <p:nvPr/>
        </p:nvSpPr>
        <p:spPr bwMode="auto">
          <a:xfrm>
            <a:off x="6957984" y="407531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26" name="Text Box 24"/>
          <p:cNvSpPr txBox="1">
            <a:spLocks noChangeAspect="1" noChangeArrowheads="1"/>
          </p:cNvSpPr>
          <p:nvPr/>
        </p:nvSpPr>
        <p:spPr bwMode="auto">
          <a:xfrm>
            <a:off x="6957984" y="263691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27" name="Text Box 23"/>
          <p:cNvSpPr txBox="1">
            <a:spLocks noChangeAspect="1" noChangeArrowheads="1"/>
          </p:cNvSpPr>
          <p:nvPr/>
        </p:nvSpPr>
        <p:spPr bwMode="auto">
          <a:xfrm>
            <a:off x="6959572" y="443091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28" name="Rounded Rectangle 27"/>
          <p:cNvSpPr>
            <a:spLocks noChangeArrowheads="1"/>
          </p:cNvSpPr>
          <p:nvPr/>
        </p:nvSpPr>
        <p:spPr bwMode="auto">
          <a:xfrm rot="5400000">
            <a:off x="6849380" y="2033972"/>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FF"/>
              </a:solidFill>
            </a:endParaRPr>
          </a:p>
        </p:txBody>
      </p:sp>
    </p:spTree>
    <p:extLst>
      <p:ext uri="{BB962C8B-B14F-4D97-AF65-F5344CB8AC3E}">
        <p14:creationId xmlns:p14="http://schemas.microsoft.com/office/powerpoint/2010/main" val="6238708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Secure, Reliable, Safe</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78</a:t>
            </a:fld>
            <a:endParaRPr lang="en-US">
              <a:solidFill>
                <a:srgbClr val="000000"/>
              </a:solidFill>
            </a:endParaRPr>
          </a:p>
        </p:txBody>
      </p:sp>
    </p:spTree>
    <p:extLst>
      <p:ext uri="{BB962C8B-B14F-4D97-AF65-F5344CB8AC3E}">
        <p14:creationId xmlns:p14="http://schemas.microsoft.com/office/powerpoint/2010/main" val="55432475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One Important 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79</a:t>
            </a:fld>
            <a:endParaRPr lang="en-US"/>
          </a:p>
        </p:txBody>
      </p:sp>
    </p:spTree>
    <p:extLst>
      <p:ext uri="{BB962C8B-B14F-4D97-AF65-F5344CB8AC3E}">
        <p14:creationId xmlns:p14="http://schemas.microsoft.com/office/powerpoint/2010/main" val="185577491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Object 3"/>
          <p:cNvGraphicFramePr>
            <a:graphicFrameLocks noChangeAspect="1"/>
          </p:cNvGraphicFramePr>
          <p:nvPr>
            <p:extLst/>
          </p:nvPr>
        </p:nvGraphicFramePr>
        <p:xfrm>
          <a:off x="273396" y="2692989"/>
          <a:ext cx="8556908" cy="3646726"/>
        </p:xfrm>
        <a:graphic>
          <a:graphicData uri="http://schemas.openxmlformats.org/presentationml/2006/ole">
            <mc:AlternateContent xmlns:mc="http://schemas.openxmlformats.org/markup-compatibility/2006">
              <mc:Choice xmlns:v="urn:schemas-microsoft-com:vml" Requires="v">
                <p:oleObj spid="_x0000_s4113" name="Visio" r:id="rId4" imgW="9268335" imgH="3950208" progId="Visio.Drawing.11">
                  <p:embed/>
                </p:oleObj>
              </mc:Choice>
              <mc:Fallback>
                <p:oleObj name="Visio" r:id="rId4" imgW="9268335" imgH="3950208" progId="Visio.Drawing.11">
                  <p:embed/>
                  <p:pic>
                    <p:nvPicPr>
                      <p:cNvPr id="4" name="Object 3"/>
                      <p:cNvPicPr/>
                      <p:nvPr/>
                    </p:nvPicPr>
                    <p:blipFill>
                      <a:blip r:embed="rId5"/>
                      <a:stretch>
                        <a:fillRect/>
                      </a:stretch>
                    </p:blipFill>
                    <p:spPr>
                      <a:xfrm>
                        <a:off x="273396" y="2692989"/>
                        <a:ext cx="8556908" cy="3646726"/>
                      </a:xfrm>
                      <a:prstGeom prst="rect">
                        <a:avLst/>
                      </a:prstGeom>
                    </p:spPr>
                  </p:pic>
                </p:oleObj>
              </mc:Fallback>
            </mc:AlternateContent>
          </a:graphicData>
        </a:graphic>
      </p:graphicFrame>
      <p:sp>
        <p:nvSpPr>
          <p:cNvPr id="5" name="Title 1"/>
          <p:cNvSpPr txBox="1">
            <a:spLocks/>
          </p:cNvSpPr>
          <p:nvPr/>
        </p:nvSpPr>
        <p:spPr>
          <a:xfrm>
            <a:off x="228600" y="152400"/>
            <a:ext cx="8610600" cy="1066800"/>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dirty="0">
                <a:solidFill>
                  <a:schemeClr val="accent3">
                    <a:lumMod val="50000"/>
                  </a:schemeClr>
                </a:solidFill>
              </a:rPr>
              <a:t>An Example Solution: </a:t>
            </a:r>
            <a:r>
              <a:rPr lang="en-US" dirty="0" err="1">
                <a:solidFill>
                  <a:schemeClr val="accent3">
                    <a:lumMod val="50000"/>
                  </a:schemeClr>
                </a:solidFill>
              </a:rPr>
              <a:t>GateKeeper</a:t>
            </a:r>
            <a:endParaRPr kumimoji="0" lang="en-US" sz="4000" b="0" i="0" u="none" strike="noStrike" kern="0" cap="none" spc="0" normalizeH="0" baseline="0" noProof="0" dirty="0">
              <a:ln>
                <a:noFill/>
              </a:ln>
              <a:solidFill>
                <a:srgbClr val="1F497D"/>
              </a:solidFill>
              <a:effectLst/>
              <a:uLnTx/>
              <a:uFillTx/>
              <a:latin typeface="Garamond"/>
              <a:ea typeface="+mj-ea"/>
              <a:cs typeface="+mj-cs"/>
            </a:endParaRPr>
          </a:p>
        </p:txBody>
      </p:sp>
      <p:pic>
        <p:nvPicPr>
          <p:cNvPr id="9" name="Picture 8" descr="http://www.fpgadeveloper.com/wp-content/uploads/2016/03/fpga-drive-bring-up-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275"/>
          <a:stretch/>
        </p:blipFill>
        <p:spPr bwMode="auto">
          <a:xfrm>
            <a:off x="3536006" y="1275733"/>
            <a:ext cx="1878272" cy="1243731"/>
          </a:xfrm>
          <a:prstGeom prst="rect">
            <a:avLst/>
          </a:prstGeom>
          <a:noFill/>
          <a:extLst>
            <a:ext uri="{909E8E84-426E-40DD-AFC4-6F175D3DCCD1}">
              <a14:hiddenFill xmlns:a14="http://schemas.microsoft.com/office/drawing/2010/main">
                <a:solidFill>
                  <a:srgbClr val="FFFFFF"/>
                </a:solidFill>
              </a14:hiddenFill>
            </a:ext>
          </a:extLst>
        </p:spPr>
      </p:pic>
      <p:sp>
        <p:nvSpPr>
          <p:cNvPr id="10" name="Cube 9"/>
          <p:cNvSpPr>
            <a:spLocks/>
          </p:cNvSpPr>
          <p:nvPr/>
        </p:nvSpPr>
        <p:spPr>
          <a:xfrm>
            <a:off x="1364419" y="1508488"/>
            <a:ext cx="1645920" cy="1005840"/>
          </a:xfrm>
          <a:prstGeom prst="cube">
            <a:avLst/>
          </a:prstGeom>
          <a:ln/>
        </p:spPr>
        <p:style>
          <a:lnRef idx="3">
            <a:schemeClr val="lt1"/>
          </a:lnRef>
          <a:fillRef idx="1">
            <a:schemeClr val="accent1"/>
          </a:fillRef>
          <a:effectRef idx="1">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uropa"/>
                <a:ea typeface="+mn-ea"/>
                <a:cs typeface="+mn-cs"/>
              </a:rPr>
              <a:t>Alignment Filter</a:t>
            </a:r>
          </a:p>
        </p:txBody>
      </p:sp>
      <p:sp>
        <p:nvSpPr>
          <p:cNvPr id="11" name="Cross 10"/>
          <p:cNvSpPr/>
          <p:nvPr/>
        </p:nvSpPr>
        <p:spPr>
          <a:xfrm>
            <a:off x="3106352" y="1787354"/>
            <a:ext cx="406406" cy="406406"/>
          </a:xfrm>
          <a:prstGeom prst="plus">
            <a:avLst>
              <a:gd name="adj" fmla="val 37284"/>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12" name="Group 11"/>
          <p:cNvGrpSpPr/>
          <p:nvPr/>
        </p:nvGrpSpPr>
        <p:grpSpPr>
          <a:xfrm>
            <a:off x="5953706" y="862882"/>
            <a:ext cx="2109214" cy="1899606"/>
            <a:chOff x="6300192" y="517140"/>
            <a:chExt cx="2736304" cy="2464377"/>
          </a:xfrm>
        </p:grpSpPr>
        <p:grpSp>
          <p:nvGrpSpPr>
            <p:cNvPr id="13" name="Group 12"/>
            <p:cNvGrpSpPr/>
            <p:nvPr/>
          </p:nvGrpSpPr>
          <p:grpSpPr>
            <a:xfrm>
              <a:off x="7111817" y="517140"/>
              <a:ext cx="1080120" cy="1876623"/>
              <a:chOff x="-108520" y="4149080"/>
              <a:chExt cx="1080120" cy="1876623"/>
            </a:xfrm>
          </p:grpSpPr>
          <p:sp>
            <p:nvSpPr>
              <p:cNvPr id="15" name="TextBox 14"/>
              <p:cNvSpPr txBox="1"/>
              <p:nvPr/>
            </p:nvSpPr>
            <p:spPr>
              <a:xfrm>
                <a:off x="467544" y="4437113"/>
                <a:ext cx="504056" cy="5190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2A55D6"/>
                    </a:solidFill>
                    <a:effectLst/>
                    <a:uLnTx/>
                    <a:uFillTx/>
                    <a:latin typeface="Tahoma"/>
                    <a:ea typeface="+mn-ea"/>
                    <a:cs typeface="+mn-cs"/>
                  </a:rPr>
                  <a:t>st</a:t>
                </a:r>
                <a:endParaRPr kumimoji="0" lang="en-US" sz="2000" b="0" i="0" u="none" strike="noStrike" kern="1200" cap="none" spc="0" normalizeH="0" baseline="0" noProof="0" dirty="0">
                  <a:ln>
                    <a:noFill/>
                  </a:ln>
                  <a:solidFill>
                    <a:srgbClr val="2A55D6"/>
                  </a:solidFill>
                  <a:effectLst/>
                  <a:uLnTx/>
                  <a:uFillTx/>
                  <a:latin typeface="Tahoma"/>
                  <a:ea typeface="+mn-ea"/>
                  <a:cs typeface="+mn-cs"/>
                </a:endParaRPr>
              </a:p>
            </p:txBody>
          </p:sp>
          <p:sp>
            <p:nvSpPr>
              <p:cNvPr id="16" name="Rectangle 15"/>
              <p:cNvSpPr/>
              <p:nvPr/>
            </p:nvSpPr>
            <p:spPr>
              <a:xfrm>
                <a:off x="-108520" y="4149080"/>
                <a:ext cx="1038132" cy="187662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55D6"/>
                    </a:solidFill>
                    <a:effectLst/>
                    <a:uLnTx/>
                    <a:uFillTx/>
                    <a:latin typeface="Tahoma"/>
                    <a:ea typeface="+mn-ea"/>
                    <a:cs typeface="+mn-cs"/>
                  </a:rPr>
                  <a:t>1</a:t>
                </a:r>
              </a:p>
            </p:txBody>
          </p:sp>
        </p:grpSp>
        <p:sp>
          <p:nvSpPr>
            <p:cNvPr id="14" name="Rectangle 13"/>
            <p:cNvSpPr/>
            <p:nvPr/>
          </p:nvSpPr>
          <p:spPr>
            <a:xfrm>
              <a:off x="6300192" y="2063170"/>
              <a:ext cx="2736304" cy="91834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55D6"/>
                  </a:solidFill>
                  <a:effectLst/>
                  <a:uLnTx/>
                  <a:uFillTx/>
                  <a:latin typeface="Tahoma"/>
                  <a:ea typeface="+mn-ea"/>
                  <a:cs typeface="+mn-cs"/>
                </a:rPr>
                <a:t>FPGA-based Alignment Filter.</a:t>
              </a:r>
            </a:p>
          </p:txBody>
        </p:sp>
      </p:grpSp>
      <p:sp>
        <p:nvSpPr>
          <p:cNvPr id="17" name="Equal 16"/>
          <p:cNvSpPr/>
          <p:nvPr/>
        </p:nvSpPr>
        <p:spPr>
          <a:xfrm>
            <a:off x="5475548" y="1775284"/>
            <a:ext cx="587150" cy="422906"/>
          </a:xfrm>
          <a:prstGeom prst="mathEqual">
            <a:avLst/>
          </a:prstGeom>
          <a:solidFill>
            <a:srgbClr val="FE0606"/>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Tree>
    <p:extLst>
      <p:ext uri="{BB962C8B-B14F-4D97-AF65-F5344CB8AC3E}">
        <p14:creationId xmlns:p14="http://schemas.microsoft.com/office/powerpoint/2010/main" val="45805519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Issues in Future Platforms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14406" y="2564904"/>
            <a:ext cx="686590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9489461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(Human) Hierarchy of Needs, Revisited</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81</a:t>
            </a:fld>
            <a:endParaRPr lang="en-US" altLang="en-US">
              <a:solidFill>
                <a:srgbClr val="000000"/>
              </a:solidFill>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r>
              <a:rPr lang="en-US" dirty="0">
                <a:solidFill>
                  <a:srgbClr val="000000"/>
                </a:solidFill>
              </a:rPr>
              <a:t>Maslow, “</a:t>
            </a:r>
            <a:r>
              <a:rPr lang="en-US" dirty="0">
                <a:solidFill>
                  <a:srgbClr val="0000FF"/>
                </a:solidFill>
              </a:rPr>
              <a:t>A Theory of Human Motivation</a:t>
            </a:r>
            <a:r>
              <a:rPr lang="en-US" dirty="0">
                <a:solidFill>
                  <a:srgbClr val="000000"/>
                </a:solidFill>
              </a:rPr>
              <a:t>,” </a:t>
            </a:r>
          </a:p>
          <a:p>
            <a:r>
              <a:rPr lang="en-US" dirty="0">
                <a:solidFill>
                  <a:srgbClr val="000000"/>
                </a:solidFill>
              </a:rPr>
              <a:t>Psychological Review, 1943. </a:t>
            </a:r>
          </a:p>
        </p:txBody>
      </p:sp>
      <p:sp>
        <p:nvSpPr>
          <p:cNvPr id="7" name="TextBox 6"/>
          <p:cNvSpPr txBox="1"/>
          <p:nvPr/>
        </p:nvSpPr>
        <p:spPr>
          <a:xfrm>
            <a:off x="3778884" y="4869160"/>
            <a:ext cx="4033476" cy="584775"/>
          </a:xfrm>
          <a:prstGeom prst="rect">
            <a:avLst/>
          </a:prstGeom>
          <a:solidFill>
            <a:srgbClr val="A285C1"/>
          </a:solidFill>
        </p:spPr>
        <p:txBody>
          <a:bodyPr wrap="none" rtlCol="0">
            <a:spAutoFit/>
          </a:bodyPr>
          <a:lstStyle/>
          <a:p>
            <a:r>
              <a:rPr lang="en-US" sz="3200" b="1">
                <a:solidFill>
                  <a:srgbClr val="FFFF00"/>
                </a:solidFill>
              </a:rPr>
              <a:t>Everlasting energy</a:t>
            </a:r>
            <a:endParaRPr lang="en-US" sz="3200" b="1" dirty="0">
              <a:solidFill>
                <a:srgbClr val="FFFF00"/>
              </a:solidFill>
            </a:endParaRPr>
          </a:p>
        </p:txBody>
      </p:sp>
      <p:sp>
        <p:nvSpPr>
          <p:cNvPr id="8" name="TextBox 7"/>
          <p:cNvSpPr txBox="1"/>
          <p:nvPr/>
        </p:nvSpPr>
        <p:spPr>
          <a:xfrm>
            <a:off x="1780551" y="6512454"/>
            <a:ext cx="3160741" cy="246221"/>
          </a:xfrm>
          <a:prstGeom prst="rect">
            <a:avLst/>
          </a:prstGeom>
          <a:noFill/>
        </p:spPr>
        <p:txBody>
          <a:bodyPr wrap="none" rtlCol="0">
            <a:spAutoFit/>
          </a:bodyPr>
          <a:lstStyle/>
          <a:p>
            <a:r>
              <a:rPr lang="en-US" sz="1000" dirty="0">
                <a:solidFill>
                  <a:srgbClr val="000000"/>
                </a:solidFill>
                <a:latin typeface="Calibri"/>
                <a:cs typeface="Calibri"/>
              </a:rPr>
              <a:t>Source: https://</a:t>
            </a:r>
            <a:r>
              <a:rPr lang="en-US" sz="1000" dirty="0" err="1">
                <a:solidFill>
                  <a:srgbClr val="000000"/>
                </a:solidFill>
                <a:latin typeface="Calibri"/>
                <a:cs typeface="Calibri"/>
              </a:rPr>
              <a:t>www.simplypsychology.org</a:t>
            </a:r>
            <a:r>
              <a:rPr lang="en-US" sz="1000" dirty="0">
                <a:solidFill>
                  <a:srgbClr val="000000"/>
                </a:solidFill>
                <a:latin typeface="Calibri"/>
                <a:cs typeface="Calibri"/>
              </a:rPr>
              <a:t>/</a:t>
            </a:r>
            <a:r>
              <a:rPr lang="en-US" sz="1000" dirty="0" err="1">
                <a:solidFill>
                  <a:srgbClr val="000000"/>
                </a:solidFill>
                <a:latin typeface="Calibri"/>
                <a:cs typeface="Calibri"/>
              </a:rPr>
              <a:t>maslow.html</a:t>
            </a:r>
            <a:endParaRPr lang="en-US" sz="1000" dirty="0">
              <a:solidFill>
                <a:srgbClr val="000000"/>
              </a:solidFill>
              <a:latin typeface="Calibri"/>
              <a:cs typeface="Calibri"/>
            </a:endParaRPr>
          </a:p>
        </p:txBody>
      </p:sp>
      <p:sp>
        <p:nvSpPr>
          <p:cNvPr id="9" name="TextBox 8"/>
          <p:cNvSpPr txBox="1"/>
          <p:nvPr/>
        </p:nvSpPr>
        <p:spPr>
          <a:xfrm>
            <a:off x="227414" y="1052736"/>
            <a:ext cx="4477380" cy="1477328"/>
          </a:xfrm>
          <a:prstGeom prst="rect">
            <a:avLst/>
          </a:prstGeom>
          <a:noFill/>
        </p:spPr>
        <p:txBody>
          <a:bodyPr wrap="none" rtlCol="0">
            <a:spAutoFit/>
          </a:bodyPr>
          <a:lstStyle/>
          <a:p>
            <a:r>
              <a:rPr lang="en-US" dirty="0">
                <a:solidFill>
                  <a:srgbClr val="000000"/>
                </a:solidFill>
              </a:rPr>
              <a:t>Maslow, “</a:t>
            </a:r>
            <a:r>
              <a:rPr lang="en-US" dirty="0">
                <a:solidFill>
                  <a:srgbClr val="0000FF"/>
                </a:solidFill>
              </a:rPr>
              <a:t>A Theory of Human Motivation</a:t>
            </a:r>
            <a:r>
              <a:rPr lang="en-US" dirty="0">
                <a:solidFill>
                  <a:srgbClr val="000000"/>
                </a:solidFill>
              </a:rPr>
              <a:t>,” </a:t>
            </a:r>
          </a:p>
          <a:p>
            <a:r>
              <a:rPr lang="en-US" dirty="0">
                <a:solidFill>
                  <a:srgbClr val="000000"/>
                </a:solidFill>
              </a:rPr>
              <a:t>Psychological Review, 1943. </a:t>
            </a:r>
          </a:p>
          <a:p>
            <a:endParaRPr lang="en-US" dirty="0">
              <a:solidFill>
                <a:srgbClr val="000000"/>
              </a:solidFill>
            </a:endParaRPr>
          </a:p>
          <a:p>
            <a:r>
              <a:rPr lang="en-US" dirty="0">
                <a:solidFill>
                  <a:srgbClr val="000000"/>
                </a:solidFill>
              </a:rPr>
              <a:t>Maslow, “</a:t>
            </a:r>
            <a:r>
              <a:rPr lang="en-US" dirty="0">
                <a:solidFill>
                  <a:srgbClr val="0000FF"/>
                </a:solidFill>
              </a:rPr>
              <a:t>Motivation and Personality</a:t>
            </a:r>
            <a:r>
              <a:rPr lang="en-US" dirty="0">
                <a:solidFill>
                  <a:srgbClr val="000000"/>
                </a:solidFill>
              </a:rPr>
              <a:t>,”</a:t>
            </a:r>
          </a:p>
          <a:p>
            <a:r>
              <a:rPr lang="en-US" dirty="0">
                <a:solidFill>
                  <a:srgbClr val="000000"/>
                </a:solidFill>
              </a:rPr>
              <a:t>Book, 1954-1970.</a:t>
            </a:r>
          </a:p>
        </p:txBody>
      </p:sp>
    </p:spTree>
    <p:extLst>
      <p:ext uri="{BB962C8B-B14F-4D97-AF65-F5344CB8AC3E}">
        <p14:creationId xmlns:p14="http://schemas.microsoft.com/office/powerpoint/2010/main" val="16062233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82</a:t>
            </a:fld>
            <a:endParaRPr lang="en-US" altLang="en-US"/>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02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r>
              <a:rPr lang="en-US" sz="1000" dirty="0">
                <a:latin typeface="Calibri"/>
                <a:cs typeface="Calibri"/>
              </a:rPr>
              <a:t>Source: V. </a:t>
            </a:r>
            <a:r>
              <a:rPr lang="en-US" sz="1000" dirty="0" err="1">
                <a:latin typeface="Calibri"/>
                <a:cs typeface="Calibri"/>
              </a:rPr>
              <a:t>Milutinovic</a:t>
            </a:r>
            <a:endParaRPr lang="en-US" sz="1000" dirty="0">
              <a:latin typeface="Calibri"/>
              <a:cs typeface="Calibri"/>
            </a:endParaRPr>
          </a:p>
        </p:txBody>
      </p:sp>
    </p:spTree>
    <p:extLst>
      <p:ext uri="{BB962C8B-B14F-4D97-AF65-F5344CB8AC3E}">
        <p14:creationId xmlns:p14="http://schemas.microsoft.com/office/powerpoint/2010/main" val="324976064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83</a:t>
            </a:fld>
            <a:endParaRPr lang="en-US" altLang="en-US"/>
          </a:p>
        </p:txBody>
      </p:sp>
      <p:pic>
        <p:nvPicPr>
          <p:cNvPr id="6" name="Picture 2" descr="C:\1nenad\Widnes_Smo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13891"/>
            <a:ext cx="8763000" cy="495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r>
              <a:rPr lang="en-US" sz="1000" dirty="0">
                <a:latin typeface="Calibri"/>
                <a:cs typeface="Calibri"/>
              </a:rPr>
              <a:t>Source: V. </a:t>
            </a:r>
            <a:r>
              <a:rPr lang="en-US" sz="1000" dirty="0" err="1">
                <a:latin typeface="Calibri"/>
                <a:cs typeface="Calibri"/>
              </a:rPr>
              <a:t>Milutinovic</a:t>
            </a:r>
            <a:endParaRPr lang="en-US" sz="1000" dirty="0">
              <a:latin typeface="Calibri"/>
              <a:cs typeface="Calibri"/>
            </a:endParaRPr>
          </a:p>
        </p:txBody>
      </p:sp>
    </p:spTree>
    <p:extLst>
      <p:ext uri="{BB962C8B-B14F-4D97-AF65-F5344CB8AC3E}">
        <p14:creationId xmlns:p14="http://schemas.microsoft.com/office/powerpoint/2010/main" val="270562281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Sustainable</a:t>
            </a:r>
          </a:p>
          <a:p>
            <a:pPr marL="0" indent="0" algn="ctr">
              <a:buNone/>
            </a:pPr>
            <a:r>
              <a:rPr lang="en-US" sz="6400" dirty="0">
                <a:solidFill>
                  <a:srgbClr val="FF0000"/>
                </a:solidFill>
              </a:rPr>
              <a:t>and</a:t>
            </a:r>
          </a:p>
          <a:p>
            <a:pPr marL="0" indent="0" algn="ctr">
              <a:buNone/>
            </a:pPr>
            <a:r>
              <a:rPr lang="en-US" sz="6400" dirty="0">
                <a:solidFill>
                  <a:srgbClr val="FF0000"/>
                </a:solidFill>
              </a:rPr>
              <a:t>Energy Efficient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84</a:t>
            </a:fld>
            <a:endParaRPr lang="en-US">
              <a:solidFill>
                <a:srgbClr val="000000"/>
              </a:solidFill>
            </a:endParaRPr>
          </a:p>
        </p:txBody>
      </p:sp>
    </p:spTree>
    <p:extLst>
      <p:ext uri="{BB962C8B-B14F-4D97-AF65-F5344CB8AC3E}">
        <p14:creationId xmlns:p14="http://schemas.microsoft.com/office/powerpoint/2010/main" val="192596367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85</a:t>
            </a:fld>
            <a:endParaRPr lang="en-US" altLang="en-US">
              <a:solidFill>
                <a:srgbClr val="000000"/>
              </a:solidFill>
            </a:endParaRPr>
          </a:p>
        </p:txBody>
      </p:sp>
    </p:spTree>
    <p:extLst>
      <p:ext uri="{BB962C8B-B14F-4D97-AF65-F5344CB8AC3E}">
        <p14:creationId xmlns:p14="http://schemas.microsoft.com/office/powerpoint/2010/main" val="1548825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86</a:t>
            </a:fld>
            <a:endParaRPr lang="en-US" altLang="en-US">
              <a:solidFill>
                <a:srgbClr val="000000"/>
              </a:solidFill>
            </a:endParaRPr>
          </a:p>
        </p:txBody>
      </p:sp>
    </p:spTree>
    <p:extLst>
      <p:ext uri="{BB962C8B-B14F-4D97-AF65-F5344CB8AC3E}">
        <p14:creationId xmlns:p14="http://schemas.microsoft.com/office/powerpoint/2010/main" val="145445613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87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2378567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88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86104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11" name="Picture 10"/>
          <p:cNvPicPr>
            <a:picLocks noChangeAspect="1"/>
          </p:cNvPicPr>
          <p:nvPr/>
        </p:nvPicPr>
        <p:blipFill>
          <a:blip r:embed="rId6"/>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119087639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89</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83384"/>
            <a:ext cx="6669360" cy="304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511963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8C23-FA4B-DC43-9A4E-AB414CD1EE1B}"/>
              </a:ext>
            </a:extLst>
          </p:cNvPr>
          <p:cNvSpPr>
            <a:spLocks noGrp="1"/>
          </p:cNvSpPr>
          <p:nvPr>
            <p:ph type="title"/>
          </p:nvPr>
        </p:nvSpPr>
        <p:spPr/>
        <p:txBody>
          <a:bodyPr/>
          <a:lstStyle/>
          <a:p>
            <a:r>
              <a:rPr lang="en-US" dirty="0"/>
              <a:t>FPGA-Based Alignment Filtering</a:t>
            </a:r>
          </a:p>
        </p:txBody>
      </p:sp>
      <p:sp>
        <p:nvSpPr>
          <p:cNvPr id="3" name="Content Placeholder 2">
            <a:extLst>
              <a:ext uri="{FF2B5EF4-FFF2-40B4-BE49-F238E27FC236}">
                <a16:creationId xmlns:a16="http://schemas.microsoft.com/office/drawing/2014/main" id="{7D7272F7-812F-9A42-AE52-085A1B7B969B}"/>
              </a:ext>
            </a:extLst>
          </p:cNvPr>
          <p:cNvSpPr>
            <a:spLocks noGrp="1"/>
          </p:cNvSpPr>
          <p:nvPr>
            <p:ph idx="1"/>
          </p:nvPr>
        </p:nvSpPr>
        <p:spPr>
          <a:xfrm>
            <a:off x="228600" y="980728"/>
            <a:ext cx="8610600" cy="4876800"/>
          </a:xfrm>
        </p:spPr>
        <p:txBody>
          <a:bodyPr/>
          <a:lstStyle/>
          <a:p>
            <a:r>
              <a:rPr lang="en-US" sz="2200" dirty="0"/>
              <a:t>Mohammed </a:t>
            </a:r>
            <a:r>
              <a:rPr lang="en-US" sz="2200" dirty="0" err="1"/>
              <a:t>Alser</a:t>
            </a:r>
            <a:r>
              <a:rPr lang="en-US" sz="2200" dirty="0"/>
              <a:t>, Hasan Hassan, </a:t>
            </a:r>
            <a:r>
              <a:rPr lang="en-US" sz="2200" dirty="0" err="1"/>
              <a:t>Hongyi</a:t>
            </a:r>
            <a:r>
              <a:rPr lang="en-US" sz="2200" dirty="0"/>
              <a:t> Xin, </a:t>
            </a:r>
            <a:r>
              <a:rPr lang="en-US" sz="2200" dirty="0" err="1"/>
              <a:t>Oguz</a:t>
            </a:r>
            <a:r>
              <a:rPr lang="en-US" sz="2200" dirty="0"/>
              <a:t> </a:t>
            </a:r>
            <a:r>
              <a:rPr lang="en-US" sz="2200" dirty="0" err="1"/>
              <a:t>Ergin</a:t>
            </a:r>
            <a:r>
              <a:rPr lang="en-US" sz="2200" dirty="0"/>
              <a:t>, Onur Mutlu, and Can Alkan</a:t>
            </a:r>
            <a:br>
              <a:rPr lang="en-US" sz="2200" dirty="0"/>
            </a:br>
            <a:r>
              <a:rPr lang="en-US" sz="2200" b="1" dirty="0">
                <a:hlinkClick r:id="rId2"/>
              </a:rPr>
              <a:t>"GateKeeper: A New Hardware Architecture for Accelerating Pre-Alignment in DNA Short Read Mapping"</a:t>
            </a:r>
            <a:br>
              <a:rPr lang="en-US" sz="2200" dirty="0"/>
            </a:br>
            <a:r>
              <a:rPr lang="en-US" sz="2200" b="1" i="1" dirty="0">
                <a:hlinkClick r:id="rId3"/>
              </a:rPr>
              <a:t>Bioinformatics</a:t>
            </a:r>
            <a:r>
              <a:rPr lang="en-US" sz="2200" dirty="0"/>
              <a:t>, [published online, May 31], 2017. </a:t>
            </a:r>
            <a:br>
              <a:rPr lang="en-US" sz="2200" dirty="0"/>
            </a:br>
            <a:r>
              <a:rPr lang="en-US" sz="2200" dirty="0"/>
              <a:t>[</a:t>
            </a:r>
            <a:r>
              <a:rPr lang="en-US" sz="2200" dirty="0">
                <a:hlinkClick r:id="rId4"/>
              </a:rPr>
              <a:t>Source Code</a:t>
            </a:r>
            <a:r>
              <a:rPr lang="en-US" sz="2200" dirty="0"/>
              <a:t>] </a:t>
            </a:r>
            <a:br>
              <a:rPr lang="en-US" sz="2200" dirty="0"/>
            </a:br>
            <a:r>
              <a:rPr lang="en-US" sz="2200" dirty="0"/>
              <a:t>[</a:t>
            </a:r>
            <a:r>
              <a:rPr lang="en-US" sz="2200" dirty="0">
                <a:hlinkClick r:id="rId5"/>
              </a:rPr>
              <a:t>Online link at Bioinformatics Journal</a:t>
            </a:r>
            <a:r>
              <a:rPr lang="en-US" sz="2200" dirty="0"/>
              <a:t>]</a:t>
            </a:r>
          </a:p>
          <a:p>
            <a:endParaRPr lang="en-US" sz="2200" dirty="0"/>
          </a:p>
        </p:txBody>
      </p:sp>
      <p:sp>
        <p:nvSpPr>
          <p:cNvPr id="4" name="Slide Number Placeholder 3">
            <a:extLst>
              <a:ext uri="{FF2B5EF4-FFF2-40B4-BE49-F238E27FC236}">
                <a16:creationId xmlns:a16="http://schemas.microsoft.com/office/drawing/2014/main" id="{D883C8AB-36A8-254D-9CE5-089EFEBE3CA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590AFA7F-FE4D-6F48-BB4A-2296F0C0FBB8}"/>
              </a:ext>
            </a:extLst>
          </p:cNvPr>
          <p:cNvPicPr>
            <a:picLocks noChangeAspect="1"/>
          </p:cNvPicPr>
          <p:nvPr/>
        </p:nvPicPr>
        <p:blipFill>
          <a:blip r:embed="rId6"/>
          <a:stretch>
            <a:fillRect/>
          </a:stretch>
        </p:blipFill>
        <p:spPr>
          <a:xfrm>
            <a:off x="0" y="3930359"/>
            <a:ext cx="9144000" cy="2450969"/>
          </a:xfrm>
          <a:prstGeom prst="rect">
            <a:avLst/>
          </a:prstGeom>
        </p:spPr>
      </p:pic>
    </p:spTree>
    <p:extLst>
      <p:ext uri="{BB962C8B-B14F-4D97-AF65-F5344CB8AC3E}">
        <p14:creationId xmlns:p14="http://schemas.microsoft.com/office/powerpoint/2010/main" val="47727222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r>
              <a:rPr lang="en-US" sz="1250" dirty="0">
                <a:solidFill>
                  <a:srgbClr val="000000"/>
                </a:solidFill>
              </a:rPr>
              <a:t>Mutlu+, “</a:t>
            </a:r>
            <a:r>
              <a:rPr lang="en-US" sz="1250" dirty="0">
                <a:solidFill>
                  <a:srgbClr val="0000FF"/>
                </a:solidFill>
              </a:rPr>
              <a:t>Runahead Execution: An Alternative to Very Large Instruction Windows for Out-of-Order Processors</a:t>
            </a:r>
            <a:r>
              <a:rPr lang="en-US" sz="1250" dirty="0">
                <a:solidFill>
                  <a:srgbClr val="000000"/>
                </a:solidFill>
              </a:rPr>
              <a:t>,” HPCA 2003.</a:t>
            </a:r>
          </a:p>
        </p:txBody>
      </p:sp>
    </p:spTree>
    <p:extLst>
      <p:ext uri="{BB962C8B-B14F-4D97-AF65-F5344CB8AC3E}">
        <p14:creationId xmlns:p14="http://schemas.microsoft.com/office/powerpoint/2010/main" val="17580799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a:defRPr/>
            </a:pPr>
            <a:fld id="{C693BED2-1B18-8744-B8F0-03CBD3594789}" type="slidenum">
              <a:rPr lang="en-US" altLang="en-US"/>
              <a:pPr>
                <a:defRPr/>
              </a:pPr>
              <a:t>91</a:t>
            </a:fld>
            <a:endParaRPr lang="en-US" altLang="en-US"/>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505671790"/>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92</a:t>
            </a:fld>
            <a:endParaRPr lang="en-US"/>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r>
              <a:rPr lang="en-US" sz="1250" dirty="0" err="1">
                <a:solidFill>
                  <a:srgbClr val="000000"/>
                </a:solidFill>
              </a:rPr>
              <a:t>Kanev</a:t>
            </a:r>
            <a:r>
              <a:rPr lang="en-US" sz="1250" dirty="0">
                <a:solidFill>
                  <a:srgbClr val="000000"/>
                </a:solidFill>
              </a:rPr>
              <a:t>+, “</a:t>
            </a:r>
            <a:r>
              <a:rPr lang="en-US" sz="1250" dirty="0">
                <a:solidFill>
                  <a:srgbClr val="0000FF"/>
                </a:solidFill>
              </a:rPr>
              <a:t>Profiling a Warehouse-Scale Computer</a:t>
            </a:r>
            <a:r>
              <a:rPr lang="en-US" sz="1250" dirty="0">
                <a:solidFill>
                  <a:srgbClr val="000000"/>
                </a:solidFill>
              </a:rPr>
              <a:t>,” ISCA 2015.</a:t>
            </a:r>
          </a:p>
        </p:txBody>
      </p:sp>
    </p:spTree>
    <p:extLst>
      <p:ext uri="{BB962C8B-B14F-4D97-AF65-F5344CB8AC3E}">
        <p14:creationId xmlns:p14="http://schemas.microsoft.com/office/powerpoint/2010/main" val="2848259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93</a:t>
            </a:fld>
            <a:endParaRPr lang="en-US"/>
          </a:p>
        </p:txBody>
      </p:sp>
      <p:sp>
        <p:nvSpPr>
          <p:cNvPr id="7" name="TextBox 6"/>
          <p:cNvSpPr txBox="1"/>
          <p:nvPr/>
        </p:nvSpPr>
        <p:spPr>
          <a:xfrm>
            <a:off x="2339752" y="6528683"/>
            <a:ext cx="4516749" cy="284693"/>
          </a:xfrm>
          <a:prstGeom prst="rect">
            <a:avLst/>
          </a:prstGeom>
          <a:noFill/>
        </p:spPr>
        <p:txBody>
          <a:bodyPr wrap="none" rtlCol="0">
            <a:spAutoFit/>
          </a:bodyPr>
          <a:lstStyle/>
          <a:p>
            <a:r>
              <a:rPr lang="en-US" sz="1250" dirty="0" err="1">
                <a:solidFill>
                  <a:srgbClr val="000000"/>
                </a:solidFill>
              </a:rPr>
              <a:t>Kanev</a:t>
            </a:r>
            <a:r>
              <a:rPr lang="en-US" sz="1250" dirty="0">
                <a:solidFill>
                  <a:srgbClr val="000000"/>
                </a:solidFill>
              </a:rPr>
              <a:t>+, “</a:t>
            </a:r>
            <a:r>
              <a:rPr lang="en-US" sz="1250" dirty="0">
                <a:solidFill>
                  <a:srgbClr val="0000FF"/>
                </a:solidFill>
              </a:rPr>
              <a:t>Profiling a Warehouse-Scale Computer</a:t>
            </a:r>
            <a:r>
              <a:rPr lang="en-US" sz="1250" dirty="0">
                <a:solidFill>
                  <a:srgbClr val="000000"/>
                </a:solidFill>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28238698"/>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94</a:t>
            </a:fld>
            <a:endParaRPr lang="en-US"/>
          </a:p>
        </p:txBody>
      </p:sp>
    </p:spTree>
    <p:extLst>
      <p:ext uri="{BB962C8B-B14F-4D97-AF65-F5344CB8AC3E}">
        <p14:creationId xmlns:p14="http://schemas.microsoft.com/office/powerpoint/2010/main" val="8221197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95</a:t>
            </a:fld>
            <a:endParaRPr lang="en-US"/>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45660134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78AE50-A064-BF4D-97C5-B7B9F4FAAF31}" type="slidenum">
              <a:rPr lang="en-US" sz="1600">
                <a:solidFill>
                  <a:srgbClr val="000000"/>
                </a:solidFill>
                <a:latin typeface="Garamond" charset="0"/>
              </a:rPr>
              <a:pPr eaLnBrk="1" hangingPunct="1"/>
              <a:t>96</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FFFFFF"/>
                </a:solidFill>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797822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78AE50-A064-BF4D-97C5-B7B9F4FAAF31}" type="slidenum">
              <a:rPr lang="en-US" sz="1600">
                <a:solidFill>
                  <a:srgbClr val="000000"/>
                </a:solidFill>
                <a:latin typeface="Garamond" charset="0"/>
              </a:rPr>
              <a:pPr eaLnBrk="1" hangingPunct="1"/>
              <a:t>97</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FFFFFF"/>
                </a:solidFill>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algn="ctr"/>
            <a:r>
              <a:rPr lang="en-US" sz="4000" dirty="0">
                <a:solidFill>
                  <a:srgbClr val="FFFFFF"/>
                </a:solidFill>
              </a:rPr>
              <a:t>A memory access consumes ~1000X </a:t>
            </a:r>
          </a:p>
          <a:p>
            <a:pPr algn="ctr"/>
            <a:r>
              <a:rPr lang="en-US" sz="4000" dirty="0">
                <a:solidFill>
                  <a:srgbClr val="FFFFFF"/>
                </a:solidFill>
              </a:rPr>
              <a:t>the energy of a complex addition </a:t>
            </a:r>
          </a:p>
        </p:txBody>
      </p:sp>
    </p:spTree>
    <p:extLst>
      <p:ext uri="{BB962C8B-B14F-4D97-AF65-F5344CB8AC3E}">
        <p14:creationId xmlns:p14="http://schemas.microsoft.com/office/powerpoint/2010/main" val="678322235"/>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78AE50-A064-BF4D-97C5-B7B9F4FAAF31}" type="slidenum">
              <a:rPr lang="en-US" sz="1600">
                <a:solidFill>
                  <a:srgbClr val="000000"/>
                </a:solidFill>
                <a:latin typeface="Garamond" charset="0"/>
              </a:rPr>
              <a:pPr eaLnBrk="1" hangingPunct="1"/>
              <a:t>98</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FFFFFF"/>
                </a:solidFill>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algn="ctr"/>
            <a:r>
              <a:rPr lang="en-US" sz="4000" dirty="0">
                <a:solidFill>
                  <a:srgbClr val="FFFFFF"/>
                </a:solidFill>
              </a:rPr>
              <a:t>A memory access consumes ~1000X </a:t>
            </a:r>
          </a:p>
          <a:p>
            <a:pPr algn="ctr"/>
            <a:r>
              <a:rPr lang="en-US" sz="4000" dirty="0">
                <a:solidFill>
                  <a:srgbClr val="FFFFFF"/>
                </a:solidFill>
              </a:rPr>
              <a:t>the energy of a complex addition </a:t>
            </a:r>
          </a:p>
        </p:txBody>
      </p:sp>
    </p:spTree>
    <p:extLst>
      <p:ext uri="{BB962C8B-B14F-4D97-AF65-F5344CB8AC3E}">
        <p14:creationId xmlns:p14="http://schemas.microsoft.com/office/powerpoint/2010/main" val="1277773813"/>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99</a:t>
            </a:fld>
            <a:endParaRPr lang="en-US"/>
          </a:p>
        </p:txBody>
      </p:sp>
    </p:spTree>
    <p:extLst>
      <p:ext uri="{BB962C8B-B14F-4D97-AF65-F5344CB8AC3E}">
        <p14:creationId xmlns:p14="http://schemas.microsoft.com/office/powerpoint/2010/main" val="708005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3.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7.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4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8.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2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2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lIns="0" tIns="0" rIns="0" bIns="0" rtlCol="0" anchor="ctr"/>
      <a:lstStyle>
        <a:defPPr algn="ctr">
          <a:lnSpc>
            <a:spcPts val="2000"/>
          </a:lnSpc>
          <a:defRPr sz="2400" spc="-8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6.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7.xml><?xml version="1.0" encoding="utf-8"?>
<a:theme xmlns:a="http://schemas.openxmlformats.org/drawingml/2006/main" name="2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8.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7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63.xml><?xml version="1.0" encoding="utf-8"?>
<a:theme xmlns:a="http://schemas.openxmlformats.org/drawingml/2006/main" name="1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78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183998</TotalTime>
  <Words>10687</Words>
  <Application>Microsoft Macintosh PowerPoint</Application>
  <PresentationFormat>On-screen Show (4:3)</PresentationFormat>
  <Paragraphs>2129</Paragraphs>
  <Slides>224</Slides>
  <Notes>43</Notes>
  <HiddenSlides>0</HiddenSlides>
  <MMClips>0</MMClips>
  <ScaleCrop>false</ScaleCrop>
  <HeadingPairs>
    <vt:vector size="8" baseType="variant">
      <vt:variant>
        <vt:lpstr>Fonts Used</vt:lpstr>
      </vt:variant>
      <vt:variant>
        <vt:i4>25</vt:i4>
      </vt:variant>
      <vt:variant>
        <vt:lpstr>Theme</vt:lpstr>
      </vt:variant>
      <vt:variant>
        <vt:i4>69</vt:i4>
      </vt:variant>
      <vt:variant>
        <vt:lpstr>Embedded OLE Servers</vt:lpstr>
      </vt:variant>
      <vt:variant>
        <vt:i4>1</vt:i4>
      </vt:variant>
      <vt:variant>
        <vt:lpstr>Slide Titles</vt:lpstr>
      </vt:variant>
      <vt:variant>
        <vt:i4>224</vt:i4>
      </vt:variant>
    </vt:vector>
  </HeadingPairs>
  <TitlesOfParts>
    <vt:vector size="319" baseType="lpstr">
      <vt:lpstr>ＭＳ Ｐゴシック</vt:lpstr>
      <vt:lpstr>ＭＳ Ｐゴシック</vt:lpstr>
      <vt:lpstr>나눔고딕</vt:lpstr>
      <vt:lpstr>ヒラギノ角ゴ ProN W6</vt:lpstr>
      <vt:lpstr>Adobe Garamond Pro</vt:lpstr>
      <vt:lpstr>Arial</vt:lpstr>
      <vt:lpstr>Arial Narrow</vt:lpstr>
      <vt:lpstr>Calibri</vt:lpstr>
      <vt:lpstr>Calibri Light</vt:lpstr>
      <vt:lpstr>Cambria</vt:lpstr>
      <vt:lpstr>Cambria Math</vt:lpstr>
      <vt:lpstr>Corbel</vt:lpstr>
      <vt:lpstr>Courier New</vt:lpstr>
      <vt:lpstr>europa</vt:lpstr>
      <vt:lpstr>Futura Medium</vt:lpstr>
      <vt:lpstr>Garamond</vt:lpstr>
      <vt:lpstr>Gill Sans MT</vt:lpstr>
      <vt:lpstr>Lucida Grande</vt:lpstr>
      <vt:lpstr>Myriad Pro Bold Cond</vt:lpstr>
      <vt:lpstr>Myriad Pro Cond</vt:lpstr>
      <vt:lpstr>Tahoma</vt:lpstr>
      <vt:lpstr>Times New Roman</vt:lpstr>
      <vt:lpstr>Verdana</vt:lpstr>
      <vt:lpstr>Vista Sans OT Medium</vt:lpstr>
      <vt:lpstr>Wingdings</vt:lpstr>
      <vt:lpstr>Edge</vt:lpstr>
      <vt:lpstr>1_Edge</vt:lpstr>
      <vt:lpstr>3_Edge</vt:lpstr>
      <vt:lpstr>4_Edge</vt:lpstr>
      <vt:lpstr>6_Edge</vt:lpstr>
      <vt:lpstr>8_Edge</vt:lpstr>
      <vt:lpstr>2_Office Theme</vt:lpstr>
      <vt:lpstr>9_Edge</vt:lpstr>
      <vt:lpstr>16_Edge</vt:lpstr>
      <vt:lpstr>17_Edge</vt:lpstr>
      <vt:lpstr>13_Edge</vt:lpstr>
      <vt:lpstr>23_Edge</vt:lpstr>
      <vt:lpstr>35_Edge</vt:lpstr>
      <vt:lpstr>36_Edge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139_Edge</vt:lpstr>
      <vt:lpstr>143_Edge</vt:lpstr>
      <vt:lpstr>144_Edge</vt:lpstr>
      <vt:lpstr>146_Edge</vt:lpstr>
      <vt:lpstr>147_Edge</vt:lpstr>
      <vt:lpstr>133_Edge</vt:lpstr>
      <vt:lpstr>148_Edge</vt:lpstr>
      <vt:lpstr>3_Metropolitan_bullet</vt:lpstr>
      <vt:lpstr>151_Edge</vt:lpstr>
      <vt:lpstr>152_Edge</vt:lpstr>
      <vt:lpstr>154_Edge</vt:lpstr>
      <vt:lpstr>155_Edge</vt:lpstr>
      <vt:lpstr>4_Office Theme</vt:lpstr>
      <vt:lpstr>Title &amp; Bullets</vt:lpstr>
      <vt:lpstr>27_Office Theme</vt:lpstr>
      <vt:lpstr>21_Office Theme</vt:lpstr>
      <vt:lpstr>22_Office Theme</vt:lpstr>
      <vt:lpstr>23_Office Theme</vt:lpstr>
      <vt:lpstr>Office Theme</vt:lpstr>
      <vt:lpstr>7_Office Theme</vt:lpstr>
      <vt:lpstr>156_Edge</vt:lpstr>
      <vt:lpstr>158_Edge</vt:lpstr>
      <vt:lpstr>159_Edge</vt:lpstr>
      <vt:lpstr>167_Edge</vt:lpstr>
      <vt:lpstr>12_Office Theme</vt:lpstr>
      <vt:lpstr>15_Office Theme</vt:lpstr>
      <vt:lpstr>25_Office Theme</vt:lpstr>
      <vt:lpstr>26_Office Theme</vt:lpstr>
      <vt:lpstr>11_Office Theme</vt:lpstr>
      <vt:lpstr>19_Office Theme</vt:lpstr>
      <vt:lpstr>170_Edge</vt:lpstr>
      <vt:lpstr>171_Edge</vt:lpstr>
      <vt:lpstr>safari</vt:lpstr>
      <vt:lpstr>150_Edge</vt:lpstr>
      <vt:lpstr>153_Edge</vt:lpstr>
      <vt:lpstr>2_Edge</vt:lpstr>
      <vt:lpstr>7_sesha-theme</vt:lpstr>
      <vt:lpstr>5_Edge</vt:lpstr>
      <vt:lpstr>78_Edge</vt:lpstr>
      <vt:lpstr>10_Edge</vt:lpstr>
      <vt:lpstr>Visio</vt:lpstr>
      <vt:lpstr>Future Computing Architectures Challenges and Opportunities  (with a Large Focus on Memory)</vt:lpstr>
      <vt:lpstr>Brief Self Introduction</vt:lpstr>
      <vt:lpstr>Current Research Focus Areas</vt:lpstr>
      <vt:lpstr>Four Key Directions</vt:lpstr>
      <vt:lpstr>PowerPoint Presentation</vt:lpstr>
      <vt:lpstr>Genome Sequence Alignment: Example</vt:lpstr>
      <vt:lpstr>Idea</vt:lpstr>
      <vt:lpstr>PowerPoint Presentation</vt:lpstr>
      <vt:lpstr>FPGA-Based Alignment Filtering</vt:lpstr>
      <vt:lpstr>In-Memory DNA Sequence Analysis</vt:lpstr>
      <vt:lpstr>Key Principles and Results</vt:lpstr>
      <vt:lpstr>New Genome Sequencing Technologies</vt:lpstr>
      <vt:lpstr>Nanopore Genome Assembly Pipeline</vt:lpstr>
      <vt:lpstr>More on Genome Analysis: Another Talk</vt:lpstr>
      <vt:lpstr>Memory &amp; Storage</vt:lpstr>
      <vt:lpstr>The Main Memory System</vt:lpstr>
      <vt:lpstr>The Main Memory System</vt:lpstr>
      <vt:lpstr>The Main Memory System</vt:lpstr>
      <vt:lpstr>Memory System: A Shared Resource View</vt:lpstr>
      <vt:lpstr>State of the Main Memory System</vt:lpstr>
      <vt:lpstr>Agenda</vt:lpstr>
      <vt:lpstr>Major Trends Affecting Main Memory (I)</vt:lpstr>
      <vt:lpstr>Major Trends Affecting Main Memory (II)</vt:lpstr>
      <vt:lpstr>Example: The Memory Capacity Gap</vt:lpstr>
      <vt:lpstr>DRAM Capacity, Bandwidth, Latency Trends</vt:lpstr>
      <vt:lpstr>DRAM Latency Is Critical for Performance</vt:lpstr>
      <vt:lpstr>DRAM Latency Is Critical for Performance</vt:lpstr>
      <vt:lpstr>Major Trends Affecting Main Memory (III)</vt:lpstr>
      <vt:lpstr>Major Trends Affecting Main Memory (IV)</vt:lpstr>
      <vt:lpstr>Major Trends Affecting Main Memory (V)</vt:lpstr>
      <vt:lpstr>Major Trends Affecting Main Memory (V)</vt:lpstr>
      <vt:lpstr>Major Trend: Hybrid Main Memory</vt:lpstr>
      <vt:lpstr>One Foreshadowing</vt:lpstr>
      <vt:lpstr>Agenda</vt:lpstr>
      <vt:lpstr>Four Key Issues in Future Platforms</vt:lpstr>
      <vt:lpstr>Maslow’s (Human) Hierarchy of Needs</vt:lpstr>
      <vt:lpstr>How Reliable/Secure/Safe is This Bridge?</vt:lpstr>
      <vt:lpstr>Collapse of the “Galloping Gertie”</vt:lpstr>
      <vt:lpstr>How Secure Are These People?</vt:lpstr>
      <vt:lpstr>The DRAM Scaling Problem</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vt:lpstr>
      <vt:lpstr>A Curious Discovery [Kim et al., ISCA 2014]</vt:lpstr>
      <vt:lpstr>DRAM RowHammer</vt:lpstr>
      <vt:lpstr>Modern DRAM is Prone to Disturbance Errors</vt:lpstr>
      <vt:lpstr>Most DRAM Modules Are at Risk</vt:lpstr>
      <vt:lpstr>Recent DRAM Is More Vulnerable</vt:lpstr>
      <vt:lpstr>Recent DRAM Is More Vulnerable</vt:lpstr>
      <vt:lpstr>Recent DRAM Is More Vulnerable</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Security Implications</vt:lpstr>
      <vt:lpstr>More Security Implications</vt:lpstr>
      <vt:lpstr>More Security Implications</vt:lpstr>
      <vt:lpstr>More Security Implications?</vt:lpstr>
      <vt:lpstr>Apple’s Patch for RowHammer</vt:lpstr>
      <vt:lpstr>Our Solution to RowHammer</vt:lpstr>
      <vt:lpstr>More on RowHammer Analysis</vt:lpstr>
      <vt:lpstr>Future of Memory Reliability/Security</vt:lpstr>
      <vt:lpstr>Industry Is Writing Papers About It, Too</vt:lpstr>
      <vt:lpstr>Call for Intelligent Memory Controllers</vt:lpstr>
      <vt:lpstr>Solution Direction: Principled Designs</vt:lpstr>
      <vt:lpstr>Architecting for Security </vt:lpstr>
      <vt:lpstr>PowerPoint Presentation</vt:lpstr>
      <vt:lpstr>Understand and Model with Experiments (Flash)</vt:lpstr>
      <vt:lpstr>There are Two Other Solution Directions</vt:lpstr>
      <vt:lpstr>Challenge and Opportunity for Future</vt:lpstr>
      <vt:lpstr>One Important Takeaway</vt:lpstr>
      <vt:lpstr>Four Key Issues in Future Platforms</vt:lpstr>
      <vt:lpstr>Maslow’s (Human) Hierarchy of Needs, Revisited</vt:lpstr>
      <vt:lpstr>Do We Want This?</vt:lpstr>
      <vt:lpstr>Or This?</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We Do Not Want to Move Data!</vt:lpstr>
      <vt:lpstr>We Need A Paradigm Shift To …</vt:lpstr>
      <vt:lpstr>Goal: Processing Inside Memory</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In-Memory Bulk Bitwise Operations</vt:lpstr>
      <vt:lpstr>In-DRAM AND/OR: Triple Row Activation</vt:lpstr>
      <vt:lpstr>In-DRAM NOT: Dual Contact Cell</vt:lpstr>
      <vt:lpstr>Ambit vs. DDR3: Performance and Energy</vt:lpstr>
      <vt:lpstr>Bulk Bitwise Operations in Workloads</vt:lpstr>
      <vt:lpstr>Performance: Bitmap Index on Ambit</vt:lpstr>
      <vt:lpstr>Performance: BitWeaving on Ambit</vt:lpstr>
      <vt:lpstr>More on In-DRAM Bitwise Operations</vt:lpstr>
      <vt:lpstr>Opportunity: 3D-Stacked Logic+Memory</vt:lpstr>
      <vt:lpstr>Another Example: In-Memory Graph Processing</vt:lpstr>
      <vt:lpstr>Key Bottlenecks in Graph Processing</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Tesseract Graph Processing System Energy</vt:lpstr>
      <vt:lpstr>More on Tesseract</vt:lpstr>
      <vt:lpstr>Simpler PIM: PIM-Enabled Instructions</vt:lpstr>
      <vt:lpstr>Challenge and Opportunity for Future</vt:lpstr>
      <vt:lpstr>Challenge and Opportunity for Future</vt:lpstr>
      <vt:lpstr>Eliminating the Adoption Barriers</vt:lpstr>
      <vt:lpstr>Four Key Issues in Future Platforms</vt:lpstr>
      <vt:lpstr>PowerPoint Presentation</vt:lpstr>
      <vt:lpstr>Maslow’s Hierarchy of Needs, A Third Time</vt:lpstr>
      <vt:lpstr>See Backup Slides for Latency…</vt:lpstr>
      <vt:lpstr>Challenge and Opportunity for Future</vt:lpstr>
      <vt:lpstr> Concluding Remarks</vt:lpstr>
      <vt:lpstr>A Quote from A Famous Architect</vt:lpstr>
      <vt:lpstr>Precedent-Based Design?</vt:lpstr>
      <vt:lpstr>Principled Design</vt:lpstr>
      <vt:lpstr>PowerPoint Presentation</vt:lpstr>
      <vt:lpstr>The Overarching Principle</vt:lpstr>
      <vt:lpstr>Another Example: Precedent-Based Design</vt:lpstr>
      <vt:lpstr>Principled Design</vt:lpstr>
      <vt:lpstr>Another Principled Design</vt:lpstr>
      <vt:lpstr>Principle Applied to Another Structure</vt:lpstr>
      <vt:lpstr>The Overarching Principle</vt:lpstr>
      <vt:lpstr>Overarching Principles for Computing?</vt:lpstr>
      <vt:lpstr>Concluding Remarks</vt:lpstr>
      <vt:lpstr>We Need to Think Across the Stack</vt:lpstr>
      <vt:lpstr>If In Doubt, See Other Doubtful Technologies</vt:lpstr>
      <vt:lpstr>Future Computing Architectures Challenges and Opportunities  (with a Large Focus on Memory)</vt:lpstr>
      <vt:lpstr>Acknowledgments</vt:lpstr>
      <vt:lpstr>Funding Acknowledgments</vt:lpstr>
      <vt:lpstr>Some Open Source Tools</vt:lpstr>
      <vt:lpstr>Slides Not Covered     But Could Be Useful</vt:lpstr>
      <vt:lpstr>Performance: In-DRAM Bitwise Operations</vt:lpstr>
      <vt:lpstr>Energy of In-DRAM Bitwise Operations</vt:lpstr>
      <vt:lpstr>Open Problems</vt:lpstr>
      <vt:lpstr>For More Open Problems, See (I)</vt:lpstr>
      <vt:lpstr>For More Open Problems, See (II)</vt:lpstr>
      <vt:lpstr>For More Open Problems, See (III)</vt:lpstr>
      <vt:lpstr>For More Open Problems, See (IV)</vt:lpstr>
      <vt:lpstr>Reducing Memory Latency</vt:lpstr>
      <vt:lpstr>Main Memory Latency Lags Behind</vt:lpstr>
      <vt:lpstr>A Closer Look …</vt:lpstr>
      <vt:lpstr>DRAM Latency Is Critical for Performance</vt:lpstr>
      <vt:lpstr>DRAM Latency Is Critical for Performance</vt:lpstr>
      <vt:lpstr>Why the Long Latency?</vt:lpstr>
      <vt:lpstr>Latency Variation in Memory Chips</vt:lpstr>
      <vt:lpstr>DRAM Characterization Infrastructure</vt:lpstr>
      <vt:lpstr>DRAM Characterization Infrastructure</vt:lpstr>
      <vt:lpstr>SoftMC: Open Source DRAM Infrastructure</vt:lpstr>
      <vt:lpstr>Tackling the Fixed Latency Mindset</vt:lpstr>
      <vt:lpstr>Adaptive-Latency DRAM</vt:lpstr>
      <vt:lpstr>PowerPoint Presentation</vt:lpstr>
      <vt:lpstr>PowerPoint Presentation</vt:lpstr>
      <vt:lpstr>PowerPoint Presentation</vt:lpstr>
      <vt:lpstr>PowerPoint Presentation</vt:lpstr>
      <vt:lpstr>Reducing Latency Also Reduces Energy</vt:lpstr>
      <vt:lpstr>More on Adaptive-Latency DRAM</vt:lpstr>
      <vt:lpstr>Heterogeneous Latency within A Chip</vt:lpstr>
      <vt:lpstr>Analysis of Latency Variation in DRAM Chips</vt:lpstr>
      <vt:lpstr>PowerPoint Presentation</vt:lpstr>
      <vt:lpstr>PowerPoint Presentation</vt:lpstr>
      <vt:lpstr>PowerPoint Presentation</vt:lpstr>
      <vt:lpstr>PowerPoint Presentation</vt:lpstr>
      <vt:lpstr>Design-Induced Latency Variation in DRAM</vt:lpstr>
      <vt:lpstr>Voltron: Exploiting the   Voltage-Latency-Reliability      Relationship</vt:lpstr>
      <vt:lpstr>Executive Summary</vt:lpstr>
      <vt:lpstr>Analysis of Latency-Voltage in DRAM Chips</vt:lpstr>
      <vt:lpstr>And, What If …</vt:lpstr>
      <vt:lpstr>Tiered Latency DRAM</vt:lpstr>
      <vt:lpstr>   What Causes the Long Latency?</vt:lpstr>
      <vt:lpstr>   Why is the Subarray So Slow?</vt:lpstr>
      <vt:lpstr>   Trade-Off: Area (Die Size) vs. Latency</vt:lpstr>
      <vt:lpstr>   Trade-Off: Area (Die Size) vs. Latency</vt:lpstr>
      <vt:lpstr>   Approximating the Best of Both Worlds</vt:lpstr>
      <vt:lpstr>   Approximating the Best of Both Worlds</vt:lpstr>
      <vt:lpstr> Commodity DRAM vs. TL-DRAM [HPCA 2013] </vt:lpstr>
      <vt:lpstr>   Trade-Off: Area (Die-Area) vs. Latency</vt:lpstr>
      <vt:lpstr>   Leveraging Tiered-Latency DRAM </vt:lpstr>
      <vt:lpstr>   Performance &amp; Power Consumption  </vt:lpstr>
      <vt:lpstr>More on PIM</vt:lpstr>
      <vt:lpstr>Eliminating the Adoption Barriers</vt:lpstr>
      <vt:lpstr>Barriers to Adoption of PIM</vt:lpstr>
      <vt:lpstr>We Need to Revisit the Entire Stack</vt:lpstr>
      <vt:lpstr>Key Challenge 1: Code Mapping</vt:lpstr>
      <vt:lpstr>Key Challenge 2: Data Mapping</vt:lpstr>
      <vt:lpstr>How to Do the Code and Data Mapping?</vt:lpstr>
      <vt:lpstr>How to Schedule Code?</vt:lpstr>
      <vt:lpstr>Challenge: Coherence for Hybrid CPU-PIM Apps</vt:lpstr>
      <vt:lpstr>How to Maintain Coherence?</vt:lpstr>
      <vt:lpstr>How to Support Virtual Memory?</vt:lpstr>
      <vt:lpstr>How to Design Data Structures for PIM?</vt:lpstr>
      <vt:lpstr>Simulation Infrastructures for PIM</vt:lpstr>
      <vt:lpstr>An FPGA-based Test-bed for PIM?</vt:lpstr>
      <vt:lpstr>Industry Is Writing Papers About It, Too</vt:lpstr>
      <vt:lpstr>Industry Is Writing Papers About It, Too</vt:lpstr>
      <vt:lpstr>How Do We Keep Systems Secure?</vt:lpstr>
      <vt:lpstr>Ramulator: A Fast and Extensible DRAM Simulator   [IEEE Comp Arch Letters’15]</vt:lpstr>
      <vt:lpstr>Ramulator Motivation</vt:lpstr>
      <vt:lpstr>Ramulator </vt:lpstr>
      <vt:lpstr>Case Study: Comparison of DRAM Standards</vt:lpstr>
      <vt:lpstr>Ramulator Paper and Source Code</vt:lpstr>
      <vt:lpstr>End of Backup Slides</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2650</cp:revision>
  <cp:lastPrinted>2017-09-14T13:39:03Z</cp:lastPrinted>
  <dcterms:created xsi:type="dcterms:W3CDTF">2010-10-08T20:41:54Z</dcterms:created>
  <dcterms:modified xsi:type="dcterms:W3CDTF">2018-03-21T16:58:53Z</dcterms:modified>
</cp:coreProperties>
</file>