
<file path=[Content_Types].xml><?xml version="1.0" encoding="utf-8"?>
<Types xmlns="http://schemas.openxmlformats.org/package/2006/content-types">
  <Default Extension="xml" ContentType="application/xml"/>
  <Default Extension="wmf" ContentType="image/x-wmf"/>
  <Default Extension="jpeg" ContentType="image/jpeg"/>
  <Default Extension="jpg" ContentType="image/jpeg"/>
  <Default Extension="emf" ContentType="image/x-emf"/>
  <Default Extension="xlsx" ContentType="application/vnd.openxmlformats-officedocument.spreadsheetml.sheet"/>
  <Default Extension="rels" ContentType="application/vnd.openxmlformats-package.relationships+xml"/>
  <Default Extension="wdp" ContentType="image/vnd.ms-photo"/>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9.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3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2.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3.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64.xml" ContentType="application/vnd.openxmlformats-officedocument.theme+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7.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68.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3.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74.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75.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76.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77.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78.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79.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0.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1.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2.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83.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84.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85.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86.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87.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8.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89.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0.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1.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2.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theme/theme93.xml" ContentType="application/vnd.openxmlformats-officedocument.theme+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theme/theme94.xml" ContentType="application/vnd.openxmlformats-officedocument.theme+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theme/theme95.xml" ContentType="application/vnd.openxmlformats-officedocument.theme+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theme/theme96.xml" ContentType="application/vnd.openxmlformats-officedocument.theme+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theme/theme97.xml" ContentType="application/vnd.openxmlformats-officedocument.theme+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theme/theme98.xml" ContentType="application/vnd.openxmlformats-officedocument.theme+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99.xml" ContentType="application/vnd.openxmlformats-officedocument.theme+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theme/theme100.xml" ContentType="application/vnd.openxmlformats-officedocument.theme+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1.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theme/theme105.xml" ContentType="application/vnd.openxmlformats-officedocument.theme+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106.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theme/theme107.xml" ContentType="application/vnd.openxmlformats-officedocument.theme+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theme/theme108.xml" ContentType="application/vnd.openxmlformats-officedocument.theme+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theme/theme109.xml" ContentType="application/vnd.openxmlformats-officedocument.theme+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theme/theme110.xml" ContentType="application/vnd.openxmlformats-officedocument.theme+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11.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theme/theme112.xml" ContentType="application/vnd.openxmlformats-officedocument.theme+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theme/theme113.xml" ContentType="application/vnd.openxmlformats-officedocument.theme+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theme/theme114.xml" ContentType="application/vnd.openxmlformats-officedocument.theme+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theme/theme115.xml" ContentType="application/vnd.openxmlformats-officedocument.theme+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theme/theme116.xml" ContentType="application/vnd.openxmlformats-officedocument.theme+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theme/theme117.xml" ContentType="application/vnd.openxmlformats-officedocument.theme+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theme/theme118.xml" ContentType="application/vnd.openxmlformats-officedocument.theme+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theme/theme119.xml" ContentType="application/vnd.openxmlformats-officedocument.theme+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theme/theme120.xml" ContentType="application/vnd.openxmlformats-officedocument.theme+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theme/theme121.xml" ContentType="application/vnd.openxmlformats-officedocument.theme+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theme/theme122.xml" ContentType="application/vnd.openxmlformats-officedocument.theme+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theme/theme123.xml" ContentType="application/vnd.openxmlformats-officedocument.theme+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theme/theme124.xml" ContentType="application/vnd.openxmlformats-officedocument.theme+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theme/theme125.xml" ContentType="application/vnd.openxmlformats-officedocument.theme+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theme/theme126.xml" ContentType="application/vnd.openxmlformats-officedocument.theme+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theme/theme127.xml" ContentType="application/vnd.openxmlformats-officedocument.theme+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theme/theme128.xml" ContentType="application/vnd.openxmlformats-officedocument.theme+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theme/theme129.xml" ContentType="application/vnd.openxmlformats-officedocument.theme+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theme/theme130.xml" ContentType="application/vnd.openxmlformats-officedocument.theme+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theme/theme131.xml" ContentType="application/vnd.openxmlformats-officedocument.theme+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theme/theme132.xml" ContentType="application/vnd.openxmlformats-officedocument.theme+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theme/theme133.xml" ContentType="application/vnd.openxmlformats-officedocument.theme+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theme/theme134.xml" ContentType="application/vnd.openxmlformats-officedocument.theme+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theme/theme135.xml" ContentType="application/vnd.openxmlformats-officedocument.theme+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theme/theme136.xml" ContentType="application/vnd.openxmlformats-officedocument.theme+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theme/theme137.xml" ContentType="application/vnd.openxmlformats-officedocument.theme+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theme/theme138.xml" ContentType="application/vnd.openxmlformats-officedocument.theme+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theme/theme139.xml" ContentType="application/vnd.openxmlformats-officedocument.theme+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theme/theme140.xml" ContentType="application/vnd.openxmlformats-officedocument.theme+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theme/theme141.xml" ContentType="application/vnd.openxmlformats-officedocument.theme+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theme/theme142.xml" ContentType="application/vnd.openxmlformats-officedocument.theme+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theme/theme143.xml" ContentType="application/vnd.openxmlformats-officedocument.theme+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theme/theme144.xml" ContentType="application/vnd.openxmlformats-officedocument.theme+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theme/theme145.xml" ContentType="application/vnd.openxmlformats-officedocument.theme+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theme/theme146.xml" ContentType="application/vnd.openxmlformats-officedocument.theme+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theme/theme147.xml" ContentType="application/vnd.openxmlformats-officedocument.theme+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theme/theme148.xml" ContentType="application/vnd.openxmlformats-officedocument.theme+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theme/theme149.xml" ContentType="application/vnd.openxmlformats-officedocument.theme+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theme/theme150.xml" ContentType="application/vnd.openxmlformats-officedocument.theme+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theme/theme151.xml" ContentType="application/vnd.openxmlformats-officedocument.theme+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theme/theme152.xml" ContentType="application/vnd.openxmlformats-officedocument.theme+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theme/theme153.xml" ContentType="application/vnd.openxmlformats-officedocument.theme+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theme/theme154.xml" ContentType="application/vnd.openxmlformats-officedocument.theme+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theme/theme155.xml" ContentType="application/vnd.openxmlformats-officedocument.theme+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theme/theme156.xml" ContentType="application/vnd.openxmlformats-officedocument.theme+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theme/theme157.xml" ContentType="application/vnd.openxmlformats-officedocument.theme+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theme/theme158.xml" ContentType="application/vnd.openxmlformats-officedocument.theme+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theme/theme159.xml" ContentType="application/vnd.openxmlformats-officedocument.theme+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theme/theme160.xml" ContentType="application/vnd.openxmlformats-officedocument.theme+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theme/theme161.xml" ContentType="application/vnd.openxmlformats-officedocument.theme+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theme/theme162.xml" ContentType="application/vnd.openxmlformats-officedocument.theme+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theme/theme163.xml" ContentType="application/vnd.openxmlformats-officedocument.theme+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theme/theme164.xml" ContentType="application/vnd.openxmlformats-officedocument.theme+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theme/theme165.xml" ContentType="application/vnd.openxmlformats-officedocument.theme+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theme/theme166.xml" ContentType="application/vnd.openxmlformats-officedocument.theme+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theme/theme167.xml" ContentType="application/vnd.openxmlformats-officedocument.theme+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theme/theme168.xml" ContentType="application/vnd.openxmlformats-officedocument.theme+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theme/theme169.xml" ContentType="application/vnd.openxmlformats-officedocument.theme+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theme/theme170.xml" ContentType="application/vnd.openxmlformats-officedocument.theme+xml"/>
  <Override PartName="/ppt/theme/theme171.xml" ContentType="application/vnd.openxmlformats-officedocument.theme+xml"/>
  <Override PartName="/ppt/theme/theme17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heme/themeOverride2.xml" ContentType="application/vnd.openxmlformats-officedocument.themeOverride+xml"/>
  <Override PartName="/ppt/charts/chart4.xml" ContentType="application/vnd.openxmlformats-officedocument.drawingml.chart+xml"/>
  <Override PartName="/ppt/theme/themeOverride3.xml" ContentType="application/vnd.openxmlformats-officedocument.themeOverride+xml"/>
  <Override PartName="/ppt/charts/chart5.xml" ContentType="application/vnd.openxmlformats-officedocument.drawingml.chart+xml"/>
  <Override PartName="/ppt/theme/themeOverride4.xml" ContentType="application/vnd.openxmlformats-officedocument.themeOverride+xml"/>
  <Override PartName="/ppt/charts/chart6.xml" ContentType="application/vnd.openxmlformats-officedocument.drawingml.chart+xml"/>
  <Override PartName="/ppt/theme/themeOverride5.xml" ContentType="application/vnd.openxmlformats-officedocument.themeOverride+xml"/>
  <Override PartName="/ppt/charts/chart7.xml" ContentType="application/vnd.openxmlformats-officedocument.drawingml.chart+xml"/>
  <Override PartName="/ppt/theme/themeOverride6.xml" ContentType="application/vnd.openxmlformats-officedocument.themeOverride+xml"/>
  <Override PartName="/ppt/charts/chart8.xml" ContentType="application/vnd.openxmlformats-officedocument.drawingml.chart+xml"/>
  <Override PartName="/ppt/theme/themeOverride7.xml" ContentType="application/vnd.openxmlformats-officedocument.themeOverr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19.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charts/chart14.xml" ContentType="application/vnd.openxmlformats-officedocument.drawingml.chart+xml"/>
  <Override PartName="/ppt/theme/themeOverride8.xml" ContentType="application/vnd.openxmlformats-officedocument.themeOverride+xml"/>
  <Override PartName="/ppt/charts/chart15.xml" ContentType="application/vnd.openxmlformats-officedocument.drawingml.chart+xml"/>
  <Override PartName="/ppt/theme/themeOverride9.xml" ContentType="application/vnd.openxmlformats-officedocument.themeOverride+xml"/>
  <Override PartName="/ppt/charts/chart16.xml" ContentType="application/vnd.openxmlformats-officedocument.drawingml.chart+xml"/>
  <Override PartName="/ppt/theme/themeOverride10.xml" ContentType="application/vnd.openxmlformats-officedocument.themeOverride+xml"/>
  <Override PartName="/ppt/drawings/drawing1.xml" ContentType="application/vnd.openxmlformats-officedocument.drawingml.chartshapes+xml"/>
  <Override PartName="/ppt/charts/chart17.xml" ContentType="application/vnd.openxmlformats-officedocument.drawingml.chart+xml"/>
  <Override PartName="/ppt/theme/themeOverride11.xml" ContentType="application/vnd.openxmlformats-officedocument.themeOverride+xml"/>
  <Override PartName="/ppt/drawings/drawing2.xml" ContentType="application/vnd.openxmlformats-officedocument.drawingml.chartshapes+xml"/>
  <Override PartName="/ppt/notesSlides/notesSlide31.xml" ContentType="application/vnd.openxmlformats-officedocument.presentationml.notesSlide+xml"/>
  <Override PartName="/ppt/charts/chart18.xml" ContentType="application/vnd.openxmlformats-officedocument.drawingml.chart+xml"/>
  <Override PartName="/ppt/theme/themeOverride12.xml" ContentType="application/vnd.openxmlformats-officedocument.themeOverride+xml"/>
  <Override PartName="/ppt/drawings/drawing3.xml" ContentType="application/vnd.openxmlformats-officedocument.drawingml.chartshapes+xml"/>
  <Override PartName="/ppt/charts/chart19.xml" ContentType="application/vnd.openxmlformats-officedocument.drawingml.chart+xml"/>
  <Override PartName="/ppt/theme/themeOverride13.xml" ContentType="application/vnd.openxmlformats-officedocument.themeOverride+xml"/>
  <Override PartName="/ppt/charts/chart20.xml" ContentType="application/vnd.openxmlformats-officedocument.drawingml.chart+xml"/>
  <Override PartName="/ppt/theme/themeOverride14.xml" ContentType="application/vnd.openxmlformats-officedocument.themeOverride+xml"/>
  <Override PartName="/ppt/charts/chart21.xml" ContentType="application/vnd.openxmlformats-officedocument.drawingml.chart+xml"/>
  <Override PartName="/ppt/theme/themeOverride15.xml" ContentType="application/vnd.openxmlformats-officedocument.themeOverride+xml"/>
  <Override PartName="/ppt/charts/chart22.xml" ContentType="application/vnd.openxmlformats-officedocument.drawingml.chart+xml"/>
  <Override PartName="/ppt/theme/themeOverride16.xml" ContentType="application/vnd.openxmlformats-officedocument.themeOverr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25.xml" ContentType="application/vnd.openxmlformats-officedocument.drawingml.chart+xml"/>
  <Override PartName="/ppt/notesSlides/notesSlide44.xml" ContentType="application/vnd.openxmlformats-officedocument.presentationml.notesSlide+xml"/>
  <Override PartName="/ppt/charts/chart26.xml" ContentType="application/vnd.openxmlformats-officedocument.drawingml.chart+xml"/>
  <Override PartName="/ppt/notesSlides/notesSlide45.xml" ContentType="application/vnd.openxmlformats-officedocument.presentationml.notesSlide+xml"/>
  <Override PartName="/ppt/charts/chart27.xml" ContentType="application/vnd.openxmlformats-officedocument.drawingml.chart+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28.xml" ContentType="application/vnd.openxmlformats-officedocument.drawingml.chart+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29.xml" ContentType="application/vnd.openxmlformats-officedocument.drawingml.chart+xml"/>
  <Override PartName="/ppt/charts/chart30.xml" ContentType="application/vnd.openxmlformats-officedocument.drawingml.chart+xml"/>
  <Override PartName="/ppt/notesSlides/notesSlide53.xml" ContentType="application/vnd.openxmlformats-officedocument.presentationml.notesSlide+xml"/>
  <Override PartName="/ppt/charts/chart31.xml" ContentType="application/vnd.openxmlformats-officedocument.drawingml.chart+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79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62" r:id="rId16"/>
    <p:sldMasterId id="2147484074" r:id="rId17"/>
    <p:sldMasterId id="2147484087" r:id="rId18"/>
    <p:sldMasterId id="2147484099" r:id="rId19"/>
    <p:sldMasterId id="2147484111" r:id="rId20"/>
    <p:sldMasterId id="2147484195" r:id="rId21"/>
    <p:sldMasterId id="2147484245" r:id="rId22"/>
    <p:sldMasterId id="2147484281" r:id="rId23"/>
    <p:sldMasterId id="2147484306" r:id="rId24"/>
    <p:sldMasterId id="2147484354" r:id="rId25"/>
    <p:sldMasterId id="2147484366" r:id="rId26"/>
    <p:sldMasterId id="2147484378" r:id="rId27"/>
    <p:sldMasterId id="2147484402" r:id="rId28"/>
    <p:sldMasterId id="2147484414" r:id="rId29"/>
    <p:sldMasterId id="2147484426" r:id="rId30"/>
    <p:sldMasterId id="2147484438" r:id="rId31"/>
    <p:sldMasterId id="2147484450" r:id="rId32"/>
    <p:sldMasterId id="2147484462" r:id="rId33"/>
    <p:sldMasterId id="2147484474" r:id="rId34"/>
    <p:sldMasterId id="2147484510" r:id="rId35"/>
    <p:sldMasterId id="2147484522" r:id="rId36"/>
    <p:sldMasterId id="2147484534" r:id="rId37"/>
    <p:sldMasterId id="2147484547" r:id="rId38"/>
    <p:sldMasterId id="2147484559" r:id="rId39"/>
    <p:sldMasterId id="2147484571" r:id="rId40"/>
    <p:sldMasterId id="2147484620" r:id="rId41"/>
    <p:sldMasterId id="2147484656" r:id="rId42"/>
    <p:sldMasterId id="2147484668" r:id="rId43"/>
    <p:sldMasterId id="2147484680" r:id="rId44"/>
    <p:sldMasterId id="2147484704" r:id="rId45"/>
    <p:sldMasterId id="2147484741" r:id="rId46"/>
    <p:sldMasterId id="2147484765" r:id="rId47"/>
    <p:sldMasterId id="2147484777" r:id="rId48"/>
    <p:sldMasterId id="2147484789" r:id="rId49"/>
    <p:sldMasterId id="2147484801" r:id="rId50"/>
    <p:sldMasterId id="2147484813" r:id="rId51"/>
    <p:sldMasterId id="2147484825" r:id="rId52"/>
    <p:sldMasterId id="2147484837" r:id="rId53"/>
    <p:sldMasterId id="2147484849" r:id="rId54"/>
    <p:sldMasterId id="2147484861" r:id="rId55"/>
    <p:sldMasterId id="2147484873" r:id="rId56"/>
    <p:sldMasterId id="2147484885" r:id="rId57"/>
    <p:sldMasterId id="2147484897" r:id="rId58"/>
    <p:sldMasterId id="2147484909" r:id="rId59"/>
    <p:sldMasterId id="2147484921" r:id="rId60"/>
    <p:sldMasterId id="2147484933" r:id="rId61"/>
    <p:sldMasterId id="2147484945" r:id="rId62"/>
    <p:sldMasterId id="2147484957" r:id="rId63"/>
    <p:sldMasterId id="2147484969" r:id="rId64"/>
    <p:sldMasterId id="2147484996" r:id="rId65"/>
    <p:sldMasterId id="2147485033" r:id="rId66"/>
    <p:sldMasterId id="2147485045" r:id="rId67"/>
    <p:sldMasterId id="2147485069" r:id="rId68"/>
    <p:sldMasterId id="2147485107" r:id="rId69"/>
    <p:sldMasterId id="2147485119" r:id="rId70"/>
    <p:sldMasterId id="2147485131" r:id="rId71"/>
    <p:sldMasterId id="2147485143" r:id="rId72"/>
    <p:sldMasterId id="2147485155" r:id="rId73"/>
    <p:sldMasterId id="2147485167" r:id="rId74"/>
    <p:sldMasterId id="2147485179" r:id="rId75"/>
    <p:sldMasterId id="2147485191" r:id="rId76"/>
    <p:sldMasterId id="2147485203" r:id="rId77"/>
    <p:sldMasterId id="2147485215" r:id="rId78"/>
    <p:sldMasterId id="2147485227" r:id="rId79"/>
    <p:sldMasterId id="2147485239" r:id="rId80"/>
    <p:sldMasterId id="2147485251" r:id="rId81"/>
    <p:sldMasterId id="2147485263" r:id="rId82"/>
    <p:sldMasterId id="2147485335" r:id="rId83"/>
    <p:sldMasterId id="2147485347" r:id="rId84"/>
    <p:sldMasterId id="2147485398" r:id="rId85"/>
    <p:sldMasterId id="2147485410" r:id="rId86"/>
    <p:sldMasterId id="2147485436" r:id="rId87"/>
    <p:sldMasterId id="2147485460" r:id="rId88"/>
    <p:sldMasterId id="2147485484" r:id="rId89"/>
    <p:sldMasterId id="2147485496" r:id="rId90"/>
    <p:sldMasterId id="2147485520" r:id="rId91"/>
    <p:sldMasterId id="2147485532" r:id="rId92"/>
    <p:sldMasterId id="2147485580" r:id="rId93"/>
    <p:sldMasterId id="2147485616" r:id="rId94"/>
    <p:sldMasterId id="2147485640" r:id="rId95"/>
    <p:sldMasterId id="2147485652" r:id="rId96"/>
    <p:sldMasterId id="2147485665" r:id="rId97"/>
    <p:sldMasterId id="2147485678" r:id="rId98"/>
    <p:sldMasterId id="2147485690" r:id="rId99"/>
    <p:sldMasterId id="2147485714" r:id="rId100"/>
    <p:sldMasterId id="2147485727" r:id="rId101"/>
    <p:sldMasterId id="2147485751" r:id="rId102"/>
    <p:sldMasterId id="2147485763" r:id="rId103"/>
    <p:sldMasterId id="2147485787" r:id="rId104"/>
    <p:sldMasterId id="2147485811" r:id="rId105"/>
    <p:sldMasterId id="2147485922" r:id="rId106"/>
    <p:sldMasterId id="2147485934" r:id="rId107"/>
    <p:sldMasterId id="2147485958" r:id="rId108"/>
    <p:sldMasterId id="2147485970" r:id="rId109"/>
    <p:sldMasterId id="2147485994" r:id="rId110"/>
    <p:sldMasterId id="2147486019" r:id="rId111"/>
    <p:sldMasterId id="2147486031" r:id="rId112"/>
    <p:sldMasterId id="2147486068" r:id="rId113"/>
    <p:sldMasterId id="2147486104" r:id="rId114"/>
    <p:sldMasterId id="2147486116" r:id="rId115"/>
    <p:sldMasterId id="2147486128" r:id="rId116"/>
    <p:sldMasterId id="2147486140" r:id="rId117"/>
    <p:sldMasterId id="2147486164" r:id="rId118"/>
    <p:sldMasterId id="2147486197" r:id="rId119"/>
    <p:sldMasterId id="2147486258" r:id="rId120"/>
    <p:sldMasterId id="2147486291" r:id="rId121"/>
    <p:sldMasterId id="2147486303" r:id="rId122"/>
    <p:sldMasterId id="2147486315" r:id="rId123"/>
    <p:sldMasterId id="2147486327" r:id="rId124"/>
    <p:sldMasterId id="2147486339" r:id="rId125"/>
    <p:sldMasterId id="2147486351" r:id="rId126"/>
    <p:sldMasterId id="2147486364" r:id="rId127"/>
    <p:sldMasterId id="2147486376" r:id="rId128"/>
    <p:sldMasterId id="2147486388" r:id="rId129"/>
    <p:sldMasterId id="2147486400" r:id="rId130"/>
    <p:sldMasterId id="2147486412" r:id="rId131"/>
    <p:sldMasterId id="2147486424" r:id="rId132"/>
    <p:sldMasterId id="2147486436" r:id="rId133"/>
    <p:sldMasterId id="2147486448" r:id="rId134"/>
    <p:sldMasterId id="2147486460" r:id="rId135"/>
    <p:sldMasterId id="2147486472" r:id="rId136"/>
    <p:sldMasterId id="2147486480" r:id="rId137"/>
    <p:sldMasterId id="2147486488" r:id="rId138"/>
    <p:sldMasterId id="2147486496" r:id="rId139"/>
    <p:sldMasterId id="2147486544" r:id="rId140"/>
    <p:sldMasterId id="2147486556" r:id="rId141"/>
    <p:sldMasterId id="2147486570" r:id="rId142"/>
    <p:sldMasterId id="2147486582" r:id="rId143"/>
    <p:sldMasterId id="2147486594" r:id="rId144"/>
    <p:sldMasterId id="2147486606" r:id="rId145"/>
    <p:sldMasterId id="2147486618" r:id="rId146"/>
    <p:sldMasterId id="2147486630" r:id="rId147"/>
    <p:sldMasterId id="2147486642" r:id="rId148"/>
    <p:sldMasterId id="2147486654" r:id="rId149"/>
    <p:sldMasterId id="2147486666" r:id="rId150"/>
    <p:sldMasterId id="2147486678" r:id="rId151"/>
    <p:sldMasterId id="2147486690" r:id="rId152"/>
    <p:sldMasterId id="2147486702" r:id="rId153"/>
    <p:sldMasterId id="2147486714" r:id="rId154"/>
    <p:sldMasterId id="2147486727" r:id="rId155"/>
    <p:sldMasterId id="2147486739" r:id="rId156"/>
    <p:sldMasterId id="2147486772" r:id="rId157"/>
    <p:sldMasterId id="2147486810" r:id="rId158"/>
    <p:sldMasterId id="2147486822" r:id="rId159"/>
    <p:sldMasterId id="2147486835" r:id="rId160"/>
    <p:sldMasterId id="2147486847" r:id="rId161"/>
    <p:sldMasterId id="2147486859" r:id="rId162"/>
    <p:sldMasterId id="2147486871" r:id="rId163"/>
    <p:sldMasterId id="2147486883" r:id="rId164"/>
    <p:sldMasterId id="2147486895" r:id="rId165"/>
    <p:sldMasterId id="2147486907" r:id="rId166"/>
    <p:sldMasterId id="2147486914" r:id="rId167"/>
    <p:sldMasterId id="2147486921" r:id="rId168"/>
    <p:sldMasterId id="2147486928" r:id="rId169"/>
    <p:sldMasterId id="2147486935" r:id="rId170"/>
  </p:sldMasterIdLst>
  <p:notesMasterIdLst>
    <p:notesMasterId r:id="rId400"/>
  </p:notesMasterIdLst>
  <p:handoutMasterIdLst>
    <p:handoutMasterId r:id="rId401"/>
  </p:handoutMasterIdLst>
  <p:sldIdLst>
    <p:sldId id="3122" r:id="rId171"/>
    <p:sldId id="3121" r:id="rId172"/>
    <p:sldId id="2886" r:id="rId173"/>
    <p:sldId id="2887" r:id="rId174"/>
    <p:sldId id="2933" r:id="rId175"/>
    <p:sldId id="2889" r:id="rId176"/>
    <p:sldId id="2890" r:id="rId177"/>
    <p:sldId id="2891" r:id="rId178"/>
    <p:sldId id="2892" r:id="rId179"/>
    <p:sldId id="2893" r:id="rId180"/>
    <p:sldId id="2934" r:id="rId181"/>
    <p:sldId id="2895" r:id="rId182"/>
    <p:sldId id="2896" r:id="rId183"/>
    <p:sldId id="2897" r:id="rId184"/>
    <p:sldId id="2898" r:id="rId185"/>
    <p:sldId id="2899" r:id="rId186"/>
    <p:sldId id="2900" r:id="rId187"/>
    <p:sldId id="2901" r:id="rId188"/>
    <p:sldId id="2902" r:id="rId189"/>
    <p:sldId id="2903" r:id="rId190"/>
    <p:sldId id="2904" r:id="rId191"/>
    <p:sldId id="2905" r:id="rId192"/>
    <p:sldId id="2906" r:id="rId193"/>
    <p:sldId id="2907" r:id="rId194"/>
    <p:sldId id="2908" r:id="rId195"/>
    <p:sldId id="3123" r:id="rId196"/>
    <p:sldId id="3124" r:id="rId197"/>
    <p:sldId id="3125" r:id="rId198"/>
    <p:sldId id="2909" r:id="rId199"/>
    <p:sldId id="3013" r:id="rId200"/>
    <p:sldId id="3014" r:id="rId201"/>
    <p:sldId id="2910" r:id="rId202"/>
    <p:sldId id="2911" r:id="rId203"/>
    <p:sldId id="2912" r:id="rId204"/>
    <p:sldId id="3126" r:id="rId205"/>
    <p:sldId id="3127" r:id="rId206"/>
    <p:sldId id="2913" r:id="rId207"/>
    <p:sldId id="2642" r:id="rId208"/>
    <p:sldId id="2914" r:id="rId209"/>
    <p:sldId id="3128" r:id="rId210"/>
    <p:sldId id="1791" r:id="rId211"/>
    <p:sldId id="1511" r:id="rId212"/>
    <p:sldId id="2643" r:id="rId213"/>
    <p:sldId id="3015" r:id="rId214"/>
    <p:sldId id="3016" r:id="rId215"/>
    <p:sldId id="3017" r:id="rId216"/>
    <p:sldId id="1889" r:id="rId217"/>
    <p:sldId id="3062" r:id="rId218"/>
    <p:sldId id="3035" r:id="rId219"/>
    <p:sldId id="3036" r:id="rId220"/>
    <p:sldId id="2916" r:id="rId221"/>
    <p:sldId id="1729" r:id="rId222"/>
    <p:sldId id="3018" r:id="rId223"/>
    <p:sldId id="2918" r:id="rId224"/>
    <p:sldId id="3129" r:id="rId225"/>
    <p:sldId id="3005" r:id="rId226"/>
    <p:sldId id="2158" r:id="rId227"/>
    <p:sldId id="2159" r:id="rId228"/>
    <p:sldId id="1814" r:id="rId229"/>
    <p:sldId id="2820" r:id="rId230"/>
    <p:sldId id="2514" r:id="rId231"/>
    <p:sldId id="1816" r:id="rId232"/>
    <p:sldId id="2515" r:id="rId233"/>
    <p:sldId id="2516" r:id="rId234"/>
    <p:sldId id="1855" r:id="rId235"/>
    <p:sldId id="2160" r:id="rId236"/>
    <p:sldId id="1856" r:id="rId237"/>
    <p:sldId id="2681" r:id="rId238"/>
    <p:sldId id="2705" r:id="rId239"/>
    <p:sldId id="2801" r:id="rId240"/>
    <p:sldId id="3130" r:id="rId241"/>
    <p:sldId id="3019" r:id="rId242"/>
    <p:sldId id="3187" r:id="rId243"/>
    <p:sldId id="3020" r:id="rId244"/>
    <p:sldId id="3131" r:id="rId245"/>
    <p:sldId id="2920" r:id="rId246"/>
    <p:sldId id="2821" r:id="rId247"/>
    <p:sldId id="3003" r:id="rId248"/>
    <p:sldId id="3004" r:id="rId249"/>
    <p:sldId id="2822" r:id="rId250"/>
    <p:sldId id="2823" r:id="rId251"/>
    <p:sldId id="2824" r:id="rId252"/>
    <p:sldId id="2825" r:id="rId253"/>
    <p:sldId id="2826" r:id="rId254"/>
    <p:sldId id="3021" r:id="rId255"/>
    <p:sldId id="3022" r:id="rId256"/>
    <p:sldId id="3114" r:id="rId257"/>
    <p:sldId id="3115" r:id="rId258"/>
    <p:sldId id="3116" r:id="rId259"/>
    <p:sldId id="3132" r:id="rId260"/>
    <p:sldId id="3133" r:id="rId261"/>
    <p:sldId id="3134" r:id="rId262"/>
    <p:sldId id="3117" r:id="rId263"/>
    <p:sldId id="3118" r:id="rId264"/>
    <p:sldId id="3119" r:id="rId265"/>
    <p:sldId id="3135" r:id="rId266"/>
    <p:sldId id="3136" r:id="rId267"/>
    <p:sldId id="3089" r:id="rId268"/>
    <p:sldId id="3090" r:id="rId269"/>
    <p:sldId id="3091" r:id="rId270"/>
    <p:sldId id="3092" r:id="rId271"/>
    <p:sldId id="3093" r:id="rId272"/>
    <p:sldId id="3094" r:id="rId273"/>
    <p:sldId id="3095" r:id="rId274"/>
    <p:sldId id="3096" r:id="rId275"/>
    <p:sldId id="3097" r:id="rId276"/>
    <p:sldId id="3105" r:id="rId277"/>
    <p:sldId id="3098" r:id="rId278"/>
    <p:sldId id="3099" r:id="rId279"/>
    <p:sldId id="3103" r:id="rId280"/>
    <p:sldId id="3104" r:id="rId281"/>
    <p:sldId id="3102" r:id="rId282"/>
    <p:sldId id="3100" r:id="rId283"/>
    <p:sldId id="3026" r:id="rId284"/>
    <p:sldId id="1730" r:id="rId285"/>
    <p:sldId id="3063" r:id="rId286"/>
    <p:sldId id="3064" r:id="rId287"/>
    <p:sldId id="2924" r:id="rId288"/>
    <p:sldId id="1542" r:id="rId289"/>
    <p:sldId id="1543" r:id="rId290"/>
    <p:sldId id="1544" r:id="rId291"/>
    <p:sldId id="1545" r:id="rId292"/>
    <p:sldId id="1546" r:id="rId293"/>
    <p:sldId id="1548" r:id="rId294"/>
    <p:sldId id="2927" r:id="rId295"/>
    <p:sldId id="3084" r:id="rId296"/>
    <p:sldId id="3085" r:id="rId297"/>
    <p:sldId id="3086" r:id="rId298"/>
    <p:sldId id="3087" r:id="rId299"/>
    <p:sldId id="3088" r:id="rId300"/>
    <p:sldId id="3073" r:id="rId301"/>
    <p:sldId id="3074" r:id="rId302"/>
    <p:sldId id="1557" r:id="rId303"/>
    <p:sldId id="1857" r:id="rId304"/>
    <p:sldId id="1589" r:id="rId305"/>
    <p:sldId id="1759" r:id="rId306"/>
    <p:sldId id="3106" r:id="rId307"/>
    <p:sldId id="1596" r:id="rId308"/>
    <p:sldId id="1597" r:id="rId309"/>
    <p:sldId id="3031" r:id="rId310"/>
    <p:sldId id="3032" r:id="rId311"/>
    <p:sldId id="2882" r:id="rId312"/>
    <p:sldId id="2929" r:id="rId313"/>
    <p:sldId id="1732" r:id="rId314"/>
    <p:sldId id="3034" r:id="rId315"/>
    <p:sldId id="2930" r:id="rId316"/>
    <p:sldId id="3037" r:id="rId317"/>
    <p:sldId id="2678" r:id="rId318"/>
    <p:sldId id="2684" r:id="rId319"/>
    <p:sldId id="2746" r:id="rId320"/>
    <p:sldId id="2931" r:id="rId321"/>
    <p:sldId id="2702" r:id="rId322"/>
    <p:sldId id="3120" r:id="rId323"/>
    <p:sldId id="2788" r:id="rId324"/>
    <p:sldId id="2783" r:id="rId325"/>
    <p:sldId id="3109" r:id="rId326"/>
    <p:sldId id="2749" r:id="rId327"/>
    <p:sldId id="2789" r:id="rId328"/>
    <p:sldId id="2806" r:id="rId329"/>
    <p:sldId id="2807" r:id="rId330"/>
    <p:sldId id="2808" r:id="rId331"/>
    <p:sldId id="2809" r:id="rId332"/>
    <p:sldId id="2810" r:id="rId333"/>
    <p:sldId id="2811" r:id="rId334"/>
    <p:sldId id="2812" r:id="rId335"/>
    <p:sldId id="2813" r:id="rId336"/>
    <p:sldId id="3072" r:id="rId337"/>
    <p:sldId id="3056" r:id="rId338"/>
    <p:sldId id="3057" r:id="rId339"/>
    <p:sldId id="3058" r:id="rId340"/>
    <p:sldId id="3059" r:id="rId341"/>
    <p:sldId id="3060" r:id="rId342"/>
    <p:sldId id="3061" r:id="rId343"/>
    <p:sldId id="2866" r:id="rId344"/>
    <p:sldId id="2867" r:id="rId345"/>
    <p:sldId id="2868" r:id="rId346"/>
    <p:sldId id="2869" r:id="rId347"/>
    <p:sldId id="3186" r:id="rId348"/>
    <p:sldId id="3137" r:id="rId349"/>
    <p:sldId id="3138" r:id="rId350"/>
    <p:sldId id="3139" r:id="rId351"/>
    <p:sldId id="3140" r:id="rId352"/>
    <p:sldId id="3141" r:id="rId353"/>
    <p:sldId id="3142" r:id="rId354"/>
    <p:sldId id="3143" r:id="rId355"/>
    <p:sldId id="3144" r:id="rId356"/>
    <p:sldId id="3145" r:id="rId357"/>
    <p:sldId id="3146" r:id="rId358"/>
    <p:sldId id="3147" r:id="rId359"/>
    <p:sldId id="3148" r:id="rId360"/>
    <p:sldId id="3159" r:id="rId361"/>
    <p:sldId id="3160" r:id="rId362"/>
    <p:sldId id="3161" r:id="rId363"/>
    <p:sldId id="3162" r:id="rId364"/>
    <p:sldId id="3163" r:id="rId365"/>
    <p:sldId id="3164" r:id="rId366"/>
    <p:sldId id="3165" r:id="rId367"/>
    <p:sldId id="3166" r:id="rId368"/>
    <p:sldId id="3167" r:id="rId369"/>
    <p:sldId id="3168" r:id="rId370"/>
    <p:sldId id="3169" r:id="rId371"/>
    <p:sldId id="3170" r:id="rId372"/>
    <p:sldId id="3171" r:id="rId373"/>
    <p:sldId id="3172" r:id="rId374"/>
    <p:sldId id="3173" r:id="rId375"/>
    <p:sldId id="3174" r:id="rId376"/>
    <p:sldId id="3175" r:id="rId377"/>
    <p:sldId id="3176" r:id="rId378"/>
    <p:sldId id="3177" r:id="rId379"/>
    <p:sldId id="3178" r:id="rId380"/>
    <p:sldId id="3179" r:id="rId381"/>
    <p:sldId id="3180" r:id="rId382"/>
    <p:sldId id="3181" r:id="rId383"/>
    <p:sldId id="3182" r:id="rId384"/>
    <p:sldId id="3183" r:id="rId385"/>
    <p:sldId id="3184" r:id="rId386"/>
    <p:sldId id="3185" r:id="rId387"/>
    <p:sldId id="3149" r:id="rId388"/>
    <p:sldId id="3150" r:id="rId389"/>
    <p:sldId id="3151" r:id="rId390"/>
    <p:sldId id="3152" r:id="rId391"/>
    <p:sldId id="3153" r:id="rId392"/>
    <p:sldId id="3154" r:id="rId393"/>
    <p:sldId id="3155" r:id="rId394"/>
    <p:sldId id="3156" r:id="rId395"/>
    <p:sldId id="3157" r:id="rId396"/>
    <p:sldId id="3158" r:id="rId397"/>
    <p:sldId id="3077" r:id="rId398"/>
    <p:sldId id="3112" r:id="rId399"/>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A5712"/>
    <a:srgbClr val="948A54"/>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484" autoAdjust="0"/>
    <p:restoredTop sz="99433" autoAdjust="0"/>
  </p:normalViewPr>
  <p:slideViewPr>
    <p:cSldViewPr>
      <p:cViewPr varScale="1">
        <p:scale>
          <a:sx n="103" d="100"/>
          <a:sy n="103" d="100"/>
        </p:scale>
        <p:origin x="-1440" y="-112"/>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170" Type="http://schemas.openxmlformats.org/officeDocument/2006/relationships/slideMaster" Target="slideMasters/slideMaster170.xml"/><Relationship Id="rId171" Type="http://schemas.openxmlformats.org/officeDocument/2006/relationships/slide" Target="slides/slide1.xml"/><Relationship Id="rId172" Type="http://schemas.openxmlformats.org/officeDocument/2006/relationships/slide" Target="slides/slide2.xml"/><Relationship Id="rId173" Type="http://schemas.openxmlformats.org/officeDocument/2006/relationships/slide" Target="slides/slide3.xml"/><Relationship Id="rId174" Type="http://schemas.openxmlformats.org/officeDocument/2006/relationships/slide" Target="slides/slide4.xml"/><Relationship Id="rId175" Type="http://schemas.openxmlformats.org/officeDocument/2006/relationships/slide" Target="slides/slide5.xml"/><Relationship Id="rId176" Type="http://schemas.openxmlformats.org/officeDocument/2006/relationships/slide" Target="slides/slide6.xml"/><Relationship Id="rId177" Type="http://schemas.openxmlformats.org/officeDocument/2006/relationships/slide" Target="slides/slide7.xml"/><Relationship Id="rId178" Type="http://schemas.openxmlformats.org/officeDocument/2006/relationships/slide" Target="slides/slide8.xml"/><Relationship Id="rId179" Type="http://schemas.openxmlformats.org/officeDocument/2006/relationships/slide" Target="slides/slide9.xml"/><Relationship Id="rId230" Type="http://schemas.openxmlformats.org/officeDocument/2006/relationships/slide" Target="slides/slide60.xml"/><Relationship Id="rId231" Type="http://schemas.openxmlformats.org/officeDocument/2006/relationships/slide" Target="slides/slide61.xml"/><Relationship Id="rId232" Type="http://schemas.openxmlformats.org/officeDocument/2006/relationships/slide" Target="slides/slide62.xml"/><Relationship Id="rId233" Type="http://schemas.openxmlformats.org/officeDocument/2006/relationships/slide" Target="slides/slide63.xml"/><Relationship Id="rId234" Type="http://schemas.openxmlformats.org/officeDocument/2006/relationships/slide" Target="slides/slide64.xml"/><Relationship Id="rId235" Type="http://schemas.openxmlformats.org/officeDocument/2006/relationships/slide" Target="slides/slide65.xml"/><Relationship Id="rId236" Type="http://schemas.openxmlformats.org/officeDocument/2006/relationships/slide" Target="slides/slide66.xml"/><Relationship Id="rId237" Type="http://schemas.openxmlformats.org/officeDocument/2006/relationships/slide" Target="slides/slide67.xml"/><Relationship Id="rId238" Type="http://schemas.openxmlformats.org/officeDocument/2006/relationships/slide" Target="slides/slide68.xml"/><Relationship Id="rId239" Type="http://schemas.openxmlformats.org/officeDocument/2006/relationships/slide" Target="slides/slide69.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180" Type="http://schemas.openxmlformats.org/officeDocument/2006/relationships/slide" Target="slides/slide10.xml"/><Relationship Id="rId181" Type="http://schemas.openxmlformats.org/officeDocument/2006/relationships/slide" Target="slides/slide11.xml"/><Relationship Id="rId182" Type="http://schemas.openxmlformats.org/officeDocument/2006/relationships/slide" Target="slides/slide12.xml"/><Relationship Id="rId183" Type="http://schemas.openxmlformats.org/officeDocument/2006/relationships/slide" Target="slides/slide13.xml"/><Relationship Id="rId184" Type="http://schemas.openxmlformats.org/officeDocument/2006/relationships/slide" Target="slides/slide14.xml"/><Relationship Id="rId185" Type="http://schemas.openxmlformats.org/officeDocument/2006/relationships/slide" Target="slides/slide15.xml"/><Relationship Id="rId186" Type="http://schemas.openxmlformats.org/officeDocument/2006/relationships/slide" Target="slides/slide16.xml"/><Relationship Id="rId187" Type="http://schemas.openxmlformats.org/officeDocument/2006/relationships/slide" Target="slides/slide17.xml"/><Relationship Id="rId188" Type="http://schemas.openxmlformats.org/officeDocument/2006/relationships/slide" Target="slides/slide18.xml"/><Relationship Id="rId189" Type="http://schemas.openxmlformats.org/officeDocument/2006/relationships/slide" Target="slides/slide19.xml"/><Relationship Id="rId240" Type="http://schemas.openxmlformats.org/officeDocument/2006/relationships/slide" Target="slides/slide70.xml"/><Relationship Id="rId241" Type="http://schemas.openxmlformats.org/officeDocument/2006/relationships/slide" Target="slides/slide71.xml"/><Relationship Id="rId242" Type="http://schemas.openxmlformats.org/officeDocument/2006/relationships/slide" Target="slides/slide72.xml"/><Relationship Id="rId243" Type="http://schemas.openxmlformats.org/officeDocument/2006/relationships/slide" Target="slides/slide73.xml"/><Relationship Id="rId244" Type="http://schemas.openxmlformats.org/officeDocument/2006/relationships/slide" Target="slides/slide74.xml"/><Relationship Id="rId245" Type="http://schemas.openxmlformats.org/officeDocument/2006/relationships/slide" Target="slides/slide75.xml"/><Relationship Id="rId246" Type="http://schemas.openxmlformats.org/officeDocument/2006/relationships/slide" Target="slides/slide76.xml"/><Relationship Id="rId247" Type="http://schemas.openxmlformats.org/officeDocument/2006/relationships/slide" Target="slides/slide77.xml"/><Relationship Id="rId248" Type="http://schemas.openxmlformats.org/officeDocument/2006/relationships/slide" Target="slides/slide78.xml"/><Relationship Id="rId249" Type="http://schemas.openxmlformats.org/officeDocument/2006/relationships/slide" Target="slides/slide79.xml"/><Relationship Id="rId300" Type="http://schemas.openxmlformats.org/officeDocument/2006/relationships/slide" Target="slides/slide130.xml"/><Relationship Id="rId301" Type="http://schemas.openxmlformats.org/officeDocument/2006/relationships/slide" Target="slides/slide131.xml"/><Relationship Id="rId302" Type="http://schemas.openxmlformats.org/officeDocument/2006/relationships/slide" Target="slides/slide132.xml"/><Relationship Id="rId303" Type="http://schemas.openxmlformats.org/officeDocument/2006/relationships/slide" Target="slides/slide133.xml"/><Relationship Id="rId304" Type="http://schemas.openxmlformats.org/officeDocument/2006/relationships/slide" Target="slides/slide134.xml"/><Relationship Id="rId305" Type="http://schemas.openxmlformats.org/officeDocument/2006/relationships/slide" Target="slides/slide135.xml"/><Relationship Id="rId306" Type="http://schemas.openxmlformats.org/officeDocument/2006/relationships/slide" Target="slides/slide136.xml"/><Relationship Id="rId307" Type="http://schemas.openxmlformats.org/officeDocument/2006/relationships/slide" Target="slides/slide137.xml"/><Relationship Id="rId308" Type="http://schemas.openxmlformats.org/officeDocument/2006/relationships/slide" Target="slides/slide138.xml"/><Relationship Id="rId309" Type="http://schemas.openxmlformats.org/officeDocument/2006/relationships/slide" Target="slides/slide139.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90" Type="http://schemas.openxmlformats.org/officeDocument/2006/relationships/slide" Target="slides/slide20.xml"/><Relationship Id="rId191" Type="http://schemas.openxmlformats.org/officeDocument/2006/relationships/slide" Target="slides/slide21.xml"/><Relationship Id="rId192" Type="http://schemas.openxmlformats.org/officeDocument/2006/relationships/slide" Target="slides/slide22.xml"/><Relationship Id="rId193" Type="http://schemas.openxmlformats.org/officeDocument/2006/relationships/slide" Target="slides/slide23.xml"/><Relationship Id="rId194" Type="http://schemas.openxmlformats.org/officeDocument/2006/relationships/slide" Target="slides/slide24.xml"/><Relationship Id="rId195" Type="http://schemas.openxmlformats.org/officeDocument/2006/relationships/slide" Target="slides/slide25.xml"/><Relationship Id="rId196" Type="http://schemas.openxmlformats.org/officeDocument/2006/relationships/slide" Target="slides/slide26.xml"/><Relationship Id="rId197" Type="http://schemas.openxmlformats.org/officeDocument/2006/relationships/slide" Target="slides/slide27.xml"/><Relationship Id="rId198" Type="http://schemas.openxmlformats.org/officeDocument/2006/relationships/slide" Target="slides/slide28.xml"/><Relationship Id="rId199" Type="http://schemas.openxmlformats.org/officeDocument/2006/relationships/slide" Target="slides/slide29.xml"/><Relationship Id="rId250" Type="http://schemas.openxmlformats.org/officeDocument/2006/relationships/slide" Target="slides/slide80.xml"/><Relationship Id="rId251" Type="http://schemas.openxmlformats.org/officeDocument/2006/relationships/slide" Target="slides/slide81.xml"/><Relationship Id="rId252" Type="http://schemas.openxmlformats.org/officeDocument/2006/relationships/slide" Target="slides/slide82.xml"/><Relationship Id="rId253" Type="http://schemas.openxmlformats.org/officeDocument/2006/relationships/slide" Target="slides/slide83.xml"/><Relationship Id="rId254" Type="http://schemas.openxmlformats.org/officeDocument/2006/relationships/slide" Target="slides/slide84.xml"/><Relationship Id="rId255" Type="http://schemas.openxmlformats.org/officeDocument/2006/relationships/slide" Target="slides/slide85.xml"/><Relationship Id="rId256" Type="http://schemas.openxmlformats.org/officeDocument/2006/relationships/slide" Target="slides/slide86.xml"/><Relationship Id="rId257" Type="http://schemas.openxmlformats.org/officeDocument/2006/relationships/slide" Target="slides/slide87.xml"/><Relationship Id="rId258" Type="http://schemas.openxmlformats.org/officeDocument/2006/relationships/slide" Target="slides/slide88.xml"/><Relationship Id="rId259" Type="http://schemas.openxmlformats.org/officeDocument/2006/relationships/slide" Target="slides/slide89.xml"/><Relationship Id="rId310" Type="http://schemas.openxmlformats.org/officeDocument/2006/relationships/slide" Target="slides/slide140.xml"/><Relationship Id="rId311" Type="http://schemas.openxmlformats.org/officeDocument/2006/relationships/slide" Target="slides/slide141.xml"/><Relationship Id="rId312" Type="http://schemas.openxmlformats.org/officeDocument/2006/relationships/slide" Target="slides/slide142.xml"/><Relationship Id="rId313" Type="http://schemas.openxmlformats.org/officeDocument/2006/relationships/slide" Target="slides/slide143.xml"/><Relationship Id="rId314" Type="http://schemas.openxmlformats.org/officeDocument/2006/relationships/slide" Target="slides/slide144.xml"/><Relationship Id="rId315" Type="http://schemas.openxmlformats.org/officeDocument/2006/relationships/slide" Target="slides/slide145.xml"/><Relationship Id="rId316" Type="http://schemas.openxmlformats.org/officeDocument/2006/relationships/slide" Target="slides/slide146.xml"/><Relationship Id="rId317" Type="http://schemas.openxmlformats.org/officeDocument/2006/relationships/slide" Target="slides/slide147.xml"/><Relationship Id="rId318" Type="http://schemas.openxmlformats.org/officeDocument/2006/relationships/slide" Target="slides/slide148.xml"/><Relationship Id="rId319" Type="http://schemas.openxmlformats.org/officeDocument/2006/relationships/slide" Target="slides/slide149.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260" Type="http://schemas.openxmlformats.org/officeDocument/2006/relationships/slide" Target="slides/slide90.xml"/><Relationship Id="rId261" Type="http://schemas.openxmlformats.org/officeDocument/2006/relationships/slide" Target="slides/slide91.xml"/><Relationship Id="rId262" Type="http://schemas.openxmlformats.org/officeDocument/2006/relationships/slide" Target="slides/slide92.xml"/><Relationship Id="rId263" Type="http://schemas.openxmlformats.org/officeDocument/2006/relationships/slide" Target="slides/slide93.xml"/><Relationship Id="rId264" Type="http://schemas.openxmlformats.org/officeDocument/2006/relationships/slide" Target="slides/slide94.xml"/><Relationship Id="rId265" Type="http://schemas.openxmlformats.org/officeDocument/2006/relationships/slide" Target="slides/slide95.xml"/><Relationship Id="rId266" Type="http://schemas.openxmlformats.org/officeDocument/2006/relationships/slide" Target="slides/slide96.xml"/><Relationship Id="rId267" Type="http://schemas.openxmlformats.org/officeDocument/2006/relationships/slide" Target="slides/slide97.xml"/><Relationship Id="rId268" Type="http://schemas.openxmlformats.org/officeDocument/2006/relationships/slide" Target="slides/slide98.xml"/><Relationship Id="rId269" Type="http://schemas.openxmlformats.org/officeDocument/2006/relationships/slide" Target="slides/slide99.xml"/><Relationship Id="rId320" Type="http://schemas.openxmlformats.org/officeDocument/2006/relationships/slide" Target="slides/slide150.xml"/><Relationship Id="rId321" Type="http://schemas.openxmlformats.org/officeDocument/2006/relationships/slide" Target="slides/slide151.xml"/><Relationship Id="rId322" Type="http://schemas.openxmlformats.org/officeDocument/2006/relationships/slide" Target="slides/slide152.xml"/><Relationship Id="rId323" Type="http://schemas.openxmlformats.org/officeDocument/2006/relationships/slide" Target="slides/slide153.xml"/><Relationship Id="rId324" Type="http://schemas.openxmlformats.org/officeDocument/2006/relationships/slide" Target="slides/slide154.xml"/><Relationship Id="rId325" Type="http://schemas.openxmlformats.org/officeDocument/2006/relationships/slide" Target="slides/slide155.xml"/><Relationship Id="rId326" Type="http://schemas.openxmlformats.org/officeDocument/2006/relationships/slide" Target="slides/slide156.xml"/><Relationship Id="rId327" Type="http://schemas.openxmlformats.org/officeDocument/2006/relationships/slide" Target="slides/slide157.xml"/><Relationship Id="rId328" Type="http://schemas.openxmlformats.org/officeDocument/2006/relationships/slide" Target="slides/slide158.xml"/><Relationship Id="rId329" Type="http://schemas.openxmlformats.org/officeDocument/2006/relationships/slide" Target="slides/slide159.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270" Type="http://schemas.openxmlformats.org/officeDocument/2006/relationships/slide" Target="slides/slide100.xml"/><Relationship Id="rId271" Type="http://schemas.openxmlformats.org/officeDocument/2006/relationships/slide" Target="slides/slide101.xml"/><Relationship Id="rId272" Type="http://schemas.openxmlformats.org/officeDocument/2006/relationships/slide" Target="slides/slide102.xml"/><Relationship Id="rId273" Type="http://schemas.openxmlformats.org/officeDocument/2006/relationships/slide" Target="slides/slide103.xml"/><Relationship Id="rId274" Type="http://schemas.openxmlformats.org/officeDocument/2006/relationships/slide" Target="slides/slide104.xml"/><Relationship Id="rId275" Type="http://schemas.openxmlformats.org/officeDocument/2006/relationships/slide" Target="slides/slide105.xml"/><Relationship Id="rId276" Type="http://schemas.openxmlformats.org/officeDocument/2006/relationships/slide" Target="slides/slide106.xml"/><Relationship Id="rId277" Type="http://schemas.openxmlformats.org/officeDocument/2006/relationships/slide" Target="slides/slide107.xml"/><Relationship Id="rId278" Type="http://schemas.openxmlformats.org/officeDocument/2006/relationships/slide" Target="slides/slide108.xml"/><Relationship Id="rId279" Type="http://schemas.openxmlformats.org/officeDocument/2006/relationships/slide" Target="slides/slide109.xml"/><Relationship Id="rId330" Type="http://schemas.openxmlformats.org/officeDocument/2006/relationships/slide" Target="slides/slide160.xml"/><Relationship Id="rId331" Type="http://schemas.openxmlformats.org/officeDocument/2006/relationships/slide" Target="slides/slide161.xml"/><Relationship Id="rId332" Type="http://schemas.openxmlformats.org/officeDocument/2006/relationships/slide" Target="slides/slide162.xml"/><Relationship Id="rId333" Type="http://schemas.openxmlformats.org/officeDocument/2006/relationships/slide" Target="slides/slide163.xml"/><Relationship Id="rId334" Type="http://schemas.openxmlformats.org/officeDocument/2006/relationships/slide" Target="slides/slide164.xml"/><Relationship Id="rId335" Type="http://schemas.openxmlformats.org/officeDocument/2006/relationships/slide" Target="slides/slide165.xml"/><Relationship Id="rId336" Type="http://schemas.openxmlformats.org/officeDocument/2006/relationships/slide" Target="slides/slide166.xml"/><Relationship Id="rId337" Type="http://schemas.openxmlformats.org/officeDocument/2006/relationships/slide" Target="slides/slide167.xml"/><Relationship Id="rId338" Type="http://schemas.openxmlformats.org/officeDocument/2006/relationships/slide" Target="slides/slide168.xml"/><Relationship Id="rId339" Type="http://schemas.openxmlformats.org/officeDocument/2006/relationships/slide" Target="slides/slide169.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280" Type="http://schemas.openxmlformats.org/officeDocument/2006/relationships/slide" Target="slides/slide110.xml"/><Relationship Id="rId281" Type="http://schemas.openxmlformats.org/officeDocument/2006/relationships/slide" Target="slides/slide111.xml"/><Relationship Id="rId282" Type="http://schemas.openxmlformats.org/officeDocument/2006/relationships/slide" Target="slides/slide112.xml"/><Relationship Id="rId283" Type="http://schemas.openxmlformats.org/officeDocument/2006/relationships/slide" Target="slides/slide113.xml"/><Relationship Id="rId284" Type="http://schemas.openxmlformats.org/officeDocument/2006/relationships/slide" Target="slides/slide114.xml"/><Relationship Id="rId285" Type="http://schemas.openxmlformats.org/officeDocument/2006/relationships/slide" Target="slides/slide115.xml"/><Relationship Id="rId286" Type="http://schemas.openxmlformats.org/officeDocument/2006/relationships/slide" Target="slides/slide116.xml"/><Relationship Id="rId287" Type="http://schemas.openxmlformats.org/officeDocument/2006/relationships/slide" Target="slides/slide117.xml"/><Relationship Id="rId288" Type="http://schemas.openxmlformats.org/officeDocument/2006/relationships/slide" Target="slides/slide118.xml"/><Relationship Id="rId289" Type="http://schemas.openxmlformats.org/officeDocument/2006/relationships/slide" Target="slides/slide119.xml"/><Relationship Id="rId340" Type="http://schemas.openxmlformats.org/officeDocument/2006/relationships/slide" Target="slides/slide170.xml"/><Relationship Id="rId341" Type="http://schemas.openxmlformats.org/officeDocument/2006/relationships/slide" Target="slides/slide171.xml"/><Relationship Id="rId342" Type="http://schemas.openxmlformats.org/officeDocument/2006/relationships/slide" Target="slides/slide172.xml"/><Relationship Id="rId343" Type="http://schemas.openxmlformats.org/officeDocument/2006/relationships/slide" Target="slides/slide173.xml"/><Relationship Id="rId344" Type="http://schemas.openxmlformats.org/officeDocument/2006/relationships/slide" Target="slides/slide174.xml"/><Relationship Id="rId345" Type="http://schemas.openxmlformats.org/officeDocument/2006/relationships/slide" Target="slides/slide175.xml"/><Relationship Id="rId346" Type="http://schemas.openxmlformats.org/officeDocument/2006/relationships/slide" Target="slides/slide176.xml"/><Relationship Id="rId347" Type="http://schemas.openxmlformats.org/officeDocument/2006/relationships/slide" Target="slides/slide177.xml"/><Relationship Id="rId348" Type="http://schemas.openxmlformats.org/officeDocument/2006/relationships/slide" Target="slides/slide178.xml"/><Relationship Id="rId349" Type="http://schemas.openxmlformats.org/officeDocument/2006/relationships/slide" Target="slides/slide179.xml"/><Relationship Id="rId400" Type="http://schemas.openxmlformats.org/officeDocument/2006/relationships/notesMaster" Target="notesMasters/notesMaster1.xml"/><Relationship Id="rId401" Type="http://schemas.openxmlformats.org/officeDocument/2006/relationships/handoutMaster" Target="handoutMasters/handoutMaster1.xml"/><Relationship Id="rId402" Type="http://schemas.openxmlformats.org/officeDocument/2006/relationships/printerSettings" Target="printerSettings/printerSettings1.bin"/><Relationship Id="rId403" Type="http://schemas.openxmlformats.org/officeDocument/2006/relationships/presProps" Target="presProps.xml"/><Relationship Id="rId404" Type="http://schemas.openxmlformats.org/officeDocument/2006/relationships/viewProps" Target="viewProps.xml"/><Relationship Id="rId405" Type="http://schemas.openxmlformats.org/officeDocument/2006/relationships/theme" Target="theme/theme1.xml"/><Relationship Id="rId406" Type="http://schemas.openxmlformats.org/officeDocument/2006/relationships/tableStyles" Target="tableStyles.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290" Type="http://schemas.openxmlformats.org/officeDocument/2006/relationships/slide" Target="slides/slide120.xml"/><Relationship Id="rId291" Type="http://schemas.openxmlformats.org/officeDocument/2006/relationships/slide" Target="slides/slide121.xml"/><Relationship Id="rId292" Type="http://schemas.openxmlformats.org/officeDocument/2006/relationships/slide" Target="slides/slide122.xml"/><Relationship Id="rId293" Type="http://schemas.openxmlformats.org/officeDocument/2006/relationships/slide" Target="slides/slide123.xml"/><Relationship Id="rId294" Type="http://schemas.openxmlformats.org/officeDocument/2006/relationships/slide" Target="slides/slide124.xml"/><Relationship Id="rId295" Type="http://schemas.openxmlformats.org/officeDocument/2006/relationships/slide" Target="slides/slide125.xml"/><Relationship Id="rId296" Type="http://schemas.openxmlformats.org/officeDocument/2006/relationships/slide" Target="slides/slide126.xml"/><Relationship Id="rId297" Type="http://schemas.openxmlformats.org/officeDocument/2006/relationships/slide" Target="slides/slide127.xml"/><Relationship Id="rId298" Type="http://schemas.openxmlformats.org/officeDocument/2006/relationships/slide" Target="slides/slide128.xml"/><Relationship Id="rId299" Type="http://schemas.openxmlformats.org/officeDocument/2006/relationships/slide" Target="slides/slide129.xml"/><Relationship Id="rId350" Type="http://schemas.openxmlformats.org/officeDocument/2006/relationships/slide" Target="slides/slide180.xml"/><Relationship Id="rId351" Type="http://schemas.openxmlformats.org/officeDocument/2006/relationships/slide" Target="slides/slide181.xml"/><Relationship Id="rId352" Type="http://schemas.openxmlformats.org/officeDocument/2006/relationships/slide" Target="slides/slide182.xml"/><Relationship Id="rId353" Type="http://schemas.openxmlformats.org/officeDocument/2006/relationships/slide" Target="slides/slide183.xml"/><Relationship Id="rId354" Type="http://schemas.openxmlformats.org/officeDocument/2006/relationships/slide" Target="slides/slide184.xml"/><Relationship Id="rId355" Type="http://schemas.openxmlformats.org/officeDocument/2006/relationships/slide" Target="slides/slide185.xml"/><Relationship Id="rId356" Type="http://schemas.openxmlformats.org/officeDocument/2006/relationships/slide" Target="slides/slide186.xml"/><Relationship Id="rId357" Type="http://schemas.openxmlformats.org/officeDocument/2006/relationships/slide" Target="slides/slide187.xml"/><Relationship Id="rId358" Type="http://schemas.openxmlformats.org/officeDocument/2006/relationships/slide" Target="slides/slide188.xml"/><Relationship Id="rId359" Type="http://schemas.openxmlformats.org/officeDocument/2006/relationships/slide" Target="slides/slide189.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360" Type="http://schemas.openxmlformats.org/officeDocument/2006/relationships/slide" Target="slides/slide190.xml"/><Relationship Id="rId361" Type="http://schemas.openxmlformats.org/officeDocument/2006/relationships/slide" Target="slides/slide191.xml"/><Relationship Id="rId362" Type="http://schemas.openxmlformats.org/officeDocument/2006/relationships/slide" Target="slides/slide192.xml"/><Relationship Id="rId363" Type="http://schemas.openxmlformats.org/officeDocument/2006/relationships/slide" Target="slides/slide193.xml"/><Relationship Id="rId364" Type="http://schemas.openxmlformats.org/officeDocument/2006/relationships/slide" Target="slides/slide194.xml"/><Relationship Id="rId365" Type="http://schemas.openxmlformats.org/officeDocument/2006/relationships/slide" Target="slides/slide195.xml"/><Relationship Id="rId366" Type="http://schemas.openxmlformats.org/officeDocument/2006/relationships/slide" Target="slides/slide196.xml"/><Relationship Id="rId367" Type="http://schemas.openxmlformats.org/officeDocument/2006/relationships/slide" Target="slides/slide197.xml"/><Relationship Id="rId368" Type="http://schemas.openxmlformats.org/officeDocument/2006/relationships/slide" Target="slides/slide198.xml"/><Relationship Id="rId369" Type="http://schemas.openxmlformats.org/officeDocument/2006/relationships/slide" Target="slides/slide199.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200" Type="http://schemas.openxmlformats.org/officeDocument/2006/relationships/slide" Target="slides/slide30.xml"/><Relationship Id="rId201" Type="http://schemas.openxmlformats.org/officeDocument/2006/relationships/slide" Target="slides/slide31.xml"/><Relationship Id="rId202" Type="http://schemas.openxmlformats.org/officeDocument/2006/relationships/slide" Target="slides/slide32.xml"/><Relationship Id="rId203" Type="http://schemas.openxmlformats.org/officeDocument/2006/relationships/slide" Target="slides/slide33.xml"/><Relationship Id="rId204" Type="http://schemas.openxmlformats.org/officeDocument/2006/relationships/slide" Target="slides/slide34.xml"/><Relationship Id="rId205" Type="http://schemas.openxmlformats.org/officeDocument/2006/relationships/slide" Target="slides/slide35.xml"/><Relationship Id="rId206" Type="http://schemas.openxmlformats.org/officeDocument/2006/relationships/slide" Target="slides/slide36.xml"/><Relationship Id="rId207" Type="http://schemas.openxmlformats.org/officeDocument/2006/relationships/slide" Target="slides/slide37.xml"/><Relationship Id="rId208" Type="http://schemas.openxmlformats.org/officeDocument/2006/relationships/slide" Target="slides/slide38.xml"/><Relationship Id="rId209" Type="http://schemas.openxmlformats.org/officeDocument/2006/relationships/slide" Target="slides/slide39.xml"/><Relationship Id="rId370" Type="http://schemas.openxmlformats.org/officeDocument/2006/relationships/slide" Target="slides/slide200.xml"/><Relationship Id="rId371" Type="http://schemas.openxmlformats.org/officeDocument/2006/relationships/slide" Target="slides/slide201.xml"/><Relationship Id="rId372" Type="http://schemas.openxmlformats.org/officeDocument/2006/relationships/slide" Target="slides/slide202.xml"/><Relationship Id="rId373" Type="http://schemas.openxmlformats.org/officeDocument/2006/relationships/slide" Target="slides/slide203.xml"/><Relationship Id="rId374" Type="http://schemas.openxmlformats.org/officeDocument/2006/relationships/slide" Target="slides/slide204.xml"/><Relationship Id="rId375" Type="http://schemas.openxmlformats.org/officeDocument/2006/relationships/slide" Target="slides/slide205.xml"/><Relationship Id="rId376" Type="http://schemas.openxmlformats.org/officeDocument/2006/relationships/slide" Target="slides/slide206.xml"/><Relationship Id="rId377" Type="http://schemas.openxmlformats.org/officeDocument/2006/relationships/slide" Target="slides/slide207.xml"/><Relationship Id="rId378" Type="http://schemas.openxmlformats.org/officeDocument/2006/relationships/slide" Target="slides/slide208.xml"/><Relationship Id="rId379" Type="http://schemas.openxmlformats.org/officeDocument/2006/relationships/slide" Target="slides/slide209.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210" Type="http://schemas.openxmlformats.org/officeDocument/2006/relationships/slide" Target="slides/slide40.xml"/><Relationship Id="rId211" Type="http://schemas.openxmlformats.org/officeDocument/2006/relationships/slide" Target="slides/slide41.xml"/><Relationship Id="rId212" Type="http://schemas.openxmlformats.org/officeDocument/2006/relationships/slide" Target="slides/slide42.xml"/><Relationship Id="rId213" Type="http://schemas.openxmlformats.org/officeDocument/2006/relationships/slide" Target="slides/slide43.xml"/><Relationship Id="rId214" Type="http://schemas.openxmlformats.org/officeDocument/2006/relationships/slide" Target="slides/slide44.xml"/><Relationship Id="rId215" Type="http://schemas.openxmlformats.org/officeDocument/2006/relationships/slide" Target="slides/slide45.xml"/><Relationship Id="rId216" Type="http://schemas.openxmlformats.org/officeDocument/2006/relationships/slide" Target="slides/slide46.xml"/><Relationship Id="rId217" Type="http://schemas.openxmlformats.org/officeDocument/2006/relationships/slide" Target="slides/slide47.xml"/><Relationship Id="rId218" Type="http://schemas.openxmlformats.org/officeDocument/2006/relationships/slide" Target="slides/slide48.xml"/><Relationship Id="rId219" Type="http://schemas.openxmlformats.org/officeDocument/2006/relationships/slide" Target="slides/slide49.xml"/><Relationship Id="rId380" Type="http://schemas.openxmlformats.org/officeDocument/2006/relationships/slide" Target="slides/slide210.xml"/><Relationship Id="rId381" Type="http://schemas.openxmlformats.org/officeDocument/2006/relationships/slide" Target="slides/slide211.xml"/><Relationship Id="rId382" Type="http://schemas.openxmlformats.org/officeDocument/2006/relationships/slide" Target="slides/slide212.xml"/><Relationship Id="rId383" Type="http://schemas.openxmlformats.org/officeDocument/2006/relationships/slide" Target="slides/slide213.xml"/><Relationship Id="rId384" Type="http://schemas.openxmlformats.org/officeDocument/2006/relationships/slide" Target="slides/slide214.xml"/><Relationship Id="rId385" Type="http://schemas.openxmlformats.org/officeDocument/2006/relationships/slide" Target="slides/slide215.xml"/><Relationship Id="rId386" Type="http://schemas.openxmlformats.org/officeDocument/2006/relationships/slide" Target="slides/slide216.xml"/><Relationship Id="rId387" Type="http://schemas.openxmlformats.org/officeDocument/2006/relationships/slide" Target="slides/slide217.xml"/><Relationship Id="rId388" Type="http://schemas.openxmlformats.org/officeDocument/2006/relationships/slide" Target="slides/slide218.xml"/><Relationship Id="rId389" Type="http://schemas.openxmlformats.org/officeDocument/2006/relationships/slide" Target="slides/slide219.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Master" Target="slideMasters/slideMaster166.xml"/><Relationship Id="rId167" Type="http://schemas.openxmlformats.org/officeDocument/2006/relationships/slideMaster" Target="slideMasters/slideMaster167.xml"/><Relationship Id="rId168" Type="http://schemas.openxmlformats.org/officeDocument/2006/relationships/slideMaster" Target="slideMasters/slideMaster168.xml"/><Relationship Id="rId169" Type="http://schemas.openxmlformats.org/officeDocument/2006/relationships/slideMaster" Target="slideMasters/slideMaster169.xml"/><Relationship Id="rId220" Type="http://schemas.openxmlformats.org/officeDocument/2006/relationships/slide" Target="slides/slide50.xml"/><Relationship Id="rId221" Type="http://schemas.openxmlformats.org/officeDocument/2006/relationships/slide" Target="slides/slide51.xml"/><Relationship Id="rId222" Type="http://schemas.openxmlformats.org/officeDocument/2006/relationships/slide" Target="slides/slide52.xml"/><Relationship Id="rId223" Type="http://schemas.openxmlformats.org/officeDocument/2006/relationships/slide" Target="slides/slide53.xml"/><Relationship Id="rId224" Type="http://schemas.openxmlformats.org/officeDocument/2006/relationships/slide" Target="slides/slide54.xml"/><Relationship Id="rId225" Type="http://schemas.openxmlformats.org/officeDocument/2006/relationships/slide" Target="slides/slide55.xml"/><Relationship Id="rId226" Type="http://schemas.openxmlformats.org/officeDocument/2006/relationships/slide" Target="slides/slide56.xml"/><Relationship Id="rId227" Type="http://schemas.openxmlformats.org/officeDocument/2006/relationships/slide" Target="slides/slide57.xml"/><Relationship Id="rId228" Type="http://schemas.openxmlformats.org/officeDocument/2006/relationships/slide" Target="slides/slide58.xml"/><Relationship Id="rId229" Type="http://schemas.openxmlformats.org/officeDocument/2006/relationships/slide" Target="slides/slide59.xml"/><Relationship Id="rId390" Type="http://schemas.openxmlformats.org/officeDocument/2006/relationships/slide" Target="slides/slide220.xml"/><Relationship Id="rId391" Type="http://schemas.openxmlformats.org/officeDocument/2006/relationships/slide" Target="slides/slide221.xml"/><Relationship Id="rId392" Type="http://schemas.openxmlformats.org/officeDocument/2006/relationships/slide" Target="slides/slide222.xml"/><Relationship Id="rId393" Type="http://schemas.openxmlformats.org/officeDocument/2006/relationships/slide" Target="slides/slide223.xml"/><Relationship Id="rId394" Type="http://schemas.openxmlformats.org/officeDocument/2006/relationships/slide" Target="slides/slide224.xml"/><Relationship Id="rId395" Type="http://schemas.openxmlformats.org/officeDocument/2006/relationships/slide" Target="slides/slide225.xml"/><Relationship Id="rId396" Type="http://schemas.openxmlformats.org/officeDocument/2006/relationships/slide" Target="slides/slide226.xml"/><Relationship Id="rId397" Type="http://schemas.openxmlformats.org/officeDocument/2006/relationships/slide" Target="slides/slide227.xml"/><Relationship Id="rId398" Type="http://schemas.openxmlformats.org/officeDocument/2006/relationships/slide" Target="slides/slide228.xml"/><Relationship Id="rId399" Type="http://schemas.openxmlformats.org/officeDocument/2006/relationships/slide" Target="slides/slide229.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4.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oleObject" Target="file:///\\vboxsrv\vm-shared\sigmetrics2016_VLDRAM\latency_trend_talk.xlsx" TargetMode="External"/></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package" Target="../embeddings/Microsoft_Excel_Sheet6.xlsx"/></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package" Target="../embeddings/Microsoft_Excel_Sheet7.xlsx"/><Relationship Id="rId3" Type="http://schemas.openxmlformats.org/officeDocument/2006/relationships/chartUserShapes" Target="../drawings/drawing1.xm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package" Target="../embeddings/Microsoft_Excel_Sheet8.xlsx"/><Relationship Id="rId3" Type="http://schemas.openxmlformats.org/officeDocument/2006/relationships/chartUserShapes" Target="../drawings/drawing2.xm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package" Target="../embeddings/Microsoft_Excel_Sheet9.xlsx"/><Relationship Id="rId3" Type="http://schemas.openxmlformats.org/officeDocument/2006/relationships/chartUserShapes" Target="../drawings/drawing3.xm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package" Target="../embeddings/Microsoft_Excel_Sheet10.xlsx"/></Relationships>
</file>

<file path=ppt/charts/_rels/chart2.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package" Target="../embeddings/Microsoft_Excel_Sheet11.xlsx"/></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package" Target="../embeddings/Microsoft_Excel_Sheet12.xlsx"/></Relationships>
</file>

<file path=ppt/charts/_rels/chart22.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package" Target="../embeddings/Microsoft_Excel_Sheet13.xlsx"/></Relationships>
</file>

<file path=ppt/charts/_rels/chart23.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C:\Users\kasirga\Desktop\ChargeCache_hpca_presentation\energy_savings.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3.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vboxsrv\shared\ppts\pdl-retreat-talk\sheets\perf-energy.csv"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vboxsrv\shared\ppts\pdl-retreat-talk\sheets\s-curve.csv" TargetMode="External"/></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Sheet2.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Sheet3.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Sheet4.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Sheet5.xlsx"/></Relationships>
</file>

<file path=ppt/charts/_rels/chart9.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1991365128"/>
        <c:axId val="1954039480"/>
      </c:barChart>
      <c:catAx>
        <c:axId val="199136512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954039480"/>
        <c:crosses val="autoZero"/>
        <c:auto val="1"/>
        <c:lblAlgn val="ctr"/>
        <c:lblOffset val="100"/>
        <c:noMultiLvlLbl val="0"/>
      </c:catAx>
      <c:valAx>
        <c:axId val="1954039480"/>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1991365128"/>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Sheet1!$F$27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Sheet1!$F$28</c:f>
              <c:numCache>
                <c:formatCode>General</c:formatCode>
                <c:ptCount val="1"/>
                <c:pt idx="0">
                  <c:v>1.31083660882258</c:v>
                </c:pt>
              </c:numCache>
            </c:numRef>
          </c:val>
        </c:ser>
        <c:ser>
          <c:idx val="1"/>
          <c:order val="2"/>
          <c:tx>
            <c:strRef>
              <c:f>Sheet1!$G$21</c:f>
              <c:strCache>
                <c:ptCount val="1"/>
                <c:pt idx="0">
                  <c:v>16GB DRAM</c:v>
                </c:pt>
              </c:strCache>
            </c:strRef>
          </c:tx>
          <c:spPr>
            <a:solidFill>
              <a:srgbClr val="0070C0"/>
            </a:solidFill>
            <a:ln>
              <a:solidFill>
                <a:schemeClr val="tx1"/>
              </a:solidFill>
            </a:ln>
          </c:spPr>
          <c:invertIfNegative val="0"/>
          <c:dPt>
            <c:idx val="0"/>
            <c:invertIfNegative val="0"/>
            <c:bubble3D val="0"/>
            <c:spPr>
              <a:solidFill>
                <a:srgbClr val="FFC000"/>
              </a:solidFill>
              <a:ln>
                <a:solidFill>
                  <a:schemeClr val="tx1"/>
                </a:solidFill>
              </a:ln>
            </c:spPr>
          </c:dPt>
          <c:cat>
            <c:strRef>
              <c:f>Sheet1!$E$9</c:f>
              <c:strCache>
                <c:ptCount val="1"/>
                <c:pt idx="0">
                  <c:v>Avg</c:v>
                </c:pt>
              </c:strCache>
            </c:strRef>
          </c:cat>
          <c:val>
            <c:numRef>
              <c:f>Sheet1!$F$29</c:f>
              <c:numCache>
                <c:formatCode>General</c:formatCode>
                <c:ptCount val="1"/>
                <c:pt idx="0">
                  <c:v>1.8423460201957</c:v>
                </c:pt>
              </c:numCache>
            </c:numRef>
          </c:val>
        </c:ser>
        <c:dLbls>
          <c:showLegendKey val="0"/>
          <c:showVal val="0"/>
          <c:showCatName val="0"/>
          <c:showSerName val="0"/>
          <c:showPercent val="0"/>
          <c:showBubbleSize val="0"/>
        </c:dLbls>
        <c:gapWidth val="150"/>
        <c:axId val="-2050305272"/>
        <c:axId val="-2050313864"/>
      </c:barChart>
      <c:catAx>
        <c:axId val="-2050305272"/>
        <c:scaling>
          <c:orientation val="minMax"/>
        </c:scaling>
        <c:delete val="1"/>
        <c:axPos val="b"/>
        <c:majorTickMark val="none"/>
        <c:minorTickMark val="none"/>
        <c:tickLblPos val="nextTo"/>
        <c:crossAx val="-2050313864"/>
        <c:crosses val="autoZero"/>
        <c:auto val="1"/>
        <c:lblAlgn val="ctr"/>
        <c:lblOffset val="100"/>
        <c:noMultiLvlLbl val="0"/>
      </c:catAx>
      <c:valAx>
        <c:axId val="-2050313864"/>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2050305272"/>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Sheet1!$F$47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Sheet1!$F$48</c:f>
              <c:numCache>
                <c:formatCode>General</c:formatCode>
                <c:ptCount val="1"/>
                <c:pt idx="0">
                  <c:v>0.81719489482245</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Sheet1!$E$9</c:f>
              <c:strCache>
                <c:ptCount val="1"/>
                <c:pt idx="0">
                  <c:v>Avg</c:v>
                </c:pt>
              </c:strCache>
            </c:strRef>
          </c:cat>
          <c:val>
            <c:numRef>
              <c:f>Sheet1!$F$49</c:f>
              <c:numCache>
                <c:formatCode>General</c:formatCode>
                <c:ptCount val="1"/>
                <c:pt idx="0">
                  <c:v>0.569207907349579</c:v>
                </c:pt>
              </c:numCache>
            </c:numRef>
          </c:val>
        </c:ser>
        <c:dLbls>
          <c:showLegendKey val="0"/>
          <c:showVal val="0"/>
          <c:showCatName val="0"/>
          <c:showSerName val="0"/>
          <c:showPercent val="0"/>
          <c:showBubbleSize val="0"/>
        </c:dLbls>
        <c:gapWidth val="150"/>
        <c:axId val="-2050333816"/>
        <c:axId val="-2050340600"/>
      </c:barChart>
      <c:catAx>
        <c:axId val="-2050333816"/>
        <c:scaling>
          <c:orientation val="minMax"/>
        </c:scaling>
        <c:delete val="1"/>
        <c:axPos val="b"/>
        <c:majorTickMark val="none"/>
        <c:minorTickMark val="none"/>
        <c:tickLblPos val="nextTo"/>
        <c:crossAx val="-2050340600"/>
        <c:crosses val="autoZero"/>
        <c:auto val="1"/>
        <c:lblAlgn val="ctr"/>
        <c:lblOffset val="100"/>
        <c:noMultiLvlLbl val="0"/>
      </c:catAx>
      <c:valAx>
        <c:axId val="-2050340600"/>
        <c:scaling>
          <c:orientation val="minMax"/>
        </c:scaling>
        <c:delete val="0"/>
        <c:axPos val="l"/>
        <c:majorGridlines/>
        <c:title>
          <c:tx>
            <c:rich>
              <a:bodyPr/>
              <a:lstStyle/>
              <a:p>
                <a:pPr>
                  <a:defRPr b="1"/>
                </a:pPr>
                <a:r>
                  <a:rPr lang="en-US" b="1" dirty="0"/>
                  <a:t>Normalized </a:t>
                </a:r>
                <a:r>
                  <a:rPr lang="en-US" b="1" dirty="0" smtClean="0"/>
                  <a:t>Max. </a:t>
                </a:r>
                <a:r>
                  <a:rPr lang="en-US" b="1" dirty="0"/>
                  <a:t>Slowdown</a:t>
                </a:r>
              </a:p>
            </c:rich>
          </c:tx>
          <c:layout/>
          <c:overlay val="0"/>
        </c:title>
        <c:numFmt formatCode="General" sourceLinked="1"/>
        <c:majorTickMark val="out"/>
        <c:minorTickMark val="none"/>
        <c:tickLblPos val="nextTo"/>
        <c:crossAx val="-2050333816"/>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manualLayout>
          <c:layoutTarget val="inner"/>
          <c:xMode val="edge"/>
          <c:yMode val="edge"/>
          <c:x val="0.196799687922272"/>
          <c:y val="0.134182129085658"/>
          <c:w val="0.772958040525943"/>
          <c:h val="0.572258160755767"/>
        </c:manualLayout>
      </c:layout>
      <c:barChart>
        <c:barDir val="col"/>
        <c:grouping val="clustered"/>
        <c:varyColors val="0"/>
        <c:ser>
          <c:idx val="1"/>
          <c:order val="0"/>
          <c:tx>
            <c:v>STT-RAM (base)</c:v>
          </c:tx>
          <c:invertIfNegative val="0"/>
          <c:val>
            <c:numRef>
              <c:f>DATA3!$AE$254:$AE$265</c:f>
              <c:numCache>
                <c:formatCode>0%</c:formatCode>
                <c:ptCount val="12"/>
                <c:pt idx="0">
                  <c:v>0.955735103004788</c:v>
                </c:pt>
                <c:pt idx="1">
                  <c:v>0.91812375170456</c:v>
                </c:pt>
                <c:pt idx="2">
                  <c:v>0.934346948873282</c:v>
                </c:pt>
                <c:pt idx="3">
                  <c:v>0.955791847209529</c:v>
                </c:pt>
                <c:pt idx="4">
                  <c:v>0.957383869299522</c:v>
                </c:pt>
                <c:pt idx="5">
                  <c:v>0.920833921090981</c:v>
                </c:pt>
                <c:pt idx="6">
                  <c:v>0.954044207803924</c:v>
                </c:pt>
                <c:pt idx="7">
                  <c:v>0.930193168435743</c:v>
                </c:pt>
                <c:pt idx="8">
                  <c:v>0.954133461057936</c:v>
                </c:pt>
                <c:pt idx="9">
                  <c:v>0.945068867250995</c:v>
                </c:pt>
                <c:pt idx="10">
                  <c:v>0.921034999102877</c:v>
                </c:pt>
                <c:pt idx="11">
                  <c:v>0.940608194984922</c:v>
                </c:pt>
              </c:numCache>
            </c:numRef>
          </c:val>
        </c:ser>
        <c:ser>
          <c:idx val="0"/>
          <c:order val="1"/>
          <c:tx>
            <c:v>STT-RAM (opt)</c:v>
          </c:tx>
          <c:invertIfNegative val="0"/>
          <c:cat>
            <c:strRef>
              <c:f>DATA3!$B$272:$B$283</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DATA3!$AE$272:$AE$283</c:f>
              <c:numCache>
                <c:formatCode>0%</c:formatCode>
                <c:ptCount val="12"/>
                <c:pt idx="0">
                  <c:v>0.96014015490016</c:v>
                </c:pt>
                <c:pt idx="1">
                  <c:v>0.914526536881981</c:v>
                </c:pt>
                <c:pt idx="2">
                  <c:v>0.944297717493359</c:v>
                </c:pt>
                <c:pt idx="3">
                  <c:v>0.956316404121815</c:v>
                </c:pt>
                <c:pt idx="4">
                  <c:v>0.959512807264697</c:v>
                </c:pt>
                <c:pt idx="5">
                  <c:v>0.920918636758808</c:v>
                </c:pt>
                <c:pt idx="6">
                  <c:v>0.959476493019427</c:v>
                </c:pt>
                <c:pt idx="7">
                  <c:v>0.935640973444873</c:v>
                </c:pt>
                <c:pt idx="8">
                  <c:v>0.960028948504045</c:v>
                </c:pt>
                <c:pt idx="9">
                  <c:v>0.945741474428232</c:v>
                </c:pt>
                <c:pt idx="10">
                  <c:v>0.935460062455704</c:v>
                </c:pt>
                <c:pt idx="11">
                  <c:v>0.944732746297554</c:v>
                </c:pt>
              </c:numCache>
            </c:numRef>
          </c:val>
        </c:ser>
        <c:dLbls>
          <c:showLegendKey val="0"/>
          <c:showVal val="0"/>
          <c:showCatName val="0"/>
          <c:showSerName val="0"/>
          <c:showPercent val="0"/>
          <c:showBubbleSize val="0"/>
        </c:dLbls>
        <c:gapWidth val="150"/>
        <c:axId val="-2050505016"/>
        <c:axId val="-2050502040"/>
      </c:barChart>
      <c:catAx>
        <c:axId val="-2050505016"/>
        <c:scaling>
          <c:orientation val="minMax"/>
        </c:scaling>
        <c:delete val="0"/>
        <c:axPos val="b"/>
        <c:majorTickMark val="out"/>
        <c:minorTickMark val="none"/>
        <c:tickLblPos val="nextTo"/>
        <c:crossAx val="-2050502040"/>
        <c:crosses val="autoZero"/>
        <c:auto val="1"/>
        <c:lblAlgn val="ctr"/>
        <c:lblOffset val="100"/>
        <c:noMultiLvlLbl val="0"/>
      </c:catAx>
      <c:valAx>
        <c:axId val="-2050502040"/>
        <c:scaling>
          <c:orientation val="minMax"/>
        </c:scaling>
        <c:delete val="0"/>
        <c:axPos val="l"/>
        <c:majorGridlines/>
        <c:title>
          <c:tx>
            <c:rich>
              <a:bodyPr rot="-5400000" vert="horz"/>
              <a:lstStyle/>
              <a:p>
                <a:pPr>
                  <a:defRPr sz="1600"/>
                </a:pPr>
                <a:r>
                  <a:rPr lang="en-US" sz="1800" dirty="0" smtClean="0"/>
                  <a:t>Performance </a:t>
                </a:r>
                <a:endParaRPr lang="en-US" sz="1800" dirty="0"/>
              </a:p>
              <a:p>
                <a:pPr>
                  <a:defRPr sz="1600"/>
                </a:pPr>
                <a:r>
                  <a:rPr lang="en-US" sz="1800" dirty="0" smtClean="0"/>
                  <a:t>vs. </a:t>
                </a:r>
                <a:r>
                  <a:rPr lang="en-US" sz="1800" dirty="0"/>
                  <a:t>DRAM</a:t>
                </a:r>
              </a:p>
            </c:rich>
          </c:tx>
          <c:layout>
            <c:manualLayout>
              <c:xMode val="edge"/>
              <c:yMode val="edge"/>
              <c:x val="0.0"/>
              <c:y val="0.140480918786801"/>
            </c:manualLayout>
          </c:layout>
          <c:overlay val="0"/>
        </c:title>
        <c:numFmt formatCode="0%" sourceLinked="1"/>
        <c:majorTickMark val="out"/>
        <c:minorTickMark val="none"/>
        <c:tickLblPos val="nextTo"/>
        <c:txPr>
          <a:bodyPr/>
          <a:lstStyle/>
          <a:p>
            <a:pPr>
              <a:defRPr sz="1200"/>
            </a:pPr>
            <a:endParaRPr lang="en-US"/>
          </a:p>
        </c:txPr>
        <c:crossAx val="-2050505016"/>
        <c:crosses val="autoZero"/>
        <c:crossBetween val="between"/>
      </c:valAx>
      <c:spPr>
        <a:noFill/>
      </c:spPr>
    </c:plotArea>
    <c:legend>
      <c:legendPos val="t"/>
      <c:layout>
        <c:manualLayout>
          <c:xMode val="edge"/>
          <c:yMode val="edge"/>
          <c:x val="0.235482519014531"/>
          <c:y val="0.0335305711241938"/>
          <c:w val="0.529034961970939"/>
          <c:h val="0.0854787545108959"/>
        </c:manualLayou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barChart>
        <c:barDir val="col"/>
        <c:grouping val="stacked"/>
        <c:varyColors val="0"/>
        <c:ser>
          <c:idx val="0"/>
          <c:order val="0"/>
          <c:tx>
            <c:strRef>
              <c:f>DATA3!$AF$253</c:f>
              <c:strCache>
                <c:ptCount val="1"/>
                <c:pt idx="0">
                  <c:v>ACT+PRE</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DATA3!$AF$254:$AF$265</c:f>
              <c:numCache>
                <c:formatCode>0%</c:formatCode>
                <c:ptCount val="12"/>
                <c:pt idx="0">
                  <c:v>0.301747004004193</c:v>
                </c:pt>
                <c:pt idx="1">
                  <c:v>0.276460740767901</c:v>
                </c:pt>
                <c:pt idx="2">
                  <c:v>0.374246102624908</c:v>
                </c:pt>
                <c:pt idx="3">
                  <c:v>0.321193773889845</c:v>
                </c:pt>
                <c:pt idx="4">
                  <c:v>0.339731364740398</c:v>
                </c:pt>
                <c:pt idx="5">
                  <c:v>0.34882700464223</c:v>
                </c:pt>
                <c:pt idx="6">
                  <c:v>0.361969230116095</c:v>
                </c:pt>
                <c:pt idx="7">
                  <c:v>0.260303148145966</c:v>
                </c:pt>
                <c:pt idx="8">
                  <c:v>0.33523660020355</c:v>
                </c:pt>
                <c:pt idx="9">
                  <c:v>0.393846164880816</c:v>
                </c:pt>
                <c:pt idx="10">
                  <c:v>0.326548185802742</c:v>
                </c:pt>
                <c:pt idx="11">
                  <c:v>0.330919029074422</c:v>
                </c:pt>
              </c:numCache>
            </c:numRef>
          </c:val>
        </c:ser>
        <c:ser>
          <c:idx val="1"/>
          <c:order val="1"/>
          <c:tx>
            <c:strRef>
              <c:f>DATA3!$AG$253</c:f>
              <c:strCache>
                <c:ptCount val="1"/>
                <c:pt idx="0">
                  <c:v>WB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DATA3!$AG$254:$AG$265</c:f>
              <c:numCache>
                <c:formatCode>0%</c:formatCode>
                <c:ptCount val="12"/>
                <c:pt idx="0">
                  <c:v>0.0185287696079311</c:v>
                </c:pt>
                <c:pt idx="1">
                  <c:v>0.0273970530019987</c:v>
                </c:pt>
                <c:pt idx="2">
                  <c:v>0.0135177849359938</c:v>
                </c:pt>
                <c:pt idx="3">
                  <c:v>0.0159786244869045</c:v>
                </c:pt>
                <c:pt idx="4">
                  <c:v>0.0222327724420047</c:v>
                </c:pt>
                <c:pt idx="5">
                  <c:v>0.0186487519376289</c:v>
                </c:pt>
                <c:pt idx="6">
                  <c:v>0.0158715196141603</c:v>
                </c:pt>
                <c:pt idx="7">
                  <c:v>0.0258260822607475</c:v>
                </c:pt>
                <c:pt idx="8">
                  <c:v>0.0168700752780532</c:v>
                </c:pt>
                <c:pt idx="9">
                  <c:v>0.0163618832378828</c:v>
                </c:pt>
                <c:pt idx="10">
                  <c:v>0.0150084765126291</c:v>
                </c:pt>
                <c:pt idx="11">
                  <c:v>0.0187492539378122</c:v>
                </c:pt>
              </c:numCache>
            </c:numRef>
          </c:val>
        </c:ser>
        <c:ser>
          <c:idx val="2"/>
          <c:order val="2"/>
          <c:tx>
            <c:strRef>
              <c:f>DATA3!$AH$253</c:f>
              <c:strCache>
                <c:ptCount val="1"/>
                <c:pt idx="0">
                  <c:v>RB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DATA3!$AH$254:$AH$265</c:f>
              <c:numCache>
                <c:formatCode>0%</c:formatCode>
                <c:ptCount val="12"/>
                <c:pt idx="0">
                  <c:v>0.0175196370561174</c:v>
                </c:pt>
                <c:pt idx="1">
                  <c:v>0.0141617981497664</c:v>
                </c:pt>
                <c:pt idx="2">
                  <c:v>0.010281025536002</c:v>
                </c:pt>
                <c:pt idx="3">
                  <c:v>0.0187812377047714</c:v>
                </c:pt>
                <c:pt idx="4">
                  <c:v>0.0236646924890344</c:v>
                </c:pt>
                <c:pt idx="5">
                  <c:v>0.0101482727717277</c:v>
                </c:pt>
                <c:pt idx="6">
                  <c:v>0.0241610716167688</c:v>
                </c:pt>
                <c:pt idx="7">
                  <c:v>0.0169857619267297</c:v>
                </c:pt>
                <c:pt idx="8">
                  <c:v>0.0133146280157119</c:v>
                </c:pt>
                <c:pt idx="9">
                  <c:v>0.0127433858270102</c:v>
                </c:pt>
                <c:pt idx="10">
                  <c:v>0.0101663101466437</c:v>
                </c:pt>
                <c:pt idx="11">
                  <c:v>0.0156298019309349</c:v>
                </c:pt>
              </c:numCache>
            </c:numRef>
          </c:val>
        </c:ser>
        <c:dLbls>
          <c:showLegendKey val="0"/>
          <c:showVal val="0"/>
          <c:showCatName val="0"/>
          <c:showSerName val="0"/>
          <c:showPercent val="0"/>
          <c:showBubbleSize val="0"/>
        </c:dLbls>
        <c:gapWidth val="150"/>
        <c:overlap val="100"/>
        <c:axId val="-2050521416"/>
        <c:axId val="-2050518440"/>
      </c:barChart>
      <c:catAx>
        <c:axId val="-2050521416"/>
        <c:scaling>
          <c:orientation val="minMax"/>
        </c:scaling>
        <c:delete val="0"/>
        <c:axPos val="b"/>
        <c:majorTickMark val="out"/>
        <c:minorTickMark val="none"/>
        <c:tickLblPos val="nextTo"/>
        <c:crossAx val="-2050518440"/>
        <c:crosses val="autoZero"/>
        <c:auto val="1"/>
        <c:lblAlgn val="ctr"/>
        <c:lblOffset val="100"/>
        <c:noMultiLvlLbl val="0"/>
      </c:catAx>
      <c:valAx>
        <c:axId val="-2050518440"/>
        <c:scaling>
          <c:orientation val="minMax"/>
          <c:max val="1.0"/>
        </c:scaling>
        <c:delete val="0"/>
        <c:axPos val="l"/>
        <c:majorGridlines/>
        <c:title>
          <c:tx>
            <c:rich>
              <a:bodyPr rot="-5400000" vert="horz"/>
              <a:lstStyle/>
              <a:p>
                <a:pPr>
                  <a:defRPr/>
                </a:pPr>
                <a:r>
                  <a:rPr lang="en-US" sz="1800" dirty="0" smtClean="0"/>
                  <a:t>Energy</a:t>
                </a:r>
                <a:r>
                  <a:rPr lang="en-US" sz="1800" baseline="0" dirty="0" smtClean="0"/>
                  <a:t> </a:t>
                </a:r>
              </a:p>
              <a:p>
                <a:pPr>
                  <a:defRPr/>
                </a:pPr>
                <a:r>
                  <a:rPr lang="en-US" sz="1800" baseline="0" dirty="0" smtClean="0"/>
                  <a:t>vs. DRAM</a:t>
                </a:r>
                <a:endParaRPr lang="en-US" sz="1800" dirty="0"/>
              </a:p>
            </c:rich>
          </c:tx>
          <c:layout>
            <c:manualLayout>
              <c:xMode val="edge"/>
              <c:yMode val="edge"/>
              <c:x val="0.0143002128892585"/>
              <c:y val="0.276314598606209"/>
            </c:manualLayout>
          </c:layout>
          <c:overlay val="0"/>
        </c:title>
        <c:numFmt formatCode="0%" sourceLinked="1"/>
        <c:majorTickMark val="out"/>
        <c:minorTickMark val="none"/>
        <c:tickLblPos val="nextTo"/>
        <c:crossAx val="-2050521416"/>
        <c:crosses val="autoZero"/>
        <c:crossBetween val="between"/>
      </c:valAx>
      <c:spPr>
        <a:noFill/>
      </c:spPr>
    </c:plotArea>
    <c:legend>
      <c:legendPos val="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9445352349824"/>
          <c:y val="0.160714805802904"/>
          <c:w val="0.80688295448918"/>
          <c:h val="0.672701532504297"/>
        </c:manualLayout>
      </c:layout>
      <c:lineChart>
        <c:grouping val="standard"/>
        <c:varyColors val="0"/>
        <c:ser>
          <c:idx val="4"/>
          <c:order val="0"/>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Trend!$O$51:$V$51</c:f>
              <c:numCache>
                <c:formatCode>General</c:formatCode>
                <c:ptCount val="8"/>
                <c:pt idx="0">
                  <c:v>1999.0</c:v>
                </c:pt>
                <c:pt idx="1">
                  <c:v>2003.0</c:v>
                </c:pt>
                <c:pt idx="2">
                  <c:v>2006.0</c:v>
                </c:pt>
                <c:pt idx="3">
                  <c:v>2008.0</c:v>
                </c:pt>
                <c:pt idx="4">
                  <c:v>2011.0</c:v>
                </c:pt>
                <c:pt idx="5">
                  <c:v>2013.0</c:v>
                </c:pt>
                <c:pt idx="6">
                  <c:v>2014.0</c:v>
                </c:pt>
                <c:pt idx="7">
                  <c:v>2015.0</c:v>
                </c:pt>
              </c:numCache>
            </c:numRef>
          </c:cat>
          <c:val>
            <c:numRef>
              <c:f>Trend!$O$56:$V$56</c:f>
              <c:numCache>
                <c:formatCode>General</c:formatCode>
                <c:ptCount val="8"/>
                <c:pt idx="0">
                  <c:v>1.0</c:v>
                </c:pt>
                <c:pt idx="1">
                  <c:v>2.0</c:v>
                </c:pt>
                <c:pt idx="2">
                  <c:v>4.0</c:v>
                </c:pt>
                <c:pt idx="3">
                  <c:v>8.0</c:v>
                </c:pt>
                <c:pt idx="4">
                  <c:v>16.0</c:v>
                </c:pt>
                <c:pt idx="5">
                  <c:v>32.0</c:v>
                </c:pt>
                <c:pt idx="6">
                  <c:v>64.0</c:v>
                </c:pt>
                <c:pt idx="7">
                  <c:v>64.0</c:v>
                </c:pt>
              </c:numCache>
            </c:numRef>
          </c:val>
          <c:smooth val="0"/>
          <c:extLst xmlns:c16r2="http://schemas.microsoft.com/office/drawing/2015/06/chart">
            <c:ext xmlns:c16="http://schemas.microsoft.com/office/drawing/2014/chart" uri="{C3380CC4-5D6E-409C-BE32-E72D297353CC}">
              <c16:uniqueId val="{00000000-3F1C-4E61-BDBC-8872A693C880}"/>
            </c:ext>
          </c:extLst>
        </c:ser>
        <c:ser>
          <c:idx val="3"/>
          <c:order val="1"/>
          <c:tx>
            <c:strRef>
              <c:f>Trend!$N$55</c:f>
              <c:strCache>
                <c:ptCount val="1"/>
                <c:pt idx="0">
                  <c:v>Bandwidth</c:v>
                </c:pt>
              </c:strCache>
            </c:strRef>
          </c:tx>
          <c:spPr>
            <a:ln w="38100" cap="rnd">
              <a:solidFill>
                <a:schemeClr val="accent2"/>
              </a:solidFill>
              <a:round/>
            </a:ln>
            <a:effectLst/>
          </c:spPr>
          <c:marker>
            <c:symbol val="square"/>
            <c:size val="14"/>
            <c:spPr>
              <a:solidFill>
                <a:schemeClr val="accent2"/>
              </a:solidFill>
              <a:ln w="9525">
                <a:solidFill>
                  <a:schemeClr val="accent2"/>
                </a:solidFill>
              </a:ln>
              <a:effectLst/>
            </c:spPr>
          </c:marker>
          <c:cat>
            <c:numRef>
              <c:f>Trend!$O$51:$V$51</c:f>
              <c:numCache>
                <c:formatCode>General</c:formatCode>
                <c:ptCount val="8"/>
                <c:pt idx="0">
                  <c:v>1999.0</c:v>
                </c:pt>
                <c:pt idx="1">
                  <c:v>2003.0</c:v>
                </c:pt>
                <c:pt idx="2">
                  <c:v>2006.0</c:v>
                </c:pt>
                <c:pt idx="3">
                  <c:v>2008.0</c:v>
                </c:pt>
                <c:pt idx="4">
                  <c:v>2011.0</c:v>
                </c:pt>
                <c:pt idx="5">
                  <c:v>2013.0</c:v>
                </c:pt>
                <c:pt idx="6">
                  <c:v>2014.0</c:v>
                </c:pt>
                <c:pt idx="7">
                  <c:v>2015.0</c:v>
                </c:pt>
              </c:numCache>
            </c:numRef>
          </c:cat>
          <c:val>
            <c:numRef>
              <c:f>Trend!$O$55:$V$55</c:f>
              <c:numCache>
                <c:formatCode>General</c:formatCode>
                <c:ptCount val="8"/>
                <c:pt idx="0">
                  <c:v>1.0</c:v>
                </c:pt>
                <c:pt idx="1">
                  <c:v>3.007518796992481</c:v>
                </c:pt>
                <c:pt idx="2">
                  <c:v>6.015037593984962</c:v>
                </c:pt>
                <c:pt idx="3">
                  <c:v>8.01503759398497</c:v>
                </c:pt>
                <c:pt idx="4">
                  <c:v>10.02255639097745</c:v>
                </c:pt>
                <c:pt idx="5">
                  <c:v>12.03007518796992</c:v>
                </c:pt>
                <c:pt idx="6">
                  <c:v>14.03007518796992</c:v>
                </c:pt>
                <c:pt idx="7">
                  <c:v>16.03759398496241</c:v>
                </c:pt>
              </c:numCache>
            </c:numRef>
          </c:val>
          <c:smooth val="0"/>
          <c:extLst xmlns:c16r2="http://schemas.microsoft.com/office/drawing/2015/06/chart">
            <c:ext xmlns:c16="http://schemas.microsoft.com/office/drawing/2014/chart" uri="{C3380CC4-5D6E-409C-BE32-E72D297353CC}">
              <c16:uniqueId val="{00000001-3F1C-4E61-BDBC-8872A693C880}"/>
            </c:ext>
          </c:extLst>
        </c:ser>
        <c:ser>
          <c:idx val="2"/>
          <c:order val="2"/>
          <c:tx>
            <c:strRef>
              <c:f>Trend!$N$57</c:f>
              <c:strCache>
                <c:ptCount val="1"/>
                <c:pt idx="0">
                  <c:v>Latency</c:v>
                </c:pt>
              </c:strCache>
            </c:strRef>
          </c:tx>
          <c:spPr>
            <a:ln w="38100" cap="rnd">
              <a:solidFill>
                <a:schemeClr val="accent6"/>
              </a:solidFill>
              <a:round/>
            </a:ln>
            <a:effectLst/>
          </c:spPr>
          <c:marker>
            <c:symbol val="circle"/>
            <c:size val="14"/>
            <c:spPr>
              <a:solidFill>
                <a:schemeClr val="accent6"/>
              </a:solidFill>
              <a:ln w="9525">
                <a:solidFill>
                  <a:schemeClr val="accent6"/>
                </a:solidFill>
              </a:ln>
              <a:effectLst/>
            </c:spPr>
          </c:marker>
          <c:cat>
            <c:numRef>
              <c:f>Trend!$O$51:$V$51</c:f>
              <c:numCache>
                <c:formatCode>General</c:formatCode>
                <c:ptCount val="8"/>
                <c:pt idx="0">
                  <c:v>1999.0</c:v>
                </c:pt>
                <c:pt idx="1">
                  <c:v>2003.0</c:v>
                </c:pt>
                <c:pt idx="2">
                  <c:v>2006.0</c:v>
                </c:pt>
                <c:pt idx="3">
                  <c:v>2008.0</c:v>
                </c:pt>
                <c:pt idx="4">
                  <c:v>2011.0</c:v>
                </c:pt>
                <c:pt idx="5">
                  <c:v>2013.0</c:v>
                </c:pt>
                <c:pt idx="6">
                  <c:v>2014.0</c:v>
                </c:pt>
                <c:pt idx="7">
                  <c:v>2015.0</c:v>
                </c:pt>
              </c:numCache>
            </c:numRef>
          </c:cat>
          <c:val>
            <c:numRef>
              <c:f>Trend!$O$58:$V$58</c:f>
              <c:numCache>
                <c:formatCode>General</c:formatCode>
                <c:ptCount val="8"/>
                <c:pt idx="0">
                  <c:v>1.0</c:v>
                </c:pt>
                <c:pt idx="1">
                  <c:v>1.0</c:v>
                </c:pt>
                <c:pt idx="2">
                  <c:v>1.043478260869565</c:v>
                </c:pt>
                <c:pt idx="3">
                  <c:v>1.142857142857143</c:v>
                </c:pt>
                <c:pt idx="4">
                  <c:v>1.212121212121212</c:v>
                </c:pt>
                <c:pt idx="5">
                  <c:v>1.263157894736842</c:v>
                </c:pt>
                <c:pt idx="6">
                  <c:v>1.252086811352254</c:v>
                </c:pt>
                <c:pt idx="7">
                  <c:v>1.274968125796855</c:v>
                </c:pt>
              </c:numCache>
            </c:numRef>
          </c:val>
          <c:smooth val="0"/>
          <c:extLst xmlns:c16r2="http://schemas.microsoft.com/office/drawing/2015/06/chart">
            <c:ext xmlns:c16="http://schemas.microsoft.com/office/drawing/2014/chart" uri="{C3380CC4-5D6E-409C-BE32-E72D297353CC}">
              <c16:uniqueId val="{00000002-3F1C-4E61-BDBC-8872A693C880}"/>
            </c:ext>
          </c:extLst>
        </c:ser>
        <c:dLbls>
          <c:showLegendKey val="0"/>
          <c:showVal val="0"/>
          <c:showCatName val="0"/>
          <c:showSerName val="0"/>
          <c:showPercent val="0"/>
          <c:showBubbleSize val="0"/>
        </c:dLbls>
        <c:marker val="1"/>
        <c:smooth val="0"/>
        <c:axId val="1771464488"/>
        <c:axId val="1771470072"/>
        <c:extLst xmlns:c16r2="http://schemas.microsoft.com/office/drawing/2015/06/chart">
          <c:ext xmlns:c15="http://schemas.microsoft.com/office/drawing/2012/chart" uri="{02D57815-91ED-43cb-92C2-25804820EDAC}">
            <c15:filteredLineSeries>
              <c15:ser>
                <c:idx val="0"/>
                <c:order val="0"/>
                <c:tx>
                  <c:strRef>
                    <c:extLst xmlns:c16r2="http://schemas.microsoft.com/office/drawing/2015/06/char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xmlns:c16r2="http://schemas.microsoft.com/office/drawing/2015/06/chart">
                      <c:ext uri="{02D57815-91ED-43cb-92C2-25804820EDAC}">
                        <c15:formulaRef>
                          <c15:sqref>Trend!$O$51:$V$51</c15:sqref>
                        </c15:formulaRef>
                      </c:ext>
                    </c:extLst>
                    <c:numCache>
                      <c:formatCode>General</c:formatCode>
                      <c:ptCount val="8"/>
                      <c:pt idx="0">
                        <c:v>1999.0</c:v>
                      </c:pt>
                      <c:pt idx="1">
                        <c:v>2003.0</c:v>
                      </c:pt>
                      <c:pt idx="2">
                        <c:v>2006.0</c:v>
                      </c:pt>
                      <c:pt idx="3">
                        <c:v>2008.0</c:v>
                      </c:pt>
                      <c:pt idx="4">
                        <c:v>2011.0</c:v>
                      </c:pt>
                      <c:pt idx="5">
                        <c:v>2013.0</c:v>
                      </c:pt>
                      <c:pt idx="6">
                        <c:v>2014.0</c:v>
                      </c:pt>
                      <c:pt idx="7">
                        <c:v>2015.0</c:v>
                      </c:pt>
                    </c:numCache>
                  </c:numRef>
                </c:cat>
                <c:val>
                  <c:numRef>
                    <c:extLst xmlns:c16r2="http://schemas.microsoft.com/office/drawing/2015/06/chart">
                      <c:ext uri="{02D57815-91ED-43cb-92C2-25804820EDAC}">
                        <c15:formulaRef>
                          <c15:sqref>Trend!$O$52:$V$52</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extLst xmlns:c16r2="http://schemas.microsoft.com/office/drawing/2015/06/chart">
                  <c:ext xmlns:c16="http://schemas.microsoft.com/office/drawing/2014/chart" uri="{C3380CC4-5D6E-409C-BE32-E72D297353CC}">
                    <c16:uniqueId val="{00000003-3F1C-4E61-BDBC-8872A693C880}"/>
                  </c:ext>
                </c:extLst>
              </c15:ser>
            </c15:filteredLineSeries>
            <c15:filteredLineSeries>
              <c15:ser>
                <c:idx val="1"/>
                <c:order val="1"/>
                <c:tx>
                  <c:strRef>
                    <c:extLst xmlns:c15="http://schemas.microsoft.com/office/drawing/2012/chart" xmlns:c16r2="http://schemas.microsoft.com/office/drawing/2015/06/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xmlns:c16r2="http://schemas.microsoft.com/office/drawing/2015/06/chart">
                      <c:ext xmlns:c15="http://schemas.microsoft.com/office/drawing/2012/chart" uri="{02D57815-91ED-43cb-92C2-25804820EDAC}">
                        <c15:formulaRef>
                          <c15:sqref>Trend!$O$51:$V$51</c15:sqref>
                        </c15:formulaRef>
                      </c:ext>
                    </c:extLst>
                    <c:numCache>
                      <c:formatCode>General</c:formatCode>
                      <c:ptCount val="8"/>
                      <c:pt idx="0">
                        <c:v>1999.0</c:v>
                      </c:pt>
                      <c:pt idx="1">
                        <c:v>2003.0</c:v>
                      </c:pt>
                      <c:pt idx="2">
                        <c:v>2006.0</c:v>
                      </c:pt>
                      <c:pt idx="3">
                        <c:v>2008.0</c:v>
                      </c:pt>
                      <c:pt idx="4">
                        <c:v>2011.0</c:v>
                      </c:pt>
                      <c:pt idx="5">
                        <c:v>2013.0</c:v>
                      </c:pt>
                      <c:pt idx="6">
                        <c:v>2014.0</c:v>
                      </c:pt>
                      <c:pt idx="7">
                        <c:v>2015.0</c:v>
                      </c:pt>
                    </c:numCache>
                  </c:numRef>
                </c:cat>
                <c:val>
                  <c:numRef>
                    <c:extLst xmlns:c15="http://schemas.microsoft.com/office/drawing/2012/chart" xmlns:c16r2="http://schemas.microsoft.com/office/drawing/2015/06/chart">
                      <c:ext xmlns:c15="http://schemas.microsoft.com/office/drawing/2012/chart" uri="{02D57815-91ED-43cb-92C2-25804820EDAC}">
                        <c15:formulaRef>
                          <c15:sqref>Trend!$O$53:$V$53</c15:sqref>
                        </c15:formulaRef>
                      </c:ext>
                    </c:extLst>
                    <c:numCache>
                      <c:formatCode>General</c:formatCode>
                      <c:ptCount val="8"/>
                      <c:pt idx="0">
                        <c:v>1.0</c:v>
                      </c:pt>
                      <c:pt idx="1">
                        <c:v>1.0</c:v>
                      </c:pt>
                      <c:pt idx="2">
                        <c:v>1.0</c:v>
                      </c:pt>
                      <c:pt idx="3">
                        <c:v>1.0</c:v>
                      </c:pt>
                      <c:pt idx="4">
                        <c:v>0.9</c:v>
                      </c:pt>
                      <c:pt idx="5">
                        <c:v>0.833333333333333</c:v>
                      </c:pt>
                      <c:pt idx="6">
                        <c:v>0.928</c:v>
                      </c:pt>
                      <c:pt idx="7">
                        <c:v>0.937333333333333</c:v>
                      </c:pt>
                    </c:numCache>
                  </c:numRef>
                </c:val>
                <c:smooth val="0"/>
                <c:extLst xmlns:c15="http://schemas.microsoft.com/office/drawing/2012/chart" xmlns:c16r2="http://schemas.microsoft.com/office/drawing/2015/06/chart">
                  <c:ext xmlns:c16="http://schemas.microsoft.com/office/drawing/2014/chart" uri="{C3380CC4-5D6E-409C-BE32-E72D297353CC}">
                    <c16:uniqueId val="{00000004-3F1C-4E61-BDBC-8872A693C880}"/>
                  </c:ext>
                </c:extLst>
              </c15:ser>
            </c15:filteredLineSeries>
          </c:ext>
        </c:extLst>
      </c:lineChart>
      <c:catAx>
        <c:axId val="1771464488"/>
        <c:scaling>
          <c:orientation val="minMax"/>
        </c:scaling>
        <c:delete val="0"/>
        <c:axPos val="b"/>
        <c:numFmt formatCode="General" sourceLinked="1"/>
        <c:majorTickMark val="none"/>
        <c:minorTickMark val="none"/>
        <c:tickLblPos val="nextTo"/>
        <c:spPr>
          <a:noFill/>
          <a:ln w="19050"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71470072"/>
        <c:crosses val="autoZero"/>
        <c:auto val="1"/>
        <c:lblAlgn val="ctr"/>
        <c:lblOffset val="100"/>
        <c:noMultiLvlLbl val="0"/>
      </c:catAx>
      <c:valAx>
        <c:axId val="1771470072"/>
        <c:scaling>
          <c:logBase val="10.0"/>
          <c:orientation val="minMax"/>
          <c:max val="100.0"/>
          <c:min val="1.0"/>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Gill Sans MT" panose="020B0502020104020203" pitchFamily="34" charset="0"/>
                    <a:ea typeface="+mn-ea"/>
                    <a:cs typeface="+mn-cs"/>
                  </a:defRPr>
                </a:pPr>
                <a:r>
                  <a:rPr lang="en-US" sz="2800" dirty="0"/>
                  <a:t>Improvement </a:t>
                </a:r>
              </a:p>
            </c:rich>
          </c:tx>
          <c:layout>
            <c:manualLayout>
              <c:xMode val="edge"/>
              <c:yMode val="edge"/>
              <c:x val="0.0"/>
              <c:y val="0.16991956171519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71464488"/>
        <c:crosses val="autoZero"/>
        <c:crossBetween val="between"/>
        <c:majorUnit val="10.0"/>
      </c:valAx>
      <c:spPr>
        <a:noFill/>
        <a:ln>
          <a:noFill/>
        </a:ln>
        <a:effectLst/>
      </c:spPr>
    </c:plotArea>
    <c:legend>
      <c:legendPos val="b"/>
      <c:layout>
        <c:manualLayout>
          <c:xMode val="edge"/>
          <c:yMode val="edge"/>
          <c:x val="0.139505645520725"/>
          <c:y val="0.0"/>
          <c:w val="0.807091741439297"/>
          <c:h val="0.0992823376207608"/>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71295368"/>
        <c:axId val="1771260408"/>
      </c:barChart>
      <c:catAx>
        <c:axId val="177129536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71260408"/>
        <c:crosses val="autoZero"/>
        <c:auto val="1"/>
        <c:lblAlgn val="ctr"/>
        <c:lblOffset val="100"/>
        <c:noMultiLvlLbl val="0"/>
      </c:catAx>
      <c:valAx>
        <c:axId val="177126040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7129536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89402648"/>
        <c:axId val="1789392216"/>
      </c:barChart>
      <c:catAx>
        <c:axId val="178940264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89392216"/>
        <c:crosses val="autoZero"/>
        <c:auto val="1"/>
        <c:lblAlgn val="ctr"/>
        <c:lblOffset val="100"/>
        <c:noMultiLvlLbl val="0"/>
      </c:catAx>
      <c:valAx>
        <c:axId val="178939221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8940264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71215784"/>
        <c:axId val="1771219416"/>
      </c:barChart>
      <c:catAx>
        <c:axId val="177121578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71219416"/>
        <c:crosses val="autoZero"/>
        <c:auto val="1"/>
        <c:lblAlgn val="ctr"/>
        <c:lblOffset val="100"/>
        <c:noMultiLvlLbl val="0"/>
      </c:catAx>
      <c:valAx>
        <c:axId val="177121941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7121578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71095992"/>
        <c:axId val="1771099624"/>
      </c:barChart>
      <c:catAx>
        <c:axId val="177109599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71099624"/>
        <c:crosses val="autoZero"/>
        <c:auto val="1"/>
        <c:lblAlgn val="ctr"/>
        <c:lblOffset val="100"/>
        <c:noMultiLvlLbl val="0"/>
      </c:catAx>
      <c:valAx>
        <c:axId val="177109962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7109599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89331528"/>
        <c:axId val="1789335160"/>
      </c:barChart>
      <c:catAx>
        <c:axId val="178933152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89335160"/>
        <c:crosses val="autoZero"/>
        <c:auto val="1"/>
        <c:lblAlgn val="ctr"/>
        <c:lblOffset val="100"/>
        <c:noMultiLvlLbl val="0"/>
      </c:catAx>
      <c:valAx>
        <c:axId val="178933516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8933152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2035094008"/>
        <c:axId val="-2035066680"/>
      </c:barChart>
      <c:catAx>
        <c:axId val="-2035094008"/>
        <c:scaling>
          <c:orientation val="minMax"/>
        </c:scaling>
        <c:delete val="0"/>
        <c:axPos val="b"/>
        <c:majorTickMark val="out"/>
        <c:minorTickMark val="none"/>
        <c:tickLblPos val="nextTo"/>
        <c:txPr>
          <a:bodyPr/>
          <a:lstStyle/>
          <a:p>
            <a:pPr>
              <a:defRPr sz="2400"/>
            </a:pPr>
            <a:endParaRPr lang="en-US"/>
          </a:p>
        </c:txPr>
        <c:crossAx val="-2035066680"/>
        <c:crosses val="autoZero"/>
        <c:auto val="1"/>
        <c:lblAlgn val="ctr"/>
        <c:lblOffset val="100"/>
        <c:noMultiLvlLbl val="0"/>
      </c:catAx>
      <c:valAx>
        <c:axId val="-2035066680"/>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2035094008"/>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35554008"/>
        <c:axId val="-2035487336"/>
      </c:barChart>
      <c:catAx>
        <c:axId val="-203555400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35487336"/>
        <c:crosses val="autoZero"/>
        <c:auto val="1"/>
        <c:lblAlgn val="ctr"/>
        <c:lblOffset val="100"/>
        <c:noMultiLvlLbl val="0"/>
      </c:catAx>
      <c:valAx>
        <c:axId val="-203548733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35554008"/>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1771050936"/>
        <c:axId val="1771054552"/>
      </c:barChart>
      <c:catAx>
        <c:axId val="177105093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71054552"/>
        <c:crosses val="autoZero"/>
        <c:auto val="1"/>
        <c:lblAlgn val="ctr"/>
        <c:lblOffset val="100"/>
        <c:noMultiLvlLbl val="0"/>
      </c:catAx>
      <c:valAx>
        <c:axId val="177105455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77105093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Sheet1!$C$5</c:f>
              <c:strCache>
                <c:ptCount val="1"/>
                <c:pt idx="0">
                  <c:v>Baseline (DDR3)</c:v>
                </c:pt>
              </c:strCache>
            </c:strRef>
          </c:tx>
          <c:spPr>
            <a:solidFill>
              <a:schemeClr val="accent1"/>
            </a:solidFill>
            <a:ln>
              <a:noFill/>
            </a:ln>
            <a:effectLst/>
          </c:spPr>
          <c:invertIfNegative val="0"/>
          <c:cat>
            <c:numRef>
              <c:f>Sheet1!$B$6</c:f>
              <c:numCache>
                <c:formatCode>General</c:formatCode>
                <c:ptCount val="1"/>
              </c:numCache>
            </c:numRef>
          </c:cat>
          <c:val>
            <c:numRef>
              <c:f>Sheet1!$C$6</c:f>
              <c:numCache>
                <c:formatCode>General</c:formatCode>
                <c:ptCount val="1"/>
                <c:pt idx="0">
                  <c:v>1.0</c:v>
                </c:pt>
              </c:numCache>
            </c:numRef>
          </c:val>
          <c:extLst xmlns:c16r2="http://schemas.microsoft.com/office/drawing/2015/06/chart">
            <c:ext xmlns:c16="http://schemas.microsoft.com/office/drawing/2014/chart" uri="{C3380CC4-5D6E-409C-BE32-E72D297353CC}">
              <c16:uniqueId val="{00000000-F3AF-448F-87E8-9264E8778FB1}"/>
            </c:ext>
          </c:extLst>
        </c:ser>
        <c:ser>
          <c:idx val="1"/>
          <c:order val="1"/>
          <c:tx>
            <c:strRef>
              <c:f>Sheet1!$D$5</c:f>
              <c:strCache>
                <c:ptCount val="1"/>
                <c:pt idx="0">
                  <c:v>FLY-DRAM (D1)</c:v>
                </c:pt>
              </c:strCache>
            </c:strRef>
          </c:tx>
          <c:spPr>
            <a:solidFill>
              <a:schemeClr val="accent2"/>
            </a:solidFill>
            <a:ln>
              <a:noFill/>
            </a:ln>
            <a:effectLst/>
          </c:spPr>
          <c:invertIfNegative val="0"/>
          <c:cat>
            <c:numRef>
              <c:f>Sheet1!$B$6</c:f>
              <c:numCache>
                <c:formatCode>General</c:formatCode>
                <c:ptCount val="1"/>
              </c:numCache>
            </c:numRef>
          </c:cat>
          <c:val>
            <c:numRef>
              <c:f>Sheet1!$D$6</c:f>
              <c:numCache>
                <c:formatCode>General</c:formatCode>
                <c:ptCount val="1"/>
                <c:pt idx="0">
                  <c:v>1.133</c:v>
                </c:pt>
              </c:numCache>
            </c:numRef>
          </c:val>
          <c:extLst xmlns:c16r2="http://schemas.microsoft.com/office/drawing/2015/06/chart">
            <c:ext xmlns:c16="http://schemas.microsoft.com/office/drawing/2014/chart" uri="{C3380CC4-5D6E-409C-BE32-E72D297353CC}">
              <c16:uniqueId val="{00000001-F3AF-448F-87E8-9264E8778FB1}"/>
            </c:ext>
          </c:extLst>
        </c:ser>
        <c:ser>
          <c:idx val="2"/>
          <c:order val="2"/>
          <c:tx>
            <c:strRef>
              <c:f>Sheet1!$E$5</c:f>
              <c:strCache>
                <c:ptCount val="1"/>
                <c:pt idx="0">
                  <c:v>FLY-DRAM (D2)</c:v>
                </c:pt>
              </c:strCache>
            </c:strRef>
          </c:tx>
          <c:spPr>
            <a:solidFill>
              <a:schemeClr val="accent3"/>
            </a:solidFill>
            <a:ln>
              <a:noFill/>
            </a:ln>
            <a:effectLst/>
          </c:spPr>
          <c:invertIfNegative val="0"/>
          <c:cat>
            <c:numRef>
              <c:f>Sheet1!$B$6</c:f>
              <c:numCache>
                <c:formatCode>General</c:formatCode>
                <c:ptCount val="1"/>
              </c:numCache>
            </c:numRef>
          </c:cat>
          <c:val>
            <c:numRef>
              <c:f>Sheet1!$E$6</c:f>
              <c:numCache>
                <c:formatCode>General</c:formatCode>
                <c:ptCount val="1"/>
                <c:pt idx="0">
                  <c:v>1.176</c:v>
                </c:pt>
              </c:numCache>
            </c:numRef>
          </c:val>
          <c:extLst xmlns:c16r2="http://schemas.microsoft.com/office/drawing/2015/06/chart">
            <c:ext xmlns:c16="http://schemas.microsoft.com/office/drawing/2014/chart" uri="{C3380CC4-5D6E-409C-BE32-E72D297353CC}">
              <c16:uniqueId val="{00000002-F3AF-448F-87E8-9264E8778FB1}"/>
            </c:ext>
          </c:extLst>
        </c:ser>
        <c:ser>
          <c:idx val="3"/>
          <c:order val="3"/>
          <c:tx>
            <c:strRef>
              <c:f>Sheet1!$F$5</c:f>
              <c:strCache>
                <c:ptCount val="1"/>
                <c:pt idx="0">
                  <c:v>FLY-DRAM (D3)</c:v>
                </c:pt>
              </c:strCache>
            </c:strRef>
          </c:tx>
          <c:spPr>
            <a:solidFill>
              <a:schemeClr val="accent4"/>
            </a:solidFill>
            <a:ln>
              <a:noFill/>
            </a:ln>
            <a:effectLst/>
          </c:spPr>
          <c:invertIfNegative val="0"/>
          <c:cat>
            <c:numRef>
              <c:f>Sheet1!$B$6</c:f>
              <c:numCache>
                <c:formatCode>General</c:formatCode>
                <c:ptCount val="1"/>
              </c:numCache>
            </c:numRef>
          </c:cat>
          <c:val>
            <c:numRef>
              <c:f>Sheet1!$F$6</c:f>
              <c:numCache>
                <c:formatCode>General</c:formatCode>
                <c:ptCount val="1"/>
                <c:pt idx="0">
                  <c:v>1.195</c:v>
                </c:pt>
              </c:numCache>
            </c:numRef>
          </c:val>
          <c:extLst xmlns:c16r2="http://schemas.microsoft.com/office/drawing/2015/06/chart">
            <c:ext xmlns:c16="http://schemas.microsoft.com/office/drawing/2014/chart" uri="{C3380CC4-5D6E-409C-BE32-E72D297353CC}">
              <c16:uniqueId val="{00000003-F3AF-448F-87E8-9264E8778FB1}"/>
            </c:ext>
          </c:extLst>
        </c:ser>
        <c:ser>
          <c:idx val="4"/>
          <c:order val="4"/>
          <c:tx>
            <c:strRef>
              <c:f>Sheet1!$G$5</c:f>
              <c:strCache>
                <c:ptCount val="1"/>
                <c:pt idx="0">
                  <c:v>Upper Bound</c:v>
                </c:pt>
              </c:strCache>
            </c:strRef>
          </c:tx>
          <c:spPr>
            <a:solidFill>
              <a:schemeClr val="accent5"/>
            </a:solidFill>
            <a:ln>
              <a:noFill/>
            </a:ln>
            <a:effectLst/>
          </c:spPr>
          <c:invertIfNegative val="0"/>
          <c:cat>
            <c:numRef>
              <c:f>Sheet1!$B$6</c:f>
              <c:numCache>
                <c:formatCode>General</c:formatCode>
                <c:ptCount val="1"/>
              </c:numCache>
            </c:numRef>
          </c:cat>
          <c:val>
            <c:numRef>
              <c:f>Sheet1!$G$6</c:f>
              <c:numCache>
                <c:formatCode>General</c:formatCode>
                <c:ptCount val="1"/>
                <c:pt idx="0">
                  <c:v>1.197</c:v>
                </c:pt>
              </c:numCache>
            </c:numRef>
          </c:val>
          <c:extLst xmlns:c16r2="http://schemas.microsoft.com/office/drawing/2015/06/chart">
            <c:ext xmlns:c16="http://schemas.microsoft.com/office/drawing/2014/chart" uri="{C3380CC4-5D6E-409C-BE32-E72D297353CC}">
              <c16:uniqueId val="{00000004-F3AF-448F-87E8-9264E8778FB1}"/>
            </c:ext>
          </c:extLst>
        </c:ser>
        <c:dLbls>
          <c:showLegendKey val="0"/>
          <c:showVal val="0"/>
          <c:showCatName val="0"/>
          <c:showSerName val="0"/>
          <c:showPercent val="0"/>
          <c:showBubbleSize val="0"/>
        </c:dLbls>
        <c:gapWidth val="219"/>
        <c:overlap val="-27"/>
        <c:axId val="-2035435144"/>
        <c:axId val="-2035442264"/>
      </c:barChart>
      <c:catAx>
        <c:axId val="-2035435144"/>
        <c:scaling>
          <c:orientation val="minMax"/>
        </c:scaling>
        <c:delete val="0"/>
        <c:axPos val="b"/>
        <c:title>
          <c:tx>
            <c:rich>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40 Workloads</a:t>
                </a:r>
              </a:p>
            </c:rich>
          </c:tx>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2035442264"/>
        <c:crosses val="autoZero"/>
        <c:auto val="1"/>
        <c:lblAlgn val="ctr"/>
        <c:lblOffset val="100"/>
        <c:noMultiLvlLbl val="0"/>
      </c:catAx>
      <c:valAx>
        <c:axId val="-2035442264"/>
        <c:scaling>
          <c:orientation val="minMax"/>
        </c:scaling>
        <c:delete val="0"/>
        <c:axPos val="l"/>
        <c:majorGridlines>
          <c:spPr>
            <a:ln w="1587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Normalized </a:t>
                </a:r>
                <a:r>
                  <a:rPr lang="en-US" b="1" smtClean="0"/>
                  <a:t>Performance</a:t>
                </a:r>
                <a:endParaRPr lang="en-US" b="1" dirty="0"/>
              </a:p>
            </c:rich>
          </c:tx>
          <c:layout>
            <c:manualLayout>
              <c:xMode val="edge"/>
              <c:yMode val="edge"/>
              <c:x val="0.00343642611683849"/>
              <c:y val="0.12899396358391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2035435144"/>
        <c:crosses val="autoZero"/>
        <c:crossBetween val="between"/>
      </c:valAx>
      <c:spPr>
        <a:noFill/>
        <a:ln>
          <a:noFill/>
        </a:ln>
        <a:effectLst/>
      </c:spPr>
    </c:plotArea>
    <c:legend>
      <c:legendPos val="r"/>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400"/>
      </a:pPr>
      <a:endParaRPr lang="en-US"/>
    </a:p>
  </c:txPr>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195100612423"/>
          <c:y val="0.138895920482478"/>
          <c:w val="0.849504702537183"/>
          <c:h val="0.459456167305109"/>
        </c:manualLayout>
      </c:layout>
      <c:barChart>
        <c:barDir val="col"/>
        <c:grouping val="clustered"/>
        <c:varyColors val="0"/>
        <c:ser>
          <c:idx val="0"/>
          <c:order val="0"/>
          <c:tx>
            <c:strRef>
              <c:f>'Single-core'!$C$2</c:f>
              <c:strCache>
                <c:ptCount val="1"/>
                <c:pt idx="0">
                  <c:v>8ms - RLTL</c:v>
                </c:pt>
              </c:strCache>
            </c:strRef>
          </c:tx>
          <c:spPr>
            <a:solidFill>
              <a:srgbClr val="0066FF"/>
            </a:solidFill>
            <a:ln>
              <a:solidFill>
                <a:schemeClr val="tx1"/>
              </a:solidFill>
            </a:ln>
            <a:effectLst/>
          </c:spPr>
          <c:invertIfNegative val="0"/>
          <c:cat>
            <c:strRef>
              <c:f>'Single-core'!$B$3:$B$25</c:f>
              <c:strCache>
                <c:ptCount val="23"/>
                <c:pt idx="0">
                  <c:v>tpch6</c:v>
                </c:pt>
                <c:pt idx="1">
                  <c:v>apache20</c:v>
                </c:pt>
                <c:pt idx="2">
                  <c:v>GemsFDTD</c:v>
                </c:pt>
                <c:pt idx="3">
                  <c:v>mcf</c:v>
                </c:pt>
                <c:pt idx="4">
                  <c:v>sphinx3</c:v>
                </c:pt>
                <c:pt idx="5">
                  <c:v>tpch2</c:v>
                </c:pt>
                <c:pt idx="6">
                  <c:v>astar</c:v>
                </c:pt>
                <c:pt idx="7">
                  <c:v>hmmer</c:v>
                </c:pt>
                <c:pt idx="8">
                  <c:v>milc</c:v>
                </c:pt>
                <c:pt idx="9">
                  <c:v>bwaves</c:v>
                </c:pt>
                <c:pt idx="10">
                  <c:v>lbm</c:v>
                </c:pt>
                <c:pt idx="11">
                  <c:v>omnetpp</c:v>
                </c:pt>
                <c:pt idx="12">
                  <c:v>tonto</c:v>
                </c:pt>
                <c:pt idx="13">
                  <c:v>bzip2</c:v>
                </c:pt>
                <c:pt idx="14">
                  <c:v>leslie3d</c:v>
                </c:pt>
                <c:pt idx="15">
                  <c:v>sjeng</c:v>
                </c:pt>
                <c:pt idx="16">
                  <c:v>tpcc64</c:v>
                </c:pt>
                <c:pt idx="17">
                  <c:v>cactusADM</c:v>
                </c:pt>
                <c:pt idx="18">
                  <c:v>libquantum</c:v>
                </c:pt>
                <c:pt idx="19">
                  <c:v>soplex</c:v>
                </c:pt>
                <c:pt idx="20">
                  <c:v>tpch17</c:v>
                </c:pt>
                <c:pt idx="21">
                  <c:v>STREAMcopy</c:v>
                </c:pt>
                <c:pt idx="22">
                  <c:v>AVG</c:v>
                </c:pt>
              </c:strCache>
            </c:strRef>
          </c:cat>
          <c:val>
            <c:numRef>
              <c:f>'Single-core'!$C$3:$C$25</c:f>
              <c:numCache>
                <c:formatCode>0.00%</c:formatCode>
                <c:ptCount val="23"/>
                <c:pt idx="0">
                  <c:v>0.907331490972668</c:v>
                </c:pt>
                <c:pt idx="1">
                  <c:v>0.932968328489173</c:v>
                </c:pt>
                <c:pt idx="2">
                  <c:v>0.884037067242037</c:v>
                </c:pt>
                <c:pt idx="3">
                  <c:v>0.994542587376825</c:v>
                </c:pt>
                <c:pt idx="4">
                  <c:v>0.981738023405162</c:v>
                </c:pt>
                <c:pt idx="5">
                  <c:v>0.903260015442537</c:v>
                </c:pt>
                <c:pt idx="6">
                  <c:v>0.902190424065396</c:v>
                </c:pt>
                <c:pt idx="7">
                  <c:v>0.0</c:v>
                </c:pt>
                <c:pt idx="8">
                  <c:v>0.707663753887621</c:v>
                </c:pt>
                <c:pt idx="9">
                  <c:v>0.948456021541296</c:v>
                </c:pt>
                <c:pt idx="10">
                  <c:v>0.973099196018874</c:v>
                </c:pt>
                <c:pt idx="11">
                  <c:v>0.965982793037846</c:v>
                </c:pt>
                <c:pt idx="12">
                  <c:v>0.954063172305887</c:v>
                </c:pt>
                <c:pt idx="13">
                  <c:v>0.863133467438986</c:v>
                </c:pt>
                <c:pt idx="14">
                  <c:v>0.953888249668991</c:v>
                </c:pt>
                <c:pt idx="15">
                  <c:v>0.628487796112442</c:v>
                </c:pt>
                <c:pt idx="16">
                  <c:v>0.911890541185365</c:v>
                </c:pt>
                <c:pt idx="17">
                  <c:v>0.985433070731995</c:v>
                </c:pt>
                <c:pt idx="18">
                  <c:v>0.93090278037133</c:v>
                </c:pt>
                <c:pt idx="19">
                  <c:v>0.922442171401304</c:v>
                </c:pt>
                <c:pt idx="20">
                  <c:v>0.904113021870886</c:v>
                </c:pt>
                <c:pt idx="21">
                  <c:v>0.770489194757796</c:v>
                </c:pt>
                <c:pt idx="22">
                  <c:v>0.860277871242019</c:v>
                </c:pt>
              </c:numCache>
            </c:numRef>
          </c:val>
        </c:ser>
        <c:dLbls>
          <c:showLegendKey val="0"/>
          <c:showVal val="0"/>
          <c:showCatName val="0"/>
          <c:showSerName val="0"/>
          <c:showPercent val="0"/>
          <c:showBubbleSize val="0"/>
        </c:dLbls>
        <c:gapWidth val="84"/>
        <c:overlap val="-21"/>
        <c:axId val="-2036244312"/>
        <c:axId val="-2036240760"/>
      </c:barChart>
      <c:catAx>
        <c:axId val="-2036244312"/>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vert="horz"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36240760"/>
        <c:crosses val="autoZero"/>
        <c:auto val="1"/>
        <c:lblAlgn val="ctr"/>
        <c:lblOffset val="100"/>
        <c:noMultiLvlLbl val="0"/>
      </c:catAx>
      <c:valAx>
        <c:axId val="-2036240760"/>
        <c:scaling>
          <c:orientation val="minMax"/>
          <c:max val="1.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36244312"/>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306708721999"/>
          <c:y val="0.202065251483999"/>
          <c:w val="0.856434625976129"/>
          <c:h val="0.396286842499485"/>
        </c:manualLayout>
      </c:layout>
      <c:barChart>
        <c:barDir val="col"/>
        <c:grouping val="clustered"/>
        <c:varyColors val="0"/>
        <c:ser>
          <c:idx val="0"/>
          <c:order val="0"/>
          <c:tx>
            <c:strRef>
              <c:f>'[rltl.xlsx]eight-core'!$C$2</c:f>
              <c:strCache>
                <c:ptCount val="1"/>
                <c:pt idx="0">
                  <c:v>8ms - RLTL</c:v>
                </c:pt>
              </c:strCache>
            </c:strRef>
          </c:tx>
          <c:spPr>
            <a:solidFill>
              <a:srgbClr val="0066FF"/>
            </a:solidFill>
            <a:ln>
              <a:solidFill>
                <a:schemeClr val="tx1"/>
              </a:solidFill>
            </a:ln>
            <a:effectLst/>
          </c:spPr>
          <c:invertIfNegative val="0"/>
          <c:cat>
            <c:strRef>
              <c:f>'[rltl.xlsx]eight-core'!$B$3:$B$23</c:f>
              <c:strCache>
                <c:ptCount val="21"/>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AVG</c:v>
                </c:pt>
              </c:strCache>
            </c:strRef>
          </c:cat>
          <c:val>
            <c:numRef>
              <c:f>'[rltl.xlsx]eight-core'!$C$3:$C$23</c:f>
              <c:numCache>
                <c:formatCode>0.00%</c:formatCode>
                <c:ptCount val="21"/>
                <c:pt idx="0">
                  <c:v>0.96968206026654</c:v>
                </c:pt>
                <c:pt idx="1">
                  <c:v>0.972056610354508</c:v>
                </c:pt>
                <c:pt idx="2">
                  <c:v>0.974515570377754</c:v>
                </c:pt>
                <c:pt idx="3">
                  <c:v>0.975160445858161</c:v>
                </c:pt>
                <c:pt idx="4">
                  <c:v>0.970310793153458</c:v>
                </c:pt>
                <c:pt idx="5">
                  <c:v>0.979310512224485</c:v>
                </c:pt>
                <c:pt idx="6">
                  <c:v>0.962087055621181</c:v>
                </c:pt>
                <c:pt idx="7">
                  <c:v>0.982688216680437</c:v>
                </c:pt>
                <c:pt idx="8">
                  <c:v>0.98324291175808</c:v>
                </c:pt>
                <c:pt idx="9">
                  <c:v>0.95924334210099</c:v>
                </c:pt>
                <c:pt idx="10">
                  <c:v>0.985659097800593</c:v>
                </c:pt>
                <c:pt idx="11">
                  <c:v>0.977745475226872</c:v>
                </c:pt>
                <c:pt idx="12">
                  <c:v>0.969620212431317</c:v>
                </c:pt>
                <c:pt idx="13">
                  <c:v>0.991408563406414</c:v>
                </c:pt>
                <c:pt idx="14">
                  <c:v>0.967962823983563</c:v>
                </c:pt>
                <c:pt idx="15">
                  <c:v>0.966061760944065</c:v>
                </c:pt>
                <c:pt idx="16">
                  <c:v>0.981675384188473</c:v>
                </c:pt>
                <c:pt idx="17">
                  <c:v>0.965541657984534</c:v>
                </c:pt>
                <c:pt idx="18">
                  <c:v>0.969902262515524</c:v>
                </c:pt>
                <c:pt idx="19">
                  <c:v>0.990859156803218</c:v>
                </c:pt>
                <c:pt idx="20">
                  <c:v>0.974736695684009</c:v>
                </c:pt>
              </c:numCache>
            </c:numRef>
          </c:val>
        </c:ser>
        <c:dLbls>
          <c:showLegendKey val="0"/>
          <c:showVal val="0"/>
          <c:showCatName val="0"/>
          <c:showSerName val="0"/>
          <c:showPercent val="0"/>
          <c:showBubbleSize val="0"/>
        </c:dLbls>
        <c:gapWidth val="84"/>
        <c:overlap val="-21"/>
        <c:axId val="-2048935096"/>
        <c:axId val="-2048958488"/>
      </c:barChart>
      <c:catAx>
        <c:axId val="-204893509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48958488"/>
        <c:crosses val="autoZero"/>
        <c:auto val="1"/>
        <c:lblAlgn val="ctr"/>
        <c:lblOffset val="100"/>
        <c:noMultiLvlLbl val="0"/>
      </c:catAx>
      <c:valAx>
        <c:axId val="-2048958488"/>
        <c:scaling>
          <c:orientation val="minMax"/>
          <c:max val="1.0"/>
          <c:min val="0.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48935096"/>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8310621449835"/>
          <c:y val="0.030652054687194"/>
          <c:w val="0.859760597443429"/>
          <c:h val="0.578518609432052"/>
        </c:manualLayout>
      </c:layout>
      <c:barChart>
        <c:barDir val="col"/>
        <c:grouping val="clustered"/>
        <c:varyColors val="0"/>
        <c:ser>
          <c:idx val="0"/>
          <c:order val="0"/>
          <c:tx>
            <c:strRef>
              <c:f>'[results_ipc.xlsx]Single-core (RMPKC)'!$C$2</c:f>
              <c:strCache>
                <c:ptCount val="1"/>
                <c:pt idx="0">
                  <c:v>NUAT</c:v>
                </c:pt>
              </c:strCache>
            </c:strRef>
          </c:tx>
          <c:spPr>
            <a:solidFill>
              <a:schemeClr val="bg1">
                <a:lumMod val="750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(RMPKC)'!$C$15:$C$25</c:f>
              <c:numCache>
                <c:formatCode>0.00%</c:formatCode>
                <c:ptCount val="11"/>
                <c:pt idx="0">
                  <c:v>0.0121191527919355</c:v>
                </c:pt>
                <c:pt idx="1">
                  <c:v>0.0226032735775528</c:v>
                </c:pt>
                <c:pt idx="2">
                  <c:v>0.00523062291963838</c:v>
                </c:pt>
                <c:pt idx="3">
                  <c:v>0.0187003901520248</c:v>
                </c:pt>
                <c:pt idx="4">
                  <c:v>0.0201998023932375</c:v>
                </c:pt>
                <c:pt idx="5">
                  <c:v>0.0143042912873863</c:v>
                </c:pt>
                <c:pt idx="6">
                  <c:v>0.018094731240021</c:v>
                </c:pt>
                <c:pt idx="7">
                  <c:v>0.0163692047734716</c:v>
                </c:pt>
                <c:pt idx="8">
                  <c:v>0.0248273594212429</c:v>
                </c:pt>
                <c:pt idx="9">
                  <c:v>0.0311222885884943</c:v>
                </c:pt>
                <c:pt idx="10">
                  <c:v>0.0110918181313397</c:v>
                </c:pt>
              </c:numCache>
              <c:extLst>
                <c:ext xmlns:c15="http://schemas.microsoft.com/office/drawing/2012/chart" uri="{02D57815-91ED-43cb-92C2-25804820EDAC}">
                  <c15:fullRef>
                    <c15:sqref>'Single-core (RMPKC)'!$C$3:$C$25</c15:sqref>
                  </c15:fullRef>
                </c:ext>
              </c:extLst>
            </c:numRef>
          </c:val>
        </c:ser>
        <c:ser>
          <c:idx val="1"/>
          <c:order val="1"/>
          <c:tx>
            <c:strRef>
              <c:f>'[results_ipc.xlsx]Single-core (RMPKC)'!$D$2</c:f>
              <c:strCache>
                <c:ptCount val="1"/>
                <c:pt idx="0">
                  <c:v>ChargeCache</c:v>
                </c:pt>
              </c:strCache>
            </c:strRef>
          </c:tx>
          <c:spPr>
            <a:solidFill>
              <a:srgbClr val="FF0066"/>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(RMPKC)'!$D$15:$D$25</c:f>
              <c:numCache>
                <c:formatCode>0.00%</c:formatCode>
                <c:ptCount val="11"/>
                <c:pt idx="0">
                  <c:v>0.0205006229471061</c:v>
                </c:pt>
                <c:pt idx="1">
                  <c:v>0.0771628994544038</c:v>
                </c:pt>
                <c:pt idx="2">
                  <c:v>0.00475511174512588</c:v>
                </c:pt>
                <c:pt idx="3">
                  <c:v>0.0433203282658414</c:v>
                </c:pt>
                <c:pt idx="4">
                  <c:v>0.0507190690525854</c:v>
                </c:pt>
                <c:pt idx="5">
                  <c:v>0.0461638491547465</c:v>
                </c:pt>
                <c:pt idx="6">
                  <c:v>0.0528649991130032</c:v>
                </c:pt>
                <c:pt idx="7">
                  <c:v>0.014468264864294</c:v>
                </c:pt>
                <c:pt idx="8">
                  <c:v>0.0813877014140085</c:v>
                </c:pt>
                <c:pt idx="9">
                  <c:v>0.0163470606727443</c:v>
                </c:pt>
                <c:pt idx="10">
                  <c:v>0.02131668846751</c:v>
                </c:pt>
              </c:numCache>
              <c:extLst>
                <c:ext xmlns:c15="http://schemas.microsoft.com/office/drawing/2012/chart" uri="{02D57815-91ED-43cb-92C2-25804820EDAC}">
                  <c15:fullRef>
                    <c15:sqref>'Single-core (RMPKC)'!$D$3:$D$25</c15:sqref>
                  </c15:fullRef>
                </c:ext>
              </c:extLst>
            </c:numRef>
          </c:val>
        </c:ser>
        <c:ser>
          <c:idx val="2"/>
          <c:order val="2"/>
          <c:tx>
            <c:strRef>
              <c:f>'[results_ipc.xlsx]Single-core (RMPKC)'!$E$2</c:f>
              <c:strCache>
                <c:ptCount val="1"/>
                <c:pt idx="0">
                  <c:v>ChargeCache + NUAT</c:v>
                </c:pt>
              </c:strCache>
            </c:strRef>
          </c:tx>
          <c:spPr>
            <a:solidFill>
              <a:srgbClr val="0066FF"/>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(RMPKC)'!$E$15:$E$25</c:f>
              <c:numCache>
                <c:formatCode>0.00%</c:formatCode>
                <c:ptCount val="11"/>
                <c:pt idx="0">
                  <c:v>0.0294484086533016</c:v>
                </c:pt>
                <c:pt idx="1">
                  <c:v>0.0818394388152768</c:v>
                </c:pt>
                <c:pt idx="2">
                  <c:v>0.00951022349025199</c:v>
                </c:pt>
                <c:pt idx="3">
                  <c:v>0.0504506928561819</c:v>
                </c:pt>
                <c:pt idx="4">
                  <c:v>0.0627950378746296</c:v>
                </c:pt>
                <c:pt idx="5">
                  <c:v>0.052665799739922</c:v>
                </c:pt>
                <c:pt idx="6">
                  <c:v>0.0592513748447756</c:v>
                </c:pt>
                <c:pt idx="7">
                  <c:v>0.0283028830921956</c:v>
                </c:pt>
                <c:pt idx="8">
                  <c:v>0.092732653732325</c:v>
                </c:pt>
                <c:pt idx="9">
                  <c:v>0.0462118830556426</c:v>
                </c:pt>
                <c:pt idx="10">
                  <c:v>0.028195786043169</c:v>
                </c:pt>
              </c:numCache>
              <c:extLst>
                <c:ext xmlns:c15="http://schemas.microsoft.com/office/drawing/2012/chart" uri="{02D57815-91ED-43cb-92C2-25804820EDAC}">
                  <c15:fullRef>
                    <c15:sqref>'Single-core (RMPKC)'!$E$3:$E$25</c15:sqref>
                  </c15:fullRef>
                </c:ext>
              </c:extLst>
            </c:numRef>
          </c:val>
        </c:ser>
        <c:ser>
          <c:idx val="3"/>
          <c:order val="3"/>
          <c:tx>
            <c:strRef>
              <c:f>'[results_ipc.xlsx]Single-core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(RMPKC)'!$F$15:$F$25</c:f>
              <c:numCache>
                <c:formatCode>0.00%</c:formatCode>
                <c:ptCount val="11"/>
                <c:pt idx="0">
                  <c:v>0.057877449314758</c:v>
                </c:pt>
                <c:pt idx="1">
                  <c:v>0.0958690568978957</c:v>
                </c:pt>
                <c:pt idx="2">
                  <c:v>0.0275796481217307</c:v>
                </c:pt>
                <c:pt idx="3">
                  <c:v>0.0839499529126866</c:v>
                </c:pt>
                <c:pt idx="4">
                  <c:v>0.0758590405093864</c:v>
                </c:pt>
                <c:pt idx="5">
                  <c:v>0.0728218465539661</c:v>
                </c:pt>
                <c:pt idx="6">
                  <c:v>0.0722015256342026</c:v>
                </c:pt>
                <c:pt idx="7">
                  <c:v>0.0771992818671454</c:v>
                </c:pt>
                <c:pt idx="8">
                  <c:v>0.11920420914173</c:v>
                </c:pt>
                <c:pt idx="9">
                  <c:v>0.154982709839673</c:v>
                </c:pt>
                <c:pt idx="10">
                  <c:v>0.0475282133325664</c:v>
                </c:pt>
              </c:numCache>
              <c:extLst>
                <c:ext xmlns:c15="http://schemas.microsoft.com/office/drawing/2012/chart" uri="{02D57815-91ED-43cb-92C2-25804820EDAC}">
                  <c15:fullRef>
                    <c15:sqref>'Single-core (RMPKC)'!$F$3:$F$25</c15:sqref>
                  </c15:fullRef>
                </c:ext>
              </c:extLst>
            </c:numRef>
          </c:val>
        </c:ser>
        <c:dLbls>
          <c:showLegendKey val="0"/>
          <c:showVal val="0"/>
          <c:showCatName val="0"/>
          <c:showSerName val="0"/>
          <c:showPercent val="0"/>
          <c:showBubbleSize val="0"/>
        </c:dLbls>
        <c:gapWidth val="269"/>
        <c:axId val="-2049467320"/>
        <c:axId val="-2049463784"/>
      </c:barChart>
      <c:catAx>
        <c:axId val="-204946732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2049463784"/>
        <c:crosses val="autoZero"/>
        <c:auto val="1"/>
        <c:lblAlgn val="ctr"/>
        <c:lblOffset val="100"/>
        <c:noMultiLvlLbl val="0"/>
      </c:catAx>
      <c:valAx>
        <c:axId val="-2049463784"/>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2049467320"/>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516622922135"/>
          <c:y val="0.0869353918481591"/>
          <c:w val="0.858873250218723"/>
          <c:h val="0.499736099255299"/>
        </c:manualLayout>
      </c:layout>
      <c:barChart>
        <c:barDir val="col"/>
        <c:grouping val="clustered"/>
        <c:varyColors val="0"/>
        <c:ser>
          <c:idx val="0"/>
          <c:order val="0"/>
          <c:tx>
            <c:strRef>
              <c:f>'[results_ipc.xlsx]Eight-core (RMPKC)'!$C$2</c:f>
              <c:strCache>
                <c:ptCount val="1"/>
                <c:pt idx="0">
                  <c:v>NUAT</c:v>
                </c:pt>
              </c:strCache>
            </c:strRef>
          </c:tx>
          <c:spPr>
            <a:solidFill>
              <a:schemeClr val="bg1">
                <a:lumMod val="750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(RMPKC)'!$C$13:$C$23</c:f>
              <c:numCache>
                <c:formatCode>0.00%</c:formatCode>
                <c:ptCount val="11"/>
                <c:pt idx="0">
                  <c:v>0.0239845885040462</c:v>
                </c:pt>
                <c:pt idx="1">
                  <c:v>0.0263293219969383</c:v>
                </c:pt>
                <c:pt idx="2">
                  <c:v>0.0249113773355223</c:v>
                </c:pt>
                <c:pt idx="3">
                  <c:v>0.027070662054397</c:v>
                </c:pt>
                <c:pt idx="4">
                  <c:v>0.0271035369730521</c:v>
                </c:pt>
                <c:pt idx="5">
                  <c:v>0.0264494976421155</c:v>
                </c:pt>
                <c:pt idx="6">
                  <c:v>0.023448169126101</c:v>
                </c:pt>
                <c:pt idx="7">
                  <c:v>0.0245258360581946</c:v>
                </c:pt>
                <c:pt idx="8">
                  <c:v>0.0246896159116279</c:v>
                </c:pt>
                <c:pt idx="9">
                  <c:v>0.0219649918561235</c:v>
                </c:pt>
                <c:pt idx="10">
                  <c:v>0.0247162702034456</c:v>
                </c:pt>
              </c:numCache>
              <c:extLst>
                <c:ext xmlns:c15="http://schemas.microsoft.com/office/drawing/2012/chart" uri="{02D57815-91ED-43cb-92C2-25804820EDAC}">
                  <c15:fullRef>
                    <c15:sqref>'Eight-core (RMPKC)'!$C$3:$C$23</c15:sqref>
                  </c15:fullRef>
                </c:ext>
              </c:extLst>
            </c:numRef>
          </c:val>
        </c:ser>
        <c:ser>
          <c:idx val="1"/>
          <c:order val="1"/>
          <c:tx>
            <c:strRef>
              <c:f>'[results_ipc.xlsx]Eight-core (RMPKC)'!$D$2</c:f>
              <c:strCache>
                <c:ptCount val="1"/>
                <c:pt idx="0">
                  <c:v>ChargeCache</c:v>
                </c:pt>
              </c:strCache>
            </c:strRef>
          </c:tx>
          <c:spPr>
            <a:solidFill>
              <a:srgbClr val="FF0066"/>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(RMPKC)'!$D$13:$D$23</c:f>
              <c:numCache>
                <c:formatCode>0.00%</c:formatCode>
                <c:ptCount val="11"/>
                <c:pt idx="0">
                  <c:v>0.112724091018595</c:v>
                </c:pt>
                <c:pt idx="1">
                  <c:v>0.0906937659488733</c:v>
                </c:pt>
                <c:pt idx="2">
                  <c:v>0.0829221449320929</c:v>
                </c:pt>
                <c:pt idx="3">
                  <c:v>0.0802189493164112</c:v>
                </c:pt>
                <c:pt idx="4">
                  <c:v>0.0948148028404432</c:v>
                </c:pt>
                <c:pt idx="5">
                  <c:v>0.0588363292938299</c:v>
                </c:pt>
                <c:pt idx="6">
                  <c:v>0.0843707041000121</c:v>
                </c:pt>
                <c:pt idx="7">
                  <c:v>0.0815039923604168</c:v>
                </c:pt>
                <c:pt idx="8">
                  <c:v>0.0850714411329916</c:v>
                </c:pt>
                <c:pt idx="9">
                  <c:v>0.0744684162636451</c:v>
                </c:pt>
                <c:pt idx="10">
                  <c:v>0.086075541063864</c:v>
                </c:pt>
              </c:numCache>
              <c:extLst>
                <c:ext xmlns:c15="http://schemas.microsoft.com/office/drawing/2012/chart" uri="{02D57815-91ED-43cb-92C2-25804820EDAC}">
                  <c15:fullRef>
                    <c15:sqref>'Eight-core (RMPKC)'!$D$3:$D$23</c15:sqref>
                  </c15:fullRef>
                </c:ext>
              </c:extLst>
            </c:numRef>
          </c:val>
        </c:ser>
        <c:ser>
          <c:idx val="2"/>
          <c:order val="2"/>
          <c:tx>
            <c:strRef>
              <c:f>'[results_ipc.xlsx]Eight-core (RMPKC)'!$E$2</c:f>
              <c:strCache>
                <c:ptCount val="1"/>
                <c:pt idx="0">
                  <c:v>ChargeCache + NUAT</c:v>
                </c:pt>
              </c:strCache>
            </c:strRef>
          </c:tx>
          <c:spPr>
            <a:solidFill>
              <a:srgbClr val="0066FF"/>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(RMPKC)'!$E$13:$E$23</c:f>
              <c:numCache>
                <c:formatCode>0.00%</c:formatCode>
                <c:ptCount val="11"/>
                <c:pt idx="0">
                  <c:v>0.117701842002523</c:v>
                </c:pt>
                <c:pt idx="1">
                  <c:v>0.101609032302284</c:v>
                </c:pt>
                <c:pt idx="2">
                  <c:v>0.0934423588229405</c:v>
                </c:pt>
                <c:pt idx="3">
                  <c:v>0.0927304099901145</c:v>
                </c:pt>
                <c:pt idx="4">
                  <c:v>0.104282455838829</c:v>
                </c:pt>
                <c:pt idx="5">
                  <c:v>0.0745501416275871</c:v>
                </c:pt>
                <c:pt idx="6">
                  <c:v>0.0931681743101731</c:v>
                </c:pt>
                <c:pt idx="7">
                  <c:v>0.0926796738774232</c:v>
                </c:pt>
                <c:pt idx="8">
                  <c:v>0.093180116451558</c:v>
                </c:pt>
                <c:pt idx="9">
                  <c:v>0.085059985374478</c:v>
                </c:pt>
                <c:pt idx="10">
                  <c:v>0.0958081488328905</c:v>
                </c:pt>
              </c:numCache>
              <c:extLst>
                <c:ext xmlns:c15="http://schemas.microsoft.com/office/drawing/2012/chart" uri="{02D57815-91ED-43cb-92C2-25804820EDAC}">
                  <c15:fullRef>
                    <c15:sqref>'Eight-core (RMPKC)'!$E$3:$E$23</c15:sqref>
                  </c15:fullRef>
                </c:ext>
              </c:extLst>
            </c:numRef>
          </c:val>
        </c:ser>
        <c:ser>
          <c:idx val="3"/>
          <c:order val="3"/>
          <c:tx>
            <c:strRef>
              <c:f>'[results_ipc.xlsx]Eight-core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(RMPKC)'!$F$13:$F$23</c:f>
              <c:numCache>
                <c:formatCode>0.00%</c:formatCode>
                <c:ptCount val="11"/>
                <c:pt idx="0">
                  <c:v>0.13519280200588</c:v>
                </c:pt>
                <c:pt idx="1">
                  <c:v>0.140898231862081</c:v>
                </c:pt>
                <c:pt idx="2">
                  <c:v>0.132256166643237</c:v>
                </c:pt>
                <c:pt idx="3">
                  <c:v>0.137514358114034</c:v>
                </c:pt>
                <c:pt idx="4">
                  <c:v>0.137989939286594</c:v>
                </c:pt>
                <c:pt idx="5">
                  <c:v>0.135890965202411</c:v>
                </c:pt>
                <c:pt idx="6">
                  <c:v>0.131068267105533</c:v>
                </c:pt>
                <c:pt idx="7">
                  <c:v>0.13068049622656</c:v>
                </c:pt>
                <c:pt idx="8">
                  <c:v>0.142247268247766</c:v>
                </c:pt>
                <c:pt idx="9">
                  <c:v>0.133925587506362</c:v>
                </c:pt>
                <c:pt idx="10">
                  <c:v>0.133681743151174</c:v>
                </c:pt>
              </c:numCache>
              <c:extLst>
                <c:ext xmlns:c15="http://schemas.microsoft.com/office/drawing/2012/chart" uri="{02D57815-91ED-43cb-92C2-25804820EDAC}">
                  <c15:fullRef>
                    <c15:sqref>'Eight-core (RMPKC)'!$F$3:$F$23</c15:sqref>
                  </c15:fullRef>
                </c:ext>
              </c:extLst>
            </c:numRef>
          </c:val>
        </c:ser>
        <c:dLbls>
          <c:showLegendKey val="0"/>
          <c:showVal val="0"/>
          <c:showCatName val="0"/>
          <c:showSerName val="0"/>
          <c:showPercent val="0"/>
          <c:showBubbleSize val="0"/>
        </c:dLbls>
        <c:gapWidth val="269"/>
        <c:axId val="1789134520"/>
        <c:axId val="1789138056"/>
      </c:barChart>
      <c:catAx>
        <c:axId val="178913452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22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1789138056"/>
        <c:crosses val="autoZero"/>
        <c:auto val="1"/>
        <c:lblAlgn val="ctr"/>
        <c:lblOffset val="100"/>
        <c:noMultiLvlLbl val="0"/>
      </c:catAx>
      <c:valAx>
        <c:axId val="1789138056"/>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1789134520"/>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243808800763642"/>
          <c:y val="0.030652054687194"/>
          <c:w val="0.737346263424327"/>
          <c:h val="0.791259795167539"/>
        </c:manualLayout>
      </c:layout>
      <c:barChart>
        <c:barDir val="col"/>
        <c:grouping val="clustered"/>
        <c:varyColors val="0"/>
        <c:ser>
          <c:idx val="1"/>
          <c:order val="0"/>
          <c:tx>
            <c:strRef>
              <c:f>'[energy_savings.xlsx]Energy Saving'!$C$2</c:f>
              <c:strCache>
                <c:ptCount val="1"/>
                <c:pt idx="0">
                  <c:v>Average</c:v>
                </c:pt>
              </c:strCache>
            </c:strRef>
          </c:tx>
          <c:spPr>
            <a:solidFill>
              <a:schemeClr val="dk1">
                <a:tint val="55000"/>
              </a:schemeClr>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Saving'!$C$3:$C$4</c:f>
              <c:numCache>
                <c:formatCode>0.00%</c:formatCode>
                <c:ptCount val="2"/>
                <c:pt idx="0">
                  <c:v>0.0177938504183618</c:v>
                </c:pt>
                <c:pt idx="1">
                  <c:v>0.0788841504070949</c:v>
                </c:pt>
              </c:numCache>
            </c:numRef>
          </c:val>
        </c:ser>
        <c:ser>
          <c:idx val="2"/>
          <c:order val="1"/>
          <c:tx>
            <c:strRef>
              <c:f>'[energy_savings.xlsx]Energy Saving'!$D$2</c:f>
              <c:strCache>
                <c:ptCount val="1"/>
                <c:pt idx="0">
                  <c:v>Maximum</c:v>
                </c:pt>
              </c:strCache>
            </c:strRef>
          </c:tx>
          <c:spPr>
            <a:solidFill>
              <a:schemeClr val="tx1"/>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Saving'!$D$3:$D$4</c:f>
              <c:numCache>
                <c:formatCode>0.00%</c:formatCode>
                <c:ptCount val="2"/>
                <c:pt idx="0">
                  <c:v>0.0685711771948305</c:v>
                </c:pt>
                <c:pt idx="1">
                  <c:v>0.14096062265797</c:v>
                </c:pt>
              </c:numCache>
            </c:numRef>
          </c:val>
        </c:ser>
        <c:dLbls>
          <c:showLegendKey val="0"/>
          <c:showVal val="0"/>
          <c:showCatName val="0"/>
          <c:showSerName val="0"/>
          <c:showPercent val="0"/>
          <c:showBubbleSize val="0"/>
        </c:dLbls>
        <c:gapWidth val="150"/>
        <c:axId val="1788968920"/>
        <c:axId val="1788972392"/>
      </c:barChart>
      <c:catAx>
        <c:axId val="178896892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0" i="0" u="none" strike="noStrike" kern="1200" cap="none" spc="0" normalizeH="0" baseline="0">
                <a:solidFill>
                  <a:schemeClr val="tx1"/>
                </a:solidFill>
                <a:latin typeface="Cambria" panose="02040503050406030204" pitchFamily="18" charset="0"/>
                <a:ea typeface="+mn-ea"/>
                <a:cs typeface="+mn-cs"/>
              </a:defRPr>
            </a:pPr>
            <a:endParaRPr lang="en-US"/>
          </a:p>
        </c:txPr>
        <c:crossAx val="1788972392"/>
        <c:crosses val="autoZero"/>
        <c:auto val="1"/>
        <c:lblAlgn val="ctr"/>
        <c:lblOffset val="100"/>
        <c:noMultiLvlLbl val="0"/>
      </c:catAx>
      <c:valAx>
        <c:axId val="1788972392"/>
        <c:scaling>
          <c:orientation val="minMax"/>
          <c:max val="0.15"/>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3200" b="0" i="0" u="none" strike="noStrike" kern="1200" cap="none" baseline="0">
                    <a:solidFill>
                      <a:schemeClr val="tx1"/>
                    </a:solidFill>
                    <a:latin typeface="Cambria" panose="02040503050406030204" pitchFamily="18" charset="0"/>
                    <a:ea typeface="+mn-ea"/>
                    <a:cs typeface="+mn-cs"/>
                  </a:defRPr>
                </a:pPr>
                <a:r>
                  <a:rPr lang="en-US" sz="3200" cap="none" baseline="0">
                    <a:solidFill>
                      <a:schemeClr val="tx1"/>
                    </a:solidFill>
                    <a:latin typeface="Cambria" panose="02040503050406030204" pitchFamily="18" charset="0"/>
                  </a:rPr>
                  <a:t>DRAM Energy Reduction</a:t>
                </a:r>
              </a:p>
            </c:rich>
          </c:tx>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ambria" panose="02040503050406030204" pitchFamily="18" charset="0"/>
                <a:ea typeface="+mn-ea"/>
                <a:cs typeface="+mn-cs"/>
              </a:defRPr>
            </a:pPr>
            <a:endParaRPr lang="en-US"/>
          </a:p>
        </c:txPr>
        <c:crossAx val="1788968920"/>
        <c:crosses val="autoZero"/>
        <c:crossBetween val="between"/>
        <c:majorUnit val="0.05"/>
      </c:valAx>
      <c:spPr>
        <a:noFill/>
        <a:ln>
          <a:noFill/>
        </a:ln>
        <a:effectLst/>
      </c:spPr>
    </c:plotArea>
    <c:legend>
      <c:legendPos val="t"/>
      <c:layout>
        <c:manualLayout>
          <c:xMode val="edge"/>
          <c:yMode val="edge"/>
          <c:x val="0.250261703965313"/>
          <c:y val="0.0331917760710294"/>
          <c:w val="0.495904225701545"/>
          <c:h val="0.116178011415357"/>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ambria" panose="02040503050406030204" pitchFamily="18" charset="0"/>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761576184"/>
        <c:axId val="-2049839752"/>
      </c:scatterChart>
      <c:valAx>
        <c:axId val="1761576184"/>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2049839752"/>
        <c:crosses val="autoZero"/>
        <c:crossBetween val="midCat"/>
        <c:majorUnit val="10.0"/>
      </c:valAx>
      <c:valAx>
        <c:axId val="-2049839752"/>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761576184"/>
        <c:crosses val="autoZero"/>
        <c:crossBetween val="midCat"/>
        <c:majorUnit val="1.0"/>
      </c:valAx>
    </c:plotArea>
    <c:plotVisOnly val="1"/>
    <c:dispBlanksAs val="gap"/>
    <c:showDLblsOverMax val="0"/>
  </c:chart>
  <c:spPr>
    <a:ln>
      <a:noFill/>
    </a:ln>
  </c:sp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1761104680"/>
        <c:axId val="1760702952"/>
      </c:barChart>
      <c:catAx>
        <c:axId val="1761104680"/>
        <c:scaling>
          <c:orientation val="minMax"/>
        </c:scaling>
        <c:delete val="1"/>
        <c:axPos val="b"/>
        <c:majorTickMark val="out"/>
        <c:minorTickMark val="none"/>
        <c:tickLblPos val="nextTo"/>
        <c:crossAx val="1760702952"/>
        <c:crosses val="autoZero"/>
        <c:auto val="1"/>
        <c:lblAlgn val="ctr"/>
        <c:lblOffset val="100"/>
        <c:noMultiLvlLbl val="0"/>
      </c:catAx>
      <c:valAx>
        <c:axId val="1760702952"/>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1761104680"/>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38294669145682"/>
          <c:y val="0.0509259259259259"/>
          <c:w val="0.829656751594863"/>
          <c:h val="0.814646011062213"/>
        </c:manualLayout>
      </c:layout>
      <c:barChart>
        <c:barDir val="col"/>
        <c:grouping val="clustered"/>
        <c:varyColors val="0"/>
        <c:ser>
          <c:idx val="0"/>
          <c:order val="0"/>
          <c:tx>
            <c:strRef>
              <c:f>'perf-energy'!$B$1</c:f>
              <c:strCache>
                <c:ptCount val="1"/>
                <c:pt idx="0">
                  <c:v>IPC Improvement</c:v>
                </c:pt>
              </c:strCache>
            </c:strRef>
          </c:tx>
          <c:spPr>
            <a:solidFill>
              <a:srgbClr val="C00000"/>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'perf-energy'!$B$2:$B$7</c:f>
              <c:numCache>
                <c:formatCode>General</c:formatCode>
                <c:ptCount val="6"/>
                <c:pt idx="0">
                  <c:v>15.0</c:v>
                </c:pt>
                <c:pt idx="1">
                  <c:v>9.0</c:v>
                </c:pt>
                <c:pt idx="2">
                  <c:v>43.0</c:v>
                </c:pt>
                <c:pt idx="3">
                  <c:v>4.0</c:v>
                </c:pt>
                <c:pt idx="4">
                  <c:v>4.0</c:v>
                </c:pt>
                <c:pt idx="5">
                  <c:v>40.0</c:v>
                </c:pt>
              </c:numCache>
            </c:numRef>
          </c:val>
        </c:ser>
        <c:ser>
          <c:idx val="1"/>
          <c:order val="1"/>
          <c:tx>
            <c:strRef>
              <c:f>'perf-energy'!$C$1</c:f>
              <c:strCache>
                <c:ptCount val="1"/>
                <c:pt idx="0">
                  <c:v>Energy Reduction</c:v>
                </c:pt>
              </c:strCache>
            </c:strRef>
          </c:tx>
          <c:spPr>
            <a:solidFill>
              <a:schemeClr val="tx1">
                <a:lumMod val="85000"/>
                <a:lumOff val="15000"/>
              </a:schemeClr>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'perf-energy'!$C$2:$C$7</c:f>
              <c:numCache>
                <c:formatCode>General</c:formatCode>
                <c:ptCount val="6"/>
                <c:pt idx="0">
                  <c:v>40.0</c:v>
                </c:pt>
                <c:pt idx="1">
                  <c:v>32.0</c:v>
                </c:pt>
                <c:pt idx="2">
                  <c:v>60.0</c:v>
                </c:pt>
                <c:pt idx="3">
                  <c:v>15.0</c:v>
                </c:pt>
                <c:pt idx="4">
                  <c:v>17.0</c:v>
                </c:pt>
                <c:pt idx="5">
                  <c:v>67.0</c:v>
                </c:pt>
              </c:numCache>
            </c:numRef>
          </c:val>
        </c:ser>
        <c:dLbls>
          <c:showLegendKey val="0"/>
          <c:showVal val="0"/>
          <c:showCatName val="0"/>
          <c:showSerName val="0"/>
          <c:showPercent val="0"/>
          <c:showBubbleSize val="0"/>
        </c:dLbls>
        <c:gapWidth val="150"/>
        <c:axId val="-2035261816"/>
        <c:axId val="-2035258712"/>
      </c:barChart>
      <c:catAx>
        <c:axId val="-2035261816"/>
        <c:scaling>
          <c:orientation val="minMax"/>
        </c:scaling>
        <c:delete val="0"/>
        <c:axPos val="b"/>
        <c:majorTickMark val="out"/>
        <c:minorTickMark val="none"/>
        <c:tickLblPos val="nextTo"/>
        <c:txPr>
          <a:bodyPr/>
          <a:lstStyle/>
          <a:p>
            <a:pPr>
              <a:defRPr sz="2000"/>
            </a:pPr>
            <a:endParaRPr lang="en-US"/>
          </a:p>
        </c:txPr>
        <c:crossAx val="-2035258712"/>
        <c:crosses val="autoZero"/>
        <c:auto val="1"/>
        <c:lblAlgn val="ctr"/>
        <c:lblOffset val="100"/>
        <c:noMultiLvlLbl val="0"/>
      </c:catAx>
      <c:valAx>
        <c:axId val="-2035258712"/>
        <c:scaling>
          <c:orientation val="minMax"/>
        </c:scaling>
        <c:delete val="0"/>
        <c:axPos val="l"/>
        <c:majorGridlines/>
        <c:title>
          <c:tx>
            <c:rich>
              <a:bodyPr rot="-5400000" vert="horz"/>
              <a:lstStyle/>
              <a:p>
                <a:pPr>
                  <a:defRPr sz="2400"/>
                </a:pPr>
                <a:r>
                  <a:rPr lang="en-US" sz="2400"/>
                  <a:t>% Compared to Baseline</a:t>
                </a:r>
              </a:p>
            </c:rich>
          </c:tx>
          <c:layout>
            <c:manualLayout>
              <c:xMode val="edge"/>
              <c:yMode val="edge"/>
              <c:x val="0.0144230969254128"/>
              <c:y val="0.0324827242394651"/>
            </c:manualLayout>
          </c:layout>
          <c:overlay val="0"/>
        </c:title>
        <c:numFmt formatCode="General" sourceLinked="1"/>
        <c:majorTickMark val="out"/>
        <c:minorTickMark val="none"/>
        <c:tickLblPos val="nextTo"/>
        <c:crossAx val="-2035261816"/>
        <c:crosses val="autoZero"/>
        <c:crossBetween val="between"/>
      </c:valAx>
    </c:plotArea>
    <c:legend>
      <c:legendPos val="r"/>
      <c:layout>
        <c:manualLayout>
          <c:xMode val="edge"/>
          <c:yMode val="edge"/>
          <c:x val="0.153070813014808"/>
          <c:y val="0.0340183473981229"/>
          <c:w val="0.757496809204517"/>
          <c:h val="0.102619568387285"/>
        </c:manualLayout>
      </c:layout>
      <c:overlay val="0"/>
      <c:spPr>
        <a:solidFill>
          <a:schemeClr val="bg1"/>
        </a:solidFill>
      </c:spPr>
      <c:txPr>
        <a:bodyPr/>
        <a:lstStyle/>
        <a:p>
          <a:pPr>
            <a:defRPr sz="2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1760691448"/>
        <c:axId val="1761080088"/>
      </c:barChart>
      <c:catAx>
        <c:axId val="1760691448"/>
        <c:scaling>
          <c:orientation val="minMax"/>
        </c:scaling>
        <c:delete val="1"/>
        <c:axPos val="b"/>
        <c:majorTickMark val="out"/>
        <c:minorTickMark val="none"/>
        <c:tickLblPos val="nextTo"/>
        <c:crossAx val="1761080088"/>
        <c:crosses val="autoZero"/>
        <c:auto val="1"/>
        <c:lblAlgn val="ctr"/>
        <c:lblOffset val="100"/>
        <c:noMultiLvlLbl val="0"/>
      </c:catAx>
      <c:valAx>
        <c:axId val="1761080088"/>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1760691448"/>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782486184"/>
        <c:axId val="1782382600"/>
      </c:scatterChart>
      <c:valAx>
        <c:axId val="1782486184"/>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782382600"/>
        <c:crosses val="autoZero"/>
        <c:crossBetween val="midCat"/>
        <c:majorUnit val="10.0"/>
      </c:valAx>
      <c:valAx>
        <c:axId val="1782382600"/>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782486184"/>
        <c:crosses val="autoZero"/>
        <c:crossBetween val="midCat"/>
        <c:majorUnit val="1.0"/>
      </c:valAx>
    </c:plotArea>
    <c:plotVisOnly val="1"/>
    <c:dispBlanksAs val="gap"/>
    <c:showDLblsOverMax val="0"/>
  </c:chart>
  <c:spPr>
    <a:ln>
      <a:noFill/>
    </a:ln>
  </c:sp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2022337624"/>
        <c:axId val="2022340664"/>
      </c:barChart>
      <c:catAx>
        <c:axId val="2022337624"/>
        <c:scaling>
          <c:orientation val="minMax"/>
        </c:scaling>
        <c:delete val="0"/>
        <c:axPos val="b"/>
        <c:majorTickMark val="out"/>
        <c:minorTickMark val="none"/>
        <c:tickLblPos val="nextTo"/>
        <c:txPr>
          <a:bodyPr/>
          <a:lstStyle/>
          <a:p>
            <a:pPr>
              <a:defRPr sz="1800"/>
            </a:pPr>
            <a:endParaRPr lang="en-US"/>
          </a:p>
        </c:txPr>
        <c:crossAx val="2022340664"/>
        <c:crosses val="autoZero"/>
        <c:auto val="1"/>
        <c:lblAlgn val="ctr"/>
        <c:lblOffset val="0"/>
        <c:noMultiLvlLbl val="0"/>
      </c:catAx>
      <c:valAx>
        <c:axId val="2022340664"/>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2022337624"/>
        <c:crosses val="autoZero"/>
        <c:crossBetween val="between"/>
      </c:valAx>
    </c:plotArea>
    <c:plotVisOnly val="1"/>
    <c:dispBlanksAs val="gap"/>
    <c:showDLblsOverMax val="0"/>
  </c:chart>
  <c:spPr>
    <a:ln>
      <a:noFill/>
    </a:ln>
  </c:sp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2022320360"/>
        <c:axId val="2022323400"/>
      </c:barChart>
      <c:catAx>
        <c:axId val="2022320360"/>
        <c:scaling>
          <c:orientation val="minMax"/>
        </c:scaling>
        <c:delete val="0"/>
        <c:axPos val="b"/>
        <c:majorTickMark val="out"/>
        <c:minorTickMark val="none"/>
        <c:tickLblPos val="nextTo"/>
        <c:txPr>
          <a:bodyPr/>
          <a:lstStyle/>
          <a:p>
            <a:pPr>
              <a:defRPr sz="1800"/>
            </a:pPr>
            <a:endParaRPr lang="en-US"/>
          </a:p>
        </c:txPr>
        <c:crossAx val="2022323400"/>
        <c:crosses val="autoZero"/>
        <c:auto val="1"/>
        <c:lblAlgn val="ctr"/>
        <c:lblOffset val="0"/>
        <c:noMultiLvlLbl val="0"/>
      </c:catAx>
      <c:valAx>
        <c:axId val="2022323400"/>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2022320360"/>
        <c:crosses val="autoZero"/>
        <c:crossBetween val="between"/>
      </c:valAx>
    </c:plotArea>
    <c:plotVisOnly val="1"/>
    <c:dispBlanksAs val="gap"/>
    <c:showDLblsOverMax val="0"/>
  </c:chart>
  <c:spPr>
    <a:ln>
      <a:noFill/>
    </a:ln>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41894999692387"/>
          <c:y val="0.0514005540974045"/>
          <c:w val="0.841479894283077"/>
          <c:h val="0.827154017044616"/>
        </c:manualLayout>
      </c:layout>
      <c:lineChart>
        <c:grouping val="standard"/>
        <c:varyColors val="0"/>
        <c:ser>
          <c:idx val="0"/>
          <c:order val="0"/>
          <c:tx>
            <c:strRef>
              <c:f>'s-curve'!$B$1</c:f>
              <c:strCache>
                <c:ptCount val="1"/>
                <c:pt idx="0">
                  <c:v>Baseline</c:v>
                </c:pt>
              </c:strCache>
            </c:strRef>
          </c:tx>
          <c:spPr>
            <a:ln w="76200">
              <a:solidFill>
                <a:schemeClr val="tx1"/>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's-curve'!$B$2:$B$51</c:f>
              <c:numCache>
                <c:formatCode>General</c:formatCode>
                <c:ptCount val="50"/>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numCache>
            </c:numRef>
          </c:val>
          <c:smooth val="0"/>
        </c:ser>
        <c:ser>
          <c:idx val="1"/>
          <c:order val="1"/>
          <c:tx>
            <c:strRef>
              <c:f>'s-curve'!$C$1</c:f>
              <c:strCache>
                <c:ptCount val="1"/>
                <c:pt idx="0">
                  <c:v>RowClone</c:v>
                </c:pt>
              </c:strCache>
            </c:strRef>
          </c:tx>
          <c:spPr>
            <a:ln w="76200">
              <a:solidFill>
                <a:srgbClr val="C00000"/>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's-curve'!$C$2:$C$51</c:f>
              <c:numCache>
                <c:formatCode>General</c:formatCode>
                <c:ptCount val="50"/>
                <c:pt idx="0">
                  <c:v>1.02</c:v>
                </c:pt>
                <c:pt idx="1">
                  <c:v>1.04</c:v>
                </c:pt>
                <c:pt idx="2">
                  <c:v>1.07</c:v>
                </c:pt>
                <c:pt idx="3">
                  <c:v>1.07</c:v>
                </c:pt>
                <c:pt idx="4">
                  <c:v>1.08</c:v>
                </c:pt>
                <c:pt idx="5">
                  <c:v>1.08</c:v>
                </c:pt>
                <c:pt idx="6">
                  <c:v>1.08</c:v>
                </c:pt>
                <c:pt idx="7">
                  <c:v>1.08</c:v>
                </c:pt>
                <c:pt idx="8">
                  <c:v>1.08</c:v>
                </c:pt>
                <c:pt idx="9">
                  <c:v>1.09</c:v>
                </c:pt>
                <c:pt idx="10">
                  <c:v>1.09</c:v>
                </c:pt>
                <c:pt idx="11">
                  <c:v>1.09</c:v>
                </c:pt>
                <c:pt idx="12">
                  <c:v>1.1</c:v>
                </c:pt>
                <c:pt idx="13">
                  <c:v>1.1</c:v>
                </c:pt>
                <c:pt idx="14">
                  <c:v>1.11</c:v>
                </c:pt>
                <c:pt idx="15">
                  <c:v>1.11</c:v>
                </c:pt>
                <c:pt idx="16">
                  <c:v>1.12</c:v>
                </c:pt>
                <c:pt idx="17">
                  <c:v>1.12</c:v>
                </c:pt>
                <c:pt idx="18">
                  <c:v>1.12</c:v>
                </c:pt>
                <c:pt idx="19">
                  <c:v>1.12</c:v>
                </c:pt>
                <c:pt idx="20">
                  <c:v>1.129999999999998</c:v>
                </c:pt>
                <c:pt idx="21">
                  <c:v>1.149999999999998</c:v>
                </c:pt>
                <c:pt idx="22">
                  <c:v>1.159999999999998</c:v>
                </c:pt>
                <c:pt idx="23">
                  <c:v>1.159999999999998</c:v>
                </c:pt>
                <c:pt idx="24">
                  <c:v>1.180000000000002</c:v>
                </c:pt>
                <c:pt idx="25">
                  <c:v>1.2</c:v>
                </c:pt>
                <c:pt idx="26">
                  <c:v>1.2</c:v>
                </c:pt>
                <c:pt idx="27">
                  <c:v>1.2</c:v>
                </c:pt>
                <c:pt idx="28">
                  <c:v>1.2</c:v>
                </c:pt>
                <c:pt idx="29">
                  <c:v>1.21</c:v>
                </c:pt>
                <c:pt idx="30">
                  <c:v>1.21</c:v>
                </c:pt>
                <c:pt idx="31">
                  <c:v>1.21</c:v>
                </c:pt>
                <c:pt idx="32">
                  <c:v>1.21</c:v>
                </c:pt>
                <c:pt idx="33">
                  <c:v>1.23</c:v>
                </c:pt>
                <c:pt idx="34">
                  <c:v>1.23</c:v>
                </c:pt>
                <c:pt idx="35">
                  <c:v>1.23</c:v>
                </c:pt>
                <c:pt idx="36">
                  <c:v>1.23</c:v>
                </c:pt>
                <c:pt idx="37">
                  <c:v>1.24</c:v>
                </c:pt>
                <c:pt idx="38">
                  <c:v>1.26</c:v>
                </c:pt>
                <c:pt idx="39">
                  <c:v>1.27</c:v>
                </c:pt>
                <c:pt idx="40">
                  <c:v>1.27</c:v>
                </c:pt>
                <c:pt idx="41">
                  <c:v>1.27</c:v>
                </c:pt>
                <c:pt idx="42">
                  <c:v>1.28</c:v>
                </c:pt>
                <c:pt idx="43">
                  <c:v>1.3</c:v>
                </c:pt>
                <c:pt idx="44">
                  <c:v>1.31</c:v>
                </c:pt>
                <c:pt idx="45">
                  <c:v>1.32</c:v>
                </c:pt>
                <c:pt idx="46">
                  <c:v>1.32</c:v>
                </c:pt>
                <c:pt idx="47">
                  <c:v>1.34</c:v>
                </c:pt>
                <c:pt idx="48">
                  <c:v>1.34</c:v>
                </c:pt>
                <c:pt idx="49">
                  <c:v>1.39</c:v>
                </c:pt>
              </c:numCache>
            </c:numRef>
          </c:val>
          <c:smooth val="0"/>
        </c:ser>
        <c:dLbls>
          <c:showLegendKey val="0"/>
          <c:showVal val="0"/>
          <c:showCatName val="0"/>
          <c:showSerName val="0"/>
          <c:showPercent val="0"/>
          <c:showBubbleSize val="0"/>
        </c:dLbls>
        <c:marker val="1"/>
        <c:smooth val="0"/>
        <c:axId val="-2051379912"/>
        <c:axId val="-2051706472"/>
      </c:lineChart>
      <c:catAx>
        <c:axId val="-2051379912"/>
        <c:scaling>
          <c:orientation val="minMax"/>
        </c:scaling>
        <c:delete val="1"/>
        <c:axPos val="b"/>
        <c:title>
          <c:tx>
            <c:rich>
              <a:bodyPr/>
              <a:lstStyle/>
              <a:p>
                <a:pPr>
                  <a:defRPr/>
                </a:pPr>
                <a:r>
                  <a:rPr lang="en-US" sz="2400" dirty="0" smtClean="0"/>
                  <a:t>50 Workloads (4-core)</a:t>
                </a:r>
                <a:endParaRPr lang="en-US" sz="2400" dirty="0"/>
              </a:p>
            </c:rich>
          </c:tx>
          <c:layout>
            <c:manualLayout>
              <c:xMode val="edge"/>
              <c:yMode val="edge"/>
              <c:x val="0.329993196851726"/>
              <c:y val="0.904047071042391"/>
            </c:manualLayout>
          </c:layout>
          <c:overlay val="0"/>
        </c:title>
        <c:numFmt formatCode="General" sourceLinked="1"/>
        <c:majorTickMark val="out"/>
        <c:minorTickMark val="none"/>
        <c:tickLblPos val="none"/>
        <c:crossAx val="-2051706472"/>
        <c:crosses val="autoZero"/>
        <c:auto val="1"/>
        <c:lblAlgn val="ctr"/>
        <c:lblOffset val="100"/>
        <c:noMultiLvlLbl val="0"/>
      </c:catAx>
      <c:valAx>
        <c:axId val="-2051706472"/>
        <c:scaling>
          <c:orientation val="minMax"/>
          <c:min val="0.9"/>
        </c:scaling>
        <c:delete val="0"/>
        <c:axPos val="l"/>
        <c:majorGridlines/>
        <c:title>
          <c:tx>
            <c:rich>
              <a:bodyPr rot="-5400000" vert="horz"/>
              <a:lstStyle/>
              <a:p>
                <a:pPr>
                  <a:defRPr sz="2000"/>
                </a:pPr>
                <a:r>
                  <a:rPr lang="en-US" sz="2000" dirty="0" smtClean="0"/>
                  <a:t>Normalized Weighted Speedup</a:t>
                </a:r>
                <a:endParaRPr lang="en-US" sz="2000" dirty="0"/>
              </a:p>
            </c:rich>
          </c:tx>
          <c:layout>
            <c:manualLayout>
              <c:xMode val="edge"/>
              <c:yMode val="edge"/>
              <c:x val="0.0137643700744525"/>
              <c:y val="0.071444870763948"/>
            </c:manualLayout>
          </c:layout>
          <c:overlay val="0"/>
        </c:title>
        <c:numFmt formatCode="General" sourceLinked="1"/>
        <c:majorTickMark val="out"/>
        <c:minorTickMark val="none"/>
        <c:tickLblPos val="nextTo"/>
        <c:txPr>
          <a:bodyPr/>
          <a:lstStyle/>
          <a:p>
            <a:pPr>
              <a:defRPr sz="1800"/>
            </a:pPr>
            <a:endParaRPr lang="en-US"/>
          </a:p>
        </c:txPr>
        <c:crossAx val="-2051379912"/>
        <c:crosses val="autoZero"/>
        <c:crossBetween val="between"/>
      </c:valAx>
    </c:plotArea>
    <c:legend>
      <c:legendPos val="r"/>
      <c:layout>
        <c:manualLayout>
          <c:xMode val="edge"/>
          <c:yMode val="edge"/>
          <c:x val="0.165908673752929"/>
          <c:y val="0.0690605861767279"/>
          <c:w val="0.58218708797868"/>
          <c:h val="0.136614594478921"/>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1791467688"/>
        <c:axId val="1791489320"/>
      </c:barChart>
      <c:catAx>
        <c:axId val="17914676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91489320"/>
        <c:crosses val="autoZero"/>
        <c:auto val="1"/>
        <c:lblAlgn val="ctr"/>
        <c:lblOffset val="100"/>
        <c:noMultiLvlLbl val="0"/>
      </c:catAx>
      <c:valAx>
        <c:axId val="17914893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9146768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1864272200"/>
        <c:axId val="1864275880"/>
      </c:barChart>
      <c:catAx>
        <c:axId val="186427220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64275880"/>
        <c:crosses val="autoZero"/>
        <c:auto val="1"/>
        <c:lblAlgn val="ctr"/>
        <c:lblOffset val="100"/>
        <c:noMultiLvlLbl val="0"/>
      </c:catAx>
      <c:valAx>
        <c:axId val="186427588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64272200"/>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smtClean="0"/>
              <a:t>Memory </a:t>
            </a:r>
            <a:r>
              <a:rPr lang="en-US" altLang="ko-KR" b="1" smtClean="0"/>
              <a:t>Bandwidth Consumption</a:t>
            </a:r>
            <a:endParaRPr lang="en-US" altLang="ko-KR" b="1" dirty="0"/>
          </a:p>
        </c:rich>
      </c:tx>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tx>
                <c:rich>
                  <a:bodyPr/>
                  <a:lstStyle/>
                  <a:p>
                    <a:r>
                      <a:rPr lang="en-US" altLang="ko-KR" sz="1800" dirty="0" smtClean="0"/>
                      <a:t>80GB/s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1"/>
              <c:tx>
                <c:rich>
                  <a:bodyPr/>
                  <a:lstStyle/>
                  <a:p>
                    <a:r>
                      <a:rPr lang="en-US" altLang="ko-KR" sz="1800" dirty="0" smtClean="0"/>
                      <a:t>190GB/s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altLang="ko-KR" sz="1800" dirty="0" smtClean="0"/>
                      <a:t>243GB/s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ko-KR" b="1" dirty="0" smtClean="0"/>
                      <a:t>1.3TB/s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ko-KR" b="1" dirty="0" smtClean="0"/>
                      <a:t>2.2TB/s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en-US" altLang="ko-KR" b="1" dirty="0" smtClean="0"/>
                      <a:t>2.9TB/s</a:t>
                    </a:r>
                    <a:endParaRPr lang="en-US" altLang="ko-KR" b="1"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0.079545171498</c:v>
                </c:pt>
                <c:pt idx="1">
                  <c:v>0.19040264944</c:v>
                </c:pt>
                <c:pt idx="2">
                  <c:v>0.24288608168</c:v>
                </c:pt>
                <c:pt idx="3">
                  <c:v>1.29430360506</c:v>
                </c:pt>
                <c:pt idx="4">
                  <c:v>2.2439987488</c:v>
                </c:pt>
                <c:pt idx="5">
                  <c:v>2.919651096199999</c:v>
                </c:pt>
              </c:numCache>
            </c:numRef>
          </c:val>
        </c:ser>
        <c:dLbls>
          <c:showLegendKey val="0"/>
          <c:showVal val="0"/>
          <c:showCatName val="0"/>
          <c:showSerName val="0"/>
          <c:showPercent val="0"/>
          <c:showBubbleSize val="0"/>
        </c:dLbls>
        <c:gapWidth val="80"/>
        <c:overlap val="-27"/>
        <c:axId val="1864197208"/>
        <c:axId val="1864200824"/>
      </c:barChart>
      <c:catAx>
        <c:axId val="1864197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64200824"/>
        <c:crosses val="autoZero"/>
        <c:auto val="1"/>
        <c:lblAlgn val="ctr"/>
        <c:lblOffset val="100"/>
        <c:noMultiLvlLbl val="0"/>
      </c:catAx>
      <c:valAx>
        <c:axId val="186420082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smtClean="0"/>
                  <a:t>Memory Bandwidth</a:t>
                </a:r>
                <a:r>
                  <a:rPr lang="en-US" altLang="ko-KR" sz="1800" baseline="0" dirty="0" smtClean="0"/>
                  <a:t> (TB/s)</a:t>
                </a:r>
              </a:p>
            </c:rich>
          </c:tx>
          <c:layout>
            <c:manualLayout>
              <c:xMode val="edge"/>
              <c:yMode val="edge"/>
              <c:x val="0.0"/>
              <c:y val="0.149172979133277"/>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6419720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0.0637506646</c:v>
                </c:pt>
                <c:pt idx="1">
                  <c:v>0.0243360804911885</c:v>
                </c:pt>
              </c:numCache>
            </c:numRef>
          </c:val>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0.9362493354</c:v>
                </c:pt>
                <c:pt idx="1">
                  <c:v>0.0899198736478402</c:v>
                </c:pt>
              </c:numCache>
            </c:numRef>
          </c:val>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0.0</c:v>
                </c:pt>
                <c:pt idx="1">
                  <c:v>0.0202188828553073</c:v>
                </c:pt>
              </c:numCache>
            </c:numRef>
          </c:val>
        </c:ser>
        <c:dLbls>
          <c:showLegendKey val="0"/>
          <c:showVal val="0"/>
          <c:showCatName val="0"/>
          <c:showSerName val="0"/>
          <c:showPercent val="0"/>
          <c:showBubbleSize val="0"/>
        </c:dLbls>
        <c:gapWidth val="80"/>
        <c:overlap val="100"/>
        <c:axId val="1864147080"/>
        <c:axId val="1864121304"/>
      </c:barChart>
      <c:catAx>
        <c:axId val="186414708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64121304"/>
        <c:crosses val="autoZero"/>
        <c:auto val="1"/>
        <c:lblAlgn val="ctr"/>
        <c:lblOffset val="100"/>
        <c:noMultiLvlLbl val="0"/>
      </c:catAx>
      <c:valAx>
        <c:axId val="18641213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8641470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(Sheet1!$F$27,Sheet1!$F$47,Sheet1!$F$97)</c:f>
              <c:numCache>
                <c:formatCode>General</c:formatCode>
                <c:ptCount val="3"/>
                <c:pt idx="0">
                  <c:v>1.0</c:v>
                </c:pt>
                <c:pt idx="1">
                  <c:v>1.0</c:v>
                </c:pt>
                <c:pt idx="2">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(Sheet1!$F$28,Sheet1!$F$48,Sheet1!$F$98)</c:f>
              <c:numCache>
                <c:formatCode>General</c:formatCode>
                <c:ptCount val="3"/>
                <c:pt idx="0">
                  <c:v>1.31083660882258</c:v>
                </c:pt>
                <c:pt idx="1">
                  <c:v>0.81719489482245</c:v>
                </c:pt>
                <c:pt idx="2">
                  <c:v>0.465423705640499</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(Sheet1!$F$29,Sheet1!$F$49,Sheet1!$F$99)</c:f>
              <c:numCache>
                <c:formatCode>General</c:formatCode>
                <c:ptCount val="3"/>
                <c:pt idx="0">
                  <c:v>1.8423460201957</c:v>
                </c:pt>
                <c:pt idx="1">
                  <c:v>0.569207907349579</c:v>
                </c:pt>
                <c:pt idx="2">
                  <c:v>0.443071661584369</c:v>
                </c:pt>
              </c:numCache>
            </c:numRef>
          </c:val>
        </c:ser>
        <c:dLbls>
          <c:showLegendKey val="0"/>
          <c:showVal val="0"/>
          <c:showCatName val="0"/>
          <c:showSerName val="0"/>
          <c:showPercent val="0"/>
          <c:showBubbleSize val="0"/>
        </c:dLbls>
        <c:gapWidth val="150"/>
        <c:axId val="-2050256312"/>
        <c:axId val="-2050282712"/>
      </c:barChart>
      <c:catAx>
        <c:axId val="-2050256312"/>
        <c:scaling>
          <c:orientation val="minMax"/>
        </c:scaling>
        <c:delete val="0"/>
        <c:axPos val="b"/>
        <c:title>
          <c:tx>
            <c:rich>
              <a:bodyPr/>
              <a:lstStyle/>
              <a:p>
                <a:pPr>
                  <a:defRPr/>
                </a:pPr>
                <a:r>
                  <a:rPr lang="en-US"/>
                  <a:t>Normalized Metric</a:t>
                </a:r>
              </a:p>
            </c:rich>
          </c:tx>
          <c:layout/>
          <c:overlay val="0"/>
        </c:title>
        <c:majorTickMark val="none"/>
        <c:minorTickMark val="none"/>
        <c:tickLblPos val="nextTo"/>
        <c:crossAx val="-2050282712"/>
        <c:crosses val="autoZero"/>
        <c:auto val="1"/>
        <c:lblAlgn val="ctr"/>
        <c:lblOffset val="100"/>
        <c:noMultiLvlLbl val="0"/>
      </c:catAx>
      <c:valAx>
        <c:axId val="-2050282712"/>
        <c:scaling>
          <c:orientation val="minMax"/>
        </c:scaling>
        <c:delete val="0"/>
        <c:axPos val="l"/>
        <c:majorGridlines/>
        <c:numFmt formatCode="General" sourceLinked="1"/>
        <c:majorTickMark val="out"/>
        <c:minorTickMark val="none"/>
        <c:tickLblPos val="nextTo"/>
        <c:crossAx val="-2050256312"/>
        <c:crosses val="autoZero"/>
        <c:crossBetween val="between"/>
      </c:valAx>
      <c:spPr>
        <a:noFill/>
        <a:ln w="25400">
          <a:noFill/>
        </a:ln>
      </c:spPr>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7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5/6/17</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7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5/6/17</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5.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0.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5.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a:t>
            </a:fld>
            <a:endParaRPr lang="en-US">
              <a:solidFill>
                <a:prstClr val="black"/>
              </a:solidFill>
              <a:latin typeface="Calibri"/>
            </a:endParaRPr>
          </a:p>
        </p:txBody>
      </p:sp>
    </p:spTree>
    <p:extLst>
      <p:ext uri="{BB962C8B-B14F-4D97-AF65-F5344CB8AC3E}">
        <p14:creationId xmlns:p14="http://schemas.microsoft.com/office/powerpoint/2010/main" val="29111850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41</a:t>
            </a:fld>
            <a:endParaRPr lang="en-US">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43</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46</a:t>
            </a:fld>
            <a:endParaRPr lang="en-US">
              <a:solidFill>
                <a:prstClr val="black"/>
              </a:solidFill>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18434"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say you want a byte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108</a:t>
            </a:fld>
            <a:endParaRPr lang="en-US">
              <a:solidFill>
                <a:prstClr val="black"/>
              </a:solidFill>
              <a:latin typeface="Calibri"/>
            </a:endParaRPr>
          </a:p>
        </p:txBody>
      </p:sp>
    </p:spTree>
    <p:extLst>
      <p:ext uri="{BB962C8B-B14F-4D97-AF65-F5344CB8AC3E}">
        <p14:creationId xmlns:p14="http://schemas.microsoft.com/office/powerpoint/2010/main" val="34616041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118</a:t>
            </a:fld>
            <a:endParaRPr lang="en-US" dirty="0">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let’s compare our mechanism to a </a:t>
            </a:r>
            <a:r>
              <a:rPr lang="en-US" b="1" dirty="0" smtClean="0"/>
              <a:t>homogeneous</a:t>
            </a:r>
            <a:r>
              <a:rPr lang="en-US" baseline="0" dirty="0" smtClean="0"/>
              <a:t> memory system.</a:t>
            </a:r>
          </a:p>
          <a:p>
            <a:r>
              <a:rPr lang="en-US" baseline="0" dirty="0" smtClean="0"/>
              <a:t>Here the comparison points are a</a:t>
            </a:r>
            <a:r>
              <a:rPr lang="en-US" dirty="0" smtClean="0"/>
              <a:t> 16GB all-PCM and all-DRAM memory system.</a:t>
            </a:r>
          </a:p>
          <a:p>
            <a:r>
              <a:rPr lang="en-US" dirty="0" smtClean="0"/>
              <a:t>O</a:t>
            </a:r>
            <a:r>
              <a:rPr lang="en-US" baseline="0" dirty="0" smtClean="0"/>
              <a:t>ur mechanism achieves 31% better performance than the all-PCM memory system, and comes within 29% of the all-DRAM performance.</a:t>
            </a:r>
          </a:p>
          <a:p>
            <a:r>
              <a:rPr lang="en-US" baseline="0" dirty="0" smtClean="0"/>
              <a:t>Note that we </a:t>
            </a:r>
            <a:r>
              <a:rPr lang="en-US" b="1" baseline="0" dirty="0" smtClean="0"/>
              <a:t>do not assume any capacity benefits</a:t>
            </a:r>
            <a:r>
              <a:rPr lang="en-US" baseline="0" dirty="0" smtClean="0"/>
              <a:t> of PCM over DRAM.</a:t>
            </a:r>
          </a:p>
          <a:p>
            <a:r>
              <a:rPr lang="en-US" baseline="0" dirty="0" smtClean="0"/>
              <a:t>And yet, our mechanism bridges the performance gap between the two homogeneous memory systems.</a:t>
            </a:r>
          </a:p>
          <a:p>
            <a:r>
              <a:rPr lang="en-US" baseline="0" dirty="0" smtClean="0"/>
              <a:t>If the capacity benefit of PCM was included, the </a:t>
            </a:r>
            <a:r>
              <a:rPr lang="en-US" b="1" baseline="0" dirty="0" smtClean="0"/>
              <a:t>hybrid memory system</a:t>
            </a:r>
            <a:r>
              <a:rPr lang="en-US" baseline="0" dirty="0" smtClean="0"/>
              <a:t> will perform even better.</a:t>
            </a:r>
          </a:p>
        </p:txBody>
      </p:sp>
      <p:sp>
        <p:nvSpPr>
          <p:cNvPr id="4" name="Slide Number Placeholder 3"/>
          <p:cNvSpPr>
            <a:spLocks noGrp="1"/>
          </p:cNvSpPr>
          <p:nvPr>
            <p:ph type="sldNum" sz="quarter" idx="10"/>
          </p:nvPr>
        </p:nvSpPr>
        <p:spPr/>
        <p:txBody>
          <a:bodyPr/>
          <a:lstStyle/>
          <a:p>
            <a:pPr>
              <a:defRPr/>
            </a:pPr>
            <a:fld id="{7F547B56-6240-4A47-937A-39B4CD6371F4}" type="slidenum">
              <a:rPr lang="en-US" smtClean="0">
                <a:solidFill>
                  <a:prstClr val="black"/>
                </a:solidFill>
                <a:latin typeface="Calibri"/>
              </a:rPr>
              <a:pPr>
                <a:defRPr/>
              </a:pPr>
              <a:t>127</a:t>
            </a:fld>
            <a:endParaRPr lang="en-US">
              <a:solidFill>
                <a:prstClr val="black"/>
              </a:solidFill>
              <a:latin typeface="Calibri"/>
            </a:endParaRPr>
          </a:p>
        </p:txBody>
      </p:sp>
    </p:spTree>
    <p:extLst>
      <p:ext uri="{BB962C8B-B14F-4D97-AF65-F5344CB8AC3E}">
        <p14:creationId xmlns:p14="http://schemas.microsoft.com/office/powerpoint/2010/main" val="13047686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Moving from DRAM to STT-RAM,</a:t>
            </a:r>
            <a:r>
              <a:rPr lang="en-US" baseline="0" dirty="0" smtClean="0"/>
              <a:t> instead of a capacitor that stores charge, now we have a magnetic tunnel junction that has one reference layer with a fixed magnetic orientation, and a free layer that can be parallel or anti parallel to the reference layer; which determines the resistance, and in turn, the data stored in the MTJ. In addition to the MTJ, the cell, again, has an access transistor. </a:t>
            </a:r>
          </a:p>
          <a:p>
            <a:r>
              <a:rPr lang="en-US" baseline="0" dirty="0" smtClean="0"/>
              <a:t>Reading requires a small voltage to be applied across the </a:t>
            </a:r>
            <a:r>
              <a:rPr lang="en-US" baseline="0" dirty="0" err="1" smtClean="0"/>
              <a:t>bitline</a:t>
            </a:r>
            <a:r>
              <a:rPr lang="en-US" baseline="0" dirty="0" smtClean="0"/>
              <a:t> and sense line; and the current is sensed. This current varies depending on the resistance of MTJ. To write data, we push a large current into the MTJ, which re-aligns the free layer. The direction of the current determines whether it becomes parallel or anti-parallel; i.e. logical 0 or 1. </a:t>
            </a:r>
          </a:p>
        </p:txBody>
      </p:sp>
      <p:sp>
        <p:nvSpPr>
          <p:cNvPr id="4" name="Slide Number Placeholder 3"/>
          <p:cNvSpPr>
            <a:spLocks noGrp="1"/>
          </p:cNvSpPr>
          <p:nvPr>
            <p:ph type="sldNum" sz="quarter" idx="10"/>
          </p:nvPr>
        </p:nvSpPr>
        <p:spPr/>
        <p:txBody>
          <a:bodyPr/>
          <a:lstStyle/>
          <a:p>
            <a:fld id="{8923B1BF-2DE4-4D7D-8ECD-16D20D21B23B}" type="slidenum">
              <a:rPr lang="en-US" smtClean="0">
                <a:solidFill>
                  <a:prstClr val="black"/>
                </a:solidFill>
                <a:latin typeface="Calibri"/>
              </a:rPr>
              <a:pPr/>
              <a:t>128</a:t>
            </a:fld>
            <a:endParaRPr lang="en-US">
              <a:solidFill>
                <a:prstClr val="black"/>
              </a:solidFill>
              <a:latin typeface="Calibri"/>
            </a:endParaRPr>
          </a:p>
        </p:txBody>
      </p:sp>
    </p:spTree>
    <p:extLst>
      <p:ext uri="{BB962C8B-B14F-4D97-AF65-F5344CB8AC3E}">
        <p14:creationId xmlns:p14="http://schemas.microsoft.com/office/powerpoint/2010/main" val="40154282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5088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13</a:t>
            </a:fld>
            <a:endParaRPr lang="en-US" sz="1200">
              <a:solidFill>
                <a:srgbClr val="000000"/>
              </a:solidFill>
              <a:latin typeface="Calibri" charset="0"/>
              <a:cs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And</a:t>
            </a:r>
            <a:r>
              <a:rPr lang="en-US" baseline="0" dirty="0" smtClean="0"/>
              <a:t> to tie everything together, here is how a persistent memory would operate.  Code allocates persistent objects and accesses them using loads and stores – no different than persistent memory in today’s machines.  Optionally, the software can provide hints as to the types of access patterns or requirements of the software.</a:t>
            </a:r>
          </a:p>
          <a:p>
            <a:endParaRPr lang="en-US" baseline="0" dirty="0" smtClean="0"/>
          </a:p>
          <a:p>
            <a:r>
              <a:rPr lang="en-US" baseline="0" dirty="0" smtClean="0"/>
              <a:t>Then, a Persistent Memory Manager uses this access information and software hints to allocate, locate, migrate, and access data among the heterogeneous array of devices present on the system, attempting to strike a balance between application-level guarantees, like persistence and security, and performance and energy efficiency.</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136</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Let’s take a closer</a:t>
            </a:r>
            <a:r>
              <a:rPr lang="en-US" baseline="0" dirty="0" smtClean="0"/>
              <a:t> look at the high-level design goals for a Persistent Memory Manager, or PMM.</a:t>
            </a:r>
          </a:p>
          <a:p>
            <a:endParaRPr lang="en-US" baseline="0" dirty="0" smtClean="0"/>
          </a:p>
          <a:p>
            <a:r>
              <a:rPr lang="en-US" baseline="0" dirty="0" smtClean="0"/>
              <a:t>[click] The most noticeable feature of the PMM – from the system software perspective – is the fact that it exposes a load/store interface to access all persistent data in the system.  This means that applications can allocate portions of persistent memory, just as they would allocate portions of volatile DRAM memory in today’s systems.</a:t>
            </a:r>
          </a:p>
          <a:p>
            <a:endParaRPr lang="en-US" baseline="0" dirty="0" smtClean="0"/>
          </a:p>
          <a:p>
            <a:r>
              <a:rPr lang="en-US" baseline="0" dirty="0" smtClean="0"/>
              <a:t>[click] Of course, with a diverse array of devices managed by a persistent memory, it will be important for the PMM to leverage each of their strengths – and mitigate each of their weaknesses – as much as possible.  To this end, the PMM is responsible for managing how volatile and persistent are placed among devices, to ensure data can be efficiently located, persistence guarantees met, and any security rules enforced.</a:t>
            </a:r>
          </a:p>
          <a:p>
            <a:endParaRPr lang="en-US" baseline="0" dirty="0" smtClean="0"/>
          </a:p>
          <a:p>
            <a:r>
              <a:rPr lang="en-US" baseline="0" dirty="0" smtClean="0"/>
              <a:t>[click]  The PMM is also responsible for managing metadata storage and retrieval.  We will later evaluate how such overheads affect system performance.</a:t>
            </a:r>
          </a:p>
          <a:p>
            <a:endParaRPr lang="en-US" baseline="0" dirty="0" smtClean="0"/>
          </a:p>
          <a:p>
            <a:r>
              <a:rPr lang="en-US" baseline="0" dirty="0" smtClean="0"/>
              <a:t>[click]  In addition, to achieve the best performance and energy efficiency for the applications running on a system, it will be necessary for the system software to provide hints to the hardware to be used to make more efficient data placement decisions.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137</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138</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139</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153</a:t>
            </a:fld>
            <a:endParaRPr lang="en-US">
              <a:solidFill>
                <a:prstClr val="black"/>
              </a:solidFill>
              <a:latin typeface="Calibri"/>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169</a:t>
            </a:fld>
            <a:endParaRPr lang="en-US" dirty="0">
              <a:solidFill>
                <a:prstClr val="black"/>
              </a:solidFill>
              <a:latin typeface="Calibri"/>
            </a:endParaRPr>
          </a:p>
        </p:txBody>
      </p:sp>
    </p:spTree>
    <p:extLst>
      <p:ext uri="{BB962C8B-B14F-4D97-AF65-F5344CB8AC3E}">
        <p14:creationId xmlns:p14="http://schemas.microsoft.com/office/powerpoint/2010/main" val="418578017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170</a:t>
            </a:fld>
            <a:endParaRPr lang="en-US" dirty="0">
              <a:solidFill>
                <a:prstClr val="black"/>
              </a:solidFill>
              <a:latin typeface="Calibri"/>
            </a:endParaRPr>
          </a:p>
        </p:txBody>
      </p:sp>
    </p:spTree>
    <p:extLst>
      <p:ext uri="{BB962C8B-B14F-4D97-AF65-F5344CB8AC3E}">
        <p14:creationId xmlns:p14="http://schemas.microsoft.com/office/powerpoint/2010/main" val="15512840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171</a:t>
            </a:fld>
            <a:endParaRPr lang="en-US" dirty="0">
              <a:solidFill>
                <a:prstClr val="black"/>
              </a:solidFill>
              <a:latin typeface="Calibri"/>
            </a:endParaRPr>
          </a:p>
        </p:txBody>
      </p:sp>
    </p:spTree>
    <p:extLst>
      <p:ext uri="{BB962C8B-B14F-4D97-AF65-F5344CB8AC3E}">
        <p14:creationId xmlns:p14="http://schemas.microsoft.com/office/powerpoint/2010/main" val="33846947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174</a:t>
            </a:fld>
            <a:endParaRPr lang="en-US" dirty="0">
              <a:solidFill>
                <a:prstClr val="black"/>
              </a:solidFill>
              <a:latin typeface="Calibri"/>
            </a:endParaRPr>
          </a:p>
        </p:txBody>
      </p:sp>
    </p:spTree>
    <p:extLst>
      <p:ext uri="{BB962C8B-B14F-4D97-AF65-F5344CB8AC3E}">
        <p14:creationId xmlns:p14="http://schemas.microsoft.com/office/powerpoint/2010/main" val="41857801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175</a:t>
            </a:fld>
            <a:endParaRPr lang="en-US" dirty="0">
              <a:solidFill>
                <a:prstClr val="black"/>
              </a:solidFill>
              <a:latin typeface="Calibri"/>
            </a:endParaRPr>
          </a:p>
        </p:txBody>
      </p:sp>
    </p:spTree>
    <p:extLst>
      <p:ext uri="{BB962C8B-B14F-4D97-AF65-F5344CB8AC3E}">
        <p14:creationId xmlns:p14="http://schemas.microsoft.com/office/powerpoint/2010/main" val="15512840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14</a:t>
            </a:fld>
            <a:endParaRPr lang="en-US">
              <a:solidFill>
                <a:prstClr val="black"/>
              </a:solidFill>
              <a:latin typeface="Calibri"/>
            </a:endParaRPr>
          </a:p>
        </p:txBody>
      </p:sp>
    </p:spTree>
    <p:extLst>
      <p:ext uri="{BB962C8B-B14F-4D97-AF65-F5344CB8AC3E}">
        <p14:creationId xmlns:p14="http://schemas.microsoft.com/office/powerpoint/2010/main" val="309807591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176</a:t>
            </a:fld>
            <a:endParaRPr lang="en-US" dirty="0">
              <a:solidFill>
                <a:prstClr val="black"/>
              </a:solidFill>
              <a:latin typeface="Calibri"/>
            </a:endParaRPr>
          </a:p>
        </p:txBody>
      </p:sp>
    </p:spTree>
    <p:extLst>
      <p:ext uri="{BB962C8B-B14F-4D97-AF65-F5344CB8AC3E}">
        <p14:creationId xmlns:p14="http://schemas.microsoft.com/office/powerpoint/2010/main" val="33846947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188</a:t>
            </a:fld>
            <a:endParaRPr lang="en-US">
              <a:solidFill>
                <a:prstClr val="black"/>
              </a:solidFill>
              <a:latin typeface="Calibri"/>
            </a:endParaRPr>
          </a:p>
        </p:txBody>
      </p:sp>
    </p:spTree>
    <p:extLst>
      <p:ext uri="{BB962C8B-B14F-4D97-AF65-F5344CB8AC3E}">
        <p14:creationId xmlns:p14="http://schemas.microsoft.com/office/powerpoint/2010/main" val="146579692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first take a high</a:t>
            </a:r>
            <a:r>
              <a:rPr lang="tr-TR" baseline="0" dirty="0" smtClean="0"/>
              <a:t> </a:t>
            </a:r>
            <a:r>
              <a:rPr lang="tr-TR" dirty="0" smtClean="0"/>
              <a:t>level glance at this</a:t>
            </a:r>
            <a:r>
              <a:rPr lang="tr-TR" baseline="0" dirty="0" smtClean="0"/>
              <a:t> work.</a:t>
            </a:r>
          </a:p>
          <a:p>
            <a:endParaRPr lang="tr-TR" baseline="0" dirty="0" smtClean="0"/>
          </a:p>
          <a:p>
            <a:r>
              <a:rPr lang="tr-TR" baseline="0" dirty="0" smtClean="0"/>
              <a:t>[CLICK]</a:t>
            </a:r>
          </a:p>
          <a:p>
            <a:r>
              <a:rPr lang="tr-TR" dirty="0" smtClean="0"/>
              <a:t>DRAM latency is a critical bottleneck</a:t>
            </a:r>
            <a:r>
              <a:rPr lang="tr-TR" baseline="0" dirty="0" smtClean="0"/>
              <a:t> for system performance. Given that the DRAM chips are difficult to change, our goal in this work is to reduce average DRAM access latency with no modifications to the existing DRAM chips.</a:t>
            </a:r>
          </a:p>
          <a:p>
            <a:endParaRPr lang="tr-TR" baseline="0" dirty="0" smtClean="0"/>
          </a:p>
          <a:p>
            <a:r>
              <a:rPr lang="tr-TR" baseline="0" dirty="0" smtClean="0"/>
              <a:t>[CLICK]</a:t>
            </a:r>
          </a:p>
          <a:p>
            <a:r>
              <a:rPr lang="tr-TR" baseline="0" dirty="0" smtClean="0"/>
              <a:t>We achieve that goal by exploiting three key observations. </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First, a highly-charged DRAM row can be accessed with low latency. </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Second, a row’s charge is restored when the row is accessed.</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Third, we find that a recently-accessed row is likely to be accessed again. We call that</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Row Level Temporal Locality and we find that many applications, both single-core and multi-core, exhibit that phenomenon.</a:t>
            </a:r>
          </a:p>
          <a:p>
            <a:pPr marL="0" marR="0" indent="0" algn="l" defTabSz="914400" rtl="0" eaLnBrk="1" fontAlgn="auto" latinLnBrk="0" hangingPunct="1">
              <a:lnSpc>
                <a:spcPct val="100000"/>
              </a:lnSpc>
              <a:spcBef>
                <a:spcPts val="0"/>
              </a:spcBef>
              <a:spcAft>
                <a:spcPts val="0"/>
              </a:spcAft>
              <a:buClrTx/>
              <a:buSzTx/>
              <a:buFontTx/>
              <a:buNone/>
              <a:tabLst/>
              <a:defRPr/>
            </a:pPr>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Based on that we develop the key idea of ChargeCache.</a:t>
            </a:r>
          </a:p>
          <a:p>
            <a:r>
              <a:rPr lang="tr-TR" baseline="0" dirty="0" smtClean="0"/>
              <a:t>The key idea is to track recently-accessed rows and use lower timing parameters if they are accessed again.</a:t>
            </a:r>
          </a:p>
          <a:p>
            <a:endParaRPr lang="tr-TR" baseline="0" dirty="0" smtClean="0"/>
          </a:p>
          <a:p>
            <a:r>
              <a:rPr lang="tr-TR" baseline="0" dirty="0" smtClean="0"/>
              <a:t>We show that ChargeCache is low cost and requires no modifications to the existing DRAM chips.</a:t>
            </a:r>
          </a:p>
          <a:p>
            <a:r>
              <a:rPr lang="tr-TR" baseline="0" dirty="0" smtClean="0"/>
              <a:t>According to our evaluations, ChargeCache improves performance between 8.6% and 10.6% on average for 8-core system, depending on the ChargeCache capacity. It also saves 7.9% energy on average.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192</a:t>
            </a:fld>
            <a:endParaRPr lang="en-US">
              <a:solidFill>
                <a:prstClr val="black"/>
              </a:solidFill>
              <a:latin typeface="Calibri"/>
            </a:endParaRPr>
          </a:p>
        </p:txBody>
      </p:sp>
    </p:spTree>
    <p:extLst>
      <p:ext uri="{BB962C8B-B14F-4D97-AF65-F5344CB8AC3E}">
        <p14:creationId xmlns:p14="http://schemas.microsoft.com/office/powerpoint/2010/main" val="38987362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look at</a:t>
            </a:r>
            <a:r>
              <a:rPr lang="tr-TR" baseline="0" dirty="0" smtClean="0"/>
              <a:t> the same phases from the charge level perspective.</a:t>
            </a:r>
          </a:p>
          <a:p>
            <a:endParaRPr lang="tr-TR" baseline="0" dirty="0" smtClean="0"/>
          </a:p>
          <a:p>
            <a:r>
              <a:rPr lang="tr-TR" baseline="0" dirty="0" smtClean="0"/>
              <a:t>[CLICK]</a:t>
            </a:r>
          </a:p>
          <a:p>
            <a:r>
              <a:rPr lang="tr-TR" baseline="0" dirty="0" smtClean="0"/>
              <a:t>The figure shows the change of charge levels of a DRAM Cell and Sense Amplifier in Y-axis, and the time in X-axis.</a:t>
            </a:r>
          </a:p>
          <a:p>
            <a:r>
              <a:rPr lang="tr-TR" baseline="0" dirty="0" smtClean="0"/>
              <a:t>Initially, our cell contains charge that matches the region of Data 1, which can be treated as 0 or 1.</a:t>
            </a:r>
          </a:p>
          <a:p>
            <a:endParaRPr lang="tr-TR" baseline="0" dirty="0" smtClean="0"/>
          </a:p>
          <a:p>
            <a:r>
              <a:rPr lang="tr-TR" baseline="0" dirty="0" smtClean="0"/>
              <a:t>[CLICK]</a:t>
            </a:r>
          </a:p>
          <a:p>
            <a:r>
              <a:rPr lang="tr-TR" baseline="0" dirty="0" smtClean="0"/>
              <a:t>To access the data stored in the cell, the charge of the sense amplifier should reach «Read to Access Charge Level».</a:t>
            </a:r>
          </a:p>
          <a:p>
            <a:endParaRPr lang="tr-TR" dirty="0" smtClean="0"/>
          </a:p>
          <a:p>
            <a:r>
              <a:rPr lang="tr-TR" dirty="0" smtClean="0"/>
              <a:t>The memory controller initiates Sensing</a:t>
            </a:r>
            <a:r>
              <a:rPr lang="tr-TR" baseline="0" dirty="0" smtClean="0"/>
              <a:t> phase by issuing Activate command.</a:t>
            </a:r>
            <a:endParaRPr lang="tr-TR" dirty="0" smtClean="0"/>
          </a:p>
          <a:p>
            <a:r>
              <a:rPr lang="tr-TR" dirty="0" smtClean="0"/>
              <a:t>On Sensing</a:t>
            </a:r>
            <a:r>
              <a:rPr lang="tr-TR" baseline="0" dirty="0" smtClean="0"/>
              <a:t>, the charge is transferred from the Cell to the Sense-Amplifier.</a:t>
            </a:r>
            <a:endParaRPr lang="tr-TR" dirty="0" smtClean="0"/>
          </a:p>
          <a:p>
            <a:r>
              <a:rPr lang="tr-TR" dirty="0" smtClean="0"/>
              <a:t>That slightly</a:t>
            </a:r>
            <a:r>
              <a:rPr lang="tr-TR" baseline="0" dirty="0" smtClean="0"/>
              <a:t> increases the charge of the Sense Amplifier. When the Sense Amplifier reaches</a:t>
            </a:r>
          </a:p>
          <a:p>
            <a:r>
              <a:rPr lang="tr-TR" baseline="0" dirty="0" smtClean="0"/>
              <a:t>The threshold charge to recognize the data, Sensing phase finishes and Restore begins. </a:t>
            </a:r>
          </a:p>
          <a:p>
            <a:r>
              <a:rPr lang="tr-TR" baseline="0" dirty="0" smtClean="0"/>
              <a:t>[CLICK]</a:t>
            </a:r>
          </a:p>
          <a:p>
            <a:endParaRPr lang="tr-TR" baseline="0" dirty="0" smtClean="0"/>
          </a:p>
          <a:p>
            <a:r>
              <a:rPr lang="tr-TR" baseline="0" dirty="0" smtClean="0"/>
              <a:t>During restore, both the</a:t>
            </a:r>
          </a:p>
          <a:p>
            <a:r>
              <a:rPr lang="tr-TR" baseline="0" dirty="0" smtClean="0"/>
              <a:t>Sense Amplifier and the DRAM cell are driven back to fully charged state.</a:t>
            </a:r>
          </a:p>
          <a:p>
            <a:r>
              <a:rPr lang="tr-TR" baseline="0" dirty="0" smtClean="0"/>
              <a:t>At the point where the sense amplifier reaches «ready to access charge level», the</a:t>
            </a:r>
          </a:p>
          <a:p>
            <a:r>
              <a:rPr lang="tr-TR" baseline="0" dirty="0" smtClean="0"/>
              <a:t>Memory controller is free to issue Read or Write command.</a:t>
            </a:r>
          </a:p>
          <a:p>
            <a:r>
              <a:rPr lang="tr-TR" baseline="0" dirty="0" smtClean="0"/>
              <a:t>[CLICK]</a:t>
            </a:r>
          </a:p>
          <a:p>
            <a:r>
              <a:rPr lang="tr-TR" baseline="0" dirty="0" smtClean="0"/>
              <a:t>The time passed since ACT to READ or WRITE is called tRCD. [CLICK]</a:t>
            </a:r>
          </a:p>
          <a:p>
            <a:endParaRPr lang="tr-TR" baseline="0" dirty="0" smtClean="0"/>
          </a:p>
          <a:p>
            <a:r>
              <a:rPr lang="tr-TR" baseline="0" dirty="0" smtClean="0"/>
              <a:t>At the end of restore, the memory controller could issue PRE command if needed. [CLICK]</a:t>
            </a:r>
          </a:p>
          <a:p>
            <a:r>
              <a:rPr lang="tr-TR" baseline="0" dirty="0" smtClean="0"/>
              <a:t>That triggers the Precharge phase where the Sense Amplifier charge gets back to its pre-sensing value.</a:t>
            </a:r>
          </a:p>
          <a:p>
            <a:r>
              <a:rPr lang="tr-TR" baseline="0" dirty="0" smtClean="0"/>
              <a:t>The time from the start of the Sensing upon the completion of Restore is called tRAS. [CLICK]</a:t>
            </a:r>
          </a:p>
          <a:p>
            <a:endParaRPr lang="tr-TR" baseline="0" dirty="0" smtClean="0"/>
          </a:p>
          <a:p>
            <a:r>
              <a:rPr lang="tr-TR" baseline="0" dirty="0" smtClean="0"/>
              <a:t>The main takeaway in this slide is that the memory controller accesses DRAM using DRAM commands and determines the Access latency by satisfying the timing parameters.</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193</a:t>
            </a:fld>
            <a:endParaRPr lang="en-US">
              <a:solidFill>
                <a:prstClr val="black"/>
              </a:solidFill>
              <a:latin typeface="Calibri"/>
            </a:endParaRPr>
          </a:p>
        </p:txBody>
      </p:sp>
    </p:spTree>
    <p:extLst>
      <p:ext uri="{BB962C8B-B14F-4D97-AF65-F5344CB8AC3E}">
        <p14:creationId xmlns:p14="http://schemas.microsoft.com/office/powerpoint/2010/main" val="13327377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blue dots</a:t>
            </a:r>
            <a:r>
              <a:rPr lang="tr-TR" baseline="0" dirty="0" smtClean="0"/>
              <a:t> show the points where the sense amplifier reaches ready to access</a:t>
            </a:r>
          </a:p>
          <a:p>
            <a:r>
              <a:rPr lang="tr-TR" baseline="0" dirty="0" smtClean="0"/>
              <a:t>And ready to precharge charge levels for a cell with the current initial charge. </a:t>
            </a:r>
            <a:endParaRPr lang="tr-TR" dirty="0" smtClean="0"/>
          </a:p>
          <a:p>
            <a:r>
              <a:rPr lang="tr-TR" dirty="0" smtClean="0"/>
              <a:t>Now, Let’s see</a:t>
            </a:r>
            <a:r>
              <a:rPr lang="tr-TR" baseline="0" dirty="0" smtClean="0"/>
              <a:t> how these points change when accessing a cell with higher initial charge.</a:t>
            </a:r>
          </a:p>
          <a:p>
            <a:r>
              <a:rPr lang="tr-TR" baseline="0" dirty="0" smtClean="0"/>
              <a:t>[CLICK]</a:t>
            </a:r>
          </a:p>
          <a:p>
            <a:r>
              <a:rPr lang="tr-TR" baseline="0" dirty="0" smtClean="0"/>
              <a:t>When the cell’s initial charge is close to the maximum level, Sensing and Restore phases</a:t>
            </a:r>
          </a:p>
          <a:p>
            <a:r>
              <a:rPr lang="tr-TR" baseline="0" dirty="0" smtClean="0"/>
              <a:t>complete quicker. Hence, READ or WRITE and PRE commands can be issued</a:t>
            </a:r>
          </a:p>
          <a:p>
            <a:r>
              <a:rPr lang="tr-TR" baseline="0" dirty="0" smtClean="0"/>
              <a:t>Eairlier. That corresponds to reduction on tRCD and tRAS timing parameters.</a:t>
            </a:r>
          </a:p>
          <a:p>
            <a:r>
              <a:rPr lang="tr-TR" baseline="0" dirty="0" smtClean="0"/>
              <a:t>[CLICK]</a:t>
            </a:r>
          </a:p>
          <a:p>
            <a:endParaRPr lang="tr-TR" baseline="0" dirty="0" smtClean="0"/>
          </a:p>
          <a:p>
            <a:r>
              <a:rPr lang="tr-TR" baseline="0" dirty="0" smtClean="0"/>
              <a:t>Please refer to our paper to get more detailed explanation for that phenomenon.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194</a:t>
            </a:fld>
            <a:endParaRPr lang="en-US">
              <a:solidFill>
                <a:prstClr val="black"/>
              </a:solidFill>
              <a:latin typeface="Calibri"/>
            </a:endParaRPr>
          </a:p>
        </p:txBody>
      </p:sp>
    </p:spTree>
    <p:extLst>
      <p:ext uri="{BB962C8B-B14F-4D97-AF65-F5344CB8AC3E}">
        <p14:creationId xmlns:p14="http://schemas.microsoft.com/office/powerpoint/2010/main" val="29058203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 we can access</a:t>
            </a:r>
            <a:r>
              <a:rPr lang="tr-TR" baseline="0" dirty="0" smtClean="0"/>
              <a:t> highly-charged rows faster.</a:t>
            </a:r>
          </a:p>
          <a:p>
            <a:r>
              <a:rPr lang="tr-TR" baseline="0" dirty="0" smtClean="0"/>
              <a:t>[CLICK]</a:t>
            </a:r>
          </a:p>
          <a:p>
            <a:r>
              <a:rPr lang="tr-TR" baseline="0" dirty="0" smtClean="0"/>
              <a:t>According to our SPICE simulations, highly-charged rows can be accessed</a:t>
            </a:r>
          </a:p>
          <a:p>
            <a:r>
              <a:rPr lang="tr-TR" baseline="0" dirty="0" smtClean="0"/>
              <a:t>With 44% lower tRCD and 37% lower tRAS.</a:t>
            </a:r>
          </a:p>
          <a:p>
            <a:r>
              <a:rPr lang="tr-TR" baseline="0" dirty="0" smtClean="0"/>
              <a:t>[CLICK]</a:t>
            </a:r>
          </a:p>
          <a:p>
            <a:r>
              <a:rPr lang="tr-TR" baseline="0" dirty="0" smtClean="0"/>
              <a:t>Now, the question is: «How does a row become highly-charged?»</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195</a:t>
            </a:fld>
            <a:endParaRPr lang="en-US">
              <a:solidFill>
                <a:prstClr val="black"/>
              </a:solidFill>
              <a:latin typeface="Calibri"/>
            </a:endParaRPr>
          </a:p>
        </p:txBody>
      </p:sp>
    </p:spTree>
    <p:extLst>
      <p:ext uri="{BB962C8B-B14F-4D97-AF65-F5344CB8AC3E}">
        <p14:creationId xmlns:p14="http://schemas.microsoft.com/office/powerpoint/2010/main" val="384525413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One thing to note is</a:t>
            </a:r>
            <a:r>
              <a:rPr lang="tr-TR" baseline="0" dirty="0" smtClean="0"/>
              <a:t> that DRAM cells are leaky, which means they lose charge over time.</a:t>
            </a:r>
          </a:p>
          <a:p>
            <a:r>
              <a:rPr lang="tr-TR" baseline="0" dirty="0" smtClean="0"/>
              <a:t>To reliably store the data, cell’s charge needs to be restored. </a:t>
            </a:r>
          </a:p>
          <a:p>
            <a:r>
              <a:rPr lang="tr-TR" baseline="0" dirty="0" smtClean="0"/>
              <a:t>[CLICK]</a:t>
            </a:r>
          </a:p>
          <a:p>
            <a:r>
              <a:rPr lang="tr-TR" baseline="0" dirty="0" smtClean="0"/>
              <a:t>There are two ways of restoring the charge of the cells in a DRAM row. [CLICK]</a:t>
            </a:r>
          </a:p>
          <a:p>
            <a:r>
              <a:rPr lang="tr-TR" baseline="0" dirty="0" smtClean="0"/>
              <a:t>The memory controller periodically issues REFRESH commands to </a:t>
            </a:r>
            <a:r>
              <a:rPr lang="tr-TR" b="1" baseline="0" dirty="0" smtClean="0"/>
              <a:t>continuously</a:t>
            </a:r>
            <a:r>
              <a:rPr lang="tr-TR" baseline="0" dirty="0" smtClean="0"/>
              <a:t> preserve data in DRAM.</a:t>
            </a:r>
          </a:p>
          <a:p>
            <a:endParaRPr lang="tr-TR" baseline="0" dirty="0" smtClean="0"/>
          </a:p>
          <a:p>
            <a:r>
              <a:rPr lang="tr-TR" baseline="0" dirty="0" smtClean="0"/>
              <a:t>[CLICK]</a:t>
            </a:r>
          </a:p>
          <a:p>
            <a:r>
              <a:rPr lang="tr-TR" baseline="0" dirty="0" smtClean="0"/>
              <a:t>Second, as I showed in the previous slides, data accesses also inherently replenish the charge of the Cells.</a:t>
            </a:r>
          </a:p>
          <a:p>
            <a:endParaRPr lang="tr-TR" baseline="0" dirty="0" smtClean="0"/>
          </a:p>
          <a:p>
            <a:r>
              <a:rPr lang="tr-TR" baseline="0" dirty="0" smtClean="0"/>
              <a:t>As a result, we could know that the cell is in highly-charged state, if it was either recently refreshed Or recently-accessed.</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196</a:t>
            </a:fld>
            <a:endParaRPr lang="en-US">
              <a:solidFill>
                <a:prstClr val="black"/>
              </a:solidFill>
              <a:latin typeface="Calibri"/>
            </a:endParaRPr>
          </a:p>
        </p:txBody>
      </p:sp>
    </p:spTree>
    <p:extLst>
      <p:ext uri="{BB962C8B-B14F-4D97-AF65-F5344CB8AC3E}">
        <p14:creationId xmlns:p14="http://schemas.microsoft.com/office/powerpoint/2010/main" val="307310066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a:t>
            </a:r>
            <a:r>
              <a:rPr lang="tr-TR" baseline="0" dirty="0" smtClean="0"/>
              <a:t> a row’s charge is restored when the row is accessed.</a:t>
            </a:r>
          </a:p>
          <a:p>
            <a:endParaRPr lang="tr-TR" baseline="0" dirty="0" smtClean="0"/>
          </a:p>
          <a:p>
            <a:r>
              <a:rPr lang="tr-TR" baseline="0" dirty="0" smtClean="0"/>
              <a:t>And now the question is: «How likely is a recently-accessed row to be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197</a:t>
            </a:fld>
            <a:endParaRPr lang="en-US">
              <a:solidFill>
                <a:prstClr val="black"/>
              </a:solidFill>
              <a:latin typeface="Calibri"/>
            </a:endParaRPr>
          </a:p>
        </p:txBody>
      </p:sp>
    </p:spTree>
    <p:extLst>
      <p:ext uri="{BB962C8B-B14F-4D97-AF65-F5344CB8AC3E}">
        <p14:creationId xmlns:p14="http://schemas.microsoft.com/office/powerpoint/2010/main" val="70790033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observe that when DRAM row is accessed, it is likely</a:t>
            </a:r>
          </a:p>
          <a:p>
            <a:r>
              <a:rPr lang="tr-TR" baseline="0" dirty="0" smtClean="0"/>
              <a:t>to be accessed again. We call this phenomenon Row Level Temporal Locality (RLTL).</a:t>
            </a:r>
          </a:p>
          <a:p>
            <a:endParaRPr lang="tr-TR" baseline="0" dirty="0" smtClean="0"/>
          </a:p>
          <a:p>
            <a:r>
              <a:rPr lang="tr-TR" baseline="0" dirty="0" smtClean="0"/>
              <a:t>We define t-RLTL of an application,</a:t>
            </a:r>
          </a:p>
          <a:p>
            <a:r>
              <a:rPr lang="tr-TR" baseline="0" dirty="0" smtClean="0"/>
              <a:t>as the fraction of rows that are accessed within time t after their previous access.</a:t>
            </a:r>
          </a:p>
          <a:p>
            <a:endParaRPr lang="tr-TR" baseline="0" dirty="0" smtClean="0"/>
          </a:p>
          <a:p>
            <a:r>
              <a:rPr lang="tr-TR" baseline="0" dirty="0" smtClean="0"/>
              <a:t>If an application has high RLTL for low T time, that application mostly accesses highly-charged DRAM rows, since the rows preserve most of their charge until the next access, which happens in a very Short interval.</a:t>
            </a:r>
          </a:p>
          <a:p>
            <a:endParaRPr lang="tr-TR" baseline="0" dirty="0" smtClean="0"/>
          </a:p>
          <a:p>
            <a:r>
              <a:rPr lang="tr-TR" baseline="0" dirty="0" smtClean="0"/>
              <a:t>Now, I’ll show the RLTL characteristics of 22 single-core workloads that we evaluted. </a:t>
            </a:r>
          </a:p>
          <a:p>
            <a:r>
              <a:rPr lang="tr-TR" baseline="0" dirty="0" smtClean="0"/>
              <a:t>On Y-axis we have the fraction of accesses and on the X-axis we have the workloads.</a:t>
            </a:r>
          </a:p>
          <a:p>
            <a:r>
              <a:rPr lang="tr-TR" baseline="0" dirty="0" smtClean="0"/>
              <a:t>[CLICK]</a:t>
            </a:r>
          </a:p>
          <a:p>
            <a:r>
              <a:rPr lang="tr-TR" baseline="0" dirty="0" smtClean="0"/>
              <a:t>Our results show that, on average, 86% of the accesses are made to rows previously accessed within 8 ms.</a:t>
            </a:r>
          </a:p>
          <a:p>
            <a:endParaRPr lang="tr-TR" baseline="0" dirty="0" smtClean="0"/>
          </a:p>
          <a:p>
            <a:r>
              <a:rPr lang="tr-TR" baseline="0" dirty="0" smtClean="0"/>
              <a:t>Only one application has low RLTL. It is because that application makes very</a:t>
            </a:r>
          </a:p>
          <a:p>
            <a:r>
              <a:rPr lang="tr-TR" baseline="0" dirty="0" smtClean="0"/>
              <a:t>Few accesses to the memory since it highly benefits from the caches.</a:t>
            </a:r>
          </a:p>
          <a:p>
            <a:endParaRPr lang="tr-TR" baseline="0" dirty="0" smtClean="0"/>
          </a:p>
          <a:p>
            <a:r>
              <a:rPr lang="tr-TR" baseline="0" dirty="0" smtClean="0"/>
              <a:t>For eight-core evaluations, the applications show even higher RLTL, 97%. It is due to the interference that the simultaneously runnning applications create on the memory.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198</a:t>
            </a:fld>
            <a:endParaRPr lang="en-US">
              <a:solidFill>
                <a:prstClr val="black"/>
              </a:solidFill>
              <a:latin typeface="Calibri"/>
            </a:endParaRPr>
          </a:p>
        </p:txBody>
      </p:sp>
    </p:spTree>
    <p:extLst>
      <p:ext uri="{BB962C8B-B14F-4D97-AF65-F5344CB8AC3E}">
        <p14:creationId xmlns:p14="http://schemas.microsoft.com/office/powerpoint/2010/main" val="11723656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key</a:t>
            </a:r>
            <a:r>
              <a:rPr lang="tr-TR" baseline="0" dirty="0" smtClean="0"/>
              <a:t> idea of our mechanism is to</a:t>
            </a:r>
          </a:p>
          <a:p>
            <a:r>
              <a:rPr lang="tr-TR" baseline="0" dirty="0" smtClean="0"/>
              <a:t>Track recently-accessed DRAM rows and use lower timing parameters</a:t>
            </a:r>
          </a:p>
          <a:p>
            <a:r>
              <a:rPr lang="tr-TR" baseline="0" dirty="0" smtClean="0"/>
              <a:t>if such rows are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199</a:t>
            </a:fld>
            <a:endParaRPr lang="en-US">
              <a:solidFill>
                <a:prstClr val="black"/>
              </a:solidFill>
              <a:latin typeface="Calibri"/>
            </a:endParaRPr>
          </a:p>
        </p:txBody>
      </p:sp>
    </p:spTree>
    <p:extLst>
      <p:ext uri="{BB962C8B-B14F-4D97-AF65-F5344CB8AC3E}">
        <p14:creationId xmlns:p14="http://schemas.microsoft.com/office/powerpoint/2010/main" val="38045567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15</a:t>
            </a:fld>
            <a:endParaRPr lang="en-US">
              <a:solidFill>
                <a:prstClr val="black"/>
              </a:solidFill>
              <a:latin typeface="Calibri"/>
            </a:endParaRPr>
          </a:p>
        </p:txBody>
      </p:sp>
    </p:spTree>
    <p:extLst>
      <p:ext uri="{BB962C8B-B14F-4D97-AF65-F5344CB8AC3E}">
        <p14:creationId xmlns:p14="http://schemas.microsoft.com/office/powerpoint/2010/main" val="26564242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named our mechanism ChargeCache as it provides a cache-like benefit by reducing access</a:t>
            </a:r>
          </a:p>
          <a:p>
            <a:r>
              <a:rPr lang="tr-TR" baseline="0" dirty="0" smtClean="0"/>
              <a:t>Latency and does so by taking advantage of the charge level stored in the row.</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dirty="0" smtClean="0"/>
              <a:t>Now,</a:t>
            </a:r>
            <a:r>
              <a:rPr lang="tr-TR" baseline="0" dirty="0" smtClean="0"/>
              <a:t> I will demonstrate </a:t>
            </a:r>
            <a:r>
              <a:rPr lang="tr-TR" dirty="0" smtClean="0"/>
              <a:t>how ChargeCache</a:t>
            </a:r>
            <a:r>
              <a:rPr lang="tr-TR" baseline="0" dirty="0" smtClean="0"/>
              <a:t> works.</a:t>
            </a:r>
          </a:p>
          <a:p>
            <a:endParaRPr lang="tr-TR" baseline="0" dirty="0" smtClean="0"/>
          </a:p>
          <a:p>
            <a:r>
              <a:rPr lang="tr-TR" baseline="0" dirty="0" smtClean="0"/>
              <a:t>We have ChargeCache inside the Memory Controller.</a:t>
            </a:r>
          </a:p>
          <a:p>
            <a:r>
              <a:rPr lang="tr-TR" baseline="0" dirty="0" smtClean="0"/>
              <a:t>On the right, you see a respesentation of DRAM where we have rows labeled from A to F.</a:t>
            </a:r>
          </a:p>
          <a:p>
            <a:endParaRPr lang="tr-TR" baseline="0" dirty="0" smtClean="0"/>
          </a:p>
          <a:p>
            <a:r>
              <a:rPr lang="tr-TR" baseline="0" dirty="0" smtClean="0"/>
              <a:t>[CLICK]</a:t>
            </a:r>
          </a:p>
          <a:p>
            <a:r>
              <a:rPr lang="tr-TR" dirty="0" smtClean="0"/>
              <a:t>When the memory controller</a:t>
            </a:r>
            <a:r>
              <a:rPr lang="tr-TR" baseline="0" dirty="0" smtClean="0"/>
              <a:t> receives the first request to row A, it serves that request with typical timing parameters since we have</a:t>
            </a:r>
          </a:p>
          <a:p>
            <a:r>
              <a:rPr lang="tr-TR" baseline="0" dirty="0" smtClean="0"/>
              <a:t>Nothing in ChargeCache. When </a:t>
            </a:r>
          </a:p>
          <a:p>
            <a:r>
              <a:rPr lang="tr-TR" baseline="0" dirty="0" smtClean="0"/>
              <a:t>The request completes, it inserts the row address to one of the ChargeCache entries since we know that the row is highly-charged at that time. So, after that point,</a:t>
            </a:r>
          </a:p>
          <a:p>
            <a:r>
              <a:rPr lang="tr-TR" baseline="0" dirty="0" smtClean="0"/>
              <a:t>The first entry points to Row A.</a:t>
            </a:r>
          </a:p>
          <a:p>
            <a:endParaRPr lang="tr-TR" baseline="0" dirty="0" smtClean="0"/>
          </a:p>
          <a:p>
            <a:r>
              <a:rPr lang="tr-TR" baseline="0" dirty="0" smtClean="0"/>
              <a:t>[CLICK]</a:t>
            </a:r>
          </a:p>
          <a:p>
            <a:r>
              <a:rPr lang="tr-TR" baseline="0" dirty="0" smtClean="0"/>
              <a:t>The next request targets Row D. The memory controller probes the ChargeCache. It misses since we have only </a:t>
            </a:r>
          </a:p>
          <a:p>
            <a:r>
              <a:rPr lang="tr-TR" baseline="0" dirty="0" smtClean="0"/>
              <a:t>Row A there. Similarly, Row D is inserted to ChargeCache.</a:t>
            </a:r>
          </a:p>
          <a:p>
            <a:endParaRPr lang="tr-TR" baseline="0" dirty="0" smtClean="0"/>
          </a:p>
          <a:p>
            <a:r>
              <a:rPr lang="tr-TR" baseline="0" dirty="0" smtClean="0"/>
              <a:t>[CLICK]</a:t>
            </a:r>
          </a:p>
          <a:p>
            <a:r>
              <a:rPr lang="tr-TR" baseline="0" dirty="0" smtClean="0"/>
              <a:t>However, when we receive a request targetting row that we have in ChargeCache, the memory controller knows that the access</a:t>
            </a:r>
          </a:p>
          <a:p>
            <a:r>
              <a:rPr lang="tr-TR" baseline="0" dirty="0" smtClean="0"/>
              <a:t>Goes to a highly-charged Row and tunes the DRAM Timing parameters to lower the access latency.</a:t>
            </a:r>
          </a:p>
          <a:p>
            <a:endParaRPr lang="tr-TR" baseline="0" dirty="0" smtClean="0"/>
          </a:p>
          <a:p>
            <a:r>
              <a:rPr lang="tr-TR" baseline="0" dirty="0" smtClean="0"/>
              <a:t>If there are not incoming requests to the Rows stored in ChargeCache for a long time, these rows will leak significant</a:t>
            </a:r>
          </a:p>
          <a:p>
            <a:r>
              <a:rPr lang="tr-TR" baseline="0" dirty="0" smtClean="0"/>
              <a:t>Amount of charge and won’t be highly-charged rows anymore. For that reason, they need to be discarded from ChargeCache. [CLICK]</a:t>
            </a:r>
          </a:p>
          <a:p>
            <a:r>
              <a:rPr lang="tr-TR" baseline="0" dirty="0" smtClean="0"/>
              <a:t>ChargeCache implements a low-cost mechanism to automatically invalidate its entries to ensure that its entries always</a:t>
            </a:r>
          </a:p>
          <a:p>
            <a:r>
              <a:rPr lang="tr-TR" baseline="0" dirty="0" smtClean="0"/>
              <a:t>Point to highly-charged rows.</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200</a:t>
            </a:fld>
            <a:endParaRPr lang="en-US">
              <a:solidFill>
                <a:prstClr val="black"/>
              </a:solidFill>
              <a:latin typeface="Calibri"/>
            </a:endParaRPr>
          </a:p>
        </p:txBody>
      </p:sp>
    </p:spTree>
    <p:extLst>
      <p:ext uri="{BB962C8B-B14F-4D97-AF65-F5344CB8AC3E}">
        <p14:creationId xmlns:p14="http://schemas.microsoft.com/office/powerpoint/2010/main" val="97223513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improves average DRAM access latency with low area and</a:t>
            </a:r>
          </a:p>
          <a:p>
            <a:r>
              <a:rPr lang="tr-TR" baseline="0" dirty="0" smtClean="0"/>
              <a:t>Power consumption overhead. We evaluated that using CACTI tool.</a:t>
            </a:r>
          </a:p>
          <a:p>
            <a:endParaRPr lang="tr-TR" baseline="0" dirty="0" smtClean="0"/>
          </a:p>
          <a:p>
            <a:r>
              <a:rPr lang="tr-TR" baseline="0" dirty="0" smtClean="0"/>
              <a:t>A 128-entry ChargeCache totally requires only approximately 5KB of storage.</a:t>
            </a:r>
          </a:p>
          <a:p>
            <a:r>
              <a:rPr lang="tr-TR" baseline="0" dirty="0" smtClean="0"/>
              <a:t>That is equal to 0.24% of the area of a 4MB Last Level Cache.</a:t>
            </a:r>
          </a:p>
          <a:p>
            <a:endParaRPr lang="tr-TR" baseline="0" dirty="0" smtClean="0"/>
          </a:p>
          <a:p>
            <a:r>
              <a:rPr lang="tr-TR" baseline="0" dirty="0" smtClean="0"/>
              <a:t>According to our evaluations, ChargeCache consumes only total 0.15 milli watts</a:t>
            </a:r>
          </a:p>
          <a:p>
            <a:r>
              <a:rPr lang="tr-TR" baseline="0" dirty="0" smtClean="0"/>
              <a:t>Power on average. That is equal to 0.23% of the power consumption of a 4MB LLC.</a:t>
            </a:r>
          </a:p>
          <a:p>
            <a:endParaRPr lang="tr-TR" baseline="0" dirty="0" smtClean="0"/>
          </a:p>
          <a:p>
            <a:r>
              <a:rPr lang="tr-TR" baseline="0" dirty="0" smtClean="0"/>
              <a:t>We conclude that ChargeCache is a low cost mechanism in terms of area requirement and</a:t>
            </a:r>
          </a:p>
          <a:p>
            <a:r>
              <a:rPr lang="tr-TR" baseline="0" dirty="0" smtClean="0"/>
              <a:t>Power consumption.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201</a:t>
            </a:fld>
            <a:endParaRPr lang="en-US">
              <a:solidFill>
                <a:prstClr val="black"/>
              </a:solidFill>
              <a:latin typeface="Calibri"/>
            </a:endParaRPr>
          </a:p>
        </p:txBody>
      </p:sp>
    </p:spTree>
    <p:extLst>
      <p:ext uri="{BB962C8B-B14F-4D97-AF65-F5344CB8AC3E}">
        <p14:creationId xmlns:p14="http://schemas.microsoft.com/office/powerpoint/2010/main" val="270310849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To evaluate ChargeCache, we used</a:t>
            </a:r>
            <a:r>
              <a:rPr lang="tr-TR" baseline="0" dirty="0" smtClean="0"/>
              <a:t> Ramulator, a cycle-accurate DRAM simulator.</a:t>
            </a:r>
          </a:p>
          <a:p>
            <a:endParaRPr lang="tr-TR" baseline="0" dirty="0" smtClean="0"/>
          </a:p>
          <a:p>
            <a:r>
              <a:rPr lang="tr-TR" baseline="0" dirty="0" smtClean="0"/>
              <a:t>For single-core evaluations, we analyzed 22 workloads from benchmark sets SPEC2006, TPC, and STREAM.</a:t>
            </a:r>
          </a:p>
          <a:p>
            <a:r>
              <a:rPr lang="tr-TR" baseline="0" dirty="0" smtClean="0"/>
              <a:t>For multi-core evaluations we analyzed 20 multi-programmed workloads by assigning randomly-chosen</a:t>
            </a:r>
          </a:p>
          <a:p>
            <a:r>
              <a:rPr lang="tr-TR" baseline="0" dirty="0" smtClean="0"/>
              <a:t>Single-core workload to each core.</a:t>
            </a:r>
          </a:p>
          <a:p>
            <a:r>
              <a:rPr lang="tr-TR" baseline="0" dirty="0" smtClean="0"/>
              <a:t>For all workloads, we executed at least 1 billion representative instructions per core that we obtained using Pinpoints.</a:t>
            </a:r>
          </a:p>
          <a:p>
            <a:endParaRPr lang="tr-TR" baseline="0" dirty="0" smtClean="0"/>
          </a:p>
          <a:p>
            <a:r>
              <a:rPr lang="tr-TR" baseline="0" dirty="0" smtClean="0"/>
              <a:t>We evaluated both single and eight core systems with 4MB shared LLC.</a:t>
            </a:r>
          </a:p>
          <a:p>
            <a:r>
              <a:rPr lang="tr-TR" baseline="0" dirty="0" smtClean="0"/>
              <a:t>Default tRCD and tRAS timings are 11 and 28 cycles respectively.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202</a:t>
            </a:fld>
            <a:endParaRPr lang="en-US">
              <a:solidFill>
                <a:prstClr val="black"/>
              </a:solidFill>
              <a:latin typeface="Calibri"/>
            </a:endParaRPr>
          </a:p>
        </p:txBody>
      </p:sp>
    </p:spTree>
    <p:extLst>
      <p:ext uri="{BB962C8B-B14F-4D97-AF65-F5344CB8AC3E}">
        <p14:creationId xmlns:p14="http://schemas.microsoft.com/office/powerpoint/2010/main" val="139276439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see how these mechanisms perform in single-core systems</a:t>
            </a:r>
            <a:r>
              <a:rPr lang="tr-TR" baseline="0" dirty="0" smtClean="0"/>
              <a:t>.</a:t>
            </a:r>
          </a:p>
          <a:p>
            <a:r>
              <a:rPr lang="tr-TR" baseline="0" dirty="0" smtClean="0"/>
              <a:t>Here, on the Y-axis we have speedup and on the X-axis we have the workloads.</a:t>
            </a:r>
          </a:p>
          <a:p>
            <a:r>
              <a:rPr lang="tr-TR" baseline="0" dirty="0" smtClean="0"/>
              <a:t>On this slide I show results for 10 most memory intensive workloads. However, the</a:t>
            </a:r>
          </a:p>
          <a:p>
            <a:r>
              <a:rPr lang="tr-TR" baseline="0" dirty="0" smtClean="0"/>
              <a:t>Average includes all 22 applications that we evaluate.</a:t>
            </a:r>
          </a:p>
          <a:p>
            <a:endParaRPr lang="tr-TR" baseline="0" dirty="0" smtClean="0"/>
          </a:p>
          <a:p>
            <a:r>
              <a:rPr lang="tr-TR" baseline="0" dirty="0" smtClean="0"/>
              <a:t>As you see, NUAT improves performance slightly as expected.</a:t>
            </a:r>
          </a:p>
          <a:p>
            <a:r>
              <a:rPr lang="tr-TR" baseline="0" dirty="0" smtClean="0"/>
              <a:t>On the other hand, ChargeCache significantly outperforms NUAT. </a:t>
            </a:r>
          </a:p>
          <a:p>
            <a:r>
              <a:rPr lang="tr-TR" baseline="0" dirty="0" smtClean="0"/>
              <a:t>When used in combination, ChargeCache and NUAT provides some improvement over ChargeCache alone.</a:t>
            </a:r>
          </a:p>
          <a:p>
            <a:r>
              <a:rPr lang="tr-TR" baseline="0" dirty="0" smtClean="0"/>
              <a:t>And LL-DRAM shows the maximum level of performance that we can achieve assuming all the rows are Highly-charged. </a:t>
            </a:r>
          </a:p>
          <a:p>
            <a:endParaRPr lang="tr-TR" baseline="0" dirty="0" smtClean="0"/>
          </a:p>
          <a:p>
            <a:r>
              <a:rPr lang="tr-TR" baseline="0" dirty="0" smtClean="0"/>
              <a:t>Generally, ChargeCache performs relatively close to LL-DRAM with a few exceptions. ChargeCache cannot perform As good as LL-DRAM because these workloads have significantly large working set which does not fit well in ChargeCache. We have analysis on ChargeCache with larger capacities in our paper.</a:t>
            </a:r>
          </a:p>
          <a:p>
            <a:endParaRPr lang="tr-TR" baseline="0" dirty="0" smtClean="0"/>
          </a:p>
          <a:p>
            <a:r>
              <a:rPr lang="tr-TR" baseline="0" dirty="0" smtClean="0"/>
              <a:t>So, as a conclusion, we can say that ChargeCache improves single-core performance.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203</a:t>
            </a:fld>
            <a:endParaRPr lang="en-US">
              <a:solidFill>
                <a:prstClr val="black"/>
              </a:solidFill>
              <a:latin typeface="Calibri"/>
            </a:endParaRPr>
          </a:p>
        </p:txBody>
      </p:sp>
    </p:spTree>
    <p:extLst>
      <p:ext uri="{BB962C8B-B14F-4D97-AF65-F5344CB8AC3E}">
        <p14:creationId xmlns:p14="http://schemas.microsoft.com/office/powerpoint/2010/main" val="83326504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For eight-core workloads, we again show only results for</a:t>
            </a:r>
            <a:r>
              <a:rPr lang="tr-TR" baseline="0" dirty="0" smtClean="0"/>
              <a:t> 10 most memory intensive workloads</a:t>
            </a:r>
          </a:p>
          <a:p>
            <a:r>
              <a:rPr lang="tr-TR" baseline="0" dirty="0" smtClean="0"/>
              <a:t>And provide average of all 20 multi-programmed workloads we evalated.</a:t>
            </a:r>
          </a:p>
          <a:p>
            <a:endParaRPr lang="tr-TR" baseline="0" dirty="0" smtClean="0"/>
          </a:p>
          <a:p>
            <a:r>
              <a:rPr lang="tr-TR" baseline="0" dirty="0" smtClean="0"/>
              <a:t>NUAT again performs here relatively poorly and achieves only up to 2.5% speedup on average.</a:t>
            </a:r>
          </a:p>
          <a:p>
            <a:r>
              <a:rPr lang="tr-TR" baseline="0" dirty="0" smtClean="0"/>
              <a:t>ChargeCache performs significantly better than NUAT. With eight-core workloads, ChargeCache</a:t>
            </a:r>
          </a:p>
          <a:p>
            <a:r>
              <a:rPr lang="tr-TR" baseline="0" dirty="0" smtClean="0"/>
              <a:t>Achieves 9% improvement, on average.</a:t>
            </a:r>
          </a:p>
          <a:p>
            <a:r>
              <a:rPr lang="tr-TR" baseline="0" dirty="0" smtClean="0"/>
              <a:t>ChargeCache performs better in eight-core systems due to interference that simultaneously running cores create on the main memory subsystem.</a:t>
            </a:r>
          </a:p>
          <a:p>
            <a:endParaRPr lang="tr-TR" baseline="0" dirty="0" smtClean="0"/>
          </a:p>
          <a:p>
            <a:r>
              <a:rPr lang="tr-TR" baseline="0" dirty="0" smtClean="0"/>
              <a:t>ChargeCache and NUAT, can improve the performance more when used together. </a:t>
            </a:r>
          </a:p>
          <a:p>
            <a:endParaRPr lang="tr-TR" baseline="0" dirty="0" smtClean="0"/>
          </a:p>
          <a:p>
            <a:r>
              <a:rPr lang="tr-TR" baseline="0" dirty="0" smtClean="0"/>
              <a:t>And finally LL-DRAM shows the upper bound that we can achieve. ChargeCache covers a relatively large portion of the performance that a LL-DRAM can provide.</a:t>
            </a:r>
          </a:p>
          <a:p>
            <a:endParaRPr lang="tr-TR" baseline="0" dirty="0" smtClean="0"/>
          </a:p>
          <a:p>
            <a:r>
              <a:rPr lang="tr-TR" baseline="0" dirty="0" smtClean="0"/>
              <a:t>We conclude that ChargeCache significantly improves multi-core performance.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204</a:t>
            </a:fld>
            <a:endParaRPr lang="en-US">
              <a:solidFill>
                <a:prstClr val="black"/>
              </a:solidFill>
              <a:latin typeface="Calibri"/>
            </a:endParaRPr>
          </a:p>
        </p:txBody>
      </p:sp>
    </p:spTree>
    <p:extLst>
      <p:ext uri="{BB962C8B-B14F-4D97-AF65-F5344CB8AC3E}">
        <p14:creationId xmlns:p14="http://schemas.microsoft.com/office/powerpoint/2010/main" val="36500847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provides energy savings due to the reduced execution time.</a:t>
            </a:r>
          </a:p>
          <a:p>
            <a:endParaRPr lang="tr-TR" baseline="0" dirty="0" smtClean="0"/>
          </a:p>
          <a:p>
            <a:r>
              <a:rPr lang="tr-TR" baseline="0" dirty="0" smtClean="0"/>
              <a:t>Here we show the average and maximum energy savings on the DRAM subsystem</a:t>
            </a:r>
          </a:p>
          <a:p>
            <a:r>
              <a:rPr lang="tr-TR" baseline="0" dirty="0" smtClean="0"/>
              <a:t>For both single-core and eight-core evaluations. </a:t>
            </a:r>
          </a:p>
          <a:p>
            <a:r>
              <a:rPr lang="tr-TR" baseline="0" dirty="0" smtClean="0"/>
              <a:t>ChargeCache can save up to almost 15% energy on the DRAM subsystem.</a:t>
            </a:r>
          </a:p>
          <a:p>
            <a:r>
              <a:rPr lang="tr-TR" baseline="0" dirty="0" smtClean="0"/>
              <a:t>Note that, we also get system-wide energy savings due to the reduced execution time.</a:t>
            </a:r>
          </a:p>
          <a:p>
            <a:endParaRPr lang="tr-TR" baseline="0" dirty="0" smtClean="0"/>
          </a:p>
          <a:p>
            <a:r>
              <a:rPr lang="tr-TR" baseline="0" dirty="0" smtClean="0"/>
              <a:t>So, we conclude that ChargeCache saves DRAM energy.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205</a:t>
            </a:fld>
            <a:endParaRPr lang="en-US">
              <a:solidFill>
                <a:prstClr val="black"/>
              </a:solidFill>
              <a:latin typeface="Calibri"/>
            </a:endParaRPr>
          </a:p>
        </p:txBody>
      </p:sp>
    </p:spTree>
    <p:extLst>
      <p:ext uri="{BB962C8B-B14F-4D97-AF65-F5344CB8AC3E}">
        <p14:creationId xmlns:p14="http://schemas.microsoft.com/office/powerpoint/2010/main" val="82853032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209</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210</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211</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16</a:t>
            </a:fld>
            <a:endParaRPr lang="en-US">
              <a:solidFill>
                <a:prstClr val="black"/>
              </a:solidFill>
              <a:latin typeface="Calibri"/>
            </a:endParaRPr>
          </a:p>
        </p:txBody>
      </p:sp>
    </p:spTree>
    <p:extLst>
      <p:ext uri="{BB962C8B-B14F-4D97-AF65-F5344CB8AC3E}">
        <p14:creationId xmlns:p14="http://schemas.microsoft.com/office/powerpoint/2010/main" val="235060013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212</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213</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214</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215</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216</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217</a:t>
            </a:fld>
            <a:endParaRPr lang="en-US">
              <a:solidFill>
                <a:prstClr val="black"/>
              </a:solidFill>
              <a:latin typeface="Calibri"/>
            </a:endParaRPr>
          </a:p>
        </p:txBody>
      </p:sp>
    </p:spTree>
    <p:extLst>
      <p:ext uri="{BB962C8B-B14F-4D97-AF65-F5344CB8AC3E}">
        <p14:creationId xmlns:p14="http://schemas.microsoft.com/office/powerpoint/2010/main" val="25320836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17</a:t>
            </a:fld>
            <a:endParaRPr lang="en-US">
              <a:solidFill>
                <a:prstClr val="black"/>
              </a:solidFill>
              <a:latin typeface="Calibri"/>
            </a:endParaRPr>
          </a:p>
        </p:txBody>
      </p:sp>
    </p:spTree>
    <p:extLst>
      <p:ext uri="{BB962C8B-B14F-4D97-AF65-F5344CB8AC3E}">
        <p14:creationId xmlns:p14="http://schemas.microsoft.com/office/powerpoint/2010/main" val="34982558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18</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a:t>
            </a:fld>
            <a:endParaRPr lang="en-US">
              <a:solidFill>
                <a:prstClr val="black"/>
              </a:solidFill>
              <a:latin typeface="Calibri"/>
            </a:endParaRPr>
          </a:p>
        </p:txBody>
      </p:sp>
    </p:spTree>
    <p:extLst>
      <p:ext uri="{BB962C8B-B14F-4D97-AF65-F5344CB8AC3E}">
        <p14:creationId xmlns:p14="http://schemas.microsoft.com/office/powerpoint/2010/main" val="30462935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a:t>
            </a:fld>
            <a:endParaRPr lang="en-US">
              <a:solidFill>
                <a:prstClr val="black"/>
              </a:solidFill>
              <a:latin typeface="Calibri"/>
            </a:endParaRPr>
          </a:p>
        </p:txBody>
      </p:sp>
    </p:spTree>
    <p:extLst>
      <p:ext uri="{BB962C8B-B14F-4D97-AF65-F5344CB8AC3E}">
        <p14:creationId xmlns:p14="http://schemas.microsoft.com/office/powerpoint/2010/main" val="42006649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 Id="rId2" Type="http://schemas.openxmlformats.org/officeDocument/2006/relationships/image" Target="../media/image1.png"/></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66.xml"/><Relationship Id="rId2" Type="http://schemas.openxmlformats.org/officeDocument/2006/relationships/image" Target="../media/image1.png"/></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67.xml"/><Relationship Id="rId2" Type="http://schemas.openxmlformats.org/officeDocument/2006/relationships/image" Target="../media/image1.png"/></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68.xml"/><Relationship Id="rId2" Type="http://schemas.openxmlformats.org/officeDocument/2006/relationships/image" Target="../media/image1.png"/></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69.xml"/><Relationship Id="rId2" Type="http://schemas.openxmlformats.org/officeDocument/2006/relationships/image" Target="../media/image1.png"/></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70.xml"/><Relationship Id="rId2" Type="http://schemas.openxmlformats.org/officeDocument/2006/relationships/image" Target="../media/image1.png"/></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 Id="rId2" Type="http://schemas.openxmlformats.org/officeDocument/2006/relationships/image" Target="../media/image1.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xmlns:p14="http://schemas.microsoft.com/office/powerpoint/2010/mai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xmlns:p14="http://schemas.microsoft.com/office/powerpoint/2010/mai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xmlns:p14="http://schemas.microsoft.com/office/powerpoint/2010/mai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xmlns:p14="http://schemas.microsoft.com/office/powerpoint/2010/mai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xmlns:p14="http://schemas.microsoft.com/office/powerpoint/2010/mai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xmlns:p14="http://schemas.microsoft.com/office/powerpoint/2010/main"/>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xmlns:p14="http://schemas.microsoft.com/office/powerpoint/2010/main"/>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xmlns:p14="http://schemas.microsoft.com/office/powerpoint/2010/mai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xmlns:p14="http://schemas.microsoft.com/office/powerpoint/2010/main"/>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xmlns:p14="http://schemas.microsoft.com/office/powerpoint/2010/mai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xmlns:p14="http://schemas.microsoft.com/office/powerpoint/2010/mai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xmlns:p14="http://schemas.microsoft.com/office/powerpoint/2010/mai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xmlns:p14="http://schemas.microsoft.com/office/powerpoint/2010/main"/>
</p:sldLayout>
</file>

<file path=ppt/slideLayouts/slideLayout10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xmlns:p14="http://schemas.microsoft.com/office/powerpoint/2010/main"/>
</p:sldLayout>
</file>

<file path=ppt/slideLayouts/slideLayout10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xmlns:p14="http://schemas.microsoft.com/office/powerpoint/2010/main"/>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xmlns:p14="http://schemas.microsoft.com/office/powerpoint/2010/main"/>
</p:sldLayout>
</file>

<file path=ppt/slideLayouts/slideLayout10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xmlns:p14="http://schemas.microsoft.com/office/powerpoint/2010/main"/>
</p:sldLayout>
</file>

<file path=ppt/slideLayouts/slideLayout10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xmlns:p14="http://schemas.microsoft.com/office/powerpoint/2010/main"/>
</p:sldLayout>
</file>

<file path=ppt/slideLayouts/slideLayout10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xmlns:p14="http://schemas.microsoft.com/office/powerpoint/2010/main"/>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xmlns:p14="http://schemas.microsoft.com/office/powerpoint/2010/mai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xmlns:p14="http://schemas.microsoft.com/office/powerpoint/2010/main"/>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xmlns:p14="http://schemas.microsoft.com/office/powerpoint/2010/main"/>
</p:sldLayout>
</file>

<file path=ppt/slideLayouts/slideLayout10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xmlns:p14="http://schemas.microsoft.com/office/powerpoint/2010/mai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xmlns:p14="http://schemas.microsoft.com/office/powerpoint/2010/main"/>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xmlns:p14="http://schemas.microsoft.com/office/powerpoint/2010/main"/>
</p:sldLayout>
</file>

<file path=ppt/slideLayouts/slideLayout10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xmlns:p14="http://schemas.microsoft.com/office/powerpoint/2010/main"/>
</p:sldLayout>
</file>

<file path=ppt/slideLayouts/slideLayout10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xmlns:p14="http://schemas.microsoft.com/office/powerpoint/2010/main"/>
</p:sldLayout>
</file>

<file path=ppt/slideLayouts/slideLayout10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xmlns:p14="http://schemas.microsoft.com/office/powerpoint/2010/mai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xmlns:p14="http://schemas.microsoft.com/office/powerpoint/2010/mai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xmlns:p14="http://schemas.microsoft.com/office/powerpoint/2010/main"/>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xmlns:p14="http://schemas.microsoft.com/office/powerpoint/2010/main"/>
</p:sldLayout>
</file>

<file path=ppt/slideLayouts/slideLayout10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xmlns:p14="http://schemas.microsoft.com/office/powerpoint/2010/main"/>
</p:sldLayout>
</file>

<file path=ppt/slideLayouts/slideLayout10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xmlns:p14="http://schemas.microsoft.com/office/powerpoint/2010/main"/>
</p:sldLayout>
</file>

<file path=ppt/slideLayouts/slideLayout10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xmlns:p14="http://schemas.microsoft.com/office/powerpoint/2010/main"/>
</p:sldLayout>
</file>

<file path=ppt/slideLayouts/slideLayout10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xmlns:p14="http://schemas.microsoft.com/office/powerpoint/2010/main"/>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xmlns:p14="http://schemas.microsoft.com/office/powerpoint/2010/main"/>
</p:sldLayout>
</file>

<file path=ppt/slideLayouts/slideLayout10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xmlns:p14="http://schemas.microsoft.com/office/powerpoint/2010/main"/>
</p:sldLayout>
</file>

<file path=ppt/slideLayouts/slideLayout10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xmlns:p14="http://schemas.microsoft.com/office/powerpoint/2010/mai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xmlns:p14="http://schemas.microsoft.com/office/powerpoint/2010/main"/>
</p:sldLayout>
</file>

<file path=ppt/slideLayouts/slideLayout10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xmlns:p14="http://schemas.microsoft.com/office/powerpoint/2010/main"/>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xmlns:p14="http://schemas.microsoft.com/office/powerpoint/2010/main"/>
</p:sldLayout>
</file>

<file path=ppt/slideLayouts/slideLayout105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xmlns:p14="http://schemas.microsoft.com/office/powerpoint/2010/main"/>
</p:sldLayout>
</file>

<file path=ppt/slideLayouts/slideLayout1054.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55.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56.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xmlns:p14="http://schemas.microsoft.com/office/powerpoint/2010/main" id="1" dur="indefinite" restart="never" nodeType="tmRoot"/>
      </p:par>
    </p:tnLst>
  </p:timing>
</p:sldLayout>
</file>

<file path=ppt/slideLayouts/slideLayout1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xmlns:p14="http://schemas.microsoft.com/office/powerpoint/2010/main" id="1" dur="indefinite" restart="never" nodeType="tmRoot"/>
      </p:par>
    </p:tnLst>
  </p:timing>
</p:sldLayout>
</file>

<file path=ppt/slideLayouts/slideLayout1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xmlns:p14="http://schemas.microsoft.com/office/powerpoint/2010/main" id="1" dur="indefinite" restart="never" nodeType="tmRoot"/>
      </p:par>
    </p:tnLst>
  </p:timing>
</p:sldLayout>
</file>

<file path=ppt/slideLayouts/slideLayout1059.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xmlns:p14="http://schemas.microsoft.com/office/powerpoint/2010/main" id="1" dur="indefinite" restart="never" nodeType="tmRoot"/>
      </p:par>
    </p:tn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xmlns:p14="http://schemas.microsoft.com/office/powerpoint/2010/main" id="1" dur="indefinite" restart="never" nodeType="tmRoot"/>
      </p:par>
    </p:tnLst>
  </p:timing>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xmlns:p14="http://schemas.microsoft.com/office/powerpoint/2010/main" id="1" dur="indefinite" restart="never" nodeType="tmRoot"/>
      </p:par>
    </p:tnLst>
  </p:timing>
</p:sldLayout>
</file>

<file path=ppt/slideLayouts/slideLayout1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xmlns:p14="http://schemas.microsoft.com/office/powerpoint/2010/main" id="1" dur="indefinite" restart="never" nodeType="tmRoot"/>
      </p:par>
    </p:tnLst>
  </p:timing>
</p:sldLayout>
</file>

<file path=ppt/slideLayouts/slideLayout1063.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5/6/17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xmlns:p14="http://schemas.microsoft.com/office/powerpoint/2010/main" id="1" dur="indefinite" restart="never" nodeType="tmRoot"/>
      </p:par>
    </p:tnLst>
  </p:timing>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xmlns:p14="http://schemas.microsoft.com/office/powerpoint/2010/main"/>
</p:sldLayout>
</file>

<file path=ppt/slideLayouts/slideLayout10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xmlns:p14="http://schemas.microsoft.com/office/powerpoint/2010/main"/>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xmlns:p14="http://schemas.microsoft.com/office/powerpoint/2010/main"/>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xmlns:p14="http://schemas.microsoft.com/office/powerpoint/2010/main"/>
</p:sldLayout>
</file>

<file path=ppt/slideLayouts/slideLayout10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xmlns:p14="http://schemas.microsoft.com/office/powerpoint/2010/main"/>
</p:sldLayout>
</file>

<file path=ppt/slideLayouts/slideLayout10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xmlns:p14="http://schemas.microsoft.com/office/powerpoint/2010/main"/>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xmlns:p14="http://schemas.microsoft.com/office/powerpoint/2010/main"/>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xmlns:p14="http://schemas.microsoft.com/office/powerpoint/2010/main"/>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xmlns:p14="http://schemas.microsoft.com/office/powerpoint/2010/mai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xmlns:p14="http://schemas.microsoft.com/office/powerpoint/2010/main"/>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xmlns:p14="http://schemas.microsoft.com/office/powerpoint/2010/main"/>
</p:sldLayout>
</file>

<file path=ppt/slideLayouts/slideLayout10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xmlns:p14="http://schemas.microsoft.com/office/powerpoint/2010/main"/>
</p:sldLayout>
</file>

<file path=ppt/slideLayouts/slideLayout10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xmlns:p14="http://schemas.microsoft.com/office/powerpoint/2010/main"/>
</p:sldLayout>
</file>

<file path=ppt/slideLayouts/slideLayout10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xmlns:p14="http://schemas.microsoft.com/office/powerpoint/2010/main"/>
</p:sldLayout>
</file>

<file path=ppt/slideLayouts/slideLayout10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xmlns:p14="http://schemas.microsoft.com/office/powerpoint/2010/mai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xmlns:p14="http://schemas.microsoft.com/office/powerpoint/2010/main"/>
</p:sldLayout>
</file>

<file path=ppt/slideLayouts/slideLayout10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xmlns:p14="http://schemas.microsoft.com/office/powerpoint/2010/main"/>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xmlns:p14="http://schemas.microsoft.com/office/powerpoint/2010/main"/>
</p:sldLayout>
</file>

<file path=ppt/slideLayouts/slideLayout1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xmlns:p14="http://schemas.microsoft.com/office/powerpoint/2010/mai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xmlns:p14="http://schemas.microsoft.com/office/powerpoint/2010/main"/>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xmlns:p14="http://schemas.microsoft.com/office/powerpoint/2010/main"/>
</p:sldLayout>
</file>

<file path=ppt/slideLayouts/slideLayout1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xmlns:p14="http://schemas.microsoft.com/office/powerpoint/2010/main"/>
</p:sldLayout>
</file>

<file path=ppt/slideLayouts/slideLayout1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xmlns:p14="http://schemas.microsoft.com/office/powerpoint/2010/main"/>
</p:sldLayout>
</file>

<file path=ppt/slideLayouts/slideLayout1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xmlns:p14="http://schemas.microsoft.com/office/powerpoint/2010/main"/>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xmlns:p14="http://schemas.microsoft.com/office/powerpoint/2010/mai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xmlns:p14="http://schemas.microsoft.com/office/powerpoint/2010/main"/>
</p:sldLayout>
</file>

<file path=ppt/slideLayouts/slideLayout109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1474632339"/>
      </p:ext>
    </p:extLst>
  </p:cSld>
  <p:clrMapOvr>
    <a:masterClrMapping/>
  </p:clrMapOvr>
  <p:transition xmlns:p14="http://schemas.microsoft.com/office/powerpoint/2010/mai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xmlns:p14="http://schemas.microsoft.com/office/powerpoint/2010/main"/>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xmlns:p14="http://schemas.microsoft.com/office/powerpoint/2010/main"/>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xmlns:p14="http://schemas.microsoft.com/office/powerpoint/2010/main"/>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xmlns:p14="http://schemas.microsoft.com/office/powerpoint/2010/main"/>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xmlns:p14="http://schemas.microsoft.com/office/powerpoint/2010/main"/>
</p:sldLayout>
</file>

<file path=ppt/slideLayouts/slideLayout1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xmlns:p14="http://schemas.microsoft.com/office/powerpoint/2010/main"/>
</p:sldLayout>
</file>

<file path=ppt/slideLayouts/slideLayout1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xmlns:p14="http://schemas.microsoft.com/office/powerpoint/2010/main"/>
</p:sldLayout>
</file>

<file path=ppt/slideLayouts/slideLayout1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xmlns:p14="http://schemas.microsoft.com/office/powerpoint/2010/main"/>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xmlns:p14="http://schemas.microsoft.com/office/powerpoint/2010/main"/>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xmlns:p14="http://schemas.microsoft.com/office/powerpoint/2010/main"/>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xmlns:p14="http://schemas.microsoft.com/office/powerpoint/2010/main"/>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xmlns:p14="http://schemas.microsoft.com/office/powerpoint/2010/main"/>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xmlns:p14="http://schemas.microsoft.com/office/powerpoint/2010/main"/>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xmlns:p14="http://schemas.microsoft.com/office/powerpoint/2010/main"/>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xmlns:p14="http://schemas.microsoft.com/office/powerpoint/2010/main"/>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xmlns:p14="http://schemas.microsoft.com/office/powerpoint/2010/main"/>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xmlns:p14="http://schemas.microsoft.com/office/powerpoint/2010/mai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xmlns:p14="http://schemas.microsoft.com/office/powerpoint/2010/mai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xmlns:p14="http://schemas.microsoft.com/office/powerpoint/2010/main"/>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xmlns:p14="http://schemas.microsoft.com/office/powerpoint/2010/main"/>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xmlns:p14="http://schemas.microsoft.com/office/powerpoint/2010/main"/>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xmlns:p14="http://schemas.microsoft.com/office/powerpoint/2010/mai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xmlns:p14="http://schemas.microsoft.com/office/powerpoint/2010/mai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xmlns:p14="http://schemas.microsoft.com/office/powerpoint/2010/main"/>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xmlns:p14="http://schemas.microsoft.com/office/powerpoint/2010/main"/>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xmlns:p14="http://schemas.microsoft.com/office/powerpoint/2010/main"/>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xmlns:p14="http://schemas.microsoft.com/office/powerpoint/2010/main"/>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xmlns:p14="http://schemas.microsoft.com/office/powerpoint/2010/main"/>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xmlns:p14="http://schemas.microsoft.com/office/powerpoint/2010/main"/>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xmlns:p14="http://schemas.microsoft.com/office/powerpoint/2010/main"/>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xmlns:p14="http://schemas.microsoft.com/office/powerpoint/2010/main"/>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xmlns:p14="http://schemas.microsoft.com/office/powerpoint/2010/main"/>
</p:sldLayout>
</file>

<file path=ppt/slideLayouts/slideLayout114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xmlns:p14="http://schemas.microsoft.com/office/powerpoint/2010/main" id="1" dur="indefinite" restart="never" nodeType="tmRoot"/>
      </p:par>
    </p:tnLst>
  </p:timing>
</p:sldLayout>
</file>

<file path=ppt/slideLayouts/slideLayout11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xmlns:p14="http://schemas.microsoft.com/office/powerpoint/2010/main" id="1" dur="indefinite" restart="never" nodeType="tmRoot"/>
      </p:par>
    </p:tnLst>
  </p:timing>
</p:sldLayout>
</file>

<file path=ppt/slideLayouts/slideLayout11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xmlns:p14="http://schemas.microsoft.com/office/powerpoint/2010/mai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xmlns:p14="http://schemas.microsoft.com/office/powerpoint/2010/main" id="1" dur="indefinite" restart="never" nodeType="tmRoot"/>
      </p:par>
    </p:tnLst>
  </p:timing>
</p:sldLayout>
</file>

<file path=ppt/slideLayouts/slideLayout11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xmlns:p14="http://schemas.microsoft.com/office/powerpoint/2010/main" id="1" dur="indefinite" restart="never" nodeType="tmRoot"/>
      </p:par>
    </p:tnLst>
  </p:timing>
</p:sldLayout>
</file>

<file path=ppt/slideLayouts/slideLayout11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xmlns:p14="http://schemas.microsoft.com/office/powerpoint/2010/main" id="1" dur="indefinite" restart="never" nodeType="tmRoot"/>
      </p:par>
    </p:tnLst>
  </p:timing>
</p:sldLayout>
</file>

<file path=ppt/slideLayouts/slideLayout11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xmlns:p14="http://schemas.microsoft.com/office/powerpoint/2010/main" id="1" dur="indefinite" restart="never" nodeType="tmRoot"/>
      </p:par>
    </p:tnLst>
  </p:timing>
</p:sldLayout>
</file>

<file path=ppt/slideLayouts/slideLayout115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5/6/17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xmlns:p14="http://schemas.microsoft.com/office/powerpoint/2010/mai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xmlns:p14="http://schemas.microsoft.com/office/powerpoint/2010/main"/>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xmlns:p14="http://schemas.microsoft.com/office/powerpoint/2010/main"/>
</p:sldLayout>
</file>

<file path=ppt/slideLayouts/slideLayout1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xmlns:p14="http://schemas.microsoft.com/office/powerpoint/2010/main"/>
</p:sldLayout>
</file>

<file path=ppt/slideLayouts/slideLayout1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xmlns:p14="http://schemas.microsoft.com/office/powerpoint/2010/main"/>
</p:sldLayout>
</file>

<file path=ppt/slideLayouts/slideLayout1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xmlns:p14="http://schemas.microsoft.com/office/powerpoint/2010/main"/>
</p:sldLayout>
</file>

<file path=ppt/slideLayouts/slideLayout1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xmlns:p14="http://schemas.microsoft.com/office/powerpoint/2010/main"/>
</p:sldLayout>
</file>

<file path=ppt/slideLayouts/slideLayout1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xmlns:p14="http://schemas.microsoft.com/office/powerpoint/2010/main"/>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xmlns:p14="http://schemas.microsoft.com/office/powerpoint/2010/main"/>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xmlns:p14="http://schemas.microsoft.com/office/powerpoint/2010/main"/>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xmlns:p14="http://schemas.microsoft.com/office/powerpoint/2010/mai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xmlns:p14="http://schemas.microsoft.com/office/powerpoint/2010/main"/>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xmlns:p14="http://schemas.microsoft.com/office/powerpoint/2010/main"/>
</p:sldLayout>
</file>

<file path=ppt/slideLayouts/slideLayout1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xmlns:p14="http://schemas.microsoft.com/office/powerpoint/2010/main"/>
</p:sldLayout>
</file>

<file path=ppt/slideLayouts/slideLayout1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xmlns:p14="http://schemas.microsoft.com/office/powerpoint/2010/main"/>
</p:sldLayout>
</file>

<file path=ppt/slideLayouts/slideLayout1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xmlns:p14="http://schemas.microsoft.com/office/powerpoint/2010/main"/>
</p:sldLayout>
</file>

<file path=ppt/slideLayouts/slideLayout1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xmlns:p14="http://schemas.microsoft.com/office/powerpoint/2010/mai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xmlns:p14="http://schemas.microsoft.com/office/powerpoint/2010/main"/>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xmlns:p14="http://schemas.microsoft.com/office/powerpoint/2010/main"/>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xmlns:p14="http://schemas.microsoft.com/office/powerpoint/2010/mai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xmlns:p14="http://schemas.microsoft.com/office/powerpoint/2010/main"/>
</p:sldLayout>
</file>

<file path=ppt/slideLayouts/slideLayout1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xmlns:p14="http://schemas.microsoft.com/office/powerpoint/2010/main"/>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xmlns:p14="http://schemas.microsoft.com/office/powerpoint/2010/main"/>
</p:sldLayout>
</file>

<file path=ppt/slideLayouts/slideLayout1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xmlns:p14="http://schemas.microsoft.com/office/powerpoint/2010/main"/>
</p:sldLayout>
</file>

<file path=ppt/slideLayouts/slideLayout1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xmlns:p14="http://schemas.microsoft.com/office/powerpoint/2010/main"/>
</p:sldLayout>
</file>

<file path=ppt/slideLayouts/slideLayout1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xmlns:p14="http://schemas.microsoft.com/office/powerpoint/2010/mai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xmlns:p14="http://schemas.microsoft.com/office/powerpoint/2010/main"/>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xmlns:p14="http://schemas.microsoft.com/office/powerpoint/2010/main"/>
</p:sldLayout>
</file>

<file path=ppt/slideLayouts/slideLayout1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xmlns:p14="http://schemas.microsoft.com/office/powerpoint/2010/main"/>
</p:sldLayout>
</file>

<file path=ppt/slideLayouts/slideLayout1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xmlns:p14="http://schemas.microsoft.com/office/powerpoint/2010/main"/>
</p:sldLayout>
</file>

<file path=ppt/slideLayouts/slideLayout1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xmlns:p14="http://schemas.microsoft.com/office/powerpoint/2010/main"/>
</p:sldLayout>
</file>

<file path=ppt/slideLayouts/slideLayout1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xmlns:p14="http://schemas.microsoft.com/office/powerpoint/2010/main"/>
</p:sldLayout>
</file>

<file path=ppt/slideLayouts/slideLayout1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xmlns:p14="http://schemas.microsoft.com/office/powerpoint/2010/main"/>
</p:sldLayout>
</file>

<file path=ppt/slideLayouts/slideLayout1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xmlns:p14="http://schemas.microsoft.com/office/powerpoint/2010/main"/>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249638739"/>
      </p:ext>
    </p:extLst>
  </p:cSld>
  <p:clrMapOvr>
    <a:masterClrMapping/>
  </p:clrMapOvr>
  <p:transition xmlns:p14="http://schemas.microsoft.com/office/powerpoint/2010/mai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xmlns:p14="http://schemas.microsoft.com/office/powerpoint/2010/main"/>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57630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035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9350362"/>
      </p:ext>
    </p:extLst>
  </p:cSld>
  <p:clrMapOvr>
    <a:masterClrMapping/>
  </p:clrMapOvr>
  <p:transition xmlns:p14="http://schemas.microsoft.com/office/powerpoint/2010/mai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5996149"/>
      </p:ext>
    </p:extLst>
  </p:cSld>
  <p:clrMapOvr>
    <a:masterClrMapping/>
  </p:clrMapOvr>
  <p:transition xmlns:p14="http://schemas.microsoft.com/office/powerpoint/2010/main"/>
</p:sldLayout>
</file>

<file path=ppt/slideLayouts/slideLayout1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9343"/>
      </p:ext>
    </p:extLst>
  </p:cSld>
  <p:clrMapOvr>
    <a:masterClrMapping/>
  </p:clrMapOvr>
  <p:transition xmlns:p14="http://schemas.microsoft.com/office/powerpoint/2010/main"/>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510953"/>
      </p:ext>
    </p:extLst>
  </p:cSld>
  <p:clrMapOvr>
    <a:masterClrMapping/>
  </p:clrMapOvr>
  <p:transition xmlns:p14="http://schemas.microsoft.com/office/powerpoint/2010/main"/>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281105"/>
      </p:ext>
    </p:extLst>
  </p:cSld>
  <p:clrMapOvr>
    <a:masterClrMapping/>
  </p:clrMapOvr>
  <p:transition xmlns:p14="http://schemas.microsoft.com/office/powerpoint/2010/main"/>
</p:sldLayout>
</file>

<file path=ppt/slideLayouts/slideLayout1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4045084"/>
      </p:ext>
    </p:extLst>
  </p:cSld>
  <p:clrMapOvr>
    <a:masterClrMapping/>
  </p:clrMapOvr>
  <p:transition xmlns:p14="http://schemas.microsoft.com/office/powerpoint/2010/main"/>
</p:sldLayout>
</file>

<file path=ppt/slideLayouts/slideLayout1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909591"/>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46477"/>
      </p:ext>
    </p:extLst>
  </p:cSld>
  <p:clrMapOvr>
    <a:masterClrMapping/>
  </p:clrMapOvr>
  <p:transition xmlns:p14="http://schemas.microsoft.com/office/powerpoint/2010/main"/>
</p:sldLayout>
</file>

<file path=ppt/slideLayouts/slideLayout1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001442"/>
      </p:ext>
    </p:extLst>
  </p:cSld>
  <p:clrMapOvr>
    <a:masterClrMapping/>
  </p:clrMapOvr>
  <p:transition xmlns:p14="http://schemas.microsoft.com/office/powerpoint/2010/main"/>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39104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4204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4277323"/>
      </p:ext>
    </p:extLst>
  </p:cSld>
  <p:clrMapOvr>
    <a:masterClrMapping/>
  </p:clrMapOvr>
  <p:transition xmlns:p14="http://schemas.microsoft.com/office/powerpoint/2010/mai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2192635"/>
      </p:ext>
    </p:extLst>
  </p:cSld>
  <p:clrMapOvr>
    <a:masterClrMapping/>
  </p:clrMapOvr>
  <p:transition xmlns:p14="http://schemas.microsoft.com/office/powerpoint/2010/main"/>
</p:sldLayout>
</file>

<file path=ppt/slideLayouts/slideLayout1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5898422"/>
      </p:ext>
    </p:extLst>
  </p:cSld>
  <p:clrMapOvr>
    <a:masterClrMapping/>
  </p:clrMapOvr>
  <p:transition xmlns:p14="http://schemas.microsoft.com/office/powerpoint/2010/main"/>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6974755"/>
      </p:ext>
    </p:extLst>
  </p:cSld>
  <p:clrMapOvr>
    <a:masterClrMapping/>
  </p:clrMapOvr>
  <p:transition xmlns:p14="http://schemas.microsoft.com/office/powerpoint/2010/main"/>
</p:sldLayout>
</file>

<file path=ppt/slideLayouts/slideLayout1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957228"/>
      </p:ext>
    </p:extLst>
  </p:cSld>
  <p:clrMapOvr>
    <a:masterClrMapping/>
  </p:clrMapOvr>
  <p:transition xmlns:p14="http://schemas.microsoft.com/office/powerpoint/2010/main"/>
</p:sldLayout>
</file>

<file path=ppt/slideLayouts/slideLayout1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33668"/>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0201517"/>
      </p:ext>
    </p:extLst>
  </p:cSld>
  <p:clrMapOvr>
    <a:masterClrMapping/>
  </p:clrMapOvr>
  <p:transition xmlns:p14="http://schemas.microsoft.com/office/powerpoint/2010/mai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4919854"/>
      </p:ext>
    </p:extLst>
  </p:cSld>
  <p:clrMapOvr>
    <a:masterClrMapping/>
  </p:clrMapOvr>
  <p:transition xmlns:p14="http://schemas.microsoft.com/office/powerpoint/2010/main"/>
</p:sldLayout>
</file>

<file path=ppt/slideLayouts/slideLayout1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3126718"/>
      </p:ext>
    </p:extLst>
  </p:cSld>
  <p:clrMapOvr>
    <a:masterClrMapping/>
  </p:clrMapOvr>
  <p:transition xmlns:p14="http://schemas.microsoft.com/office/powerpoint/2010/main"/>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9786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315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348496"/>
      </p:ext>
    </p:extLst>
  </p:cSld>
  <p:clrMapOvr>
    <a:masterClrMapping/>
  </p:clrMapOvr>
  <p:transition xmlns:p14="http://schemas.microsoft.com/office/powerpoint/2010/mai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15699"/>
      </p:ext>
    </p:extLst>
  </p:cSld>
  <p:clrMapOvr>
    <a:masterClrMapping/>
  </p:clrMapOvr>
  <p:transition xmlns:p14="http://schemas.microsoft.com/office/powerpoint/2010/main"/>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461538"/>
      </p:ext>
    </p:extLst>
  </p:cSld>
  <p:clrMapOvr>
    <a:masterClrMapping/>
  </p:clrMapOvr>
  <p:transition xmlns:p14="http://schemas.microsoft.com/office/powerpoint/2010/main"/>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0614029"/>
      </p:ext>
    </p:extLst>
  </p:cSld>
  <p:clrMapOvr>
    <a:masterClrMapping/>
  </p:clrMapOvr>
  <p:transition xmlns:p14="http://schemas.microsoft.com/office/powerpoint/2010/main"/>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602558"/>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8580756"/>
      </p:ext>
    </p:extLst>
  </p:cSld>
  <p:clrMapOvr>
    <a:masterClrMapping/>
  </p:clrMapOvr>
  <p:transition xmlns:p14="http://schemas.microsoft.com/office/powerpoint/2010/main"/>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543145"/>
      </p:ext>
    </p:extLst>
  </p:cSld>
  <p:clrMapOvr>
    <a:masterClrMapping/>
  </p:clrMapOvr>
  <p:transition xmlns:p14="http://schemas.microsoft.com/office/powerpoint/2010/mai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8461906"/>
      </p:ext>
    </p:extLst>
  </p:cSld>
  <p:clrMapOvr>
    <a:masterClrMapping/>
  </p:clrMapOvr>
  <p:transition xmlns:p14="http://schemas.microsoft.com/office/powerpoint/2010/main"/>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8997456"/>
      </p:ext>
    </p:extLst>
  </p:cSld>
  <p:clrMapOvr>
    <a:masterClrMapping/>
  </p:clrMapOvr>
  <p:transition xmlns:p14="http://schemas.microsoft.com/office/powerpoint/2010/main"/>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02867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21648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4766629"/>
      </p:ext>
    </p:extLst>
  </p:cSld>
  <p:clrMapOvr>
    <a:masterClrMapping/>
  </p:clrMapOvr>
  <p:transition xmlns:p14="http://schemas.microsoft.com/office/powerpoint/2010/main"/>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695014"/>
      </p:ext>
    </p:extLst>
  </p:cSld>
  <p:clrMapOvr>
    <a:masterClrMapping/>
  </p:clrMapOvr>
  <p:transition xmlns:p14="http://schemas.microsoft.com/office/powerpoint/2010/main"/>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215573"/>
      </p:ext>
    </p:extLst>
  </p:cSld>
  <p:clrMapOvr>
    <a:masterClrMapping/>
  </p:clrMapOvr>
  <p:transition xmlns:p14="http://schemas.microsoft.com/office/powerpoint/2010/main"/>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828090"/>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2225431"/>
      </p:ext>
    </p:extLst>
  </p:cSld>
  <p:clrMapOvr>
    <a:masterClrMapping/>
  </p:clrMapOvr>
  <p:transition xmlns:p14="http://schemas.microsoft.com/office/powerpoint/2010/main"/>
</p:sldLayout>
</file>

<file path=ppt/slideLayouts/slideLayout1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196602"/>
      </p:ext>
    </p:extLst>
  </p:cSld>
  <p:clrMapOvr>
    <a:masterClrMapping/>
  </p:clrMapOvr>
  <p:transition xmlns:p14="http://schemas.microsoft.com/office/powerpoint/2010/main"/>
</p:sldLayout>
</file>

<file path=ppt/slideLayouts/slideLayout1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1030522"/>
      </p:ext>
    </p:extLst>
  </p:cSld>
  <p:clrMapOvr>
    <a:masterClrMapping/>
  </p:clrMapOvr>
  <p:transition xmlns:p14="http://schemas.microsoft.com/office/powerpoint/2010/main"/>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0417929"/>
      </p:ext>
    </p:extLst>
  </p:cSld>
  <p:clrMapOvr>
    <a:masterClrMapping/>
  </p:clrMapOvr>
  <p:transition xmlns:p14="http://schemas.microsoft.com/office/powerpoint/2010/main"/>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1447032"/>
      </p:ext>
    </p:extLst>
  </p:cSld>
  <p:clrMapOvr>
    <a:masterClrMapping/>
  </p:clrMapOvr>
  <p:transition xmlns:p14="http://schemas.microsoft.com/office/powerpoint/2010/main"/>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1156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70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5512407"/>
      </p:ext>
    </p:extLst>
  </p:cSld>
  <p:clrMapOvr>
    <a:masterClrMapping/>
  </p:clrMapOvr>
  <p:transition xmlns:p14="http://schemas.microsoft.com/office/powerpoint/2010/main"/>
</p:sldLayout>
</file>

<file path=ppt/slideLayouts/slideLayout1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291953"/>
      </p:ext>
    </p:extLst>
  </p:cSld>
  <p:clrMapOvr>
    <a:masterClrMapping/>
  </p:clrMapOvr>
  <p:transition xmlns:p14="http://schemas.microsoft.com/office/powerpoint/2010/main"/>
</p:sldLayout>
</file>

<file path=ppt/slideLayouts/slideLayout1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017741"/>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561323"/>
      </p:ext>
    </p:extLst>
  </p:cSld>
  <p:clrMapOvr>
    <a:masterClrMapping/>
  </p:clrMapOvr>
  <p:transition xmlns:p14="http://schemas.microsoft.com/office/powerpoint/2010/main"/>
</p:sldLayout>
</file>

<file path=ppt/slideLayouts/slideLayout1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81431"/>
      </p:ext>
    </p:extLst>
  </p:cSld>
  <p:clrMapOvr>
    <a:masterClrMapping/>
  </p:clrMapOvr>
  <p:transition xmlns:p14="http://schemas.microsoft.com/office/powerpoint/2010/mai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874287"/>
      </p:ext>
    </p:extLst>
  </p:cSld>
  <p:clrMapOvr>
    <a:masterClrMapping/>
  </p:clrMapOvr>
  <p:transition xmlns:p14="http://schemas.microsoft.com/office/powerpoint/2010/main"/>
</p:sldLayout>
</file>

<file path=ppt/slideLayouts/slideLayout1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935043"/>
      </p:ext>
    </p:extLst>
  </p:cSld>
  <p:clrMapOvr>
    <a:masterClrMapping/>
  </p:clrMapOvr>
  <p:transition xmlns:p14="http://schemas.microsoft.com/office/powerpoint/2010/main"/>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5186374"/>
      </p:ext>
    </p:extLst>
  </p:cSld>
  <p:clrMapOvr>
    <a:masterClrMapping/>
  </p:clrMapOvr>
  <p:transition xmlns:p14="http://schemas.microsoft.com/office/powerpoint/2010/main"/>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8452902"/>
      </p:ext>
    </p:extLst>
  </p:cSld>
  <p:clrMapOvr>
    <a:masterClrMapping/>
  </p:clrMapOvr>
  <p:transition xmlns:p14="http://schemas.microsoft.com/office/powerpoint/2010/main"/>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3354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045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0799172"/>
      </p:ext>
    </p:extLst>
  </p:cSld>
  <p:clrMapOvr>
    <a:masterClrMapping/>
  </p:clrMapOvr>
  <p:transition xmlns:p14="http://schemas.microsoft.com/office/powerpoint/2010/main"/>
</p:sldLayout>
</file>

<file path=ppt/slideLayouts/slideLayout1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2219379"/>
      </p:ext>
    </p:extLst>
  </p:cSld>
  <p:clrMapOvr>
    <a:masterClrMapping/>
  </p:clrMapOvr>
  <p:transition xmlns:p14="http://schemas.microsoft.com/office/powerpoint/2010/mai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0575853"/>
      </p:ext>
    </p:extLst>
  </p:cSld>
  <p:clrMapOvr>
    <a:masterClrMapping/>
  </p:clrMapOvr>
  <p:transition xmlns:p14="http://schemas.microsoft.com/office/powerpoint/2010/main"/>
</p:sldLayout>
</file>

<file path=ppt/slideLayouts/slideLayout1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7375135"/>
      </p:ext>
    </p:extLst>
  </p:cSld>
  <p:clrMapOvr>
    <a:masterClrMapping/>
  </p:clrMapOvr>
  <p:transition xmlns:p14="http://schemas.microsoft.com/office/powerpoint/2010/main"/>
</p:sldLayout>
</file>

<file path=ppt/slideLayouts/slideLayout1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927106"/>
      </p:ext>
    </p:extLst>
  </p:cSld>
  <p:clrMapOvr>
    <a:masterClrMapping/>
  </p:clrMapOvr>
  <p:transition xmlns:p14="http://schemas.microsoft.com/office/powerpoint/2010/main"/>
</p:sldLayout>
</file>

<file path=ppt/slideLayouts/slideLayout1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1382677"/>
      </p:ext>
    </p:extLst>
  </p:cSld>
  <p:clrMapOvr>
    <a:masterClrMapping/>
  </p:clrMapOvr>
  <p:transition xmlns:p14="http://schemas.microsoft.com/office/powerpoint/2010/main"/>
</p:sldLayout>
</file>

<file path=ppt/slideLayouts/slideLayout1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137987"/>
      </p:ext>
    </p:extLst>
  </p:cSld>
  <p:clrMapOvr>
    <a:masterClrMapping/>
  </p:clrMapOvr>
  <p:transition xmlns:p14="http://schemas.microsoft.com/office/powerpoint/2010/main"/>
</p:sldLayout>
</file>

<file path=ppt/slideLayouts/slideLayout1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944196"/>
      </p:ext>
    </p:extLst>
  </p:cSld>
  <p:clrMapOvr>
    <a:masterClrMapping/>
  </p:clrMapOvr>
  <p:transition xmlns:p14="http://schemas.microsoft.com/office/powerpoint/2010/main"/>
</p:sldLayout>
</file>

<file path=ppt/slideLayouts/slideLayout1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8052815"/>
      </p:ext>
    </p:extLst>
  </p:cSld>
  <p:clrMapOvr>
    <a:masterClrMapping/>
  </p:clrMapOvr>
  <p:transition xmlns:p14="http://schemas.microsoft.com/office/powerpoint/2010/main"/>
</p:sldLayout>
</file>

<file path=ppt/slideLayouts/slideLayout12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136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42596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6737635"/>
      </p:ext>
    </p:extLst>
  </p:cSld>
  <p:clrMapOvr>
    <a:masterClrMapping/>
  </p:clrMapOvr>
  <p:transition xmlns:p14="http://schemas.microsoft.com/office/powerpoint/2010/mai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061274"/>
      </p:ext>
    </p:extLst>
  </p:cSld>
  <p:clrMapOvr>
    <a:masterClrMapping/>
  </p:clrMapOvr>
  <p:transition xmlns:p14="http://schemas.microsoft.com/office/powerpoint/2010/main"/>
</p:sldLayout>
</file>

<file path=ppt/slideLayouts/slideLayout1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8311652"/>
      </p:ext>
    </p:extLst>
  </p:cSld>
  <p:clrMapOvr>
    <a:masterClrMapping/>
  </p:clrMapOvr>
  <p:transition xmlns:p14="http://schemas.microsoft.com/office/powerpoint/2010/main"/>
</p:sldLayout>
</file>

<file path=ppt/slideLayouts/slideLayout1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372816"/>
      </p:ext>
    </p:extLst>
  </p:cSld>
  <p:clrMapOvr>
    <a:masterClrMapping/>
  </p:clrMapOvr>
  <p:transition xmlns:p14="http://schemas.microsoft.com/office/powerpoint/2010/main"/>
</p:sldLayout>
</file>

<file path=ppt/slideLayouts/slideLayout1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382"/>
      </p:ext>
    </p:extLst>
  </p:cSld>
  <p:clrMapOvr>
    <a:masterClrMapping/>
  </p:clrMapOvr>
  <p:transition xmlns:p14="http://schemas.microsoft.com/office/powerpoint/2010/main"/>
</p:sldLayout>
</file>

<file path=ppt/slideLayouts/slideLayout1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162567"/>
      </p:ext>
    </p:extLst>
  </p:cSld>
  <p:clrMapOvr>
    <a:masterClrMapping/>
  </p:clrMapOvr>
  <p:transition xmlns:p14="http://schemas.microsoft.com/office/powerpoint/2010/main"/>
</p:sldLayout>
</file>

<file path=ppt/slideLayouts/slideLayout1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76750"/>
      </p:ext>
    </p:extLst>
  </p:cSld>
  <p:clrMapOvr>
    <a:masterClrMapping/>
  </p:clrMapOvr>
  <p:transition xmlns:p14="http://schemas.microsoft.com/office/powerpoint/2010/main"/>
</p:sldLayout>
</file>

<file path=ppt/slideLayouts/slideLayout1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057633"/>
      </p:ext>
    </p:extLst>
  </p:cSld>
  <p:clrMapOvr>
    <a:masterClrMapping/>
  </p:clrMapOvr>
  <p:transition xmlns:p14="http://schemas.microsoft.com/office/powerpoint/2010/main"/>
</p:sldLayout>
</file>

<file path=ppt/slideLayouts/slideLayout1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975279"/>
      </p:ext>
    </p:extLst>
  </p:cSld>
  <p:clrMapOvr>
    <a:masterClrMapping/>
  </p:clrMapOvr>
  <p:transition xmlns:p14="http://schemas.microsoft.com/office/powerpoint/2010/main"/>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93920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5834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94309"/>
      </p:ext>
    </p:extLst>
  </p:cSld>
  <p:clrMapOvr>
    <a:masterClrMapping/>
  </p:clrMapOvr>
  <p:transition xmlns:p14="http://schemas.microsoft.com/office/powerpoint/2010/main"/>
</p:sldLayout>
</file>

<file path=ppt/slideLayouts/slideLayout1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544254"/>
      </p:ext>
    </p:extLst>
  </p:cSld>
  <p:clrMapOvr>
    <a:masterClrMapping/>
  </p:clrMapOvr>
  <p:transition xmlns:p14="http://schemas.microsoft.com/office/powerpoint/2010/main"/>
</p:sldLayout>
</file>

<file path=ppt/slideLayouts/slideLayout1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883860"/>
      </p:ext>
    </p:extLst>
  </p:cSld>
  <p:clrMapOvr>
    <a:masterClrMapping/>
  </p:clrMapOvr>
  <p:transition xmlns:p14="http://schemas.microsoft.com/office/powerpoint/2010/main"/>
</p:sldLayout>
</file>

<file path=ppt/slideLayouts/slideLayout1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011275"/>
      </p:ext>
    </p:extLst>
  </p:cSld>
  <p:clrMapOvr>
    <a:masterClrMapping/>
  </p:clrMapOvr>
  <p:transition xmlns:p14="http://schemas.microsoft.com/office/powerpoint/2010/main"/>
</p:sldLayout>
</file>

<file path=ppt/slideLayouts/slideLayout1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211643"/>
      </p:ext>
    </p:extLst>
  </p:cSld>
  <p:clrMapOvr>
    <a:masterClrMapping/>
  </p:clrMapOvr>
  <p:transition xmlns:p14="http://schemas.microsoft.com/office/powerpoint/2010/main"/>
</p:sldLayout>
</file>

<file path=ppt/slideLayouts/slideLayout1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561203"/>
      </p:ext>
    </p:extLst>
  </p:cSld>
  <p:clrMapOvr>
    <a:masterClrMapping/>
  </p:clrMapOvr>
  <p:transition xmlns:p14="http://schemas.microsoft.com/office/powerpoint/2010/main"/>
</p:sldLayout>
</file>

<file path=ppt/slideLayouts/slideLayout1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22086"/>
      </p:ext>
    </p:extLst>
  </p:cSld>
  <p:clrMapOvr>
    <a:masterClrMapping/>
  </p:clrMapOvr>
  <p:transition xmlns:p14="http://schemas.microsoft.com/office/powerpoint/2010/main"/>
</p:sldLayout>
</file>

<file path=ppt/slideLayouts/slideLayout1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235080"/>
      </p:ext>
    </p:extLst>
  </p:cSld>
  <p:clrMapOvr>
    <a:masterClrMapping/>
  </p:clrMapOvr>
  <p:transition xmlns:p14="http://schemas.microsoft.com/office/powerpoint/2010/main"/>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372628"/>
      </p:ext>
    </p:extLst>
  </p:cSld>
  <p:clrMapOvr>
    <a:masterClrMapping/>
  </p:clrMapOvr>
  <p:transition xmlns:p14="http://schemas.microsoft.com/office/powerpoint/2010/main"/>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92582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3252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970627"/>
      </p:ext>
    </p:extLst>
  </p:cSld>
  <p:clrMapOvr>
    <a:masterClrMapping/>
  </p:clrMapOvr>
  <p:transition xmlns:p14="http://schemas.microsoft.com/office/powerpoint/2010/main"/>
</p:sldLayout>
</file>

<file path=ppt/slideLayouts/slideLayout1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0644744"/>
      </p:ext>
    </p:extLst>
  </p:cSld>
  <p:clrMapOvr>
    <a:masterClrMapping/>
  </p:clrMapOvr>
  <p:transition xmlns:p14="http://schemas.microsoft.com/office/powerpoint/2010/main"/>
</p:sldLayout>
</file>

<file path=ppt/slideLayouts/slideLayout1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2140169"/>
      </p:ext>
    </p:extLst>
  </p:cSld>
  <p:clrMapOvr>
    <a:masterClrMapping/>
  </p:clrMapOvr>
  <p:transition xmlns:p14="http://schemas.microsoft.com/office/powerpoint/2010/main"/>
</p:sldLayout>
</file>

<file path=ppt/slideLayouts/slideLayout1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990669"/>
      </p:ext>
    </p:extLst>
  </p:cSld>
  <p:clrMapOvr>
    <a:masterClrMapping/>
  </p:clrMapOvr>
  <p:transition xmlns:p14="http://schemas.microsoft.com/office/powerpoint/2010/main"/>
</p:sldLayout>
</file>

<file path=ppt/slideLayouts/slideLayout1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353448"/>
      </p:ext>
    </p:extLst>
  </p:cSld>
  <p:clrMapOvr>
    <a:masterClrMapping/>
  </p:clrMapOvr>
  <p:transition xmlns:p14="http://schemas.microsoft.com/office/powerpoint/2010/main"/>
</p:sldLayout>
</file>

<file path=ppt/slideLayouts/slideLayout1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812980"/>
      </p:ext>
    </p:extLst>
  </p:cSld>
  <p:clrMapOvr>
    <a:masterClrMapping/>
  </p:clrMapOvr>
  <p:transition xmlns:p14="http://schemas.microsoft.com/office/powerpoint/2010/main"/>
</p:sldLayout>
</file>

<file path=ppt/slideLayouts/slideLayout1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8989"/>
      </p:ext>
    </p:extLst>
  </p:cSld>
  <p:clrMapOvr>
    <a:masterClrMapping/>
  </p:clrMapOvr>
  <p:transition xmlns:p14="http://schemas.microsoft.com/office/powerpoint/2010/main"/>
</p:sldLayout>
</file>

<file path=ppt/slideLayouts/slideLayout1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0731044"/>
      </p:ext>
    </p:extLst>
  </p:cSld>
  <p:clrMapOvr>
    <a:masterClrMapping/>
  </p:clrMapOvr>
  <p:transition xmlns:p14="http://schemas.microsoft.com/office/powerpoint/2010/main"/>
</p:sldLayout>
</file>

<file path=ppt/slideLayouts/slideLayout1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2410915"/>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2949376249"/>
      </p:ext>
    </p:extLst>
  </p:cSld>
  <p:clrMapOvr>
    <a:masterClrMapping/>
  </p:clrMapOvr>
  <p:transition xmlns:p14="http://schemas.microsoft.com/office/powerpoint/2010/mai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31000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48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058285"/>
      </p:ext>
    </p:extLst>
  </p:cSld>
  <p:clrMapOvr>
    <a:masterClrMapping/>
  </p:clrMapOvr>
  <p:transition xmlns:p14="http://schemas.microsoft.com/office/powerpoint/2010/main"/>
</p:sldLayout>
</file>

<file path=ppt/slideLayouts/slideLayout1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1074006"/>
      </p:ext>
    </p:extLst>
  </p:cSld>
  <p:clrMapOvr>
    <a:masterClrMapping/>
  </p:clrMapOvr>
  <p:transition xmlns:p14="http://schemas.microsoft.com/office/powerpoint/2010/main"/>
</p:sldLayout>
</file>

<file path=ppt/slideLayouts/slideLayout1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924304"/>
      </p:ext>
    </p:extLst>
  </p:cSld>
  <p:clrMapOvr>
    <a:masterClrMapping/>
  </p:clrMapOvr>
  <p:transition xmlns:p14="http://schemas.microsoft.com/office/powerpoint/2010/main"/>
</p:sldLayout>
</file>

<file path=ppt/slideLayouts/slideLayout1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1965277"/>
      </p:ext>
    </p:extLst>
  </p:cSld>
  <p:clrMapOvr>
    <a:masterClrMapping/>
  </p:clrMapOvr>
  <p:transition xmlns:p14="http://schemas.microsoft.com/office/powerpoint/2010/main"/>
</p:sldLayout>
</file>

<file path=ppt/slideLayouts/slideLayout1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262534"/>
      </p:ext>
    </p:extLst>
  </p:cSld>
  <p:clrMapOvr>
    <a:masterClrMapping/>
  </p:clrMapOvr>
  <p:transition xmlns:p14="http://schemas.microsoft.com/office/powerpoint/2010/main"/>
</p:sldLayout>
</file>

<file path=ppt/slideLayouts/slideLayout1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872371"/>
      </p:ext>
    </p:extLst>
  </p:cSld>
  <p:clrMapOvr>
    <a:masterClrMapping/>
  </p:clrMapOvr>
  <p:transition xmlns:p14="http://schemas.microsoft.com/office/powerpoint/2010/main"/>
</p:sldLayout>
</file>

<file path=ppt/slideLayouts/slideLayout1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072511"/>
      </p:ext>
    </p:extLst>
  </p:cSld>
  <p:clrMapOvr>
    <a:masterClrMapping/>
  </p:clrMapOvr>
  <p:transition xmlns:p14="http://schemas.microsoft.com/office/powerpoint/2010/main"/>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2371842"/>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3938524"/>
      </p:ext>
    </p:extLst>
  </p:cSld>
  <p:clrMapOvr>
    <a:masterClrMapping/>
  </p:clrMapOvr>
  <p:transition xmlns:p14="http://schemas.microsoft.com/office/powerpoint/2010/main"/>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6690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2021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660052"/>
      </p:ext>
    </p:extLst>
  </p:cSld>
  <p:clrMapOvr>
    <a:masterClrMapping/>
  </p:clrMapOvr>
  <p:transition xmlns:p14="http://schemas.microsoft.com/office/powerpoint/2010/main"/>
</p:sldLayout>
</file>

<file path=ppt/slideLayouts/slideLayout1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824785"/>
      </p:ext>
    </p:extLst>
  </p:cSld>
  <p:clrMapOvr>
    <a:masterClrMapping/>
  </p:clrMapOvr>
  <p:transition xmlns:p14="http://schemas.microsoft.com/office/powerpoint/2010/main"/>
</p:sldLayout>
</file>

<file path=ppt/slideLayouts/slideLayout1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858000"/>
      </p:ext>
    </p:extLst>
  </p:cSld>
  <p:clrMapOvr>
    <a:masterClrMapping/>
  </p:clrMapOvr>
  <p:transition xmlns:p14="http://schemas.microsoft.com/office/powerpoint/2010/main"/>
</p:sldLayout>
</file>

<file path=ppt/slideLayouts/slideLayout1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8723525"/>
      </p:ext>
    </p:extLst>
  </p:cSld>
  <p:clrMapOvr>
    <a:masterClrMapping/>
  </p:clrMapOvr>
  <p:transition xmlns:p14="http://schemas.microsoft.com/office/powerpoint/2010/main"/>
</p:sldLayout>
</file>

<file path=ppt/slideLayouts/slideLayout1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908354"/>
      </p:ext>
    </p:extLst>
  </p:cSld>
  <p:clrMapOvr>
    <a:masterClrMapping/>
  </p:clrMapOvr>
  <p:transition xmlns:p14="http://schemas.microsoft.com/office/powerpoint/2010/main"/>
</p:sldLayout>
</file>

<file path=ppt/slideLayouts/slideLayout1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1666288"/>
      </p:ext>
    </p:extLst>
  </p:cSld>
  <p:clrMapOvr>
    <a:masterClrMapping/>
  </p:clrMapOvr>
  <p:transition xmlns:p14="http://schemas.microsoft.com/office/powerpoint/2010/main"/>
</p:sldLayout>
</file>

<file path=ppt/slideLayouts/slideLayout1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128697"/>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0472973"/>
      </p:ext>
    </p:extLst>
  </p:cSld>
  <p:clrMapOvr>
    <a:masterClrMapping/>
  </p:clrMapOvr>
  <p:transition xmlns:p14="http://schemas.microsoft.com/office/powerpoint/2010/main"/>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97611"/>
      </p:ext>
    </p:extLst>
  </p:cSld>
  <p:clrMapOvr>
    <a:masterClrMapping/>
  </p:clrMapOvr>
  <p:transition xmlns:p14="http://schemas.microsoft.com/office/powerpoint/2010/main"/>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50764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0829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332820"/>
      </p:ext>
    </p:extLst>
  </p:cSld>
  <p:clrMapOvr>
    <a:masterClrMapping/>
  </p:clrMapOvr>
  <p:transition xmlns:p14="http://schemas.microsoft.com/office/powerpoint/2010/main"/>
</p:sldLayout>
</file>

<file path=ppt/slideLayouts/slideLayout1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9006135"/>
      </p:ext>
    </p:extLst>
  </p:cSld>
  <p:clrMapOvr>
    <a:masterClrMapping/>
  </p:clrMapOvr>
  <p:transition xmlns:p14="http://schemas.microsoft.com/office/powerpoint/2010/main"/>
</p:sldLayout>
</file>

<file path=ppt/slideLayouts/slideLayout1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5113654"/>
      </p:ext>
    </p:extLst>
  </p:cSld>
  <p:clrMapOvr>
    <a:masterClrMapping/>
  </p:clrMapOvr>
  <p:transition xmlns:p14="http://schemas.microsoft.com/office/powerpoint/2010/main"/>
</p:sldLayout>
</file>

<file path=ppt/slideLayouts/slideLayout1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833387"/>
      </p:ext>
    </p:extLst>
  </p:cSld>
  <p:clrMapOvr>
    <a:masterClrMapping/>
  </p:clrMapOvr>
  <p:transition xmlns:p14="http://schemas.microsoft.com/office/powerpoint/2010/main"/>
</p:sldLayout>
</file>

<file path=ppt/slideLayouts/slideLayout1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3933191"/>
      </p:ext>
    </p:extLst>
  </p:cSld>
  <p:clrMapOvr>
    <a:masterClrMapping/>
  </p:clrMapOvr>
  <p:transition xmlns:p14="http://schemas.microsoft.com/office/powerpoint/2010/main"/>
</p:sldLayout>
</file>

<file path=ppt/slideLayouts/slideLayout1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361951"/>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61599"/>
      </p:ext>
    </p:extLst>
  </p:cSld>
  <p:clrMapOvr>
    <a:masterClrMapping/>
  </p:clrMapOvr>
  <p:transition xmlns:p14="http://schemas.microsoft.com/office/powerpoint/2010/main"/>
</p:sldLayout>
</file>

<file path=ppt/slideLayouts/slideLayout1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233069"/>
      </p:ext>
    </p:extLst>
  </p:cSld>
  <p:clrMapOvr>
    <a:masterClrMapping/>
  </p:clrMapOvr>
  <p:transition xmlns:p14="http://schemas.microsoft.com/office/powerpoint/2010/main"/>
</p:sldLayout>
</file>

<file path=ppt/slideLayouts/slideLayout1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634290"/>
      </p:ext>
    </p:extLst>
  </p:cSld>
  <p:clrMapOvr>
    <a:masterClrMapping/>
  </p:clrMapOvr>
  <p:transition xmlns:p14="http://schemas.microsoft.com/office/powerpoint/2010/main"/>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4984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4600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9908434"/>
      </p:ext>
    </p:extLst>
  </p:cSld>
  <p:clrMapOvr>
    <a:masterClrMapping/>
  </p:clrMapOvr>
  <p:transition xmlns:p14="http://schemas.microsoft.com/office/powerpoint/2010/main"/>
</p:sldLayout>
</file>

<file path=ppt/slideLayouts/slideLayout1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8925956"/>
      </p:ext>
    </p:extLst>
  </p:cSld>
  <p:clrMapOvr>
    <a:masterClrMapping/>
  </p:clrMapOvr>
  <p:transition xmlns:p14="http://schemas.microsoft.com/office/powerpoint/2010/main"/>
</p:sldLayout>
</file>

<file path=ppt/slideLayouts/slideLayout1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256713"/>
      </p:ext>
    </p:extLst>
  </p:cSld>
  <p:clrMapOvr>
    <a:masterClrMapping/>
  </p:clrMapOvr>
  <p:transition xmlns:p14="http://schemas.microsoft.com/office/powerpoint/2010/main"/>
</p:sldLayout>
</file>

<file path=ppt/slideLayouts/slideLayout1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413022"/>
      </p:ext>
    </p:extLst>
  </p:cSld>
  <p:clrMapOvr>
    <a:masterClrMapping/>
  </p:clrMapOvr>
  <p:transition xmlns:p14="http://schemas.microsoft.com/office/powerpoint/2010/main"/>
</p:sldLayout>
</file>

<file path=ppt/slideLayouts/slideLayout1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860692"/>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8462465"/>
      </p:ext>
    </p:extLst>
  </p:cSld>
  <p:clrMapOvr>
    <a:masterClrMapping/>
  </p:clrMapOvr>
  <p:transition xmlns:p14="http://schemas.microsoft.com/office/powerpoint/2010/main"/>
</p:sldLayout>
</file>

<file path=ppt/slideLayouts/slideLayout1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591825"/>
      </p:ext>
    </p:extLst>
  </p:cSld>
  <p:clrMapOvr>
    <a:masterClrMapping/>
  </p:clrMapOvr>
  <p:transition xmlns:p14="http://schemas.microsoft.com/office/powerpoint/2010/main"/>
</p:sldLayout>
</file>

<file path=ppt/slideLayouts/slideLayout1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769223"/>
      </p:ext>
    </p:extLst>
  </p:cSld>
  <p:clrMapOvr>
    <a:masterClrMapping/>
  </p:clrMapOvr>
  <p:transition xmlns:p14="http://schemas.microsoft.com/office/powerpoint/2010/main"/>
</p:sldLayout>
</file>

<file path=ppt/slideLayouts/slideLayout1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7595418"/>
      </p:ext>
    </p:extLst>
  </p:cSld>
  <p:clrMapOvr>
    <a:masterClrMapping/>
  </p:clrMapOvr>
  <p:transition xmlns:p14="http://schemas.microsoft.com/office/powerpoint/2010/main"/>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8601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3094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215758"/>
      </p:ext>
    </p:extLst>
  </p:cSld>
  <p:clrMapOvr>
    <a:masterClrMapping/>
  </p:clrMapOvr>
  <p:transition xmlns:p14="http://schemas.microsoft.com/office/powerpoint/2010/main"/>
</p:sldLayout>
</file>

<file path=ppt/slideLayouts/slideLayout1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307977"/>
      </p:ext>
    </p:extLst>
  </p:cSld>
  <p:clrMapOvr>
    <a:masterClrMapping/>
  </p:clrMapOvr>
  <p:transition xmlns:p14="http://schemas.microsoft.com/office/powerpoint/2010/main"/>
</p:sldLayout>
</file>

<file path=ppt/slideLayouts/slideLayout1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6635050"/>
      </p:ext>
    </p:extLst>
  </p:cSld>
  <p:clrMapOvr>
    <a:masterClrMapping/>
  </p:clrMapOvr>
  <p:transition xmlns:p14="http://schemas.microsoft.com/office/powerpoint/2010/main"/>
</p:sldLayout>
</file>

<file path=ppt/slideLayouts/slideLayout1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1295903"/>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604625"/>
      </p:ext>
    </p:extLst>
  </p:cSld>
  <p:clrMapOvr>
    <a:masterClrMapping/>
  </p:clrMapOvr>
  <p:transition xmlns:p14="http://schemas.microsoft.com/office/powerpoint/2010/main"/>
</p:sldLayout>
</file>

<file path=ppt/slideLayouts/slideLayout1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1225766"/>
      </p:ext>
    </p:extLst>
  </p:cSld>
  <p:clrMapOvr>
    <a:masterClrMapping/>
  </p:clrMapOvr>
  <p:transition xmlns:p14="http://schemas.microsoft.com/office/powerpoint/2010/main"/>
</p:sldLayout>
</file>

<file path=ppt/slideLayouts/slideLayout1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959746"/>
      </p:ext>
    </p:extLst>
  </p:cSld>
  <p:clrMapOvr>
    <a:masterClrMapping/>
  </p:clrMapOvr>
  <p:transition xmlns:p14="http://schemas.microsoft.com/office/powerpoint/2010/main"/>
</p:sldLayout>
</file>

<file path=ppt/slideLayouts/slideLayout1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75048"/>
      </p:ext>
    </p:extLst>
  </p:cSld>
  <p:clrMapOvr>
    <a:masterClrMapping/>
  </p:clrMapOvr>
  <p:transition xmlns:p14="http://schemas.microsoft.com/office/powerpoint/2010/main"/>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111051"/>
      </p:ext>
    </p:extLst>
  </p:cSld>
  <p:clrMapOvr>
    <a:masterClrMapping/>
  </p:clrMapOvr>
  <p:transition xmlns:p14="http://schemas.microsoft.com/office/powerpoint/2010/main"/>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9260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3494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2128457"/>
      </p:ext>
    </p:extLst>
  </p:cSld>
  <p:clrMapOvr>
    <a:masterClrMapping/>
  </p:clrMapOvr>
  <p:transition xmlns:p14="http://schemas.microsoft.com/office/powerpoint/2010/main"/>
</p:sldLayout>
</file>

<file path=ppt/slideLayouts/slideLayout1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2739886"/>
      </p:ext>
    </p:extLst>
  </p:cSld>
  <p:clrMapOvr>
    <a:masterClrMapping/>
  </p:clrMapOvr>
  <p:transition xmlns:p14="http://schemas.microsoft.com/office/powerpoint/2010/mai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0601988"/>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119872"/>
      </p:ext>
    </p:extLst>
  </p:cSld>
  <p:clrMapOvr>
    <a:masterClrMapping/>
  </p:clrMapOvr>
  <p:transition xmlns:p14="http://schemas.microsoft.com/office/powerpoint/2010/main"/>
</p:sldLayout>
</file>

<file path=ppt/slideLayouts/slideLayout1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311930"/>
      </p:ext>
    </p:extLst>
  </p:cSld>
  <p:clrMapOvr>
    <a:masterClrMapping/>
  </p:clrMapOvr>
  <p:transition xmlns:p14="http://schemas.microsoft.com/office/powerpoint/2010/main"/>
</p:sldLayout>
</file>

<file path=ppt/slideLayouts/slideLayout1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851417"/>
      </p:ext>
    </p:extLst>
  </p:cSld>
  <p:clrMapOvr>
    <a:masterClrMapping/>
  </p:clrMapOvr>
  <p:transition xmlns:p14="http://schemas.microsoft.com/office/powerpoint/2010/main"/>
</p:sldLayout>
</file>

<file path=ppt/slideLayouts/slideLayout1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4485330"/>
      </p:ext>
    </p:extLst>
  </p:cSld>
  <p:clrMapOvr>
    <a:masterClrMapping/>
  </p:clrMapOvr>
  <p:transition xmlns:p14="http://schemas.microsoft.com/office/powerpoint/2010/main"/>
</p:sldLayout>
</file>

<file path=ppt/slideLayouts/slideLayout1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244921"/>
      </p:ext>
    </p:extLst>
  </p:cSld>
  <p:clrMapOvr>
    <a:masterClrMapping/>
  </p:clrMapOvr>
  <p:transition xmlns:p14="http://schemas.microsoft.com/office/powerpoint/2010/mai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3292245"/>
      </p:ext>
    </p:extLst>
  </p:cSld>
  <p:clrMapOvr>
    <a:masterClrMapping/>
  </p:clrMapOvr>
  <p:transition xmlns:p14="http://schemas.microsoft.com/office/powerpoint/2010/main"/>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2528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46726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0604832"/>
      </p:ext>
    </p:extLst>
  </p:cSld>
  <p:clrMapOvr>
    <a:masterClrMapping/>
  </p:clrMapOvr>
  <p:transition xmlns:p14="http://schemas.microsoft.com/office/powerpoint/2010/main"/>
</p:sldLayout>
</file>

<file path=ppt/slideLayouts/slideLayout1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4083998"/>
      </p:ext>
    </p:extLst>
  </p:cSld>
  <p:clrMapOvr>
    <a:masterClrMapping/>
  </p:clrMapOvr>
  <p:transition xmlns:p14="http://schemas.microsoft.com/office/powerpoint/2010/mai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6461873"/>
      </p:ext>
    </p:extLst>
  </p:cSld>
  <p:clrMapOvr>
    <a:masterClrMapping/>
  </p:clrMapOvr>
  <p:transition xmlns:p14="http://schemas.microsoft.com/office/powerpoint/2010/main"/>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8315636"/>
      </p:ext>
    </p:extLst>
  </p:cSld>
  <p:clrMapOvr>
    <a:masterClrMapping/>
  </p:clrMapOvr>
  <p:transition xmlns:p14="http://schemas.microsoft.com/office/powerpoint/2010/main"/>
</p:sldLayout>
</file>

<file path=ppt/slideLayouts/slideLayout13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6036106"/>
      </p:ext>
    </p:extLst>
  </p:cSld>
  <p:clrMapOvr>
    <a:masterClrMapping/>
  </p:clrMapOvr>
  <p:transition xmlns:p14="http://schemas.microsoft.com/office/powerpoint/2010/main"/>
</p:sldLayout>
</file>

<file path=ppt/slideLayouts/slideLayout13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172709"/>
      </p:ext>
    </p:extLst>
  </p:cSld>
  <p:clrMapOvr>
    <a:masterClrMapping/>
  </p:clrMapOvr>
  <p:transition xmlns:p14="http://schemas.microsoft.com/office/powerpoint/2010/main"/>
</p:sldLayout>
</file>

<file path=ppt/slideLayouts/slideLayout13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9624602"/>
      </p:ext>
    </p:extLst>
  </p:cSld>
  <p:clrMapOvr>
    <a:masterClrMapping/>
  </p:clrMapOvr>
  <p:transition xmlns:p14="http://schemas.microsoft.com/office/powerpoint/2010/main"/>
</p:sldLayout>
</file>

<file path=ppt/slideLayouts/slideLayout13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1218957"/>
      </p:ext>
    </p:extLst>
  </p:cSld>
  <p:clrMapOvr>
    <a:masterClrMapping/>
  </p:clrMapOvr>
  <p:transition xmlns:p14="http://schemas.microsoft.com/office/powerpoint/2010/mai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875069"/>
      </p:ext>
    </p:extLst>
  </p:cSld>
  <p:clrMapOvr>
    <a:masterClrMapping/>
  </p:clrMapOvr>
  <p:transition xmlns:p14="http://schemas.microsoft.com/office/powerpoint/2010/main"/>
</p:sldLayout>
</file>

<file path=ppt/slideLayouts/slideLayout1377.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732707734"/>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378.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25860671"/>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37661041"/>
      </p:ext>
    </p:extLst>
  </p:cSld>
  <p:clrMapOvr>
    <a:masterClrMapping/>
  </p:clrMapOvr>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946718525"/>
      </p:ext>
    </p:extLst>
  </p:cSld>
  <p:clrMapOvr>
    <a:masterClrMapping/>
  </p:clrMapOvr>
  <p:timing>
    <p:tnLst>
      <p:par>
        <p:cTn xmlns:p14="http://schemas.microsoft.com/office/powerpoint/2010/main" id="1" dur="indefinite" restart="never" nodeType="tmRoot"/>
      </p:par>
    </p:tnLst>
  </p:timing>
</p:sldLayout>
</file>

<file path=ppt/slideLayouts/slideLayout1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02491966"/>
      </p:ext>
    </p:extLst>
  </p:cSld>
  <p:clrMapOvr>
    <a:masterClrMapping/>
  </p:clrMapOvr>
  <p:timing>
    <p:tnLst>
      <p:par>
        <p:cTn xmlns:p14="http://schemas.microsoft.com/office/powerpoint/2010/main" id="1" dur="indefinite" restart="never" nodeType="tmRoot"/>
      </p:par>
    </p:tnLst>
  </p:timing>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4046406"/>
      </p:ext>
    </p:extLst>
  </p:cSld>
  <p:clrMapOvr>
    <a:masterClrMapping/>
  </p:clrMapOvr>
  <p:timing>
    <p:tnLst>
      <p:par>
        <p:cTn xmlns:p14="http://schemas.microsoft.com/office/powerpoint/2010/main" id="1" dur="indefinite" restart="never" nodeType="tmRoot"/>
      </p:par>
    </p:tnLst>
  </p:timing>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39089616"/>
      </p:ext>
    </p:extLst>
  </p:cSld>
  <p:clrMapOvr>
    <a:masterClrMapping/>
  </p:clrMapOvr>
  <p:timing>
    <p:tnLst>
      <p:par>
        <p:cTn xmlns:p14="http://schemas.microsoft.com/office/powerpoint/2010/main" id="1" dur="indefinite" restart="never" nodeType="tmRoot"/>
      </p:par>
    </p:tnLst>
  </p:timing>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778661175"/>
      </p:ext>
    </p:extLst>
  </p:cSld>
  <p:clrMapOvr>
    <a:masterClrMapping/>
  </p:clrMapOvr>
  <p:timing>
    <p:tnLst>
      <p:par>
        <p:cTn xmlns:p14="http://schemas.microsoft.com/office/powerpoint/2010/main" id="1" dur="indefinite" restart="never" nodeType="tmRoot"/>
      </p:par>
    </p:tnLst>
  </p:timing>
</p:sldLayout>
</file>

<file path=ppt/slideLayouts/slideLayout1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27235319"/>
      </p:ext>
    </p:extLst>
  </p:cSld>
  <p:clrMapOvr>
    <a:masterClrMapping/>
  </p:clrMapOvr>
  <p:timing>
    <p:tnLst>
      <p:par>
        <p:cTn xmlns:p14="http://schemas.microsoft.com/office/powerpoint/2010/main" id="1" dur="indefinite" restart="never" nodeType="tmRoot"/>
      </p:par>
    </p:tnLst>
  </p:timing>
</p:sldLayout>
</file>

<file path=ppt/slideLayouts/slideLayout1386.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5/6/17</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802580200"/>
      </p:ext>
    </p:extLst>
  </p:cSld>
  <p:clrMapOvr>
    <a:overrideClrMapping bg1="dk1" tx1="lt1" bg2="dk2" tx2="lt2" accent1="accent1" accent2="accent2" accent3="accent3" accent4="accent4" accent5="accent5" accent6="accent6" hlink="hlink" folHlink="folHlink"/>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9499173"/>
      </p:ext>
    </p:extLst>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94661904"/>
      </p:ext>
    </p:extLst>
  </p:cSld>
  <p:clrMapOvr>
    <a:masterClrMapping/>
  </p:clrMapOvr>
  <p:timing>
    <p:tnLst>
      <p:par>
        <p:cTn xmlns:p14="http://schemas.microsoft.com/office/powerpoint/2010/main" id="1" dur="indefinite" restart="never" nodeType="tmRoot"/>
      </p:par>
    </p:tnLst>
  </p:timing>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3266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9306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741818"/>
      </p:ext>
    </p:extLst>
  </p:cSld>
  <p:clrMapOvr>
    <a:masterClrMapping/>
  </p:clrMapOvr>
  <p:transition xmlns:p14="http://schemas.microsoft.com/office/powerpoint/2010/main"/>
</p:sldLayout>
</file>

<file path=ppt/slideLayouts/slideLayout1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803005"/>
      </p:ext>
    </p:extLst>
  </p:cSld>
  <p:clrMapOvr>
    <a:masterClrMapping/>
  </p:clrMapOvr>
  <p:transition xmlns:p14="http://schemas.microsoft.com/office/powerpoint/2010/main"/>
</p:sldLayout>
</file>

<file path=ppt/slideLayouts/slideLayout1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9624945"/>
      </p:ext>
    </p:extLst>
  </p:cSld>
  <p:clrMapOvr>
    <a:masterClrMapping/>
  </p:clrMapOvr>
  <p:transition xmlns:p14="http://schemas.microsoft.com/office/powerpoint/2010/main"/>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483311"/>
      </p:ext>
    </p:extLst>
  </p:cSld>
  <p:clrMapOvr>
    <a:masterClrMapping/>
  </p:clrMapOvr>
  <p:transition xmlns:p14="http://schemas.microsoft.com/office/powerpoint/2010/main"/>
</p:sldLayout>
</file>

<file path=ppt/slideLayouts/slideLayout1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4540955"/>
      </p:ext>
    </p:extLst>
  </p:cSld>
  <p:clrMapOvr>
    <a:masterClrMapping/>
  </p:clrMapOvr>
  <p:transition xmlns:p14="http://schemas.microsoft.com/office/powerpoint/2010/main"/>
</p:sldLayout>
</file>

<file path=ppt/slideLayouts/slideLayout1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7710097"/>
      </p:ext>
    </p:extLst>
  </p:cSld>
  <p:clrMapOvr>
    <a:masterClrMapping/>
  </p:clrMapOvr>
  <p:transition xmlns:p14="http://schemas.microsoft.com/office/powerpoint/2010/main"/>
</p:sldLayout>
</file>

<file path=ppt/slideLayouts/slideLayout1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033346"/>
      </p:ext>
    </p:extLst>
  </p:cSld>
  <p:clrMapOvr>
    <a:masterClrMapping/>
  </p:clrMapOvr>
  <p:transition xmlns:p14="http://schemas.microsoft.com/office/powerpoint/2010/main"/>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4639750"/>
      </p:ext>
    </p:extLst>
  </p:cSld>
  <p:clrMapOvr>
    <a:masterClrMapping/>
  </p:clrMapOvr>
  <p:transition xmlns:p14="http://schemas.microsoft.com/office/powerpoint/2010/main"/>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5714908"/>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1200452099"/>
      </p:ext>
    </p:extLst>
  </p:cSld>
  <p:clrMapOvr>
    <a:masterClrMapping/>
  </p:clrMapOvr>
  <p:transition xmlns:p14="http://schemas.microsoft.com/office/powerpoint/2010/mai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2914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44766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8415703"/>
      </p:ext>
    </p:extLst>
  </p:cSld>
  <p:clrMapOvr>
    <a:masterClrMapping/>
  </p:clrMapOvr>
  <p:transition xmlns:p14="http://schemas.microsoft.com/office/powerpoint/2010/main"/>
</p:sldLayout>
</file>

<file path=ppt/slideLayouts/slideLayout1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1025887"/>
      </p:ext>
    </p:extLst>
  </p:cSld>
  <p:clrMapOvr>
    <a:masterClrMapping/>
  </p:clrMapOvr>
  <p:transition xmlns:p14="http://schemas.microsoft.com/office/powerpoint/2010/main"/>
</p:sldLayout>
</file>

<file path=ppt/slideLayouts/slideLayout1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3364956"/>
      </p:ext>
    </p:extLst>
  </p:cSld>
  <p:clrMapOvr>
    <a:masterClrMapping/>
  </p:clrMapOvr>
  <p:transition xmlns:p14="http://schemas.microsoft.com/office/powerpoint/2010/main"/>
</p:sldLayout>
</file>

<file path=ppt/slideLayouts/slideLayout1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5877144"/>
      </p:ext>
    </p:extLst>
  </p:cSld>
  <p:clrMapOvr>
    <a:masterClrMapping/>
  </p:clrMapOvr>
  <p:transition xmlns:p14="http://schemas.microsoft.com/office/powerpoint/2010/main"/>
</p:sldLayout>
</file>

<file path=ppt/slideLayouts/slideLayout1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3960"/>
      </p:ext>
    </p:extLst>
  </p:cSld>
  <p:clrMapOvr>
    <a:masterClrMapping/>
  </p:clrMapOvr>
  <p:transition xmlns:p14="http://schemas.microsoft.com/office/powerpoint/2010/main"/>
</p:sldLayout>
</file>

<file path=ppt/slideLayouts/slideLayout1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1606105"/>
      </p:ext>
    </p:extLst>
  </p:cSld>
  <p:clrMapOvr>
    <a:masterClrMapping/>
  </p:clrMapOvr>
  <p:transition xmlns:p14="http://schemas.microsoft.com/office/powerpoint/2010/main"/>
</p:sldLayout>
</file>

<file path=ppt/slideLayouts/slideLayout1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106685"/>
      </p:ext>
    </p:extLst>
  </p:cSld>
  <p:clrMapOvr>
    <a:masterClrMapping/>
  </p:clrMapOvr>
  <p:transition xmlns:p14="http://schemas.microsoft.com/office/powerpoint/2010/main"/>
</p:sldLayout>
</file>

<file path=ppt/slideLayouts/slideLayout1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125803"/>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2487796"/>
      </p:ext>
    </p:extLst>
  </p:cSld>
  <p:clrMapOvr>
    <a:masterClrMapping/>
  </p:clrMapOvr>
  <p:transition xmlns:p14="http://schemas.microsoft.com/office/powerpoint/2010/main"/>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104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798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1997015"/>
      </p:ext>
    </p:extLst>
  </p:cSld>
  <p:clrMapOvr>
    <a:masterClrMapping/>
  </p:clrMapOvr>
  <p:transition xmlns:p14="http://schemas.microsoft.com/office/powerpoint/2010/main"/>
</p:sldLayout>
</file>

<file path=ppt/slideLayouts/slideLayout1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49940"/>
      </p:ext>
    </p:extLst>
  </p:cSld>
  <p:clrMapOvr>
    <a:masterClrMapping/>
  </p:clrMapOvr>
  <p:transition xmlns:p14="http://schemas.microsoft.com/office/powerpoint/2010/main"/>
</p:sldLayout>
</file>

<file path=ppt/slideLayouts/slideLayout1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950887"/>
      </p:ext>
    </p:extLst>
  </p:cSld>
  <p:clrMapOvr>
    <a:masterClrMapping/>
  </p:clrMapOvr>
  <p:transition xmlns:p14="http://schemas.microsoft.com/office/powerpoint/2010/main"/>
</p:sldLayout>
</file>

<file path=ppt/slideLayouts/slideLayout1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0032131"/>
      </p:ext>
    </p:extLst>
  </p:cSld>
  <p:clrMapOvr>
    <a:masterClrMapping/>
  </p:clrMapOvr>
  <p:transition xmlns:p14="http://schemas.microsoft.com/office/powerpoint/2010/main"/>
</p:sldLayout>
</file>

<file path=ppt/slideLayouts/slideLayout1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26066"/>
      </p:ext>
    </p:extLst>
  </p:cSld>
  <p:clrMapOvr>
    <a:masterClrMapping/>
  </p:clrMapOvr>
  <p:transition xmlns:p14="http://schemas.microsoft.com/office/powerpoint/2010/main"/>
</p:sldLayout>
</file>

<file path=ppt/slideLayouts/slideLayout1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3401441"/>
      </p:ext>
    </p:extLst>
  </p:cSld>
  <p:clrMapOvr>
    <a:masterClrMapping/>
  </p:clrMapOvr>
  <p:transition xmlns:p14="http://schemas.microsoft.com/office/powerpoint/2010/main"/>
</p:sldLayout>
</file>

<file path=ppt/slideLayouts/slideLayout1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575874"/>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8458503"/>
      </p:ext>
    </p:extLst>
  </p:cSld>
  <p:clrMapOvr>
    <a:masterClrMapping/>
  </p:clrMapOvr>
  <p:transition xmlns:p14="http://schemas.microsoft.com/office/powerpoint/2010/main"/>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6392261"/>
      </p:ext>
    </p:extLst>
  </p:cSld>
  <p:clrMapOvr>
    <a:masterClrMapping/>
  </p:clrMapOvr>
  <p:transition xmlns:p14="http://schemas.microsoft.com/office/powerpoint/2010/main"/>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32551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450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08909"/>
      </p:ext>
    </p:extLst>
  </p:cSld>
  <p:clrMapOvr>
    <a:masterClrMapping/>
  </p:clrMapOvr>
  <p:transition xmlns:p14="http://schemas.microsoft.com/office/powerpoint/2010/main"/>
</p:sldLayout>
</file>

<file path=ppt/slideLayouts/slideLayout1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7385028"/>
      </p:ext>
    </p:extLst>
  </p:cSld>
  <p:clrMapOvr>
    <a:masterClrMapping/>
  </p:clrMapOvr>
  <p:transition xmlns:p14="http://schemas.microsoft.com/office/powerpoint/2010/main"/>
</p:sldLayout>
</file>

<file path=ppt/slideLayouts/slideLayout1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9343891"/>
      </p:ext>
    </p:extLst>
  </p:cSld>
  <p:clrMapOvr>
    <a:masterClrMapping/>
  </p:clrMapOvr>
  <p:transition xmlns:p14="http://schemas.microsoft.com/office/powerpoint/2010/main"/>
</p:sldLayout>
</file>

<file path=ppt/slideLayouts/slideLayout1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131508"/>
      </p:ext>
    </p:extLst>
  </p:cSld>
  <p:clrMapOvr>
    <a:masterClrMapping/>
  </p:clrMapOvr>
  <p:transition xmlns:p14="http://schemas.microsoft.com/office/powerpoint/2010/main"/>
</p:sldLayout>
</file>

<file path=ppt/slideLayouts/slideLayout1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7250393"/>
      </p:ext>
    </p:extLst>
  </p:cSld>
  <p:clrMapOvr>
    <a:masterClrMapping/>
  </p:clrMapOvr>
  <p:transition xmlns:p14="http://schemas.microsoft.com/office/powerpoint/2010/main"/>
</p:sldLayout>
</file>

<file path=ppt/slideLayouts/slideLayout1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292804"/>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034706"/>
      </p:ext>
    </p:extLst>
  </p:cSld>
  <p:clrMapOvr>
    <a:masterClrMapping/>
  </p:clrMapOvr>
  <p:transition xmlns:p14="http://schemas.microsoft.com/office/powerpoint/2010/main"/>
</p:sldLayout>
</file>

<file path=ppt/slideLayouts/slideLayout1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9885709"/>
      </p:ext>
    </p:extLst>
  </p:cSld>
  <p:clrMapOvr>
    <a:masterClrMapping/>
  </p:clrMapOvr>
  <p:transition xmlns:p14="http://schemas.microsoft.com/office/powerpoint/2010/main"/>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824194"/>
      </p:ext>
    </p:extLst>
  </p:cSld>
  <p:clrMapOvr>
    <a:masterClrMapping/>
  </p:clrMapOvr>
  <p:transition xmlns:p14="http://schemas.microsoft.com/office/powerpoint/2010/main"/>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1707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50602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1985228"/>
      </p:ext>
    </p:extLst>
  </p:cSld>
  <p:clrMapOvr>
    <a:masterClrMapping/>
  </p:clrMapOvr>
  <p:transition xmlns:p14="http://schemas.microsoft.com/office/powerpoint/2010/main"/>
</p:sldLayout>
</file>

<file path=ppt/slideLayouts/slideLayout14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6526151"/>
      </p:ext>
    </p:extLst>
  </p:cSld>
  <p:clrMapOvr>
    <a:masterClrMapping/>
  </p:clrMapOvr>
  <p:transition xmlns:p14="http://schemas.microsoft.com/office/powerpoint/2010/main"/>
</p:sldLayout>
</file>

<file path=ppt/slideLayouts/slideLayout14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364098"/>
      </p:ext>
    </p:extLst>
  </p:cSld>
  <p:clrMapOvr>
    <a:masterClrMapping/>
  </p:clrMapOvr>
  <p:transition xmlns:p14="http://schemas.microsoft.com/office/powerpoint/2010/main"/>
</p:sldLayout>
</file>

<file path=ppt/slideLayouts/slideLayout14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02982"/>
      </p:ext>
    </p:extLst>
  </p:cSld>
  <p:clrMapOvr>
    <a:masterClrMapping/>
  </p:clrMapOvr>
  <p:transition xmlns:p14="http://schemas.microsoft.com/office/powerpoint/2010/main"/>
</p:sldLayout>
</file>

<file path=ppt/slideLayouts/slideLayout14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920662"/>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2900300"/>
      </p:ext>
    </p:extLst>
  </p:cSld>
  <p:clrMapOvr>
    <a:masterClrMapping/>
  </p:clrMapOvr>
  <p:transition xmlns:p14="http://schemas.microsoft.com/office/powerpoint/2010/main"/>
</p:sldLayout>
</file>

<file path=ppt/slideLayouts/slideLayout14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7952"/>
      </p:ext>
    </p:extLst>
  </p:cSld>
  <p:clrMapOvr>
    <a:masterClrMapping/>
  </p:clrMapOvr>
  <p:transition xmlns:p14="http://schemas.microsoft.com/office/powerpoint/2010/main"/>
</p:sldLayout>
</file>

<file path=ppt/slideLayouts/slideLayout14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3388076"/>
      </p:ext>
    </p:extLst>
  </p:cSld>
  <p:clrMapOvr>
    <a:masterClrMapping/>
  </p:clrMapOvr>
  <p:transition xmlns:p14="http://schemas.microsoft.com/office/powerpoint/2010/main"/>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07209"/>
      </p:ext>
    </p:extLst>
  </p:cSld>
  <p:clrMapOvr>
    <a:masterClrMapping/>
  </p:clrMapOvr>
  <p:transition xmlns:p14="http://schemas.microsoft.com/office/powerpoint/2010/main"/>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7907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1227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021062"/>
      </p:ext>
    </p:extLst>
  </p:cSld>
  <p:clrMapOvr>
    <a:masterClrMapping/>
  </p:clrMapOvr>
  <p:transition xmlns:p14="http://schemas.microsoft.com/office/powerpoint/2010/main"/>
</p:sldLayout>
</file>

<file path=ppt/slideLayouts/slideLayout1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149374"/>
      </p:ext>
    </p:extLst>
  </p:cSld>
  <p:clrMapOvr>
    <a:masterClrMapping/>
  </p:clrMapOvr>
  <p:transition xmlns:p14="http://schemas.microsoft.com/office/powerpoint/2010/main"/>
</p:sldLayout>
</file>

<file path=ppt/slideLayouts/slideLayout1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361039"/>
      </p:ext>
    </p:extLst>
  </p:cSld>
  <p:clrMapOvr>
    <a:masterClrMapping/>
  </p:clrMapOvr>
  <p:transition xmlns:p14="http://schemas.microsoft.com/office/powerpoint/2010/main"/>
</p:sldLayout>
</file>

<file path=ppt/slideLayouts/slideLayout1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0899998"/>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2283290"/>
      </p:ext>
    </p:extLst>
  </p:cSld>
  <p:clrMapOvr>
    <a:masterClrMapping/>
  </p:clrMapOvr>
  <p:transition xmlns:p14="http://schemas.microsoft.com/office/powerpoint/2010/main"/>
</p:sldLayout>
</file>

<file path=ppt/slideLayouts/slideLayout1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578246"/>
      </p:ext>
    </p:extLst>
  </p:cSld>
  <p:clrMapOvr>
    <a:masterClrMapping/>
  </p:clrMapOvr>
  <p:transition xmlns:p14="http://schemas.microsoft.com/office/powerpoint/2010/main"/>
</p:sldLayout>
</file>

<file path=ppt/slideLayouts/slideLayout1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9624596"/>
      </p:ext>
    </p:extLst>
  </p:cSld>
  <p:clrMapOvr>
    <a:masterClrMapping/>
  </p:clrMapOvr>
  <p:transition xmlns:p14="http://schemas.microsoft.com/office/powerpoint/2010/main"/>
</p:sldLayout>
</file>

<file path=ppt/slideLayouts/slideLayout1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6221728"/>
      </p:ext>
    </p:extLst>
  </p:cSld>
  <p:clrMapOvr>
    <a:masterClrMapping/>
  </p:clrMapOvr>
  <p:transition xmlns:p14="http://schemas.microsoft.com/office/powerpoint/2010/main"/>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8931120"/>
      </p:ext>
    </p:extLst>
  </p:cSld>
  <p:clrMapOvr>
    <a:masterClrMapping/>
  </p:clrMapOvr>
  <p:transition xmlns:p14="http://schemas.microsoft.com/office/powerpoint/2010/main"/>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87115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6365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6733409"/>
      </p:ext>
    </p:extLst>
  </p:cSld>
  <p:clrMapOvr>
    <a:masterClrMapping/>
  </p:clrMapOvr>
  <p:transition xmlns:p14="http://schemas.microsoft.com/office/powerpoint/2010/main"/>
</p:sldLayout>
</file>

<file path=ppt/slideLayouts/slideLayout1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5122226"/>
      </p:ext>
    </p:extLst>
  </p:cSld>
  <p:clrMapOvr>
    <a:masterClrMapping/>
  </p:clrMapOvr>
  <p:transition xmlns:p14="http://schemas.microsoft.com/office/powerpoint/2010/main"/>
</p:sldLayout>
</file>

<file path=ppt/slideLayouts/slideLayout1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3515996"/>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6089477"/>
      </p:ext>
    </p:extLst>
  </p:cSld>
  <p:clrMapOvr>
    <a:masterClrMapping/>
  </p:clrMapOvr>
  <p:transition xmlns:p14="http://schemas.microsoft.com/office/powerpoint/2010/main"/>
</p:sldLayout>
</file>

<file path=ppt/slideLayouts/slideLayout1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61373"/>
      </p:ext>
    </p:extLst>
  </p:cSld>
  <p:clrMapOvr>
    <a:masterClrMapping/>
  </p:clrMapOvr>
  <p:transition xmlns:p14="http://schemas.microsoft.com/office/powerpoint/2010/main"/>
</p:sldLayout>
</file>

<file path=ppt/slideLayouts/slideLayout1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413683"/>
      </p:ext>
    </p:extLst>
  </p:cSld>
  <p:clrMapOvr>
    <a:masterClrMapping/>
  </p:clrMapOvr>
  <p:transition xmlns:p14="http://schemas.microsoft.com/office/powerpoint/2010/main"/>
</p:sldLayout>
</file>

<file path=ppt/slideLayouts/slideLayout1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2699964"/>
      </p:ext>
    </p:extLst>
  </p:cSld>
  <p:clrMapOvr>
    <a:masterClrMapping/>
  </p:clrMapOvr>
  <p:transition xmlns:p14="http://schemas.microsoft.com/office/powerpoint/2010/main"/>
</p:sldLayout>
</file>

<file path=ppt/slideLayouts/slideLayout1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7912965"/>
      </p:ext>
    </p:extLst>
  </p:cSld>
  <p:clrMapOvr>
    <a:masterClrMapping/>
  </p:clrMapOvr>
  <p:transition xmlns:p14="http://schemas.microsoft.com/office/powerpoint/2010/main"/>
</p:sldLayout>
</file>

<file path=ppt/slideLayouts/slideLayout1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2009283"/>
      </p:ext>
    </p:extLst>
  </p:cSld>
  <p:clrMapOvr>
    <a:masterClrMapping/>
  </p:clrMapOvr>
  <p:transition xmlns:p14="http://schemas.microsoft.com/office/powerpoint/2010/main"/>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0874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24590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5233793"/>
      </p:ext>
    </p:extLst>
  </p:cSld>
  <p:clrMapOvr>
    <a:masterClrMapping/>
  </p:clrMapOvr>
  <p:transition xmlns:p14="http://schemas.microsoft.com/office/powerpoint/2010/main"/>
</p:sldLayout>
</file>

<file path=ppt/slideLayouts/slideLayout1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3720381"/>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8741"/>
      </p:ext>
    </p:extLst>
  </p:cSld>
  <p:clrMapOvr>
    <a:masterClrMapping/>
  </p:clrMapOvr>
  <p:transition xmlns:p14="http://schemas.microsoft.com/office/powerpoint/2010/main"/>
</p:sldLayout>
</file>

<file path=ppt/slideLayouts/slideLayout1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9305678"/>
      </p:ext>
    </p:extLst>
  </p:cSld>
  <p:clrMapOvr>
    <a:masterClrMapping/>
  </p:clrMapOvr>
  <p:transition xmlns:p14="http://schemas.microsoft.com/office/powerpoint/2010/main"/>
</p:sldLayout>
</file>

<file path=ppt/slideLayouts/slideLayout1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474474"/>
      </p:ext>
    </p:extLst>
  </p:cSld>
  <p:clrMapOvr>
    <a:masterClrMapping/>
  </p:clrMapOvr>
  <p:transition xmlns:p14="http://schemas.microsoft.com/office/powerpoint/2010/main"/>
</p:sldLayout>
</file>

<file path=ppt/slideLayouts/slideLayout1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783290"/>
      </p:ext>
    </p:extLst>
  </p:cSld>
  <p:clrMapOvr>
    <a:masterClrMapping/>
  </p:clrMapOvr>
  <p:transition xmlns:p14="http://schemas.microsoft.com/office/powerpoint/2010/main"/>
</p:sldLayout>
</file>

<file path=ppt/slideLayouts/slideLayout1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206807"/>
      </p:ext>
    </p:extLst>
  </p:cSld>
  <p:clrMapOvr>
    <a:masterClrMapping/>
  </p:clrMapOvr>
  <p:transition xmlns:p14="http://schemas.microsoft.com/office/powerpoint/2010/main"/>
</p:sldLayout>
</file>

<file path=ppt/slideLayouts/slideLayout1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833781"/>
      </p:ext>
    </p:extLst>
  </p:cSld>
  <p:clrMapOvr>
    <a:masterClrMapping/>
  </p:clrMapOvr>
  <p:transition xmlns:p14="http://schemas.microsoft.com/office/powerpoint/2010/main"/>
</p:sldLayout>
</file>

<file path=ppt/slideLayouts/slideLayout1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50311"/>
      </p:ext>
    </p:extLst>
  </p:cSld>
  <p:clrMapOvr>
    <a:masterClrMapping/>
  </p:clrMapOvr>
  <p:transition xmlns:p14="http://schemas.microsoft.com/office/powerpoint/2010/main"/>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8571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679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79945"/>
      </p:ext>
    </p:extLst>
  </p:cSld>
  <p:clrMapOvr>
    <a:masterClrMapping/>
  </p:clrMapOvr>
  <p:transition xmlns:p14="http://schemas.microsoft.com/office/powerpoint/2010/mai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214084"/>
      </p:ext>
    </p:extLst>
  </p:cSld>
  <p:clrMapOvr>
    <a:masterClrMapping/>
  </p:clrMapOvr>
  <p:transition xmlns:p14="http://schemas.microsoft.com/office/powerpoint/2010/main"/>
</p:sldLayout>
</file>

<file path=ppt/slideLayouts/slideLayout1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5720971"/>
      </p:ext>
    </p:extLst>
  </p:cSld>
  <p:clrMapOvr>
    <a:masterClrMapping/>
  </p:clrMapOvr>
  <p:transition xmlns:p14="http://schemas.microsoft.com/office/powerpoint/2010/main"/>
</p:sldLayout>
</file>

<file path=ppt/slideLayouts/slideLayout1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531794"/>
      </p:ext>
    </p:extLst>
  </p:cSld>
  <p:clrMapOvr>
    <a:masterClrMapping/>
  </p:clrMapOvr>
  <p:transition xmlns:p14="http://schemas.microsoft.com/office/powerpoint/2010/main"/>
</p:sldLayout>
</file>

<file path=ppt/slideLayouts/slideLayout1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6181080"/>
      </p:ext>
    </p:extLst>
  </p:cSld>
  <p:clrMapOvr>
    <a:masterClrMapping/>
  </p:clrMapOvr>
  <p:transition xmlns:p14="http://schemas.microsoft.com/office/powerpoint/2010/main"/>
</p:sldLayout>
</file>

<file path=ppt/slideLayouts/slideLayout1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24268"/>
      </p:ext>
    </p:extLst>
  </p:cSld>
  <p:clrMapOvr>
    <a:masterClrMapping/>
  </p:clrMapOvr>
  <p:transition xmlns:p14="http://schemas.microsoft.com/office/powerpoint/2010/main"/>
</p:sldLayout>
</file>

<file path=ppt/slideLayouts/slideLayout1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6597693"/>
      </p:ext>
    </p:extLst>
  </p:cSld>
  <p:clrMapOvr>
    <a:masterClrMapping/>
  </p:clrMapOvr>
  <p:transition xmlns:p14="http://schemas.microsoft.com/office/powerpoint/2010/main"/>
</p:sldLayout>
</file>

<file path=ppt/slideLayouts/slideLayout1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6016434"/>
      </p:ext>
    </p:extLst>
  </p:cSld>
  <p:clrMapOvr>
    <a:masterClrMapping/>
  </p:clrMapOvr>
  <p:transition xmlns:p14="http://schemas.microsoft.com/office/powerpoint/2010/main"/>
</p:sldLayout>
</file>

<file path=ppt/slideLayouts/slideLayout1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187851"/>
      </p:ext>
    </p:extLst>
  </p:cSld>
  <p:clrMapOvr>
    <a:masterClrMapping/>
  </p:clrMapOvr>
  <p:transition xmlns:p14="http://schemas.microsoft.com/office/powerpoint/2010/main"/>
</p:sldLayout>
</file>

<file path=ppt/slideLayouts/slideLayout1488.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timing>
    <p:tnLst>
      <p:par>
        <p:cTn xmlns:p14="http://schemas.microsoft.com/office/powerpoint/2010/main" id="1" dur="indefinite" restart="never" nodeType="tmRoot"/>
      </p:par>
    </p:tnLst>
  </p:timing>
</p:sldLayout>
</file>

<file path=ppt/slideLayouts/slideLayout1489.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0.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timing>
    <p:tnLst>
      <p:par>
        <p:cTn xmlns:p14="http://schemas.microsoft.com/office/powerpoint/2010/main" id="1" dur="indefinite" restart="never" nodeType="tmRoot"/>
      </p:par>
    </p:tnLst>
  </p:timing>
</p:sldLayout>
</file>

<file path=ppt/slideLayouts/slideLayout1491.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timing>
    <p:tnLst>
      <p:par>
        <p:cTn xmlns:p14="http://schemas.microsoft.com/office/powerpoint/2010/main" id="1" dur="indefinite" restart="never" nodeType="tmRoot"/>
      </p:par>
    </p:tnLst>
  </p:timing>
</p:sldLayout>
</file>

<file path=ppt/slideLayouts/slideLayout1492.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timing>
    <p:tnLst>
      <p:par>
        <p:cTn xmlns:p14="http://schemas.microsoft.com/office/powerpoint/2010/main" id="1" dur="indefinite" restart="never" nodeType="tmRoot"/>
      </p:par>
    </p:tnLst>
  </p:timing>
</p:sldLayout>
</file>

<file path=ppt/slideLayouts/slideLayout1493.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timing>
    <p:tnLst>
      <p:par>
        <p:cTn xmlns:p14="http://schemas.microsoft.com/office/powerpoint/2010/main" id="1" dur="indefinite" restart="never" nodeType="tmRoot"/>
      </p:par>
    </p:tnLst>
  </p:timing>
</p:sldLayout>
</file>

<file path=ppt/slideLayouts/slideLayout1494.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timing>
    <p:tnLst>
      <p:par>
        <p:cTn xmlns:p14="http://schemas.microsoft.com/office/powerpoint/2010/main" id="1" dur="indefinite" restart="never" nodeType="tmRoot"/>
      </p:par>
    </p:tnLst>
  </p:timing>
</p:sldLayout>
</file>

<file path=ppt/slideLayouts/slideLayout1495.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21169761"/>
      </p:ext>
    </p:extLst>
  </p:cSld>
  <p:clrMapOvr>
    <a:masterClrMapping/>
  </p:clrMapOvr>
  <p:timing>
    <p:tnLst>
      <p:par>
        <p:cTn xmlns:p14="http://schemas.microsoft.com/office/powerpoint/2010/main" id="1" dur="indefinite" restart="never" nodeType="tmRoot"/>
      </p:par>
    </p:tnLst>
  </p:timing>
</p:sldLayout>
</file>

<file path=ppt/slideLayouts/slideLayout1496.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095717963"/>
      </p:ext>
    </p:extLst>
  </p:cSld>
  <p:clrMapOvr>
    <a:masterClrMapping/>
  </p:clrMapOvr>
  <p:timing>
    <p:tnLst>
      <p:par>
        <p:cTn xmlns:p14="http://schemas.microsoft.com/office/powerpoint/2010/main" id="1" dur="indefinite" restart="never" nodeType="tmRoot"/>
      </p:par>
    </p:tnLst>
  </p:timing>
</p:sldLayout>
</file>

<file path=ppt/slideLayouts/slideLayout1497.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712503997"/>
      </p:ext>
    </p:extLst>
  </p:cSld>
  <p:clrMapOvr>
    <a:masterClrMapping/>
  </p:clrMapOvr>
  <p:timing>
    <p:tnLst>
      <p:par>
        <p:cTn xmlns:p14="http://schemas.microsoft.com/office/powerpoint/2010/main" id="1" dur="indefinite" restart="never" nodeType="tmRoot"/>
      </p:par>
    </p:tnLst>
  </p:timing>
</p:sldLayout>
</file>

<file path=ppt/slideLayouts/slideLayout1498.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39580925"/>
      </p:ext>
    </p:extLst>
  </p:cSld>
  <p:clrMapOvr>
    <a:masterClrMapping/>
  </p:clrMapOvr>
  <p:timing>
    <p:tnLst>
      <p:par>
        <p:cTn xmlns:p14="http://schemas.microsoft.com/office/powerpoint/2010/main" id="1" dur="indefinite" restart="never" nodeType="tmRoot"/>
      </p:par>
    </p:tnLst>
  </p:timing>
</p:sldLayout>
</file>

<file path=ppt/slideLayouts/slideLayout1499.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80382005"/>
      </p:ext>
    </p:extLst>
  </p:cSld>
  <p:clrMapOvr>
    <a:masterClrMapping/>
  </p:clrMapOvr>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847535455"/>
      </p:ext>
    </p:extLst>
  </p:cSld>
  <p:clrMapOvr>
    <a:masterClrMapping/>
  </p:clrMapOvr>
  <p:transition xmlns:p14="http://schemas.microsoft.com/office/powerpoint/2010/mai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xmlns:p14="http://schemas.microsoft.com/office/powerpoint/2010/main"/>
</p:sldLayout>
</file>

<file path=ppt/slideLayouts/slideLayout1500.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616360243"/>
      </p:ext>
    </p:extLst>
  </p:cSld>
  <p:clrMapOvr>
    <a:masterClrMapping/>
  </p:clrMapOvr>
  <p:timing>
    <p:tnLst>
      <p:par>
        <p:cTn xmlns:p14="http://schemas.microsoft.com/office/powerpoint/2010/main" id="1" dur="indefinite" restart="never" nodeType="tmRoot"/>
      </p:par>
    </p:tnLst>
  </p:timing>
</p:sldLayout>
</file>

<file path=ppt/slideLayouts/slideLayout1501.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30836738"/>
      </p:ext>
    </p:extLst>
  </p:cSld>
  <p:clrMapOvr>
    <a:masterClrMapping/>
  </p:clrMapOvr>
  <p:timing>
    <p:tnLst>
      <p:par>
        <p:cTn xmlns:p14="http://schemas.microsoft.com/office/powerpoint/2010/main" id="1" dur="indefinite" restart="never" nodeType="tmRoot"/>
      </p:par>
    </p:tnLst>
  </p:timing>
</p:sldLayout>
</file>

<file path=ppt/slideLayouts/slideLayout1502.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979659584"/>
      </p:ext>
    </p:extLst>
  </p:cSld>
  <p:clrMapOvr>
    <a:masterClrMapping/>
  </p:clrMapOvr>
  <p:timing>
    <p:tnLst>
      <p:par>
        <p:cTn xmlns:p14="http://schemas.microsoft.com/office/powerpoint/2010/main" id="1" dur="indefinite" restart="never" nodeType="tmRoot"/>
      </p:par>
    </p:tnLst>
  </p:timing>
</p:sldLayout>
</file>

<file path=ppt/slideLayouts/slideLayout1503.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000635482"/>
      </p:ext>
    </p:extLst>
  </p:cSld>
  <p:clrMapOvr>
    <a:masterClrMapping/>
  </p:clrMapOvr>
  <p:timing>
    <p:tnLst>
      <p:par>
        <p:cTn xmlns:p14="http://schemas.microsoft.com/office/powerpoint/2010/main" id="1" dur="indefinite" restart="never" nodeType="tmRoot"/>
      </p:par>
    </p:tnLst>
  </p:timing>
</p:sldLayout>
</file>

<file path=ppt/slideLayouts/slideLayout1504.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211270273"/>
      </p:ext>
    </p:extLst>
  </p:cSld>
  <p:clrMapOvr>
    <a:masterClrMapping/>
  </p:clrMapOvr>
  <p:timing>
    <p:tnLst>
      <p:par>
        <p:cTn xmlns:p14="http://schemas.microsoft.com/office/powerpoint/2010/main" id="1" dur="indefinite" restart="never" nodeType="tmRoot"/>
      </p:par>
    </p:tnLst>
  </p:timing>
</p:sldLayout>
</file>

<file path=ppt/slideLayouts/slideLayout1505.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5089216"/>
      </p:ext>
    </p:extLst>
  </p:cSld>
  <p:clrMapOvr>
    <a:masterClrMapping/>
  </p:clrMapOvr>
  <p:timing>
    <p:tnLst>
      <p:par>
        <p:cTn xmlns:p14="http://schemas.microsoft.com/office/powerpoint/2010/main" id="1" dur="indefinite" restart="never" nodeType="tmRoot"/>
      </p:par>
    </p:tnLst>
  </p:timing>
</p:sldLayout>
</file>

<file path=ppt/slideLayouts/slideLayout1506.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175133650"/>
      </p:ext>
    </p:extLst>
  </p:cSld>
  <p:clrMapOvr>
    <a:masterClrMapping/>
  </p:clrMapOvr>
  <p:timing>
    <p:tnLst>
      <p:par>
        <p:cTn xmlns:p14="http://schemas.microsoft.com/office/powerpoint/2010/main" id="1" dur="indefinite" restart="never" nodeType="tmRoot"/>
      </p:par>
    </p:tnLst>
  </p:timing>
</p:sldLayout>
</file>

<file path=ppt/slideLayouts/slideLayout1507.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15379239"/>
      </p:ext>
    </p:extLst>
  </p:cSld>
  <p:clrMapOvr>
    <a:masterClrMapping/>
  </p:clrMapOvr>
  <p:timing>
    <p:tnLst>
      <p:par>
        <p:cTn xmlns:p14="http://schemas.microsoft.com/office/powerpoint/2010/main" id="1" dur="indefinite" restart="never" nodeType="tmRoot"/>
      </p:par>
    </p:tnLst>
  </p:timing>
</p:sldLayout>
</file>

<file path=ppt/slideLayouts/slideLayout1508.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5/6/17</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17163190"/>
      </p:ext>
    </p:extLst>
  </p:cSld>
  <p:clrMapOvr>
    <a:masterClrMapping/>
  </p:clrMapOvr>
  <p:timing>
    <p:tnLst>
      <p:par>
        <p:cTn xmlns:p14="http://schemas.microsoft.com/office/powerpoint/2010/main" id="1" dur="indefinite" restart="never" nodeType="tmRoot"/>
      </p:par>
    </p:tnLst>
  </p:timing>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1420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xmlns:p14="http://schemas.microsoft.com/office/powerpoint/2010/main"/>
</p:sldLayout>
</file>

<file path=ppt/slideLayouts/slideLayout1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763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1317608"/>
      </p:ext>
    </p:extLst>
  </p:cSld>
  <p:clrMapOvr>
    <a:masterClrMapping/>
  </p:clrMapOvr>
  <p:transition xmlns:p14="http://schemas.microsoft.com/office/powerpoint/2010/main"/>
</p:sldLayout>
</file>

<file path=ppt/slideLayouts/slideLayout15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547157"/>
      </p:ext>
    </p:extLst>
  </p:cSld>
  <p:clrMapOvr>
    <a:masterClrMapping/>
  </p:clrMapOvr>
  <p:transition xmlns:p14="http://schemas.microsoft.com/office/powerpoint/2010/main"/>
</p:sldLayout>
</file>

<file path=ppt/slideLayouts/slideLayout15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366942"/>
      </p:ext>
    </p:extLst>
  </p:cSld>
  <p:clrMapOvr>
    <a:masterClrMapping/>
  </p:clrMapOvr>
  <p:transition xmlns:p14="http://schemas.microsoft.com/office/powerpoint/2010/main"/>
</p:sldLayout>
</file>

<file path=ppt/slideLayouts/slideLayout15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9146044"/>
      </p:ext>
    </p:extLst>
  </p:cSld>
  <p:clrMapOvr>
    <a:masterClrMapping/>
  </p:clrMapOvr>
  <p:transition xmlns:p14="http://schemas.microsoft.com/office/powerpoint/2010/main"/>
</p:sldLayout>
</file>

<file path=ppt/slideLayouts/slideLayout15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177631"/>
      </p:ext>
    </p:extLst>
  </p:cSld>
  <p:clrMapOvr>
    <a:masterClrMapping/>
  </p:clrMapOvr>
  <p:transition xmlns:p14="http://schemas.microsoft.com/office/powerpoint/2010/main"/>
</p:sldLayout>
</file>

<file path=ppt/slideLayouts/slideLayout15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24343"/>
      </p:ext>
    </p:extLst>
  </p:cSld>
  <p:clrMapOvr>
    <a:masterClrMapping/>
  </p:clrMapOvr>
  <p:transition xmlns:p14="http://schemas.microsoft.com/office/powerpoint/2010/main"/>
</p:sldLayout>
</file>

<file path=ppt/slideLayouts/slideLayout15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657091"/>
      </p:ext>
    </p:extLst>
  </p:cSld>
  <p:clrMapOvr>
    <a:masterClrMapping/>
  </p:clrMapOvr>
  <p:transition xmlns:p14="http://schemas.microsoft.com/office/powerpoint/2010/main"/>
</p:sldLayout>
</file>

<file path=ppt/slideLayouts/slideLayout15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509516"/>
      </p:ext>
    </p:extLst>
  </p:cSld>
  <p:clrMapOvr>
    <a:masterClrMapping/>
  </p:clrMapOvr>
  <p:transition xmlns:p14="http://schemas.microsoft.com/office/powerpoint/2010/main"/>
</p:sldLayout>
</file>

<file path=ppt/slideLayouts/slideLayout15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025913"/>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xmlns:p14="http://schemas.microsoft.com/office/powerpoint/2010/main"/>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542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0654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706598"/>
      </p:ext>
    </p:extLst>
  </p:cSld>
  <p:clrMapOvr>
    <a:masterClrMapping/>
  </p:clrMapOvr>
  <p:transition xmlns:p14="http://schemas.microsoft.com/office/powerpoint/2010/main"/>
</p:sldLayout>
</file>

<file path=ppt/slideLayouts/slideLayout15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4574290"/>
      </p:ext>
    </p:extLst>
  </p:cSld>
  <p:clrMapOvr>
    <a:masterClrMapping/>
  </p:clrMapOvr>
  <p:transition xmlns:p14="http://schemas.microsoft.com/office/powerpoint/2010/main"/>
</p:sldLayout>
</file>

<file path=ppt/slideLayouts/slideLayout15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88619"/>
      </p:ext>
    </p:extLst>
  </p:cSld>
  <p:clrMapOvr>
    <a:masterClrMapping/>
  </p:clrMapOvr>
  <p:transition xmlns:p14="http://schemas.microsoft.com/office/powerpoint/2010/main"/>
</p:sldLayout>
</file>

<file path=ppt/slideLayouts/slideLayout15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171227"/>
      </p:ext>
    </p:extLst>
  </p:cSld>
  <p:clrMapOvr>
    <a:masterClrMapping/>
  </p:clrMapOvr>
  <p:transition xmlns:p14="http://schemas.microsoft.com/office/powerpoint/2010/main"/>
</p:sldLayout>
</file>

<file path=ppt/slideLayouts/slideLayout15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4696856"/>
      </p:ext>
    </p:extLst>
  </p:cSld>
  <p:clrMapOvr>
    <a:masterClrMapping/>
  </p:clrMapOvr>
  <p:transition xmlns:p14="http://schemas.microsoft.com/office/powerpoint/2010/main"/>
</p:sldLayout>
</file>

<file path=ppt/slideLayouts/slideLayout15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8895656"/>
      </p:ext>
    </p:extLst>
  </p:cSld>
  <p:clrMapOvr>
    <a:masterClrMapping/>
  </p:clrMapOvr>
  <p:transition xmlns:p14="http://schemas.microsoft.com/office/powerpoint/2010/main"/>
</p:sldLayout>
</file>

<file path=ppt/slideLayouts/slideLayout15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958333"/>
      </p:ext>
    </p:extLst>
  </p:cSld>
  <p:clrMapOvr>
    <a:masterClrMapping/>
  </p:clrMapOvr>
  <p:transition xmlns:p14="http://schemas.microsoft.com/office/powerpoint/2010/main"/>
</p:sldLayout>
</file>

<file path=ppt/slideLayouts/slideLayout15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922636"/>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xmlns:p14="http://schemas.microsoft.com/office/powerpoint/2010/main"/>
</p:sldLayout>
</file>

<file path=ppt/slideLayouts/slideLayout15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363826"/>
      </p:ext>
    </p:extLst>
  </p:cSld>
  <p:clrMapOvr>
    <a:masterClrMapping/>
  </p:clrMapOvr>
  <p:transition xmlns:p14="http://schemas.microsoft.com/office/powerpoint/2010/main"/>
</p:sldLayout>
</file>

<file path=ppt/slideLayouts/slideLayout15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87763857"/>
      </p:ext>
    </p:extLst>
  </p:cSld>
  <p:clrMapOvr>
    <a:masterClrMapping/>
  </p:clrMapOvr>
  <p:transition xmlns:p14="http://schemas.microsoft.com/office/powerpoint/2010/main"/>
</p:sldLayout>
</file>

<file path=ppt/slideLayouts/slideLayout15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2899129481"/>
      </p:ext>
    </p:extLst>
  </p:cSld>
  <p:clrMapOvr>
    <a:masterClrMapping/>
  </p:clrMapOvr>
  <p:transition xmlns:p14="http://schemas.microsoft.com/office/powerpoint/2010/main"/>
</p:sldLayout>
</file>

<file path=ppt/slideLayouts/slideLayout15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176225030"/>
      </p:ext>
    </p:extLst>
  </p:cSld>
  <p:clrMapOvr>
    <a:masterClrMapping/>
  </p:clrMapOvr>
  <p:transition xmlns:p14="http://schemas.microsoft.com/office/powerpoint/2010/main"/>
</p:sldLayout>
</file>

<file path=ppt/slideLayouts/slideLayout15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02901215"/>
      </p:ext>
    </p:extLst>
  </p:cSld>
  <p:clrMapOvr>
    <a:masterClrMapping/>
  </p:clrMapOvr>
  <p:transition xmlns:p14="http://schemas.microsoft.com/office/powerpoint/2010/main"/>
</p:sldLayout>
</file>

<file path=ppt/slideLayouts/slideLayout15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933001874"/>
      </p:ext>
    </p:extLst>
  </p:cSld>
  <p:clrMapOvr>
    <a:masterClrMapping/>
  </p:clrMapOvr>
  <p:transition xmlns:p14="http://schemas.microsoft.com/office/powerpoint/2010/main"/>
</p:sldLayout>
</file>

<file path=ppt/slideLayouts/slideLayout15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690589397"/>
      </p:ext>
    </p:extLst>
  </p:cSld>
  <p:clrMapOvr>
    <a:masterClrMapping/>
  </p:clrMapOvr>
  <p:transition xmlns:p14="http://schemas.microsoft.com/office/powerpoint/2010/main"/>
</p:sldLayout>
</file>

<file path=ppt/slideLayouts/slideLayout15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3090742686"/>
      </p:ext>
    </p:extLst>
  </p:cSld>
  <p:clrMapOvr>
    <a:masterClrMapping/>
  </p:clrMapOvr>
  <p:transition xmlns:p14="http://schemas.microsoft.com/office/powerpoint/2010/main"/>
</p:sldLayout>
</file>

<file path=ppt/slideLayouts/slideLayout15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3936983643"/>
      </p:ext>
    </p:extLst>
  </p:cSld>
  <p:clrMapOvr>
    <a:masterClrMapping/>
  </p:clrMapOvr>
  <p:transition xmlns:p14="http://schemas.microsoft.com/office/powerpoint/2010/main"/>
</p:sldLayout>
</file>

<file path=ppt/slideLayouts/slideLayout15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2916644124"/>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xmlns:p14="http://schemas.microsoft.com/office/powerpoint/2010/main"/>
</p:sldLayout>
</file>

<file path=ppt/slideLayouts/slideLayout15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44153892"/>
      </p:ext>
    </p:extLst>
  </p:cSld>
  <p:clrMapOvr>
    <a:masterClrMapping/>
  </p:clrMapOvr>
  <p:transition xmlns:p14="http://schemas.microsoft.com/office/powerpoint/2010/main"/>
</p:sldLayout>
</file>

<file path=ppt/slideLayouts/slideLayout15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2888997255"/>
      </p:ext>
    </p:extLst>
  </p:cSld>
  <p:clrMapOvr>
    <a:masterClrMapping/>
  </p:clrMapOvr>
  <p:transition xmlns:p14="http://schemas.microsoft.com/office/powerpoint/2010/main"/>
</p:sldLayout>
</file>

<file path=ppt/slideLayouts/slideLayout154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006869843"/>
      </p:ext>
    </p:extLst>
  </p:cSld>
  <p:clrMapOvr>
    <a:masterClrMapping/>
  </p:clrMapOvr>
  <p:transition xmlns:p14="http://schemas.microsoft.com/office/powerpoint/2010/main"/>
</p:sldLayout>
</file>

<file path=ppt/slideLayouts/slideLayout1543.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3829787465"/>
      </p:ext>
    </p:extLst>
  </p:cSld>
  <p:clrMapOvr>
    <a:masterClrMapping/>
  </p:clrMapOvr>
  <p:transition xmlns:p14="http://schemas.microsoft.com/office/powerpoint/2010/main"/>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95034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362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708136"/>
      </p:ext>
    </p:extLst>
  </p:cSld>
  <p:clrMapOvr>
    <a:masterClrMapping/>
  </p:clrMapOvr>
  <p:transition xmlns:p14="http://schemas.microsoft.com/office/powerpoint/2010/main"/>
</p:sldLayout>
</file>

<file path=ppt/slideLayouts/slideLayout15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7159527"/>
      </p:ext>
    </p:extLst>
  </p:cSld>
  <p:clrMapOvr>
    <a:masterClrMapping/>
  </p:clrMapOvr>
  <p:transition xmlns:p14="http://schemas.microsoft.com/office/powerpoint/2010/main"/>
</p:sldLayout>
</file>

<file path=ppt/slideLayouts/slideLayout15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9445497"/>
      </p:ext>
    </p:extLst>
  </p:cSld>
  <p:clrMapOvr>
    <a:masterClrMapping/>
  </p:clrMapOvr>
  <p:transition xmlns:p14="http://schemas.microsoft.com/office/powerpoint/2010/main"/>
</p:sldLayout>
</file>

<file path=ppt/slideLayouts/slideLayout15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1099460"/>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xmlns:p14="http://schemas.microsoft.com/office/powerpoint/2010/main"/>
</p:sldLayout>
</file>

<file path=ppt/slideLayouts/slideLayout15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0212805"/>
      </p:ext>
    </p:extLst>
  </p:cSld>
  <p:clrMapOvr>
    <a:masterClrMapping/>
  </p:clrMapOvr>
  <p:transition xmlns:p14="http://schemas.microsoft.com/office/powerpoint/2010/main"/>
</p:sldLayout>
</file>

<file path=ppt/slideLayouts/slideLayout15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114566"/>
      </p:ext>
    </p:extLst>
  </p:cSld>
  <p:clrMapOvr>
    <a:masterClrMapping/>
  </p:clrMapOvr>
  <p:transition xmlns:p14="http://schemas.microsoft.com/office/powerpoint/2010/main"/>
</p:sldLayout>
</file>

<file path=ppt/slideLayouts/slideLayout15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632324"/>
      </p:ext>
    </p:extLst>
  </p:cSld>
  <p:clrMapOvr>
    <a:masterClrMapping/>
  </p:clrMapOvr>
  <p:transition xmlns:p14="http://schemas.microsoft.com/office/powerpoint/2010/main"/>
</p:sldLayout>
</file>

<file path=ppt/slideLayouts/slideLayout15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092592"/>
      </p:ext>
    </p:extLst>
  </p:cSld>
  <p:clrMapOvr>
    <a:masterClrMapping/>
  </p:clrMapOvr>
  <p:transition xmlns:p14="http://schemas.microsoft.com/office/powerpoint/2010/main"/>
</p:sldLayout>
</file>

<file path=ppt/slideLayouts/slideLayout15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61028"/>
      </p:ext>
    </p:extLst>
  </p:cSld>
  <p:clrMapOvr>
    <a:masterClrMapping/>
  </p:clrMapOvr>
  <p:transition xmlns:p14="http://schemas.microsoft.com/office/powerpoint/2010/main"/>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9741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9553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99569"/>
      </p:ext>
    </p:extLst>
  </p:cSld>
  <p:clrMapOvr>
    <a:masterClrMapping/>
  </p:clrMapOvr>
  <p:transition xmlns:p14="http://schemas.microsoft.com/office/powerpoint/2010/main"/>
</p:sldLayout>
</file>

<file path=ppt/slideLayouts/slideLayout15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923128"/>
      </p:ext>
    </p:extLst>
  </p:cSld>
  <p:clrMapOvr>
    <a:masterClrMapping/>
  </p:clrMapOvr>
  <p:transition xmlns:p14="http://schemas.microsoft.com/office/powerpoint/2010/main"/>
</p:sldLayout>
</file>

<file path=ppt/slideLayouts/slideLayout15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6609558"/>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xmlns:p14="http://schemas.microsoft.com/office/powerpoint/2010/main"/>
</p:sldLayout>
</file>

<file path=ppt/slideLayouts/slideLayout15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0365812"/>
      </p:ext>
    </p:extLst>
  </p:cSld>
  <p:clrMapOvr>
    <a:masterClrMapping/>
  </p:clrMapOvr>
  <p:transition xmlns:p14="http://schemas.microsoft.com/office/powerpoint/2010/main"/>
</p:sldLayout>
</file>

<file path=ppt/slideLayouts/slideLayout15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2322513"/>
      </p:ext>
    </p:extLst>
  </p:cSld>
  <p:clrMapOvr>
    <a:masterClrMapping/>
  </p:clrMapOvr>
  <p:transition xmlns:p14="http://schemas.microsoft.com/office/powerpoint/2010/main"/>
</p:sldLayout>
</file>

<file path=ppt/slideLayouts/slideLayout15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4025228"/>
      </p:ext>
    </p:extLst>
  </p:cSld>
  <p:clrMapOvr>
    <a:masterClrMapping/>
  </p:clrMapOvr>
  <p:transition xmlns:p14="http://schemas.microsoft.com/office/powerpoint/2010/main"/>
</p:sldLayout>
</file>

<file path=ppt/slideLayouts/slideLayout15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228907"/>
      </p:ext>
    </p:extLst>
  </p:cSld>
  <p:clrMapOvr>
    <a:masterClrMapping/>
  </p:clrMapOvr>
  <p:transition xmlns:p14="http://schemas.microsoft.com/office/powerpoint/2010/main"/>
</p:sldLayout>
</file>

<file path=ppt/slideLayouts/slideLayout15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376623"/>
      </p:ext>
    </p:extLst>
  </p:cSld>
  <p:clrMapOvr>
    <a:masterClrMapping/>
  </p:clrMapOvr>
  <p:transition xmlns:p14="http://schemas.microsoft.com/office/powerpoint/2010/main"/>
</p:sldLayout>
</file>

<file path=ppt/slideLayouts/slideLayout15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3065742"/>
      </p:ext>
    </p:extLst>
  </p:cSld>
  <p:clrMapOvr>
    <a:masterClrMapping/>
  </p:clrMapOvr>
  <p:transition xmlns:p14="http://schemas.microsoft.com/office/powerpoint/2010/main"/>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xmlns:p14="http://schemas.microsoft.com/office/powerpoint/2010/main"/>
</p:sldLayout>
</file>

<file path=ppt/slideLayouts/slideLayout1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xmlns:p14="http://schemas.microsoft.com/office/powerpoint/2010/main"/>
</p:sldLayout>
</file>

<file path=ppt/slideLayouts/slideLayout1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xmlns:p14="http://schemas.microsoft.com/office/powerpoint/2010/main"/>
</p:sldLayout>
</file>

<file path=ppt/slideLayouts/slideLayout1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xmlns:p14="http://schemas.microsoft.com/office/powerpoint/2010/main"/>
</p:sldLayout>
</file>

<file path=ppt/slideLayouts/slideLayout1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xmlns:p14="http://schemas.microsoft.com/office/powerpoint/2010/main"/>
</p:sldLayout>
</file>

<file path=ppt/slideLayouts/slideLayout1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xmlns:p14="http://schemas.microsoft.com/office/powerpoint/2010/main"/>
</p:sldLayout>
</file>

<file path=ppt/slideLayouts/slideLayout1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xmlns:p14="http://schemas.microsoft.com/office/powerpoint/2010/main"/>
</p:sldLayout>
</file>

<file path=ppt/slideLayouts/slideLayout1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xmlns:p14="http://schemas.microsoft.com/office/powerpoint/2010/main"/>
</p:sldLayout>
</file>

<file path=ppt/slideLayouts/slideLayout1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xmlns:p14="http://schemas.microsoft.com/office/powerpoint/2010/main"/>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043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4726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817272"/>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xmlns:p14="http://schemas.microsoft.com/office/powerpoint/2010/main"/>
</p:sldLayout>
</file>

<file path=ppt/slideLayouts/slideLayout1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7834389"/>
      </p:ext>
    </p:extLst>
  </p:cSld>
  <p:clrMapOvr>
    <a:masterClrMapping/>
  </p:clrMapOvr>
  <p:transition xmlns:p14="http://schemas.microsoft.com/office/powerpoint/2010/main"/>
</p:sldLayout>
</file>

<file path=ppt/slideLayouts/slideLayout1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070952"/>
      </p:ext>
    </p:extLst>
  </p:cSld>
  <p:clrMapOvr>
    <a:masterClrMapping/>
  </p:clrMapOvr>
  <p:transition xmlns:p14="http://schemas.microsoft.com/office/powerpoint/2010/main"/>
</p:sldLayout>
</file>

<file path=ppt/slideLayouts/slideLayout1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2408667"/>
      </p:ext>
    </p:extLst>
  </p:cSld>
  <p:clrMapOvr>
    <a:masterClrMapping/>
  </p:clrMapOvr>
  <p:transition xmlns:p14="http://schemas.microsoft.com/office/powerpoint/2010/main"/>
</p:sldLayout>
</file>

<file path=ppt/slideLayouts/slideLayout1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512380"/>
      </p:ext>
    </p:extLst>
  </p:cSld>
  <p:clrMapOvr>
    <a:masterClrMapping/>
  </p:clrMapOvr>
  <p:transition xmlns:p14="http://schemas.microsoft.com/office/powerpoint/2010/main"/>
</p:sldLayout>
</file>

<file path=ppt/slideLayouts/slideLayout1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165313"/>
      </p:ext>
    </p:extLst>
  </p:cSld>
  <p:clrMapOvr>
    <a:masterClrMapping/>
  </p:clrMapOvr>
  <p:transition xmlns:p14="http://schemas.microsoft.com/office/powerpoint/2010/main"/>
</p:sldLayout>
</file>

<file path=ppt/slideLayouts/slideLayout1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127957"/>
      </p:ext>
    </p:extLst>
  </p:cSld>
  <p:clrMapOvr>
    <a:masterClrMapping/>
  </p:clrMapOvr>
  <p:transition xmlns:p14="http://schemas.microsoft.com/office/powerpoint/2010/main"/>
</p:sldLayout>
</file>

<file path=ppt/slideLayouts/slideLayout1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5595338"/>
      </p:ext>
    </p:extLst>
  </p:cSld>
  <p:clrMapOvr>
    <a:masterClrMapping/>
  </p:clrMapOvr>
  <p:transition xmlns:p14="http://schemas.microsoft.com/office/powerpoint/2010/main"/>
</p:sldLayout>
</file>

<file path=ppt/slideLayouts/slideLayout1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711943"/>
      </p:ext>
    </p:extLst>
  </p:cSld>
  <p:clrMapOvr>
    <a:masterClrMapping/>
  </p:clrMapOvr>
  <p:transition xmlns:p14="http://schemas.microsoft.com/office/powerpoint/2010/main"/>
</p:sldLayout>
</file>

<file path=ppt/slideLayouts/slideLayout15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55018463"/>
      </p:ext>
    </p:extLst>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1966819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589026732"/>
      </p:ext>
    </p:extLst>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214893277"/>
      </p:ext>
    </p:extLst>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6583364"/>
      </p:ext>
    </p:extLst>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25457796"/>
      </p:ext>
    </p:extLst>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2496026"/>
      </p:ext>
    </p:extLst>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14877128"/>
      </p:ext>
    </p:extLst>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12730829"/>
      </p:ext>
    </p:extLst>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7726625"/>
      </p:ext>
    </p:extLst>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5/6/17</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8592011"/>
      </p:ext>
    </p:extLst>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39439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1397899074"/>
      </p:ext>
    </p:extLst>
  </p:cSld>
  <p:clrMapOvr>
    <a:masterClrMapping/>
  </p:clrMapOvr>
  <p:transition xmlns:p14="http://schemas.microsoft.com/office/powerpoint/2010/mai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7548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8078955"/>
      </p:ext>
    </p:extLst>
  </p:cSld>
  <p:clrMapOvr>
    <a:masterClrMapping/>
  </p:clrMapOvr>
  <p:transition xmlns:p14="http://schemas.microsoft.com/office/powerpoint/2010/main"/>
</p:sldLayout>
</file>

<file path=ppt/slideLayouts/slideLayout16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087754"/>
      </p:ext>
    </p:extLst>
  </p:cSld>
  <p:clrMapOvr>
    <a:masterClrMapping/>
  </p:clrMapOvr>
  <p:transition xmlns:p14="http://schemas.microsoft.com/office/powerpoint/2010/main"/>
</p:sldLayout>
</file>

<file path=ppt/slideLayouts/slideLayout16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8928704"/>
      </p:ext>
    </p:extLst>
  </p:cSld>
  <p:clrMapOvr>
    <a:masterClrMapping/>
  </p:clrMapOvr>
  <p:transition xmlns:p14="http://schemas.microsoft.com/office/powerpoint/2010/main"/>
</p:sldLayout>
</file>

<file path=ppt/slideLayouts/slideLayout16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5849855"/>
      </p:ext>
    </p:extLst>
  </p:cSld>
  <p:clrMapOvr>
    <a:masterClrMapping/>
  </p:clrMapOvr>
  <p:transition xmlns:p14="http://schemas.microsoft.com/office/powerpoint/2010/main"/>
</p:sldLayout>
</file>

<file path=ppt/slideLayouts/slideLayout16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66707"/>
      </p:ext>
    </p:extLst>
  </p:cSld>
  <p:clrMapOvr>
    <a:masterClrMapping/>
  </p:clrMapOvr>
  <p:transition xmlns:p14="http://schemas.microsoft.com/office/powerpoint/2010/main"/>
</p:sldLayout>
</file>

<file path=ppt/slideLayouts/slideLayout16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5844671"/>
      </p:ext>
    </p:extLst>
  </p:cSld>
  <p:clrMapOvr>
    <a:masterClrMapping/>
  </p:clrMapOvr>
  <p:transition xmlns:p14="http://schemas.microsoft.com/office/powerpoint/2010/main"/>
</p:sldLayout>
</file>

<file path=ppt/slideLayouts/slideLayout16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822178"/>
      </p:ext>
    </p:extLst>
  </p:cSld>
  <p:clrMapOvr>
    <a:masterClrMapping/>
  </p:clrMapOvr>
  <p:transition xmlns:p14="http://schemas.microsoft.com/office/powerpoint/2010/main"/>
</p:sldLayout>
</file>

<file path=ppt/slideLayouts/slideLayout16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082786"/>
      </p:ext>
    </p:extLst>
  </p:cSld>
  <p:clrMapOvr>
    <a:masterClrMapping/>
  </p:clrMapOvr>
  <p:transition xmlns:p14="http://schemas.microsoft.com/office/powerpoint/2010/main"/>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1459658"/>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xmlns:p14="http://schemas.microsoft.com/office/powerpoint/2010/main"/>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092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2182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7028653"/>
      </p:ext>
    </p:extLst>
  </p:cSld>
  <p:clrMapOvr>
    <a:masterClrMapping/>
  </p:clrMapOvr>
  <p:transition xmlns:p14="http://schemas.microsoft.com/office/powerpoint/2010/main"/>
</p:sldLayout>
</file>

<file path=ppt/slideLayouts/slideLayout16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8529068"/>
      </p:ext>
    </p:extLst>
  </p:cSld>
  <p:clrMapOvr>
    <a:masterClrMapping/>
  </p:clrMapOvr>
  <p:transition xmlns:p14="http://schemas.microsoft.com/office/powerpoint/2010/main"/>
</p:sldLayout>
</file>

<file path=ppt/slideLayouts/slideLayout16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62836"/>
      </p:ext>
    </p:extLst>
  </p:cSld>
  <p:clrMapOvr>
    <a:masterClrMapping/>
  </p:clrMapOvr>
  <p:transition xmlns:p14="http://schemas.microsoft.com/office/powerpoint/2010/main"/>
</p:sldLayout>
</file>

<file path=ppt/slideLayouts/slideLayout16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4115259"/>
      </p:ext>
    </p:extLst>
  </p:cSld>
  <p:clrMapOvr>
    <a:masterClrMapping/>
  </p:clrMapOvr>
  <p:transition xmlns:p14="http://schemas.microsoft.com/office/powerpoint/2010/main"/>
</p:sldLayout>
</file>

<file path=ppt/slideLayouts/slideLayout16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4612562"/>
      </p:ext>
    </p:extLst>
  </p:cSld>
  <p:clrMapOvr>
    <a:masterClrMapping/>
  </p:clrMapOvr>
  <p:transition xmlns:p14="http://schemas.microsoft.com/office/powerpoint/2010/main"/>
</p:sldLayout>
</file>

<file path=ppt/slideLayouts/slideLayout16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8315"/>
      </p:ext>
    </p:extLst>
  </p:cSld>
  <p:clrMapOvr>
    <a:masterClrMapping/>
  </p:clrMapOvr>
  <p:transition xmlns:p14="http://schemas.microsoft.com/office/powerpoint/2010/main"/>
</p:sldLayout>
</file>

<file path=ppt/slideLayouts/slideLayout16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007413"/>
      </p:ext>
    </p:extLst>
  </p:cSld>
  <p:clrMapOvr>
    <a:masterClrMapping/>
  </p:clrMapOvr>
  <p:transition xmlns:p14="http://schemas.microsoft.com/office/powerpoint/2010/main"/>
</p:sldLayout>
</file>

<file path=ppt/slideLayouts/slideLayout16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807469"/>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xmlns:p14="http://schemas.microsoft.com/office/powerpoint/2010/main"/>
</p:sldLayout>
</file>

<file path=ppt/slideLayouts/slideLayout16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372371"/>
      </p:ext>
    </p:extLst>
  </p:cSld>
  <p:clrMapOvr>
    <a:masterClrMapping/>
  </p:clrMapOvr>
  <p:transition xmlns:p14="http://schemas.microsoft.com/office/powerpoint/2010/main"/>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xmlns:p14="http://schemas.microsoft.com/office/powerpoint/2010/main"/>
</p:sldLayout>
</file>

<file path=ppt/slideLayouts/slideLayout16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xmlns:p14="http://schemas.microsoft.com/office/powerpoint/2010/main"/>
</p:sldLayout>
</file>

<file path=ppt/slideLayouts/slideLayout16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xmlns:p14="http://schemas.microsoft.com/office/powerpoint/2010/main"/>
</p:sldLayout>
</file>

<file path=ppt/slideLayouts/slideLayout16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xmlns:p14="http://schemas.microsoft.com/office/powerpoint/2010/main"/>
</p:sldLayout>
</file>

<file path=ppt/slideLayouts/slideLayout16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xmlns:p14="http://schemas.microsoft.com/office/powerpoint/2010/main"/>
</p:sldLayout>
</file>

<file path=ppt/slideLayouts/slideLayout16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xmlns:p14="http://schemas.microsoft.com/office/powerpoint/2010/main"/>
</p:sldLayout>
</file>

<file path=ppt/slideLayouts/slideLayout16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xmlns:p14="http://schemas.microsoft.com/office/powerpoint/2010/main"/>
</p:sldLayout>
</file>

<file path=ppt/slideLayouts/slideLayout16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xmlns:p14="http://schemas.microsoft.com/office/powerpoint/2010/main"/>
</p:sldLayout>
</file>

<file path=ppt/slideLayouts/slideLayout16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xmlns:p14="http://schemas.microsoft.com/office/powerpoint/2010/main"/>
</p:sldLayout>
</file>

<file path=ppt/slideLayouts/slideLayout16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ext uri="{BB962C8B-B14F-4D97-AF65-F5344CB8AC3E}">
        <p14:creationId xmlns:p14="http://schemas.microsoft.com/office/powerpoint/2010/main" val="1508755080"/>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ext uri="{BB962C8B-B14F-4D97-AF65-F5344CB8AC3E}">
        <p14:creationId xmlns:p14="http://schemas.microsoft.com/office/powerpoint/2010/main" val="2905618539"/>
      </p:ext>
    </p:extLst>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ext uri="{BB962C8B-B14F-4D97-AF65-F5344CB8AC3E}">
        <p14:creationId xmlns:p14="http://schemas.microsoft.com/office/powerpoint/2010/main" val="1058444049"/>
      </p:ext>
    </p:extLst>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ext uri="{BB962C8B-B14F-4D97-AF65-F5344CB8AC3E}">
        <p14:creationId xmlns:p14="http://schemas.microsoft.com/office/powerpoint/2010/main" val="2084549862"/>
      </p:ext>
    </p:extLst>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ext uri="{BB962C8B-B14F-4D97-AF65-F5344CB8AC3E}">
        <p14:creationId xmlns:p14="http://schemas.microsoft.com/office/powerpoint/2010/main" val="3699653150"/>
      </p:ext>
    </p:extLst>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ext uri="{BB962C8B-B14F-4D97-AF65-F5344CB8AC3E}">
        <p14:creationId xmlns:p14="http://schemas.microsoft.com/office/powerpoint/2010/main" val="2947732094"/>
      </p:ext>
    </p:extLst>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ext uri="{BB962C8B-B14F-4D97-AF65-F5344CB8AC3E}">
        <p14:creationId xmlns:p14="http://schemas.microsoft.com/office/powerpoint/2010/main" val="907217133"/>
      </p:ext>
    </p:extLst>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ext uri="{BB962C8B-B14F-4D97-AF65-F5344CB8AC3E}">
        <p14:creationId xmlns:p14="http://schemas.microsoft.com/office/powerpoint/2010/main" val="144982876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xmlns:p14="http://schemas.microsoft.com/office/powerpoint/2010/main"/>
</p:sldLayout>
</file>

<file path=ppt/slideLayouts/slideLayout16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ext uri="{BB962C8B-B14F-4D97-AF65-F5344CB8AC3E}">
        <p14:creationId xmlns:p14="http://schemas.microsoft.com/office/powerpoint/2010/main" val="3297753302"/>
      </p:ext>
    </p:extLst>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ext uri="{BB962C8B-B14F-4D97-AF65-F5344CB8AC3E}">
        <p14:creationId xmlns:p14="http://schemas.microsoft.com/office/powerpoint/2010/main" val="2728682074"/>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ext uri="{BB962C8B-B14F-4D97-AF65-F5344CB8AC3E}">
        <p14:creationId xmlns:p14="http://schemas.microsoft.com/office/powerpoint/2010/main" val="262900041"/>
      </p:ext>
    </p:extLst>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334268003"/>
      </p:ext>
    </p:extLst>
  </p:cSld>
  <p:clrMapOvr>
    <a:masterClrMapping/>
  </p:clrMapOvr>
  <p:timing>
    <p:tnLst>
      <p:par>
        <p:cTn xmlns:p14="http://schemas.microsoft.com/office/powerpoint/2010/main" id="1" dur="indefinite" restart="never" nodeType="tmRoot"/>
      </p:par>
    </p:tnLst>
  </p:timing>
</p:sldLayout>
</file>

<file path=ppt/slideLayouts/slideLayout1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74469054"/>
      </p:ext>
    </p:extLst>
  </p:cSld>
  <p:clrMapOvr>
    <a:masterClrMapping/>
  </p:clrMapOvr>
  <p:timing>
    <p:tnLst>
      <p:par>
        <p:cTn xmlns:p14="http://schemas.microsoft.com/office/powerpoint/2010/main" id="1" dur="indefinite" restart="never" nodeType="tmRoot"/>
      </p:par>
    </p:tnLst>
  </p:timing>
</p:sldLayout>
</file>

<file path=ppt/slideLayouts/slideLayout1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87483889"/>
      </p:ext>
    </p:extLst>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58647407"/>
      </p:ext>
    </p:extLst>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451958"/>
      </p:ext>
    </p:extLst>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43384961"/>
      </p:ext>
    </p:extLst>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7211029"/>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xmlns:p14="http://schemas.microsoft.com/office/powerpoint/2010/main"/>
</p:sldLayout>
</file>

<file path=ppt/slideLayouts/slideLayout1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0637866"/>
      </p:ext>
    </p:extLst>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62385558"/>
      </p:ext>
    </p:extLst>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73323498"/>
      </p:ext>
    </p:extLst>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32071424"/>
      </p:ext>
    </p:extLst>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3681589805"/>
      </p:ext>
    </p:extLst>
  </p:cSld>
  <p:clrMapOvr>
    <a:masterClrMapping/>
  </p:clrMapOvr>
  <p:timing>
    <p:tnLst>
      <p:par>
        <p:cTn xmlns:p14="http://schemas.microsoft.com/office/powerpoint/2010/main" id="1" dur="indefinite" restart="never" nodeType="tmRoot"/>
      </p:par>
    </p:tnLst>
  </p:timing>
</p:sldLayout>
</file>

<file path=ppt/slideLayouts/slideLayout1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1003688999"/>
      </p:ext>
    </p:extLst>
  </p:cSld>
  <p:clrMapOvr>
    <a:masterClrMapping/>
  </p:clrMapOvr>
  <p:timing>
    <p:tnLst>
      <p:par>
        <p:cTn xmlns:p14="http://schemas.microsoft.com/office/powerpoint/2010/main" id="1" dur="indefinite" restart="never" nodeType="tmRoot"/>
      </p:par>
    </p:tnLst>
  </p:timing>
</p:sldLayout>
</file>

<file path=ppt/slideLayouts/slideLayout1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Tree>
    <p:extLst>
      <p:ext uri="{BB962C8B-B14F-4D97-AF65-F5344CB8AC3E}">
        <p14:creationId xmlns:p14="http://schemas.microsoft.com/office/powerpoint/2010/main" val="3551737349"/>
      </p:ext>
    </p:extLst>
  </p:cSld>
  <p:clrMapOvr>
    <a:masterClrMapping/>
  </p:clrMapOvr>
  <p:timing>
    <p:tnLst>
      <p:par>
        <p:cTn xmlns:p14="http://schemas.microsoft.com/office/powerpoint/2010/main" id="1" dur="indefinite" restart="never" nodeType="tmRoot"/>
      </p:par>
    </p:tnLst>
  </p:timing>
</p:sldLayout>
</file>

<file path=ppt/slideLayouts/slideLayout1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5963439"/>
      </p:ext>
    </p:extLst>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836858061"/>
      </p:ext>
    </p:extLst>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983797314"/>
      </p:ext>
    </p:extLst>
  </p:cSld>
  <p:clrMapOvr>
    <a:masterClrMapping/>
  </p:clrMapOvr>
  <p:timing>
    <p:tnLst>
      <p:par>
        <p:cTn xmlns:p14="http://schemas.microsoft.com/office/powerpoint/2010/mai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xmlns:p14="http://schemas.microsoft.com/office/powerpoint/2010/main"/>
</p:sldLayout>
</file>

<file path=ppt/slideLayouts/slideLayout1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389619618"/>
      </p:ext>
    </p:extLst>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474450373"/>
      </p:ext>
    </p:extLst>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242085071"/>
      </p:ext>
    </p:extLst>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428669736"/>
      </p:ext>
    </p:extLst>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2149555"/>
      </p:ext>
    </p:extLst>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856304253"/>
      </p:ext>
    </p:extLst>
  </p:cSld>
  <p:clrMapOvr>
    <a:masterClrMapping/>
  </p:clrMapOvr>
  <p:timing>
    <p:tnLst>
      <p:par>
        <p:cTn xmlns:p14="http://schemas.microsoft.com/office/powerpoint/2010/main" id="1" dur="indefinite" restart="never" nodeType="tmRoot"/>
      </p:par>
    </p:tnLst>
  </p:timing>
</p:sldLayout>
</file>

<file path=ppt/slideLayouts/slideLayout1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7968677"/>
      </p:ext>
    </p:extLst>
  </p:cSld>
  <p:clrMapOvr>
    <a:masterClrMapping/>
  </p:clrMapOvr>
  <p:timing>
    <p:tnLst>
      <p:par>
        <p:cTn xmlns:p14="http://schemas.microsoft.com/office/powerpoint/2010/main" id="1" dur="indefinite" restart="never" nodeType="tmRoot"/>
      </p:par>
    </p:tnLst>
  </p:timing>
</p:sldLayout>
</file>

<file path=ppt/slideLayouts/slideLayout1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23980709"/>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79745536"/>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8148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xmlns:p14="http://schemas.microsoft.com/office/powerpoint/2010/main"/>
</p:sldLayout>
</file>

<file path=ppt/slideLayouts/slideLayout1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20883940"/>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1303233"/>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81096362"/>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95341786"/>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72309510"/>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1124665"/>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355596998"/>
      </p:ext>
    </p:extLst>
  </p:cSld>
  <p:clrMapOvr>
    <a:masterClrMapping/>
  </p:clrMapOvr>
  <p:timing>
    <p:tnLst>
      <p:par>
        <p:cTn xmlns:p14="http://schemas.microsoft.com/office/powerpoint/2010/main" id="1" dur="indefinite" restart="never" nodeType="tmRoot"/>
      </p:par>
    </p:tnLst>
  </p:timing>
</p:sldLayout>
</file>

<file path=ppt/slideLayouts/slideLayout16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11483881"/>
      </p:ext>
    </p:extLst>
  </p:cSld>
  <p:clrMapOvr>
    <a:masterClrMapping/>
  </p:clrMapOvr>
  <p:timing>
    <p:tnLst>
      <p:par>
        <p:cTn xmlns:p14="http://schemas.microsoft.com/office/powerpoint/2010/main" id="1" dur="indefinite" restart="never" nodeType="tmRoot"/>
      </p:par>
    </p:tnLst>
  </p:timing>
</p:sldLayout>
</file>

<file path=ppt/slideLayouts/slideLayout16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72920598"/>
      </p:ext>
    </p:extLst>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373510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xmlns:p14="http://schemas.microsoft.com/office/powerpoint/2010/main"/>
</p:sldLayout>
</file>

<file path=ppt/slideLayouts/slideLayout16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82499933"/>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4780005"/>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27943"/>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2096629"/>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6529577"/>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5555941"/>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17987273"/>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838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5288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127855"/>
      </p:ext>
    </p:extLst>
  </p:cSld>
  <p:clrMapOvr>
    <a:masterClrMapping/>
  </p:clrMapOvr>
  <p:transition xmlns:p14="http://schemas.microsoft.com/office/powerpoint/2010/main"/>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xmlns:p14="http://schemas.microsoft.com/office/powerpoint/2010/main"/>
</p:sldLayout>
</file>

<file path=ppt/slideLayouts/slideLayout16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3902174"/>
      </p:ext>
    </p:extLst>
  </p:cSld>
  <p:clrMapOvr>
    <a:masterClrMapping/>
  </p:clrMapOvr>
  <p:transition xmlns:p14="http://schemas.microsoft.com/office/powerpoint/2010/main"/>
</p:sldLayout>
</file>

<file path=ppt/slideLayouts/slideLayout16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7624880"/>
      </p:ext>
    </p:extLst>
  </p:cSld>
  <p:clrMapOvr>
    <a:masterClrMapping/>
  </p:clrMapOvr>
  <p:transition xmlns:p14="http://schemas.microsoft.com/office/powerpoint/2010/main"/>
</p:sldLayout>
</file>

<file path=ppt/slideLayouts/slideLayout16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43152"/>
      </p:ext>
    </p:extLst>
  </p:cSld>
  <p:clrMapOvr>
    <a:masterClrMapping/>
  </p:clrMapOvr>
  <p:transition xmlns:p14="http://schemas.microsoft.com/office/powerpoint/2010/main"/>
</p:sldLayout>
</file>

<file path=ppt/slideLayouts/slideLayout16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0370363"/>
      </p:ext>
    </p:extLst>
  </p:cSld>
  <p:clrMapOvr>
    <a:masterClrMapping/>
  </p:clrMapOvr>
  <p:transition xmlns:p14="http://schemas.microsoft.com/office/powerpoint/2010/main"/>
</p:sldLayout>
</file>

<file path=ppt/slideLayouts/slideLayout16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0633169"/>
      </p:ext>
    </p:extLst>
  </p:cSld>
  <p:clrMapOvr>
    <a:masterClrMapping/>
  </p:clrMapOvr>
  <p:transition xmlns:p14="http://schemas.microsoft.com/office/powerpoint/2010/main"/>
</p:sldLayout>
</file>

<file path=ppt/slideLayouts/slideLayout16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578455"/>
      </p:ext>
    </p:extLst>
  </p:cSld>
  <p:clrMapOvr>
    <a:masterClrMapping/>
  </p:clrMapOvr>
  <p:transition xmlns:p14="http://schemas.microsoft.com/office/powerpoint/2010/main"/>
</p:sldLayout>
</file>

<file path=ppt/slideLayouts/slideLayout16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236126"/>
      </p:ext>
    </p:extLst>
  </p:cSld>
  <p:clrMapOvr>
    <a:masterClrMapping/>
  </p:clrMapOvr>
  <p:transition xmlns:p14="http://schemas.microsoft.com/office/powerpoint/2010/main"/>
</p:sldLayout>
</file>

<file path=ppt/slideLayouts/slideLayout16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2503165"/>
      </p:ext>
    </p:extLst>
  </p:cSld>
  <p:clrMapOvr>
    <a:masterClrMapping/>
  </p:clrMapOvr>
  <p:transition xmlns:p14="http://schemas.microsoft.com/office/powerpoint/2010/main"/>
</p:sldLayout>
</file>

<file path=ppt/slideLayouts/slideLayout16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67107010"/>
      </p:ext>
    </p:extLst>
  </p:cSld>
  <p:clrMapOvr>
    <a:masterClrMapping/>
  </p:clrMapOvr>
  <p:timing>
    <p:tnLst>
      <p:par>
        <p:cTn xmlns:p14="http://schemas.microsoft.com/office/powerpoint/2010/main" id="1" dur="indefinite" restart="never" nodeType="tmRoot"/>
      </p:par>
    </p:tnLst>
  </p:timing>
</p:sldLayout>
</file>

<file path=ppt/slideLayouts/slideLayout16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776488652"/>
      </p:ext>
    </p:extLst>
  </p:cSld>
  <p:clrMapOvr>
    <a:masterClrMapping/>
  </p:clrMapOvr>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187434387"/>
      </p:ext>
    </p:extLst>
  </p:cSld>
  <p:clrMapOvr>
    <a:masterClrMapping/>
  </p:clrMapOvr>
  <p:transition xmlns:p14="http://schemas.microsoft.com/office/powerpoint/2010/main"/>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xmlns:p14="http://schemas.microsoft.com/office/powerpoint/2010/main"/>
</p:sldLayout>
</file>

<file path=ppt/slideLayouts/slideLayout17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76203219"/>
      </p:ext>
    </p:extLst>
  </p:cSld>
  <p:clrMapOvr>
    <a:masterClrMapping/>
  </p:clrMapOvr>
  <p:timing>
    <p:tnLst>
      <p:par>
        <p:cTn xmlns:p14="http://schemas.microsoft.com/office/powerpoint/2010/main" id="1" dur="indefinite" restart="never" nodeType="tmRoot"/>
      </p:par>
    </p:tnLst>
  </p:timing>
</p:sldLayout>
</file>

<file path=ppt/slideLayouts/slideLayout17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937255373"/>
      </p:ext>
    </p:extLst>
  </p:cSld>
  <p:clrMapOvr>
    <a:masterClrMapping/>
  </p:clrMapOvr>
  <p:timing>
    <p:tnLst>
      <p:par>
        <p:cTn xmlns:p14="http://schemas.microsoft.com/office/powerpoint/2010/main" id="1" dur="indefinite" restart="never" nodeType="tmRoot"/>
      </p:par>
    </p:tnLst>
  </p:timing>
</p:sldLayout>
</file>

<file path=ppt/slideLayouts/slideLayout17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94403884"/>
      </p:ext>
    </p:extLst>
  </p:cSld>
  <p:clrMapOvr>
    <a:masterClrMapping/>
  </p:clrMapOvr>
  <p:timing>
    <p:tnLst>
      <p:par>
        <p:cTn xmlns:p14="http://schemas.microsoft.com/office/powerpoint/2010/main" id="1" dur="indefinite" restart="never" nodeType="tmRoot"/>
      </p:par>
    </p:tnLst>
  </p:timing>
</p:sldLayout>
</file>

<file path=ppt/slideLayouts/slideLayout17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052412207"/>
      </p:ext>
    </p:extLst>
  </p:cSld>
  <p:clrMapOvr>
    <a:masterClrMapping/>
  </p:clrMapOvr>
  <p:timing>
    <p:tnLst>
      <p:par>
        <p:cTn xmlns:p14="http://schemas.microsoft.com/office/powerpoint/2010/main" id="1" dur="indefinite" restart="never" nodeType="tmRoot"/>
      </p:par>
    </p:tnLst>
  </p:timing>
</p:sldLayout>
</file>

<file path=ppt/slideLayouts/slideLayout17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826405355"/>
      </p:ext>
    </p:extLst>
  </p:cSld>
  <p:clrMapOvr>
    <a:masterClrMapping/>
  </p:clrMapOvr>
  <p:timing>
    <p:tnLst>
      <p:par>
        <p:cTn xmlns:p14="http://schemas.microsoft.com/office/powerpoint/2010/main" id="1" dur="indefinite" restart="never" nodeType="tmRoot"/>
      </p:par>
    </p:tnLst>
  </p:timing>
</p:sldLayout>
</file>

<file path=ppt/slideLayouts/slideLayout17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217847151"/>
      </p:ext>
    </p:extLst>
  </p:cSld>
  <p:clrMapOvr>
    <a:masterClrMapping/>
  </p:clrMapOvr>
  <p:timing>
    <p:tnLst>
      <p:par>
        <p:cTn xmlns:p14="http://schemas.microsoft.com/office/powerpoint/2010/main" id="1" dur="indefinite" restart="never" nodeType="tmRoot"/>
      </p:par>
    </p:tnLst>
  </p:timing>
</p:sldLayout>
</file>

<file path=ppt/slideLayouts/slideLayout17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292329017"/>
      </p:ext>
    </p:extLst>
  </p:cSld>
  <p:clrMapOvr>
    <a:masterClrMapping/>
  </p:clrMapOvr>
  <p:timing>
    <p:tnLst>
      <p:par>
        <p:cTn xmlns:p14="http://schemas.microsoft.com/office/powerpoint/2010/main" id="1" dur="indefinite" restart="never" nodeType="tmRoot"/>
      </p:par>
    </p:tnLst>
  </p:timing>
</p:sldLayout>
</file>

<file path=ppt/slideLayouts/slideLayout17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40325901"/>
      </p:ext>
    </p:extLst>
  </p:cSld>
  <p:clrMapOvr>
    <a:masterClrMapping/>
  </p:clrMapOvr>
  <p:timing>
    <p:tnLst>
      <p:par>
        <p:cTn xmlns:p14="http://schemas.microsoft.com/office/powerpoint/2010/main" id="1" dur="indefinite" restart="never" nodeType="tmRoot"/>
      </p:par>
    </p:tnLst>
  </p:timing>
</p:sldLayout>
</file>

<file path=ppt/slideLayouts/slideLayout17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626234849"/>
      </p:ext>
    </p:extLst>
  </p:cSld>
  <p:clrMapOvr>
    <a:masterClrMapping/>
  </p:clrMapOvr>
  <p:timing>
    <p:tnLst>
      <p:par>
        <p:cTn xmlns:p14="http://schemas.microsoft.com/office/powerpoint/2010/main" id="1" dur="indefinite" restart="never" nodeType="tmRoot"/>
      </p:par>
    </p:tnLst>
  </p:timing>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0023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xmlns:p14="http://schemas.microsoft.com/office/powerpoint/2010/main"/>
</p:sldLayout>
</file>

<file path=ppt/slideLayouts/slideLayout17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8443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5150530"/>
      </p:ext>
    </p:extLst>
  </p:cSld>
  <p:clrMapOvr>
    <a:masterClrMapping/>
  </p:clrMapOvr>
  <p:transition xmlns:p14="http://schemas.microsoft.com/office/powerpoint/2010/main"/>
</p:sldLayout>
</file>

<file path=ppt/slideLayouts/slideLayout17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67931434"/>
      </p:ext>
    </p:extLst>
  </p:cSld>
  <p:clrMapOvr>
    <a:masterClrMapping/>
  </p:clrMapOvr>
  <p:transition xmlns:p14="http://schemas.microsoft.com/office/powerpoint/2010/main"/>
</p:sldLayout>
</file>

<file path=ppt/slideLayouts/slideLayout17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599706"/>
      </p:ext>
    </p:extLst>
  </p:cSld>
  <p:clrMapOvr>
    <a:masterClrMapping/>
  </p:clrMapOvr>
  <p:transition xmlns:p14="http://schemas.microsoft.com/office/powerpoint/2010/main"/>
</p:sldLayout>
</file>

<file path=ppt/slideLayouts/slideLayout17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752142"/>
      </p:ext>
    </p:extLst>
  </p:cSld>
  <p:clrMapOvr>
    <a:masterClrMapping/>
  </p:clrMapOvr>
  <p:transition xmlns:p14="http://schemas.microsoft.com/office/powerpoint/2010/main"/>
</p:sldLayout>
</file>

<file path=ppt/slideLayouts/slideLayout17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732744"/>
      </p:ext>
    </p:extLst>
  </p:cSld>
  <p:clrMapOvr>
    <a:masterClrMapping/>
  </p:clrMapOvr>
  <p:transition xmlns:p14="http://schemas.microsoft.com/office/powerpoint/2010/main"/>
</p:sldLayout>
</file>

<file path=ppt/slideLayouts/slideLayout17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264932"/>
      </p:ext>
    </p:extLst>
  </p:cSld>
  <p:clrMapOvr>
    <a:masterClrMapping/>
  </p:clrMapOvr>
  <p:transition xmlns:p14="http://schemas.microsoft.com/office/powerpoint/2010/main"/>
</p:sldLayout>
</file>

<file path=ppt/slideLayouts/slideLayout17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479984"/>
      </p:ext>
    </p:extLst>
  </p:cSld>
  <p:clrMapOvr>
    <a:masterClrMapping/>
  </p:clrMapOvr>
  <p:transition xmlns:p14="http://schemas.microsoft.com/office/powerpoint/2010/main"/>
</p:sldLayout>
</file>

<file path=ppt/slideLayouts/slideLayout17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8760273"/>
      </p:ext>
    </p:extLst>
  </p:cSld>
  <p:clrMapOvr>
    <a:masterClrMapping/>
  </p:clrMapOvr>
  <p:transition xmlns:p14="http://schemas.microsoft.com/office/powerpoint/2010/main"/>
</p:sldLayout>
</file>

<file path=ppt/slideLayouts/slideLayout17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896521"/>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xmlns:p14="http://schemas.microsoft.com/office/powerpoint/2010/main"/>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12126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92501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0570656"/>
      </p:ext>
    </p:extLst>
  </p:cSld>
  <p:clrMapOvr>
    <a:masterClrMapping/>
  </p:clrMapOvr>
  <p:transition xmlns:p14="http://schemas.microsoft.com/office/powerpoint/2010/main"/>
</p:sldLayout>
</file>

<file path=ppt/slideLayouts/slideLayout17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811567"/>
      </p:ext>
    </p:extLst>
  </p:cSld>
  <p:clrMapOvr>
    <a:masterClrMapping/>
  </p:clrMapOvr>
  <p:transition xmlns:p14="http://schemas.microsoft.com/office/powerpoint/2010/main"/>
</p:sldLayout>
</file>

<file path=ppt/slideLayouts/slideLayout17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4857762"/>
      </p:ext>
    </p:extLst>
  </p:cSld>
  <p:clrMapOvr>
    <a:masterClrMapping/>
  </p:clrMapOvr>
  <p:transition xmlns:p14="http://schemas.microsoft.com/office/powerpoint/2010/main"/>
</p:sldLayout>
</file>

<file path=ppt/slideLayouts/slideLayout17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9667924"/>
      </p:ext>
    </p:extLst>
  </p:cSld>
  <p:clrMapOvr>
    <a:masterClrMapping/>
  </p:clrMapOvr>
  <p:transition xmlns:p14="http://schemas.microsoft.com/office/powerpoint/2010/main"/>
</p:sldLayout>
</file>

<file path=ppt/slideLayouts/slideLayout17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7530176"/>
      </p:ext>
    </p:extLst>
  </p:cSld>
  <p:clrMapOvr>
    <a:masterClrMapping/>
  </p:clrMapOvr>
  <p:transition xmlns:p14="http://schemas.microsoft.com/office/powerpoint/2010/main"/>
</p:sldLayout>
</file>

<file path=ppt/slideLayouts/slideLayout17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244071"/>
      </p:ext>
    </p:extLst>
  </p:cSld>
  <p:clrMapOvr>
    <a:masterClrMapping/>
  </p:clrMapOvr>
  <p:transition xmlns:p14="http://schemas.microsoft.com/office/powerpoint/2010/main"/>
</p:sldLayout>
</file>

<file path=ppt/slideLayouts/slideLayout17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737995"/>
      </p:ext>
    </p:extLst>
  </p:cSld>
  <p:clrMapOvr>
    <a:masterClrMapping/>
  </p:clrMapOvr>
  <p:transition xmlns:p14="http://schemas.microsoft.com/office/powerpoint/2010/main"/>
</p:sldLayout>
</file>

<file path=ppt/slideLayouts/slideLayout17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8510799"/>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xmlns:p14="http://schemas.microsoft.com/office/powerpoint/2010/main"/>
</p:sldLayout>
</file>

<file path=ppt/slideLayouts/slideLayout17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538479"/>
      </p:ext>
    </p:extLst>
  </p:cSld>
  <p:clrMapOvr>
    <a:masterClrMapping/>
  </p:clrMapOvr>
  <p:transition xmlns:p14="http://schemas.microsoft.com/office/powerpoint/2010/main"/>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650778498"/>
      </p:ext>
    </p:extLst>
  </p:cSld>
  <p:clrMapOvr>
    <a:masterClrMapping/>
  </p:clrMapOvr>
  <p:transition xmlns:p14="http://schemas.microsoft.com/office/powerpoint/2010/main"/>
</p:sldLayout>
</file>

<file path=ppt/slideLayouts/slideLayout17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1718098140"/>
      </p:ext>
    </p:extLst>
  </p:cSld>
  <p:clrMapOvr>
    <a:masterClrMapping/>
  </p:clrMapOvr>
  <p:transition xmlns:p14="http://schemas.microsoft.com/office/powerpoint/2010/main"/>
</p:sldLayout>
</file>

<file path=ppt/slideLayouts/slideLayout17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2852393615"/>
      </p:ext>
    </p:extLst>
  </p:cSld>
  <p:clrMapOvr>
    <a:masterClrMapping/>
  </p:clrMapOvr>
  <p:transition xmlns:p14="http://schemas.microsoft.com/office/powerpoint/2010/main"/>
</p:sldLayout>
</file>

<file path=ppt/slideLayouts/slideLayout17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3598012299"/>
      </p:ext>
    </p:extLst>
  </p:cSld>
  <p:clrMapOvr>
    <a:masterClrMapping/>
  </p:clrMapOvr>
  <p:transition xmlns:p14="http://schemas.microsoft.com/office/powerpoint/2010/main"/>
</p:sldLayout>
</file>

<file path=ppt/slideLayouts/slideLayout17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2432503376"/>
      </p:ext>
    </p:extLst>
  </p:cSld>
  <p:clrMapOvr>
    <a:masterClrMapping/>
  </p:clrMapOvr>
  <p:transition xmlns:p14="http://schemas.microsoft.com/office/powerpoint/2010/main"/>
</p:sldLayout>
</file>

<file path=ppt/slideLayouts/slideLayout1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1914057631"/>
      </p:ext>
    </p:extLst>
  </p:cSld>
  <p:clrMapOvr>
    <a:masterClrMapping/>
  </p:clrMapOvr>
  <p:transition xmlns:p14="http://schemas.microsoft.com/office/powerpoint/2010/main"/>
</p:sldLayout>
</file>

<file path=ppt/slideLayouts/slideLayout1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3543281447"/>
      </p:ext>
    </p:extLst>
  </p:cSld>
  <p:clrMapOvr>
    <a:masterClrMapping/>
  </p:clrMapOvr>
  <p:transition xmlns:p14="http://schemas.microsoft.com/office/powerpoint/2010/main"/>
</p:sldLayout>
</file>

<file path=ppt/slideLayouts/slideLayout17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2874182373"/>
      </p:ext>
    </p:extLst>
  </p:cSld>
  <p:clrMapOvr>
    <a:masterClrMapping/>
  </p:clrMapOvr>
  <p:transition xmlns:p14="http://schemas.microsoft.com/office/powerpoint/2010/main"/>
</p:sldLayout>
</file>

<file path=ppt/slideLayouts/slideLayout17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1638631882"/>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xmlns:p14="http://schemas.microsoft.com/office/powerpoint/2010/main"/>
</p:sldLayout>
</file>

<file path=ppt/slideLayouts/slideLayout17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3078934975"/>
      </p:ext>
    </p:extLst>
  </p:cSld>
  <p:clrMapOvr>
    <a:masterClrMapping/>
  </p:clrMapOvr>
  <p:transition xmlns:p14="http://schemas.microsoft.com/office/powerpoint/2010/main"/>
</p:sldLayout>
</file>

<file path=ppt/slideLayouts/slideLayout17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2205662093"/>
      </p:ext>
    </p:extLst>
  </p:cSld>
  <p:clrMapOvr>
    <a:masterClrMapping/>
  </p:clrMapOvr>
  <p:transition xmlns:p14="http://schemas.microsoft.com/office/powerpoint/2010/main"/>
</p:sldLayout>
</file>

<file path=ppt/slideLayouts/slideLayout174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2037327880"/>
      </p:ext>
    </p:extLst>
  </p:cSld>
  <p:clrMapOvr>
    <a:masterClrMapping/>
  </p:clrMapOvr>
  <p:transition xmlns:p14="http://schemas.microsoft.com/office/powerpoint/2010/main"/>
</p:sldLayout>
</file>

<file path=ppt/slideLayouts/slideLayout17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18005106"/>
      </p:ext>
    </p:extLst>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37289394"/>
      </p:ext>
    </p:extLst>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98879864"/>
      </p:ext>
    </p:extLst>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9538126"/>
      </p:ext>
    </p:extLst>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28904124"/>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03417398"/>
      </p:ext>
    </p:extLst>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01098347"/>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xmlns:p14="http://schemas.microsoft.com/office/powerpoint/2010/main"/>
</p:sldLayout>
</file>

<file path=ppt/slideLayouts/slideLayout17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51168997"/>
      </p:ext>
    </p:extLst>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95009633"/>
      </p:ext>
    </p:extLst>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1487579"/>
      </p:ext>
    </p:extLst>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46962096"/>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6882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32372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2633694"/>
      </p:ext>
    </p:extLst>
  </p:cSld>
  <p:clrMapOvr>
    <a:masterClrMapping/>
  </p:clrMapOvr>
  <p:transition xmlns:p14="http://schemas.microsoft.com/office/powerpoint/2010/main"/>
</p:sldLayout>
</file>

<file path=ppt/slideLayouts/slideLayout17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2481294"/>
      </p:ext>
    </p:extLst>
  </p:cSld>
  <p:clrMapOvr>
    <a:masterClrMapping/>
  </p:clrMapOvr>
  <p:transition xmlns:p14="http://schemas.microsoft.com/office/powerpoint/2010/main"/>
</p:sldLayout>
</file>

<file path=ppt/slideLayouts/slideLayout17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182229"/>
      </p:ext>
    </p:extLst>
  </p:cSld>
  <p:clrMapOvr>
    <a:masterClrMapping/>
  </p:clrMapOvr>
  <p:transition xmlns:p14="http://schemas.microsoft.com/office/powerpoint/2010/main"/>
</p:sldLayout>
</file>

<file path=ppt/slideLayouts/slideLayout17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130002"/>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xmlns:p14="http://schemas.microsoft.com/office/powerpoint/2010/main"/>
</p:sldLayout>
</file>

<file path=ppt/slideLayouts/slideLayout17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2021375"/>
      </p:ext>
    </p:extLst>
  </p:cSld>
  <p:clrMapOvr>
    <a:masterClrMapping/>
  </p:clrMapOvr>
  <p:transition xmlns:p14="http://schemas.microsoft.com/office/powerpoint/2010/main"/>
</p:sldLayout>
</file>

<file path=ppt/slideLayouts/slideLayout17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3526165"/>
      </p:ext>
    </p:extLst>
  </p:cSld>
  <p:clrMapOvr>
    <a:masterClrMapping/>
  </p:clrMapOvr>
  <p:transition xmlns:p14="http://schemas.microsoft.com/office/powerpoint/2010/main"/>
</p:sldLayout>
</file>

<file path=ppt/slideLayouts/slideLayout17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3560320"/>
      </p:ext>
    </p:extLst>
  </p:cSld>
  <p:clrMapOvr>
    <a:masterClrMapping/>
  </p:clrMapOvr>
  <p:transition xmlns:p14="http://schemas.microsoft.com/office/powerpoint/2010/main"/>
</p:sldLayout>
</file>

<file path=ppt/slideLayouts/slideLayout17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0861716"/>
      </p:ext>
    </p:extLst>
  </p:cSld>
  <p:clrMapOvr>
    <a:masterClrMapping/>
  </p:clrMapOvr>
  <p:transition xmlns:p14="http://schemas.microsoft.com/office/powerpoint/2010/main"/>
</p:sldLayout>
</file>

<file path=ppt/slideLayouts/slideLayout17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1762687"/>
      </p:ext>
    </p:extLst>
  </p:cSld>
  <p:clrMapOvr>
    <a:masterClrMapping/>
  </p:clrMapOvr>
  <p:transition xmlns:p14="http://schemas.microsoft.com/office/powerpoint/2010/main"/>
</p:sldLayout>
</file>

<file path=ppt/slideLayouts/slideLayout17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6"/>
          <p:cNvSpPr>
            <a:spLocks noChangeArrowheads="1"/>
          </p:cNvSpPr>
          <p:nvPr userDrawn="1"/>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5" name="Freeform 7"/>
          <p:cNvSpPr>
            <a:spLocks noChangeArrowheads="1"/>
          </p:cNvSpPr>
          <p:nvPr userDrawn="1"/>
        </p:nvSpPr>
        <p:spPr bwMode="auto">
          <a:xfrm flipH="1" flipV="1">
            <a:off x="439738" y="2030413"/>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2" name="Title 1"/>
          <p:cNvSpPr>
            <a:spLocks noGrp="1"/>
          </p:cNvSpPr>
          <p:nvPr>
            <p:ph type="ctrTitle"/>
          </p:nvPr>
        </p:nvSpPr>
        <p:spPr>
          <a:xfrm>
            <a:off x="685800" y="1303337"/>
            <a:ext cx="7772400" cy="1470025"/>
          </a:xfrm>
        </p:spPr>
        <p:txBody>
          <a:bodyPr/>
          <a:lstStyle>
            <a:lvl1pPr>
              <a:defRPr>
                <a:solidFill>
                  <a:srgbClr val="008000"/>
                </a:solidFill>
                <a:latin typeface="Times"/>
                <a:cs typeface="Time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410017"/>
            <a:ext cx="6400800" cy="2228783"/>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6" name="Date Placeholder 3"/>
          <p:cNvSpPr>
            <a:spLocks noGrp="1"/>
          </p:cNvSpPr>
          <p:nvPr>
            <p:ph type="dt" sz="half" idx="10"/>
          </p:nvPr>
        </p:nvSpPr>
        <p:spPr/>
        <p:txBody>
          <a:bodyPr/>
          <a:lstStyle>
            <a:lvl1pPr>
              <a:defRPr/>
            </a:lvl1pPr>
          </a:lstStyle>
          <a:p>
            <a:pPr>
              <a:defRPr/>
            </a:pPr>
            <a:fld id="{4325BA5A-0C7E-0E47-AAD1-834DC09CEE71}"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8" name="Slide Number Placeholder 5"/>
          <p:cNvSpPr>
            <a:spLocks noGrp="1"/>
          </p:cNvSpPr>
          <p:nvPr>
            <p:ph type="sldNum" sz="quarter" idx="12"/>
          </p:nvPr>
        </p:nvSpPr>
        <p:spPr/>
        <p:txBody>
          <a:bodyPr/>
          <a:lstStyle>
            <a:lvl1pPr>
              <a:defRPr/>
            </a:lvl1pPr>
          </a:lstStyle>
          <a:p>
            <a:pPr>
              <a:defRPr/>
            </a:pPr>
            <a:fld id="{EED065CC-5CB7-1643-AA5A-DAE2BF11A349}"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16287640"/>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4" name="Straight Connector 3"/>
          <p:cNvCxnSpPr/>
          <p:nvPr userDrawn="1"/>
        </p:nvCxnSpPr>
        <p:spPr>
          <a:xfrm>
            <a:off x="457200" y="1300163"/>
            <a:ext cx="8229600" cy="1587"/>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l">
              <a:defRPr>
                <a:solidFill>
                  <a:srgbClr val="008000"/>
                </a:solidFill>
                <a:latin typeface="Times"/>
                <a:cs typeface="Times"/>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17638"/>
            <a:ext cx="8229600" cy="47085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58F38B2D-C142-8E4D-BB16-E265621A6145}"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C939C16-5B41-F042-929B-C66C497D1AE4}"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49865140"/>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8E3B05B-CB03-C648-BB9E-4C7442322920}"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09F060B9-6451-1E41-8E8F-56AD61D4849C}"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463484480"/>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C2138DA8-CF27-304E-8482-1399D4A5CA7D}"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B53F6C15-E818-6441-A5C6-104874361467}"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565085358"/>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878C3CFA-1326-1A49-8F6E-B193261C6978}"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451019FE-EFC2-8A4B-888F-BF3C8C82B2F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05146875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xmlns:p14="http://schemas.microsoft.com/office/powerpoint/2010/main"/>
</p:sldLayout>
</file>

<file path=ppt/slideLayouts/slideLayout1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7CF64C0E-82B9-ED47-BA46-8629A4D5FB01}"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2B5EEBF2-AC42-FE4E-A86B-4688B4B613F9}"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88669355"/>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AEF05CF-1B34-134E-AE7C-A15FAEDBB725}"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CEEE6B6E-057C-AD41-8B5B-C9D2BFE96164}"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69850735"/>
      </p:ext>
    </p:extLst>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FB67CE8-EBA1-0F45-A85A-ECC21B891591}"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1942CE9-9032-A644-9D70-9ED653CFEA78}"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028481765"/>
      </p:ext>
    </p:extLst>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265225F-0256-2E4A-A293-0ED9A2EED1FA}"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F0A3978-025E-4D4E-AEA2-D46532F764D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798135382"/>
      </p:ext>
    </p:extLst>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9B6ED78-0DC9-8942-B96C-695E7CB163A6}"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215FA89-537B-E34B-8F83-419EAC19CA41}"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044105868"/>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690F659A-3D86-754F-BBC3-811CD5A704DC}" type="datetime1">
              <a:rPr lang="en-US">
                <a:solidFill>
                  <a:prstClr val="black">
                    <a:tint val="75000"/>
                  </a:prstClr>
                </a:solidFill>
                <a:latin typeface="Calibri"/>
              </a:rPr>
              <a:pPr>
                <a:def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D669826-498D-0D4E-B6FD-7530EF0F8133}"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348706713"/>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Layout>
</file>

<file path=ppt/slideLayouts/slideLayout1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xmlns:p14="http://schemas.microsoft.com/office/powerpoint/2010/main"/>
</p:sldLayout>
</file>

<file path=ppt/slideLayouts/slideLayout1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17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63144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28506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595888"/>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xmlns:p14="http://schemas.microsoft.com/office/powerpoint/2010/main"/>
</p:sldLayout>
</file>

<file path=ppt/slideLayouts/slideLayout17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9075192"/>
      </p:ext>
    </p:extLst>
  </p:cSld>
  <p:clrMapOvr>
    <a:masterClrMapping/>
  </p:clrMapOvr>
  <p:transition xmlns:p14="http://schemas.microsoft.com/office/powerpoint/2010/main"/>
</p:sldLayout>
</file>

<file path=ppt/slideLayouts/slideLayout17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3033280"/>
      </p:ext>
    </p:extLst>
  </p:cSld>
  <p:clrMapOvr>
    <a:masterClrMapping/>
  </p:clrMapOvr>
  <p:transition xmlns:p14="http://schemas.microsoft.com/office/powerpoint/2010/main"/>
</p:sldLayout>
</file>

<file path=ppt/slideLayouts/slideLayout17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237339"/>
      </p:ext>
    </p:extLst>
  </p:cSld>
  <p:clrMapOvr>
    <a:masterClrMapping/>
  </p:clrMapOvr>
  <p:transition xmlns:p14="http://schemas.microsoft.com/office/powerpoint/2010/main"/>
</p:sldLayout>
</file>

<file path=ppt/slideLayouts/slideLayout17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8615074"/>
      </p:ext>
    </p:extLst>
  </p:cSld>
  <p:clrMapOvr>
    <a:masterClrMapping/>
  </p:clrMapOvr>
  <p:transition xmlns:p14="http://schemas.microsoft.com/office/powerpoint/2010/main"/>
</p:sldLayout>
</file>

<file path=ppt/slideLayouts/slideLayout17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5980371"/>
      </p:ext>
    </p:extLst>
  </p:cSld>
  <p:clrMapOvr>
    <a:masterClrMapping/>
  </p:clrMapOvr>
  <p:transition xmlns:p14="http://schemas.microsoft.com/office/powerpoint/2010/main"/>
</p:sldLayout>
</file>

<file path=ppt/slideLayouts/slideLayout17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318372"/>
      </p:ext>
    </p:extLst>
  </p:cSld>
  <p:clrMapOvr>
    <a:masterClrMapping/>
  </p:clrMapOvr>
  <p:transition xmlns:p14="http://schemas.microsoft.com/office/powerpoint/2010/main"/>
</p:sldLayout>
</file>

<file path=ppt/slideLayouts/slideLayout17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4908"/>
      </p:ext>
    </p:extLst>
  </p:cSld>
  <p:clrMapOvr>
    <a:masterClrMapping/>
  </p:clrMapOvr>
  <p:transition xmlns:p14="http://schemas.microsoft.com/office/powerpoint/2010/main"/>
</p:sldLayout>
</file>

<file path=ppt/slideLayouts/slideLayout17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0405439"/>
      </p:ext>
    </p:extLst>
  </p:cSld>
  <p:clrMapOvr>
    <a:masterClrMapping/>
  </p:clrMapOvr>
  <p:transition xmlns:p14="http://schemas.microsoft.com/office/powerpoint/2010/main"/>
</p:sldLayout>
</file>

<file path=ppt/slideLayouts/slideLayout17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dirty="0"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9686678B-5A7A-4B90-B104-08D81DE501A8}"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1109731893"/>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7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6"/>
            <a:ext cx="7886700" cy="723445"/>
          </a:xfrm>
        </p:spPr>
        <p:txBody>
          <a:bodyPr>
            <a:normAutofit/>
          </a:bodyPr>
          <a:lstStyle>
            <a:lvl1pPr>
              <a:defRPr sz="3600" b="1">
                <a:solidFill>
                  <a:schemeClr val="accent5">
                    <a:lumMod val="50000"/>
                  </a:schemeClr>
                </a:solidFill>
                <a:latin typeface="Gill Sans MT" panose="020B0502020104020203"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628650" y="1210491"/>
            <a:ext cx="7886700" cy="4966472"/>
          </a:xfrm>
        </p:spPr>
        <p:txBody>
          <a:bodyPr/>
          <a:lstStyle>
            <a:lvl1pPr>
              <a:defRPr>
                <a:latin typeface="Gill Sans MT" panose="020B0502020104020203" pitchFamily="34" charset="0"/>
              </a:defRPr>
            </a:lvl1pPr>
            <a:lvl2pPr>
              <a:defRPr>
                <a:latin typeface="Gill Sans MT" panose="020B0502020104020203" pitchFamily="34" charset="0"/>
              </a:defRPr>
            </a:lvl2pPr>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78C58419-6133-49E9-B2AC-5BC3AB74657C}"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1771148006"/>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233992250"/>
      </p:ext>
    </p:extLst>
  </p:cSld>
  <p:clrMapOvr>
    <a:masterClrMapping/>
  </p:clrMapOvr>
  <p:transition xmlns:p14="http://schemas.microsoft.com/office/powerpoint/2010/mai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xmlns:p14="http://schemas.microsoft.com/office/powerpoint/2010/main"/>
</p:sldLayout>
</file>

<file path=ppt/slideLayouts/slideLayout18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atin typeface="Gill Sans MT" panose="020B0502020104020203" pitchFamily="34"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EB0A1266-C3DB-42D6-86AE-14035E33A8BD}"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417835042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0F00D769-23A8-4C3A-A7DA-3008081AC88D}"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4036807594"/>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A8A3600-220B-4590-B408-BA8ECB6E25BB}"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1387599952"/>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A8CEDA88-5A0B-4296-ADE5-A67D092B0EAE}"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1040732538"/>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754AAEB-00FA-49C4-903C-825242744E6F}"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1766643712"/>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793D5CC0-D307-42C4-8DD8-A1304BC2F6A7}"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2792525646"/>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EE897031-1807-44C6-9E33-9D4219CB35E4}"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1825021282"/>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A6070DDE-3A47-4319-8657-B02B4FE328D8}"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2333097557"/>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E501CC4-A03E-4285-8700-BD0558A54FBC}"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latin typeface="Calibri"/>
              </a:rPr>
              <a:pPr/>
              <a:t>‹#›</a:t>
            </a:fld>
            <a:endParaRPr lang="en-US">
              <a:solidFill>
                <a:prstClr val="black">
                  <a:lumMod val="65000"/>
                  <a:lumOff val="35000"/>
                </a:prstClr>
              </a:solidFill>
              <a:latin typeface="Calibri"/>
            </a:endParaRPr>
          </a:p>
        </p:txBody>
      </p:sp>
    </p:spTree>
    <p:extLst>
      <p:ext uri="{BB962C8B-B14F-4D97-AF65-F5344CB8AC3E}">
        <p14:creationId xmlns:p14="http://schemas.microsoft.com/office/powerpoint/2010/main" val="3126696173"/>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18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720810110"/>
      </p:ext>
    </p:extLst>
  </p:cSld>
  <p:clrMapOvr>
    <a:masterClrMapping/>
  </p:clrMapOvr>
  <p:timing>
    <p:tnLst>
      <p:par>
        <p:cTn xmlns:p14="http://schemas.microsoft.com/office/powerpoint/2010/mai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xmlns:p14="http://schemas.microsoft.com/office/powerpoint/2010/main"/>
</p:sldLayout>
</file>

<file path=ppt/slideLayouts/slideLayout18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3139408371"/>
      </p:ext>
    </p:extLst>
  </p:cSld>
  <p:clrMapOvr>
    <a:masterClrMapping/>
  </p:clrMapOvr>
  <p:timing>
    <p:tnLst>
      <p:par>
        <p:cTn xmlns:p14="http://schemas.microsoft.com/office/powerpoint/2010/main" id="1" dur="indefinite" restart="never" nodeType="tmRoot"/>
      </p:par>
    </p:tnLst>
  </p:timing>
</p:sldLayout>
</file>

<file path=ppt/slideLayouts/slideLayout18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7168838"/>
      </p:ext>
    </p:extLst>
  </p:cSld>
  <p:clrMapOvr>
    <a:masterClrMapping/>
  </p:clrMapOvr>
  <p:timing>
    <p:tnLst>
      <p:par>
        <p:cTn xmlns:p14="http://schemas.microsoft.com/office/powerpoint/2010/main" id="1" dur="indefinite" restart="never" nodeType="tmRoot"/>
      </p:par>
    </p:tnLst>
  </p:timing>
</p:sldLayout>
</file>

<file path=ppt/slideLayouts/slideLayout18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97173101"/>
      </p:ext>
    </p:extLst>
  </p:cSld>
  <p:clrMapOvr>
    <a:masterClrMapping/>
  </p:clrMapOvr>
  <p:timing>
    <p:tnLst>
      <p:par>
        <p:cTn xmlns:p14="http://schemas.microsoft.com/office/powerpoint/2010/main" id="1" dur="indefinite" restart="never" nodeType="tmRoot"/>
      </p:par>
    </p:tnLst>
  </p:timing>
</p:sldLayout>
</file>

<file path=ppt/slideLayouts/slideLayout18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172219"/>
      </p:ext>
    </p:extLst>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86937649"/>
      </p:ext>
    </p:extLst>
  </p:cSld>
  <p:clrMapOvr>
    <a:masterClrMapping/>
  </p:clrMapOvr>
  <p:timing>
    <p:tnLst>
      <p:par>
        <p:cTn xmlns:p14="http://schemas.microsoft.com/office/powerpoint/2010/main" id="1" dur="indefinite" restart="never" nodeType="tmRoot"/>
      </p:par>
    </p:tnLst>
  </p:timing>
</p:sldLayout>
</file>

<file path=ppt/slideLayouts/slideLayout18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757030931"/>
      </p:ext>
    </p:extLst>
  </p:cSld>
  <p:clrMapOvr>
    <a:masterClrMapping/>
  </p:clrMapOvr>
  <p:timing>
    <p:tnLst>
      <p:par>
        <p:cTn xmlns:p14="http://schemas.microsoft.com/office/powerpoint/2010/main" id="1" dur="indefinite" restart="never" nodeType="tmRoot"/>
      </p:par>
    </p:tnLst>
  </p:timing>
</p:sldLayout>
</file>

<file path=ppt/slideLayouts/slideLayout18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970796125"/>
      </p:ext>
    </p:extLst>
  </p:cSld>
  <p:clrMapOvr>
    <a:masterClrMapping/>
  </p:clrMapOvr>
  <p:timing>
    <p:tnLst>
      <p:par>
        <p:cTn xmlns:p14="http://schemas.microsoft.com/office/powerpoint/2010/main" id="1" dur="indefinite" restart="never" nodeType="tmRoot"/>
      </p:par>
    </p:tnLst>
  </p:timing>
</p:sldLayout>
</file>

<file path=ppt/slideLayouts/slideLayout18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14252214"/>
      </p:ext>
    </p:extLst>
  </p:cSld>
  <p:clrMapOvr>
    <a:masterClrMapping/>
  </p:clrMapOvr>
  <p:timing>
    <p:tnLst>
      <p:par>
        <p:cTn xmlns:p14="http://schemas.microsoft.com/office/powerpoint/2010/main" id="1" dur="indefinite" restart="never" nodeType="tmRoot"/>
      </p:par>
    </p:tnLst>
  </p:timing>
</p:sldLayout>
</file>

<file path=ppt/slideLayouts/slideLayout18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98171850"/>
      </p:ext>
    </p:extLst>
  </p:cSld>
  <p:clrMapOvr>
    <a:masterClrMapping/>
  </p:clrMapOvr>
  <p:timing>
    <p:tnLst>
      <p:par>
        <p:cTn xmlns:p14="http://schemas.microsoft.com/office/powerpoint/2010/main" id="1" dur="indefinite" restart="never" nodeType="tmRoot"/>
      </p:par>
    </p:tnLst>
  </p:timing>
</p:sldLayout>
</file>

<file path=ppt/slideLayouts/slideLayout18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8217936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55038166"/>
      </p:ext>
    </p:extLst>
  </p:cSld>
  <p:clrMapOvr>
    <a:masterClrMapping/>
  </p:clrMapOvr>
  <p:timing>
    <p:tnLst>
      <p:par>
        <p:cTn xmlns:p14="http://schemas.microsoft.com/office/powerpoint/2010/main" id="1" dur="indefinite" restart="never" nodeType="tmRoot"/>
      </p:par>
    </p:tnLst>
  </p:timing>
</p:sldLayout>
</file>

<file path=ppt/slideLayouts/slideLayout18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092577898"/>
      </p:ext>
    </p:extLst>
  </p:cSld>
  <p:clrMapOvr>
    <a:masterClrMapping/>
  </p:clrMapOvr>
  <p:timing>
    <p:tnLst>
      <p:par>
        <p:cTn xmlns:p14="http://schemas.microsoft.com/office/powerpoint/2010/main" id="1" dur="indefinite" restart="never" nodeType="tmRoot"/>
      </p:par>
    </p:tnLst>
  </p:timing>
</p:sldLayout>
</file>

<file path=ppt/slideLayouts/slideLayout18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49223155"/>
      </p:ext>
    </p:extLst>
  </p:cSld>
  <p:clrMapOvr>
    <a:masterClrMapping/>
  </p:clrMapOvr>
  <p:timing>
    <p:tnLst>
      <p:par>
        <p:cTn xmlns:p14="http://schemas.microsoft.com/office/powerpoint/2010/main" id="1" dur="indefinite" restart="never" nodeType="tmRoot"/>
      </p:par>
    </p:tnLst>
  </p:timing>
</p:sldLayout>
</file>

<file path=ppt/slideLayouts/slideLayout18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89707532"/>
      </p:ext>
    </p:extLst>
  </p:cSld>
  <p:clrMapOvr>
    <a:masterClrMapping/>
  </p:clrMapOvr>
  <p:timing>
    <p:tnLst>
      <p:par>
        <p:cTn xmlns:p14="http://schemas.microsoft.com/office/powerpoint/2010/main" id="1" dur="indefinite" restart="never" nodeType="tmRoot"/>
      </p:par>
    </p:tnLst>
  </p:timing>
</p:sldLayout>
</file>

<file path=ppt/slideLayouts/slideLayout18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86175983"/>
      </p:ext>
    </p:extLst>
  </p:cSld>
  <p:clrMapOvr>
    <a:masterClrMapping/>
  </p:clrMapOvr>
  <p:timing>
    <p:tnLst>
      <p:par>
        <p:cTn xmlns:p14="http://schemas.microsoft.com/office/powerpoint/2010/main" id="1" dur="indefinite" restart="never" nodeType="tmRoot"/>
      </p:par>
    </p:tnLst>
  </p:timing>
</p:sldLayout>
</file>

<file path=ppt/slideLayouts/slideLayout18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64165594"/>
      </p:ext>
    </p:extLst>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99277198"/>
      </p:ext>
    </p:extLst>
  </p:cSld>
  <p:clrMapOvr>
    <a:masterClrMapping/>
  </p:clrMapOvr>
  <p:timing>
    <p:tnLst>
      <p:par>
        <p:cTn xmlns:p14="http://schemas.microsoft.com/office/powerpoint/2010/main" id="1" dur="indefinite" restart="never" nodeType="tmRoot"/>
      </p:par>
    </p:tnLst>
  </p:timing>
</p:sldLayout>
</file>

<file path=ppt/slideLayouts/slideLayout18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916369337"/>
      </p:ext>
    </p:extLst>
  </p:cSld>
  <p:clrMapOvr>
    <a:masterClrMapping/>
  </p:clrMapOvr>
  <p:timing>
    <p:tnLst>
      <p:par>
        <p:cTn xmlns:p14="http://schemas.microsoft.com/office/powerpoint/2010/main" id="1" dur="indefinite" restart="never" nodeType="tmRoot"/>
      </p:par>
    </p:tnLst>
  </p:timing>
</p:sldLayout>
</file>

<file path=ppt/slideLayouts/slideLayout18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921135291"/>
      </p:ext>
    </p:extLst>
  </p:cSld>
  <p:clrMapOvr>
    <a:masterClrMapping/>
  </p:clrMapOvr>
  <p:timing>
    <p:tnLst>
      <p:par>
        <p:cTn xmlns:p14="http://schemas.microsoft.com/office/powerpoint/2010/main" id="1" dur="indefinite" restart="never" nodeType="tmRoot"/>
      </p:par>
    </p:tnLst>
  </p:timing>
</p:sldLayout>
</file>

<file path=ppt/slideLayouts/slideLayout1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49105457"/>
      </p:ext>
    </p:extLst>
  </p:cSld>
  <p:clrMapOvr>
    <a:masterClrMapping/>
  </p:clrMapOvr>
  <p:timing>
    <p:tnLst>
      <p:par>
        <p:cTn xmlns:p14="http://schemas.microsoft.com/office/powerpoint/2010/mai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97611191"/>
      </p:ext>
    </p:extLst>
  </p:cSld>
  <p:clrMapOvr>
    <a:masterClrMapping/>
  </p:clrMapOvr>
  <p:timing>
    <p:tnLst>
      <p:par>
        <p:cTn xmlns:p14="http://schemas.microsoft.com/office/powerpoint/2010/main" id="1" dur="indefinite" restart="never" nodeType="tmRoot"/>
      </p:par>
    </p:tnLst>
  </p:timing>
</p:sldLayout>
</file>

<file path=ppt/slideLayouts/slideLayout1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82702016"/>
      </p:ext>
    </p:extLst>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40686725"/>
      </p:ext>
    </p:extLst>
  </p:cSld>
  <p:clrMapOvr>
    <a:masterClrMapping/>
  </p:clrMapOvr>
  <p:timing>
    <p:tnLst>
      <p:par>
        <p:cTn xmlns:p14="http://schemas.microsoft.com/office/powerpoint/2010/main" id="1" dur="indefinite" restart="never" nodeType="tmRoot"/>
      </p:par>
    </p:tnLst>
  </p:timing>
</p:sldLayout>
</file>

<file path=ppt/slideLayouts/slideLayout18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966276110"/>
      </p:ext>
    </p:extLst>
  </p:cSld>
  <p:clrMapOvr>
    <a:masterClrMapping/>
  </p:clrMapOvr>
  <p:timing>
    <p:tnLst>
      <p:par>
        <p:cTn xmlns:p14="http://schemas.microsoft.com/office/powerpoint/2010/main" id="1" dur="indefinite" restart="never" nodeType="tmRoot"/>
      </p:par>
    </p:tnLst>
  </p:timing>
</p:sldLayout>
</file>

<file path=ppt/slideLayouts/slideLayout1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834029019"/>
      </p:ext>
    </p:extLst>
  </p:cSld>
  <p:clrMapOvr>
    <a:masterClrMapping/>
  </p:clrMapOvr>
  <p:timing>
    <p:tnLst>
      <p:par>
        <p:cTn xmlns:p14="http://schemas.microsoft.com/office/powerpoint/2010/main" id="1" dur="indefinite" restart="never" nodeType="tmRoot"/>
      </p:par>
    </p:tnLst>
  </p:timing>
</p:sldLayout>
</file>

<file path=ppt/slideLayouts/slideLayout18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01151677"/>
      </p:ext>
    </p:extLst>
  </p:cSld>
  <p:clrMapOvr>
    <a:masterClrMapping/>
  </p:clrMapOvr>
  <p:timing>
    <p:tnLst>
      <p:par>
        <p:cTn xmlns:p14="http://schemas.microsoft.com/office/powerpoint/2010/main" id="1" dur="indefinite" restart="never" nodeType="tmRoot"/>
      </p:par>
    </p:tnLst>
  </p:timing>
</p:sldLayout>
</file>

<file path=ppt/slideLayouts/slideLayout18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09959030"/>
      </p:ext>
    </p:extLst>
  </p:cSld>
  <p:clrMapOvr>
    <a:masterClrMapping/>
  </p:clrMapOvr>
  <p:timing>
    <p:tnLst>
      <p:par>
        <p:cTn xmlns:p14="http://schemas.microsoft.com/office/powerpoint/2010/main" id="1" dur="indefinite" restart="never" nodeType="tmRoot"/>
      </p:par>
    </p:tnLst>
  </p:timing>
</p:sldLayout>
</file>

<file path=ppt/slideLayouts/slideLayout18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1720771"/>
      </p:ext>
    </p:extLst>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48035474"/>
      </p:ext>
    </p:extLst>
  </p:cSld>
  <p:clrMapOvr>
    <a:masterClrMapping/>
  </p:clrMapOvr>
  <p:timing>
    <p:tnLst>
      <p:par>
        <p:cTn xmlns:p14="http://schemas.microsoft.com/office/powerpoint/2010/mai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3920988171"/>
      </p:ext>
    </p:extLst>
  </p:cSld>
  <p:clrMapOvr>
    <a:masterClrMapping/>
  </p:clrMapOvr>
  <p:transition xmlns:p14="http://schemas.microsoft.com/office/powerpoint/2010/mai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xmlns:p14="http://schemas.microsoft.com/office/powerpoint/2010/mai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xmlns:p14="http://schemas.microsoft.com/office/powerpoint/2010/mai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257856907"/>
      </p:ext>
    </p:extLst>
  </p:cSld>
  <p:clrMapOvr>
    <a:masterClrMapping/>
  </p:clrMapOvr>
  <p:transition xmlns:p14="http://schemas.microsoft.com/office/powerpoint/2010/mai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108637058"/>
      </p:ext>
    </p:extLst>
  </p:cSld>
  <p:clrMapOvr>
    <a:masterClrMapping/>
  </p:clrMapOvr>
  <p:transition xmlns:p14="http://schemas.microsoft.com/office/powerpoint/2010/mai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xmlns:p14="http://schemas.microsoft.com/office/powerpoint/2010/mai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66926997"/>
      </p:ext>
    </p:extLst>
  </p:cSld>
  <p:clrMapOvr>
    <a:masterClrMapping/>
  </p:clrMapOvr>
  <p:transition xmlns:p14="http://schemas.microsoft.com/office/powerpoint/2010/mai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589707212"/>
      </p:ext>
    </p:extLst>
  </p:cSld>
  <p:clrMapOvr>
    <a:masterClrMapping/>
  </p:clrMapOvr>
  <p:transition xmlns:p14="http://schemas.microsoft.com/office/powerpoint/2010/mai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xmlns:p14="http://schemas.microsoft.com/office/powerpoint/2010/mai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xmlns:p14="http://schemas.microsoft.com/office/powerpoint/2010/mai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xmlns:p14="http://schemas.microsoft.com/office/powerpoint/2010/mai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xmlns:p14="http://schemas.microsoft.com/office/powerpoint/2010/main"/>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xmlns:p14="http://schemas.microsoft.com/office/powerpoint/2010/mai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xmlns:p14="http://schemas.microsoft.com/office/powerpoint/2010/mai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xmlns:p14="http://schemas.microsoft.com/office/powerpoint/2010/mai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xmlns:p14="http://schemas.microsoft.com/office/powerpoint/2010/mai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xmlns:p14="http://schemas.microsoft.com/office/powerpoint/2010/mai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xmlns:p14="http://schemas.microsoft.com/office/powerpoint/2010/mai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xmlns:p14="http://schemas.microsoft.com/office/powerpoint/2010/main"/>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xmlns:p14="http://schemas.microsoft.com/office/powerpoint/2010/main"/>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xmlns:p14="http://schemas.microsoft.com/office/powerpoint/2010/mai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xmlns:p14="http://schemas.microsoft.com/office/powerpoint/2010/main"/>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xmlns:p14="http://schemas.microsoft.com/office/powerpoint/2010/main"/>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xmlns:p14="http://schemas.microsoft.com/office/powerpoint/2010/main"/>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xmlns:p14="http://schemas.microsoft.com/office/powerpoint/2010/main"/>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xmlns:p14="http://schemas.microsoft.com/office/powerpoint/2010/main"/>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xmlns:p14="http://schemas.microsoft.com/office/powerpoint/2010/main"/>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xmlns:p14="http://schemas.microsoft.com/office/powerpoint/2010/mai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xmlns:p14="http://schemas.microsoft.com/office/powerpoint/2010/mai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xmlns:p14="http://schemas.microsoft.com/office/powerpoint/2010/main"/>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xmlns:p14="http://schemas.microsoft.com/office/powerpoint/2010/mai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xmlns:p14="http://schemas.microsoft.com/office/powerpoint/2010/mai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xmlns:p14="http://schemas.microsoft.com/office/powerpoint/2010/mai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xmlns:p14="http://schemas.microsoft.com/office/powerpoint/2010/mai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xmlns:p14="http://schemas.microsoft.com/office/powerpoint/2010/mai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xmlns:p14="http://schemas.microsoft.com/office/powerpoint/2010/mai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xmlns:p14="http://schemas.microsoft.com/office/powerpoint/2010/mai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xmlns:p14="http://schemas.microsoft.com/office/powerpoint/2010/mai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xmlns:p14="http://schemas.microsoft.com/office/powerpoint/2010/mai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xmlns:p14="http://schemas.microsoft.com/office/powerpoint/2010/mai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xmlns:p14="http://schemas.microsoft.com/office/powerpoint/2010/mai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xmlns:p14="http://schemas.microsoft.com/office/powerpoint/2010/mai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xmlns:p14="http://schemas.microsoft.com/office/powerpoint/2010/mai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xmlns:p14="http://schemas.microsoft.com/office/powerpoint/2010/mai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xmlns:p14="http://schemas.microsoft.com/office/powerpoint/2010/mai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xmlns:p14="http://schemas.microsoft.com/office/powerpoint/2010/mai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xmlns:p14="http://schemas.microsoft.com/office/powerpoint/2010/mai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xmlns:p14="http://schemas.microsoft.com/office/powerpoint/2010/mai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xmlns:p14="http://schemas.microsoft.com/office/powerpoint/2010/mai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xmlns:p14="http://schemas.microsoft.com/office/powerpoint/2010/mai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xmlns:p14="http://schemas.microsoft.com/office/powerpoint/2010/mai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xmlns:p14="http://schemas.microsoft.com/office/powerpoint/2010/mai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xmlns:p14="http://schemas.microsoft.com/office/powerpoint/2010/mai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xmlns:p14="http://schemas.microsoft.com/office/powerpoint/2010/mai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xmlns:p14="http://schemas.microsoft.com/office/powerpoint/2010/mai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xmlns:p14="http://schemas.microsoft.com/office/powerpoint/2010/mai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xmlns:p14="http://schemas.microsoft.com/office/powerpoint/2010/mai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xmlns:p14="http://schemas.microsoft.com/office/powerpoint/2010/mai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xmlns:p14="http://schemas.microsoft.com/office/powerpoint/2010/mai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xmlns:p14="http://schemas.microsoft.com/office/powerpoint/2010/mai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xmlns:p14="http://schemas.microsoft.com/office/powerpoint/2010/main"/>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xmlns:p14="http://schemas.microsoft.com/office/powerpoint/2010/mai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xmlns:p14="http://schemas.microsoft.com/office/powerpoint/2010/mai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xmlns:p14="http://schemas.microsoft.com/office/powerpoint/2010/mai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xmlns:p14="http://schemas.microsoft.com/office/powerpoint/2010/mai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xmlns:p14="http://schemas.microsoft.com/office/powerpoint/2010/mai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xmlns:p14="http://schemas.microsoft.com/office/powerpoint/2010/mai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xmlns:p14="http://schemas.microsoft.com/office/powerpoint/2010/mai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xmlns:p14="http://schemas.microsoft.com/office/powerpoint/2010/mai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xmlns:p14="http://schemas.microsoft.com/office/powerpoint/2010/mai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xmlns:p14="http://schemas.microsoft.com/office/powerpoint/2010/main"/>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xmlns:p14="http://schemas.microsoft.com/office/powerpoint/2010/main"/>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xmlns:p14="http://schemas.microsoft.com/office/powerpoint/2010/main"/>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xmlns:p14="http://schemas.microsoft.com/office/powerpoint/2010/mai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xmlns:p14="http://schemas.microsoft.com/office/powerpoint/2010/mai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xmlns:p14="http://schemas.microsoft.com/office/powerpoint/2010/mai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xmlns:p14="http://schemas.microsoft.com/office/powerpoint/2010/mai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xmlns:p14="http://schemas.microsoft.com/office/powerpoint/2010/mai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xmlns:p14="http://schemas.microsoft.com/office/powerpoint/2010/mai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xmlns:p14="http://schemas.microsoft.com/office/powerpoint/2010/mai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xmlns:p14="http://schemas.microsoft.com/office/powerpoint/2010/mai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xmlns:p14="http://schemas.microsoft.com/office/powerpoint/2010/main"/>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xmlns:p14="http://schemas.microsoft.com/office/powerpoint/2010/main"/>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xmlns:p14="http://schemas.microsoft.com/office/powerpoint/2010/main"/>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xmlns:p14="http://schemas.microsoft.com/office/powerpoint/2010/main"/>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xmlns:p14="http://schemas.microsoft.com/office/powerpoint/2010/main"/>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xmlns:p14="http://schemas.microsoft.com/office/powerpoint/2010/main"/>
</p:sldLayout>
</file>

<file path=ppt/slideLayouts/slideLayout7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xmlns:p14="http://schemas.microsoft.com/office/powerpoint/2010/main"/>
</p:sldLayout>
</file>

<file path=ppt/slideLayouts/slideLayout7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xmlns:p14="http://schemas.microsoft.com/office/powerpoint/2010/main"/>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xmlns:p14="http://schemas.microsoft.com/office/powerpoint/2010/main"/>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13017278"/>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1000981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95810653"/>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9922115"/>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53858022"/>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459554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4145449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270174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814091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94921173"/>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2826186"/>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62256225"/>
      </p:ext>
    </p:extLst>
  </p:cSld>
  <p:clrMapOvr>
    <a:masterClrMapping/>
  </p:clrMapOvr>
  <p:transition xmlns:p14="http://schemas.microsoft.com/office/powerpoint/2010/main"/>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8508501"/>
      </p:ext>
    </p:extLst>
  </p:cSld>
  <p:clrMapOvr>
    <a:masterClrMapping/>
  </p:clrMapOvr>
  <p:transition xmlns:p14="http://schemas.microsoft.com/office/powerpoint/2010/main"/>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ext uri="{BB962C8B-B14F-4D97-AF65-F5344CB8AC3E}">
        <p14:creationId xmlns:p14="http://schemas.microsoft.com/office/powerpoint/2010/main" val="3484093028"/>
      </p:ext>
    </p:extLst>
  </p:cSld>
  <p:clrMapOvr>
    <a:masterClrMapping/>
  </p:clrMapOvr>
  <p:transition xmlns:p14="http://schemas.microsoft.com/office/powerpoint/2010/main"/>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1321392"/>
      </p:ext>
    </p:extLst>
  </p:cSld>
  <p:clrMapOvr>
    <a:masterClrMapping/>
  </p:clrMapOvr>
  <p:transition xmlns:p14="http://schemas.microsoft.com/office/powerpoint/2010/main"/>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96024406"/>
      </p:ext>
    </p:extLst>
  </p:cSld>
  <p:clrMapOvr>
    <a:masterClrMapping/>
  </p:clrMapOvr>
  <p:transition xmlns:p14="http://schemas.microsoft.com/office/powerpoint/2010/main"/>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4390152"/>
      </p:ext>
    </p:extLst>
  </p:cSld>
  <p:clrMapOvr>
    <a:masterClrMapping/>
  </p:clrMapOvr>
  <p:transition xmlns:p14="http://schemas.microsoft.com/office/powerpoint/2010/main"/>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5886775"/>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3761520455"/>
      </p:ext>
    </p:extLst>
  </p:cSld>
  <p:clrMapOvr>
    <a:masterClrMapping/>
  </p:clrMapOvr>
  <p:transition xmlns:p14="http://schemas.microsoft.com/office/powerpoint/2010/main"/>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1553752767"/>
      </p:ext>
    </p:extLst>
  </p:cSld>
  <p:clrMapOvr>
    <a:masterClrMapping/>
  </p:clrMapOvr>
  <p:transition xmlns:p14="http://schemas.microsoft.com/office/powerpoint/2010/main"/>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6164060"/>
      </p:ext>
    </p:extLst>
  </p:cSld>
  <p:clrMapOvr>
    <a:masterClrMapping/>
  </p:clrMapOvr>
  <p:transition xmlns:p14="http://schemas.microsoft.com/office/powerpoint/2010/main"/>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8080628"/>
      </p:ext>
    </p:extLst>
  </p:cSld>
  <p:clrMapOvr>
    <a:masterClrMapping/>
  </p:clrMapOvr>
  <p:transition xmlns:p14="http://schemas.microsoft.com/office/powerpoint/2010/main"/>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xmlns:p14="http://schemas.microsoft.com/office/powerpoint/2010/main"/>
</p:sldLayout>
</file>

<file path=ppt/slideLayouts/slideLayout7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xmlns:p14="http://schemas.microsoft.com/office/powerpoint/2010/main"/>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xmlns:p14="http://schemas.microsoft.com/office/powerpoint/2010/mai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xmlns:p14="http://schemas.microsoft.com/office/powerpoint/2010/main"/>
</p:sldLayout>
</file>

<file path=ppt/slideLayouts/slideLayout7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xmlns:p14="http://schemas.microsoft.com/office/powerpoint/2010/main"/>
</p:sldLayout>
</file>

<file path=ppt/slideLayouts/slideLayout7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xmlns:p14="http://schemas.microsoft.com/office/powerpoint/2010/mai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xmlns:p14="http://schemas.microsoft.com/office/powerpoint/2010/mai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xmlns:p14="http://schemas.microsoft.com/office/powerpoint/2010/main"/>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xmlns:p14="http://schemas.microsoft.com/office/powerpoint/2010/main"/>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xmlns:p14="http://schemas.microsoft.com/office/powerpoint/2010/main"/>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xmlns:p14="http://schemas.microsoft.com/office/powerpoint/2010/main"/>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xmlns:p14="http://schemas.microsoft.com/office/powerpoint/2010/main"/>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xmlns:p14="http://schemas.microsoft.com/office/powerpoint/2010/main"/>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xmlns:p14="http://schemas.microsoft.com/office/powerpoint/2010/main"/>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xmlns:p14="http://schemas.microsoft.com/office/powerpoint/2010/mai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xmlns:p14="http://schemas.microsoft.com/office/powerpoint/2010/mai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xmlns:p14="http://schemas.microsoft.com/office/powerpoint/2010/main"/>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xmlns:p14="http://schemas.microsoft.com/office/powerpoint/2010/mai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xmlns:p14="http://schemas.microsoft.com/office/powerpoint/2010/mai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xmlns:p14="http://schemas.microsoft.com/office/powerpoint/2010/mai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xmlns:p14="http://schemas.microsoft.com/office/powerpoint/2010/mai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xmlns:p14="http://schemas.microsoft.com/office/powerpoint/2010/mai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xmlns:p14="http://schemas.microsoft.com/office/powerpoint/2010/mai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xmlns:p14="http://schemas.microsoft.com/office/powerpoint/2010/mai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xmlns:p14="http://schemas.microsoft.com/office/powerpoint/2010/main"/>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xmlns:p14="http://schemas.microsoft.com/office/powerpoint/2010/mai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xmlns:p14="http://schemas.microsoft.com/office/powerpoint/2010/mai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xmlns:p14="http://schemas.microsoft.com/office/powerpoint/2010/mai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xmlns:p14="http://schemas.microsoft.com/office/powerpoint/2010/mai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xmlns:p14="http://schemas.microsoft.com/office/powerpoint/2010/mai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xmlns:p14="http://schemas.microsoft.com/office/powerpoint/2010/mai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xmlns:p14="http://schemas.microsoft.com/office/powerpoint/2010/mai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xmlns:p14="http://schemas.microsoft.com/office/powerpoint/2010/mai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xmlns:p14="http://schemas.microsoft.com/office/powerpoint/2010/main"/>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xmlns:p14="http://schemas.microsoft.com/office/powerpoint/2010/mai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xmlns:p14="http://schemas.microsoft.com/office/powerpoint/2010/mai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xmlns:p14="http://schemas.microsoft.com/office/powerpoint/2010/mai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xmlns:p14="http://schemas.microsoft.com/office/powerpoint/2010/mai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xmlns:p14="http://schemas.microsoft.com/office/powerpoint/2010/mai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xmlns:p14="http://schemas.microsoft.com/office/powerpoint/2010/mai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xmlns:p14="http://schemas.microsoft.com/office/powerpoint/2010/mai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xmlns:p14="http://schemas.microsoft.com/office/powerpoint/2010/mai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xmlns:p14="http://schemas.microsoft.com/office/powerpoint/2010/mai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xmlns:p14="http://schemas.microsoft.com/office/powerpoint/2010/main"/>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xmlns:p14="http://schemas.microsoft.com/office/powerpoint/2010/main"/>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xmlns:p14="http://schemas.microsoft.com/office/powerpoint/2010/main"/>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xmlns:p14="http://schemas.microsoft.com/office/powerpoint/2010/main"/>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xmlns:p14="http://schemas.microsoft.com/office/powerpoint/2010/main"/>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xmlns:p14="http://schemas.microsoft.com/office/powerpoint/2010/main"/>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xmlns:p14="http://schemas.microsoft.com/office/powerpoint/2010/main"/>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xmlns:p14="http://schemas.microsoft.com/office/powerpoint/2010/main"/>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xmlns:p14="http://schemas.microsoft.com/office/powerpoint/2010/main"/>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xmlns:p14="http://schemas.microsoft.com/office/powerpoint/2010/mai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xmlns:p14="http://schemas.microsoft.com/office/powerpoint/2010/mai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xmlns:p14="http://schemas.microsoft.com/office/powerpoint/2010/mai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xmlns:p14="http://schemas.microsoft.com/office/powerpoint/2010/mai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xmlns:p14="http://schemas.microsoft.com/office/powerpoint/2010/mai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xmlns:p14="http://schemas.microsoft.com/office/powerpoint/2010/mai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xmlns:p14="http://schemas.microsoft.com/office/powerpoint/2010/mai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xmlns:p14="http://schemas.microsoft.com/office/powerpoint/2010/mai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xmlns:p14="http://schemas.microsoft.com/office/powerpoint/2010/main"/>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xmlns:p14="http://schemas.microsoft.com/office/powerpoint/2010/main"/>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xmlns:p14="http://schemas.microsoft.com/office/powerpoint/2010/main"/>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xmlns:p14="http://schemas.microsoft.com/office/powerpoint/2010/main"/>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xmlns:p14="http://schemas.microsoft.com/office/powerpoint/2010/main"/>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xmlns:p14="http://schemas.microsoft.com/office/powerpoint/2010/main"/>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xmlns:p14="http://schemas.microsoft.com/office/powerpoint/2010/main"/>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xmlns:p14="http://schemas.microsoft.com/office/powerpoint/2010/main"/>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xmlns:p14="http://schemas.microsoft.com/office/powerpoint/2010/mai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xmlns:p14="http://schemas.microsoft.com/office/powerpoint/2010/main"/>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xmlns:p14="http://schemas.microsoft.com/office/powerpoint/2010/main"/>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xmlns:p14="http://schemas.microsoft.com/office/powerpoint/2010/main"/>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xmlns:p14="http://schemas.microsoft.com/office/powerpoint/2010/main"/>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xmlns:p14="http://schemas.microsoft.com/office/powerpoint/2010/main"/>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xmlns:p14="http://schemas.microsoft.com/office/powerpoint/2010/main"/>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xmlns:p14="http://schemas.microsoft.com/office/powerpoint/2010/main"/>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xmlns:p14="http://schemas.microsoft.com/office/powerpoint/2010/main"/>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xmlns:p14="http://schemas.microsoft.com/office/powerpoint/2010/mai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xmlns:p14="http://schemas.microsoft.com/office/powerpoint/2010/main"/>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xmlns:p14="http://schemas.microsoft.com/office/powerpoint/2010/main"/>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xmlns:p14="http://schemas.microsoft.com/office/powerpoint/2010/main"/>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xmlns:p14="http://schemas.microsoft.com/office/powerpoint/2010/main"/>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xmlns:p14="http://schemas.microsoft.com/office/powerpoint/2010/main"/>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xmlns:p14="http://schemas.microsoft.com/office/powerpoint/2010/main"/>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xmlns:p14="http://schemas.microsoft.com/office/powerpoint/2010/main"/>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xmlns:p14="http://schemas.microsoft.com/office/powerpoint/2010/main"/>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xmlns:p14="http://schemas.microsoft.com/office/powerpoint/2010/mai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xmlns:p14="http://schemas.microsoft.com/office/powerpoint/2010/main"/>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xmlns:p14="http://schemas.microsoft.com/office/powerpoint/2010/main"/>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xmlns:p14="http://schemas.microsoft.com/office/powerpoint/2010/main"/>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xmlns:p14="http://schemas.microsoft.com/office/powerpoint/2010/main"/>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xmlns:p14="http://schemas.microsoft.com/office/powerpoint/2010/main"/>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xmlns:p14="http://schemas.microsoft.com/office/powerpoint/2010/main"/>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xmlns:p14="http://schemas.microsoft.com/office/powerpoint/2010/main"/>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xmlns:p14="http://schemas.microsoft.com/office/powerpoint/2010/main"/>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xmlns:p14="http://schemas.microsoft.com/office/powerpoint/2010/mai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xmlns:p14="http://schemas.microsoft.com/office/powerpoint/2010/main"/>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xmlns:p14="http://schemas.microsoft.com/office/powerpoint/2010/main"/>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xmlns:p14="http://schemas.microsoft.com/office/powerpoint/2010/main"/>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xmlns:p14="http://schemas.microsoft.com/office/powerpoint/2010/main"/>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xmlns:p14="http://schemas.microsoft.com/office/powerpoint/2010/main"/>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xmlns:p14="http://schemas.microsoft.com/office/powerpoint/2010/main"/>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xmlns:p14="http://schemas.microsoft.com/office/powerpoint/2010/main"/>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xmlns:p14="http://schemas.microsoft.com/office/powerpoint/2010/mai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xmlns:p14="http://schemas.microsoft.com/office/powerpoint/2010/mai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xmlns:p14="http://schemas.microsoft.com/office/powerpoint/2010/main"/>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xmlns:p14="http://schemas.microsoft.com/office/powerpoint/2010/main"/>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xmlns:p14="http://schemas.microsoft.com/office/powerpoint/2010/main"/>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xmlns:p14="http://schemas.microsoft.com/office/powerpoint/2010/main"/>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xmlns:p14="http://schemas.microsoft.com/office/powerpoint/2010/main"/>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xmlns:p14="http://schemas.microsoft.com/office/powerpoint/2010/main"/>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xmlns:p14="http://schemas.microsoft.com/office/powerpoint/2010/main"/>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xmlns:p14="http://schemas.microsoft.com/office/powerpoint/2010/mai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xmlns:p14="http://schemas.microsoft.com/office/powerpoint/2010/mai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xmlns:p14="http://schemas.microsoft.com/office/powerpoint/2010/mai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xmlns:p14="http://schemas.microsoft.com/office/powerpoint/2010/main"/>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xmlns:p14="http://schemas.microsoft.com/office/powerpoint/2010/main"/>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xmlns:p14="http://schemas.microsoft.com/office/powerpoint/2010/main"/>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xmlns:p14="http://schemas.microsoft.com/office/powerpoint/2010/main"/>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xmlns:p14="http://schemas.microsoft.com/office/powerpoint/2010/main"/>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xmlns:p14="http://schemas.microsoft.com/office/powerpoint/2010/main"/>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xmlns:p14="http://schemas.microsoft.com/office/powerpoint/2010/mai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xmlns:p14="http://schemas.microsoft.com/office/powerpoint/2010/mai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xmlns:p14="http://schemas.microsoft.com/office/powerpoint/2010/main"/>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xmlns:p14="http://schemas.microsoft.com/office/powerpoint/2010/main"/>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xmlns:p14="http://schemas.microsoft.com/office/powerpoint/2010/main"/>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xmlns:p14="http://schemas.microsoft.com/office/powerpoint/2010/main"/>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xmlns:p14="http://schemas.microsoft.com/office/powerpoint/2010/main"/>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xmlns:p14="http://schemas.microsoft.com/office/powerpoint/2010/main"/>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xmlns:p14="http://schemas.microsoft.com/office/powerpoint/2010/main"/>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xmlns:p14="http://schemas.microsoft.com/office/powerpoint/2010/mai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xmlns:p14="http://schemas.microsoft.com/office/powerpoint/2010/mai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xmlns:p14="http://schemas.microsoft.com/office/powerpoint/2010/main"/>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xmlns:p14="http://schemas.microsoft.com/office/powerpoint/2010/main"/>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xmlns:p14="http://schemas.microsoft.com/office/powerpoint/2010/main"/>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xmlns:p14="http://schemas.microsoft.com/office/powerpoint/2010/main"/>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xmlns:p14="http://schemas.microsoft.com/office/powerpoint/2010/main"/>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xmlns:p14="http://schemas.microsoft.com/office/powerpoint/2010/main"/>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xmlns:p14="http://schemas.microsoft.com/office/powerpoint/2010/mai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xmlns:p14="http://schemas.microsoft.com/office/powerpoint/2010/main"/>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xmlns:p14="http://schemas.microsoft.com/office/powerpoint/2010/main"/>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xmlns:p14="http://schemas.microsoft.com/office/powerpoint/2010/main"/>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xmlns:p14="http://schemas.microsoft.com/office/powerpoint/2010/main"/>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xmlns:p14="http://schemas.microsoft.com/office/powerpoint/2010/main"/>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xmlns:p14="http://schemas.microsoft.com/office/powerpoint/2010/main"/>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xmlns:p14="http://schemas.microsoft.com/office/powerpoint/2010/main"/>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xmlns:p14="http://schemas.microsoft.com/office/powerpoint/2010/mai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xmlns:p14="http://schemas.microsoft.com/office/powerpoint/2010/main"/>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xmlns:p14="http://schemas.microsoft.com/office/powerpoint/2010/main"/>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xmlns:p14="http://schemas.microsoft.com/office/powerpoint/2010/mai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xmlns:p14="http://schemas.microsoft.com/office/powerpoint/2010/main"/>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xmlns:p14="http://schemas.microsoft.com/office/powerpoint/2010/main"/>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xmlns:p14="http://schemas.microsoft.com/office/powerpoint/2010/main"/>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xmlns:p14="http://schemas.microsoft.com/office/powerpoint/2010/main"/>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xmlns:p14="http://schemas.microsoft.com/office/powerpoint/2010/main"/>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xmlns:p14="http://schemas.microsoft.com/office/powerpoint/2010/main"/>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xmlns:p14="http://schemas.microsoft.com/office/powerpoint/2010/main"/>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xmlns:p14="http://schemas.microsoft.com/office/powerpoint/2010/main"/>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xmlns:p14="http://schemas.microsoft.com/office/powerpoint/2010/main"/>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xmlns:p14="http://schemas.microsoft.com/office/powerpoint/2010/main"/>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xmlns:p14="http://schemas.microsoft.com/office/powerpoint/2010/main"/>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xmlns:p14="http://schemas.microsoft.com/office/powerpoint/2010/main"/>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xmlns:p14="http://schemas.microsoft.com/office/powerpoint/2010/main"/>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xmlns:p14="http://schemas.microsoft.com/office/powerpoint/2010/main"/>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xmlns:p14="http://schemas.microsoft.com/office/powerpoint/2010/main"/>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xmlns:p14="http://schemas.microsoft.com/office/powerpoint/2010/main"/>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xmlns:p14="http://schemas.microsoft.com/office/powerpoint/2010/mai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xmlns:p14="http://schemas.microsoft.com/office/powerpoint/2010/mai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xmlns:p14="http://schemas.microsoft.com/office/powerpoint/2010/main"/>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xmlns:p14="http://schemas.microsoft.com/office/powerpoint/2010/mai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xmlns:p14="http://schemas.microsoft.com/office/powerpoint/2010/mai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xmlns:p14="http://schemas.microsoft.com/office/powerpoint/2010/mai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xmlns:p14="http://schemas.microsoft.com/office/powerpoint/2010/mai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xmlns:p14="http://schemas.microsoft.com/office/powerpoint/2010/mai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xmlns:p14="http://schemas.microsoft.com/office/powerpoint/2010/mai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xmlns:p14="http://schemas.microsoft.com/office/powerpoint/2010/mai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xmlns:p14="http://schemas.microsoft.com/office/powerpoint/2010/main"/>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xmlns:p14="http://schemas.microsoft.com/office/powerpoint/2010/mai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xmlns:p14="http://schemas.microsoft.com/office/powerpoint/2010/main"/>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xmlns:p14="http://schemas.microsoft.com/office/powerpoint/2010/mai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xmlns:p14="http://schemas.microsoft.com/office/powerpoint/2010/main"/>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xmlns:p14="http://schemas.microsoft.com/office/powerpoint/2010/main"/>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xmlns:p14="http://schemas.microsoft.com/office/powerpoint/2010/main"/>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xmlns:p14="http://schemas.microsoft.com/office/powerpoint/2010/mai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0.xml"/><Relationship Id="rId12" Type="http://schemas.openxmlformats.org/officeDocument/2006/relationships/slideLayout" Target="../slideLayouts/slideLayout101.xml"/><Relationship Id="rId13" Type="http://schemas.openxmlformats.org/officeDocument/2006/relationships/slideLayout" Target="../slideLayouts/slideLayout102.xml"/><Relationship Id="rId14" Type="http://schemas.openxmlformats.org/officeDocument/2006/relationships/slideLayout" Target="../slideLayouts/slideLayout103.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90.xml"/><Relationship Id="rId2" Type="http://schemas.openxmlformats.org/officeDocument/2006/relationships/slideLayout" Target="../slideLayouts/slideLayout91.xml"/><Relationship Id="rId3" Type="http://schemas.openxmlformats.org/officeDocument/2006/relationships/slideLayout" Target="../slideLayouts/slideLayout92.xml"/><Relationship Id="rId4" Type="http://schemas.openxmlformats.org/officeDocument/2006/relationships/slideLayout" Target="../slideLayouts/slideLayout93.xml"/><Relationship Id="rId5" Type="http://schemas.openxmlformats.org/officeDocument/2006/relationships/slideLayout" Target="../slideLayouts/slideLayout94.xml"/><Relationship Id="rId6" Type="http://schemas.openxmlformats.org/officeDocument/2006/relationships/slideLayout" Target="../slideLayouts/slideLayout95.xml"/><Relationship Id="rId7" Type="http://schemas.openxmlformats.org/officeDocument/2006/relationships/slideLayout" Target="../slideLayouts/slideLayout96.xml"/><Relationship Id="rId8" Type="http://schemas.openxmlformats.org/officeDocument/2006/relationships/slideLayout" Target="../slideLayouts/slideLayout97.xml"/><Relationship Id="rId9" Type="http://schemas.openxmlformats.org/officeDocument/2006/relationships/slideLayout" Target="../slideLayouts/slideLayout98.xml"/><Relationship Id="rId10" Type="http://schemas.openxmlformats.org/officeDocument/2006/relationships/slideLayout" Target="../slideLayouts/slideLayout99.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8.xml"/><Relationship Id="rId12" Type="http://schemas.openxmlformats.org/officeDocument/2006/relationships/slideLayout" Target="../slideLayouts/slideLayout1099.xml"/><Relationship Id="rId13" Type="http://schemas.openxmlformats.org/officeDocument/2006/relationships/slideLayout" Target="../slideLayouts/slideLayout1100.xml"/><Relationship Id="rId14" Type="http://schemas.openxmlformats.org/officeDocument/2006/relationships/theme" Target="../theme/theme100.xml"/><Relationship Id="rId15" Type="http://schemas.openxmlformats.org/officeDocument/2006/relationships/image" Target="../media/image1.png"/><Relationship Id="rId1" Type="http://schemas.openxmlformats.org/officeDocument/2006/relationships/slideLayout" Target="../slideLayouts/slideLayout1088.xml"/><Relationship Id="rId2" Type="http://schemas.openxmlformats.org/officeDocument/2006/relationships/slideLayout" Target="../slideLayouts/slideLayout1089.xml"/><Relationship Id="rId3" Type="http://schemas.openxmlformats.org/officeDocument/2006/relationships/slideLayout" Target="../slideLayouts/slideLayout1090.xml"/><Relationship Id="rId4" Type="http://schemas.openxmlformats.org/officeDocument/2006/relationships/slideLayout" Target="../slideLayouts/slideLayout1091.xml"/><Relationship Id="rId5" Type="http://schemas.openxmlformats.org/officeDocument/2006/relationships/slideLayout" Target="../slideLayouts/slideLayout1092.xml"/><Relationship Id="rId6" Type="http://schemas.openxmlformats.org/officeDocument/2006/relationships/slideLayout" Target="../slideLayouts/slideLayout1093.xml"/><Relationship Id="rId7" Type="http://schemas.openxmlformats.org/officeDocument/2006/relationships/slideLayout" Target="../slideLayouts/slideLayout1094.xml"/><Relationship Id="rId8" Type="http://schemas.openxmlformats.org/officeDocument/2006/relationships/slideLayout" Target="../slideLayouts/slideLayout1095.xml"/><Relationship Id="rId9" Type="http://schemas.openxmlformats.org/officeDocument/2006/relationships/slideLayout" Target="../slideLayouts/slideLayout1096.xml"/><Relationship Id="rId10" Type="http://schemas.openxmlformats.org/officeDocument/2006/relationships/slideLayout" Target="../slideLayouts/slideLayout1097.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11.xml"/><Relationship Id="rId12" Type="http://schemas.openxmlformats.org/officeDocument/2006/relationships/theme" Target="../theme/theme101.xml"/><Relationship Id="rId13" Type="http://schemas.openxmlformats.org/officeDocument/2006/relationships/image" Target="../media/image1.png"/><Relationship Id="rId1" Type="http://schemas.openxmlformats.org/officeDocument/2006/relationships/slideLayout" Target="../slideLayouts/slideLayout1101.xml"/><Relationship Id="rId2" Type="http://schemas.openxmlformats.org/officeDocument/2006/relationships/slideLayout" Target="../slideLayouts/slideLayout1102.xml"/><Relationship Id="rId3" Type="http://schemas.openxmlformats.org/officeDocument/2006/relationships/slideLayout" Target="../slideLayouts/slideLayout1103.xml"/><Relationship Id="rId4" Type="http://schemas.openxmlformats.org/officeDocument/2006/relationships/slideLayout" Target="../slideLayouts/slideLayout1104.xml"/><Relationship Id="rId5" Type="http://schemas.openxmlformats.org/officeDocument/2006/relationships/slideLayout" Target="../slideLayouts/slideLayout1105.xml"/><Relationship Id="rId6" Type="http://schemas.openxmlformats.org/officeDocument/2006/relationships/slideLayout" Target="../slideLayouts/slideLayout1106.xml"/><Relationship Id="rId7" Type="http://schemas.openxmlformats.org/officeDocument/2006/relationships/slideLayout" Target="../slideLayouts/slideLayout1107.xml"/><Relationship Id="rId8" Type="http://schemas.openxmlformats.org/officeDocument/2006/relationships/slideLayout" Target="../slideLayouts/slideLayout1108.xml"/><Relationship Id="rId9" Type="http://schemas.openxmlformats.org/officeDocument/2006/relationships/slideLayout" Target="../slideLayouts/slideLayout1109.xml"/><Relationship Id="rId10" Type="http://schemas.openxmlformats.org/officeDocument/2006/relationships/slideLayout" Target="../slideLayouts/slideLayout1110.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2.xml"/><Relationship Id="rId12" Type="http://schemas.openxmlformats.org/officeDocument/2006/relationships/theme" Target="../theme/theme102.xml"/><Relationship Id="rId13" Type="http://schemas.openxmlformats.org/officeDocument/2006/relationships/image" Target="../media/image1.png"/><Relationship Id="rId1" Type="http://schemas.openxmlformats.org/officeDocument/2006/relationships/slideLayout" Target="../slideLayouts/slideLayout1112.xml"/><Relationship Id="rId2" Type="http://schemas.openxmlformats.org/officeDocument/2006/relationships/slideLayout" Target="../slideLayouts/slideLayout1113.xml"/><Relationship Id="rId3" Type="http://schemas.openxmlformats.org/officeDocument/2006/relationships/slideLayout" Target="../slideLayouts/slideLayout1114.xml"/><Relationship Id="rId4" Type="http://schemas.openxmlformats.org/officeDocument/2006/relationships/slideLayout" Target="../slideLayouts/slideLayout1115.xml"/><Relationship Id="rId5" Type="http://schemas.openxmlformats.org/officeDocument/2006/relationships/slideLayout" Target="../slideLayouts/slideLayout1116.xml"/><Relationship Id="rId6" Type="http://schemas.openxmlformats.org/officeDocument/2006/relationships/slideLayout" Target="../slideLayouts/slideLayout1117.xml"/><Relationship Id="rId7" Type="http://schemas.openxmlformats.org/officeDocument/2006/relationships/slideLayout" Target="../slideLayouts/slideLayout1118.xml"/><Relationship Id="rId8" Type="http://schemas.openxmlformats.org/officeDocument/2006/relationships/slideLayout" Target="../slideLayouts/slideLayout1119.xml"/><Relationship Id="rId9" Type="http://schemas.openxmlformats.org/officeDocument/2006/relationships/slideLayout" Target="../slideLayouts/slideLayout1120.xml"/><Relationship Id="rId10" Type="http://schemas.openxmlformats.org/officeDocument/2006/relationships/slideLayout" Target="../slideLayouts/slideLayout1121.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3.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3.xml"/><Relationship Id="rId2" Type="http://schemas.openxmlformats.org/officeDocument/2006/relationships/slideLayout" Target="../slideLayouts/slideLayout1124.xml"/><Relationship Id="rId3" Type="http://schemas.openxmlformats.org/officeDocument/2006/relationships/slideLayout" Target="../slideLayouts/slideLayout1125.xml"/><Relationship Id="rId4" Type="http://schemas.openxmlformats.org/officeDocument/2006/relationships/slideLayout" Target="../slideLayouts/slideLayout1126.xml"/><Relationship Id="rId5" Type="http://schemas.openxmlformats.org/officeDocument/2006/relationships/slideLayout" Target="../slideLayouts/slideLayout1127.xml"/><Relationship Id="rId6" Type="http://schemas.openxmlformats.org/officeDocument/2006/relationships/slideLayout" Target="../slideLayouts/slideLayout1128.xml"/><Relationship Id="rId7" Type="http://schemas.openxmlformats.org/officeDocument/2006/relationships/slideLayout" Target="../slideLayouts/slideLayout1129.xml"/><Relationship Id="rId8" Type="http://schemas.openxmlformats.org/officeDocument/2006/relationships/slideLayout" Target="../slideLayouts/slideLayout1130.xml"/><Relationship Id="rId9" Type="http://schemas.openxmlformats.org/officeDocument/2006/relationships/slideLayout" Target="../slideLayouts/slideLayout1131.xml"/><Relationship Id="rId10" Type="http://schemas.openxmlformats.org/officeDocument/2006/relationships/slideLayout" Target="../slideLayouts/slideLayout1132.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4.xml"/><Relationship Id="rId12" Type="http://schemas.openxmlformats.org/officeDocument/2006/relationships/theme" Target="../theme/theme104.xml"/><Relationship Id="rId13" Type="http://schemas.openxmlformats.org/officeDocument/2006/relationships/image" Target="../media/image1.png"/><Relationship Id="rId1" Type="http://schemas.openxmlformats.org/officeDocument/2006/relationships/slideLayout" Target="../slideLayouts/slideLayout1134.xml"/><Relationship Id="rId2" Type="http://schemas.openxmlformats.org/officeDocument/2006/relationships/slideLayout" Target="../slideLayouts/slideLayout1135.xml"/><Relationship Id="rId3" Type="http://schemas.openxmlformats.org/officeDocument/2006/relationships/slideLayout" Target="../slideLayouts/slideLayout1136.xml"/><Relationship Id="rId4" Type="http://schemas.openxmlformats.org/officeDocument/2006/relationships/slideLayout" Target="../slideLayouts/slideLayout1137.xml"/><Relationship Id="rId5" Type="http://schemas.openxmlformats.org/officeDocument/2006/relationships/slideLayout" Target="../slideLayouts/slideLayout1138.xml"/><Relationship Id="rId6" Type="http://schemas.openxmlformats.org/officeDocument/2006/relationships/slideLayout" Target="../slideLayouts/slideLayout1139.xml"/><Relationship Id="rId7" Type="http://schemas.openxmlformats.org/officeDocument/2006/relationships/slideLayout" Target="../slideLayouts/slideLayout1140.xml"/><Relationship Id="rId8" Type="http://schemas.openxmlformats.org/officeDocument/2006/relationships/slideLayout" Target="../slideLayouts/slideLayout1141.xml"/><Relationship Id="rId9" Type="http://schemas.openxmlformats.org/officeDocument/2006/relationships/slideLayout" Target="../slideLayouts/slideLayout1142.xml"/><Relationship Id="rId10" Type="http://schemas.openxmlformats.org/officeDocument/2006/relationships/slideLayout" Target="../slideLayouts/slideLayout1143.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slideLayout" Target="../slideLayouts/slideLayout1156.xml"/><Relationship Id="rId13" Type="http://schemas.openxmlformats.org/officeDocument/2006/relationships/theme" Target="../theme/theme105.xml"/><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7.xml"/><Relationship Id="rId12" Type="http://schemas.openxmlformats.org/officeDocument/2006/relationships/theme" Target="../theme/theme106.xml"/><Relationship Id="rId13" Type="http://schemas.openxmlformats.org/officeDocument/2006/relationships/image" Target="../media/image1.png"/><Relationship Id="rId1" Type="http://schemas.openxmlformats.org/officeDocument/2006/relationships/slideLayout" Target="../slideLayouts/slideLayout1157.xml"/><Relationship Id="rId2" Type="http://schemas.openxmlformats.org/officeDocument/2006/relationships/slideLayout" Target="../slideLayouts/slideLayout1158.xml"/><Relationship Id="rId3" Type="http://schemas.openxmlformats.org/officeDocument/2006/relationships/slideLayout" Target="../slideLayouts/slideLayout1159.xml"/><Relationship Id="rId4" Type="http://schemas.openxmlformats.org/officeDocument/2006/relationships/slideLayout" Target="../slideLayouts/slideLayout1160.xml"/><Relationship Id="rId5" Type="http://schemas.openxmlformats.org/officeDocument/2006/relationships/slideLayout" Target="../slideLayouts/slideLayout1161.xml"/><Relationship Id="rId6" Type="http://schemas.openxmlformats.org/officeDocument/2006/relationships/slideLayout" Target="../slideLayouts/slideLayout1162.xml"/><Relationship Id="rId7" Type="http://schemas.openxmlformats.org/officeDocument/2006/relationships/slideLayout" Target="../slideLayouts/slideLayout1163.xml"/><Relationship Id="rId8" Type="http://schemas.openxmlformats.org/officeDocument/2006/relationships/slideLayout" Target="../slideLayouts/slideLayout1164.xml"/><Relationship Id="rId9" Type="http://schemas.openxmlformats.org/officeDocument/2006/relationships/slideLayout" Target="../slideLayouts/slideLayout1165.xml"/><Relationship Id="rId10" Type="http://schemas.openxmlformats.org/officeDocument/2006/relationships/slideLayout" Target="../slideLayouts/slideLayout1166.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8.xml"/><Relationship Id="rId12" Type="http://schemas.openxmlformats.org/officeDocument/2006/relationships/theme" Target="../theme/theme107.xml"/><Relationship Id="rId13" Type="http://schemas.openxmlformats.org/officeDocument/2006/relationships/image" Target="../media/image1.png"/><Relationship Id="rId1" Type="http://schemas.openxmlformats.org/officeDocument/2006/relationships/slideLayout" Target="../slideLayouts/slideLayout1168.xml"/><Relationship Id="rId2" Type="http://schemas.openxmlformats.org/officeDocument/2006/relationships/slideLayout" Target="../slideLayouts/slideLayout1169.xml"/><Relationship Id="rId3" Type="http://schemas.openxmlformats.org/officeDocument/2006/relationships/slideLayout" Target="../slideLayouts/slideLayout1170.xml"/><Relationship Id="rId4" Type="http://schemas.openxmlformats.org/officeDocument/2006/relationships/slideLayout" Target="../slideLayouts/slideLayout1171.xml"/><Relationship Id="rId5" Type="http://schemas.openxmlformats.org/officeDocument/2006/relationships/slideLayout" Target="../slideLayouts/slideLayout1172.xml"/><Relationship Id="rId6" Type="http://schemas.openxmlformats.org/officeDocument/2006/relationships/slideLayout" Target="../slideLayouts/slideLayout1173.xml"/><Relationship Id="rId7" Type="http://schemas.openxmlformats.org/officeDocument/2006/relationships/slideLayout" Target="../slideLayouts/slideLayout1174.xml"/><Relationship Id="rId8" Type="http://schemas.openxmlformats.org/officeDocument/2006/relationships/slideLayout" Target="../slideLayouts/slideLayout1175.xml"/><Relationship Id="rId9" Type="http://schemas.openxmlformats.org/officeDocument/2006/relationships/slideLayout" Target="../slideLayouts/slideLayout1176.xml"/><Relationship Id="rId10" Type="http://schemas.openxmlformats.org/officeDocument/2006/relationships/slideLayout" Target="../slideLayouts/slideLayout1177.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9.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9.xml"/><Relationship Id="rId2" Type="http://schemas.openxmlformats.org/officeDocument/2006/relationships/slideLayout" Target="../slideLayouts/slideLayout1180.xml"/><Relationship Id="rId3" Type="http://schemas.openxmlformats.org/officeDocument/2006/relationships/slideLayout" Target="../slideLayouts/slideLayout1181.xml"/><Relationship Id="rId4" Type="http://schemas.openxmlformats.org/officeDocument/2006/relationships/slideLayout" Target="../slideLayouts/slideLayout1182.xml"/><Relationship Id="rId5" Type="http://schemas.openxmlformats.org/officeDocument/2006/relationships/slideLayout" Target="../slideLayouts/slideLayout1183.xml"/><Relationship Id="rId6" Type="http://schemas.openxmlformats.org/officeDocument/2006/relationships/slideLayout" Target="../slideLayouts/slideLayout1184.xml"/><Relationship Id="rId7" Type="http://schemas.openxmlformats.org/officeDocument/2006/relationships/slideLayout" Target="../slideLayouts/slideLayout1185.xml"/><Relationship Id="rId8" Type="http://schemas.openxmlformats.org/officeDocument/2006/relationships/slideLayout" Target="../slideLayouts/slideLayout1186.xml"/><Relationship Id="rId9" Type="http://schemas.openxmlformats.org/officeDocument/2006/relationships/slideLayout" Target="../slideLayouts/slideLayout1187.xml"/><Relationship Id="rId10" Type="http://schemas.openxmlformats.org/officeDocument/2006/relationships/slideLayout" Target="../slideLayouts/slideLayout1188.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200.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90.xml"/><Relationship Id="rId2" Type="http://schemas.openxmlformats.org/officeDocument/2006/relationships/slideLayout" Target="../slideLayouts/slideLayout1191.xml"/><Relationship Id="rId3" Type="http://schemas.openxmlformats.org/officeDocument/2006/relationships/slideLayout" Target="../slideLayouts/slideLayout1192.xml"/><Relationship Id="rId4" Type="http://schemas.openxmlformats.org/officeDocument/2006/relationships/slideLayout" Target="../slideLayouts/slideLayout1193.xml"/><Relationship Id="rId5" Type="http://schemas.openxmlformats.org/officeDocument/2006/relationships/slideLayout" Target="../slideLayouts/slideLayout1194.xml"/><Relationship Id="rId6" Type="http://schemas.openxmlformats.org/officeDocument/2006/relationships/slideLayout" Target="../slideLayouts/slideLayout1195.xml"/><Relationship Id="rId7" Type="http://schemas.openxmlformats.org/officeDocument/2006/relationships/slideLayout" Target="../slideLayouts/slideLayout1196.xml"/><Relationship Id="rId8" Type="http://schemas.openxmlformats.org/officeDocument/2006/relationships/slideLayout" Target="../slideLayouts/slideLayout1197.xml"/><Relationship Id="rId9" Type="http://schemas.openxmlformats.org/officeDocument/2006/relationships/slideLayout" Target="../slideLayouts/slideLayout1198.xml"/><Relationship Id="rId10" Type="http://schemas.openxmlformats.org/officeDocument/2006/relationships/slideLayout" Target="../slideLayouts/slideLayout1199.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1.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1.xml"/><Relationship Id="rId2" Type="http://schemas.openxmlformats.org/officeDocument/2006/relationships/slideLayout" Target="../slideLayouts/slideLayout1202.xml"/><Relationship Id="rId3" Type="http://schemas.openxmlformats.org/officeDocument/2006/relationships/slideLayout" Target="../slideLayouts/slideLayout1203.xml"/><Relationship Id="rId4" Type="http://schemas.openxmlformats.org/officeDocument/2006/relationships/slideLayout" Target="../slideLayouts/slideLayout1204.xml"/><Relationship Id="rId5" Type="http://schemas.openxmlformats.org/officeDocument/2006/relationships/slideLayout" Target="../slideLayouts/slideLayout1205.xml"/><Relationship Id="rId6" Type="http://schemas.openxmlformats.org/officeDocument/2006/relationships/slideLayout" Target="../slideLayouts/slideLayout1206.xml"/><Relationship Id="rId7" Type="http://schemas.openxmlformats.org/officeDocument/2006/relationships/slideLayout" Target="../slideLayouts/slideLayout1207.xml"/><Relationship Id="rId8" Type="http://schemas.openxmlformats.org/officeDocument/2006/relationships/slideLayout" Target="../slideLayouts/slideLayout1208.xml"/><Relationship Id="rId9" Type="http://schemas.openxmlformats.org/officeDocument/2006/relationships/slideLayout" Target="../slideLayouts/slideLayout1209.xml"/><Relationship Id="rId10" Type="http://schemas.openxmlformats.org/officeDocument/2006/relationships/slideLayout" Target="../slideLayouts/slideLayout1210.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2.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2.xml"/><Relationship Id="rId2" Type="http://schemas.openxmlformats.org/officeDocument/2006/relationships/slideLayout" Target="../slideLayouts/slideLayout1213.xml"/><Relationship Id="rId3" Type="http://schemas.openxmlformats.org/officeDocument/2006/relationships/slideLayout" Target="../slideLayouts/slideLayout1214.xml"/><Relationship Id="rId4" Type="http://schemas.openxmlformats.org/officeDocument/2006/relationships/slideLayout" Target="../slideLayouts/slideLayout1215.xml"/><Relationship Id="rId5" Type="http://schemas.openxmlformats.org/officeDocument/2006/relationships/slideLayout" Target="../slideLayouts/slideLayout1216.xml"/><Relationship Id="rId6" Type="http://schemas.openxmlformats.org/officeDocument/2006/relationships/slideLayout" Target="../slideLayouts/slideLayout1217.xml"/><Relationship Id="rId7" Type="http://schemas.openxmlformats.org/officeDocument/2006/relationships/slideLayout" Target="../slideLayouts/slideLayout1218.xml"/><Relationship Id="rId8" Type="http://schemas.openxmlformats.org/officeDocument/2006/relationships/slideLayout" Target="../slideLayouts/slideLayout1219.xml"/><Relationship Id="rId9" Type="http://schemas.openxmlformats.org/officeDocument/2006/relationships/slideLayout" Target="../slideLayouts/slideLayout1220.xml"/><Relationship Id="rId10" Type="http://schemas.openxmlformats.org/officeDocument/2006/relationships/slideLayout" Target="../slideLayouts/slideLayout1221.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3.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3.xml"/><Relationship Id="rId2" Type="http://schemas.openxmlformats.org/officeDocument/2006/relationships/slideLayout" Target="../slideLayouts/slideLayout1224.xml"/><Relationship Id="rId3" Type="http://schemas.openxmlformats.org/officeDocument/2006/relationships/slideLayout" Target="../slideLayouts/slideLayout1225.xml"/><Relationship Id="rId4" Type="http://schemas.openxmlformats.org/officeDocument/2006/relationships/slideLayout" Target="../slideLayouts/slideLayout1226.xml"/><Relationship Id="rId5" Type="http://schemas.openxmlformats.org/officeDocument/2006/relationships/slideLayout" Target="../slideLayouts/slideLayout1227.xml"/><Relationship Id="rId6" Type="http://schemas.openxmlformats.org/officeDocument/2006/relationships/slideLayout" Target="../slideLayouts/slideLayout1228.xml"/><Relationship Id="rId7" Type="http://schemas.openxmlformats.org/officeDocument/2006/relationships/slideLayout" Target="../slideLayouts/slideLayout1229.xml"/><Relationship Id="rId8" Type="http://schemas.openxmlformats.org/officeDocument/2006/relationships/slideLayout" Target="../slideLayouts/slideLayout1230.xml"/><Relationship Id="rId9" Type="http://schemas.openxmlformats.org/officeDocument/2006/relationships/slideLayout" Target="../slideLayouts/slideLayout1231.xml"/><Relationship Id="rId10" Type="http://schemas.openxmlformats.org/officeDocument/2006/relationships/slideLayout" Target="../slideLayouts/slideLayout1232.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4.xml"/><Relationship Id="rId12" Type="http://schemas.openxmlformats.org/officeDocument/2006/relationships/theme" Target="../theme/theme113.xml"/><Relationship Id="rId13" Type="http://schemas.openxmlformats.org/officeDocument/2006/relationships/image" Target="../media/image1.png"/><Relationship Id="rId1" Type="http://schemas.openxmlformats.org/officeDocument/2006/relationships/slideLayout" Target="../slideLayouts/slideLayout1234.xml"/><Relationship Id="rId2" Type="http://schemas.openxmlformats.org/officeDocument/2006/relationships/slideLayout" Target="../slideLayouts/slideLayout1235.xml"/><Relationship Id="rId3" Type="http://schemas.openxmlformats.org/officeDocument/2006/relationships/slideLayout" Target="../slideLayouts/slideLayout1236.xml"/><Relationship Id="rId4" Type="http://schemas.openxmlformats.org/officeDocument/2006/relationships/slideLayout" Target="../slideLayouts/slideLayout1237.xml"/><Relationship Id="rId5" Type="http://schemas.openxmlformats.org/officeDocument/2006/relationships/slideLayout" Target="../slideLayouts/slideLayout1238.xml"/><Relationship Id="rId6" Type="http://schemas.openxmlformats.org/officeDocument/2006/relationships/slideLayout" Target="../slideLayouts/slideLayout1239.xml"/><Relationship Id="rId7" Type="http://schemas.openxmlformats.org/officeDocument/2006/relationships/slideLayout" Target="../slideLayouts/slideLayout1240.xml"/><Relationship Id="rId8" Type="http://schemas.openxmlformats.org/officeDocument/2006/relationships/slideLayout" Target="../slideLayouts/slideLayout1241.xml"/><Relationship Id="rId9" Type="http://schemas.openxmlformats.org/officeDocument/2006/relationships/slideLayout" Target="../slideLayouts/slideLayout1242.xml"/><Relationship Id="rId10" Type="http://schemas.openxmlformats.org/officeDocument/2006/relationships/slideLayout" Target="../slideLayouts/slideLayout1243.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5.xml"/><Relationship Id="rId12" Type="http://schemas.openxmlformats.org/officeDocument/2006/relationships/theme" Target="../theme/theme114.xml"/><Relationship Id="rId13" Type="http://schemas.openxmlformats.org/officeDocument/2006/relationships/image" Target="../media/image1.png"/><Relationship Id="rId1" Type="http://schemas.openxmlformats.org/officeDocument/2006/relationships/slideLayout" Target="../slideLayouts/slideLayout1245.xml"/><Relationship Id="rId2" Type="http://schemas.openxmlformats.org/officeDocument/2006/relationships/slideLayout" Target="../slideLayouts/slideLayout1246.xml"/><Relationship Id="rId3" Type="http://schemas.openxmlformats.org/officeDocument/2006/relationships/slideLayout" Target="../slideLayouts/slideLayout1247.xml"/><Relationship Id="rId4" Type="http://schemas.openxmlformats.org/officeDocument/2006/relationships/slideLayout" Target="../slideLayouts/slideLayout1248.xml"/><Relationship Id="rId5" Type="http://schemas.openxmlformats.org/officeDocument/2006/relationships/slideLayout" Target="../slideLayouts/slideLayout1249.xml"/><Relationship Id="rId6" Type="http://schemas.openxmlformats.org/officeDocument/2006/relationships/slideLayout" Target="../slideLayouts/slideLayout1250.xml"/><Relationship Id="rId7" Type="http://schemas.openxmlformats.org/officeDocument/2006/relationships/slideLayout" Target="../slideLayouts/slideLayout1251.xml"/><Relationship Id="rId8" Type="http://schemas.openxmlformats.org/officeDocument/2006/relationships/slideLayout" Target="../slideLayouts/slideLayout1252.xml"/><Relationship Id="rId9" Type="http://schemas.openxmlformats.org/officeDocument/2006/relationships/slideLayout" Target="../slideLayouts/slideLayout1253.xml"/><Relationship Id="rId10" Type="http://schemas.openxmlformats.org/officeDocument/2006/relationships/slideLayout" Target="../slideLayouts/slideLayout1254.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6.xml"/><Relationship Id="rId12" Type="http://schemas.openxmlformats.org/officeDocument/2006/relationships/theme" Target="../theme/theme115.xml"/><Relationship Id="rId13" Type="http://schemas.openxmlformats.org/officeDocument/2006/relationships/image" Target="../media/image1.png"/><Relationship Id="rId1" Type="http://schemas.openxmlformats.org/officeDocument/2006/relationships/slideLayout" Target="../slideLayouts/slideLayout1256.xml"/><Relationship Id="rId2" Type="http://schemas.openxmlformats.org/officeDocument/2006/relationships/slideLayout" Target="../slideLayouts/slideLayout1257.xml"/><Relationship Id="rId3" Type="http://schemas.openxmlformats.org/officeDocument/2006/relationships/slideLayout" Target="../slideLayouts/slideLayout1258.xml"/><Relationship Id="rId4" Type="http://schemas.openxmlformats.org/officeDocument/2006/relationships/slideLayout" Target="../slideLayouts/slideLayout1259.xml"/><Relationship Id="rId5" Type="http://schemas.openxmlformats.org/officeDocument/2006/relationships/slideLayout" Target="../slideLayouts/slideLayout1260.xml"/><Relationship Id="rId6" Type="http://schemas.openxmlformats.org/officeDocument/2006/relationships/slideLayout" Target="../slideLayouts/slideLayout1261.xml"/><Relationship Id="rId7" Type="http://schemas.openxmlformats.org/officeDocument/2006/relationships/slideLayout" Target="../slideLayouts/slideLayout1262.xml"/><Relationship Id="rId8" Type="http://schemas.openxmlformats.org/officeDocument/2006/relationships/slideLayout" Target="../slideLayouts/slideLayout1263.xml"/><Relationship Id="rId9" Type="http://schemas.openxmlformats.org/officeDocument/2006/relationships/slideLayout" Target="../slideLayouts/slideLayout1264.xml"/><Relationship Id="rId10" Type="http://schemas.openxmlformats.org/officeDocument/2006/relationships/slideLayout" Target="../slideLayouts/slideLayout1265.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7.xml"/><Relationship Id="rId12" Type="http://schemas.openxmlformats.org/officeDocument/2006/relationships/theme" Target="../theme/theme116.xml"/><Relationship Id="rId13" Type="http://schemas.openxmlformats.org/officeDocument/2006/relationships/image" Target="../media/image1.png"/><Relationship Id="rId1" Type="http://schemas.openxmlformats.org/officeDocument/2006/relationships/slideLayout" Target="../slideLayouts/slideLayout1267.xml"/><Relationship Id="rId2" Type="http://schemas.openxmlformats.org/officeDocument/2006/relationships/slideLayout" Target="../slideLayouts/slideLayout1268.xml"/><Relationship Id="rId3" Type="http://schemas.openxmlformats.org/officeDocument/2006/relationships/slideLayout" Target="../slideLayouts/slideLayout1269.xml"/><Relationship Id="rId4" Type="http://schemas.openxmlformats.org/officeDocument/2006/relationships/slideLayout" Target="../slideLayouts/slideLayout1270.xml"/><Relationship Id="rId5" Type="http://schemas.openxmlformats.org/officeDocument/2006/relationships/slideLayout" Target="../slideLayouts/slideLayout1271.xml"/><Relationship Id="rId6" Type="http://schemas.openxmlformats.org/officeDocument/2006/relationships/slideLayout" Target="../slideLayouts/slideLayout1272.xml"/><Relationship Id="rId7" Type="http://schemas.openxmlformats.org/officeDocument/2006/relationships/slideLayout" Target="../slideLayouts/slideLayout1273.xml"/><Relationship Id="rId8" Type="http://schemas.openxmlformats.org/officeDocument/2006/relationships/slideLayout" Target="../slideLayouts/slideLayout1274.xml"/><Relationship Id="rId9" Type="http://schemas.openxmlformats.org/officeDocument/2006/relationships/slideLayout" Target="../slideLayouts/slideLayout1275.xml"/><Relationship Id="rId10" Type="http://schemas.openxmlformats.org/officeDocument/2006/relationships/slideLayout" Target="../slideLayouts/slideLayout1276.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88.xml"/><Relationship Id="rId12" Type="http://schemas.openxmlformats.org/officeDocument/2006/relationships/theme" Target="../theme/theme117.xml"/><Relationship Id="rId13" Type="http://schemas.openxmlformats.org/officeDocument/2006/relationships/image" Target="../media/image1.png"/><Relationship Id="rId1" Type="http://schemas.openxmlformats.org/officeDocument/2006/relationships/slideLayout" Target="../slideLayouts/slideLayout1278.xml"/><Relationship Id="rId2" Type="http://schemas.openxmlformats.org/officeDocument/2006/relationships/slideLayout" Target="../slideLayouts/slideLayout1279.xml"/><Relationship Id="rId3" Type="http://schemas.openxmlformats.org/officeDocument/2006/relationships/slideLayout" Target="../slideLayouts/slideLayout1280.xml"/><Relationship Id="rId4" Type="http://schemas.openxmlformats.org/officeDocument/2006/relationships/slideLayout" Target="../slideLayouts/slideLayout1281.xml"/><Relationship Id="rId5" Type="http://schemas.openxmlformats.org/officeDocument/2006/relationships/slideLayout" Target="../slideLayouts/slideLayout1282.xml"/><Relationship Id="rId6" Type="http://schemas.openxmlformats.org/officeDocument/2006/relationships/slideLayout" Target="../slideLayouts/slideLayout1283.xml"/><Relationship Id="rId7" Type="http://schemas.openxmlformats.org/officeDocument/2006/relationships/slideLayout" Target="../slideLayouts/slideLayout1284.xml"/><Relationship Id="rId8" Type="http://schemas.openxmlformats.org/officeDocument/2006/relationships/slideLayout" Target="../slideLayouts/slideLayout1285.xml"/><Relationship Id="rId9" Type="http://schemas.openxmlformats.org/officeDocument/2006/relationships/slideLayout" Target="../slideLayouts/slideLayout1286.xml"/><Relationship Id="rId10" Type="http://schemas.openxmlformats.org/officeDocument/2006/relationships/slideLayout" Target="../slideLayouts/slideLayout1287.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299.xml"/><Relationship Id="rId12" Type="http://schemas.openxmlformats.org/officeDocument/2006/relationships/theme" Target="../theme/theme118.xml"/><Relationship Id="rId13" Type="http://schemas.openxmlformats.org/officeDocument/2006/relationships/image" Target="../media/image1.png"/><Relationship Id="rId1" Type="http://schemas.openxmlformats.org/officeDocument/2006/relationships/slideLayout" Target="../slideLayouts/slideLayout1289.xml"/><Relationship Id="rId2" Type="http://schemas.openxmlformats.org/officeDocument/2006/relationships/slideLayout" Target="../slideLayouts/slideLayout1290.xml"/><Relationship Id="rId3" Type="http://schemas.openxmlformats.org/officeDocument/2006/relationships/slideLayout" Target="../slideLayouts/slideLayout1291.xml"/><Relationship Id="rId4" Type="http://schemas.openxmlformats.org/officeDocument/2006/relationships/slideLayout" Target="../slideLayouts/slideLayout1292.xml"/><Relationship Id="rId5" Type="http://schemas.openxmlformats.org/officeDocument/2006/relationships/slideLayout" Target="../slideLayouts/slideLayout1293.xml"/><Relationship Id="rId6" Type="http://schemas.openxmlformats.org/officeDocument/2006/relationships/slideLayout" Target="../slideLayouts/slideLayout1294.xml"/><Relationship Id="rId7" Type="http://schemas.openxmlformats.org/officeDocument/2006/relationships/slideLayout" Target="../slideLayouts/slideLayout1295.xml"/><Relationship Id="rId8" Type="http://schemas.openxmlformats.org/officeDocument/2006/relationships/slideLayout" Target="../slideLayouts/slideLayout1296.xml"/><Relationship Id="rId9" Type="http://schemas.openxmlformats.org/officeDocument/2006/relationships/slideLayout" Target="../slideLayouts/slideLayout1297.xml"/><Relationship Id="rId10" Type="http://schemas.openxmlformats.org/officeDocument/2006/relationships/slideLayout" Target="../slideLayouts/slideLayout1298.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10.xml"/><Relationship Id="rId12" Type="http://schemas.openxmlformats.org/officeDocument/2006/relationships/theme" Target="../theme/theme119.xml"/><Relationship Id="rId1" Type="http://schemas.openxmlformats.org/officeDocument/2006/relationships/slideLayout" Target="../slideLayouts/slideLayout1300.xml"/><Relationship Id="rId2" Type="http://schemas.openxmlformats.org/officeDocument/2006/relationships/slideLayout" Target="../slideLayouts/slideLayout1301.xml"/><Relationship Id="rId3" Type="http://schemas.openxmlformats.org/officeDocument/2006/relationships/slideLayout" Target="../slideLayouts/slideLayout1302.xml"/><Relationship Id="rId4" Type="http://schemas.openxmlformats.org/officeDocument/2006/relationships/slideLayout" Target="../slideLayouts/slideLayout1303.xml"/><Relationship Id="rId5" Type="http://schemas.openxmlformats.org/officeDocument/2006/relationships/slideLayout" Target="../slideLayouts/slideLayout1304.xml"/><Relationship Id="rId6" Type="http://schemas.openxmlformats.org/officeDocument/2006/relationships/slideLayout" Target="../slideLayouts/slideLayout1305.xml"/><Relationship Id="rId7" Type="http://schemas.openxmlformats.org/officeDocument/2006/relationships/slideLayout" Target="../slideLayouts/slideLayout1306.xml"/><Relationship Id="rId8" Type="http://schemas.openxmlformats.org/officeDocument/2006/relationships/slideLayout" Target="../slideLayouts/slideLayout1307.xml"/><Relationship Id="rId9" Type="http://schemas.openxmlformats.org/officeDocument/2006/relationships/slideLayout" Target="../slideLayouts/slideLayout1308.xml"/><Relationship Id="rId10" Type="http://schemas.openxmlformats.org/officeDocument/2006/relationships/slideLayout" Target="../slideLayouts/slideLayout1309.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21.xml"/><Relationship Id="rId12" Type="http://schemas.openxmlformats.org/officeDocument/2006/relationships/theme" Target="../theme/theme120.xml"/><Relationship Id="rId13" Type="http://schemas.openxmlformats.org/officeDocument/2006/relationships/image" Target="../media/image1.png"/><Relationship Id="rId1" Type="http://schemas.openxmlformats.org/officeDocument/2006/relationships/slideLayout" Target="../slideLayouts/slideLayout1311.xml"/><Relationship Id="rId2" Type="http://schemas.openxmlformats.org/officeDocument/2006/relationships/slideLayout" Target="../slideLayouts/slideLayout1312.xml"/><Relationship Id="rId3" Type="http://schemas.openxmlformats.org/officeDocument/2006/relationships/slideLayout" Target="../slideLayouts/slideLayout1313.xml"/><Relationship Id="rId4" Type="http://schemas.openxmlformats.org/officeDocument/2006/relationships/slideLayout" Target="../slideLayouts/slideLayout1314.xml"/><Relationship Id="rId5" Type="http://schemas.openxmlformats.org/officeDocument/2006/relationships/slideLayout" Target="../slideLayouts/slideLayout1315.xml"/><Relationship Id="rId6" Type="http://schemas.openxmlformats.org/officeDocument/2006/relationships/slideLayout" Target="../slideLayouts/slideLayout1316.xml"/><Relationship Id="rId7" Type="http://schemas.openxmlformats.org/officeDocument/2006/relationships/slideLayout" Target="../slideLayouts/slideLayout1317.xml"/><Relationship Id="rId8" Type="http://schemas.openxmlformats.org/officeDocument/2006/relationships/slideLayout" Target="../slideLayouts/slideLayout1318.xml"/><Relationship Id="rId9" Type="http://schemas.openxmlformats.org/officeDocument/2006/relationships/slideLayout" Target="../slideLayouts/slideLayout1319.xml"/><Relationship Id="rId10" Type="http://schemas.openxmlformats.org/officeDocument/2006/relationships/slideLayout" Target="../slideLayouts/slideLayout1320.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2.xml"/><Relationship Id="rId12" Type="http://schemas.openxmlformats.org/officeDocument/2006/relationships/theme" Target="../theme/theme121.xml"/><Relationship Id="rId13" Type="http://schemas.openxmlformats.org/officeDocument/2006/relationships/image" Target="../media/image1.png"/><Relationship Id="rId1" Type="http://schemas.openxmlformats.org/officeDocument/2006/relationships/slideLayout" Target="../slideLayouts/slideLayout1322.xml"/><Relationship Id="rId2" Type="http://schemas.openxmlformats.org/officeDocument/2006/relationships/slideLayout" Target="../slideLayouts/slideLayout1323.xml"/><Relationship Id="rId3" Type="http://schemas.openxmlformats.org/officeDocument/2006/relationships/slideLayout" Target="../slideLayouts/slideLayout1324.xml"/><Relationship Id="rId4" Type="http://schemas.openxmlformats.org/officeDocument/2006/relationships/slideLayout" Target="../slideLayouts/slideLayout1325.xml"/><Relationship Id="rId5" Type="http://schemas.openxmlformats.org/officeDocument/2006/relationships/slideLayout" Target="../slideLayouts/slideLayout1326.xml"/><Relationship Id="rId6" Type="http://schemas.openxmlformats.org/officeDocument/2006/relationships/slideLayout" Target="../slideLayouts/slideLayout1327.xml"/><Relationship Id="rId7" Type="http://schemas.openxmlformats.org/officeDocument/2006/relationships/slideLayout" Target="../slideLayouts/slideLayout1328.xml"/><Relationship Id="rId8" Type="http://schemas.openxmlformats.org/officeDocument/2006/relationships/slideLayout" Target="../slideLayouts/slideLayout1329.xml"/><Relationship Id="rId9" Type="http://schemas.openxmlformats.org/officeDocument/2006/relationships/slideLayout" Target="../slideLayouts/slideLayout1330.xml"/><Relationship Id="rId10" Type="http://schemas.openxmlformats.org/officeDocument/2006/relationships/slideLayout" Target="../slideLayouts/slideLayout1331.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3.xml"/><Relationship Id="rId12" Type="http://schemas.openxmlformats.org/officeDocument/2006/relationships/theme" Target="../theme/theme122.xml"/><Relationship Id="rId13" Type="http://schemas.openxmlformats.org/officeDocument/2006/relationships/image" Target="../media/image1.png"/><Relationship Id="rId1" Type="http://schemas.openxmlformats.org/officeDocument/2006/relationships/slideLayout" Target="../slideLayouts/slideLayout1333.xml"/><Relationship Id="rId2" Type="http://schemas.openxmlformats.org/officeDocument/2006/relationships/slideLayout" Target="../slideLayouts/slideLayout1334.xml"/><Relationship Id="rId3" Type="http://schemas.openxmlformats.org/officeDocument/2006/relationships/slideLayout" Target="../slideLayouts/slideLayout1335.xml"/><Relationship Id="rId4" Type="http://schemas.openxmlformats.org/officeDocument/2006/relationships/slideLayout" Target="../slideLayouts/slideLayout1336.xml"/><Relationship Id="rId5" Type="http://schemas.openxmlformats.org/officeDocument/2006/relationships/slideLayout" Target="../slideLayouts/slideLayout1337.xml"/><Relationship Id="rId6" Type="http://schemas.openxmlformats.org/officeDocument/2006/relationships/slideLayout" Target="../slideLayouts/slideLayout1338.xml"/><Relationship Id="rId7" Type="http://schemas.openxmlformats.org/officeDocument/2006/relationships/slideLayout" Target="../slideLayouts/slideLayout1339.xml"/><Relationship Id="rId8" Type="http://schemas.openxmlformats.org/officeDocument/2006/relationships/slideLayout" Target="../slideLayouts/slideLayout1340.xml"/><Relationship Id="rId9" Type="http://schemas.openxmlformats.org/officeDocument/2006/relationships/slideLayout" Target="../slideLayouts/slideLayout1341.xml"/><Relationship Id="rId10" Type="http://schemas.openxmlformats.org/officeDocument/2006/relationships/slideLayout" Target="../slideLayouts/slideLayout1342.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4.xml"/><Relationship Id="rId12" Type="http://schemas.openxmlformats.org/officeDocument/2006/relationships/theme" Target="../theme/theme123.xml"/><Relationship Id="rId13" Type="http://schemas.openxmlformats.org/officeDocument/2006/relationships/image" Target="../media/image1.png"/><Relationship Id="rId1" Type="http://schemas.openxmlformats.org/officeDocument/2006/relationships/slideLayout" Target="../slideLayouts/slideLayout1344.xml"/><Relationship Id="rId2" Type="http://schemas.openxmlformats.org/officeDocument/2006/relationships/slideLayout" Target="../slideLayouts/slideLayout1345.xml"/><Relationship Id="rId3" Type="http://schemas.openxmlformats.org/officeDocument/2006/relationships/slideLayout" Target="../slideLayouts/slideLayout1346.xml"/><Relationship Id="rId4" Type="http://schemas.openxmlformats.org/officeDocument/2006/relationships/slideLayout" Target="../slideLayouts/slideLayout1347.xml"/><Relationship Id="rId5" Type="http://schemas.openxmlformats.org/officeDocument/2006/relationships/slideLayout" Target="../slideLayouts/slideLayout1348.xml"/><Relationship Id="rId6" Type="http://schemas.openxmlformats.org/officeDocument/2006/relationships/slideLayout" Target="../slideLayouts/slideLayout1349.xml"/><Relationship Id="rId7" Type="http://schemas.openxmlformats.org/officeDocument/2006/relationships/slideLayout" Target="../slideLayouts/slideLayout1350.xml"/><Relationship Id="rId8" Type="http://schemas.openxmlformats.org/officeDocument/2006/relationships/slideLayout" Target="../slideLayouts/slideLayout1351.xml"/><Relationship Id="rId9" Type="http://schemas.openxmlformats.org/officeDocument/2006/relationships/slideLayout" Target="../slideLayouts/slideLayout1352.xml"/><Relationship Id="rId10" Type="http://schemas.openxmlformats.org/officeDocument/2006/relationships/slideLayout" Target="../slideLayouts/slideLayout1353.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5.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5.xml"/><Relationship Id="rId2" Type="http://schemas.openxmlformats.org/officeDocument/2006/relationships/slideLayout" Target="../slideLayouts/slideLayout1356.xml"/><Relationship Id="rId3" Type="http://schemas.openxmlformats.org/officeDocument/2006/relationships/slideLayout" Target="../slideLayouts/slideLayout1357.xml"/><Relationship Id="rId4" Type="http://schemas.openxmlformats.org/officeDocument/2006/relationships/slideLayout" Target="../slideLayouts/slideLayout1358.xml"/><Relationship Id="rId5" Type="http://schemas.openxmlformats.org/officeDocument/2006/relationships/slideLayout" Target="../slideLayouts/slideLayout1359.xml"/><Relationship Id="rId6" Type="http://schemas.openxmlformats.org/officeDocument/2006/relationships/slideLayout" Target="../slideLayouts/slideLayout1360.xml"/><Relationship Id="rId7" Type="http://schemas.openxmlformats.org/officeDocument/2006/relationships/slideLayout" Target="../slideLayouts/slideLayout1361.xml"/><Relationship Id="rId8" Type="http://schemas.openxmlformats.org/officeDocument/2006/relationships/slideLayout" Target="../slideLayouts/slideLayout1362.xml"/><Relationship Id="rId9" Type="http://schemas.openxmlformats.org/officeDocument/2006/relationships/slideLayout" Target="../slideLayouts/slideLayout1363.xml"/><Relationship Id="rId10" Type="http://schemas.openxmlformats.org/officeDocument/2006/relationships/slideLayout" Target="../slideLayouts/slideLayout1364.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6.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6.xml"/><Relationship Id="rId2" Type="http://schemas.openxmlformats.org/officeDocument/2006/relationships/slideLayout" Target="../slideLayouts/slideLayout1367.xml"/><Relationship Id="rId3" Type="http://schemas.openxmlformats.org/officeDocument/2006/relationships/slideLayout" Target="../slideLayouts/slideLayout1368.xml"/><Relationship Id="rId4" Type="http://schemas.openxmlformats.org/officeDocument/2006/relationships/slideLayout" Target="../slideLayouts/slideLayout1369.xml"/><Relationship Id="rId5" Type="http://schemas.openxmlformats.org/officeDocument/2006/relationships/slideLayout" Target="../slideLayouts/slideLayout1370.xml"/><Relationship Id="rId6" Type="http://schemas.openxmlformats.org/officeDocument/2006/relationships/slideLayout" Target="../slideLayouts/slideLayout1371.xml"/><Relationship Id="rId7" Type="http://schemas.openxmlformats.org/officeDocument/2006/relationships/slideLayout" Target="../slideLayouts/slideLayout1372.xml"/><Relationship Id="rId8" Type="http://schemas.openxmlformats.org/officeDocument/2006/relationships/slideLayout" Target="../slideLayouts/slideLayout1373.xml"/><Relationship Id="rId9" Type="http://schemas.openxmlformats.org/officeDocument/2006/relationships/slideLayout" Target="../slideLayouts/slideLayout1374.xml"/><Relationship Id="rId10" Type="http://schemas.openxmlformats.org/officeDocument/2006/relationships/slideLayout" Target="../slideLayouts/slideLayout1375.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87.xml"/><Relationship Id="rId12" Type="http://schemas.openxmlformats.org/officeDocument/2006/relationships/slideLayout" Target="../slideLayouts/slideLayout1388.xml"/><Relationship Id="rId13" Type="http://schemas.openxmlformats.org/officeDocument/2006/relationships/theme" Target="../theme/theme126.xml"/><Relationship Id="rId1" Type="http://schemas.openxmlformats.org/officeDocument/2006/relationships/slideLayout" Target="../slideLayouts/slideLayout1377.xml"/><Relationship Id="rId2" Type="http://schemas.openxmlformats.org/officeDocument/2006/relationships/slideLayout" Target="../slideLayouts/slideLayout1378.xml"/><Relationship Id="rId3" Type="http://schemas.openxmlformats.org/officeDocument/2006/relationships/slideLayout" Target="../slideLayouts/slideLayout1379.xml"/><Relationship Id="rId4" Type="http://schemas.openxmlformats.org/officeDocument/2006/relationships/slideLayout" Target="../slideLayouts/slideLayout1380.xml"/><Relationship Id="rId5" Type="http://schemas.openxmlformats.org/officeDocument/2006/relationships/slideLayout" Target="../slideLayouts/slideLayout1381.xml"/><Relationship Id="rId6" Type="http://schemas.openxmlformats.org/officeDocument/2006/relationships/slideLayout" Target="../slideLayouts/slideLayout1382.xml"/><Relationship Id="rId7" Type="http://schemas.openxmlformats.org/officeDocument/2006/relationships/slideLayout" Target="../slideLayouts/slideLayout1383.xml"/><Relationship Id="rId8" Type="http://schemas.openxmlformats.org/officeDocument/2006/relationships/slideLayout" Target="../slideLayouts/slideLayout1384.xml"/><Relationship Id="rId9" Type="http://schemas.openxmlformats.org/officeDocument/2006/relationships/slideLayout" Target="../slideLayouts/slideLayout1385.xml"/><Relationship Id="rId10" Type="http://schemas.openxmlformats.org/officeDocument/2006/relationships/slideLayout" Target="../slideLayouts/slideLayout1386.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399.xml"/><Relationship Id="rId12" Type="http://schemas.openxmlformats.org/officeDocument/2006/relationships/theme" Target="../theme/theme127.xml"/><Relationship Id="rId13" Type="http://schemas.openxmlformats.org/officeDocument/2006/relationships/image" Target="../media/image1.png"/><Relationship Id="rId1" Type="http://schemas.openxmlformats.org/officeDocument/2006/relationships/slideLayout" Target="../slideLayouts/slideLayout1389.xml"/><Relationship Id="rId2" Type="http://schemas.openxmlformats.org/officeDocument/2006/relationships/slideLayout" Target="../slideLayouts/slideLayout1390.xml"/><Relationship Id="rId3" Type="http://schemas.openxmlformats.org/officeDocument/2006/relationships/slideLayout" Target="../slideLayouts/slideLayout1391.xml"/><Relationship Id="rId4" Type="http://schemas.openxmlformats.org/officeDocument/2006/relationships/slideLayout" Target="../slideLayouts/slideLayout1392.xml"/><Relationship Id="rId5" Type="http://schemas.openxmlformats.org/officeDocument/2006/relationships/slideLayout" Target="../slideLayouts/slideLayout1393.xml"/><Relationship Id="rId6" Type="http://schemas.openxmlformats.org/officeDocument/2006/relationships/slideLayout" Target="../slideLayouts/slideLayout1394.xml"/><Relationship Id="rId7" Type="http://schemas.openxmlformats.org/officeDocument/2006/relationships/slideLayout" Target="../slideLayouts/slideLayout1395.xml"/><Relationship Id="rId8" Type="http://schemas.openxmlformats.org/officeDocument/2006/relationships/slideLayout" Target="../slideLayouts/slideLayout1396.xml"/><Relationship Id="rId9" Type="http://schemas.openxmlformats.org/officeDocument/2006/relationships/slideLayout" Target="../slideLayouts/slideLayout1397.xml"/><Relationship Id="rId10" Type="http://schemas.openxmlformats.org/officeDocument/2006/relationships/slideLayout" Target="../slideLayouts/slideLayout1398.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410.xml"/><Relationship Id="rId12" Type="http://schemas.openxmlformats.org/officeDocument/2006/relationships/theme" Target="../theme/theme128.xml"/><Relationship Id="rId13" Type="http://schemas.openxmlformats.org/officeDocument/2006/relationships/image" Target="../media/image1.png"/><Relationship Id="rId1" Type="http://schemas.openxmlformats.org/officeDocument/2006/relationships/slideLayout" Target="../slideLayouts/slideLayout1400.xml"/><Relationship Id="rId2" Type="http://schemas.openxmlformats.org/officeDocument/2006/relationships/slideLayout" Target="../slideLayouts/slideLayout1401.xml"/><Relationship Id="rId3" Type="http://schemas.openxmlformats.org/officeDocument/2006/relationships/slideLayout" Target="../slideLayouts/slideLayout1402.xml"/><Relationship Id="rId4" Type="http://schemas.openxmlformats.org/officeDocument/2006/relationships/slideLayout" Target="../slideLayouts/slideLayout1403.xml"/><Relationship Id="rId5" Type="http://schemas.openxmlformats.org/officeDocument/2006/relationships/slideLayout" Target="../slideLayouts/slideLayout1404.xml"/><Relationship Id="rId6" Type="http://schemas.openxmlformats.org/officeDocument/2006/relationships/slideLayout" Target="../slideLayouts/slideLayout1405.xml"/><Relationship Id="rId7" Type="http://schemas.openxmlformats.org/officeDocument/2006/relationships/slideLayout" Target="../slideLayouts/slideLayout1406.xml"/><Relationship Id="rId8" Type="http://schemas.openxmlformats.org/officeDocument/2006/relationships/slideLayout" Target="../slideLayouts/slideLayout1407.xml"/><Relationship Id="rId9" Type="http://schemas.openxmlformats.org/officeDocument/2006/relationships/slideLayout" Target="../slideLayouts/slideLayout1408.xml"/><Relationship Id="rId10" Type="http://schemas.openxmlformats.org/officeDocument/2006/relationships/slideLayout" Target="../slideLayouts/slideLayout1409.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421.xml"/><Relationship Id="rId12" Type="http://schemas.openxmlformats.org/officeDocument/2006/relationships/theme" Target="../theme/theme129.xml"/><Relationship Id="rId13" Type="http://schemas.openxmlformats.org/officeDocument/2006/relationships/image" Target="../media/image1.png"/><Relationship Id="rId1" Type="http://schemas.openxmlformats.org/officeDocument/2006/relationships/slideLayout" Target="../slideLayouts/slideLayout1411.xml"/><Relationship Id="rId2" Type="http://schemas.openxmlformats.org/officeDocument/2006/relationships/slideLayout" Target="../slideLayouts/slideLayout1412.xml"/><Relationship Id="rId3" Type="http://schemas.openxmlformats.org/officeDocument/2006/relationships/slideLayout" Target="../slideLayouts/slideLayout1413.xml"/><Relationship Id="rId4" Type="http://schemas.openxmlformats.org/officeDocument/2006/relationships/slideLayout" Target="../slideLayouts/slideLayout1414.xml"/><Relationship Id="rId5" Type="http://schemas.openxmlformats.org/officeDocument/2006/relationships/slideLayout" Target="../slideLayouts/slideLayout1415.xml"/><Relationship Id="rId6" Type="http://schemas.openxmlformats.org/officeDocument/2006/relationships/slideLayout" Target="../slideLayouts/slideLayout1416.xml"/><Relationship Id="rId7" Type="http://schemas.openxmlformats.org/officeDocument/2006/relationships/slideLayout" Target="../slideLayouts/slideLayout1417.xml"/><Relationship Id="rId8" Type="http://schemas.openxmlformats.org/officeDocument/2006/relationships/slideLayout" Target="../slideLayouts/slideLayout1418.xml"/><Relationship Id="rId9" Type="http://schemas.openxmlformats.org/officeDocument/2006/relationships/slideLayout" Target="../slideLayouts/slideLayout1419.xml"/><Relationship Id="rId10" Type="http://schemas.openxmlformats.org/officeDocument/2006/relationships/slideLayout" Target="../slideLayouts/slideLayout1420.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6.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6.xml"/><Relationship Id="rId2" Type="http://schemas.openxmlformats.org/officeDocument/2006/relationships/slideLayout" Target="../slideLayouts/slideLayout127.xml"/><Relationship Id="rId3" Type="http://schemas.openxmlformats.org/officeDocument/2006/relationships/slideLayout" Target="../slideLayouts/slideLayout128.xml"/><Relationship Id="rId4" Type="http://schemas.openxmlformats.org/officeDocument/2006/relationships/slideLayout" Target="../slideLayouts/slideLayout129.xml"/><Relationship Id="rId5" Type="http://schemas.openxmlformats.org/officeDocument/2006/relationships/slideLayout" Target="../slideLayouts/slideLayout130.xml"/><Relationship Id="rId6" Type="http://schemas.openxmlformats.org/officeDocument/2006/relationships/slideLayout" Target="../slideLayouts/slideLayout131.xml"/><Relationship Id="rId7" Type="http://schemas.openxmlformats.org/officeDocument/2006/relationships/slideLayout" Target="../slideLayouts/slideLayout132.xml"/><Relationship Id="rId8" Type="http://schemas.openxmlformats.org/officeDocument/2006/relationships/slideLayout" Target="../slideLayouts/slideLayout133.xml"/><Relationship Id="rId9" Type="http://schemas.openxmlformats.org/officeDocument/2006/relationships/slideLayout" Target="../slideLayouts/slideLayout134.xml"/><Relationship Id="rId10" Type="http://schemas.openxmlformats.org/officeDocument/2006/relationships/slideLayout" Target="../slideLayouts/slideLayout135.xml"/></Relationships>
</file>

<file path=ppt/slideMasters/_rels/slideMaster130.xml.rels><?xml version="1.0" encoding="UTF-8" standalone="yes"?>
<Relationships xmlns="http://schemas.openxmlformats.org/package/2006/relationships"><Relationship Id="rId11" Type="http://schemas.openxmlformats.org/officeDocument/2006/relationships/slideLayout" Target="../slideLayouts/slideLayout1432.xml"/><Relationship Id="rId12" Type="http://schemas.openxmlformats.org/officeDocument/2006/relationships/theme" Target="../theme/theme130.xml"/><Relationship Id="rId13" Type="http://schemas.openxmlformats.org/officeDocument/2006/relationships/image" Target="../media/image1.png"/><Relationship Id="rId1" Type="http://schemas.openxmlformats.org/officeDocument/2006/relationships/slideLayout" Target="../slideLayouts/slideLayout1422.xml"/><Relationship Id="rId2" Type="http://schemas.openxmlformats.org/officeDocument/2006/relationships/slideLayout" Target="../slideLayouts/slideLayout1423.xml"/><Relationship Id="rId3" Type="http://schemas.openxmlformats.org/officeDocument/2006/relationships/slideLayout" Target="../slideLayouts/slideLayout1424.xml"/><Relationship Id="rId4" Type="http://schemas.openxmlformats.org/officeDocument/2006/relationships/slideLayout" Target="../slideLayouts/slideLayout1425.xml"/><Relationship Id="rId5" Type="http://schemas.openxmlformats.org/officeDocument/2006/relationships/slideLayout" Target="../slideLayouts/slideLayout1426.xml"/><Relationship Id="rId6" Type="http://schemas.openxmlformats.org/officeDocument/2006/relationships/slideLayout" Target="../slideLayouts/slideLayout1427.xml"/><Relationship Id="rId7" Type="http://schemas.openxmlformats.org/officeDocument/2006/relationships/slideLayout" Target="../slideLayouts/slideLayout1428.xml"/><Relationship Id="rId8" Type="http://schemas.openxmlformats.org/officeDocument/2006/relationships/slideLayout" Target="../slideLayouts/slideLayout1429.xml"/><Relationship Id="rId9" Type="http://schemas.openxmlformats.org/officeDocument/2006/relationships/slideLayout" Target="../slideLayouts/slideLayout1430.xml"/><Relationship Id="rId10" Type="http://schemas.openxmlformats.org/officeDocument/2006/relationships/slideLayout" Target="../slideLayouts/slideLayout1431.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443.xml"/><Relationship Id="rId12" Type="http://schemas.openxmlformats.org/officeDocument/2006/relationships/theme" Target="../theme/theme131.xml"/><Relationship Id="rId13" Type="http://schemas.openxmlformats.org/officeDocument/2006/relationships/image" Target="../media/image1.png"/><Relationship Id="rId1" Type="http://schemas.openxmlformats.org/officeDocument/2006/relationships/slideLayout" Target="../slideLayouts/slideLayout1433.xml"/><Relationship Id="rId2" Type="http://schemas.openxmlformats.org/officeDocument/2006/relationships/slideLayout" Target="../slideLayouts/slideLayout1434.xml"/><Relationship Id="rId3" Type="http://schemas.openxmlformats.org/officeDocument/2006/relationships/slideLayout" Target="../slideLayouts/slideLayout1435.xml"/><Relationship Id="rId4" Type="http://schemas.openxmlformats.org/officeDocument/2006/relationships/slideLayout" Target="../slideLayouts/slideLayout1436.xml"/><Relationship Id="rId5" Type="http://schemas.openxmlformats.org/officeDocument/2006/relationships/slideLayout" Target="../slideLayouts/slideLayout1437.xml"/><Relationship Id="rId6" Type="http://schemas.openxmlformats.org/officeDocument/2006/relationships/slideLayout" Target="../slideLayouts/slideLayout1438.xml"/><Relationship Id="rId7" Type="http://schemas.openxmlformats.org/officeDocument/2006/relationships/slideLayout" Target="../slideLayouts/slideLayout1439.xml"/><Relationship Id="rId8" Type="http://schemas.openxmlformats.org/officeDocument/2006/relationships/slideLayout" Target="../slideLayouts/slideLayout1440.xml"/><Relationship Id="rId9" Type="http://schemas.openxmlformats.org/officeDocument/2006/relationships/slideLayout" Target="../slideLayouts/slideLayout1441.xml"/><Relationship Id="rId10" Type="http://schemas.openxmlformats.org/officeDocument/2006/relationships/slideLayout" Target="../slideLayouts/slideLayout1442.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454.xml"/><Relationship Id="rId12" Type="http://schemas.openxmlformats.org/officeDocument/2006/relationships/theme" Target="../theme/theme132.xml"/><Relationship Id="rId13" Type="http://schemas.openxmlformats.org/officeDocument/2006/relationships/image" Target="../media/image1.png"/><Relationship Id="rId1" Type="http://schemas.openxmlformats.org/officeDocument/2006/relationships/slideLayout" Target="../slideLayouts/slideLayout1444.xml"/><Relationship Id="rId2" Type="http://schemas.openxmlformats.org/officeDocument/2006/relationships/slideLayout" Target="../slideLayouts/slideLayout1445.xml"/><Relationship Id="rId3" Type="http://schemas.openxmlformats.org/officeDocument/2006/relationships/slideLayout" Target="../slideLayouts/slideLayout1446.xml"/><Relationship Id="rId4" Type="http://schemas.openxmlformats.org/officeDocument/2006/relationships/slideLayout" Target="../slideLayouts/slideLayout1447.xml"/><Relationship Id="rId5" Type="http://schemas.openxmlformats.org/officeDocument/2006/relationships/slideLayout" Target="../slideLayouts/slideLayout1448.xml"/><Relationship Id="rId6" Type="http://schemas.openxmlformats.org/officeDocument/2006/relationships/slideLayout" Target="../slideLayouts/slideLayout1449.xml"/><Relationship Id="rId7" Type="http://schemas.openxmlformats.org/officeDocument/2006/relationships/slideLayout" Target="../slideLayouts/slideLayout1450.xml"/><Relationship Id="rId8" Type="http://schemas.openxmlformats.org/officeDocument/2006/relationships/slideLayout" Target="../slideLayouts/slideLayout1451.xml"/><Relationship Id="rId9" Type="http://schemas.openxmlformats.org/officeDocument/2006/relationships/slideLayout" Target="../slideLayouts/slideLayout1452.xml"/><Relationship Id="rId10" Type="http://schemas.openxmlformats.org/officeDocument/2006/relationships/slideLayout" Target="../slideLayouts/slideLayout1453.xml"/></Relationships>
</file>

<file path=ppt/slideMasters/_rels/slideMaster133.xml.rels><?xml version="1.0" encoding="UTF-8" standalone="yes"?>
<Relationships xmlns="http://schemas.openxmlformats.org/package/2006/relationships"><Relationship Id="rId11" Type="http://schemas.openxmlformats.org/officeDocument/2006/relationships/slideLayout" Target="../slideLayouts/slideLayout1465.xml"/><Relationship Id="rId12" Type="http://schemas.openxmlformats.org/officeDocument/2006/relationships/theme" Target="../theme/theme133.xml"/><Relationship Id="rId13" Type="http://schemas.openxmlformats.org/officeDocument/2006/relationships/image" Target="../media/image1.png"/><Relationship Id="rId1" Type="http://schemas.openxmlformats.org/officeDocument/2006/relationships/slideLayout" Target="../slideLayouts/slideLayout1455.xml"/><Relationship Id="rId2" Type="http://schemas.openxmlformats.org/officeDocument/2006/relationships/slideLayout" Target="../slideLayouts/slideLayout1456.xml"/><Relationship Id="rId3" Type="http://schemas.openxmlformats.org/officeDocument/2006/relationships/slideLayout" Target="../slideLayouts/slideLayout1457.xml"/><Relationship Id="rId4" Type="http://schemas.openxmlformats.org/officeDocument/2006/relationships/slideLayout" Target="../slideLayouts/slideLayout1458.xml"/><Relationship Id="rId5" Type="http://schemas.openxmlformats.org/officeDocument/2006/relationships/slideLayout" Target="../slideLayouts/slideLayout1459.xml"/><Relationship Id="rId6" Type="http://schemas.openxmlformats.org/officeDocument/2006/relationships/slideLayout" Target="../slideLayouts/slideLayout1460.xml"/><Relationship Id="rId7" Type="http://schemas.openxmlformats.org/officeDocument/2006/relationships/slideLayout" Target="../slideLayouts/slideLayout1461.xml"/><Relationship Id="rId8" Type="http://schemas.openxmlformats.org/officeDocument/2006/relationships/slideLayout" Target="../slideLayouts/slideLayout1462.xml"/><Relationship Id="rId9" Type="http://schemas.openxmlformats.org/officeDocument/2006/relationships/slideLayout" Target="../slideLayouts/slideLayout1463.xml"/><Relationship Id="rId10" Type="http://schemas.openxmlformats.org/officeDocument/2006/relationships/slideLayout" Target="../slideLayouts/slideLayout1464.xml"/></Relationships>
</file>

<file path=ppt/slideMasters/_rels/slideMaster134.xml.rels><?xml version="1.0" encoding="UTF-8" standalone="yes"?>
<Relationships xmlns="http://schemas.openxmlformats.org/package/2006/relationships"><Relationship Id="rId11" Type="http://schemas.openxmlformats.org/officeDocument/2006/relationships/slideLayout" Target="../slideLayouts/slideLayout1476.xml"/><Relationship Id="rId12" Type="http://schemas.openxmlformats.org/officeDocument/2006/relationships/theme" Target="../theme/theme134.xml"/><Relationship Id="rId13" Type="http://schemas.openxmlformats.org/officeDocument/2006/relationships/image" Target="../media/image1.png"/><Relationship Id="rId1" Type="http://schemas.openxmlformats.org/officeDocument/2006/relationships/slideLayout" Target="../slideLayouts/slideLayout1466.xml"/><Relationship Id="rId2" Type="http://schemas.openxmlformats.org/officeDocument/2006/relationships/slideLayout" Target="../slideLayouts/slideLayout1467.xml"/><Relationship Id="rId3" Type="http://schemas.openxmlformats.org/officeDocument/2006/relationships/slideLayout" Target="../slideLayouts/slideLayout1468.xml"/><Relationship Id="rId4" Type="http://schemas.openxmlformats.org/officeDocument/2006/relationships/slideLayout" Target="../slideLayouts/slideLayout1469.xml"/><Relationship Id="rId5" Type="http://schemas.openxmlformats.org/officeDocument/2006/relationships/slideLayout" Target="../slideLayouts/slideLayout1470.xml"/><Relationship Id="rId6" Type="http://schemas.openxmlformats.org/officeDocument/2006/relationships/slideLayout" Target="../slideLayouts/slideLayout1471.xml"/><Relationship Id="rId7" Type="http://schemas.openxmlformats.org/officeDocument/2006/relationships/slideLayout" Target="../slideLayouts/slideLayout1472.xml"/><Relationship Id="rId8" Type="http://schemas.openxmlformats.org/officeDocument/2006/relationships/slideLayout" Target="../slideLayouts/slideLayout1473.xml"/><Relationship Id="rId9" Type="http://schemas.openxmlformats.org/officeDocument/2006/relationships/slideLayout" Target="../slideLayouts/slideLayout1474.xml"/><Relationship Id="rId10" Type="http://schemas.openxmlformats.org/officeDocument/2006/relationships/slideLayout" Target="../slideLayouts/slideLayout1475.xml"/></Relationships>
</file>

<file path=ppt/slideMasters/_rels/slideMaster135.xml.rels><?xml version="1.0" encoding="UTF-8" standalone="yes"?>
<Relationships xmlns="http://schemas.openxmlformats.org/package/2006/relationships"><Relationship Id="rId11" Type="http://schemas.openxmlformats.org/officeDocument/2006/relationships/slideLayout" Target="../slideLayouts/slideLayout1487.xml"/><Relationship Id="rId12" Type="http://schemas.openxmlformats.org/officeDocument/2006/relationships/theme" Target="../theme/theme135.xml"/><Relationship Id="rId13" Type="http://schemas.openxmlformats.org/officeDocument/2006/relationships/image" Target="../media/image1.png"/><Relationship Id="rId1" Type="http://schemas.openxmlformats.org/officeDocument/2006/relationships/slideLayout" Target="../slideLayouts/slideLayout1477.xml"/><Relationship Id="rId2" Type="http://schemas.openxmlformats.org/officeDocument/2006/relationships/slideLayout" Target="../slideLayouts/slideLayout1478.xml"/><Relationship Id="rId3" Type="http://schemas.openxmlformats.org/officeDocument/2006/relationships/slideLayout" Target="../slideLayouts/slideLayout1479.xml"/><Relationship Id="rId4" Type="http://schemas.openxmlformats.org/officeDocument/2006/relationships/slideLayout" Target="../slideLayouts/slideLayout1480.xml"/><Relationship Id="rId5" Type="http://schemas.openxmlformats.org/officeDocument/2006/relationships/slideLayout" Target="../slideLayouts/slideLayout1481.xml"/><Relationship Id="rId6" Type="http://schemas.openxmlformats.org/officeDocument/2006/relationships/slideLayout" Target="../slideLayouts/slideLayout1482.xml"/><Relationship Id="rId7" Type="http://schemas.openxmlformats.org/officeDocument/2006/relationships/slideLayout" Target="../slideLayouts/slideLayout1483.xml"/><Relationship Id="rId8" Type="http://schemas.openxmlformats.org/officeDocument/2006/relationships/slideLayout" Target="../slideLayouts/slideLayout1484.xml"/><Relationship Id="rId9" Type="http://schemas.openxmlformats.org/officeDocument/2006/relationships/slideLayout" Target="../slideLayouts/slideLayout1485.xml"/><Relationship Id="rId10" Type="http://schemas.openxmlformats.org/officeDocument/2006/relationships/slideLayout" Target="../slideLayouts/slideLayout1486.xml"/></Relationships>
</file>

<file path=ppt/slideMasters/_rels/slideMaster136.xml.rels><?xml version="1.0" encoding="UTF-8" standalone="yes"?>
<Relationships xmlns="http://schemas.openxmlformats.org/package/2006/relationships"><Relationship Id="rId3" Type="http://schemas.openxmlformats.org/officeDocument/2006/relationships/slideLayout" Target="../slideLayouts/slideLayout1490.xml"/><Relationship Id="rId4" Type="http://schemas.openxmlformats.org/officeDocument/2006/relationships/slideLayout" Target="../slideLayouts/slideLayout1491.xml"/><Relationship Id="rId5" Type="http://schemas.openxmlformats.org/officeDocument/2006/relationships/slideLayout" Target="../slideLayouts/slideLayout1492.xml"/><Relationship Id="rId6" Type="http://schemas.openxmlformats.org/officeDocument/2006/relationships/slideLayout" Target="../slideLayouts/slideLayout1493.xml"/><Relationship Id="rId7" Type="http://schemas.openxmlformats.org/officeDocument/2006/relationships/slideLayout" Target="../slideLayouts/slideLayout1494.xml"/><Relationship Id="rId8" Type="http://schemas.openxmlformats.org/officeDocument/2006/relationships/theme" Target="../theme/theme136.xml"/><Relationship Id="rId1" Type="http://schemas.openxmlformats.org/officeDocument/2006/relationships/slideLayout" Target="../slideLayouts/slideLayout1488.xml"/><Relationship Id="rId2" Type="http://schemas.openxmlformats.org/officeDocument/2006/relationships/slideLayout" Target="../slideLayouts/slideLayout1489.xml"/></Relationships>
</file>

<file path=ppt/slideMasters/_rels/slideMaster137.xml.rels><?xml version="1.0" encoding="UTF-8" standalone="yes"?>
<Relationships xmlns="http://schemas.openxmlformats.org/package/2006/relationships"><Relationship Id="rId3" Type="http://schemas.openxmlformats.org/officeDocument/2006/relationships/slideLayout" Target="../slideLayouts/slideLayout1497.xml"/><Relationship Id="rId4" Type="http://schemas.openxmlformats.org/officeDocument/2006/relationships/slideLayout" Target="../slideLayouts/slideLayout1498.xml"/><Relationship Id="rId5" Type="http://schemas.openxmlformats.org/officeDocument/2006/relationships/slideLayout" Target="../slideLayouts/slideLayout1499.xml"/><Relationship Id="rId6" Type="http://schemas.openxmlformats.org/officeDocument/2006/relationships/slideLayout" Target="../slideLayouts/slideLayout1500.xml"/><Relationship Id="rId7" Type="http://schemas.openxmlformats.org/officeDocument/2006/relationships/slideLayout" Target="../slideLayouts/slideLayout1501.xml"/><Relationship Id="rId8" Type="http://schemas.openxmlformats.org/officeDocument/2006/relationships/theme" Target="../theme/theme137.xml"/><Relationship Id="rId1" Type="http://schemas.openxmlformats.org/officeDocument/2006/relationships/slideLayout" Target="../slideLayouts/slideLayout1495.xml"/><Relationship Id="rId2" Type="http://schemas.openxmlformats.org/officeDocument/2006/relationships/slideLayout" Target="../slideLayouts/slideLayout1496.xml"/></Relationships>
</file>

<file path=ppt/slideMasters/_rels/slideMaster138.xml.rels><?xml version="1.0" encoding="UTF-8" standalone="yes"?>
<Relationships xmlns="http://schemas.openxmlformats.org/package/2006/relationships"><Relationship Id="rId3" Type="http://schemas.openxmlformats.org/officeDocument/2006/relationships/slideLayout" Target="../slideLayouts/slideLayout1504.xml"/><Relationship Id="rId4" Type="http://schemas.openxmlformats.org/officeDocument/2006/relationships/slideLayout" Target="../slideLayouts/slideLayout1505.xml"/><Relationship Id="rId5" Type="http://schemas.openxmlformats.org/officeDocument/2006/relationships/slideLayout" Target="../slideLayouts/slideLayout1506.xml"/><Relationship Id="rId6" Type="http://schemas.openxmlformats.org/officeDocument/2006/relationships/slideLayout" Target="../slideLayouts/slideLayout1507.xml"/><Relationship Id="rId7" Type="http://schemas.openxmlformats.org/officeDocument/2006/relationships/slideLayout" Target="../slideLayouts/slideLayout1508.xml"/><Relationship Id="rId8" Type="http://schemas.openxmlformats.org/officeDocument/2006/relationships/theme" Target="../theme/theme138.xml"/><Relationship Id="rId1" Type="http://schemas.openxmlformats.org/officeDocument/2006/relationships/slideLayout" Target="../slideLayouts/slideLayout1502.xml"/><Relationship Id="rId2" Type="http://schemas.openxmlformats.org/officeDocument/2006/relationships/slideLayout" Target="../slideLayouts/slideLayout1503.xml"/></Relationships>
</file>

<file path=ppt/slideMasters/_rels/slideMaster139.xml.rels><?xml version="1.0" encoding="UTF-8" standalone="yes"?>
<Relationships xmlns="http://schemas.openxmlformats.org/package/2006/relationships"><Relationship Id="rId11" Type="http://schemas.openxmlformats.org/officeDocument/2006/relationships/slideLayout" Target="../slideLayouts/slideLayout1519.xml"/><Relationship Id="rId12" Type="http://schemas.openxmlformats.org/officeDocument/2006/relationships/theme" Target="../theme/theme139.xml"/><Relationship Id="rId13" Type="http://schemas.openxmlformats.org/officeDocument/2006/relationships/image" Target="../media/image1.png"/><Relationship Id="rId1" Type="http://schemas.openxmlformats.org/officeDocument/2006/relationships/slideLayout" Target="../slideLayouts/slideLayout1509.xml"/><Relationship Id="rId2" Type="http://schemas.openxmlformats.org/officeDocument/2006/relationships/slideLayout" Target="../slideLayouts/slideLayout1510.xml"/><Relationship Id="rId3" Type="http://schemas.openxmlformats.org/officeDocument/2006/relationships/slideLayout" Target="../slideLayouts/slideLayout1511.xml"/><Relationship Id="rId4" Type="http://schemas.openxmlformats.org/officeDocument/2006/relationships/slideLayout" Target="../slideLayouts/slideLayout1512.xml"/><Relationship Id="rId5" Type="http://schemas.openxmlformats.org/officeDocument/2006/relationships/slideLayout" Target="../slideLayouts/slideLayout1513.xml"/><Relationship Id="rId6" Type="http://schemas.openxmlformats.org/officeDocument/2006/relationships/slideLayout" Target="../slideLayouts/slideLayout1514.xml"/><Relationship Id="rId7" Type="http://schemas.openxmlformats.org/officeDocument/2006/relationships/slideLayout" Target="../slideLayouts/slideLayout1515.xml"/><Relationship Id="rId8" Type="http://schemas.openxmlformats.org/officeDocument/2006/relationships/slideLayout" Target="../slideLayouts/slideLayout1516.xml"/><Relationship Id="rId9" Type="http://schemas.openxmlformats.org/officeDocument/2006/relationships/slideLayout" Target="../slideLayouts/slideLayout1517.xml"/><Relationship Id="rId10" Type="http://schemas.openxmlformats.org/officeDocument/2006/relationships/slideLayout" Target="../slideLayouts/slideLayout1518.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40.xml.rels><?xml version="1.0" encoding="UTF-8" standalone="yes"?>
<Relationships xmlns="http://schemas.openxmlformats.org/package/2006/relationships"><Relationship Id="rId11" Type="http://schemas.openxmlformats.org/officeDocument/2006/relationships/slideLayout" Target="../slideLayouts/slideLayout1530.xml"/><Relationship Id="rId12" Type="http://schemas.openxmlformats.org/officeDocument/2006/relationships/theme" Target="../theme/theme140.xml"/><Relationship Id="rId13" Type="http://schemas.openxmlformats.org/officeDocument/2006/relationships/image" Target="../media/image1.png"/><Relationship Id="rId1" Type="http://schemas.openxmlformats.org/officeDocument/2006/relationships/slideLayout" Target="../slideLayouts/slideLayout1520.xml"/><Relationship Id="rId2" Type="http://schemas.openxmlformats.org/officeDocument/2006/relationships/slideLayout" Target="../slideLayouts/slideLayout1521.xml"/><Relationship Id="rId3" Type="http://schemas.openxmlformats.org/officeDocument/2006/relationships/slideLayout" Target="../slideLayouts/slideLayout1522.xml"/><Relationship Id="rId4" Type="http://schemas.openxmlformats.org/officeDocument/2006/relationships/slideLayout" Target="../slideLayouts/slideLayout1523.xml"/><Relationship Id="rId5" Type="http://schemas.openxmlformats.org/officeDocument/2006/relationships/slideLayout" Target="../slideLayouts/slideLayout1524.xml"/><Relationship Id="rId6" Type="http://schemas.openxmlformats.org/officeDocument/2006/relationships/slideLayout" Target="../slideLayouts/slideLayout1525.xml"/><Relationship Id="rId7" Type="http://schemas.openxmlformats.org/officeDocument/2006/relationships/slideLayout" Target="../slideLayouts/slideLayout1526.xml"/><Relationship Id="rId8" Type="http://schemas.openxmlformats.org/officeDocument/2006/relationships/slideLayout" Target="../slideLayouts/slideLayout1527.xml"/><Relationship Id="rId9" Type="http://schemas.openxmlformats.org/officeDocument/2006/relationships/slideLayout" Target="../slideLayouts/slideLayout1528.xml"/><Relationship Id="rId10" Type="http://schemas.openxmlformats.org/officeDocument/2006/relationships/slideLayout" Target="../slideLayouts/slideLayout1529.xml"/></Relationships>
</file>

<file path=ppt/slideMasters/_rels/slideMaster141.xml.rels><?xml version="1.0" encoding="UTF-8" standalone="yes"?>
<Relationships xmlns="http://schemas.openxmlformats.org/package/2006/relationships"><Relationship Id="rId11" Type="http://schemas.openxmlformats.org/officeDocument/2006/relationships/slideLayout" Target="../slideLayouts/slideLayout1541.xml"/><Relationship Id="rId12" Type="http://schemas.openxmlformats.org/officeDocument/2006/relationships/slideLayout" Target="../slideLayouts/slideLayout1542.xml"/><Relationship Id="rId13" Type="http://schemas.openxmlformats.org/officeDocument/2006/relationships/slideLayout" Target="../slideLayouts/slideLayout1543.xml"/><Relationship Id="rId14" Type="http://schemas.openxmlformats.org/officeDocument/2006/relationships/theme" Target="../theme/theme141.xml"/><Relationship Id="rId1" Type="http://schemas.openxmlformats.org/officeDocument/2006/relationships/slideLayout" Target="../slideLayouts/slideLayout1531.xml"/><Relationship Id="rId2" Type="http://schemas.openxmlformats.org/officeDocument/2006/relationships/slideLayout" Target="../slideLayouts/slideLayout1532.xml"/><Relationship Id="rId3" Type="http://schemas.openxmlformats.org/officeDocument/2006/relationships/slideLayout" Target="../slideLayouts/slideLayout1533.xml"/><Relationship Id="rId4" Type="http://schemas.openxmlformats.org/officeDocument/2006/relationships/slideLayout" Target="../slideLayouts/slideLayout1534.xml"/><Relationship Id="rId5" Type="http://schemas.openxmlformats.org/officeDocument/2006/relationships/slideLayout" Target="../slideLayouts/slideLayout1535.xml"/><Relationship Id="rId6" Type="http://schemas.openxmlformats.org/officeDocument/2006/relationships/slideLayout" Target="../slideLayouts/slideLayout1536.xml"/><Relationship Id="rId7" Type="http://schemas.openxmlformats.org/officeDocument/2006/relationships/slideLayout" Target="../slideLayouts/slideLayout1537.xml"/><Relationship Id="rId8" Type="http://schemas.openxmlformats.org/officeDocument/2006/relationships/slideLayout" Target="../slideLayouts/slideLayout1538.xml"/><Relationship Id="rId9" Type="http://schemas.openxmlformats.org/officeDocument/2006/relationships/slideLayout" Target="../slideLayouts/slideLayout1539.xml"/><Relationship Id="rId10" Type="http://schemas.openxmlformats.org/officeDocument/2006/relationships/slideLayout" Target="../slideLayouts/slideLayout1540.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554.xml"/><Relationship Id="rId12" Type="http://schemas.openxmlformats.org/officeDocument/2006/relationships/theme" Target="../theme/theme142.xml"/><Relationship Id="rId13" Type="http://schemas.openxmlformats.org/officeDocument/2006/relationships/image" Target="../media/image1.png"/><Relationship Id="rId1" Type="http://schemas.openxmlformats.org/officeDocument/2006/relationships/slideLayout" Target="../slideLayouts/slideLayout1544.xml"/><Relationship Id="rId2" Type="http://schemas.openxmlformats.org/officeDocument/2006/relationships/slideLayout" Target="../slideLayouts/slideLayout1545.xml"/><Relationship Id="rId3" Type="http://schemas.openxmlformats.org/officeDocument/2006/relationships/slideLayout" Target="../slideLayouts/slideLayout1546.xml"/><Relationship Id="rId4" Type="http://schemas.openxmlformats.org/officeDocument/2006/relationships/slideLayout" Target="../slideLayouts/slideLayout1547.xml"/><Relationship Id="rId5" Type="http://schemas.openxmlformats.org/officeDocument/2006/relationships/slideLayout" Target="../slideLayouts/slideLayout1548.xml"/><Relationship Id="rId6" Type="http://schemas.openxmlformats.org/officeDocument/2006/relationships/slideLayout" Target="../slideLayouts/slideLayout1549.xml"/><Relationship Id="rId7" Type="http://schemas.openxmlformats.org/officeDocument/2006/relationships/slideLayout" Target="../slideLayouts/slideLayout1550.xml"/><Relationship Id="rId8" Type="http://schemas.openxmlformats.org/officeDocument/2006/relationships/slideLayout" Target="../slideLayouts/slideLayout1551.xml"/><Relationship Id="rId9" Type="http://schemas.openxmlformats.org/officeDocument/2006/relationships/slideLayout" Target="../slideLayouts/slideLayout1552.xml"/><Relationship Id="rId10" Type="http://schemas.openxmlformats.org/officeDocument/2006/relationships/slideLayout" Target="../slideLayouts/slideLayout1553.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565.xml"/><Relationship Id="rId12" Type="http://schemas.openxmlformats.org/officeDocument/2006/relationships/theme" Target="../theme/theme143.xml"/><Relationship Id="rId13" Type="http://schemas.openxmlformats.org/officeDocument/2006/relationships/image" Target="../media/image1.png"/><Relationship Id="rId1" Type="http://schemas.openxmlformats.org/officeDocument/2006/relationships/slideLayout" Target="../slideLayouts/slideLayout1555.xml"/><Relationship Id="rId2" Type="http://schemas.openxmlformats.org/officeDocument/2006/relationships/slideLayout" Target="../slideLayouts/slideLayout1556.xml"/><Relationship Id="rId3" Type="http://schemas.openxmlformats.org/officeDocument/2006/relationships/slideLayout" Target="../slideLayouts/slideLayout1557.xml"/><Relationship Id="rId4" Type="http://schemas.openxmlformats.org/officeDocument/2006/relationships/slideLayout" Target="../slideLayouts/slideLayout1558.xml"/><Relationship Id="rId5" Type="http://schemas.openxmlformats.org/officeDocument/2006/relationships/slideLayout" Target="../slideLayouts/slideLayout1559.xml"/><Relationship Id="rId6" Type="http://schemas.openxmlformats.org/officeDocument/2006/relationships/slideLayout" Target="../slideLayouts/slideLayout1560.xml"/><Relationship Id="rId7" Type="http://schemas.openxmlformats.org/officeDocument/2006/relationships/slideLayout" Target="../slideLayouts/slideLayout1561.xml"/><Relationship Id="rId8" Type="http://schemas.openxmlformats.org/officeDocument/2006/relationships/slideLayout" Target="../slideLayouts/slideLayout1562.xml"/><Relationship Id="rId9" Type="http://schemas.openxmlformats.org/officeDocument/2006/relationships/slideLayout" Target="../slideLayouts/slideLayout1563.xml"/><Relationship Id="rId10" Type="http://schemas.openxmlformats.org/officeDocument/2006/relationships/slideLayout" Target="../slideLayouts/slideLayout1564.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576.xml"/><Relationship Id="rId12" Type="http://schemas.openxmlformats.org/officeDocument/2006/relationships/theme" Target="../theme/theme144.xml"/><Relationship Id="rId13" Type="http://schemas.openxmlformats.org/officeDocument/2006/relationships/image" Target="../media/image1.png"/><Relationship Id="rId1" Type="http://schemas.openxmlformats.org/officeDocument/2006/relationships/slideLayout" Target="../slideLayouts/slideLayout1566.xml"/><Relationship Id="rId2" Type="http://schemas.openxmlformats.org/officeDocument/2006/relationships/slideLayout" Target="../slideLayouts/slideLayout1567.xml"/><Relationship Id="rId3" Type="http://schemas.openxmlformats.org/officeDocument/2006/relationships/slideLayout" Target="../slideLayouts/slideLayout1568.xml"/><Relationship Id="rId4" Type="http://schemas.openxmlformats.org/officeDocument/2006/relationships/slideLayout" Target="../slideLayouts/slideLayout1569.xml"/><Relationship Id="rId5" Type="http://schemas.openxmlformats.org/officeDocument/2006/relationships/slideLayout" Target="../slideLayouts/slideLayout1570.xml"/><Relationship Id="rId6" Type="http://schemas.openxmlformats.org/officeDocument/2006/relationships/slideLayout" Target="../slideLayouts/slideLayout1571.xml"/><Relationship Id="rId7" Type="http://schemas.openxmlformats.org/officeDocument/2006/relationships/slideLayout" Target="../slideLayouts/slideLayout1572.xml"/><Relationship Id="rId8" Type="http://schemas.openxmlformats.org/officeDocument/2006/relationships/slideLayout" Target="../slideLayouts/slideLayout1573.xml"/><Relationship Id="rId9" Type="http://schemas.openxmlformats.org/officeDocument/2006/relationships/slideLayout" Target="../slideLayouts/slideLayout1574.xml"/><Relationship Id="rId10" Type="http://schemas.openxmlformats.org/officeDocument/2006/relationships/slideLayout" Target="../slideLayouts/slideLayout1575.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587.xml"/><Relationship Id="rId12" Type="http://schemas.openxmlformats.org/officeDocument/2006/relationships/theme" Target="../theme/theme145.xml"/><Relationship Id="rId13" Type="http://schemas.openxmlformats.org/officeDocument/2006/relationships/image" Target="../media/image1.png"/><Relationship Id="rId1" Type="http://schemas.openxmlformats.org/officeDocument/2006/relationships/slideLayout" Target="../slideLayouts/slideLayout1577.xml"/><Relationship Id="rId2" Type="http://schemas.openxmlformats.org/officeDocument/2006/relationships/slideLayout" Target="../slideLayouts/slideLayout1578.xml"/><Relationship Id="rId3" Type="http://schemas.openxmlformats.org/officeDocument/2006/relationships/slideLayout" Target="../slideLayouts/slideLayout1579.xml"/><Relationship Id="rId4" Type="http://schemas.openxmlformats.org/officeDocument/2006/relationships/slideLayout" Target="../slideLayouts/slideLayout1580.xml"/><Relationship Id="rId5" Type="http://schemas.openxmlformats.org/officeDocument/2006/relationships/slideLayout" Target="../slideLayouts/slideLayout1581.xml"/><Relationship Id="rId6" Type="http://schemas.openxmlformats.org/officeDocument/2006/relationships/slideLayout" Target="../slideLayouts/slideLayout1582.xml"/><Relationship Id="rId7" Type="http://schemas.openxmlformats.org/officeDocument/2006/relationships/slideLayout" Target="../slideLayouts/slideLayout1583.xml"/><Relationship Id="rId8" Type="http://schemas.openxmlformats.org/officeDocument/2006/relationships/slideLayout" Target="../slideLayouts/slideLayout1584.xml"/><Relationship Id="rId9" Type="http://schemas.openxmlformats.org/officeDocument/2006/relationships/slideLayout" Target="../slideLayouts/slideLayout1585.xml"/><Relationship Id="rId10" Type="http://schemas.openxmlformats.org/officeDocument/2006/relationships/slideLayout" Target="../slideLayouts/slideLayout1586.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598.xml"/><Relationship Id="rId12" Type="http://schemas.openxmlformats.org/officeDocument/2006/relationships/theme" Target="../theme/theme146.xml"/><Relationship Id="rId1" Type="http://schemas.openxmlformats.org/officeDocument/2006/relationships/slideLayout" Target="../slideLayouts/slideLayout1588.xml"/><Relationship Id="rId2" Type="http://schemas.openxmlformats.org/officeDocument/2006/relationships/slideLayout" Target="../slideLayouts/slideLayout1589.xml"/><Relationship Id="rId3" Type="http://schemas.openxmlformats.org/officeDocument/2006/relationships/slideLayout" Target="../slideLayouts/slideLayout1590.xml"/><Relationship Id="rId4" Type="http://schemas.openxmlformats.org/officeDocument/2006/relationships/slideLayout" Target="../slideLayouts/slideLayout1591.xml"/><Relationship Id="rId5" Type="http://schemas.openxmlformats.org/officeDocument/2006/relationships/slideLayout" Target="../slideLayouts/slideLayout1592.xml"/><Relationship Id="rId6" Type="http://schemas.openxmlformats.org/officeDocument/2006/relationships/slideLayout" Target="../slideLayouts/slideLayout1593.xml"/><Relationship Id="rId7" Type="http://schemas.openxmlformats.org/officeDocument/2006/relationships/slideLayout" Target="../slideLayouts/slideLayout1594.xml"/><Relationship Id="rId8" Type="http://schemas.openxmlformats.org/officeDocument/2006/relationships/slideLayout" Target="../slideLayouts/slideLayout1595.xml"/><Relationship Id="rId9" Type="http://schemas.openxmlformats.org/officeDocument/2006/relationships/slideLayout" Target="../slideLayouts/slideLayout1596.xml"/><Relationship Id="rId10" Type="http://schemas.openxmlformats.org/officeDocument/2006/relationships/slideLayout" Target="../slideLayouts/slideLayout1597.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609.xml"/><Relationship Id="rId12" Type="http://schemas.openxmlformats.org/officeDocument/2006/relationships/theme" Target="../theme/theme147.xml"/><Relationship Id="rId13" Type="http://schemas.openxmlformats.org/officeDocument/2006/relationships/image" Target="../media/image1.png"/><Relationship Id="rId1" Type="http://schemas.openxmlformats.org/officeDocument/2006/relationships/slideLayout" Target="../slideLayouts/slideLayout1599.xml"/><Relationship Id="rId2" Type="http://schemas.openxmlformats.org/officeDocument/2006/relationships/slideLayout" Target="../slideLayouts/slideLayout1600.xml"/><Relationship Id="rId3" Type="http://schemas.openxmlformats.org/officeDocument/2006/relationships/slideLayout" Target="../slideLayouts/slideLayout1601.xml"/><Relationship Id="rId4" Type="http://schemas.openxmlformats.org/officeDocument/2006/relationships/slideLayout" Target="../slideLayouts/slideLayout1602.xml"/><Relationship Id="rId5" Type="http://schemas.openxmlformats.org/officeDocument/2006/relationships/slideLayout" Target="../slideLayouts/slideLayout1603.xml"/><Relationship Id="rId6" Type="http://schemas.openxmlformats.org/officeDocument/2006/relationships/slideLayout" Target="../slideLayouts/slideLayout1604.xml"/><Relationship Id="rId7" Type="http://schemas.openxmlformats.org/officeDocument/2006/relationships/slideLayout" Target="../slideLayouts/slideLayout1605.xml"/><Relationship Id="rId8" Type="http://schemas.openxmlformats.org/officeDocument/2006/relationships/slideLayout" Target="../slideLayouts/slideLayout1606.xml"/><Relationship Id="rId9" Type="http://schemas.openxmlformats.org/officeDocument/2006/relationships/slideLayout" Target="../slideLayouts/slideLayout1607.xml"/><Relationship Id="rId10" Type="http://schemas.openxmlformats.org/officeDocument/2006/relationships/slideLayout" Target="../slideLayouts/slideLayout1608.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620.xml"/><Relationship Id="rId12" Type="http://schemas.openxmlformats.org/officeDocument/2006/relationships/theme" Target="../theme/theme148.xml"/><Relationship Id="rId13" Type="http://schemas.openxmlformats.org/officeDocument/2006/relationships/image" Target="../media/image1.png"/><Relationship Id="rId1" Type="http://schemas.openxmlformats.org/officeDocument/2006/relationships/slideLayout" Target="../slideLayouts/slideLayout1610.xml"/><Relationship Id="rId2" Type="http://schemas.openxmlformats.org/officeDocument/2006/relationships/slideLayout" Target="../slideLayouts/slideLayout1611.xml"/><Relationship Id="rId3" Type="http://schemas.openxmlformats.org/officeDocument/2006/relationships/slideLayout" Target="../slideLayouts/slideLayout1612.xml"/><Relationship Id="rId4" Type="http://schemas.openxmlformats.org/officeDocument/2006/relationships/slideLayout" Target="../slideLayouts/slideLayout1613.xml"/><Relationship Id="rId5" Type="http://schemas.openxmlformats.org/officeDocument/2006/relationships/slideLayout" Target="../slideLayouts/slideLayout1614.xml"/><Relationship Id="rId6" Type="http://schemas.openxmlformats.org/officeDocument/2006/relationships/slideLayout" Target="../slideLayouts/slideLayout1615.xml"/><Relationship Id="rId7" Type="http://schemas.openxmlformats.org/officeDocument/2006/relationships/slideLayout" Target="../slideLayouts/slideLayout1616.xml"/><Relationship Id="rId8" Type="http://schemas.openxmlformats.org/officeDocument/2006/relationships/slideLayout" Target="../slideLayouts/slideLayout1617.xml"/><Relationship Id="rId9" Type="http://schemas.openxmlformats.org/officeDocument/2006/relationships/slideLayout" Target="../slideLayouts/slideLayout1618.xml"/><Relationship Id="rId10" Type="http://schemas.openxmlformats.org/officeDocument/2006/relationships/slideLayout" Target="../slideLayouts/slideLayout1619.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631.xml"/><Relationship Id="rId12" Type="http://schemas.openxmlformats.org/officeDocument/2006/relationships/theme" Target="../theme/theme149.xml"/><Relationship Id="rId13" Type="http://schemas.openxmlformats.org/officeDocument/2006/relationships/image" Target="../media/image1.png"/><Relationship Id="rId1" Type="http://schemas.openxmlformats.org/officeDocument/2006/relationships/slideLayout" Target="../slideLayouts/slideLayout1621.xml"/><Relationship Id="rId2" Type="http://schemas.openxmlformats.org/officeDocument/2006/relationships/slideLayout" Target="../slideLayouts/slideLayout1622.xml"/><Relationship Id="rId3" Type="http://schemas.openxmlformats.org/officeDocument/2006/relationships/slideLayout" Target="../slideLayouts/slideLayout1623.xml"/><Relationship Id="rId4" Type="http://schemas.openxmlformats.org/officeDocument/2006/relationships/slideLayout" Target="../slideLayouts/slideLayout1624.xml"/><Relationship Id="rId5" Type="http://schemas.openxmlformats.org/officeDocument/2006/relationships/slideLayout" Target="../slideLayouts/slideLayout1625.xml"/><Relationship Id="rId6" Type="http://schemas.openxmlformats.org/officeDocument/2006/relationships/slideLayout" Target="../slideLayouts/slideLayout1626.xml"/><Relationship Id="rId7" Type="http://schemas.openxmlformats.org/officeDocument/2006/relationships/slideLayout" Target="../slideLayouts/slideLayout1627.xml"/><Relationship Id="rId8" Type="http://schemas.openxmlformats.org/officeDocument/2006/relationships/slideLayout" Target="../slideLayouts/slideLayout1628.xml"/><Relationship Id="rId9" Type="http://schemas.openxmlformats.org/officeDocument/2006/relationships/slideLayout" Target="../slideLayouts/slideLayout1629.xml"/><Relationship Id="rId10" Type="http://schemas.openxmlformats.org/officeDocument/2006/relationships/slideLayout" Target="../slideLayouts/slideLayout1630.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8.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8.xml"/><Relationship Id="rId2" Type="http://schemas.openxmlformats.org/officeDocument/2006/relationships/slideLayout" Target="../slideLayouts/slideLayout149.xml"/><Relationship Id="rId3" Type="http://schemas.openxmlformats.org/officeDocument/2006/relationships/slideLayout" Target="../slideLayouts/slideLayout150.xml"/><Relationship Id="rId4" Type="http://schemas.openxmlformats.org/officeDocument/2006/relationships/slideLayout" Target="../slideLayouts/slideLayout151.xml"/><Relationship Id="rId5" Type="http://schemas.openxmlformats.org/officeDocument/2006/relationships/slideLayout" Target="../slideLayouts/slideLayout152.xml"/><Relationship Id="rId6" Type="http://schemas.openxmlformats.org/officeDocument/2006/relationships/slideLayout" Target="../slideLayouts/slideLayout153.xml"/><Relationship Id="rId7" Type="http://schemas.openxmlformats.org/officeDocument/2006/relationships/slideLayout" Target="../slideLayouts/slideLayout154.xml"/><Relationship Id="rId8" Type="http://schemas.openxmlformats.org/officeDocument/2006/relationships/slideLayout" Target="../slideLayouts/slideLayout155.xml"/><Relationship Id="rId9" Type="http://schemas.openxmlformats.org/officeDocument/2006/relationships/slideLayout" Target="../slideLayouts/slideLayout156.xml"/><Relationship Id="rId10" Type="http://schemas.openxmlformats.org/officeDocument/2006/relationships/slideLayout" Target="../slideLayouts/slideLayout157.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642.xml"/><Relationship Id="rId12" Type="http://schemas.openxmlformats.org/officeDocument/2006/relationships/theme" Target="../theme/theme150.xml"/><Relationship Id="rId1" Type="http://schemas.openxmlformats.org/officeDocument/2006/relationships/slideLayout" Target="../slideLayouts/slideLayout1632.xml"/><Relationship Id="rId2" Type="http://schemas.openxmlformats.org/officeDocument/2006/relationships/slideLayout" Target="../slideLayouts/slideLayout1633.xml"/><Relationship Id="rId3" Type="http://schemas.openxmlformats.org/officeDocument/2006/relationships/slideLayout" Target="../slideLayouts/slideLayout1634.xml"/><Relationship Id="rId4" Type="http://schemas.openxmlformats.org/officeDocument/2006/relationships/slideLayout" Target="../slideLayouts/slideLayout1635.xml"/><Relationship Id="rId5" Type="http://schemas.openxmlformats.org/officeDocument/2006/relationships/slideLayout" Target="../slideLayouts/slideLayout1636.xml"/><Relationship Id="rId6" Type="http://schemas.openxmlformats.org/officeDocument/2006/relationships/slideLayout" Target="../slideLayouts/slideLayout1637.xml"/><Relationship Id="rId7" Type="http://schemas.openxmlformats.org/officeDocument/2006/relationships/slideLayout" Target="../slideLayouts/slideLayout1638.xml"/><Relationship Id="rId8" Type="http://schemas.openxmlformats.org/officeDocument/2006/relationships/slideLayout" Target="../slideLayouts/slideLayout1639.xml"/><Relationship Id="rId9" Type="http://schemas.openxmlformats.org/officeDocument/2006/relationships/slideLayout" Target="../slideLayouts/slideLayout1640.xml"/><Relationship Id="rId10" Type="http://schemas.openxmlformats.org/officeDocument/2006/relationships/slideLayout" Target="../slideLayouts/slideLayout1641.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653.xml"/><Relationship Id="rId12" Type="http://schemas.openxmlformats.org/officeDocument/2006/relationships/theme" Target="../theme/theme151.xml"/><Relationship Id="rId1" Type="http://schemas.openxmlformats.org/officeDocument/2006/relationships/slideLayout" Target="../slideLayouts/slideLayout1643.xml"/><Relationship Id="rId2" Type="http://schemas.openxmlformats.org/officeDocument/2006/relationships/slideLayout" Target="../slideLayouts/slideLayout1644.xml"/><Relationship Id="rId3" Type="http://schemas.openxmlformats.org/officeDocument/2006/relationships/slideLayout" Target="../slideLayouts/slideLayout1645.xml"/><Relationship Id="rId4" Type="http://schemas.openxmlformats.org/officeDocument/2006/relationships/slideLayout" Target="../slideLayouts/slideLayout1646.xml"/><Relationship Id="rId5" Type="http://schemas.openxmlformats.org/officeDocument/2006/relationships/slideLayout" Target="../slideLayouts/slideLayout1647.xml"/><Relationship Id="rId6" Type="http://schemas.openxmlformats.org/officeDocument/2006/relationships/slideLayout" Target="../slideLayouts/slideLayout1648.xml"/><Relationship Id="rId7" Type="http://schemas.openxmlformats.org/officeDocument/2006/relationships/slideLayout" Target="../slideLayouts/slideLayout1649.xml"/><Relationship Id="rId8" Type="http://schemas.openxmlformats.org/officeDocument/2006/relationships/slideLayout" Target="../slideLayouts/slideLayout1650.xml"/><Relationship Id="rId9" Type="http://schemas.openxmlformats.org/officeDocument/2006/relationships/slideLayout" Target="../slideLayouts/slideLayout1651.xml"/><Relationship Id="rId10" Type="http://schemas.openxmlformats.org/officeDocument/2006/relationships/slideLayout" Target="../slideLayouts/slideLayout1652.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664.xml"/><Relationship Id="rId12" Type="http://schemas.openxmlformats.org/officeDocument/2006/relationships/theme" Target="../theme/theme152.xml"/><Relationship Id="rId1" Type="http://schemas.openxmlformats.org/officeDocument/2006/relationships/slideLayout" Target="../slideLayouts/slideLayout1654.xml"/><Relationship Id="rId2" Type="http://schemas.openxmlformats.org/officeDocument/2006/relationships/slideLayout" Target="../slideLayouts/slideLayout1655.xml"/><Relationship Id="rId3" Type="http://schemas.openxmlformats.org/officeDocument/2006/relationships/slideLayout" Target="../slideLayouts/slideLayout1656.xml"/><Relationship Id="rId4" Type="http://schemas.openxmlformats.org/officeDocument/2006/relationships/slideLayout" Target="../slideLayouts/slideLayout1657.xml"/><Relationship Id="rId5" Type="http://schemas.openxmlformats.org/officeDocument/2006/relationships/slideLayout" Target="../slideLayouts/slideLayout1658.xml"/><Relationship Id="rId6" Type="http://schemas.openxmlformats.org/officeDocument/2006/relationships/slideLayout" Target="../slideLayouts/slideLayout1659.xml"/><Relationship Id="rId7" Type="http://schemas.openxmlformats.org/officeDocument/2006/relationships/slideLayout" Target="../slideLayouts/slideLayout1660.xml"/><Relationship Id="rId8" Type="http://schemas.openxmlformats.org/officeDocument/2006/relationships/slideLayout" Target="../slideLayouts/slideLayout1661.xml"/><Relationship Id="rId9" Type="http://schemas.openxmlformats.org/officeDocument/2006/relationships/slideLayout" Target="../slideLayouts/slideLayout1662.xml"/><Relationship Id="rId10" Type="http://schemas.openxmlformats.org/officeDocument/2006/relationships/slideLayout" Target="../slideLayouts/slideLayout1663.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675.xml"/><Relationship Id="rId12" Type="http://schemas.openxmlformats.org/officeDocument/2006/relationships/theme" Target="../theme/theme153.xml"/><Relationship Id="rId1" Type="http://schemas.openxmlformats.org/officeDocument/2006/relationships/slideLayout" Target="../slideLayouts/slideLayout1665.xml"/><Relationship Id="rId2" Type="http://schemas.openxmlformats.org/officeDocument/2006/relationships/slideLayout" Target="../slideLayouts/slideLayout1666.xml"/><Relationship Id="rId3" Type="http://schemas.openxmlformats.org/officeDocument/2006/relationships/slideLayout" Target="../slideLayouts/slideLayout1667.xml"/><Relationship Id="rId4" Type="http://schemas.openxmlformats.org/officeDocument/2006/relationships/slideLayout" Target="../slideLayouts/slideLayout1668.xml"/><Relationship Id="rId5" Type="http://schemas.openxmlformats.org/officeDocument/2006/relationships/slideLayout" Target="../slideLayouts/slideLayout1669.xml"/><Relationship Id="rId6" Type="http://schemas.openxmlformats.org/officeDocument/2006/relationships/slideLayout" Target="../slideLayouts/slideLayout1670.xml"/><Relationship Id="rId7" Type="http://schemas.openxmlformats.org/officeDocument/2006/relationships/slideLayout" Target="../slideLayouts/slideLayout1671.xml"/><Relationship Id="rId8" Type="http://schemas.openxmlformats.org/officeDocument/2006/relationships/slideLayout" Target="../slideLayouts/slideLayout1672.xml"/><Relationship Id="rId9" Type="http://schemas.openxmlformats.org/officeDocument/2006/relationships/slideLayout" Target="../slideLayouts/slideLayout1673.xml"/><Relationship Id="rId10" Type="http://schemas.openxmlformats.org/officeDocument/2006/relationships/slideLayout" Target="../slideLayouts/slideLayout1674.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686.xml"/><Relationship Id="rId12" Type="http://schemas.openxmlformats.org/officeDocument/2006/relationships/theme" Target="../theme/theme154.xml"/><Relationship Id="rId1" Type="http://schemas.openxmlformats.org/officeDocument/2006/relationships/slideLayout" Target="../slideLayouts/slideLayout1676.xml"/><Relationship Id="rId2" Type="http://schemas.openxmlformats.org/officeDocument/2006/relationships/slideLayout" Target="../slideLayouts/slideLayout1677.xml"/><Relationship Id="rId3" Type="http://schemas.openxmlformats.org/officeDocument/2006/relationships/slideLayout" Target="../slideLayouts/slideLayout1678.xml"/><Relationship Id="rId4" Type="http://schemas.openxmlformats.org/officeDocument/2006/relationships/slideLayout" Target="../slideLayouts/slideLayout1679.xml"/><Relationship Id="rId5" Type="http://schemas.openxmlformats.org/officeDocument/2006/relationships/slideLayout" Target="../slideLayouts/slideLayout1680.xml"/><Relationship Id="rId6" Type="http://schemas.openxmlformats.org/officeDocument/2006/relationships/slideLayout" Target="../slideLayouts/slideLayout1681.xml"/><Relationship Id="rId7" Type="http://schemas.openxmlformats.org/officeDocument/2006/relationships/slideLayout" Target="../slideLayouts/slideLayout1682.xml"/><Relationship Id="rId8" Type="http://schemas.openxmlformats.org/officeDocument/2006/relationships/slideLayout" Target="../slideLayouts/slideLayout1683.xml"/><Relationship Id="rId9" Type="http://schemas.openxmlformats.org/officeDocument/2006/relationships/slideLayout" Target="../slideLayouts/slideLayout1684.xml"/><Relationship Id="rId10" Type="http://schemas.openxmlformats.org/officeDocument/2006/relationships/slideLayout" Target="../slideLayouts/slideLayout1685.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697.xml"/><Relationship Id="rId12" Type="http://schemas.openxmlformats.org/officeDocument/2006/relationships/theme" Target="../theme/theme155.xml"/><Relationship Id="rId13" Type="http://schemas.openxmlformats.org/officeDocument/2006/relationships/image" Target="../media/image1.png"/><Relationship Id="rId1" Type="http://schemas.openxmlformats.org/officeDocument/2006/relationships/slideLayout" Target="../slideLayouts/slideLayout1687.xml"/><Relationship Id="rId2" Type="http://schemas.openxmlformats.org/officeDocument/2006/relationships/slideLayout" Target="../slideLayouts/slideLayout1688.xml"/><Relationship Id="rId3" Type="http://schemas.openxmlformats.org/officeDocument/2006/relationships/slideLayout" Target="../slideLayouts/slideLayout1689.xml"/><Relationship Id="rId4" Type="http://schemas.openxmlformats.org/officeDocument/2006/relationships/slideLayout" Target="../slideLayouts/slideLayout1690.xml"/><Relationship Id="rId5" Type="http://schemas.openxmlformats.org/officeDocument/2006/relationships/slideLayout" Target="../slideLayouts/slideLayout1691.xml"/><Relationship Id="rId6" Type="http://schemas.openxmlformats.org/officeDocument/2006/relationships/slideLayout" Target="../slideLayouts/slideLayout1692.xml"/><Relationship Id="rId7" Type="http://schemas.openxmlformats.org/officeDocument/2006/relationships/slideLayout" Target="../slideLayouts/slideLayout1693.xml"/><Relationship Id="rId8" Type="http://schemas.openxmlformats.org/officeDocument/2006/relationships/slideLayout" Target="../slideLayouts/slideLayout1694.xml"/><Relationship Id="rId9" Type="http://schemas.openxmlformats.org/officeDocument/2006/relationships/slideLayout" Target="../slideLayouts/slideLayout1695.xml"/><Relationship Id="rId10" Type="http://schemas.openxmlformats.org/officeDocument/2006/relationships/slideLayout" Target="../slideLayouts/slideLayout1696.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708.xml"/><Relationship Id="rId12" Type="http://schemas.openxmlformats.org/officeDocument/2006/relationships/theme" Target="../theme/theme156.xml"/><Relationship Id="rId1" Type="http://schemas.openxmlformats.org/officeDocument/2006/relationships/slideLayout" Target="../slideLayouts/slideLayout1698.xml"/><Relationship Id="rId2" Type="http://schemas.openxmlformats.org/officeDocument/2006/relationships/slideLayout" Target="../slideLayouts/slideLayout1699.xml"/><Relationship Id="rId3" Type="http://schemas.openxmlformats.org/officeDocument/2006/relationships/slideLayout" Target="../slideLayouts/slideLayout1700.xml"/><Relationship Id="rId4" Type="http://schemas.openxmlformats.org/officeDocument/2006/relationships/slideLayout" Target="../slideLayouts/slideLayout1701.xml"/><Relationship Id="rId5" Type="http://schemas.openxmlformats.org/officeDocument/2006/relationships/slideLayout" Target="../slideLayouts/slideLayout1702.xml"/><Relationship Id="rId6" Type="http://schemas.openxmlformats.org/officeDocument/2006/relationships/slideLayout" Target="../slideLayouts/slideLayout1703.xml"/><Relationship Id="rId7" Type="http://schemas.openxmlformats.org/officeDocument/2006/relationships/slideLayout" Target="../slideLayouts/slideLayout1704.xml"/><Relationship Id="rId8" Type="http://schemas.openxmlformats.org/officeDocument/2006/relationships/slideLayout" Target="../slideLayouts/slideLayout1705.xml"/><Relationship Id="rId9" Type="http://schemas.openxmlformats.org/officeDocument/2006/relationships/slideLayout" Target="../slideLayouts/slideLayout1706.xml"/><Relationship Id="rId10" Type="http://schemas.openxmlformats.org/officeDocument/2006/relationships/slideLayout" Target="../slideLayouts/slideLayout1707.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719.xml"/><Relationship Id="rId12" Type="http://schemas.openxmlformats.org/officeDocument/2006/relationships/theme" Target="../theme/theme157.xml"/><Relationship Id="rId13" Type="http://schemas.openxmlformats.org/officeDocument/2006/relationships/image" Target="../media/image1.png"/><Relationship Id="rId1" Type="http://schemas.openxmlformats.org/officeDocument/2006/relationships/slideLayout" Target="../slideLayouts/slideLayout1709.xml"/><Relationship Id="rId2" Type="http://schemas.openxmlformats.org/officeDocument/2006/relationships/slideLayout" Target="../slideLayouts/slideLayout1710.xml"/><Relationship Id="rId3" Type="http://schemas.openxmlformats.org/officeDocument/2006/relationships/slideLayout" Target="../slideLayouts/slideLayout1711.xml"/><Relationship Id="rId4" Type="http://schemas.openxmlformats.org/officeDocument/2006/relationships/slideLayout" Target="../slideLayouts/slideLayout1712.xml"/><Relationship Id="rId5" Type="http://schemas.openxmlformats.org/officeDocument/2006/relationships/slideLayout" Target="../slideLayouts/slideLayout1713.xml"/><Relationship Id="rId6" Type="http://schemas.openxmlformats.org/officeDocument/2006/relationships/slideLayout" Target="../slideLayouts/slideLayout1714.xml"/><Relationship Id="rId7" Type="http://schemas.openxmlformats.org/officeDocument/2006/relationships/slideLayout" Target="../slideLayouts/slideLayout1715.xml"/><Relationship Id="rId8" Type="http://schemas.openxmlformats.org/officeDocument/2006/relationships/slideLayout" Target="../slideLayouts/slideLayout1716.xml"/><Relationship Id="rId9" Type="http://schemas.openxmlformats.org/officeDocument/2006/relationships/slideLayout" Target="../slideLayouts/slideLayout1717.xml"/><Relationship Id="rId10" Type="http://schemas.openxmlformats.org/officeDocument/2006/relationships/slideLayout" Target="../slideLayouts/slideLayout1718.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730.xml"/><Relationship Id="rId12" Type="http://schemas.openxmlformats.org/officeDocument/2006/relationships/theme" Target="../theme/theme158.xml"/><Relationship Id="rId13" Type="http://schemas.openxmlformats.org/officeDocument/2006/relationships/image" Target="../media/image1.png"/><Relationship Id="rId1" Type="http://schemas.openxmlformats.org/officeDocument/2006/relationships/slideLayout" Target="../slideLayouts/slideLayout1720.xml"/><Relationship Id="rId2" Type="http://schemas.openxmlformats.org/officeDocument/2006/relationships/slideLayout" Target="../slideLayouts/slideLayout1721.xml"/><Relationship Id="rId3" Type="http://schemas.openxmlformats.org/officeDocument/2006/relationships/slideLayout" Target="../slideLayouts/slideLayout1722.xml"/><Relationship Id="rId4" Type="http://schemas.openxmlformats.org/officeDocument/2006/relationships/slideLayout" Target="../slideLayouts/slideLayout1723.xml"/><Relationship Id="rId5" Type="http://schemas.openxmlformats.org/officeDocument/2006/relationships/slideLayout" Target="../slideLayouts/slideLayout1724.xml"/><Relationship Id="rId6" Type="http://schemas.openxmlformats.org/officeDocument/2006/relationships/slideLayout" Target="../slideLayouts/slideLayout1725.xml"/><Relationship Id="rId7" Type="http://schemas.openxmlformats.org/officeDocument/2006/relationships/slideLayout" Target="../slideLayouts/slideLayout1726.xml"/><Relationship Id="rId8" Type="http://schemas.openxmlformats.org/officeDocument/2006/relationships/slideLayout" Target="../slideLayouts/slideLayout1727.xml"/><Relationship Id="rId9" Type="http://schemas.openxmlformats.org/officeDocument/2006/relationships/slideLayout" Target="../slideLayouts/slideLayout1728.xml"/><Relationship Id="rId10" Type="http://schemas.openxmlformats.org/officeDocument/2006/relationships/slideLayout" Target="../slideLayouts/slideLayout1729.xml"/></Relationships>
</file>

<file path=ppt/slideMasters/_rels/slideMaster159.xml.rels><?xml version="1.0" encoding="UTF-8" standalone="yes"?>
<Relationships xmlns="http://schemas.openxmlformats.org/package/2006/relationships"><Relationship Id="rId11" Type="http://schemas.openxmlformats.org/officeDocument/2006/relationships/slideLayout" Target="../slideLayouts/slideLayout1741.xml"/><Relationship Id="rId12" Type="http://schemas.openxmlformats.org/officeDocument/2006/relationships/slideLayout" Target="../slideLayouts/slideLayout1742.xml"/><Relationship Id="rId13" Type="http://schemas.openxmlformats.org/officeDocument/2006/relationships/theme" Target="../theme/theme159.xml"/><Relationship Id="rId1" Type="http://schemas.openxmlformats.org/officeDocument/2006/relationships/slideLayout" Target="../slideLayouts/slideLayout1731.xml"/><Relationship Id="rId2" Type="http://schemas.openxmlformats.org/officeDocument/2006/relationships/slideLayout" Target="../slideLayouts/slideLayout1732.xml"/><Relationship Id="rId3" Type="http://schemas.openxmlformats.org/officeDocument/2006/relationships/slideLayout" Target="../slideLayouts/slideLayout1733.xml"/><Relationship Id="rId4" Type="http://schemas.openxmlformats.org/officeDocument/2006/relationships/slideLayout" Target="../slideLayouts/slideLayout1734.xml"/><Relationship Id="rId5" Type="http://schemas.openxmlformats.org/officeDocument/2006/relationships/slideLayout" Target="../slideLayouts/slideLayout1735.xml"/><Relationship Id="rId6" Type="http://schemas.openxmlformats.org/officeDocument/2006/relationships/slideLayout" Target="../slideLayouts/slideLayout1736.xml"/><Relationship Id="rId7" Type="http://schemas.openxmlformats.org/officeDocument/2006/relationships/slideLayout" Target="../slideLayouts/slideLayout1737.xml"/><Relationship Id="rId8" Type="http://schemas.openxmlformats.org/officeDocument/2006/relationships/slideLayout" Target="../slideLayouts/slideLayout1738.xml"/><Relationship Id="rId9" Type="http://schemas.openxmlformats.org/officeDocument/2006/relationships/slideLayout" Target="../slideLayouts/slideLayout1739.xml"/><Relationship Id="rId10" Type="http://schemas.openxmlformats.org/officeDocument/2006/relationships/slideLayout" Target="../slideLayouts/slideLayout1740.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9.xml"/><Relationship Id="rId12" Type="http://schemas.openxmlformats.org/officeDocument/2006/relationships/theme" Target="../theme/theme16.xml"/><Relationship Id="rId13" Type="http://schemas.openxmlformats.org/officeDocument/2006/relationships/image" Target="../media/image1.png"/><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9" Type="http://schemas.openxmlformats.org/officeDocument/2006/relationships/slideLayout" Target="../slideLayouts/slideLayout167.xml"/><Relationship Id="rId10" Type="http://schemas.openxmlformats.org/officeDocument/2006/relationships/slideLayout" Target="../slideLayouts/slideLayout168.xml"/></Relationships>
</file>

<file path=ppt/slideMasters/_rels/slideMaster160.xml.rels><?xml version="1.0" encoding="UTF-8" standalone="yes"?>
<Relationships xmlns="http://schemas.openxmlformats.org/package/2006/relationships"><Relationship Id="rId11" Type="http://schemas.openxmlformats.org/officeDocument/2006/relationships/slideLayout" Target="../slideLayouts/slideLayout1753.xml"/><Relationship Id="rId12" Type="http://schemas.openxmlformats.org/officeDocument/2006/relationships/theme" Target="../theme/theme160.xml"/><Relationship Id="rId1" Type="http://schemas.openxmlformats.org/officeDocument/2006/relationships/slideLayout" Target="../slideLayouts/slideLayout1743.xml"/><Relationship Id="rId2" Type="http://schemas.openxmlformats.org/officeDocument/2006/relationships/slideLayout" Target="../slideLayouts/slideLayout1744.xml"/><Relationship Id="rId3" Type="http://schemas.openxmlformats.org/officeDocument/2006/relationships/slideLayout" Target="../slideLayouts/slideLayout1745.xml"/><Relationship Id="rId4" Type="http://schemas.openxmlformats.org/officeDocument/2006/relationships/slideLayout" Target="../slideLayouts/slideLayout1746.xml"/><Relationship Id="rId5" Type="http://schemas.openxmlformats.org/officeDocument/2006/relationships/slideLayout" Target="../slideLayouts/slideLayout1747.xml"/><Relationship Id="rId6" Type="http://schemas.openxmlformats.org/officeDocument/2006/relationships/slideLayout" Target="../slideLayouts/slideLayout1748.xml"/><Relationship Id="rId7" Type="http://schemas.openxmlformats.org/officeDocument/2006/relationships/slideLayout" Target="../slideLayouts/slideLayout1749.xml"/><Relationship Id="rId8" Type="http://schemas.openxmlformats.org/officeDocument/2006/relationships/slideLayout" Target="../slideLayouts/slideLayout1750.xml"/><Relationship Id="rId9" Type="http://schemas.openxmlformats.org/officeDocument/2006/relationships/slideLayout" Target="../slideLayouts/slideLayout1751.xml"/><Relationship Id="rId10" Type="http://schemas.openxmlformats.org/officeDocument/2006/relationships/slideLayout" Target="../slideLayouts/slideLayout1752.xml"/></Relationships>
</file>

<file path=ppt/slideMasters/_rels/slideMaster161.xml.rels><?xml version="1.0" encoding="UTF-8" standalone="yes"?>
<Relationships xmlns="http://schemas.openxmlformats.org/package/2006/relationships"><Relationship Id="rId11" Type="http://schemas.openxmlformats.org/officeDocument/2006/relationships/slideLayout" Target="../slideLayouts/slideLayout1764.xml"/><Relationship Id="rId12" Type="http://schemas.openxmlformats.org/officeDocument/2006/relationships/theme" Target="../theme/theme161.xml"/><Relationship Id="rId13" Type="http://schemas.openxmlformats.org/officeDocument/2006/relationships/image" Target="../media/image1.png"/><Relationship Id="rId1" Type="http://schemas.openxmlformats.org/officeDocument/2006/relationships/slideLayout" Target="../slideLayouts/slideLayout1754.xml"/><Relationship Id="rId2" Type="http://schemas.openxmlformats.org/officeDocument/2006/relationships/slideLayout" Target="../slideLayouts/slideLayout1755.xml"/><Relationship Id="rId3" Type="http://schemas.openxmlformats.org/officeDocument/2006/relationships/slideLayout" Target="../slideLayouts/slideLayout1756.xml"/><Relationship Id="rId4" Type="http://schemas.openxmlformats.org/officeDocument/2006/relationships/slideLayout" Target="../slideLayouts/slideLayout1757.xml"/><Relationship Id="rId5" Type="http://schemas.openxmlformats.org/officeDocument/2006/relationships/slideLayout" Target="../slideLayouts/slideLayout1758.xml"/><Relationship Id="rId6" Type="http://schemas.openxmlformats.org/officeDocument/2006/relationships/slideLayout" Target="../slideLayouts/slideLayout1759.xml"/><Relationship Id="rId7" Type="http://schemas.openxmlformats.org/officeDocument/2006/relationships/slideLayout" Target="../slideLayouts/slideLayout1760.xml"/><Relationship Id="rId8" Type="http://schemas.openxmlformats.org/officeDocument/2006/relationships/slideLayout" Target="../slideLayouts/slideLayout1761.xml"/><Relationship Id="rId9" Type="http://schemas.openxmlformats.org/officeDocument/2006/relationships/slideLayout" Target="../slideLayouts/slideLayout1762.xml"/><Relationship Id="rId10" Type="http://schemas.openxmlformats.org/officeDocument/2006/relationships/slideLayout" Target="../slideLayouts/slideLayout1763.xml"/></Relationships>
</file>

<file path=ppt/slideMasters/_rels/slideMaster162.xml.rels><?xml version="1.0" encoding="UTF-8" standalone="yes"?>
<Relationships xmlns="http://schemas.openxmlformats.org/package/2006/relationships"><Relationship Id="rId11" Type="http://schemas.openxmlformats.org/officeDocument/2006/relationships/slideLayout" Target="../slideLayouts/slideLayout1775.xml"/><Relationship Id="rId12" Type="http://schemas.openxmlformats.org/officeDocument/2006/relationships/theme" Target="../theme/theme162.xml"/><Relationship Id="rId1" Type="http://schemas.openxmlformats.org/officeDocument/2006/relationships/slideLayout" Target="../slideLayouts/slideLayout1765.xml"/><Relationship Id="rId2" Type="http://schemas.openxmlformats.org/officeDocument/2006/relationships/slideLayout" Target="../slideLayouts/slideLayout1766.xml"/><Relationship Id="rId3" Type="http://schemas.openxmlformats.org/officeDocument/2006/relationships/slideLayout" Target="../slideLayouts/slideLayout1767.xml"/><Relationship Id="rId4" Type="http://schemas.openxmlformats.org/officeDocument/2006/relationships/slideLayout" Target="../slideLayouts/slideLayout1768.xml"/><Relationship Id="rId5" Type="http://schemas.openxmlformats.org/officeDocument/2006/relationships/slideLayout" Target="../slideLayouts/slideLayout1769.xml"/><Relationship Id="rId6" Type="http://schemas.openxmlformats.org/officeDocument/2006/relationships/slideLayout" Target="../slideLayouts/slideLayout1770.xml"/><Relationship Id="rId7" Type="http://schemas.openxmlformats.org/officeDocument/2006/relationships/slideLayout" Target="../slideLayouts/slideLayout1771.xml"/><Relationship Id="rId8" Type="http://schemas.openxmlformats.org/officeDocument/2006/relationships/slideLayout" Target="../slideLayouts/slideLayout1772.xml"/><Relationship Id="rId9" Type="http://schemas.openxmlformats.org/officeDocument/2006/relationships/slideLayout" Target="../slideLayouts/slideLayout1773.xml"/><Relationship Id="rId10" Type="http://schemas.openxmlformats.org/officeDocument/2006/relationships/slideLayout" Target="../slideLayouts/slideLayout1774.xml"/></Relationships>
</file>

<file path=ppt/slideMasters/_rels/slideMaster163.xml.rels><?xml version="1.0" encoding="UTF-8" standalone="yes"?>
<Relationships xmlns="http://schemas.openxmlformats.org/package/2006/relationships"><Relationship Id="rId11" Type="http://schemas.openxmlformats.org/officeDocument/2006/relationships/slideLayout" Target="../slideLayouts/slideLayout1786.xml"/><Relationship Id="rId12" Type="http://schemas.openxmlformats.org/officeDocument/2006/relationships/theme" Target="../theme/theme163.xml"/><Relationship Id="rId13" Type="http://schemas.openxmlformats.org/officeDocument/2006/relationships/image" Target="../media/image1.png"/><Relationship Id="rId1" Type="http://schemas.openxmlformats.org/officeDocument/2006/relationships/slideLayout" Target="../slideLayouts/slideLayout1776.xml"/><Relationship Id="rId2" Type="http://schemas.openxmlformats.org/officeDocument/2006/relationships/slideLayout" Target="../slideLayouts/slideLayout1777.xml"/><Relationship Id="rId3" Type="http://schemas.openxmlformats.org/officeDocument/2006/relationships/slideLayout" Target="../slideLayouts/slideLayout1778.xml"/><Relationship Id="rId4" Type="http://schemas.openxmlformats.org/officeDocument/2006/relationships/slideLayout" Target="../slideLayouts/slideLayout1779.xml"/><Relationship Id="rId5" Type="http://schemas.openxmlformats.org/officeDocument/2006/relationships/slideLayout" Target="../slideLayouts/slideLayout1780.xml"/><Relationship Id="rId6" Type="http://schemas.openxmlformats.org/officeDocument/2006/relationships/slideLayout" Target="../slideLayouts/slideLayout1781.xml"/><Relationship Id="rId7" Type="http://schemas.openxmlformats.org/officeDocument/2006/relationships/slideLayout" Target="../slideLayouts/slideLayout1782.xml"/><Relationship Id="rId8" Type="http://schemas.openxmlformats.org/officeDocument/2006/relationships/slideLayout" Target="../slideLayouts/slideLayout1783.xml"/><Relationship Id="rId9" Type="http://schemas.openxmlformats.org/officeDocument/2006/relationships/slideLayout" Target="../slideLayouts/slideLayout1784.xml"/><Relationship Id="rId10" Type="http://schemas.openxmlformats.org/officeDocument/2006/relationships/slideLayout" Target="../slideLayouts/slideLayout1785.xml"/></Relationships>
</file>

<file path=ppt/slideMasters/_rels/slideMaster164.xml.rels><?xml version="1.0" encoding="UTF-8" standalone="yes"?>
<Relationships xmlns="http://schemas.openxmlformats.org/package/2006/relationships"><Relationship Id="rId11" Type="http://schemas.openxmlformats.org/officeDocument/2006/relationships/slideLayout" Target="../slideLayouts/slideLayout1797.xml"/><Relationship Id="rId12" Type="http://schemas.openxmlformats.org/officeDocument/2006/relationships/theme" Target="../theme/theme164.xml"/><Relationship Id="rId13" Type="http://schemas.openxmlformats.org/officeDocument/2006/relationships/image" Target="../media/image1.png"/><Relationship Id="rId1" Type="http://schemas.openxmlformats.org/officeDocument/2006/relationships/slideLayout" Target="../slideLayouts/slideLayout1787.xml"/><Relationship Id="rId2" Type="http://schemas.openxmlformats.org/officeDocument/2006/relationships/slideLayout" Target="../slideLayouts/slideLayout1788.xml"/><Relationship Id="rId3" Type="http://schemas.openxmlformats.org/officeDocument/2006/relationships/slideLayout" Target="../slideLayouts/slideLayout1789.xml"/><Relationship Id="rId4" Type="http://schemas.openxmlformats.org/officeDocument/2006/relationships/slideLayout" Target="../slideLayouts/slideLayout1790.xml"/><Relationship Id="rId5" Type="http://schemas.openxmlformats.org/officeDocument/2006/relationships/slideLayout" Target="../slideLayouts/slideLayout1791.xml"/><Relationship Id="rId6" Type="http://schemas.openxmlformats.org/officeDocument/2006/relationships/slideLayout" Target="../slideLayouts/slideLayout1792.xml"/><Relationship Id="rId7" Type="http://schemas.openxmlformats.org/officeDocument/2006/relationships/slideLayout" Target="../slideLayouts/slideLayout1793.xml"/><Relationship Id="rId8" Type="http://schemas.openxmlformats.org/officeDocument/2006/relationships/slideLayout" Target="../slideLayouts/slideLayout1794.xml"/><Relationship Id="rId9" Type="http://schemas.openxmlformats.org/officeDocument/2006/relationships/slideLayout" Target="../slideLayouts/slideLayout1795.xml"/><Relationship Id="rId10" Type="http://schemas.openxmlformats.org/officeDocument/2006/relationships/slideLayout" Target="../slideLayouts/slideLayout1796.xml"/></Relationships>
</file>

<file path=ppt/slideMasters/_rels/slideMaster165.xml.rels><?xml version="1.0" encoding="UTF-8" standalone="yes"?>
<Relationships xmlns="http://schemas.openxmlformats.org/package/2006/relationships"><Relationship Id="rId11" Type="http://schemas.openxmlformats.org/officeDocument/2006/relationships/slideLayout" Target="../slideLayouts/slideLayout1808.xml"/><Relationship Id="rId12" Type="http://schemas.openxmlformats.org/officeDocument/2006/relationships/theme" Target="../theme/theme165.xml"/><Relationship Id="rId1" Type="http://schemas.openxmlformats.org/officeDocument/2006/relationships/slideLayout" Target="../slideLayouts/slideLayout1798.xml"/><Relationship Id="rId2" Type="http://schemas.openxmlformats.org/officeDocument/2006/relationships/slideLayout" Target="../slideLayouts/slideLayout1799.xml"/><Relationship Id="rId3" Type="http://schemas.openxmlformats.org/officeDocument/2006/relationships/slideLayout" Target="../slideLayouts/slideLayout1800.xml"/><Relationship Id="rId4" Type="http://schemas.openxmlformats.org/officeDocument/2006/relationships/slideLayout" Target="../slideLayouts/slideLayout1801.xml"/><Relationship Id="rId5" Type="http://schemas.openxmlformats.org/officeDocument/2006/relationships/slideLayout" Target="../slideLayouts/slideLayout1802.xml"/><Relationship Id="rId6" Type="http://schemas.openxmlformats.org/officeDocument/2006/relationships/slideLayout" Target="../slideLayouts/slideLayout1803.xml"/><Relationship Id="rId7" Type="http://schemas.openxmlformats.org/officeDocument/2006/relationships/slideLayout" Target="../slideLayouts/slideLayout1804.xml"/><Relationship Id="rId8" Type="http://schemas.openxmlformats.org/officeDocument/2006/relationships/slideLayout" Target="../slideLayouts/slideLayout1805.xml"/><Relationship Id="rId9" Type="http://schemas.openxmlformats.org/officeDocument/2006/relationships/slideLayout" Target="../slideLayouts/slideLayout1806.xml"/><Relationship Id="rId10" Type="http://schemas.openxmlformats.org/officeDocument/2006/relationships/slideLayout" Target="../slideLayouts/slideLayout1807.xml"/></Relationships>
</file>

<file path=ppt/slideMasters/_rels/slideMaster166.xml.rels><?xml version="1.0" encoding="UTF-8" standalone="yes"?>
<Relationships xmlns="http://schemas.openxmlformats.org/package/2006/relationships"><Relationship Id="rId3" Type="http://schemas.openxmlformats.org/officeDocument/2006/relationships/slideLayout" Target="../slideLayouts/slideLayout1811.xml"/><Relationship Id="rId4" Type="http://schemas.openxmlformats.org/officeDocument/2006/relationships/slideLayout" Target="../slideLayouts/slideLayout1812.xml"/><Relationship Id="rId5" Type="http://schemas.openxmlformats.org/officeDocument/2006/relationships/slideLayout" Target="../slideLayouts/slideLayout1813.xml"/><Relationship Id="rId6" Type="http://schemas.openxmlformats.org/officeDocument/2006/relationships/slideLayout" Target="../slideLayouts/slideLayout1814.xml"/><Relationship Id="rId7" Type="http://schemas.openxmlformats.org/officeDocument/2006/relationships/theme" Target="../theme/theme166.xml"/><Relationship Id="rId1" Type="http://schemas.openxmlformats.org/officeDocument/2006/relationships/slideLayout" Target="../slideLayouts/slideLayout1809.xml"/><Relationship Id="rId2" Type="http://schemas.openxmlformats.org/officeDocument/2006/relationships/slideLayout" Target="../slideLayouts/slideLayout1810.xml"/></Relationships>
</file>

<file path=ppt/slideMasters/_rels/slideMaster167.xml.rels><?xml version="1.0" encoding="UTF-8" standalone="yes"?>
<Relationships xmlns="http://schemas.openxmlformats.org/package/2006/relationships"><Relationship Id="rId3" Type="http://schemas.openxmlformats.org/officeDocument/2006/relationships/slideLayout" Target="../slideLayouts/slideLayout1817.xml"/><Relationship Id="rId4" Type="http://schemas.openxmlformats.org/officeDocument/2006/relationships/slideLayout" Target="../slideLayouts/slideLayout1818.xml"/><Relationship Id="rId5" Type="http://schemas.openxmlformats.org/officeDocument/2006/relationships/slideLayout" Target="../slideLayouts/slideLayout1819.xml"/><Relationship Id="rId6" Type="http://schemas.openxmlformats.org/officeDocument/2006/relationships/slideLayout" Target="../slideLayouts/slideLayout1820.xml"/><Relationship Id="rId7" Type="http://schemas.openxmlformats.org/officeDocument/2006/relationships/theme" Target="../theme/theme167.xml"/><Relationship Id="rId1" Type="http://schemas.openxmlformats.org/officeDocument/2006/relationships/slideLayout" Target="../slideLayouts/slideLayout1815.xml"/><Relationship Id="rId2" Type="http://schemas.openxmlformats.org/officeDocument/2006/relationships/slideLayout" Target="../slideLayouts/slideLayout1816.xml"/></Relationships>
</file>

<file path=ppt/slideMasters/_rels/slideMaster168.xml.rels><?xml version="1.0" encoding="UTF-8" standalone="yes"?>
<Relationships xmlns="http://schemas.openxmlformats.org/package/2006/relationships"><Relationship Id="rId3" Type="http://schemas.openxmlformats.org/officeDocument/2006/relationships/slideLayout" Target="../slideLayouts/slideLayout1823.xml"/><Relationship Id="rId4" Type="http://schemas.openxmlformats.org/officeDocument/2006/relationships/slideLayout" Target="../slideLayouts/slideLayout1824.xml"/><Relationship Id="rId5" Type="http://schemas.openxmlformats.org/officeDocument/2006/relationships/slideLayout" Target="../slideLayouts/slideLayout1825.xml"/><Relationship Id="rId6" Type="http://schemas.openxmlformats.org/officeDocument/2006/relationships/slideLayout" Target="../slideLayouts/slideLayout1826.xml"/><Relationship Id="rId7" Type="http://schemas.openxmlformats.org/officeDocument/2006/relationships/theme" Target="../theme/theme168.xml"/><Relationship Id="rId1" Type="http://schemas.openxmlformats.org/officeDocument/2006/relationships/slideLayout" Target="../slideLayouts/slideLayout1821.xml"/><Relationship Id="rId2" Type="http://schemas.openxmlformats.org/officeDocument/2006/relationships/slideLayout" Target="../slideLayouts/slideLayout1822.xml"/></Relationships>
</file>

<file path=ppt/slideMasters/_rels/slideMaster169.xml.rels><?xml version="1.0" encoding="UTF-8" standalone="yes"?>
<Relationships xmlns="http://schemas.openxmlformats.org/package/2006/relationships"><Relationship Id="rId3" Type="http://schemas.openxmlformats.org/officeDocument/2006/relationships/slideLayout" Target="../slideLayouts/slideLayout1829.xml"/><Relationship Id="rId4" Type="http://schemas.openxmlformats.org/officeDocument/2006/relationships/slideLayout" Target="../slideLayouts/slideLayout1830.xml"/><Relationship Id="rId5" Type="http://schemas.openxmlformats.org/officeDocument/2006/relationships/slideLayout" Target="../slideLayouts/slideLayout1831.xml"/><Relationship Id="rId6" Type="http://schemas.openxmlformats.org/officeDocument/2006/relationships/slideLayout" Target="../slideLayouts/slideLayout1832.xml"/><Relationship Id="rId7" Type="http://schemas.openxmlformats.org/officeDocument/2006/relationships/theme" Target="../theme/theme169.xml"/><Relationship Id="rId1" Type="http://schemas.openxmlformats.org/officeDocument/2006/relationships/slideLayout" Target="../slideLayouts/slideLayout1827.xml"/><Relationship Id="rId2" Type="http://schemas.openxmlformats.org/officeDocument/2006/relationships/slideLayout" Target="../slideLayouts/slideLayout1828.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0.xml"/><Relationship Id="rId12" Type="http://schemas.openxmlformats.org/officeDocument/2006/relationships/slideLayout" Target="../slideLayouts/slideLayout181.xml"/><Relationship Id="rId13" Type="http://schemas.openxmlformats.org/officeDocument/2006/relationships/theme" Target="../theme/theme17.xml"/><Relationship Id="rId14" Type="http://schemas.openxmlformats.org/officeDocument/2006/relationships/image" Target="../media/image1.png"/><Relationship Id="rId1" Type="http://schemas.openxmlformats.org/officeDocument/2006/relationships/slideLayout" Target="../slideLayouts/slideLayout170.xml"/><Relationship Id="rId2" Type="http://schemas.openxmlformats.org/officeDocument/2006/relationships/slideLayout" Target="../slideLayouts/slideLayout171.xml"/><Relationship Id="rId3" Type="http://schemas.openxmlformats.org/officeDocument/2006/relationships/slideLayout" Target="../slideLayouts/slideLayout172.xml"/><Relationship Id="rId4" Type="http://schemas.openxmlformats.org/officeDocument/2006/relationships/slideLayout" Target="../slideLayouts/slideLayout173.xml"/><Relationship Id="rId5" Type="http://schemas.openxmlformats.org/officeDocument/2006/relationships/slideLayout" Target="../slideLayouts/slideLayout174.xml"/><Relationship Id="rId6" Type="http://schemas.openxmlformats.org/officeDocument/2006/relationships/slideLayout" Target="../slideLayouts/slideLayout175.xml"/><Relationship Id="rId7" Type="http://schemas.openxmlformats.org/officeDocument/2006/relationships/slideLayout" Target="../slideLayouts/slideLayout176.xml"/><Relationship Id="rId8" Type="http://schemas.openxmlformats.org/officeDocument/2006/relationships/slideLayout" Target="../slideLayouts/slideLayout177.xml"/><Relationship Id="rId9" Type="http://schemas.openxmlformats.org/officeDocument/2006/relationships/slideLayout" Target="../slideLayouts/slideLayout178.xml"/><Relationship Id="rId10" Type="http://schemas.openxmlformats.org/officeDocument/2006/relationships/slideLayout" Target="../slideLayouts/slideLayout179.xml"/></Relationships>
</file>

<file path=ppt/slideMasters/_rels/slideMaster170.xml.rels><?xml version="1.0" encoding="UTF-8" standalone="yes"?>
<Relationships xmlns="http://schemas.openxmlformats.org/package/2006/relationships"><Relationship Id="rId3" Type="http://schemas.openxmlformats.org/officeDocument/2006/relationships/slideLayout" Target="../slideLayouts/slideLayout1835.xml"/><Relationship Id="rId4" Type="http://schemas.openxmlformats.org/officeDocument/2006/relationships/slideLayout" Target="../slideLayouts/slideLayout1836.xml"/><Relationship Id="rId5" Type="http://schemas.openxmlformats.org/officeDocument/2006/relationships/slideLayout" Target="../slideLayouts/slideLayout1837.xml"/><Relationship Id="rId6" Type="http://schemas.openxmlformats.org/officeDocument/2006/relationships/slideLayout" Target="../slideLayouts/slideLayout1838.xml"/><Relationship Id="rId7" Type="http://schemas.openxmlformats.org/officeDocument/2006/relationships/theme" Target="../theme/theme170.xml"/><Relationship Id="rId1" Type="http://schemas.openxmlformats.org/officeDocument/2006/relationships/slideLayout" Target="../slideLayouts/slideLayout1833.xml"/><Relationship Id="rId2" Type="http://schemas.openxmlformats.org/officeDocument/2006/relationships/slideLayout" Target="../slideLayouts/slideLayout1834.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3.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9" Type="http://schemas.openxmlformats.org/officeDocument/2006/relationships/slideLayout" Target="../slideLayouts/slideLayout201.xml"/><Relationship Id="rId10"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4.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4.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5.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5.xml"/><Relationship Id="rId2" Type="http://schemas.openxmlformats.org/officeDocument/2006/relationships/slideLayout" Target="../slideLayouts/slideLayout216.xml"/><Relationship Id="rId3" Type="http://schemas.openxmlformats.org/officeDocument/2006/relationships/slideLayout" Target="../slideLayouts/slideLayout217.xml"/><Relationship Id="rId4" Type="http://schemas.openxmlformats.org/officeDocument/2006/relationships/slideLayout" Target="../slideLayouts/slideLayout218.xml"/><Relationship Id="rId5" Type="http://schemas.openxmlformats.org/officeDocument/2006/relationships/slideLayout" Target="../slideLayouts/slideLayout219.xml"/><Relationship Id="rId6" Type="http://schemas.openxmlformats.org/officeDocument/2006/relationships/slideLayout" Target="../slideLayouts/slideLayout220.xml"/><Relationship Id="rId7" Type="http://schemas.openxmlformats.org/officeDocument/2006/relationships/slideLayout" Target="../slideLayouts/slideLayout221.xml"/><Relationship Id="rId8" Type="http://schemas.openxmlformats.org/officeDocument/2006/relationships/slideLayout" Target="../slideLayouts/slideLayout222.xml"/><Relationship Id="rId9" Type="http://schemas.openxmlformats.org/officeDocument/2006/relationships/slideLayout" Target="../slideLayouts/slideLayout223.xml"/><Relationship Id="rId10"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6.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6.xml"/><Relationship Id="rId2" Type="http://schemas.openxmlformats.org/officeDocument/2006/relationships/slideLayout" Target="../slideLayouts/slideLayout227.xml"/><Relationship Id="rId3" Type="http://schemas.openxmlformats.org/officeDocument/2006/relationships/slideLayout" Target="../slideLayouts/slideLayout228.xml"/><Relationship Id="rId4" Type="http://schemas.openxmlformats.org/officeDocument/2006/relationships/slideLayout" Target="../slideLayouts/slideLayout229.xml"/><Relationship Id="rId5" Type="http://schemas.openxmlformats.org/officeDocument/2006/relationships/slideLayout" Target="../slideLayouts/slideLayout230.xml"/><Relationship Id="rId6" Type="http://schemas.openxmlformats.org/officeDocument/2006/relationships/slideLayout" Target="../slideLayouts/slideLayout231.xml"/><Relationship Id="rId7" Type="http://schemas.openxmlformats.org/officeDocument/2006/relationships/slideLayout" Target="../slideLayouts/slideLayout232.xml"/><Relationship Id="rId8" Type="http://schemas.openxmlformats.org/officeDocument/2006/relationships/slideLayout" Target="../slideLayouts/slideLayout233.xml"/><Relationship Id="rId9" Type="http://schemas.openxmlformats.org/officeDocument/2006/relationships/slideLayout" Target="../slideLayouts/slideLayout234.xml"/><Relationship Id="rId10"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7.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7.xml"/><Relationship Id="rId2" Type="http://schemas.openxmlformats.org/officeDocument/2006/relationships/slideLayout" Target="../slideLayouts/slideLayout238.xml"/><Relationship Id="rId3" Type="http://schemas.openxmlformats.org/officeDocument/2006/relationships/slideLayout" Target="../slideLayouts/slideLayout239.xml"/><Relationship Id="rId4" Type="http://schemas.openxmlformats.org/officeDocument/2006/relationships/slideLayout" Target="../slideLayouts/slideLayout240.xml"/><Relationship Id="rId5" Type="http://schemas.openxmlformats.org/officeDocument/2006/relationships/slideLayout" Target="../slideLayouts/slideLayout241.xml"/><Relationship Id="rId6" Type="http://schemas.openxmlformats.org/officeDocument/2006/relationships/slideLayout" Target="../slideLayouts/slideLayout242.xml"/><Relationship Id="rId7" Type="http://schemas.openxmlformats.org/officeDocument/2006/relationships/slideLayout" Target="../slideLayouts/slideLayout243.xml"/><Relationship Id="rId8" Type="http://schemas.openxmlformats.org/officeDocument/2006/relationships/slideLayout" Target="../slideLayouts/slideLayout244.xml"/><Relationship Id="rId9" Type="http://schemas.openxmlformats.org/officeDocument/2006/relationships/slideLayout" Target="../slideLayouts/slideLayout245.xml"/><Relationship Id="rId10"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8.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8.xml"/><Relationship Id="rId2" Type="http://schemas.openxmlformats.org/officeDocument/2006/relationships/slideLayout" Target="../slideLayouts/slideLayout249.xml"/><Relationship Id="rId3" Type="http://schemas.openxmlformats.org/officeDocument/2006/relationships/slideLayout" Target="../slideLayouts/slideLayout250.xml"/><Relationship Id="rId4" Type="http://schemas.openxmlformats.org/officeDocument/2006/relationships/slideLayout" Target="../slideLayouts/slideLayout251.xml"/><Relationship Id="rId5" Type="http://schemas.openxmlformats.org/officeDocument/2006/relationships/slideLayout" Target="../slideLayouts/slideLayout252.xml"/><Relationship Id="rId6" Type="http://schemas.openxmlformats.org/officeDocument/2006/relationships/slideLayout" Target="../slideLayouts/slideLayout253.xml"/><Relationship Id="rId7" Type="http://schemas.openxmlformats.org/officeDocument/2006/relationships/slideLayout" Target="../slideLayouts/slideLayout254.xml"/><Relationship Id="rId8" Type="http://schemas.openxmlformats.org/officeDocument/2006/relationships/slideLayout" Target="../slideLayouts/slideLayout255.xml"/><Relationship Id="rId9" Type="http://schemas.openxmlformats.org/officeDocument/2006/relationships/slideLayout" Target="../slideLayouts/slideLayout256.xml"/><Relationship Id="rId10"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9.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9.xml"/><Relationship Id="rId2" Type="http://schemas.openxmlformats.org/officeDocument/2006/relationships/slideLayout" Target="../slideLayouts/slideLayout260.xml"/><Relationship Id="rId3" Type="http://schemas.openxmlformats.org/officeDocument/2006/relationships/slideLayout" Target="../slideLayouts/slideLayout261.xml"/><Relationship Id="rId4" Type="http://schemas.openxmlformats.org/officeDocument/2006/relationships/slideLayout" Target="../slideLayouts/slideLayout262.xml"/><Relationship Id="rId5" Type="http://schemas.openxmlformats.org/officeDocument/2006/relationships/slideLayout" Target="../slideLayouts/slideLayout263.xml"/><Relationship Id="rId6" Type="http://schemas.openxmlformats.org/officeDocument/2006/relationships/slideLayout" Target="../slideLayouts/slideLayout264.xml"/><Relationship Id="rId7" Type="http://schemas.openxmlformats.org/officeDocument/2006/relationships/slideLayout" Target="../slideLayouts/slideLayout265.xml"/><Relationship Id="rId8" Type="http://schemas.openxmlformats.org/officeDocument/2006/relationships/slideLayout" Target="../slideLayouts/slideLayout266.xml"/><Relationship Id="rId9" Type="http://schemas.openxmlformats.org/officeDocument/2006/relationships/slideLayout" Target="../slideLayouts/slideLayout267.xml"/><Relationship Id="rId10"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0.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slideLayout" Target="../slideLayouts/slideLayout276.xml"/><Relationship Id="rId8" Type="http://schemas.openxmlformats.org/officeDocument/2006/relationships/slideLayout" Target="../slideLayouts/slideLayout277.xml"/><Relationship Id="rId9" Type="http://schemas.openxmlformats.org/officeDocument/2006/relationships/slideLayout" Target="../slideLayouts/slideLayout278.xml"/><Relationship Id="rId10"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1.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1.xml"/><Relationship Id="rId2" Type="http://schemas.openxmlformats.org/officeDocument/2006/relationships/slideLayout" Target="../slideLayouts/slideLayout282.xml"/><Relationship Id="rId3" Type="http://schemas.openxmlformats.org/officeDocument/2006/relationships/slideLayout" Target="../slideLayouts/slideLayout283.xml"/><Relationship Id="rId4" Type="http://schemas.openxmlformats.org/officeDocument/2006/relationships/slideLayout" Target="../slideLayouts/slideLayout284.xml"/><Relationship Id="rId5" Type="http://schemas.openxmlformats.org/officeDocument/2006/relationships/slideLayout" Target="../slideLayouts/slideLayout285.xml"/><Relationship Id="rId6" Type="http://schemas.openxmlformats.org/officeDocument/2006/relationships/slideLayout" Target="../slideLayouts/slideLayout286.xml"/><Relationship Id="rId7" Type="http://schemas.openxmlformats.org/officeDocument/2006/relationships/slideLayout" Target="../slideLayouts/slideLayout287.xml"/><Relationship Id="rId8" Type="http://schemas.openxmlformats.org/officeDocument/2006/relationships/slideLayout" Target="../slideLayouts/slideLayout288.xml"/><Relationship Id="rId9" Type="http://schemas.openxmlformats.org/officeDocument/2006/relationships/slideLayout" Target="../slideLayouts/slideLayout289.xml"/><Relationship Id="rId10" Type="http://schemas.openxmlformats.org/officeDocument/2006/relationships/slideLayout" Target="../slideLayouts/slideLayout290.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2.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2.xml"/><Relationship Id="rId2" Type="http://schemas.openxmlformats.org/officeDocument/2006/relationships/slideLayout" Target="../slideLayouts/slideLayout293.xml"/><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3.xml"/><Relationship Id="rId14"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4.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4.xml"/><Relationship Id="rId2" Type="http://schemas.openxmlformats.org/officeDocument/2006/relationships/slideLayout" Target="../slideLayouts/slideLayout315.xml"/><Relationship Id="rId3" Type="http://schemas.openxmlformats.org/officeDocument/2006/relationships/slideLayout" Target="../slideLayouts/slideLayout316.xml"/><Relationship Id="rId4" Type="http://schemas.openxmlformats.org/officeDocument/2006/relationships/slideLayout" Target="../slideLayouts/slideLayout317.xml"/><Relationship Id="rId5" Type="http://schemas.openxmlformats.org/officeDocument/2006/relationships/slideLayout" Target="../slideLayouts/slideLayout318.xml"/><Relationship Id="rId6" Type="http://schemas.openxmlformats.org/officeDocument/2006/relationships/slideLayout" Target="../slideLayouts/slideLayout319.xml"/><Relationship Id="rId7" Type="http://schemas.openxmlformats.org/officeDocument/2006/relationships/slideLayout" Target="../slideLayouts/slideLayout320.xml"/><Relationship Id="rId8" Type="http://schemas.openxmlformats.org/officeDocument/2006/relationships/slideLayout" Target="../slideLayouts/slideLayout321.xml"/><Relationship Id="rId9" Type="http://schemas.openxmlformats.org/officeDocument/2006/relationships/slideLayout" Target="../slideLayouts/slideLayout322.xml"/><Relationship Id="rId10" Type="http://schemas.openxmlformats.org/officeDocument/2006/relationships/slideLayout" Target="../slideLayouts/slideLayout32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5.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5.xml"/><Relationship Id="rId2" Type="http://schemas.openxmlformats.org/officeDocument/2006/relationships/slideLayout" Target="../slideLayouts/slideLayout326.xml"/><Relationship Id="rId3" Type="http://schemas.openxmlformats.org/officeDocument/2006/relationships/slideLayout" Target="../slideLayouts/slideLayout327.xml"/><Relationship Id="rId4" Type="http://schemas.openxmlformats.org/officeDocument/2006/relationships/slideLayout" Target="../slideLayouts/slideLayout328.xml"/><Relationship Id="rId5" Type="http://schemas.openxmlformats.org/officeDocument/2006/relationships/slideLayout" Target="../slideLayouts/slideLayout329.xml"/><Relationship Id="rId6" Type="http://schemas.openxmlformats.org/officeDocument/2006/relationships/slideLayout" Target="../slideLayouts/slideLayout330.xml"/><Relationship Id="rId7" Type="http://schemas.openxmlformats.org/officeDocument/2006/relationships/slideLayout" Target="../slideLayouts/slideLayout331.xml"/><Relationship Id="rId8" Type="http://schemas.openxmlformats.org/officeDocument/2006/relationships/slideLayout" Target="../slideLayouts/slideLayout332.xml"/><Relationship Id="rId9" Type="http://schemas.openxmlformats.org/officeDocument/2006/relationships/slideLayout" Target="../slideLayouts/slideLayout333.xml"/><Relationship Id="rId10" Type="http://schemas.openxmlformats.org/officeDocument/2006/relationships/slideLayout" Target="../slideLayouts/slideLayout33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6.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9" Type="http://schemas.openxmlformats.org/officeDocument/2006/relationships/slideLayout" Target="../slideLayouts/slideLayout344.xml"/><Relationship Id="rId10" Type="http://schemas.openxmlformats.org/officeDocument/2006/relationships/slideLayout" Target="../slideLayouts/slideLayout345.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7.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7.xml"/><Relationship Id="rId2" Type="http://schemas.openxmlformats.org/officeDocument/2006/relationships/slideLayout" Target="../slideLayouts/slideLayout348.xml"/><Relationship Id="rId3" Type="http://schemas.openxmlformats.org/officeDocument/2006/relationships/slideLayout" Target="../slideLayouts/slideLayout349.xml"/><Relationship Id="rId4" Type="http://schemas.openxmlformats.org/officeDocument/2006/relationships/slideLayout" Target="../slideLayouts/slideLayout350.xml"/><Relationship Id="rId5" Type="http://schemas.openxmlformats.org/officeDocument/2006/relationships/slideLayout" Target="../slideLayouts/slideLayout351.xml"/><Relationship Id="rId6" Type="http://schemas.openxmlformats.org/officeDocument/2006/relationships/slideLayout" Target="../slideLayouts/slideLayout352.xml"/><Relationship Id="rId7" Type="http://schemas.openxmlformats.org/officeDocument/2006/relationships/slideLayout" Target="../slideLayouts/slideLayout353.xml"/><Relationship Id="rId8" Type="http://schemas.openxmlformats.org/officeDocument/2006/relationships/slideLayout" Target="../slideLayouts/slideLayout354.xml"/><Relationship Id="rId9" Type="http://schemas.openxmlformats.org/officeDocument/2006/relationships/slideLayout" Target="../slideLayouts/slideLayout355.xml"/><Relationship Id="rId10"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0.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9" Type="http://schemas.openxmlformats.org/officeDocument/2006/relationships/slideLayout" Target="../slideLayouts/slideLayout388.xml"/><Relationship Id="rId10"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1.xml"/><Relationship Id="rId12" Type="http://schemas.openxmlformats.org/officeDocument/2006/relationships/slideLayout" Target="../slideLayouts/slideLayout402.xml"/><Relationship Id="rId13" Type="http://schemas.openxmlformats.org/officeDocument/2006/relationships/theme" Target="../theme/theme37.xml"/><Relationship Id="rId1" Type="http://schemas.openxmlformats.org/officeDocument/2006/relationships/slideLayout" Target="../slideLayouts/slideLayout391.xml"/><Relationship Id="rId2" Type="http://schemas.openxmlformats.org/officeDocument/2006/relationships/slideLayout" Target="../slideLayouts/slideLayout392.xml"/><Relationship Id="rId3" Type="http://schemas.openxmlformats.org/officeDocument/2006/relationships/slideLayout" Target="../slideLayouts/slideLayout393.xml"/><Relationship Id="rId4" Type="http://schemas.openxmlformats.org/officeDocument/2006/relationships/slideLayout" Target="../slideLayouts/slideLayout394.xml"/><Relationship Id="rId5" Type="http://schemas.openxmlformats.org/officeDocument/2006/relationships/slideLayout" Target="../slideLayouts/slideLayout395.xml"/><Relationship Id="rId6" Type="http://schemas.openxmlformats.org/officeDocument/2006/relationships/slideLayout" Target="../slideLayouts/slideLayout396.xml"/><Relationship Id="rId7" Type="http://schemas.openxmlformats.org/officeDocument/2006/relationships/slideLayout" Target="../slideLayouts/slideLayout397.xml"/><Relationship Id="rId8" Type="http://schemas.openxmlformats.org/officeDocument/2006/relationships/slideLayout" Target="../slideLayouts/slideLayout398.xml"/><Relationship Id="rId9" Type="http://schemas.openxmlformats.org/officeDocument/2006/relationships/slideLayout" Target="../slideLayouts/slideLayout399.xml"/><Relationship Id="rId10"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3.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3.xml"/><Relationship Id="rId2" Type="http://schemas.openxmlformats.org/officeDocument/2006/relationships/slideLayout" Target="../slideLayouts/slideLayout404.xml"/><Relationship Id="rId3" Type="http://schemas.openxmlformats.org/officeDocument/2006/relationships/slideLayout" Target="../slideLayouts/slideLayout405.xml"/><Relationship Id="rId4" Type="http://schemas.openxmlformats.org/officeDocument/2006/relationships/slideLayout" Target="../slideLayouts/slideLayout406.xml"/><Relationship Id="rId5" Type="http://schemas.openxmlformats.org/officeDocument/2006/relationships/slideLayout" Target="../slideLayouts/slideLayout407.xml"/><Relationship Id="rId6" Type="http://schemas.openxmlformats.org/officeDocument/2006/relationships/slideLayout" Target="../slideLayouts/slideLayout408.xml"/><Relationship Id="rId7" Type="http://schemas.openxmlformats.org/officeDocument/2006/relationships/slideLayout" Target="../slideLayouts/slideLayout409.xml"/><Relationship Id="rId8" Type="http://schemas.openxmlformats.org/officeDocument/2006/relationships/slideLayout" Target="../slideLayouts/slideLayout410.xml"/><Relationship Id="rId9" Type="http://schemas.openxmlformats.org/officeDocument/2006/relationships/slideLayout" Target="../slideLayouts/slideLayout411.xml"/><Relationship Id="rId10" Type="http://schemas.openxmlformats.org/officeDocument/2006/relationships/slideLayout" Target="../slideLayouts/slideLayout412.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4.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4.xml"/><Relationship Id="rId2" Type="http://schemas.openxmlformats.org/officeDocument/2006/relationships/slideLayout" Target="../slideLayouts/slideLayout415.xml"/><Relationship Id="rId3" Type="http://schemas.openxmlformats.org/officeDocument/2006/relationships/slideLayout" Target="../slideLayouts/slideLayout416.xml"/><Relationship Id="rId4" Type="http://schemas.openxmlformats.org/officeDocument/2006/relationships/slideLayout" Target="../slideLayouts/slideLayout417.xml"/><Relationship Id="rId5" Type="http://schemas.openxmlformats.org/officeDocument/2006/relationships/slideLayout" Target="../slideLayouts/slideLayout418.xml"/><Relationship Id="rId6" Type="http://schemas.openxmlformats.org/officeDocument/2006/relationships/slideLayout" Target="../slideLayouts/slideLayout419.xml"/><Relationship Id="rId7" Type="http://schemas.openxmlformats.org/officeDocument/2006/relationships/slideLayout" Target="../slideLayouts/slideLayout420.xml"/><Relationship Id="rId8" Type="http://schemas.openxmlformats.org/officeDocument/2006/relationships/slideLayout" Target="../slideLayouts/slideLayout421.xml"/><Relationship Id="rId9" Type="http://schemas.openxmlformats.org/officeDocument/2006/relationships/slideLayout" Target="../slideLayouts/slideLayout422.xml"/><Relationship Id="rId10" Type="http://schemas.openxmlformats.org/officeDocument/2006/relationships/slideLayout" Target="../slideLayouts/slideLayout4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5.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5.xml"/><Relationship Id="rId2" Type="http://schemas.openxmlformats.org/officeDocument/2006/relationships/slideLayout" Target="../slideLayouts/slideLayout426.xml"/><Relationship Id="rId3" Type="http://schemas.openxmlformats.org/officeDocument/2006/relationships/slideLayout" Target="../slideLayouts/slideLayout427.xml"/><Relationship Id="rId4" Type="http://schemas.openxmlformats.org/officeDocument/2006/relationships/slideLayout" Target="../slideLayouts/slideLayout428.xml"/><Relationship Id="rId5" Type="http://schemas.openxmlformats.org/officeDocument/2006/relationships/slideLayout" Target="../slideLayouts/slideLayout429.xml"/><Relationship Id="rId6" Type="http://schemas.openxmlformats.org/officeDocument/2006/relationships/slideLayout" Target="../slideLayouts/slideLayout430.xml"/><Relationship Id="rId7" Type="http://schemas.openxmlformats.org/officeDocument/2006/relationships/slideLayout" Target="../slideLayouts/slideLayout431.xml"/><Relationship Id="rId8" Type="http://schemas.openxmlformats.org/officeDocument/2006/relationships/slideLayout" Target="../slideLayouts/slideLayout432.xml"/><Relationship Id="rId9" Type="http://schemas.openxmlformats.org/officeDocument/2006/relationships/slideLayout" Target="../slideLayouts/slideLayout433.xml"/><Relationship Id="rId10" Type="http://schemas.openxmlformats.org/officeDocument/2006/relationships/slideLayout" Target="../slideLayouts/slideLayout434.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7.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7.xml"/><Relationship Id="rId2" Type="http://schemas.openxmlformats.org/officeDocument/2006/relationships/slideLayout" Target="../slideLayouts/slideLayout448.xml"/><Relationship Id="rId3" Type="http://schemas.openxmlformats.org/officeDocument/2006/relationships/slideLayout" Target="../slideLayouts/slideLayout449.xml"/><Relationship Id="rId4" Type="http://schemas.openxmlformats.org/officeDocument/2006/relationships/slideLayout" Target="../slideLayouts/slideLayout450.xml"/><Relationship Id="rId5" Type="http://schemas.openxmlformats.org/officeDocument/2006/relationships/slideLayout" Target="../slideLayouts/slideLayout451.xml"/><Relationship Id="rId6" Type="http://schemas.openxmlformats.org/officeDocument/2006/relationships/slideLayout" Target="../slideLayouts/slideLayout452.xml"/><Relationship Id="rId7" Type="http://schemas.openxmlformats.org/officeDocument/2006/relationships/slideLayout" Target="../slideLayouts/slideLayout453.xml"/><Relationship Id="rId8" Type="http://schemas.openxmlformats.org/officeDocument/2006/relationships/slideLayout" Target="../slideLayouts/slideLayout454.xml"/><Relationship Id="rId9" Type="http://schemas.openxmlformats.org/officeDocument/2006/relationships/slideLayout" Target="../slideLayouts/slideLayout455.xml"/><Relationship Id="rId10" Type="http://schemas.openxmlformats.org/officeDocument/2006/relationships/slideLayout" Target="../slideLayouts/slideLayout45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8.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8.xml"/><Relationship Id="rId2" Type="http://schemas.openxmlformats.org/officeDocument/2006/relationships/slideLayout" Target="../slideLayouts/slideLayout459.xml"/><Relationship Id="rId3" Type="http://schemas.openxmlformats.org/officeDocument/2006/relationships/slideLayout" Target="../slideLayouts/slideLayout460.xml"/><Relationship Id="rId4" Type="http://schemas.openxmlformats.org/officeDocument/2006/relationships/slideLayout" Target="../slideLayouts/slideLayout461.xml"/><Relationship Id="rId5" Type="http://schemas.openxmlformats.org/officeDocument/2006/relationships/slideLayout" Target="../slideLayouts/slideLayout462.xml"/><Relationship Id="rId6" Type="http://schemas.openxmlformats.org/officeDocument/2006/relationships/slideLayout" Target="../slideLayouts/slideLayout463.xml"/><Relationship Id="rId7" Type="http://schemas.openxmlformats.org/officeDocument/2006/relationships/slideLayout" Target="../slideLayouts/slideLayout464.xml"/><Relationship Id="rId8" Type="http://schemas.openxmlformats.org/officeDocument/2006/relationships/slideLayout" Target="../slideLayouts/slideLayout465.xml"/><Relationship Id="rId9" Type="http://schemas.openxmlformats.org/officeDocument/2006/relationships/slideLayout" Target="../slideLayouts/slideLayout466.xml"/><Relationship Id="rId10" Type="http://schemas.openxmlformats.org/officeDocument/2006/relationships/slideLayout" Target="../slideLayouts/slideLayout467.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5.xml"/><Relationship Id="rId13" Type="http://schemas.openxmlformats.org/officeDocument/2006/relationships/image" Target="../media/image1.png"/><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47.xml"/><Relationship Id="rId13" Type="http://schemas.openxmlformats.org/officeDocument/2006/relationships/image" Target="../media/image1.png"/><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48.xml"/><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theme" Target="../theme/theme49.xml"/><Relationship Id="rId13" Type="http://schemas.openxmlformats.org/officeDocument/2006/relationships/image" Target="../media/image1.png"/><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5.xml"/><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5.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535.xml"/><Relationship Id="rId2" Type="http://schemas.openxmlformats.org/officeDocument/2006/relationships/slideLayout" Target="../slideLayouts/slideLayout536.xml"/><Relationship Id="rId3" Type="http://schemas.openxmlformats.org/officeDocument/2006/relationships/slideLayout" Target="../slideLayouts/slideLayout537.xml"/><Relationship Id="rId4" Type="http://schemas.openxmlformats.org/officeDocument/2006/relationships/slideLayout" Target="../slideLayouts/slideLayout538.xml"/><Relationship Id="rId5" Type="http://schemas.openxmlformats.org/officeDocument/2006/relationships/slideLayout" Target="../slideLayouts/slideLayout539.xml"/><Relationship Id="rId6" Type="http://schemas.openxmlformats.org/officeDocument/2006/relationships/slideLayout" Target="../slideLayouts/slideLayout540.xml"/><Relationship Id="rId7" Type="http://schemas.openxmlformats.org/officeDocument/2006/relationships/slideLayout" Target="../slideLayouts/slideLayout541.xml"/><Relationship Id="rId8" Type="http://schemas.openxmlformats.org/officeDocument/2006/relationships/slideLayout" Target="../slideLayouts/slideLayout542.xml"/><Relationship Id="rId9" Type="http://schemas.openxmlformats.org/officeDocument/2006/relationships/slideLayout" Target="../slideLayouts/slideLayout543.xml"/><Relationship Id="rId10"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6.xml"/><Relationship Id="rId12" Type="http://schemas.openxmlformats.org/officeDocument/2006/relationships/theme" Target="../theme/theme51.xml"/><Relationship Id="rId1" Type="http://schemas.openxmlformats.org/officeDocument/2006/relationships/slideLayout" Target="../slideLayouts/slideLayout546.xml"/><Relationship Id="rId2" Type="http://schemas.openxmlformats.org/officeDocument/2006/relationships/slideLayout" Target="../slideLayouts/slideLayout547.xml"/><Relationship Id="rId3" Type="http://schemas.openxmlformats.org/officeDocument/2006/relationships/slideLayout" Target="../slideLayouts/slideLayout548.xml"/><Relationship Id="rId4" Type="http://schemas.openxmlformats.org/officeDocument/2006/relationships/slideLayout" Target="../slideLayouts/slideLayout549.xml"/><Relationship Id="rId5" Type="http://schemas.openxmlformats.org/officeDocument/2006/relationships/slideLayout" Target="../slideLayouts/slideLayout550.xml"/><Relationship Id="rId6" Type="http://schemas.openxmlformats.org/officeDocument/2006/relationships/slideLayout" Target="../slideLayouts/slideLayout551.xml"/><Relationship Id="rId7" Type="http://schemas.openxmlformats.org/officeDocument/2006/relationships/slideLayout" Target="../slideLayouts/slideLayout552.xml"/><Relationship Id="rId8" Type="http://schemas.openxmlformats.org/officeDocument/2006/relationships/slideLayout" Target="../slideLayouts/slideLayout553.xml"/><Relationship Id="rId9" Type="http://schemas.openxmlformats.org/officeDocument/2006/relationships/slideLayout" Target="../slideLayouts/slideLayout554.xml"/><Relationship Id="rId10"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theme" Target="../theme/theme52.xml"/><Relationship Id="rId13" Type="http://schemas.openxmlformats.org/officeDocument/2006/relationships/image" Target="../media/image1.png"/><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8.xml"/><Relationship Id="rId12" Type="http://schemas.openxmlformats.org/officeDocument/2006/relationships/theme" Target="../theme/theme53.xml"/><Relationship Id="rId13" Type="http://schemas.openxmlformats.org/officeDocument/2006/relationships/image" Target="../media/image1.png"/><Relationship Id="rId1" Type="http://schemas.openxmlformats.org/officeDocument/2006/relationships/slideLayout" Target="../slideLayouts/slideLayout568.xml"/><Relationship Id="rId2" Type="http://schemas.openxmlformats.org/officeDocument/2006/relationships/slideLayout" Target="../slideLayouts/slideLayout569.xml"/><Relationship Id="rId3" Type="http://schemas.openxmlformats.org/officeDocument/2006/relationships/slideLayout" Target="../slideLayouts/slideLayout570.xml"/><Relationship Id="rId4" Type="http://schemas.openxmlformats.org/officeDocument/2006/relationships/slideLayout" Target="../slideLayouts/slideLayout571.xml"/><Relationship Id="rId5" Type="http://schemas.openxmlformats.org/officeDocument/2006/relationships/slideLayout" Target="../slideLayouts/slideLayout572.xml"/><Relationship Id="rId6" Type="http://schemas.openxmlformats.org/officeDocument/2006/relationships/slideLayout" Target="../slideLayouts/slideLayout573.xml"/><Relationship Id="rId7" Type="http://schemas.openxmlformats.org/officeDocument/2006/relationships/slideLayout" Target="../slideLayouts/slideLayout574.xml"/><Relationship Id="rId8" Type="http://schemas.openxmlformats.org/officeDocument/2006/relationships/slideLayout" Target="../slideLayouts/slideLayout575.xml"/><Relationship Id="rId9" Type="http://schemas.openxmlformats.org/officeDocument/2006/relationships/slideLayout" Target="../slideLayouts/slideLayout576.xml"/><Relationship Id="rId10"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9.xml"/><Relationship Id="rId12" Type="http://schemas.openxmlformats.org/officeDocument/2006/relationships/theme" Target="../theme/theme54.xml"/><Relationship Id="rId1" Type="http://schemas.openxmlformats.org/officeDocument/2006/relationships/slideLayout" Target="../slideLayouts/slideLayout579.xml"/><Relationship Id="rId2" Type="http://schemas.openxmlformats.org/officeDocument/2006/relationships/slideLayout" Target="../slideLayouts/slideLayout580.xml"/><Relationship Id="rId3" Type="http://schemas.openxmlformats.org/officeDocument/2006/relationships/slideLayout" Target="../slideLayouts/slideLayout581.xml"/><Relationship Id="rId4" Type="http://schemas.openxmlformats.org/officeDocument/2006/relationships/slideLayout" Target="../slideLayouts/slideLayout582.xml"/><Relationship Id="rId5" Type="http://schemas.openxmlformats.org/officeDocument/2006/relationships/slideLayout" Target="../slideLayouts/slideLayout583.xml"/><Relationship Id="rId6" Type="http://schemas.openxmlformats.org/officeDocument/2006/relationships/slideLayout" Target="../slideLayouts/slideLayout584.xml"/><Relationship Id="rId7" Type="http://schemas.openxmlformats.org/officeDocument/2006/relationships/slideLayout" Target="../slideLayouts/slideLayout585.xml"/><Relationship Id="rId8" Type="http://schemas.openxmlformats.org/officeDocument/2006/relationships/slideLayout" Target="../slideLayouts/slideLayout586.xml"/><Relationship Id="rId9" Type="http://schemas.openxmlformats.org/officeDocument/2006/relationships/slideLayout" Target="../slideLayouts/slideLayout587.xml"/><Relationship Id="rId10" Type="http://schemas.openxmlformats.org/officeDocument/2006/relationships/slideLayout" Target="../slideLayouts/slideLayout588.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0.xml"/><Relationship Id="rId12" Type="http://schemas.openxmlformats.org/officeDocument/2006/relationships/theme" Target="../theme/theme55.xml"/><Relationship Id="rId13" Type="http://schemas.openxmlformats.org/officeDocument/2006/relationships/image" Target="../media/image1.png"/><Relationship Id="rId1" Type="http://schemas.openxmlformats.org/officeDocument/2006/relationships/slideLayout" Target="../slideLayouts/slideLayout590.xml"/><Relationship Id="rId2" Type="http://schemas.openxmlformats.org/officeDocument/2006/relationships/slideLayout" Target="../slideLayouts/slideLayout591.xml"/><Relationship Id="rId3" Type="http://schemas.openxmlformats.org/officeDocument/2006/relationships/slideLayout" Target="../slideLayouts/slideLayout592.xml"/><Relationship Id="rId4" Type="http://schemas.openxmlformats.org/officeDocument/2006/relationships/slideLayout" Target="../slideLayouts/slideLayout593.xml"/><Relationship Id="rId5" Type="http://schemas.openxmlformats.org/officeDocument/2006/relationships/slideLayout" Target="../slideLayouts/slideLayout594.xml"/><Relationship Id="rId6" Type="http://schemas.openxmlformats.org/officeDocument/2006/relationships/slideLayout" Target="../slideLayouts/slideLayout595.xml"/><Relationship Id="rId7" Type="http://schemas.openxmlformats.org/officeDocument/2006/relationships/slideLayout" Target="../slideLayouts/slideLayout596.xml"/><Relationship Id="rId8" Type="http://schemas.openxmlformats.org/officeDocument/2006/relationships/slideLayout" Target="../slideLayouts/slideLayout597.xml"/><Relationship Id="rId9" Type="http://schemas.openxmlformats.org/officeDocument/2006/relationships/slideLayout" Target="../slideLayouts/slideLayout598.xml"/><Relationship Id="rId10" Type="http://schemas.openxmlformats.org/officeDocument/2006/relationships/slideLayout" Target="../slideLayouts/slideLayout599.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1.xml"/><Relationship Id="rId12" Type="http://schemas.openxmlformats.org/officeDocument/2006/relationships/theme" Target="../theme/theme56.xml"/><Relationship Id="rId1" Type="http://schemas.openxmlformats.org/officeDocument/2006/relationships/slideLayout" Target="../slideLayouts/slideLayout601.xml"/><Relationship Id="rId2" Type="http://schemas.openxmlformats.org/officeDocument/2006/relationships/slideLayout" Target="../slideLayouts/slideLayout602.xml"/><Relationship Id="rId3" Type="http://schemas.openxmlformats.org/officeDocument/2006/relationships/slideLayout" Target="../slideLayouts/slideLayout603.xml"/><Relationship Id="rId4" Type="http://schemas.openxmlformats.org/officeDocument/2006/relationships/slideLayout" Target="../slideLayouts/slideLayout604.xml"/><Relationship Id="rId5" Type="http://schemas.openxmlformats.org/officeDocument/2006/relationships/slideLayout" Target="../slideLayouts/slideLayout605.xml"/><Relationship Id="rId6" Type="http://schemas.openxmlformats.org/officeDocument/2006/relationships/slideLayout" Target="../slideLayouts/slideLayout606.xml"/><Relationship Id="rId7" Type="http://schemas.openxmlformats.org/officeDocument/2006/relationships/slideLayout" Target="../slideLayouts/slideLayout607.xml"/><Relationship Id="rId8" Type="http://schemas.openxmlformats.org/officeDocument/2006/relationships/slideLayout" Target="../slideLayouts/slideLayout608.xml"/><Relationship Id="rId9" Type="http://schemas.openxmlformats.org/officeDocument/2006/relationships/slideLayout" Target="../slideLayouts/slideLayout609.xml"/><Relationship Id="rId10" Type="http://schemas.openxmlformats.org/officeDocument/2006/relationships/slideLayout" Target="../slideLayouts/slideLayout61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2.xml"/><Relationship Id="rId12" Type="http://schemas.openxmlformats.org/officeDocument/2006/relationships/theme" Target="../theme/theme57.xml"/><Relationship Id="rId13" Type="http://schemas.openxmlformats.org/officeDocument/2006/relationships/image" Target="../media/image1.png"/><Relationship Id="rId1" Type="http://schemas.openxmlformats.org/officeDocument/2006/relationships/slideLayout" Target="../slideLayouts/slideLayout612.xml"/><Relationship Id="rId2" Type="http://schemas.openxmlformats.org/officeDocument/2006/relationships/slideLayout" Target="../slideLayouts/slideLayout613.xml"/><Relationship Id="rId3" Type="http://schemas.openxmlformats.org/officeDocument/2006/relationships/slideLayout" Target="../slideLayouts/slideLayout614.xml"/><Relationship Id="rId4" Type="http://schemas.openxmlformats.org/officeDocument/2006/relationships/slideLayout" Target="../slideLayouts/slideLayout615.xml"/><Relationship Id="rId5" Type="http://schemas.openxmlformats.org/officeDocument/2006/relationships/slideLayout" Target="../slideLayouts/slideLayout616.xml"/><Relationship Id="rId6" Type="http://schemas.openxmlformats.org/officeDocument/2006/relationships/slideLayout" Target="../slideLayouts/slideLayout617.xml"/><Relationship Id="rId7" Type="http://schemas.openxmlformats.org/officeDocument/2006/relationships/slideLayout" Target="../slideLayouts/slideLayout618.xml"/><Relationship Id="rId8" Type="http://schemas.openxmlformats.org/officeDocument/2006/relationships/slideLayout" Target="../slideLayouts/slideLayout619.xml"/><Relationship Id="rId9" Type="http://schemas.openxmlformats.org/officeDocument/2006/relationships/slideLayout" Target="../slideLayouts/slideLayout620.xml"/><Relationship Id="rId10" Type="http://schemas.openxmlformats.org/officeDocument/2006/relationships/slideLayout" Target="../slideLayouts/slideLayout62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3.xml"/><Relationship Id="rId12" Type="http://schemas.openxmlformats.org/officeDocument/2006/relationships/theme" Target="../theme/theme58.xml"/><Relationship Id="rId1" Type="http://schemas.openxmlformats.org/officeDocument/2006/relationships/slideLayout" Target="../slideLayouts/slideLayout623.xml"/><Relationship Id="rId2" Type="http://schemas.openxmlformats.org/officeDocument/2006/relationships/slideLayout" Target="../slideLayouts/slideLayout624.xml"/><Relationship Id="rId3" Type="http://schemas.openxmlformats.org/officeDocument/2006/relationships/slideLayout" Target="../slideLayouts/slideLayout625.xml"/><Relationship Id="rId4" Type="http://schemas.openxmlformats.org/officeDocument/2006/relationships/slideLayout" Target="../slideLayouts/slideLayout626.xml"/><Relationship Id="rId5" Type="http://schemas.openxmlformats.org/officeDocument/2006/relationships/slideLayout" Target="../slideLayouts/slideLayout627.xml"/><Relationship Id="rId6" Type="http://schemas.openxmlformats.org/officeDocument/2006/relationships/slideLayout" Target="../slideLayouts/slideLayout628.xml"/><Relationship Id="rId7" Type="http://schemas.openxmlformats.org/officeDocument/2006/relationships/slideLayout" Target="../slideLayouts/slideLayout629.xml"/><Relationship Id="rId8" Type="http://schemas.openxmlformats.org/officeDocument/2006/relationships/slideLayout" Target="../slideLayouts/slideLayout630.xml"/><Relationship Id="rId9" Type="http://schemas.openxmlformats.org/officeDocument/2006/relationships/slideLayout" Target="../slideLayouts/slideLayout631.xml"/><Relationship Id="rId10"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4.xml"/><Relationship Id="rId12" Type="http://schemas.openxmlformats.org/officeDocument/2006/relationships/theme" Target="../theme/theme59.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 Id="rId9" Type="http://schemas.openxmlformats.org/officeDocument/2006/relationships/slideLayout" Target="../slideLayouts/slideLayout642.xml"/><Relationship Id="rId10"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5.xml"/><Relationship Id="rId12" Type="http://schemas.openxmlformats.org/officeDocument/2006/relationships/theme" Target="../theme/theme60.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 Id="rId9" Type="http://schemas.openxmlformats.org/officeDocument/2006/relationships/slideLayout" Target="../slideLayouts/slideLayout653.xml"/><Relationship Id="rId10"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1.xml"/><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7.xml"/><Relationship Id="rId12" Type="http://schemas.openxmlformats.org/officeDocument/2006/relationships/theme" Target="../theme/theme62.xml"/><Relationship Id="rId1" Type="http://schemas.openxmlformats.org/officeDocument/2006/relationships/slideLayout" Target="../slideLayouts/slideLayout667.xml"/><Relationship Id="rId2" Type="http://schemas.openxmlformats.org/officeDocument/2006/relationships/slideLayout" Target="../slideLayouts/slideLayout668.xml"/><Relationship Id="rId3" Type="http://schemas.openxmlformats.org/officeDocument/2006/relationships/slideLayout" Target="../slideLayouts/slideLayout669.xml"/><Relationship Id="rId4" Type="http://schemas.openxmlformats.org/officeDocument/2006/relationships/slideLayout" Target="../slideLayouts/slideLayout670.xml"/><Relationship Id="rId5" Type="http://schemas.openxmlformats.org/officeDocument/2006/relationships/slideLayout" Target="../slideLayouts/slideLayout671.xml"/><Relationship Id="rId6" Type="http://schemas.openxmlformats.org/officeDocument/2006/relationships/slideLayout" Target="../slideLayouts/slideLayout672.xml"/><Relationship Id="rId7" Type="http://schemas.openxmlformats.org/officeDocument/2006/relationships/slideLayout" Target="../slideLayouts/slideLayout673.xml"/><Relationship Id="rId8" Type="http://schemas.openxmlformats.org/officeDocument/2006/relationships/slideLayout" Target="../slideLayouts/slideLayout674.xml"/><Relationship Id="rId9" Type="http://schemas.openxmlformats.org/officeDocument/2006/relationships/slideLayout" Target="../slideLayouts/slideLayout675.xml"/><Relationship Id="rId10"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8.xml"/><Relationship Id="rId12" Type="http://schemas.openxmlformats.org/officeDocument/2006/relationships/theme" Target="../theme/theme63.xml"/><Relationship Id="rId13" Type="http://schemas.openxmlformats.org/officeDocument/2006/relationships/image" Target="../media/image1.png"/><Relationship Id="rId1" Type="http://schemas.openxmlformats.org/officeDocument/2006/relationships/slideLayout" Target="../slideLayouts/slideLayout678.xml"/><Relationship Id="rId2" Type="http://schemas.openxmlformats.org/officeDocument/2006/relationships/slideLayout" Target="../slideLayouts/slideLayout679.xml"/><Relationship Id="rId3" Type="http://schemas.openxmlformats.org/officeDocument/2006/relationships/slideLayout" Target="../slideLayouts/slideLayout680.xml"/><Relationship Id="rId4" Type="http://schemas.openxmlformats.org/officeDocument/2006/relationships/slideLayout" Target="../slideLayouts/slideLayout681.xml"/><Relationship Id="rId5" Type="http://schemas.openxmlformats.org/officeDocument/2006/relationships/slideLayout" Target="../slideLayouts/slideLayout682.xml"/><Relationship Id="rId6" Type="http://schemas.openxmlformats.org/officeDocument/2006/relationships/slideLayout" Target="../slideLayouts/slideLayout683.xml"/><Relationship Id="rId7" Type="http://schemas.openxmlformats.org/officeDocument/2006/relationships/slideLayout" Target="../slideLayouts/slideLayout684.xml"/><Relationship Id="rId8" Type="http://schemas.openxmlformats.org/officeDocument/2006/relationships/slideLayout" Target="../slideLayouts/slideLayout685.xml"/><Relationship Id="rId9" Type="http://schemas.openxmlformats.org/officeDocument/2006/relationships/slideLayout" Target="../slideLayouts/slideLayout686.xml"/><Relationship Id="rId10"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699.xml"/><Relationship Id="rId12" Type="http://schemas.openxmlformats.org/officeDocument/2006/relationships/slideLayout" Target="../slideLayouts/slideLayout700.xml"/><Relationship Id="rId13" Type="http://schemas.openxmlformats.org/officeDocument/2006/relationships/theme" Target="../theme/theme64.xml"/><Relationship Id="rId14" Type="http://schemas.openxmlformats.org/officeDocument/2006/relationships/image" Target="../media/image1.png"/><Relationship Id="rId1" Type="http://schemas.openxmlformats.org/officeDocument/2006/relationships/slideLayout" Target="../slideLayouts/slideLayout689.xml"/><Relationship Id="rId2" Type="http://schemas.openxmlformats.org/officeDocument/2006/relationships/slideLayout" Target="../slideLayouts/slideLayout690.xml"/><Relationship Id="rId3" Type="http://schemas.openxmlformats.org/officeDocument/2006/relationships/slideLayout" Target="../slideLayouts/slideLayout691.xml"/><Relationship Id="rId4" Type="http://schemas.openxmlformats.org/officeDocument/2006/relationships/slideLayout" Target="../slideLayouts/slideLayout692.xml"/><Relationship Id="rId5" Type="http://schemas.openxmlformats.org/officeDocument/2006/relationships/slideLayout" Target="../slideLayouts/slideLayout693.xml"/><Relationship Id="rId6" Type="http://schemas.openxmlformats.org/officeDocument/2006/relationships/slideLayout" Target="../slideLayouts/slideLayout694.xml"/><Relationship Id="rId7" Type="http://schemas.openxmlformats.org/officeDocument/2006/relationships/slideLayout" Target="../slideLayouts/slideLayout695.xml"/><Relationship Id="rId8" Type="http://schemas.openxmlformats.org/officeDocument/2006/relationships/slideLayout" Target="../slideLayouts/slideLayout696.xml"/><Relationship Id="rId9" Type="http://schemas.openxmlformats.org/officeDocument/2006/relationships/slideLayout" Target="../slideLayouts/slideLayout697.xml"/><Relationship Id="rId10" Type="http://schemas.openxmlformats.org/officeDocument/2006/relationships/slideLayout" Target="../slideLayouts/slideLayout698.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1.xml"/><Relationship Id="rId12" Type="http://schemas.openxmlformats.org/officeDocument/2006/relationships/theme" Target="../theme/theme65.xml"/><Relationship Id="rId13" Type="http://schemas.openxmlformats.org/officeDocument/2006/relationships/image" Target="../media/image1.png"/><Relationship Id="rId1" Type="http://schemas.openxmlformats.org/officeDocument/2006/relationships/slideLayout" Target="../slideLayouts/slideLayout701.xml"/><Relationship Id="rId2" Type="http://schemas.openxmlformats.org/officeDocument/2006/relationships/slideLayout" Target="../slideLayouts/slideLayout702.xml"/><Relationship Id="rId3" Type="http://schemas.openxmlformats.org/officeDocument/2006/relationships/slideLayout" Target="../slideLayouts/slideLayout703.xml"/><Relationship Id="rId4" Type="http://schemas.openxmlformats.org/officeDocument/2006/relationships/slideLayout" Target="../slideLayouts/slideLayout704.xml"/><Relationship Id="rId5" Type="http://schemas.openxmlformats.org/officeDocument/2006/relationships/slideLayout" Target="../slideLayouts/slideLayout705.xml"/><Relationship Id="rId6" Type="http://schemas.openxmlformats.org/officeDocument/2006/relationships/slideLayout" Target="../slideLayouts/slideLayout706.xml"/><Relationship Id="rId7" Type="http://schemas.openxmlformats.org/officeDocument/2006/relationships/slideLayout" Target="../slideLayouts/slideLayout707.xml"/><Relationship Id="rId8" Type="http://schemas.openxmlformats.org/officeDocument/2006/relationships/slideLayout" Target="../slideLayouts/slideLayout708.xml"/><Relationship Id="rId9" Type="http://schemas.openxmlformats.org/officeDocument/2006/relationships/slideLayout" Target="../slideLayouts/slideLayout709.xml"/><Relationship Id="rId10" Type="http://schemas.openxmlformats.org/officeDocument/2006/relationships/slideLayout" Target="../slideLayouts/slideLayout710.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2.xml"/><Relationship Id="rId12" Type="http://schemas.openxmlformats.org/officeDocument/2006/relationships/theme" Target="../theme/theme66.xml"/><Relationship Id="rId1" Type="http://schemas.openxmlformats.org/officeDocument/2006/relationships/slideLayout" Target="../slideLayouts/slideLayout712.xml"/><Relationship Id="rId2" Type="http://schemas.openxmlformats.org/officeDocument/2006/relationships/slideLayout" Target="../slideLayouts/slideLayout713.xml"/><Relationship Id="rId3" Type="http://schemas.openxmlformats.org/officeDocument/2006/relationships/slideLayout" Target="../slideLayouts/slideLayout714.xml"/><Relationship Id="rId4" Type="http://schemas.openxmlformats.org/officeDocument/2006/relationships/slideLayout" Target="../slideLayouts/slideLayout715.xml"/><Relationship Id="rId5" Type="http://schemas.openxmlformats.org/officeDocument/2006/relationships/slideLayout" Target="../slideLayouts/slideLayout716.xml"/><Relationship Id="rId6" Type="http://schemas.openxmlformats.org/officeDocument/2006/relationships/slideLayout" Target="../slideLayouts/slideLayout717.xml"/><Relationship Id="rId7" Type="http://schemas.openxmlformats.org/officeDocument/2006/relationships/slideLayout" Target="../slideLayouts/slideLayout718.xml"/><Relationship Id="rId8" Type="http://schemas.openxmlformats.org/officeDocument/2006/relationships/slideLayout" Target="../slideLayouts/slideLayout719.xml"/><Relationship Id="rId9" Type="http://schemas.openxmlformats.org/officeDocument/2006/relationships/slideLayout" Target="../slideLayouts/slideLayout720.xml"/><Relationship Id="rId10" Type="http://schemas.openxmlformats.org/officeDocument/2006/relationships/slideLayout" Target="../slideLayouts/slideLayout72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3.xml"/><Relationship Id="rId12" Type="http://schemas.openxmlformats.org/officeDocument/2006/relationships/theme" Target="../theme/theme67.xml"/><Relationship Id="rId1" Type="http://schemas.openxmlformats.org/officeDocument/2006/relationships/slideLayout" Target="../slideLayouts/slideLayout723.xml"/><Relationship Id="rId2" Type="http://schemas.openxmlformats.org/officeDocument/2006/relationships/slideLayout" Target="../slideLayouts/slideLayout724.xml"/><Relationship Id="rId3" Type="http://schemas.openxmlformats.org/officeDocument/2006/relationships/slideLayout" Target="../slideLayouts/slideLayout725.xml"/><Relationship Id="rId4" Type="http://schemas.openxmlformats.org/officeDocument/2006/relationships/slideLayout" Target="../slideLayouts/slideLayout726.xml"/><Relationship Id="rId5" Type="http://schemas.openxmlformats.org/officeDocument/2006/relationships/slideLayout" Target="../slideLayouts/slideLayout727.xml"/><Relationship Id="rId6" Type="http://schemas.openxmlformats.org/officeDocument/2006/relationships/slideLayout" Target="../slideLayouts/slideLayout728.xml"/><Relationship Id="rId7" Type="http://schemas.openxmlformats.org/officeDocument/2006/relationships/slideLayout" Target="../slideLayouts/slideLayout729.xml"/><Relationship Id="rId8" Type="http://schemas.openxmlformats.org/officeDocument/2006/relationships/slideLayout" Target="../slideLayouts/slideLayout730.xml"/><Relationship Id="rId9" Type="http://schemas.openxmlformats.org/officeDocument/2006/relationships/slideLayout" Target="../slideLayouts/slideLayout731.xml"/><Relationship Id="rId10" Type="http://schemas.openxmlformats.org/officeDocument/2006/relationships/slideLayout" Target="../slideLayouts/slideLayout73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4.xml"/><Relationship Id="rId12" Type="http://schemas.openxmlformats.org/officeDocument/2006/relationships/theme" Target="../theme/theme68.xml"/><Relationship Id="rId13" Type="http://schemas.openxmlformats.org/officeDocument/2006/relationships/image" Target="../media/image1.png"/><Relationship Id="rId1" Type="http://schemas.openxmlformats.org/officeDocument/2006/relationships/slideLayout" Target="../slideLayouts/slideLayout734.xml"/><Relationship Id="rId2" Type="http://schemas.openxmlformats.org/officeDocument/2006/relationships/slideLayout" Target="../slideLayouts/slideLayout735.xml"/><Relationship Id="rId3" Type="http://schemas.openxmlformats.org/officeDocument/2006/relationships/slideLayout" Target="../slideLayouts/slideLayout736.xml"/><Relationship Id="rId4" Type="http://schemas.openxmlformats.org/officeDocument/2006/relationships/slideLayout" Target="../slideLayouts/slideLayout737.xml"/><Relationship Id="rId5" Type="http://schemas.openxmlformats.org/officeDocument/2006/relationships/slideLayout" Target="../slideLayouts/slideLayout738.xml"/><Relationship Id="rId6" Type="http://schemas.openxmlformats.org/officeDocument/2006/relationships/slideLayout" Target="../slideLayouts/slideLayout739.xml"/><Relationship Id="rId7" Type="http://schemas.openxmlformats.org/officeDocument/2006/relationships/slideLayout" Target="../slideLayouts/slideLayout740.xml"/><Relationship Id="rId8" Type="http://schemas.openxmlformats.org/officeDocument/2006/relationships/slideLayout" Target="../slideLayouts/slideLayout741.xml"/><Relationship Id="rId9" Type="http://schemas.openxmlformats.org/officeDocument/2006/relationships/slideLayout" Target="../slideLayouts/slideLayout742.xml"/><Relationship Id="rId10" Type="http://schemas.openxmlformats.org/officeDocument/2006/relationships/slideLayout" Target="../slideLayouts/slideLayout743.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5.xml"/><Relationship Id="rId12" Type="http://schemas.openxmlformats.org/officeDocument/2006/relationships/theme" Target="../theme/theme69.xml"/><Relationship Id="rId13" Type="http://schemas.openxmlformats.org/officeDocument/2006/relationships/image" Target="../media/image1.png"/><Relationship Id="rId1" Type="http://schemas.openxmlformats.org/officeDocument/2006/relationships/slideLayout" Target="../slideLayouts/slideLayout745.xml"/><Relationship Id="rId2" Type="http://schemas.openxmlformats.org/officeDocument/2006/relationships/slideLayout" Target="../slideLayouts/slideLayout746.xml"/><Relationship Id="rId3" Type="http://schemas.openxmlformats.org/officeDocument/2006/relationships/slideLayout" Target="../slideLayouts/slideLayout747.xml"/><Relationship Id="rId4" Type="http://schemas.openxmlformats.org/officeDocument/2006/relationships/slideLayout" Target="../slideLayouts/slideLayout748.xml"/><Relationship Id="rId5" Type="http://schemas.openxmlformats.org/officeDocument/2006/relationships/slideLayout" Target="../slideLayouts/slideLayout749.xml"/><Relationship Id="rId6" Type="http://schemas.openxmlformats.org/officeDocument/2006/relationships/slideLayout" Target="../slideLayouts/slideLayout750.xml"/><Relationship Id="rId7" Type="http://schemas.openxmlformats.org/officeDocument/2006/relationships/slideLayout" Target="../slideLayouts/slideLayout751.xml"/><Relationship Id="rId8" Type="http://schemas.openxmlformats.org/officeDocument/2006/relationships/slideLayout" Target="../slideLayouts/slideLayout752.xml"/><Relationship Id="rId9" Type="http://schemas.openxmlformats.org/officeDocument/2006/relationships/slideLayout" Target="../slideLayouts/slideLayout753.xml"/><Relationship Id="rId10" Type="http://schemas.openxmlformats.org/officeDocument/2006/relationships/slideLayout" Target="../slideLayouts/slideLayout7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6.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6.xml"/><Relationship Id="rId2" Type="http://schemas.openxmlformats.org/officeDocument/2006/relationships/slideLayout" Target="../slideLayouts/slideLayout757.xml"/><Relationship Id="rId3" Type="http://schemas.openxmlformats.org/officeDocument/2006/relationships/slideLayout" Target="../slideLayouts/slideLayout758.xml"/><Relationship Id="rId4" Type="http://schemas.openxmlformats.org/officeDocument/2006/relationships/slideLayout" Target="../slideLayouts/slideLayout759.xml"/><Relationship Id="rId5" Type="http://schemas.openxmlformats.org/officeDocument/2006/relationships/slideLayout" Target="../slideLayouts/slideLayout760.xml"/><Relationship Id="rId6" Type="http://schemas.openxmlformats.org/officeDocument/2006/relationships/slideLayout" Target="../slideLayouts/slideLayout761.xml"/><Relationship Id="rId7" Type="http://schemas.openxmlformats.org/officeDocument/2006/relationships/slideLayout" Target="../slideLayouts/slideLayout762.xml"/><Relationship Id="rId8" Type="http://schemas.openxmlformats.org/officeDocument/2006/relationships/slideLayout" Target="../slideLayouts/slideLayout763.xml"/><Relationship Id="rId9" Type="http://schemas.openxmlformats.org/officeDocument/2006/relationships/slideLayout" Target="../slideLayouts/slideLayout764.xml"/><Relationship Id="rId10" Type="http://schemas.openxmlformats.org/officeDocument/2006/relationships/slideLayout" Target="../slideLayouts/slideLayout765.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7.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7.xml"/><Relationship Id="rId2" Type="http://schemas.openxmlformats.org/officeDocument/2006/relationships/slideLayout" Target="../slideLayouts/slideLayout768.xml"/><Relationship Id="rId3" Type="http://schemas.openxmlformats.org/officeDocument/2006/relationships/slideLayout" Target="../slideLayouts/slideLayout769.xml"/><Relationship Id="rId4" Type="http://schemas.openxmlformats.org/officeDocument/2006/relationships/slideLayout" Target="../slideLayouts/slideLayout770.xml"/><Relationship Id="rId5" Type="http://schemas.openxmlformats.org/officeDocument/2006/relationships/slideLayout" Target="../slideLayouts/slideLayout771.xml"/><Relationship Id="rId6" Type="http://schemas.openxmlformats.org/officeDocument/2006/relationships/slideLayout" Target="../slideLayouts/slideLayout772.xml"/><Relationship Id="rId7" Type="http://schemas.openxmlformats.org/officeDocument/2006/relationships/slideLayout" Target="../slideLayouts/slideLayout773.xml"/><Relationship Id="rId8" Type="http://schemas.openxmlformats.org/officeDocument/2006/relationships/slideLayout" Target="../slideLayouts/slideLayout774.xml"/><Relationship Id="rId9" Type="http://schemas.openxmlformats.org/officeDocument/2006/relationships/slideLayout" Target="../slideLayouts/slideLayout775.xml"/><Relationship Id="rId10" Type="http://schemas.openxmlformats.org/officeDocument/2006/relationships/slideLayout" Target="../slideLayouts/slideLayout776.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8.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8.xml"/><Relationship Id="rId2" Type="http://schemas.openxmlformats.org/officeDocument/2006/relationships/slideLayout" Target="../slideLayouts/slideLayout779.xml"/><Relationship Id="rId3" Type="http://schemas.openxmlformats.org/officeDocument/2006/relationships/slideLayout" Target="../slideLayouts/slideLayout780.xml"/><Relationship Id="rId4" Type="http://schemas.openxmlformats.org/officeDocument/2006/relationships/slideLayout" Target="../slideLayouts/slideLayout781.xml"/><Relationship Id="rId5" Type="http://schemas.openxmlformats.org/officeDocument/2006/relationships/slideLayout" Target="../slideLayouts/slideLayout782.xml"/><Relationship Id="rId6" Type="http://schemas.openxmlformats.org/officeDocument/2006/relationships/slideLayout" Target="../slideLayouts/slideLayout783.xml"/><Relationship Id="rId7" Type="http://schemas.openxmlformats.org/officeDocument/2006/relationships/slideLayout" Target="../slideLayouts/slideLayout784.xml"/><Relationship Id="rId8" Type="http://schemas.openxmlformats.org/officeDocument/2006/relationships/slideLayout" Target="../slideLayouts/slideLayout785.xml"/><Relationship Id="rId9" Type="http://schemas.openxmlformats.org/officeDocument/2006/relationships/slideLayout" Target="../slideLayouts/slideLayout786.xml"/><Relationship Id="rId10" Type="http://schemas.openxmlformats.org/officeDocument/2006/relationships/slideLayout" Target="../slideLayouts/slideLayout787.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799.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89.xml"/><Relationship Id="rId2" Type="http://schemas.openxmlformats.org/officeDocument/2006/relationships/slideLayout" Target="../slideLayouts/slideLayout790.xml"/><Relationship Id="rId3" Type="http://schemas.openxmlformats.org/officeDocument/2006/relationships/slideLayout" Target="../slideLayouts/slideLayout791.xml"/><Relationship Id="rId4" Type="http://schemas.openxmlformats.org/officeDocument/2006/relationships/slideLayout" Target="../slideLayouts/slideLayout792.xml"/><Relationship Id="rId5" Type="http://schemas.openxmlformats.org/officeDocument/2006/relationships/slideLayout" Target="../slideLayouts/slideLayout793.xml"/><Relationship Id="rId6" Type="http://schemas.openxmlformats.org/officeDocument/2006/relationships/slideLayout" Target="../slideLayouts/slideLayout794.xml"/><Relationship Id="rId7" Type="http://schemas.openxmlformats.org/officeDocument/2006/relationships/slideLayout" Target="../slideLayouts/slideLayout795.xml"/><Relationship Id="rId8" Type="http://schemas.openxmlformats.org/officeDocument/2006/relationships/slideLayout" Target="../slideLayouts/slideLayout796.xml"/><Relationship Id="rId9" Type="http://schemas.openxmlformats.org/officeDocument/2006/relationships/slideLayout" Target="../slideLayouts/slideLayout797.xml"/><Relationship Id="rId10" Type="http://schemas.openxmlformats.org/officeDocument/2006/relationships/slideLayout" Target="../slideLayouts/slideLayout798.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0.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0.xml"/><Relationship Id="rId2" Type="http://schemas.openxmlformats.org/officeDocument/2006/relationships/slideLayout" Target="../slideLayouts/slideLayout801.xml"/><Relationship Id="rId3" Type="http://schemas.openxmlformats.org/officeDocument/2006/relationships/slideLayout" Target="../slideLayouts/slideLayout802.xml"/><Relationship Id="rId4" Type="http://schemas.openxmlformats.org/officeDocument/2006/relationships/slideLayout" Target="../slideLayouts/slideLayout803.xml"/><Relationship Id="rId5" Type="http://schemas.openxmlformats.org/officeDocument/2006/relationships/slideLayout" Target="../slideLayouts/slideLayout804.xml"/><Relationship Id="rId6" Type="http://schemas.openxmlformats.org/officeDocument/2006/relationships/slideLayout" Target="../slideLayouts/slideLayout805.xml"/><Relationship Id="rId7" Type="http://schemas.openxmlformats.org/officeDocument/2006/relationships/slideLayout" Target="../slideLayouts/slideLayout806.xml"/><Relationship Id="rId8" Type="http://schemas.openxmlformats.org/officeDocument/2006/relationships/slideLayout" Target="../slideLayouts/slideLayout807.xml"/><Relationship Id="rId9" Type="http://schemas.openxmlformats.org/officeDocument/2006/relationships/slideLayout" Target="../slideLayouts/slideLayout808.xml"/><Relationship Id="rId10" Type="http://schemas.openxmlformats.org/officeDocument/2006/relationships/slideLayout" Target="../slideLayouts/slideLayout809.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1.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1.xml"/><Relationship Id="rId2" Type="http://schemas.openxmlformats.org/officeDocument/2006/relationships/slideLayout" Target="../slideLayouts/slideLayout812.xml"/><Relationship Id="rId3" Type="http://schemas.openxmlformats.org/officeDocument/2006/relationships/slideLayout" Target="../slideLayouts/slideLayout813.xml"/><Relationship Id="rId4" Type="http://schemas.openxmlformats.org/officeDocument/2006/relationships/slideLayout" Target="../slideLayouts/slideLayout814.xml"/><Relationship Id="rId5" Type="http://schemas.openxmlformats.org/officeDocument/2006/relationships/slideLayout" Target="../slideLayouts/slideLayout815.xml"/><Relationship Id="rId6" Type="http://schemas.openxmlformats.org/officeDocument/2006/relationships/slideLayout" Target="../slideLayouts/slideLayout816.xml"/><Relationship Id="rId7" Type="http://schemas.openxmlformats.org/officeDocument/2006/relationships/slideLayout" Target="../slideLayouts/slideLayout817.xml"/><Relationship Id="rId8" Type="http://schemas.openxmlformats.org/officeDocument/2006/relationships/slideLayout" Target="../slideLayouts/slideLayout818.xml"/><Relationship Id="rId9" Type="http://schemas.openxmlformats.org/officeDocument/2006/relationships/slideLayout" Target="../slideLayouts/slideLayout819.xml"/><Relationship Id="rId10" Type="http://schemas.openxmlformats.org/officeDocument/2006/relationships/slideLayout" Target="../slideLayouts/slideLayout820.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2.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2.xml"/><Relationship Id="rId2" Type="http://schemas.openxmlformats.org/officeDocument/2006/relationships/slideLayout" Target="../slideLayouts/slideLayout823.xml"/><Relationship Id="rId3" Type="http://schemas.openxmlformats.org/officeDocument/2006/relationships/slideLayout" Target="../slideLayouts/slideLayout824.xml"/><Relationship Id="rId4" Type="http://schemas.openxmlformats.org/officeDocument/2006/relationships/slideLayout" Target="../slideLayouts/slideLayout825.xml"/><Relationship Id="rId5" Type="http://schemas.openxmlformats.org/officeDocument/2006/relationships/slideLayout" Target="../slideLayouts/slideLayout826.xml"/><Relationship Id="rId6" Type="http://schemas.openxmlformats.org/officeDocument/2006/relationships/slideLayout" Target="../slideLayouts/slideLayout827.xml"/><Relationship Id="rId7" Type="http://schemas.openxmlformats.org/officeDocument/2006/relationships/slideLayout" Target="../slideLayouts/slideLayout828.xml"/><Relationship Id="rId8" Type="http://schemas.openxmlformats.org/officeDocument/2006/relationships/slideLayout" Target="../slideLayouts/slideLayout829.xml"/><Relationship Id="rId9" Type="http://schemas.openxmlformats.org/officeDocument/2006/relationships/slideLayout" Target="../slideLayouts/slideLayout830.xml"/><Relationship Id="rId10" Type="http://schemas.openxmlformats.org/officeDocument/2006/relationships/slideLayout" Target="../slideLayouts/slideLayout831.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3.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3.xml"/><Relationship Id="rId2" Type="http://schemas.openxmlformats.org/officeDocument/2006/relationships/slideLayout" Target="../slideLayouts/slideLayout834.xml"/><Relationship Id="rId3" Type="http://schemas.openxmlformats.org/officeDocument/2006/relationships/slideLayout" Target="../slideLayouts/slideLayout835.xml"/><Relationship Id="rId4" Type="http://schemas.openxmlformats.org/officeDocument/2006/relationships/slideLayout" Target="../slideLayouts/slideLayout836.xml"/><Relationship Id="rId5" Type="http://schemas.openxmlformats.org/officeDocument/2006/relationships/slideLayout" Target="../slideLayouts/slideLayout837.xml"/><Relationship Id="rId6" Type="http://schemas.openxmlformats.org/officeDocument/2006/relationships/slideLayout" Target="../slideLayouts/slideLayout838.xml"/><Relationship Id="rId7" Type="http://schemas.openxmlformats.org/officeDocument/2006/relationships/slideLayout" Target="../slideLayouts/slideLayout839.xml"/><Relationship Id="rId8" Type="http://schemas.openxmlformats.org/officeDocument/2006/relationships/slideLayout" Target="../slideLayouts/slideLayout840.xml"/><Relationship Id="rId9" Type="http://schemas.openxmlformats.org/officeDocument/2006/relationships/slideLayout" Target="../slideLayouts/slideLayout841.xml"/><Relationship Id="rId10" Type="http://schemas.openxmlformats.org/officeDocument/2006/relationships/slideLayout" Target="../slideLayouts/slideLayout842.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4.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4.xml"/><Relationship Id="rId2" Type="http://schemas.openxmlformats.org/officeDocument/2006/relationships/slideLayout" Target="../slideLayouts/slideLayout845.xml"/><Relationship Id="rId3" Type="http://schemas.openxmlformats.org/officeDocument/2006/relationships/slideLayout" Target="../slideLayouts/slideLayout846.xml"/><Relationship Id="rId4" Type="http://schemas.openxmlformats.org/officeDocument/2006/relationships/slideLayout" Target="../slideLayouts/slideLayout847.xml"/><Relationship Id="rId5" Type="http://schemas.openxmlformats.org/officeDocument/2006/relationships/slideLayout" Target="../slideLayouts/slideLayout848.xml"/><Relationship Id="rId6" Type="http://schemas.openxmlformats.org/officeDocument/2006/relationships/slideLayout" Target="../slideLayouts/slideLayout849.xml"/><Relationship Id="rId7" Type="http://schemas.openxmlformats.org/officeDocument/2006/relationships/slideLayout" Target="../slideLayouts/slideLayout850.xml"/><Relationship Id="rId8" Type="http://schemas.openxmlformats.org/officeDocument/2006/relationships/slideLayout" Target="../slideLayouts/slideLayout851.xml"/><Relationship Id="rId9" Type="http://schemas.openxmlformats.org/officeDocument/2006/relationships/slideLayout" Target="../slideLayouts/slideLayout852.xml"/><Relationship Id="rId10" Type="http://schemas.openxmlformats.org/officeDocument/2006/relationships/slideLayout" Target="../slideLayouts/slideLayout853.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5.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5.xml"/><Relationship Id="rId2" Type="http://schemas.openxmlformats.org/officeDocument/2006/relationships/slideLayout" Target="../slideLayouts/slideLayout856.xml"/><Relationship Id="rId3" Type="http://schemas.openxmlformats.org/officeDocument/2006/relationships/slideLayout" Target="../slideLayouts/slideLayout857.xml"/><Relationship Id="rId4" Type="http://schemas.openxmlformats.org/officeDocument/2006/relationships/slideLayout" Target="../slideLayouts/slideLayout858.xml"/><Relationship Id="rId5" Type="http://schemas.openxmlformats.org/officeDocument/2006/relationships/slideLayout" Target="../slideLayouts/slideLayout859.xml"/><Relationship Id="rId6" Type="http://schemas.openxmlformats.org/officeDocument/2006/relationships/slideLayout" Target="../slideLayouts/slideLayout860.xml"/><Relationship Id="rId7" Type="http://schemas.openxmlformats.org/officeDocument/2006/relationships/slideLayout" Target="../slideLayouts/slideLayout861.xml"/><Relationship Id="rId8" Type="http://schemas.openxmlformats.org/officeDocument/2006/relationships/slideLayout" Target="../slideLayouts/slideLayout862.xml"/><Relationship Id="rId9" Type="http://schemas.openxmlformats.org/officeDocument/2006/relationships/slideLayout" Target="../slideLayouts/slideLayout863.xml"/><Relationship Id="rId10" Type="http://schemas.openxmlformats.org/officeDocument/2006/relationships/slideLayout" Target="../slideLayouts/slideLayout864.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6.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6.xml"/><Relationship Id="rId2" Type="http://schemas.openxmlformats.org/officeDocument/2006/relationships/slideLayout" Target="../slideLayouts/slideLayout867.xml"/><Relationship Id="rId3" Type="http://schemas.openxmlformats.org/officeDocument/2006/relationships/slideLayout" Target="../slideLayouts/slideLayout868.xml"/><Relationship Id="rId4" Type="http://schemas.openxmlformats.org/officeDocument/2006/relationships/slideLayout" Target="../slideLayouts/slideLayout869.xml"/><Relationship Id="rId5" Type="http://schemas.openxmlformats.org/officeDocument/2006/relationships/slideLayout" Target="../slideLayouts/slideLayout870.xml"/><Relationship Id="rId6" Type="http://schemas.openxmlformats.org/officeDocument/2006/relationships/slideLayout" Target="../slideLayouts/slideLayout871.xml"/><Relationship Id="rId7" Type="http://schemas.openxmlformats.org/officeDocument/2006/relationships/slideLayout" Target="../slideLayouts/slideLayout872.xml"/><Relationship Id="rId8" Type="http://schemas.openxmlformats.org/officeDocument/2006/relationships/slideLayout" Target="../slideLayouts/slideLayout873.xml"/><Relationship Id="rId9" Type="http://schemas.openxmlformats.org/officeDocument/2006/relationships/slideLayout" Target="../slideLayouts/slideLayout874.xml"/><Relationship Id="rId10" Type="http://schemas.openxmlformats.org/officeDocument/2006/relationships/slideLayout" Target="../slideLayouts/slideLayout875.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7.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7.xml"/><Relationship Id="rId2" Type="http://schemas.openxmlformats.org/officeDocument/2006/relationships/slideLayout" Target="../slideLayouts/slideLayout878.xml"/><Relationship Id="rId3" Type="http://schemas.openxmlformats.org/officeDocument/2006/relationships/slideLayout" Target="../slideLayouts/slideLayout879.xml"/><Relationship Id="rId4" Type="http://schemas.openxmlformats.org/officeDocument/2006/relationships/slideLayout" Target="../slideLayouts/slideLayout880.xml"/><Relationship Id="rId5" Type="http://schemas.openxmlformats.org/officeDocument/2006/relationships/slideLayout" Target="../slideLayouts/slideLayout881.xml"/><Relationship Id="rId6" Type="http://schemas.openxmlformats.org/officeDocument/2006/relationships/slideLayout" Target="../slideLayouts/slideLayout882.xml"/><Relationship Id="rId7" Type="http://schemas.openxmlformats.org/officeDocument/2006/relationships/slideLayout" Target="../slideLayouts/slideLayout883.xml"/><Relationship Id="rId8" Type="http://schemas.openxmlformats.org/officeDocument/2006/relationships/slideLayout" Target="../slideLayouts/slideLayout884.xml"/><Relationship Id="rId9" Type="http://schemas.openxmlformats.org/officeDocument/2006/relationships/slideLayout" Target="../slideLayouts/slideLayout885.xml"/><Relationship Id="rId10" Type="http://schemas.openxmlformats.org/officeDocument/2006/relationships/slideLayout" Target="../slideLayouts/slideLayout886.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8.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8.xml"/><Relationship Id="rId2" Type="http://schemas.openxmlformats.org/officeDocument/2006/relationships/slideLayout" Target="../slideLayouts/slideLayout889.xml"/><Relationship Id="rId3" Type="http://schemas.openxmlformats.org/officeDocument/2006/relationships/slideLayout" Target="../slideLayouts/slideLayout890.xml"/><Relationship Id="rId4" Type="http://schemas.openxmlformats.org/officeDocument/2006/relationships/slideLayout" Target="../slideLayouts/slideLayout891.xml"/><Relationship Id="rId5" Type="http://schemas.openxmlformats.org/officeDocument/2006/relationships/slideLayout" Target="../slideLayouts/slideLayout892.xml"/><Relationship Id="rId6" Type="http://schemas.openxmlformats.org/officeDocument/2006/relationships/slideLayout" Target="../slideLayouts/slideLayout893.xml"/><Relationship Id="rId7" Type="http://schemas.openxmlformats.org/officeDocument/2006/relationships/slideLayout" Target="../slideLayouts/slideLayout894.xml"/><Relationship Id="rId8" Type="http://schemas.openxmlformats.org/officeDocument/2006/relationships/slideLayout" Target="../slideLayouts/slideLayout895.xml"/><Relationship Id="rId9" Type="http://schemas.openxmlformats.org/officeDocument/2006/relationships/slideLayout" Target="../slideLayouts/slideLayout896.xml"/><Relationship Id="rId10" Type="http://schemas.openxmlformats.org/officeDocument/2006/relationships/slideLayout" Target="../slideLayouts/slideLayout897.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09.xml"/><Relationship Id="rId12" Type="http://schemas.openxmlformats.org/officeDocument/2006/relationships/theme" Target="../theme/theme83.xml"/><Relationship Id="rId13" Type="http://schemas.openxmlformats.org/officeDocument/2006/relationships/image" Target="../media/image1.png"/><Relationship Id="rId1" Type="http://schemas.openxmlformats.org/officeDocument/2006/relationships/slideLayout" Target="../slideLayouts/slideLayout899.xml"/><Relationship Id="rId2" Type="http://schemas.openxmlformats.org/officeDocument/2006/relationships/slideLayout" Target="../slideLayouts/slideLayout900.xml"/><Relationship Id="rId3" Type="http://schemas.openxmlformats.org/officeDocument/2006/relationships/slideLayout" Target="../slideLayouts/slideLayout901.xml"/><Relationship Id="rId4" Type="http://schemas.openxmlformats.org/officeDocument/2006/relationships/slideLayout" Target="../slideLayouts/slideLayout902.xml"/><Relationship Id="rId5" Type="http://schemas.openxmlformats.org/officeDocument/2006/relationships/slideLayout" Target="../slideLayouts/slideLayout903.xml"/><Relationship Id="rId6" Type="http://schemas.openxmlformats.org/officeDocument/2006/relationships/slideLayout" Target="../slideLayouts/slideLayout904.xml"/><Relationship Id="rId7" Type="http://schemas.openxmlformats.org/officeDocument/2006/relationships/slideLayout" Target="../slideLayouts/slideLayout905.xml"/><Relationship Id="rId8" Type="http://schemas.openxmlformats.org/officeDocument/2006/relationships/slideLayout" Target="../slideLayouts/slideLayout906.xml"/><Relationship Id="rId9" Type="http://schemas.openxmlformats.org/officeDocument/2006/relationships/slideLayout" Target="../slideLayouts/slideLayout907.xml"/><Relationship Id="rId10" Type="http://schemas.openxmlformats.org/officeDocument/2006/relationships/slideLayout" Target="../slideLayouts/slideLayout908.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0.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0.xml"/><Relationship Id="rId2" Type="http://schemas.openxmlformats.org/officeDocument/2006/relationships/slideLayout" Target="../slideLayouts/slideLayout911.xml"/><Relationship Id="rId3" Type="http://schemas.openxmlformats.org/officeDocument/2006/relationships/slideLayout" Target="../slideLayouts/slideLayout912.xml"/><Relationship Id="rId4" Type="http://schemas.openxmlformats.org/officeDocument/2006/relationships/slideLayout" Target="../slideLayouts/slideLayout913.xml"/><Relationship Id="rId5" Type="http://schemas.openxmlformats.org/officeDocument/2006/relationships/slideLayout" Target="../slideLayouts/slideLayout914.xml"/><Relationship Id="rId6" Type="http://schemas.openxmlformats.org/officeDocument/2006/relationships/slideLayout" Target="../slideLayouts/slideLayout915.xml"/><Relationship Id="rId7" Type="http://schemas.openxmlformats.org/officeDocument/2006/relationships/slideLayout" Target="../slideLayouts/slideLayout916.xml"/><Relationship Id="rId8" Type="http://schemas.openxmlformats.org/officeDocument/2006/relationships/slideLayout" Target="../slideLayouts/slideLayout917.xml"/><Relationship Id="rId9" Type="http://schemas.openxmlformats.org/officeDocument/2006/relationships/slideLayout" Target="../slideLayouts/slideLayout918.xml"/><Relationship Id="rId10" Type="http://schemas.openxmlformats.org/officeDocument/2006/relationships/slideLayout" Target="../slideLayouts/slideLayout919.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1.xml"/><Relationship Id="rId12" Type="http://schemas.openxmlformats.org/officeDocument/2006/relationships/theme" Target="../theme/theme85.xml"/><Relationship Id="rId13" Type="http://schemas.openxmlformats.org/officeDocument/2006/relationships/image" Target="../media/image1.png"/><Relationship Id="rId1" Type="http://schemas.openxmlformats.org/officeDocument/2006/relationships/slideLayout" Target="../slideLayouts/slideLayout921.xml"/><Relationship Id="rId2" Type="http://schemas.openxmlformats.org/officeDocument/2006/relationships/slideLayout" Target="../slideLayouts/slideLayout922.xml"/><Relationship Id="rId3" Type="http://schemas.openxmlformats.org/officeDocument/2006/relationships/slideLayout" Target="../slideLayouts/slideLayout923.xml"/><Relationship Id="rId4" Type="http://schemas.openxmlformats.org/officeDocument/2006/relationships/slideLayout" Target="../slideLayouts/slideLayout924.xml"/><Relationship Id="rId5" Type="http://schemas.openxmlformats.org/officeDocument/2006/relationships/slideLayout" Target="../slideLayouts/slideLayout925.xml"/><Relationship Id="rId6" Type="http://schemas.openxmlformats.org/officeDocument/2006/relationships/slideLayout" Target="../slideLayouts/slideLayout926.xml"/><Relationship Id="rId7" Type="http://schemas.openxmlformats.org/officeDocument/2006/relationships/slideLayout" Target="../slideLayouts/slideLayout927.xml"/><Relationship Id="rId8" Type="http://schemas.openxmlformats.org/officeDocument/2006/relationships/slideLayout" Target="../slideLayouts/slideLayout928.xml"/><Relationship Id="rId9" Type="http://schemas.openxmlformats.org/officeDocument/2006/relationships/slideLayout" Target="../slideLayouts/slideLayout929.xml"/><Relationship Id="rId10" Type="http://schemas.openxmlformats.org/officeDocument/2006/relationships/slideLayout" Target="../slideLayouts/slideLayout930.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2.xml"/><Relationship Id="rId12" Type="http://schemas.openxmlformats.org/officeDocument/2006/relationships/theme" Target="../theme/theme86.xml"/><Relationship Id="rId1" Type="http://schemas.openxmlformats.org/officeDocument/2006/relationships/slideLayout" Target="../slideLayouts/slideLayout932.xml"/><Relationship Id="rId2" Type="http://schemas.openxmlformats.org/officeDocument/2006/relationships/slideLayout" Target="../slideLayouts/slideLayout933.xml"/><Relationship Id="rId3" Type="http://schemas.openxmlformats.org/officeDocument/2006/relationships/slideLayout" Target="../slideLayouts/slideLayout934.xml"/><Relationship Id="rId4" Type="http://schemas.openxmlformats.org/officeDocument/2006/relationships/slideLayout" Target="../slideLayouts/slideLayout935.xml"/><Relationship Id="rId5" Type="http://schemas.openxmlformats.org/officeDocument/2006/relationships/slideLayout" Target="../slideLayouts/slideLayout936.xml"/><Relationship Id="rId6" Type="http://schemas.openxmlformats.org/officeDocument/2006/relationships/slideLayout" Target="../slideLayouts/slideLayout937.xml"/><Relationship Id="rId7" Type="http://schemas.openxmlformats.org/officeDocument/2006/relationships/slideLayout" Target="../slideLayouts/slideLayout938.xml"/><Relationship Id="rId8" Type="http://schemas.openxmlformats.org/officeDocument/2006/relationships/slideLayout" Target="../slideLayouts/slideLayout939.xml"/><Relationship Id="rId9" Type="http://schemas.openxmlformats.org/officeDocument/2006/relationships/slideLayout" Target="../slideLayouts/slideLayout940.xml"/><Relationship Id="rId10" Type="http://schemas.openxmlformats.org/officeDocument/2006/relationships/slideLayout" Target="../slideLayouts/slideLayout941.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3.xml"/><Relationship Id="rId12" Type="http://schemas.openxmlformats.org/officeDocument/2006/relationships/theme" Target="../theme/theme87.xml"/><Relationship Id="rId13" Type="http://schemas.openxmlformats.org/officeDocument/2006/relationships/image" Target="../media/image1.png"/><Relationship Id="rId1" Type="http://schemas.openxmlformats.org/officeDocument/2006/relationships/slideLayout" Target="../slideLayouts/slideLayout943.xml"/><Relationship Id="rId2" Type="http://schemas.openxmlformats.org/officeDocument/2006/relationships/slideLayout" Target="../slideLayouts/slideLayout944.xml"/><Relationship Id="rId3" Type="http://schemas.openxmlformats.org/officeDocument/2006/relationships/slideLayout" Target="../slideLayouts/slideLayout945.xml"/><Relationship Id="rId4" Type="http://schemas.openxmlformats.org/officeDocument/2006/relationships/slideLayout" Target="../slideLayouts/slideLayout946.xml"/><Relationship Id="rId5" Type="http://schemas.openxmlformats.org/officeDocument/2006/relationships/slideLayout" Target="../slideLayouts/slideLayout947.xml"/><Relationship Id="rId6" Type="http://schemas.openxmlformats.org/officeDocument/2006/relationships/slideLayout" Target="../slideLayouts/slideLayout948.xml"/><Relationship Id="rId7" Type="http://schemas.openxmlformats.org/officeDocument/2006/relationships/slideLayout" Target="../slideLayouts/slideLayout949.xml"/><Relationship Id="rId8" Type="http://schemas.openxmlformats.org/officeDocument/2006/relationships/slideLayout" Target="../slideLayouts/slideLayout950.xml"/><Relationship Id="rId9" Type="http://schemas.openxmlformats.org/officeDocument/2006/relationships/slideLayout" Target="../slideLayouts/slideLayout951.xml"/><Relationship Id="rId10" Type="http://schemas.openxmlformats.org/officeDocument/2006/relationships/slideLayout" Target="../slideLayouts/slideLayout952.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4.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4.xml"/><Relationship Id="rId2" Type="http://schemas.openxmlformats.org/officeDocument/2006/relationships/slideLayout" Target="../slideLayouts/slideLayout955.xml"/><Relationship Id="rId3" Type="http://schemas.openxmlformats.org/officeDocument/2006/relationships/slideLayout" Target="../slideLayouts/slideLayout956.xml"/><Relationship Id="rId4" Type="http://schemas.openxmlformats.org/officeDocument/2006/relationships/slideLayout" Target="../slideLayouts/slideLayout957.xml"/><Relationship Id="rId5" Type="http://schemas.openxmlformats.org/officeDocument/2006/relationships/slideLayout" Target="../slideLayouts/slideLayout958.xml"/><Relationship Id="rId6" Type="http://schemas.openxmlformats.org/officeDocument/2006/relationships/slideLayout" Target="../slideLayouts/slideLayout959.xml"/><Relationship Id="rId7" Type="http://schemas.openxmlformats.org/officeDocument/2006/relationships/slideLayout" Target="../slideLayouts/slideLayout960.xml"/><Relationship Id="rId8" Type="http://schemas.openxmlformats.org/officeDocument/2006/relationships/slideLayout" Target="../slideLayouts/slideLayout961.xml"/><Relationship Id="rId9" Type="http://schemas.openxmlformats.org/officeDocument/2006/relationships/slideLayout" Target="../slideLayouts/slideLayout962.xml"/><Relationship Id="rId10" Type="http://schemas.openxmlformats.org/officeDocument/2006/relationships/slideLayout" Target="../slideLayouts/slideLayout963.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5.xml"/><Relationship Id="rId12" Type="http://schemas.openxmlformats.org/officeDocument/2006/relationships/theme" Target="../theme/theme89.xml"/><Relationship Id="rId13" Type="http://schemas.openxmlformats.org/officeDocument/2006/relationships/image" Target="../media/image1.png"/><Relationship Id="rId1" Type="http://schemas.openxmlformats.org/officeDocument/2006/relationships/slideLayout" Target="../slideLayouts/slideLayout965.xml"/><Relationship Id="rId2" Type="http://schemas.openxmlformats.org/officeDocument/2006/relationships/slideLayout" Target="../slideLayouts/slideLayout966.xml"/><Relationship Id="rId3" Type="http://schemas.openxmlformats.org/officeDocument/2006/relationships/slideLayout" Target="../slideLayouts/slideLayout967.xml"/><Relationship Id="rId4" Type="http://schemas.openxmlformats.org/officeDocument/2006/relationships/slideLayout" Target="../slideLayouts/slideLayout968.xml"/><Relationship Id="rId5" Type="http://schemas.openxmlformats.org/officeDocument/2006/relationships/slideLayout" Target="../slideLayouts/slideLayout969.xml"/><Relationship Id="rId6" Type="http://schemas.openxmlformats.org/officeDocument/2006/relationships/slideLayout" Target="../slideLayouts/slideLayout970.xml"/><Relationship Id="rId7" Type="http://schemas.openxmlformats.org/officeDocument/2006/relationships/slideLayout" Target="../slideLayouts/slideLayout971.xml"/><Relationship Id="rId8" Type="http://schemas.openxmlformats.org/officeDocument/2006/relationships/slideLayout" Target="../slideLayouts/slideLayout972.xml"/><Relationship Id="rId9" Type="http://schemas.openxmlformats.org/officeDocument/2006/relationships/slideLayout" Target="../slideLayouts/slideLayout973.xml"/><Relationship Id="rId10" Type="http://schemas.openxmlformats.org/officeDocument/2006/relationships/slideLayout" Target="../slideLayouts/slideLayout974.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6.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6.xml"/><Relationship Id="rId2" Type="http://schemas.openxmlformats.org/officeDocument/2006/relationships/slideLayout" Target="../slideLayouts/slideLayout977.xml"/><Relationship Id="rId3" Type="http://schemas.openxmlformats.org/officeDocument/2006/relationships/slideLayout" Target="../slideLayouts/slideLayout978.xml"/><Relationship Id="rId4" Type="http://schemas.openxmlformats.org/officeDocument/2006/relationships/slideLayout" Target="../slideLayouts/slideLayout979.xml"/><Relationship Id="rId5" Type="http://schemas.openxmlformats.org/officeDocument/2006/relationships/slideLayout" Target="../slideLayouts/slideLayout980.xml"/><Relationship Id="rId6" Type="http://schemas.openxmlformats.org/officeDocument/2006/relationships/slideLayout" Target="../slideLayouts/slideLayout981.xml"/><Relationship Id="rId7" Type="http://schemas.openxmlformats.org/officeDocument/2006/relationships/slideLayout" Target="../slideLayouts/slideLayout982.xml"/><Relationship Id="rId8" Type="http://schemas.openxmlformats.org/officeDocument/2006/relationships/slideLayout" Target="../slideLayouts/slideLayout983.xml"/><Relationship Id="rId9" Type="http://schemas.openxmlformats.org/officeDocument/2006/relationships/slideLayout" Target="../slideLayouts/slideLayout984.xml"/><Relationship Id="rId10" Type="http://schemas.openxmlformats.org/officeDocument/2006/relationships/slideLayout" Target="../slideLayouts/slideLayout985.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7.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7.xml"/><Relationship Id="rId2" Type="http://schemas.openxmlformats.org/officeDocument/2006/relationships/slideLayout" Target="../slideLayouts/slideLayout988.xml"/><Relationship Id="rId3" Type="http://schemas.openxmlformats.org/officeDocument/2006/relationships/slideLayout" Target="../slideLayouts/slideLayout989.xml"/><Relationship Id="rId4" Type="http://schemas.openxmlformats.org/officeDocument/2006/relationships/slideLayout" Target="../slideLayouts/slideLayout990.xml"/><Relationship Id="rId5" Type="http://schemas.openxmlformats.org/officeDocument/2006/relationships/slideLayout" Target="../slideLayouts/slideLayout991.xml"/><Relationship Id="rId6" Type="http://schemas.openxmlformats.org/officeDocument/2006/relationships/slideLayout" Target="../slideLayouts/slideLayout992.xml"/><Relationship Id="rId7" Type="http://schemas.openxmlformats.org/officeDocument/2006/relationships/slideLayout" Target="../slideLayouts/slideLayout993.xml"/><Relationship Id="rId8" Type="http://schemas.openxmlformats.org/officeDocument/2006/relationships/slideLayout" Target="../slideLayouts/slideLayout994.xml"/><Relationship Id="rId9" Type="http://schemas.openxmlformats.org/officeDocument/2006/relationships/slideLayout" Target="../slideLayouts/slideLayout995.xml"/><Relationship Id="rId10" Type="http://schemas.openxmlformats.org/officeDocument/2006/relationships/slideLayout" Target="../slideLayouts/slideLayout996.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8.xml"/><Relationship Id="rId12" Type="http://schemas.openxmlformats.org/officeDocument/2006/relationships/theme" Target="../theme/theme92.xml"/><Relationship Id="rId1" Type="http://schemas.openxmlformats.org/officeDocument/2006/relationships/slideLayout" Target="../slideLayouts/slideLayout998.xml"/><Relationship Id="rId2" Type="http://schemas.openxmlformats.org/officeDocument/2006/relationships/slideLayout" Target="../slideLayouts/slideLayout999.xml"/><Relationship Id="rId3" Type="http://schemas.openxmlformats.org/officeDocument/2006/relationships/slideLayout" Target="../slideLayouts/slideLayout1000.xml"/><Relationship Id="rId4" Type="http://schemas.openxmlformats.org/officeDocument/2006/relationships/slideLayout" Target="../slideLayouts/slideLayout1001.xml"/><Relationship Id="rId5" Type="http://schemas.openxmlformats.org/officeDocument/2006/relationships/slideLayout" Target="../slideLayouts/slideLayout1002.xml"/><Relationship Id="rId6" Type="http://schemas.openxmlformats.org/officeDocument/2006/relationships/slideLayout" Target="../slideLayouts/slideLayout1003.xml"/><Relationship Id="rId7" Type="http://schemas.openxmlformats.org/officeDocument/2006/relationships/slideLayout" Target="../slideLayouts/slideLayout1004.xml"/><Relationship Id="rId8" Type="http://schemas.openxmlformats.org/officeDocument/2006/relationships/slideLayout" Target="../slideLayouts/slideLayout1005.xml"/><Relationship Id="rId9" Type="http://schemas.openxmlformats.org/officeDocument/2006/relationships/slideLayout" Target="../slideLayouts/slideLayout1006.xml"/><Relationship Id="rId10" Type="http://schemas.openxmlformats.org/officeDocument/2006/relationships/slideLayout" Target="../slideLayouts/slideLayout1007.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19.xml"/><Relationship Id="rId12" Type="http://schemas.openxmlformats.org/officeDocument/2006/relationships/theme" Target="../theme/theme93.xml"/><Relationship Id="rId13" Type="http://schemas.openxmlformats.org/officeDocument/2006/relationships/image" Target="../media/image1.png"/><Relationship Id="rId1" Type="http://schemas.openxmlformats.org/officeDocument/2006/relationships/slideLayout" Target="../slideLayouts/slideLayout1009.xml"/><Relationship Id="rId2" Type="http://schemas.openxmlformats.org/officeDocument/2006/relationships/slideLayout" Target="../slideLayouts/slideLayout1010.xml"/><Relationship Id="rId3" Type="http://schemas.openxmlformats.org/officeDocument/2006/relationships/slideLayout" Target="../slideLayouts/slideLayout1011.xml"/><Relationship Id="rId4" Type="http://schemas.openxmlformats.org/officeDocument/2006/relationships/slideLayout" Target="../slideLayouts/slideLayout1012.xml"/><Relationship Id="rId5" Type="http://schemas.openxmlformats.org/officeDocument/2006/relationships/slideLayout" Target="../slideLayouts/slideLayout1013.xml"/><Relationship Id="rId6" Type="http://schemas.openxmlformats.org/officeDocument/2006/relationships/slideLayout" Target="../slideLayouts/slideLayout1014.xml"/><Relationship Id="rId7" Type="http://schemas.openxmlformats.org/officeDocument/2006/relationships/slideLayout" Target="../slideLayouts/slideLayout1015.xml"/><Relationship Id="rId8" Type="http://schemas.openxmlformats.org/officeDocument/2006/relationships/slideLayout" Target="../slideLayouts/slideLayout1016.xml"/><Relationship Id="rId9" Type="http://schemas.openxmlformats.org/officeDocument/2006/relationships/slideLayout" Target="../slideLayouts/slideLayout1017.xml"/><Relationship Id="rId10" Type="http://schemas.openxmlformats.org/officeDocument/2006/relationships/slideLayout" Target="../slideLayouts/slideLayout1018.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0.xml"/><Relationship Id="rId12" Type="http://schemas.openxmlformats.org/officeDocument/2006/relationships/theme" Target="../theme/theme94.xml"/><Relationship Id="rId13" Type="http://schemas.openxmlformats.org/officeDocument/2006/relationships/image" Target="../media/image1.png"/><Relationship Id="rId1" Type="http://schemas.openxmlformats.org/officeDocument/2006/relationships/slideLayout" Target="../slideLayouts/slideLayout1020.xml"/><Relationship Id="rId2" Type="http://schemas.openxmlformats.org/officeDocument/2006/relationships/slideLayout" Target="../slideLayouts/slideLayout1021.xml"/><Relationship Id="rId3" Type="http://schemas.openxmlformats.org/officeDocument/2006/relationships/slideLayout" Target="../slideLayouts/slideLayout1022.xml"/><Relationship Id="rId4" Type="http://schemas.openxmlformats.org/officeDocument/2006/relationships/slideLayout" Target="../slideLayouts/slideLayout1023.xml"/><Relationship Id="rId5" Type="http://schemas.openxmlformats.org/officeDocument/2006/relationships/slideLayout" Target="../slideLayouts/slideLayout1024.xml"/><Relationship Id="rId6" Type="http://schemas.openxmlformats.org/officeDocument/2006/relationships/slideLayout" Target="../slideLayouts/slideLayout1025.xml"/><Relationship Id="rId7" Type="http://schemas.openxmlformats.org/officeDocument/2006/relationships/slideLayout" Target="../slideLayouts/slideLayout1026.xml"/><Relationship Id="rId8" Type="http://schemas.openxmlformats.org/officeDocument/2006/relationships/slideLayout" Target="../slideLayouts/slideLayout1027.xml"/><Relationship Id="rId9" Type="http://schemas.openxmlformats.org/officeDocument/2006/relationships/slideLayout" Target="../slideLayouts/slideLayout1028.xml"/><Relationship Id="rId10" Type="http://schemas.openxmlformats.org/officeDocument/2006/relationships/slideLayout" Target="../slideLayouts/slideLayout1029.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1.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1.xml"/><Relationship Id="rId2" Type="http://schemas.openxmlformats.org/officeDocument/2006/relationships/slideLayout" Target="../slideLayouts/slideLayout1032.xml"/><Relationship Id="rId3" Type="http://schemas.openxmlformats.org/officeDocument/2006/relationships/slideLayout" Target="../slideLayouts/slideLayout1033.xml"/><Relationship Id="rId4" Type="http://schemas.openxmlformats.org/officeDocument/2006/relationships/slideLayout" Target="../slideLayouts/slideLayout1034.xml"/><Relationship Id="rId5" Type="http://schemas.openxmlformats.org/officeDocument/2006/relationships/slideLayout" Target="../slideLayouts/slideLayout1035.xml"/><Relationship Id="rId6" Type="http://schemas.openxmlformats.org/officeDocument/2006/relationships/slideLayout" Target="../slideLayouts/slideLayout1036.xml"/><Relationship Id="rId7" Type="http://schemas.openxmlformats.org/officeDocument/2006/relationships/slideLayout" Target="../slideLayouts/slideLayout1037.xml"/><Relationship Id="rId8" Type="http://schemas.openxmlformats.org/officeDocument/2006/relationships/slideLayout" Target="../slideLayouts/slideLayout1038.xml"/><Relationship Id="rId9" Type="http://schemas.openxmlformats.org/officeDocument/2006/relationships/slideLayout" Target="../slideLayouts/slideLayout1039.xml"/><Relationship Id="rId10" Type="http://schemas.openxmlformats.org/officeDocument/2006/relationships/slideLayout" Target="../slideLayouts/slideLayout1040.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2.xml"/><Relationship Id="rId12" Type="http://schemas.openxmlformats.org/officeDocument/2006/relationships/slideLayout" Target="../slideLayouts/slideLayout1053.xml"/><Relationship Id="rId13" Type="http://schemas.openxmlformats.org/officeDocument/2006/relationships/theme" Target="../theme/theme96.xml"/><Relationship Id="rId1" Type="http://schemas.openxmlformats.org/officeDocument/2006/relationships/slideLayout" Target="../slideLayouts/slideLayout1042.xml"/><Relationship Id="rId2" Type="http://schemas.openxmlformats.org/officeDocument/2006/relationships/slideLayout" Target="../slideLayouts/slideLayout1043.xml"/><Relationship Id="rId3" Type="http://schemas.openxmlformats.org/officeDocument/2006/relationships/slideLayout" Target="../slideLayouts/slideLayout1044.xml"/><Relationship Id="rId4" Type="http://schemas.openxmlformats.org/officeDocument/2006/relationships/slideLayout" Target="../slideLayouts/slideLayout1045.xml"/><Relationship Id="rId5" Type="http://schemas.openxmlformats.org/officeDocument/2006/relationships/slideLayout" Target="../slideLayouts/slideLayout1046.xml"/><Relationship Id="rId6" Type="http://schemas.openxmlformats.org/officeDocument/2006/relationships/slideLayout" Target="../slideLayouts/slideLayout1047.xml"/><Relationship Id="rId7" Type="http://schemas.openxmlformats.org/officeDocument/2006/relationships/slideLayout" Target="../slideLayouts/slideLayout1048.xml"/><Relationship Id="rId8" Type="http://schemas.openxmlformats.org/officeDocument/2006/relationships/slideLayout" Target="../slideLayouts/slideLayout1049.xml"/><Relationship Id="rId9" Type="http://schemas.openxmlformats.org/officeDocument/2006/relationships/slideLayout" Target="../slideLayouts/slideLayout1050.xml"/><Relationship Id="rId10" Type="http://schemas.openxmlformats.org/officeDocument/2006/relationships/slideLayout" Target="../slideLayouts/slideLayout1051.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4.xml"/><Relationship Id="rId12" Type="http://schemas.openxmlformats.org/officeDocument/2006/relationships/slideLayout" Target="../slideLayouts/slideLayout1065.xml"/><Relationship Id="rId13" Type="http://schemas.openxmlformats.org/officeDocument/2006/relationships/theme" Target="../theme/theme97.xml"/><Relationship Id="rId1" Type="http://schemas.openxmlformats.org/officeDocument/2006/relationships/slideLayout" Target="../slideLayouts/slideLayout1054.xml"/><Relationship Id="rId2" Type="http://schemas.openxmlformats.org/officeDocument/2006/relationships/slideLayout" Target="../slideLayouts/slideLayout1055.xml"/><Relationship Id="rId3" Type="http://schemas.openxmlformats.org/officeDocument/2006/relationships/slideLayout" Target="../slideLayouts/slideLayout1056.xml"/><Relationship Id="rId4" Type="http://schemas.openxmlformats.org/officeDocument/2006/relationships/slideLayout" Target="../slideLayouts/slideLayout1057.xml"/><Relationship Id="rId5" Type="http://schemas.openxmlformats.org/officeDocument/2006/relationships/slideLayout" Target="../slideLayouts/slideLayout1058.xml"/><Relationship Id="rId6" Type="http://schemas.openxmlformats.org/officeDocument/2006/relationships/slideLayout" Target="../slideLayouts/slideLayout1059.xml"/><Relationship Id="rId7" Type="http://schemas.openxmlformats.org/officeDocument/2006/relationships/slideLayout" Target="../slideLayouts/slideLayout1060.xml"/><Relationship Id="rId8" Type="http://schemas.openxmlformats.org/officeDocument/2006/relationships/slideLayout" Target="../slideLayouts/slideLayout1061.xml"/><Relationship Id="rId9" Type="http://schemas.openxmlformats.org/officeDocument/2006/relationships/slideLayout" Target="../slideLayouts/slideLayout1062.xml"/><Relationship Id="rId10" Type="http://schemas.openxmlformats.org/officeDocument/2006/relationships/slideLayout" Target="../slideLayouts/slideLayout1063.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6.xml"/><Relationship Id="rId12" Type="http://schemas.openxmlformats.org/officeDocument/2006/relationships/theme" Target="../theme/theme98.xml"/><Relationship Id="rId13" Type="http://schemas.openxmlformats.org/officeDocument/2006/relationships/image" Target="../media/image1.png"/><Relationship Id="rId1" Type="http://schemas.openxmlformats.org/officeDocument/2006/relationships/slideLayout" Target="../slideLayouts/slideLayout1066.xml"/><Relationship Id="rId2" Type="http://schemas.openxmlformats.org/officeDocument/2006/relationships/slideLayout" Target="../slideLayouts/slideLayout1067.xml"/><Relationship Id="rId3" Type="http://schemas.openxmlformats.org/officeDocument/2006/relationships/slideLayout" Target="../slideLayouts/slideLayout1068.xml"/><Relationship Id="rId4" Type="http://schemas.openxmlformats.org/officeDocument/2006/relationships/slideLayout" Target="../slideLayouts/slideLayout1069.xml"/><Relationship Id="rId5" Type="http://schemas.openxmlformats.org/officeDocument/2006/relationships/slideLayout" Target="../slideLayouts/slideLayout1070.xml"/><Relationship Id="rId6" Type="http://schemas.openxmlformats.org/officeDocument/2006/relationships/slideLayout" Target="../slideLayouts/slideLayout1071.xml"/><Relationship Id="rId7" Type="http://schemas.openxmlformats.org/officeDocument/2006/relationships/slideLayout" Target="../slideLayouts/slideLayout1072.xml"/><Relationship Id="rId8" Type="http://schemas.openxmlformats.org/officeDocument/2006/relationships/slideLayout" Target="../slideLayouts/slideLayout1073.xml"/><Relationship Id="rId9" Type="http://schemas.openxmlformats.org/officeDocument/2006/relationships/slideLayout" Target="../slideLayouts/slideLayout1074.xml"/><Relationship Id="rId10" Type="http://schemas.openxmlformats.org/officeDocument/2006/relationships/slideLayout" Target="../slideLayouts/slideLayout1075.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7.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7.xml"/><Relationship Id="rId2" Type="http://schemas.openxmlformats.org/officeDocument/2006/relationships/slideLayout" Target="../slideLayouts/slideLayout1078.xml"/><Relationship Id="rId3" Type="http://schemas.openxmlformats.org/officeDocument/2006/relationships/slideLayout" Target="../slideLayouts/slideLayout1079.xml"/><Relationship Id="rId4" Type="http://schemas.openxmlformats.org/officeDocument/2006/relationships/slideLayout" Target="../slideLayouts/slideLayout1080.xml"/><Relationship Id="rId5" Type="http://schemas.openxmlformats.org/officeDocument/2006/relationships/slideLayout" Target="../slideLayouts/slideLayout1081.xml"/><Relationship Id="rId6" Type="http://schemas.openxmlformats.org/officeDocument/2006/relationships/slideLayout" Target="../slideLayouts/slideLayout1082.xml"/><Relationship Id="rId7" Type="http://schemas.openxmlformats.org/officeDocument/2006/relationships/slideLayout" Target="../slideLayouts/slideLayout1083.xml"/><Relationship Id="rId8" Type="http://schemas.openxmlformats.org/officeDocument/2006/relationships/slideLayout" Target="../slideLayouts/slideLayout1084.xml"/><Relationship Id="rId9" Type="http://schemas.openxmlformats.org/officeDocument/2006/relationships/slideLayout" Target="../slideLayouts/slideLayout1085.xml"/><Relationship Id="rId10" Type="http://schemas.openxmlformats.org/officeDocument/2006/relationships/slideLayout" Target="../slideLayouts/slideLayout10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5">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 id="214748672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782013"/>
      </p:ext>
    </p:extLst>
  </p:cSld>
  <p:clrMap bg1="lt1" tx1="dk1" bg2="lt2" tx2="dk2" accent1="accent1" accent2="accent2" accent3="accent3" accent4="accent4" accent5="accent5" accent6="accent6" hlink="hlink" folHlink="folHlink"/>
  <p:sldLayoutIdLst>
    <p:sldLayoutId id="2147485995" r:id="rId1"/>
    <p:sldLayoutId id="2147485996" r:id="rId2"/>
    <p:sldLayoutId id="2147485997" r:id="rId3"/>
    <p:sldLayoutId id="2147485998" r:id="rId4"/>
    <p:sldLayoutId id="2147485999" r:id="rId5"/>
    <p:sldLayoutId id="2147486000" r:id="rId6"/>
    <p:sldLayoutId id="2147486001" r:id="rId7"/>
    <p:sldLayoutId id="2147486002" r:id="rId8"/>
    <p:sldLayoutId id="2147486003" r:id="rId9"/>
    <p:sldLayoutId id="2147486004" r:id="rId10"/>
    <p:sldLayoutId id="21474860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34525455"/>
      </p:ext>
    </p:extLst>
  </p:cSld>
  <p:clrMap bg1="lt1" tx1="dk1" bg2="lt2" tx2="dk2" accent1="accent1" accent2="accent2" accent3="accent3" accent4="accent4" accent5="accent5" accent6="accent6" hlink="hlink" folHlink="folHlink"/>
  <p:sldLayoutIdLst>
    <p:sldLayoutId id="2147486020" r:id="rId1"/>
    <p:sldLayoutId id="2147486021" r:id="rId2"/>
    <p:sldLayoutId id="2147486022" r:id="rId3"/>
    <p:sldLayoutId id="2147486023" r:id="rId4"/>
    <p:sldLayoutId id="2147486024" r:id="rId5"/>
    <p:sldLayoutId id="2147486025" r:id="rId6"/>
    <p:sldLayoutId id="2147486026" r:id="rId7"/>
    <p:sldLayoutId id="2147486027" r:id="rId8"/>
    <p:sldLayoutId id="2147486028" r:id="rId9"/>
    <p:sldLayoutId id="2147486029" r:id="rId10"/>
    <p:sldLayoutId id="21474860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4092243"/>
      </p:ext>
    </p:extLst>
  </p:cSld>
  <p:clrMap bg1="lt1" tx1="dk1" bg2="lt2" tx2="dk2" accent1="accent1" accent2="accent2" accent3="accent3" accent4="accent4" accent5="accent5" accent6="accent6" hlink="hlink" folHlink="folHlink"/>
  <p:sldLayoutIdLst>
    <p:sldLayoutId id="2147486032" r:id="rId1"/>
    <p:sldLayoutId id="2147486033" r:id="rId2"/>
    <p:sldLayoutId id="2147486034" r:id="rId3"/>
    <p:sldLayoutId id="2147486035" r:id="rId4"/>
    <p:sldLayoutId id="2147486036" r:id="rId5"/>
    <p:sldLayoutId id="2147486037" r:id="rId6"/>
    <p:sldLayoutId id="2147486038" r:id="rId7"/>
    <p:sldLayoutId id="2147486039" r:id="rId8"/>
    <p:sldLayoutId id="2147486040" r:id="rId9"/>
    <p:sldLayoutId id="2147486041" r:id="rId10"/>
    <p:sldLayoutId id="21474860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5167569"/>
      </p:ext>
    </p:extLst>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 id="21474860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0873313"/>
      </p:ext>
    </p:extLst>
  </p:cSld>
  <p:clrMap bg1="lt1" tx1="dk1" bg2="lt2" tx2="dk2" accent1="accent1" accent2="accent2" accent3="accent3" accent4="accent4" accent5="accent5" accent6="accent6" hlink="hlink" folHlink="folHlink"/>
  <p:sldLayoutIdLst>
    <p:sldLayoutId id="2147486105" r:id="rId1"/>
    <p:sldLayoutId id="2147486106" r:id="rId2"/>
    <p:sldLayoutId id="2147486107" r:id="rId3"/>
    <p:sldLayoutId id="2147486108" r:id="rId4"/>
    <p:sldLayoutId id="2147486109" r:id="rId5"/>
    <p:sldLayoutId id="2147486110" r:id="rId6"/>
    <p:sldLayoutId id="2147486111" r:id="rId7"/>
    <p:sldLayoutId id="2147486112" r:id="rId8"/>
    <p:sldLayoutId id="2147486113" r:id="rId9"/>
    <p:sldLayoutId id="2147486114" r:id="rId10"/>
    <p:sldLayoutId id="21474861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20205330"/>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 id="2147486125" r:id="rId9"/>
    <p:sldLayoutId id="2147486126" r:id="rId10"/>
    <p:sldLayoutId id="21474861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44815696"/>
      </p:ext>
    </p:extLst>
  </p:cSld>
  <p:clrMap bg1="lt1" tx1="dk1" bg2="lt2" tx2="dk2" accent1="accent1" accent2="accent2" accent3="accent3" accent4="accent4" accent5="accent5" accent6="accent6" hlink="hlink" folHlink="folHlink"/>
  <p:sldLayoutIdLst>
    <p:sldLayoutId id="2147486129" r:id="rId1"/>
    <p:sldLayoutId id="2147486130" r:id="rId2"/>
    <p:sldLayoutId id="2147486131" r:id="rId3"/>
    <p:sldLayoutId id="2147486132" r:id="rId4"/>
    <p:sldLayoutId id="2147486133" r:id="rId5"/>
    <p:sldLayoutId id="2147486134" r:id="rId6"/>
    <p:sldLayoutId id="2147486135" r:id="rId7"/>
    <p:sldLayoutId id="2147486136" r:id="rId8"/>
    <p:sldLayoutId id="2147486137" r:id="rId9"/>
    <p:sldLayoutId id="2147486138" r:id="rId10"/>
    <p:sldLayoutId id="214748613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204586755"/>
      </p:ext>
    </p:extLst>
  </p:cSld>
  <p:clrMap bg1="lt1" tx1="dk1" bg2="lt2" tx2="dk2" accent1="accent1" accent2="accent2" accent3="accent3" accent4="accent4" accent5="accent5" accent6="accent6" hlink="hlink" folHlink="folHlink"/>
  <p:sldLayoutIdLst>
    <p:sldLayoutId id="2147486141" r:id="rId1"/>
    <p:sldLayoutId id="2147486142" r:id="rId2"/>
    <p:sldLayoutId id="2147486143" r:id="rId3"/>
    <p:sldLayoutId id="2147486144" r:id="rId4"/>
    <p:sldLayoutId id="2147486145" r:id="rId5"/>
    <p:sldLayoutId id="2147486146" r:id="rId6"/>
    <p:sldLayoutId id="2147486147" r:id="rId7"/>
    <p:sldLayoutId id="2147486148" r:id="rId8"/>
    <p:sldLayoutId id="2147486149" r:id="rId9"/>
    <p:sldLayoutId id="2147486150" r:id="rId10"/>
    <p:sldLayoutId id="21474861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2000510"/>
      </p:ext>
    </p:extLst>
  </p:cSld>
  <p:clrMap bg1="lt1" tx1="dk1" bg2="lt2" tx2="dk2" accent1="accent1" accent2="accent2" accent3="accent3" accent4="accent4" accent5="accent5" accent6="accent6" hlink="hlink" folHlink="folHlink"/>
  <p:sldLayoutIdLst>
    <p:sldLayoutId id="2147486165" r:id="rId1"/>
    <p:sldLayoutId id="2147486166" r:id="rId2"/>
    <p:sldLayoutId id="2147486167" r:id="rId3"/>
    <p:sldLayoutId id="2147486168" r:id="rId4"/>
    <p:sldLayoutId id="2147486169" r:id="rId5"/>
    <p:sldLayoutId id="2147486170" r:id="rId6"/>
    <p:sldLayoutId id="2147486171" r:id="rId7"/>
    <p:sldLayoutId id="2147486172" r:id="rId8"/>
    <p:sldLayoutId id="2147486173" r:id="rId9"/>
    <p:sldLayoutId id="2147486174" r:id="rId10"/>
    <p:sldLayoutId id="21474861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09822312"/>
      </p:ext>
    </p:extLst>
  </p:cSld>
  <p:clrMap bg1="lt1" tx1="dk1" bg2="lt2" tx2="dk2" accent1="accent1" accent2="accent2" accent3="accent3" accent4="accent4" accent5="accent5" accent6="accent6" hlink="hlink" folHlink="folHlink"/>
  <p:sldLayoutIdLst>
    <p:sldLayoutId id="2147486198" r:id="rId1"/>
    <p:sldLayoutId id="2147486199" r:id="rId2"/>
    <p:sldLayoutId id="2147486200" r:id="rId3"/>
    <p:sldLayoutId id="2147486201" r:id="rId4"/>
    <p:sldLayoutId id="2147486202" r:id="rId5"/>
    <p:sldLayoutId id="2147486203" r:id="rId6"/>
    <p:sldLayoutId id="2147486204" r:id="rId7"/>
    <p:sldLayoutId id="2147486205" r:id="rId8"/>
    <p:sldLayoutId id="2147486206" r:id="rId9"/>
    <p:sldLayoutId id="2147486207" r:id="rId10"/>
    <p:sldLayoutId id="21474862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865077665"/>
      </p:ext>
    </p:extLst>
  </p:cSld>
  <p:clrMap bg1="lt1" tx1="dk1" bg2="lt2" tx2="dk2" accent1="accent1" accent2="accent2" accent3="accent3" accent4="accent4" accent5="accent5" accent6="accent6" hlink="hlink" folHlink="folHlink"/>
  <p:sldLayoutIdLst>
    <p:sldLayoutId id="2147486259" r:id="rId1"/>
    <p:sldLayoutId id="2147486260" r:id="rId2"/>
    <p:sldLayoutId id="2147486261" r:id="rId3"/>
    <p:sldLayoutId id="2147486262" r:id="rId4"/>
    <p:sldLayoutId id="2147486263" r:id="rId5"/>
    <p:sldLayoutId id="2147486264" r:id="rId6"/>
    <p:sldLayoutId id="2147486265" r:id="rId7"/>
    <p:sldLayoutId id="2147486266" r:id="rId8"/>
    <p:sldLayoutId id="2147486267" r:id="rId9"/>
    <p:sldLayoutId id="2147486268" r:id="rId10"/>
    <p:sldLayoutId id="21474862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04893852"/>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8464299"/>
      </p:ext>
    </p:extLst>
  </p:cSld>
  <p:clrMap bg1="lt1" tx1="dk1" bg2="lt2" tx2="dk2" accent1="accent1" accent2="accent2" accent3="accent3" accent4="accent4" accent5="accent5" accent6="accent6" hlink="hlink" folHlink="folHlink"/>
  <p:sldLayoutIdLst>
    <p:sldLayoutId id="2147486304" r:id="rId1"/>
    <p:sldLayoutId id="2147486305" r:id="rId2"/>
    <p:sldLayoutId id="2147486306" r:id="rId3"/>
    <p:sldLayoutId id="2147486307" r:id="rId4"/>
    <p:sldLayoutId id="2147486308" r:id="rId5"/>
    <p:sldLayoutId id="2147486309" r:id="rId6"/>
    <p:sldLayoutId id="2147486310" r:id="rId7"/>
    <p:sldLayoutId id="2147486311" r:id="rId8"/>
    <p:sldLayoutId id="2147486312" r:id="rId9"/>
    <p:sldLayoutId id="2147486313" r:id="rId10"/>
    <p:sldLayoutId id="21474863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2842135"/>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5230927"/>
      </p:ext>
    </p:extLst>
  </p:cSld>
  <p:clrMap bg1="lt1" tx1="dk1" bg2="lt2" tx2="dk2" accent1="accent1" accent2="accent2" accent3="accent3" accent4="accent4" accent5="accent5" accent6="accent6" hlink="hlink" folHlink="folHlink"/>
  <p:sldLayoutIdLst>
    <p:sldLayoutId id="2147486328" r:id="rId1"/>
    <p:sldLayoutId id="2147486329" r:id="rId2"/>
    <p:sldLayoutId id="2147486330" r:id="rId3"/>
    <p:sldLayoutId id="2147486331" r:id="rId4"/>
    <p:sldLayoutId id="2147486332" r:id="rId5"/>
    <p:sldLayoutId id="2147486333" r:id="rId6"/>
    <p:sldLayoutId id="2147486334" r:id="rId7"/>
    <p:sldLayoutId id="2147486335" r:id="rId8"/>
    <p:sldLayoutId id="2147486336" r:id="rId9"/>
    <p:sldLayoutId id="2147486337" r:id="rId10"/>
    <p:sldLayoutId id="21474863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68113352"/>
      </p:ext>
    </p:extLst>
  </p:cSld>
  <p:clrMap bg1="lt1" tx1="dk1" bg2="lt2" tx2="dk2" accent1="accent1" accent2="accent2" accent3="accent3" accent4="accent4" accent5="accent5" accent6="accent6" hlink="hlink" folHlink="folHlink"/>
  <p:sldLayoutIdLst>
    <p:sldLayoutId id="2147486340" r:id="rId1"/>
    <p:sldLayoutId id="2147486341" r:id="rId2"/>
    <p:sldLayoutId id="2147486342" r:id="rId3"/>
    <p:sldLayoutId id="2147486343" r:id="rId4"/>
    <p:sldLayoutId id="2147486344" r:id="rId5"/>
    <p:sldLayoutId id="2147486345" r:id="rId6"/>
    <p:sldLayoutId id="2147486346" r:id="rId7"/>
    <p:sldLayoutId id="2147486347" r:id="rId8"/>
    <p:sldLayoutId id="2147486348" r:id="rId9"/>
    <p:sldLayoutId id="2147486349" r:id="rId10"/>
    <p:sldLayoutId id="21474863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48237237"/>
      </p:ext>
    </p:extLst>
  </p:cSld>
  <p:clrMap bg1="lt1" tx1="dk1" bg2="lt2" tx2="dk2" accent1="accent1" accent2="accent2" accent3="accent3" accent4="accent4" accent5="accent5" accent6="accent6" hlink="hlink" folHlink="folHlink"/>
  <p:sldLayoutIdLst>
    <p:sldLayoutId id="2147486352" r:id="rId1"/>
    <p:sldLayoutId id="2147486353" r:id="rId2"/>
    <p:sldLayoutId id="2147486354" r:id="rId3"/>
    <p:sldLayoutId id="2147486355" r:id="rId4"/>
    <p:sldLayoutId id="2147486356" r:id="rId5"/>
    <p:sldLayoutId id="2147486357" r:id="rId6"/>
    <p:sldLayoutId id="2147486358" r:id="rId7"/>
    <p:sldLayoutId id="2147486359" r:id="rId8"/>
    <p:sldLayoutId id="2147486360" r:id="rId9"/>
    <p:sldLayoutId id="2147486361" r:id="rId10"/>
    <p:sldLayoutId id="2147486362" r:id="rId11"/>
    <p:sldLayoutId id="214748636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1482572510"/>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62985870"/>
      </p:ext>
    </p:extLst>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7980697"/>
      </p:ext>
    </p:extLst>
  </p:cSld>
  <p:clrMap bg1="lt1" tx1="dk1" bg2="lt2" tx2="dk2" accent1="accent1" accent2="accent2" accent3="accent3" accent4="accent4" accent5="accent5" accent6="accent6" hlink="hlink" folHlink="folHlink"/>
  <p:sldLayoutIdLst>
    <p:sldLayoutId id="2147486389" r:id="rId1"/>
    <p:sldLayoutId id="2147486390" r:id="rId2"/>
    <p:sldLayoutId id="2147486391" r:id="rId3"/>
    <p:sldLayoutId id="2147486392" r:id="rId4"/>
    <p:sldLayoutId id="2147486393" r:id="rId5"/>
    <p:sldLayoutId id="2147486394" r:id="rId6"/>
    <p:sldLayoutId id="2147486395" r:id="rId7"/>
    <p:sldLayoutId id="2147486396" r:id="rId8"/>
    <p:sldLayoutId id="2147486397" r:id="rId9"/>
    <p:sldLayoutId id="2147486398" r:id="rId10"/>
    <p:sldLayoutId id="214748639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20937335"/>
      </p:ext>
    </p:extLst>
  </p:cSld>
  <p:clrMap bg1="lt1" tx1="dk1" bg2="lt2" tx2="dk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98471662"/>
      </p:ext>
    </p:extLst>
  </p:cSld>
  <p:clrMap bg1="lt1" tx1="dk1" bg2="lt2" tx2="dk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90143041"/>
      </p:ext>
    </p:extLst>
  </p:cSld>
  <p:clrMap bg1="lt1" tx1="dk1" bg2="lt2" tx2="dk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54989711"/>
      </p:ext>
    </p:extLst>
  </p:cSld>
  <p:clrMap bg1="lt1" tx1="dk1" bg2="lt2" tx2="dk2" accent1="accent1" accent2="accent2" accent3="accent3" accent4="accent4" accent5="accent5" accent6="accent6" hlink="hlink" folHlink="folHlink"/>
  <p:sldLayoutIdLst>
    <p:sldLayoutId id="2147486437" r:id="rId1"/>
    <p:sldLayoutId id="2147486438" r:id="rId2"/>
    <p:sldLayoutId id="2147486439" r:id="rId3"/>
    <p:sldLayoutId id="2147486440" r:id="rId4"/>
    <p:sldLayoutId id="2147486441" r:id="rId5"/>
    <p:sldLayoutId id="2147486442" r:id="rId6"/>
    <p:sldLayoutId id="2147486443" r:id="rId7"/>
    <p:sldLayoutId id="2147486444" r:id="rId8"/>
    <p:sldLayoutId id="2147486445" r:id="rId9"/>
    <p:sldLayoutId id="2147486446" r:id="rId10"/>
    <p:sldLayoutId id="2147486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93447397"/>
      </p:ext>
    </p:extLst>
  </p:cSld>
  <p:clrMap bg1="lt1" tx1="dk1" bg2="lt2" tx2="dk2" accent1="accent1" accent2="accent2" accent3="accent3" accent4="accent4" accent5="accent5" accent6="accent6" hlink="hlink" folHlink="folHlink"/>
  <p:sldLayoutIdLst>
    <p:sldLayoutId id="2147486449" r:id="rId1"/>
    <p:sldLayoutId id="2147486450" r:id="rId2"/>
    <p:sldLayoutId id="2147486451" r:id="rId3"/>
    <p:sldLayoutId id="2147486452" r:id="rId4"/>
    <p:sldLayoutId id="2147486453" r:id="rId5"/>
    <p:sldLayoutId id="2147486454" r:id="rId6"/>
    <p:sldLayoutId id="2147486455" r:id="rId7"/>
    <p:sldLayoutId id="2147486456" r:id="rId8"/>
    <p:sldLayoutId id="2147486457" r:id="rId9"/>
    <p:sldLayoutId id="2147486458" r:id="rId10"/>
    <p:sldLayoutId id="21474864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86301089"/>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3318526"/>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5/6/17</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4091547978"/>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30578636"/>
      </p:ext>
    </p:extLst>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02874875"/>
      </p:ext>
    </p:extLst>
  </p:cSld>
  <p:clrMap bg1="lt1" tx1="dk1" bg2="lt2" tx2="dk2" accent1="accent1" accent2="accent2" accent3="accent3" accent4="accent4" accent5="accent5" accent6="accent6" hlink="hlink" folHlink="folHlink"/>
  <p:sldLayoutIdLst>
    <p:sldLayoutId id="2147486545" r:id="rId1"/>
    <p:sldLayoutId id="2147486546" r:id="rId2"/>
    <p:sldLayoutId id="2147486547" r:id="rId3"/>
    <p:sldLayoutId id="2147486548" r:id="rId4"/>
    <p:sldLayoutId id="2147486549" r:id="rId5"/>
    <p:sldLayoutId id="2147486550" r:id="rId6"/>
    <p:sldLayoutId id="2147486551" r:id="rId7"/>
    <p:sldLayoutId id="2147486552" r:id="rId8"/>
    <p:sldLayoutId id="2147486553" r:id="rId9"/>
    <p:sldLayoutId id="2147486554" r:id="rId10"/>
    <p:sldLayoutId id="21474865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0899056"/>
      </p:ext>
    </p:extLst>
  </p:cSld>
  <p:clrMap bg1="lt1" tx1="dk1" bg2="lt2" tx2="dk2" accent1="accent1" accent2="accent2" accent3="accent3" accent4="accent4" accent5="accent5" accent6="accent6" hlink="hlink" folHlink="folHlink"/>
  <p:sldLayoutIdLst>
    <p:sldLayoutId id="2147486557" r:id="rId1"/>
    <p:sldLayoutId id="2147486558" r:id="rId2"/>
    <p:sldLayoutId id="2147486559" r:id="rId3"/>
    <p:sldLayoutId id="2147486560" r:id="rId4"/>
    <p:sldLayoutId id="2147486561" r:id="rId5"/>
    <p:sldLayoutId id="2147486562" r:id="rId6"/>
    <p:sldLayoutId id="2147486563" r:id="rId7"/>
    <p:sldLayoutId id="2147486564" r:id="rId8"/>
    <p:sldLayoutId id="2147486565" r:id="rId9"/>
    <p:sldLayoutId id="2147486566" r:id="rId10"/>
    <p:sldLayoutId id="2147486567" r:id="rId11"/>
    <p:sldLayoutId id="2147486568" r:id="rId12"/>
    <p:sldLayoutId id="214748656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61640004"/>
      </p:ext>
    </p:extLst>
  </p:cSld>
  <p:clrMap bg1="lt1" tx1="dk1" bg2="lt2" tx2="dk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01671638"/>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170170"/>
      </p:ext>
    </p:extLst>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62C72F09-E23C-A646-8AD0-A73867D7467F}" type="datetimeFigureOut">
              <a:rPr lang="en-US" smtClean="0">
                <a:solidFill>
                  <a:prstClr val="black">
                    <a:tint val="75000"/>
                  </a:prstClr>
                </a:solidFill>
                <a:latin typeface="Calibri"/>
              </a:rPr>
              <a:pPr defTabSz="457200"/>
              <a:t>5/6/17</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867D2909-D907-8142-8B43-F10FF8A746DE}"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1109937"/>
      </p:ext>
    </p:extLst>
  </p:cSld>
  <p:clrMap bg1="lt1" tx1="dk1" bg2="lt2" tx2="dk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8854702"/>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7258801"/>
      </p:ext>
    </p:extLst>
  </p:cSld>
  <p:clrMap bg1="lt1" tx1="dk1" bg2="lt2" tx2="dk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607049256"/>
      </p:ext>
    </p:extLst>
  </p:cSld>
  <p:clrMap bg1="lt1" tx1="dk1" bg2="lt2" tx2="dk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Lst>
  <p:timing>
    <p:tnLst>
      <p:par>
        <p:cTn xmlns:p14="http://schemas.microsoft.com/office/powerpoint/2010/main" id="1" dur="indefinite" restart="never" nodeType="tmRoot"/>
      </p:par>
    </p:tnLst>
  </p:timing>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6858029"/>
      </p:ext>
    </p:extLst>
  </p:cSld>
  <p:clrMap bg1="lt1" tx1="dk1" bg2="lt2" tx2="dk2" accent1="accent1" accent2="accent2" accent3="accent3" accent4="accent4" accent5="accent5" accent6="accent6" hlink="hlink" folHlink="folHlink"/>
  <p:sldLayoutIdLst>
    <p:sldLayoutId id="2147486679" r:id="rId1"/>
    <p:sldLayoutId id="2147486680" r:id="rId2"/>
    <p:sldLayoutId id="2147486681" r:id="rId3"/>
    <p:sldLayoutId id="2147486682" r:id="rId4"/>
    <p:sldLayoutId id="2147486683" r:id="rId5"/>
    <p:sldLayoutId id="2147486684" r:id="rId6"/>
    <p:sldLayoutId id="2147486685" r:id="rId7"/>
    <p:sldLayoutId id="2147486686" r:id="rId8"/>
    <p:sldLayoutId id="2147486687" r:id="rId9"/>
    <p:sldLayoutId id="2147486688" r:id="rId10"/>
    <p:sldLayoutId id="2147486689"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4130303638"/>
      </p:ext>
    </p:extLst>
  </p:cSld>
  <p:clrMap bg1="lt1" tx1="dk1" bg2="lt2" tx2="dk2" accent1="accent1" accent2="accent2" accent3="accent3" accent4="accent4" accent5="accent5" accent6="accent6" hlink="hlink" folHlink="folHlink"/>
  <p:sldLayoutIdLst>
    <p:sldLayoutId id="2147486691" r:id="rId1"/>
    <p:sldLayoutId id="2147486692" r:id="rId2"/>
    <p:sldLayoutId id="2147486693" r:id="rId3"/>
    <p:sldLayoutId id="2147486694" r:id="rId4"/>
    <p:sldLayoutId id="2147486695" r:id="rId5"/>
    <p:sldLayoutId id="2147486696" r:id="rId6"/>
    <p:sldLayoutId id="2147486697" r:id="rId7"/>
    <p:sldLayoutId id="2147486698" r:id="rId8"/>
    <p:sldLayoutId id="2147486699" r:id="rId9"/>
    <p:sldLayoutId id="2147486700" r:id="rId10"/>
    <p:sldLayoutId id="2147486701"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06468908"/>
      </p:ext>
    </p:extLst>
  </p:cSld>
  <p:clrMap bg1="lt1" tx1="dk1" bg2="lt2" tx2="dk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5182037"/>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1041312"/>
      </p:ext>
    </p:extLst>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latin typeface="Calibri"/>
              </a:rPr>
              <a:pPr algn="ctr"/>
              <a:t>‹#›</a:t>
            </a:fld>
            <a:endParaRPr lang="en-US" sz="2000">
              <a:solidFill>
                <a:prstClr val="black"/>
              </a:solidFill>
              <a:latin typeface="Calibri"/>
            </a:endParaRPr>
          </a:p>
        </p:txBody>
      </p:sp>
    </p:spTree>
    <p:extLst>
      <p:ext uri="{BB962C8B-B14F-4D97-AF65-F5344CB8AC3E}">
        <p14:creationId xmlns:p14="http://schemas.microsoft.com/office/powerpoint/2010/main" val="800130263"/>
      </p:ext>
    </p:extLst>
  </p:cSld>
  <p:clrMap bg1="lt1" tx1="dk1" bg2="lt2" tx2="dk2" accent1="accent1" accent2="accent2" accent3="accent3" accent4="accent4" accent5="accent5" accent6="accent6" hlink="hlink" folHlink="folHlink"/>
  <p:sldLayoutIdLst>
    <p:sldLayoutId id="2147486740" r:id="rId1"/>
    <p:sldLayoutId id="2147486741" r:id="rId2"/>
    <p:sldLayoutId id="2147486742" r:id="rId3"/>
    <p:sldLayoutId id="2147486743" r:id="rId4"/>
    <p:sldLayoutId id="2147486744" r:id="rId5"/>
    <p:sldLayoutId id="2147486745" r:id="rId6"/>
    <p:sldLayoutId id="2147486746" r:id="rId7"/>
    <p:sldLayoutId id="2147486747" r:id="rId8"/>
    <p:sldLayoutId id="2147486748" r:id="rId9"/>
    <p:sldLayoutId id="2147486749" r:id="rId10"/>
    <p:sldLayoutId id="2147486750"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568167"/>
      </p:ext>
    </p:extLst>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 id="21474867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56001725"/>
      </p:ext>
    </p:extLst>
  </p:cSld>
  <p:clrMap bg1="lt1" tx1="dk1" bg2="lt2" tx2="dk2" accent1="accent1" accent2="accent2" accent3="accent3" accent4="accent4" accent5="accent5" accent6="accent6" hlink="hlink" folHlink="folHlink"/>
  <p:sldLayoutIdLst>
    <p:sldLayoutId id="2147486811" r:id="rId1"/>
    <p:sldLayoutId id="2147486812" r:id="rId2"/>
    <p:sldLayoutId id="2147486813" r:id="rId3"/>
    <p:sldLayoutId id="2147486814" r:id="rId4"/>
    <p:sldLayoutId id="2147486815" r:id="rId5"/>
    <p:sldLayoutId id="2147486816" r:id="rId6"/>
    <p:sldLayoutId id="2147486817" r:id="rId7"/>
    <p:sldLayoutId id="2147486818" r:id="rId8"/>
    <p:sldLayoutId id="2147486819" r:id="rId9"/>
    <p:sldLayoutId id="2147486820" r:id="rId10"/>
    <p:sldLayoutId id="21474868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725513468"/>
      </p:ext>
    </p:extLst>
  </p:cSld>
  <p:clrMap bg1="lt1" tx1="dk1" bg2="lt2" tx2="dk2" accent1="accent1" accent2="accent2" accent3="accent3" accent4="accent4" accent5="accent5" accent6="accent6" hlink="hlink" folHlink="folHlink"/>
  <p:sldLayoutIdLst>
    <p:sldLayoutId id="2147486823" r:id="rId1"/>
    <p:sldLayoutId id="2147486824" r:id="rId2"/>
    <p:sldLayoutId id="2147486825" r:id="rId3"/>
    <p:sldLayoutId id="2147486826" r:id="rId4"/>
    <p:sldLayoutId id="2147486827" r:id="rId5"/>
    <p:sldLayoutId id="2147486828" r:id="rId6"/>
    <p:sldLayoutId id="2147486829" r:id="rId7"/>
    <p:sldLayoutId id="2147486830" r:id="rId8"/>
    <p:sldLayoutId id="2147486831" r:id="rId9"/>
    <p:sldLayoutId id="2147486832" r:id="rId10"/>
    <p:sldLayoutId id="2147486833" r:id="rId11"/>
    <p:sldLayoutId id="2147486834"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5/6/17</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476420342"/>
      </p:ext>
    </p:extLst>
  </p:cSld>
  <p:clrMap bg1="lt1" tx1="dk1" bg2="lt2" tx2="dk2" accent1="accent1" accent2="accent2" accent3="accent3" accent4="accent4" accent5="accent5" accent6="accent6" hlink="hlink" folHlink="folHlink"/>
  <p:sldLayoutIdLst>
    <p:sldLayoutId id="2147486836" r:id="rId1"/>
    <p:sldLayoutId id="2147486837" r:id="rId2"/>
    <p:sldLayoutId id="2147486838" r:id="rId3"/>
    <p:sldLayoutId id="2147486839" r:id="rId4"/>
    <p:sldLayoutId id="2147486840" r:id="rId5"/>
    <p:sldLayoutId id="2147486841" r:id="rId6"/>
    <p:sldLayoutId id="2147486842" r:id="rId7"/>
    <p:sldLayoutId id="2147486843" r:id="rId8"/>
    <p:sldLayoutId id="2147486844" r:id="rId9"/>
    <p:sldLayoutId id="2147486845" r:id="rId10"/>
    <p:sldLayoutId id="2147486846" r:id="rId11"/>
  </p:sldLayoutIdLst>
  <p:timing>
    <p:tnLst>
      <p:par>
        <p:cTn xmlns:p14="http://schemas.microsoft.com/office/powerpoint/2010/mai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24111932"/>
      </p:ext>
    </p:extLst>
  </p:cSld>
  <p:clrMap bg1="lt1" tx1="dk1" bg2="lt2" tx2="dk2" accent1="accent1" accent2="accent2" accent3="accent3" accent4="accent4" accent5="accent5" accent6="accent6" hlink="hlink" folHlink="folHlink"/>
  <p:sldLayoutIdLst>
    <p:sldLayoutId id="2147486848" r:id="rId1"/>
    <p:sldLayoutId id="2147486849" r:id="rId2"/>
    <p:sldLayoutId id="2147486850" r:id="rId3"/>
    <p:sldLayoutId id="2147486851" r:id="rId4"/>
    <p:sldLayoutId id="2147486852" r:id="rId5"/>
    <p:sldLayoutId id="2147486853" r:id="rId6"/>
    <p:sldLayoutId id="2147486854" r:id="rId7"/>
    <p:sldLayoutId id="2147486855" r:id="rId8"/>
    <p:sldLayoutId id="2147486856" r:id="rId9"/>
    <p:sldLayoutId id="2147486857" r:id="rId10"/>
    <p:sldLayoutId id="21474868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cs typeface="+mn-cs"/>
              </a:defRPr>
            </a:lvl1pPr>
          </a:lstStyle>
          <a:p>
            <a:pPr defTabSz="457200">
              <a:defRPr/>
            </a:pPr>
            <a:fld id="{2CE593E5-F38D-FD40-A93F-456A3E799E50}" type="datetime1">
              <a:rPr lang="en-US">
                <a:solidFill>
                  <a:prstClr val="black">
                    <a:tint val="75000"/>
                  </a:prstClr>
                </a:solidFill>
                <a:latin typeface="Calibri"/>
              </a:rPr>
              <a:pPr defTabSz="457200">
                <a:defRPr/>
              </a:pPr>
              <a:t>5/6/17</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2000" smtClean="0">
                <a:solidFill>
                  <a:schemeClr val="tx1">
                    <a:tint val="75000"/>
                  </a:schemeClr>
                </a:solidFill>
                <a:latin typeface="+mn-lt"/>
                <a:ea typeface="+mn-ea"/>
                <a:cs typeface="+mn-cs"/>
              </a:defRPr>
            </a:lvl1pPr>
          </a:lstStyle>
          <a:p>
            <a:pPr defTabSz="457200">
              <a:defRPr/>
            </a:pPr>
            <a:fld id="{8A7AAB5F-675F-1E47-950A-8D7D15C05443}" type="slidenum">
              <a:rPr lang="en-US">
                <a:solidFill>
                  <a:prstClr val="black">
                    <a:tint val="75000"/>
                  </a:prstClr>
                </a:solidFill>
                <a:latin typeface="Calibri"/>
              </a:rPr>
              <a:pPr defTabSz="457200">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457777318"/>
      </p:ext>
    </p:extLst>
  </p:cSld>
  <p:clrMap bg1="lt1" tx1="dk1" bg2="lt2" tx2="dk2" accent1="accent1" accent2="accent2" accent3="accent3" accent4="accent4" accent5="accent5" accent6="accent6" hlink="hlink" folHlink="folHlink"/>
  <p:sldLayoutIdLst>
    <p:sldLayoutId id="2147486860" r:id="rId1"/>
    <p:sldLayoutId id="2147486861" r:id="rId2"/>
    <p:sldLayoutId id="2147486862" r:id="rId3"/>
    <p:sldLayoutId id="2147486863" r:id="rId4"/>
    <p:sldLayoutId id="2147486864" r:id="rId5"/>
    <p:sldLayoutId id="2147486865" r:id="rId6"/>
    <p:sldLayoutId id="2147486866" r:id="rId7"/>
    <p:sldLayoutId id="2147486867" r:id="rId8"/>
    <p:sldLayoutId id="2147486868" r:id="rId9"/>
    <p:sldLayoutId id="2147486869" r:id="rId10"/>
    <p:sldLayoutId id="2147486870" r:id="rId11"/>
  </p:sldLayoutIdLst>
  <p:hf hdr="0" ftr="0" dt="0"/>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86096954"/>
      </p:ext>
    </p:extLst>
  </p:cSld>
  <p:clrMap bg1="lt1" tx1="dk1" bg2="lt2" tx2="dk2" accent1="accent1" accent2="accent2" accent3="accent3" accent4="accent4" accent5="accent5" accent6="accent6" hlink="hlink" folHlink="folHlink"/>
  <p:sldLayoutIdLst>
    <p:sldLayoutId id="2147486884" r:id="rId1"/>
    <p:sldLayoutId id="2147486885" r:id="rId2"/>
    <p:sldLayoutId id="2147486886" r:id="rId3"/>
    <p:sldLayoutId id="2147486887" r:id="rId4"/>
    <p:sldLayoutId id="2147486888" r:id="rId5"/>
    <p:sldLayoutId id="2147486889" r:id="rId6"/>
    <p:sldLayoutId id="2147486890" r:id="rId7"/>
    <p:sldLayoutId id="2147486891" r:id="rId8"/>
    <p:sldLayoutId id="2147486892" r:id="rId9"/>
    <p:sldLayoutId id="2147486893" r:id="rId10"/>
    <p:sldLayoutId id="214748689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330472-63BD-4F26-8322-E7B4933B0A11}"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2000">
                <a:solidFill>
                  <a:schemeClr val="tx1">
                    <a:lumMod val="65000"/>
                    <a:lumOff val="35000"/>
                  </a:schemeClr>
                </a:solidFill>
              </a:defRPr>
            </a:lvl1pPr>
          </a:lstStyle>
          <a:p>
            <a:fld id="{41761933-5E43-49A2-AD73-7C7EDD79F2C4}" type="slidenum">
              <a:rPr lang="en-US" smtClean="0">
                <a:solidFill>
                  <a:prstClr val="black">
                    <a:lumMod val="65000"/>
                    <a:lumOff val="35000"/>
                  </a:prstClr>
                </a:solidFill>
                <a:latin typeface="Calibri"/>
              </a:rPr>
              <a:pPr/>
              <a:t>‹#›</a:t>
            </a:fld>
            <a:endParaRPr lang="en-US" dirty="0">
              <a:solidFill>
                <a:prstClr val="black">
                  <a:lumMod val="65000"/>
                  <a:lumOff val="35000"/>
                </a:prstClr>
              </a:solidFill>
              <a:latin typeface="Calibri"/>
            </a:endParaRPr>
          </a:p>
        </p:txBody>
      </p:sp>
    </p:spTree>
    <p:extLst>
      <p:ext uri="{BB962C8B-B14F-4D97-AF65-F5344CB8AC3E}">
        <p14:creationId xmlns:p14="http://schemas.microsoft.com/office/powerpoint/2010/main" val="2479251951"/>
      </p:ext>
    </p:extLst>
  </p:cSld>
  <p:clrMap bg1="lt1" tx1="dk1" bg2="lt2" tx2="dk2" accent1="accent1" accent2="accent2" accent3="accent3" accent4="accent4" accent5="accent5" accent6="accent6" hlink="hlink" folHlink="folHlink"/>
  <p:sldLayoutIdLst>
    <p:sldLayoutId id="2147486896" r:id="rId1"/>
    <p:sldLayoutId id="2147486897" r:id="rId2"/>
    <p:sldLayoutId id="2147486898" r:id="rId3"/>
    <p:sldLayoutId id="2147486899" r:id="rId4"/>
    <p:sldLayoutId id="2147486900" r:id="rId5"/>
    <p:sldLayoutId id="2147486901" r:id="rId6"/>
    <p:sldLayoutId id="2147486902" r:id="rId7"/>
    <p:sldLayoutId id="2147486903" r:id="rId8"/>
    <p:sldLayoutId id="2147486904" r:id="rId9"/>
    <p:sldLayoutId id="2147486905" r:id="rId10"/>
    <p:sldLayoutId id="2147486906" r:id="rId11"/>
  </p:sldLayoutIdLst>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Gill Sans MT" panose="020B050202010402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5133791"/>
      </p:ext>
    </p:extLst>
  </p:cSld>
  <p:clrMap bg1="lt1" tx1="dk1" bg2="lt2" tx2="dk2" accent1="accent1" accent2="accent2" accent3="accent3" accent4="accent4" accent5="accent5" accent6="accent6" hlink="hlink" folHlink="folHlink"/>
  <p:sldLayoutIdLst>
    <p:sldLayoutId id="2147486908" r:id="rId1"/>
    <p:sldLayoutId id="2147486909" r:id="rId2"/>
    <p:sldLayoutId id="2147486910" r:id="rId3"/>
    <p:sldLayoutId id="2147486911" r:id="rId4"/>
    <p:sldLayoutId id="2147486912" r:id="rId5"/>
    <p:sldLayoutId id="2147486913"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3366421"/>
      </p:ext>
    </p:extLst>
  </p:cSld>
  <p:clrMap bg1="lt1" tx1="dk1" bg2="lt2" tx2="dk2" accent1="accent1" accent2="accent2" accent3="accent3" accent4="accent4" accent5="accent5" accent6="accent6" hlink="hlink" folHlink="folHlink"/>
  <p:sldLayoutIdLst>
    <p:sldLayoutId id="2147486915" r:id="rId1"/>
    <p:sldLayoutId id="2147486916" r:id="rId2"/>
    <p:sldLayoutId id="2147486917" r:id="rId3"/>
    <p:sldLayoutId id="2147486918" r:id="rId4"/>
    <p:sldLayoutId id="2147486919" r:id="rId5"/>
    <p:sldLayoutId id="2147486920"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1722956"/>
      </p:ext>
    </p:extLst>
  </p:cSld>
  <p:clrMap bg1="lt1" tx1="dk1" bg2="lt2" tx2="dk2" accent1="accent1" accent2="accent2" accent3="accent3" accent4="accent4" accent5="accent5" accent6="accent6" hlink="hlink" folHlink="folHlink"/>
  <p:sldLayoutIdLst>
    <p:sldLayoutId id="2147486922" r:id="rId1"/>
    <p:sldLayoutId id="2147486923" r:id="rId2"/>
    <p:sldLayoutId id="2147486924" r:id="rId3"/>
    <p:sldLayoutId id="2147486925" r:id="rId4"/>
    <p:sldLayoutId id="2147486926" r:id="rId5"/>
    <p:sldLayoutId id="2147486927"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46689508"/>
      </p:ext>
    </p:extLst>
  </p:cSld>
  <p:clrMap bg1="lt1" tx1="dk1" bg2="lt2" tx2="dk2" accent1="accent1" accent2="accent2" accent3="accent3" accent4="accent4" accent5="accent5" accent6="accent6" hlink="hlink" folHlink="folHlink"/>
  <p:sldLayoutIdLst>
    <p:sldLayoutId id="2147486929" r:id="rId1"/>
    <p:sldLayoutId id="2147486930" r:id="rId2"/>
    <p:sldLayoutId id="2147486931" r:id="rId3"/>
    <p:sldLayoutId id="2147486932" r:id="rId4"/>
    <p:sldLayoutId id="2147486933" r:id="rId5"/>
    <p:sldLayoutId id="2147486934"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80751180"/>
      </p:ext>
    </p:extLst>
  </p:cSld>
  <p:clrMap bg1="lt1" tx1="dk1" bg2="lt2" tx2="dk2" accent1="accent1" accent2="accent2" accent3="accent3" accent4="accent4" accent5="accent5" accent6="accent6" hlink="hlink" folHlink="folHlink"/>
  <p:sldLayoutIdLst>
    <p:sldLayoutId id="2147486936" r:id="rId1"/>
    <p:sldLayoutId id="2147486937" r:id="rId2"/>
    <p:sldLayoutId id="2147486938" r:id="rId3"/>
    <p:sldLayoutId id="2147486939" r:id="rId4"/>
    <p:sldLayoutId id="2147486940" r:id="rId5"/>
    <p:sldLayoutId id="2147486941"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96258890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latin typeface="Calibri"/>
              </a:rPr>
              <a:pPr/>
              <a:t>5/6/17</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1048351"/>
      </p:ext>
    </p:extLst>
  </p:cSld>
  <p:clrMap bg1="lt1" tx1="dk1" bg2="lt2" tx2="dk2" accent1="accent1" accent2="accent2" accent3="accent3" accent4="accent4" accent5="accent5" accent6="accent6" hlink="hlink" folHlink="folHlink"/>
  <p:sldLayoutIdLst>
    <p:sldLayoutId id="2147485034" r:id="rId1"/>
    <p:sldLayoutId id="2147485035" r:id="rId2"/>
    <p:sldLayoutId id="2147485036" r:id="rId3"/>
    <p:sldLayoutId id="2147485037" r:id="rId4"/>
    <p:sldLayoutId id="2147485038" r:id="rId5"/>
    <p:sldLayoutId id="2147485039" r:id="rId6"/>
    <p:sldLayoutId id="2147485040" r:id="rId7"/>
    <p:sldLayoutId id="2147485041" r:id="rId8"/>
    <p:sldLayoutId id="2147485042" r:id="rId9"/>
    <p:sldLayoutId id="2147485043" r:id="rId10"/>
    <p:sldLayoutId id="2147485044"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406701950"/>
      </p:ext>
    </p:extLst>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 id="2147485056" r:id="rId11"/>
  </p:sldLayoutIdLst>
  <p:transition xmlns:p14="http://schemas.microsoft.com/office/powerpoint/2010/mai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5/6/17</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8.wmf"/><Relationship Id="rId7" Type="http://schemas.openxmlformats.org/officeDocument/2006/relationships/image" Target="../media/image9.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732.xml"/><Relationship Id="rId2" Type="http://schemas.openxmlformats.org/officeDocument/2006/relationships/image" Target="../media/image61.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732.xml"/><Relationship Id="rId2" Type="http://schemas.openxmlformats.org/officeDocument/2006/relationships/image" Target="../media/image62.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732.xml"/><Relationship Id="rId2" Type="http://schemas.openxmlformats.org/officeDocument/2006/relationships/image" Target="../media/image63.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4.png"/><Relationship Id="rId3" Type="http://schemas.openxmlformats.org/officeDocument/2006/relationships/image" Target="../media/image65.png"/></Relationships>
</file>

<file path=ppt/slides/_rels/slide104.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788.xml"/><Relationship Id="rId2" Type="http://schemas.openxmlformats.org/officeDocument/2006/relationships/image" Target="../media/image23.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788.xml"/><Relationship Id="rId2" Type="http://schemas.openxmlformats.org/officeDocument/2006/relationships/image" Target="../media/image25.jpe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788.xml"/><Relationship Id="rId2" Type="http://schemas.openxmlformats.org/officeDocument/2006/relationships/image" Target="../media/image66.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788.xml"/><Relationship Id="rId2" Type="http://schemas.openxmlformats.org/officeDocument/2006/relationships/image" Target="../media/image67.png"/></Relationships>
</file>

<file path=ppt/slides/_rels/slide108.xml.rels><?xml version="1.0" encoding="UTF-8" standalone="yes"?>
<Relationships xmlns="http://schemas.openxmlformats.org/package/2006/relationships"><Relationship Id="rId3" Type="http://schemas.openxmlformats.org/officeDocument/2006/relationships/image" Target="../media/image68.png"/><Relationship Id="rId4" Type="http://schemas.openxmlformats.org/officeDocument/2006/relationships/image" Target="../media/image69.png"/><Relationship Id="rId1" Type="http://schemas.openxmlformats.org/officeDocument/2006/relationships/slideLayout" Target="../slideLayouts/slideLayout1744.xml"/><Relationship Id="rId2" Type="http://schemas.openxmlformats.org/officeDocument/2006/relationships/notesSlide" Target="../notesSlides/notesSlide1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788.xml"/><Relationship Id="rId2" Type="http://schemas.openxmlformats.org/officeDocument/2006/relationships/image" Target="../media/image7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788.xml"/><Relationship Id="rId2" Type="http://schemas.openxmlformats.org/officeDocument/2006/relationships/image" Target="../media/image71.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788.xml"/><Relationship Id="rId2" Type="http://schemas.openxmlformats.org/officeDocument/2006/relationships/image" Target="../media/image72.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788.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788.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44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448.xml"/><Relationship Id="rId2" Type="http://schemas.openxmlformats.org/officeDocument/2006/relationships/image" Target="../media/image73.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59.xml"/><Relationship Id="rId2" Type="http://schemas.openxmlformats.org/officeDocument/2006/relationships/notesSlide" Target="../notesSlides/notesSlide17.xml"/><Relationship Id="rId3" Type="http://schemas.openxmlformats.org/officeDocument/2006/relationships/image" Target="../media/image74.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22.xml"/><Relationship Id="rId2" Type="http://schemas.openxmlformats.org/officeDocument/2006/relationships/image" Target="../media/image17.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5.png"/><Relationship Id="rId3" Type="http://schemas.openxmlformats.org/officeDocument/2006/relationships/image" Target="../media/image76.pn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5.png"/><Relationship Id="rId3" Type="http://schemas.openxmlformats.org/officeDocument/2006/relationships/image" Target="../media/image76.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7.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8.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9.pn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7.xml.rels><?xml version="1.0" encoding="UTF-8" standalone="yes"?>
<Relationships xmlns="http://schemas.openxmlformats.org/package/2006/relationships"><Relationship Id="rId3" Type="http://schemas.openxmlformats.org/officeDocument/2006/relationships/chart" Target="../charts/chart9.xml"/><Relationship Id="rId4" Type="http://schemas.openxmlformats.org/officeDocument/2006/relationships/chart" Target="../charts/chart10.xml"/><Relationship Id="rId5" Type="http://schemas.openxmlformats.org/officeDocument/2006/relationships/chart" Target="../charts/chart11.xml"/><Relationship Id="rId1" Type="http://schemas.openxmlformats.org/officeDocument/2006/relationships/slideLayout" Target="../slideLayouts/slideLayout1766.xml"/><Relationship Id="rId2" Type="http://schemas.openxmlformats.org/officeDocument/2006/relationships/notesSlide" Target="../notesSlides/notesSlide1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9.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33.xml"/><Relationship Id="rId2" Type="http://schemas.openxmlformats.org/officeDocument/2006/relationships/notesSlide" Target="../notesSlides/notesSlide2.xml"/><Relationship Id="rId3" Type="http://schemas.openxmlformats.org/officeDocument/2006/relationships/hyperlink" Target="http://users.ece.cmu.edu/~omutlu/pub/dram-row-hammer_isca14.pdf" TargetMode="Externa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2.xml"/><Relationship Id="rId3" Type="http://schemas.openxmlformats.org/officeDocument/2006/relationships/chart" Target="../charts/chart1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11.jpeg"/><Relationship Id="rId4" Type="http://schemas.openxmlformats.org/officeDocument/2006/relationships/image" Target="../media/image12.png"/><Relationship Id="rId5" Type="http://schemas.openxmlformats.org/officeDocument/2006/relationships/image" Target="../media/image80.png"/><Relationship Id="rId1" Type="http://schemas.openxmlformats.org/officeDocument/2006/relationships/slideLayout" Target="../slideLayouts/slideLayout2.xml"/><Relationship Id="rId2" Type="http://schemas.openxmlformats.org/officeDocument/2006/relationships/image" Target="../media/image10.jpe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1.jpeg"/><Relationship Id="rId3" Type="http://schemas.openxmlformats.org/officeDocument/2006/relationships/image" Target="../media/image80.pn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514.xml"/><Relationship Id="rId2" Type="http://schemas.openxmlformats.org/officeDocument/2006/relationships/notesSlide" Target="../notesSlides/notesSlide20.xml"/><Relationship Id="rId3" Type="http://schemas.openxmlformats.org/officeDocument/2006/relationships/image" Target="../media/image81.emf"/></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514.xml"/><Relationship Id="rId2" Type="http://schemas.openxmlformats.org/officeDocument/2006/relationships/notesSlide" Target="../notesSlides/notesSlide2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82.emf"/></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 Id="rId3" Type="http://schemas.openxmlformats.org/officeDocument/2006/relationships/image" Target="../media/image83.emf"/></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4" Type="http://schemas.microsoft.com/office/2007/relationships/hdphoto" Target="../media/hdphoto1.wdp"/><Relationship Id="rId5" Type="http://schemas.openxmlformats.org/officeDocument/2006/relationships/hyperlink" Target="http://users.ece.cmu.edu/~omutlu/pub/dram-row-hammer_isca14.pdf" TargetMode="External"/><Relationship Id="rId1" Type="http://schemas.openxmlformats.org/officeDocument/2006/relationships/slideLayout" Target="../slideLayouts/slideLayout1644.xml"/><Relationship Id="rId2" Type="http://schemas.openxmlformats.org/officeDocument/2006/relationships/notesSlide" Target="../notesSlides/notesSlide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9.xml.rels><?xml version="1.0" encoding="UTF-8" standalone="yes"?>
<Relationships xmlns="http://schemas.openxmlformats.org/package/2006/relationships"><Relationship Id="rId3" Type="http://schemas.openxmlformats.org/officeDocument/2006/relationships/hyperlink" Target="https://github.com/CMU-SAFARI/ramulator" TargetMode="External"/><Relationship Id="rId4" Type="http://schemas.openxmlformats.org/officeDocument/2006/relationships/hyperlink" Target="https://github.com/CMU-SAFARI/memsim" TargetMode="External"/><Relationship Id="rId5" Type="http://schemas.openxmlformats.org/officeDocument/2006/relationships/hyperlink" Target="https://github.com/CMU-SAFARI/NOCulator" TargetMode="External"/><Relationship Id="rId6" Type="http://schemas.openxmlformats.org/officeDocument/2006/relationships/hyperlink" Target="http://www.ece.cmu.edu/~safari/tools/memerr/index.html" TargetMode="External"/><Relationship Id="rId7" Type="http://schemas.openxmlformats.org/officeDocument/2006/relationships/hyperlink" Target="https://github.com/CMU-SAFARI/" TargetMode="External"/><Relationship Id="rId8" Type="http://schemas.openxmlformats.org/officeDocument/2006/relationships/hyperlink" Target="http://www.ece.cmu.edu/~safari/tools.html" TargetMode="External"/><Relationship Id="rId1" Type="http://schemas.openxmlformats.org/officeDocument/2006/relationships/slideLayout" Target="../slideLayouts/slideLayout13.xml"/><Relationship Id="rId2" Type="http://schemas.openxmlformats.org/officeDocument/2006/relationships/hyperlink" Target="https://github.com/CMU-SAFARI/rowhammer"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4" Type="http://schemas.microsoft.com/office/2007/relationships/hdphoto" Target="../media/hdphoto2.wdp"/><Relationship Id="rId5" Type="http://schemas.openxmlformats.org/officeDocument/2006/relationships/image" Target="../media/image20.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55.xml"/><Relationship Id="rId2" Type="http://schemas.openxmlformats.org/officeDocument/2006/relationships/notesSlide" Target="../notesSlides/notesSlide4.xml"/></Relationships>
</file>

<file path=ppt/slides/_rels/slide150.xml.rels><?xml version="1.0" encoding="UTF-8" standalone="yes"?>
<Relationships xmlns="http://schemas.openxmlformats.org/package/2006/relationships"><Relationship Id="rId3" Type="http://schemas.openxmlformats.org/officeDocument/2006/relationships/hyperlink" Target="http://scholar.google.com/citations?user=7XyGUGkAAAAJ&amp;hl=en" TargetMode="External"/><Relationship Id="rId4" Type="http://schemas.openxmlformats.org/officeDocument/2006/relationships/hyperlink" Target="http://users.ece.cmu.edu/~omutlu/pub/memory-systems-research_superfri14.pdf" TargetMode="External"/><Relationship Id="rId5" Type="http://schemas.openxmlformats.org/officeDocument/2006/relationships/hyperlink" Target="http://superfri.org/superfri" TargetMode="External"/><Relationship Id="rId1" Type="http://schemas.openxmlformats.org/officeDocument/2006/relationships/slideLayout" Target="../slideLayouts/slideLayout13.xml"/><Relationship Id="rId2" Type="http://schemas.openxmlformats.org/officeDocument/2006/relationships/hyperlink" Target="http://users.ece.cmu.edu/~omutlu/projects.htm" TargetMode="External"/></Relationships>
</file>

<file path=ppt/slides/_rels/slide151.xml.rels><?xml version="1.0" encoding="UTF-8" standalone="yes"?>
<Relationships xmlns="http://schemas.openxmlformats.org/package/2006/relationships"><Relationship Id="rId11" Type="http://schemas.openxmlformats.org/officeDocument/2006/relationships/hyperlink" Target="https://www.youtube.com/playlist?list=PL5PHm2jkkXmgVhh8CHAu9N76TShJqfYDt" TargetMode="External"/><Relationship Id="rId12" Type="http://schemas.openxmlformats.org/officeDocument/2006/relationships/hyperlink" Target="http://www.ece.cmu.edu/~ece740/f15/doku.php" TargetMode="External"/><Relationship Id="rId13" Type="http://schemas.openxmlformats.org/officeDocument/2006/relationships/hyperlink" Target="http://www.ece.cmu.edu/~ece742/f12/doku.php?id=lectures" TargetMode="External"/><Relationship Id="rId14" Type="http://schemas.openxmlformats.org/officeDocument/2006/relationships/hyperlink" Target="https://www.youtube.com/playlist?feature=edit_ok&amp;list=PLSEZzvupP7hNjq3Tuv2hiE5VvR-WRYoW4" TargetMode="External"/><Relationship Id="rId15" Type="http://schemas.openxmlformats.org/officeDocument/2006/relationships/hyperlink" Target="http://users.ece.cmu.edu/~omutlu/acaces2013-memory.html" TargetMode="External"/><Relationship Id="rId16" Type="http://schemas.openxmlformats.org/officeDocument/2006/relationships/hyperlink" Target="https://www.youtube.com/watch?v=ZLCy3pG7Rc0" TargetMode="External"/><Relationship Id="rId1" Type="http://schemas.openxmlformats.org/officeDocument/2006/relationships/slideLayout" Target="../slideLayouts/slideLayout13.xml"/><Relationship Id="rId2" Type="http://schemas.openxmlformats.org/officeDocument/2006/relationships/hyperlink" Target="https://www.youtube.com/playlist?list=PL5PHm2jkkXmidJOd59REog9jDnPDTG6IJ" TargetMode="External"/><Relationship Id="rId3" Type="http://schemas.openxmlformats.org/officeDocument/2006/relationships/hyperlink" Target="https://www.youtube.com/watch?v=BJ87rZCGWU0&amp;list=PL5PHm2jkkXmidJOd59REog9jDnPDTG6IJ" TargetMode="External"/><Relationship Id="rId4" Type="http://schemas.openxmlformats.org/officeDocument/2006/relationships/hyperlink" Target="https://www.youtube.com/watch?v=hxzvtWEN7G4&amp;list=PL5PHm2jkkXmgFdD9x7RsjQC4a8KQjmUkQ" TargetMode="External"/><Relationship Id="rId5" Type="http://schemas.openxmlformats.org/officeDocument/2006/relationships/hyperlink" Target="https://www.youtube.com/watch?v=zLP_X4wyHbY&amp;list=PL5PHm2jkkXmi5CxxI7b3JCL1TWybTDtKq" TargetMode="External"/><Relationship Id="rId6" Type="http://schemas.openxmlformats.org/officeDocument/2006/relationships/hyperlink" Target="http://www.ece.cmu.edu/~ece447/s13/doku.php?id=schedule" TargetMode="External"/><Relationship Id="rId7" Type="http://schemas.openxmlformats.org/officeDocument/2006/relationships/hyperlink" Target="http://www.ece.cmu.edu/~ece447/s14/doku.php?id=schedule" TargetMode="External"/><Relationship Id="rId8" Type="http://schemas.openxmlformats.org/officeDocument/2006/relationships/hyperlink" Target="http://www.ece.cmu.edu/~ece447/s15/doku.php?id=schedule" TargetMode="External"/><Relationship Id="rId9" Type="http://schemas.openxmlformats.org/officeDocument/2006/relationships/hyperlink" Target="http://www.ece.cmu.edu/~ece740/f13/doku.php?id=schedule" TargetMode="External"/><Relationship Id="rId10" Type="http://schemas.openxmlformats.org/officeDocument/2006/relationships/hyperlink" Target="https://www.youtube.com/playlist?list=PL5PHm2jkkXmgDN1PLwOY_tGtUlynnyV6D" TargetMode="Externa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hyperlink" Target="mailto:onur.mutlu@inf.ethz.ch" TargetMode="External"/><Relationship Id="rId3" Type="http://schemas.openxmlformats.org/officeDocument/2006/relationships/hyperlink" Target="https://people.inf.ethz.ch/omutlu" TargetMode="External"/></Relationships>
</file>

<file path=ppt/slides/_rels/slide153.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s://people.inf.ethz.ch/omutlu" TargetMode="External"/><Relationship Id="rId5" Type="http://schemas.openxmlformats.org/officeDocument/2006/relationships/image" Target="../media/image1.png"/><Relationship Id="rId6" Type="http://schemas.openxmlformats.org/officeDocument/2006/relationships/image" Target="../media/image8.wmf"/><Relationship Id="rId7" Type="http://schemas.openxmlformats.org/officeDocument/2006/relationships/image" Target="../media/image9.png"/><Relationship Id="rId1" Type="http://schemas.openxmlformats.org/officeDocument/2006/relationships/slideLayout" Target="../slideLayouts/slideLayout12.xml"/><Relationship Id="rId2" Type="http://schemas.openxmlformats.org/officeDocument/2006/relationships/notesSlide" Target="../notesSlides/notesSlide24.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47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531.xml"/></Relationships>
</file>

<file path=ppt/slides/_rels/slide156.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4" Type="http://schemas.openxmlformats.org/officeDocument/2006/relationships/hyperlink" Target="http://users.ece.cmu.edu/~omutlu/pub/flash-memory-errors_mutlu_fms14-talk.ppt" TargetMode="External"/><Relationship Id="rId1" Type="http://schemas.openxmlformats.org/officeDocument/2006/relationships/slideLayout" Target="../slideLayouts/slideLayout13.xml"/><Relationship Id="rId2" Type="http://schemas.openxmlformats.org/officeDocument/2006/relationships/hyperlink" Target="http://users.ece.cmu.edu/~omutlu/pub/flash-memory-errors_mutlu_fms14-talk.pdf" TargetMode="Externa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39.pn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84.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4" Type="http://schemas.openxmlformats.org/officeDocument/2006/relationships/image" Target="../media/image19.png"/><Relationship Id="rId5" Type="http://schemas.microsoft.com/office/2007/relationships/hdphoto" Target="../media/hdphoto1.wdp"/><Relationship Id="rId6" Type="http://schemas.openxmlformats.org/officeDocument/2006/relationships/hyperlink" Target="https://github.com/CMU-SAFARI/rowhammer" TargetMode="External"/><Relationship Id="rId1" Type="http://schemas.openxmlformats.org/officeDocument/2006/relationships/slideLayout" Target="../slideLayouts/slideLayout1655.xml"/><Relationship Id="rId2" Type="http://schemas.openxmlformats.org/officeDocument/2006/relationships/notesSlide" Target="../notesSlides/notesSlide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85.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86.pn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87.png"/><Relationship Id="rId3" Type="http://schemas.openxmlformats.org/officeDocument/2006/relationships/image" Target="../media/image88.png"/></Relationships>
</file>

<file path=ppt/slides/_rels/slide163.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users.ece.cmu.edu/~omutlu/pub/ramulator_dram_simulator-ieee-cal15.pdf" TargetMode="Externa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65.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2.xml"/><Relationship Id="rId2" Type="http://schemas.openxmlformats.org/officeDocument/2006/relationships/image" Target="../media/image23.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jpeg"/></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755.xml"/></Relationships>
</file>

<file path=ppt/slides/_rels/slide169.xml.rels><?xml version="1.0" encoding="UTF-8" standalone="yes"?>
<Relationships xmlns="http://schemas.openxmlformats.org/package/2006/relationships"><Relationship Id="rId3" Type="http://schemas.openxmlformats.org/officeDocument/2006/relationships/image" Target="../media/image89.png"/><Relationship Id="rId4" Type="http://schemas.microsoft.com/office/2007/relationships/hdphoto" Target="../media/hdphoto3.wdp"/><Relationship Id="rId5" Type="http://schemas.openxmlformats.org/officeDocument/2006/relationships/image" Target="../media/image90.png"/><Relationship Id="rId6" Type="http://schemas.openxmlformats.org/officeDocument/2006/relationships/image" Target="../media/image91.png"/><Relationship Id="rId7" Type="http://schemas.microsoft.com/office/2007/relationships/hdphoto" Target="../media/hdphoto4.wdp"/><Relationship Id="rId1" Type="http://schemas.openxmlformats.org/officeDocument/2006/relationships/slideLayout" Target="../slideLayouts/slideLayout1589.xml"/><Relationship Id="rId2" Type="http://schemas.openxmlformats.org/officeDocument/2006/relationships/notesSlide" Target="../notesSlides/notesSlide25.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4" Type="http://schemas.microsoft.com/office/2007/relationships/hdphoto" Target="../media/hdphoto1.wdp"/><Relationship Id="rId5" Type="http://schemas.openxmlformats.org/officeDocument/2006/relationships/image" Target="../media/image20.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55.xml"/><Relationship Id="rId2" Type="http://schemas.openxmlformats.org/officeDocument/2006/relationships/notesSlide" Target="../notesSlides/notesSlide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589.xml"/><Relationship Id="rId2" Type="http://schemas.openxmlformats.org/officeDocument/2006/relationships/notesSlide" Target="../notesSlides/notesSlide2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589.xml"/><Relationship Id="rId2" Type="http://schemas.openxmlformats.org/officeDocument/2006/relationships/notesSlide" Target="../notesSlides/notesSlide2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589.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755.xml"/><Relationship Id="rId2" Type="http://schemas.openxmlformats.org/officeDocument/2006/relationships/image" Target="../media/image92.png"/></Relationships>
</file>

<file path=ppt/slides/_rels/slide174.xml.rels><?xml version="1.0" encoding="UTF-8" standalone="yes"?>
<Relationships xmlns="http://schemas.openxmlformats.org/package/2006/relationships"><Relationship Id="rId3" Type="http://schemas.openxmlformats.org/officeDocument/2006/relationships/image" Target="../media/image89.png"/><Relationship Id="rId4" Type="http://schemas.microsoft.com/office/2007/relationships/hdphoto" Target="../media/hdphoto3.wdp"/><Relationship Id="rId5" Type="http://schemas.openxmlformats.org/officeDocument/2006/relationships/image" Target="../media/image90.png"/><Relationship Id="rId6" Type="http://schemas.openxmlformats.org/officeDocument/2006/relationships/image" Target="../media/image91.png"/><Relationship Id="rId7" Type="http://schemas.microsoft.com/office/2007/relationships/hdphoto" Target="../media/hdphoto4.wdp"/><Relationship Id="rId1" Type="http://schemas.openxmlformats.org/officeDocument/2006/relationships/slideLayout" Target="../slideLayouts/slideLayout1589.xml"/><Relationship Id="rId2" Type="http://schemas.openxmlformats.org/officeDocument/2006/relationships/notesSlide" Target="../notesSlides/notesSlide2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589.xml"/><Relationship Id="rId2" Type="http://schemas.openxmlformats.org/officeDocument/2006/relationships/notesSlide" Target="../notesSlides/notesSlide29.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589.xml"/><Relationship Id="rId2" Type="http://schemas.openxmlformats.org/officeDocument/2006/relationships/notesSlide" Target="../notesSlides/notesSlide30.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589.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4" Type="http://schemas.microsoft.com/office/2007/relationships/hdphoto" Target="../media/hdphoto1.wdp"/><Relationship Id="rId5" Type="http://schemas.openxmlformats.org/officeDocument/2006/relationships/image" Target="../media/image20.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55.xml"/><Relationship Id="rId2" Type="http://schemas.openxmlformats.org/officeDocument/2006/relationships/notesSlide" Target="../notesSlides/notesSlide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1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3.png"/><Relationship Id="rId3" Type="http://schemas.openxmlformats.org/officeDocument/2006/relationships/hyperlink" Target="https://people.inf.ethz.ch/omutlu/pub/understanding-latency-variation-in-DRAM-chips_sigmetrics16.pdf" TargetMode="Externa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810.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81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822.xml"/><Relationship Id="rId2" Type="http://schemas.openxmlformats.org/officeDocument/2006/relationships/image" Target="../media/image94.png"/><Relationship Id="rId3" Type="http://schemas.openxmlformats.org/officeDocument/2006/relationships/image" Target="../media/image95.png"/></Relationships>
</file>

<file path=ppt/slides/_rels/slide187.xml.rels><?xml version="1.0" encoding="UTF-8" standalone="yes"?>
<Relationships xmlns="http://schemas.openxmlformats.org/package/2006/relationships"><Relationship Id="rId3" Type="http://schemas.openxmlformats.org/officeDocument/2006/relationships/chart" Target="../charts/chart16.xml"/><Relationship Id="rId4" Type="http://schemas.openxmlformats.org/officeDocument/2006/relationships/chart" Target="../charts/chart17.xml"/><Relationship Id="rId1" Type="http://schemas.openxmlformats.org/officeDocument/2006/relationships/slideLayout" Target="../slideLayouts/slideLayout1822.xml"/><Relationship Id="rId2" Type="http://schemas.openxmlformats.org/officeDocument/2006/relationships/chart" Target="../charts/chart15.xml"/></Relationships>
</file>

<file path=ppt/slides/_rels/slide188.xml.rels><?xml version="1.0" encoding="UTF-8" standalone="yes"?>
<Relationships xmlns="http://schemas.openxmlformats.org/package/2006/relationships"><Relationship Id="rId3" Type="http://schemas.openxmlformats.org/officeDocument/2006/relationships/chart" Target="../charts/chart18.xml"/><Relationship Id="rId4" Type="http://schemas.openxmlformats.org/officeDocument/2006/relationships/chart" Target="../charts/chart19.xml"/><Relationship Id="rId5" Type="http://schemas.openxmlformats.org/officeDocument/2006/relationships/chart" Target="../charts/chart20.xml"/><Relationship Id="rId6" Type="http://schemas.openxmlformats.org/officeDocument/2006/relationships/chart" Target="../charts/chart21.xml"/><Relationship Id="rId1" Type="http://schemas.openxmlformats.org/officeDocument/2006/relationships/slideLayout" Target="../slideLayouts/slideLayout1822.xml"/><Relationship Id="rId2" Type="http://schemas.openxmlformats.org/officeDocument/2006/relationships/notesSlide" Target="../notesSlides/notesSlide3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22.xml"/><Relationship Id="rId3" Type="http://schemas.openxmlformats.org/officeDocument/2006/relationships/hyperlink" Target="https://people.inf.ethz.ch/omutlu/pub/understanding-latency-variation-in-DRAM-chips_sigmetrics16.pdf" TargetMode="Externa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66.xml"/><Relationship Id="rId2" Type="http://schemas.openxmlformats.org/officeDocument/2006/relationships/notesSlide" Target="../notesSlides/notesSlide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notesSlide" Target="../notesSlides/notesSlide3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828.xml"/><Relationship Id="rId2" Type="http://schemas.openxmlformats.org/officeDocument/2006/relationships/notesSlide" Target="../notesSlides/notesSlide3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828.xml"/><Relationship Id="rId2" Type="http://schemas.openxmlformats.org/officeDocument/2006/relationships/notesSlide" Target="../notesSlides/notesSlide34.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35.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3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37.xml"/></Relationships>
</file>

<file path=ppt/slides/_rels/slide198.xml.rels><?xml version="1.0" encoding="UTF-8" standalone="yes"?>
<Relationships xmlns="http://schemas.openxmlformats.org/package/2006/relationships"><Relationship Id="rId3" Type="http://schemas.openxmlformats.org/officeDocument/2006/relationships/chart" Target="../charts/chart23.xml"/><Relationship Id="rId4" Type="http://schemas.openxmlformats.org/officeDocument/2006/relationships/chart" Target="../charts/chart24.xml"/><Relationship Id="rId1" Type="http://schemas.openxmlformats.org/officeDocument/2006/relationships/slideLayout" Target="../slideLayouts/slideLayout1834.xml"/><Relationship Id="rId2" Type="http://schemas.openxmlformats.org/officeDocument/2006/relationships/notesSlide" Target="../notesSlides/notesSlide38.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39.xml"/></Relationships>
</file>

<file path=ppt/slides/_rels/slide2.xml.rels><?xml version="1.0" encoding="UTF-8" standalone="yes"?>
<Relationships xmlns="http://schemas.openxmlformats.org/package/2006/relationships"><Relationship Id="rId3" Type="http://schemas.openxmlformats.org/officeDocument/2006/relationships/image" Target="../media/image11.jpeg"/><Relationship Id="rId4" Type="http://schemas.openxmlformats.org/officeDocument/2006/relationships/image" Target="../media/image12.png"/><Relationship Id="rId5" Type="http://schemas.openxmlformats.org/officeDocument/2006/relationships/image" Target="../media/image13.png"/><Relationship Id="rId6" Type="http://schemas.openxmlformats.org/officeDocument/2006/relationships/image" Target="../media/image14.png"/><Relationship Id="rId1" Type="http://schemas.openxmlformats.org/officeDocument/2006/relationships/slideLayout" Target="../slideLayouts/slideLayout171.xml"/><Relationship Id="rId2" Type="http://schemas.openxmlformats.org/officeDocument/2006/relationships/image" Target="../media/image10.jpeg"/></Relationships>
</file>

<file path=ppt/slides/_rels/slide20.xml.rels><?xml version="1.0" encoding="UTF-8" standalone="yes"?>
<Relationships xmlns="http://schemas.openxmlformats.org/package/2006/relationships"><Relationship Id="rId3" Type="http://schemas.openxmlformats.org/officeDocument/2006/relationships/image" Target="../media/image21.jpg"/><Relationship Id="rId4" Type="http://schemas.openxmlformats.org/officeDocument/2006/relationships/image" Target="../media/image22.jpg"/><Relationship Id="rId1" Type="http://schemas.openxmlformats.org/officeDocument/2006/relationships/slideLayout" Target="../slideLayouts/slideLayout1677.xml"/><Relationship Id="rId2" Type="http://schemas.openxmlformats.org/officeDocument/2006/relationships/notesSlide" Target="../notesSlides/notesSlide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40.xml"/><Relationship Id="rId3" Type="http://schemas.openxmlformats.org/officeDocument/2006/relationships/image" Target="../media/image96.pn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4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4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43.xml"/><Relationship Id="rId3" Type="http://schemas.openxmlformats.org/officeDocument/2006/relationships/chart" Target="../charts/chart25.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44.xml"/><Relationship Id="rId3" Type="http://schemas.openxmlformats.org/officeDocument/2006/relationships/chart" Target="../charts/chart2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834.xml"/><Relationship Id="rId2" Type="http://schemas.openxmlformats.org/officeDocument/2006/relationships/notesSlide" Target="../notesSlides/notesSlide45.xml"/><Relationship Id="rId3" Type="http://schemas.openxmlformats.org/officeDocument/2006/relationships/chart" Target="../charts/chart27.xml"/></Relationships>
</file>

<file path=ppt/slides/_rels/slide206.xml.rels><?xml version="1.0" encoding="UTF-8" standalone="yes"?>
<Relationships xmlns="http://schemas.openxmlformats.org/package/2006/relationships"><Relationship Id="rId3" Type="http://schemas.openxmlformats.org/officeDocument/2006/relationships/hyperlink" Target="http://hpca22.site.ac.upc.edu/" TargetMode="External"/><Relationship Id="rId4" Type="http://schemas.openxmlformats.org/officeDocument/2006/relationships/hyperlink" Target="https://users.ece.cmu.edu/~omutlu/pub/chargecache_low-latency-dram_hhassan_hpca16-talk.pptx" TargetMode="External"/><Relationship Id="rId5" Type="http://schemas.openxmlformats.org/officeDocument/2006/relationships/hyperlink" Target="https://users.ece.cmu.edu/~omutlu/pub/chargecache_low-latency-dram_hhassan_hpca16-talk.pdf" TargetMode="External"/><Relationship Id="rId6"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s://users.ece.cmu.edu/~omutlu/pub/chargecache_low-latency-dram_hpca16.pdf" TargetMode="Externa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699.xml"/><Relationship Id="rId2" Type="http://schemas.openxmlformats.org/officeDocument/2006/relationships/notesSlide" Target="../notesSlides/notesSlide4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699.xml"/><Relationship Id="rId2" Type="http://schemas.openxmlformats.org/officeDocument/2006/relationships/notesSlide" Target="../notesSlides/notesSlide47.xml"/></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622.xml"/><Relationship Id="rId2" Type="http://schemas.openxmlformats.org/officeDocument/2006/relationships/image" Target="../media/image23.png"/></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699.xml"/><Relationship Id="rId2" Type="http://schemas.openxmlformats.org/officeDocument/2006/relationships/notesSlide" Target="../notesSlides/notesSlide48.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699.xml"/><Relationship Id="rId2" Type="http://schemas.openxmlformats.org/officeDocument/2006/relationships/notesSlide" Target="../notesSlides/notesSlide49.xml"/><Relationship Id="rId3" Type="http://schemas.openxmlformats.org/officeDocument/2006/relationships/chart" Target="../charts/chart28.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699.xml"/><Relationship Id="rId2" Type="http://schemas.openxmlformats.org/officeDocument/2006/relationships/notesSlide" Target="../notesSlides/notesSlide50.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699.xml"/><Relationship Id="rId2" Type="http://schemas.openxmlformats.org/officeDocument/2006/relationships/notesSlide" Target="../notesSlides/notesSlide51.xml"/></Relationships>
</file>

<file path=ppt/slides/_rels/slide214.xml.rels><?xml version="1.0" encoding="UTF-8" standalone="yes"?>
<Relationships xmlns="http://schemas.openxmlformats.org/package/2006/relationships"><Relationship Id="rId3" Type="http://schemas.openxmlformats.org/officeDocument/2006/relationships/chart" Target="../charts/chart29.xml"/><Relationship Id="rId4" Type="http://schemas.openxmlformats.org/officeDocument/2006/relationships/chart" Target="../charts/chart30.xml"/><Relationship Id="rId1" Type="http://schemas.openxmlformats.org/officeDocument/2006/relationships/slideLayout" Target="../slideLayouts/slideLayout1699.xml"/><Relationship Id="rId2" Type="http://schemas.openxmlformats.org/officeDocument/2006/relationships/notesSlide" Target="../notesSlides/notesSlide5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699.xml"/><Relationship Id="rId2" Type="http://schemas.openxmlformats.org/officeDocument/2006/relationships/notesSlide" Target="../notesSlides/notesSlide53.xml"/><Relationship Id="rId3" Type="http://schemas.openxmlformats.org/officeDocument/2006/relationships/chart" Target="../charts/chart3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699.xml"/><Relationship Id="rId2" Type="http://schemas.openxmlformats.org/officeDocument/2006/relationships/notesSlide" Target="../notesSlides/notesSlide54.xml"/></Relationships>
</file>

<file path=ppt/slides/_rels/slide217.xml.rels><?xml version="1.0" encoding="UTF-8" standalone="yes"?>
<Relationships xmlns="http://schemas.openxmlformats.org/package/2006/relationships"><Relationship Id="rId3" Type="http://schemas.openxmlformats.org/officeDocument/2006/relationships/chart" Target="../charts/chart32.xml"/><Relationship Id="rId4" Type="http://schemas.openxmlformats.org/officeDocument/2006/relationships/chart" Target="../charts/chart33.xml"/><Relationship Id="rId1" Type="http://schemas.openxmlformats.org/officeDocument/2006/relationships/slideLayout" Target="../slideLayouts/slideLayout1699.xml"/><Relationship Id="rId2" Type="http://schemas.openxmlformats.org/officeDocument/2006/relationships/notesSlide" Target="../notesSlides/notesSlide55.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97.jpg"/><Relationship Id="rId3" Type="http://schemas.openxmlformats.org/officeDocument/2006/relationships/image" Target="../media/image98.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22.xml"/><Relationship Id="rId2" Type="http://schemas.openxmlformats.org/officeDocument/2006/relationships/image" Target="../media/image25.jpeg"/></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3" Type="http://schemas.openxmlformats.org/officeDocument/2006/relationships/hyperlink" Target="http://www.cis.fiu.edu/conferences/icac2011/" TargetMode="External"/><Relationship Id="rId4" Type="http://schemas.openxmlformats.org/officeDocument/2006/relationships/hyperlink" Target="http://users.ece.cmu.edu/~omutlu/pub/fallin_icac11_talk.pptx" TargetMode="External"/><Relationship Id="rId5" Type="http://schemas.openxmlformats.org/officeDocument/2006/relationships/hyperlink" Target="http://users.ece.cmu.edu/~omutlu/pub/fallin_icac11_talk.pdf" TargetMode="External"/><Relationship Id="rId6" Type="http://schemas.openxmlformats.org/officeDocument/2006/relationships/image" Target="../media/image99.png"/><Relationship Id="rId1" Type="http://schemas.openxmlformats.org/officeDocument/2006/relationships/slideLayout" Target="../slideLayouts/slideLayout2.xml"/><Relationship Id="rId2" Type="http://schemas.openxmlformats.org/officeDocument/2006/relationships/hyperlink" Target="http://users.ece.cmu.edu/~omutlu/pub/memory-dvfs_icac11.pdf" TargetMode="Externa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3" Type="http://schemas.openxmlformats.org/officeDocument/2006/relationships/hyperlink" Target="http://www.pactconf.org" TargetMode="External"/><Relationship Id="rId4" Type="http://schemas.openxmlformats.org/officeDocument/2006/relationships/hyperlink" Target="http://users.ece.cmu.edu/~omutlu/pub/pekhimenko_pact12_talk.pptx" TargetMode="External"/><Relationship Id="rId5" Type="http://schemas.openxmlformats.org/officeDocument/2006/relationships/hyperlink" Target="http://www.ece.cmu.edu/~safari/tools/compression.c" TargetMode="External"/><Relationship Id="rId6" Type="http://schemas.openxmlformats.org/officeDocument/2006/relationships/image" Target="../media/image100.png"/><Relationship Id="rId1" Type="http://schemas.openxmlformats.org/officeDocument/2006/relationships/slideLayout" Target="../slideLayouts/slideLayout2.xml"/><Relationship Id="rId2" Type="http://schemas.openxmlformats.org/officeDocument/2006/relationships/hyperlink" Target="http://users.ece.cmu.edu/~omutlu/pub/bdi-compression_pact12.pdf" TargetMode="External"/></Relationships>
</file>

<file path=ppt/slides/_rels/slide224.xml.rels><?xml version="1.0" encoding="UTF-8" standalone="yes"?>
<Relationships xmlns="http://schemas.openxmlformats.org/package/2006/relationships"><Relationship Id="rId3" Type="http://schemas.openxmlformats.org/officeDocument/2006/relationships/hyperlink" Target="http://www.microarch.org/micro46/" TargetMode="External"/><Relationship Id="rId4" Type="http://schemas.openxmlformats.org/officeDocument/2006/relationships/hyperlink" Target="http://users.ece.cmu.edu/~omutlu/pub/linearly-compressed-pages_pekhimenko_micro13-talk.pptx" TargetMode="External"/><Relationship Id="rId5" Type="http://schemas.openxmlformats.org/officeDocument/2006/relationships/hyperlink" Target="http://users.ece.cmu.edu/~omutlu/pub/linearly-compressed-pages_pekhimenko_micro13-talk.pdf" TargetMode="External"/><Relationship Id="rId6" Type="http://schemas.openxmlformats.org/officeDocument/2006/relationships/hyperlink" Target="http://users.ece.cmu.edu/~omutlu/pub/linearly-compressed-pages_pekhimenko_micro13_lightning-talk.pptx" TargetMode="External"/><Relationship Id="rId7" Type="http://schemas.openxmlformats.org/officeDocument/2006/relationships/hyperlink" Target="http://users.ece.cmu.edu/~omutlu/pub/linearly-compressed-pages_pekhimenko_micro13_lightning-talk.pdf" TargetMode="External"/><Relationship Id="rId8" Type="http://schemas.openxmlformats.org/officeDocument/2006/relationships/hyperlink" Target="http://users.ece.cmu.edu/~omutlu/pub/linearly-compressed-pages_pekhimenko_micro13-poster.pptx" TargetMode="External"/><Relationship Id="rId9" Type="http://schemas.openxmlformats.org/officeDocument/2006/relationships/hyperlink" Target="http://users.ece.cmu.edu/~omutlu/pub/linearly-compressed-pages_pekhimenko_micro13-poster.pdf" TargetMode="External"/><Relationship Id="rId10" Type="http://schemas.openxmlformats.org/officeDocument/2006/relationships/image" Target="../media/image101.png"/><Relationship Id="rId1" Type="http://schemas.openxmlformats.org/officeDocument/2006/relationships/slideLayout" Target="../slideLayouts/slideLayout2.xml"/><Relationship Id="rId2" Type="http://schemas.openxmlformats.org/officeDocument/2006/relationships/hyperlink" Target="http://users.ece.cmu.edu/~omutlu/pub/linearly-compressed-pages_micro13.pdf" TargetMode="External"/></Relationships>
</file>

<file path=ppt/slides/_rels/slide225.xml.rels><?xml version="1.0" encoding="UTF-8" standalone="yes"?>
<Relationships xmlns="http://schemas.openxmlformats.org/package/2006/relationships"><Relationship Id="rId3" Type="http://schemas.openxmlformats.org/officeDocument/2006/relationships/hyperlink" Target="http://darksilicon.org/hpca/" TargetMode="External"/><Relationship Id="rId4" Type="http://schemas.openxmlformats.org/officeDocument/2006/relationships/hyperlink" Target="http://users.ece.cmu.edu/~omutlu/pub/compression-aware-cache-management_gennady-hpca15-talk.pptx" TargetMode="External"/><Relationship Id="rId5" Type="http://schemas.openxmlformats.org/officeDocument/2006/relationships/hyperlink" Target="http://users.ece.cmu.edu/~omutlu/pub/compression-aware-cache-management_gennady-hpca15-talk.pdf" TargetMode="External"/><Relationship Id="rId6" Type="http://schemas.openxmlformats.org/officeDocument/2006/relationships/image" Target="../media/image102.png"/><Relationship Id="rId1" Type="http://schemas.openxmlformats.org/officeDocument/2006/relationships/slideLayout" Target="../slideLayouts/slideLayout2.xml"/><Relationship Id="rId2" Type="http://schemas.openxmlformats.org/officeDocument/2006/relationships/hyperlink" Target="http://users.ece.cmu.edu/~omutlu/pub/compression-aware-cache-management_hpca15.pdf" TargetMode="External"/></Relationships>
</file>

<file path=ppt/slides/_rels/slide226.xml.rels><?xml version="1.0" encoding="UTF-8" standalone="yes"?>
<Relationships xmlns="http://schemas.openxmlformats.org/package/2006/relationships"><Relationship Id="rId3" Type="http://schemas.openxmlformats.org/officeDocument/2006/relationships/hyperlink" Target="http://hpca22.site.ac.upc.edu/" TargetMode="External"/><Relationship Id="rId4" Type="http://schemas.openxmlformats.org/officeDocument/2006/relationships/hyperlink" Target="https://users.ece.cmu.edu/~omutlu/pub/toggle-aware-compression-for-GPUs_pekhimenko-hpca16-talk.pptx" TargetMode="External"/><Relationship Id="rId5" Type="http://schemas.openxmlformats.org/officeDocument/2006/relationships/hyperlink" Target="https://users.ece.cmu.edu/~omutlu/pub/toggle-aware-compression-for-GPUs_pekhimenko-hpca16-talk.pdf" TargetMode="External"/><Relationship Id="rId6" Type="http://schemas.openxmlformats.org/officeDocument/2006/relationships/image" Target="../media/image103.png"/><Relationship Id="rId1" Type="http://schemas.openxmlformats.org/officeDocument/2006/relationships/slideLayout" Target="../slideLayouts/slideLayout2.xml"/><Relationship Id="rId2" Type="http://schemas.openxmlformats.org/officeDocument/2006/relationships/hyperlink" Target="https://users.ece.cmu.edu/~omutlu/pub/toggle-aware-compression-for-GPUs_hpca16.pdf" TargetMode="External"/></Relationships>
</file>

<file path=ppt/slides/_rels/slide227.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caba-gpu-assist-warps_isca15-talk.pptx" TargetMode="External"/><Relationship Id="rId5" Type="http://schemas.openxmlformats.org/officeDocument/2006/relationships/hyperlink" Target="http://users.ece.cmu.edu/~omutlu/pub/caba-gpu-assist-warps_isca15-talk.pdf" TargetMode="External"/><Relationship Id="rId6" Type="http://schemas.openxmlformats.org/officeDocument/2006/relationships/hyperlink" Target="http://users.ece.cmu.edu/~omutlu/pub/caba-gpu-assist-warps_isca15-lightning-talk.pptx" TargetMode="External"/><Relationship Id="rId7" Type="http://schemas.openxmlformats.org/officeDocument/2006/relationships/hyperlink" Target="http://users.ece.cmu.edu/~omutlu/pub/caba-gpu-assist-warps_isca15-lightning-talk.pdf" TargetMode="External"/><Relationship Id="rId8" Type="http://schemas.openxmlformats.org/officeDocument/2006/relationships/image" Target="../media/image104.png"/><Relationship Id="rId1" Type="http://schemas.openxmlformats.org/officeDocument/2006/relationships/slideLayout" Target="../slideLayouts/slideLayout2.xml"/><Relationship Id="rId2" Type="http://schemas.openxmlformats.org/officeDocument/2006/relationships/hyperlink" Target="http://users.ece.cmu.edu/~omutlu/pub/caba-gpu-assist-warps_isca15.pdf" TargetMode="Externa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s://people.inf.ethz.ch/omutlu/projects.htm" TargetMode="External"/><Relationship Id="rId5" Type="http://schemas.openxmlformats.org/officeDocument/2006/relationships/image" Target="../media/image105.jpg"/><Relationship Id="rId1" Type="http://schemas.openxmlformats.org/officeDocument/2006/relationships/slideLayout" Target="../slideLayouts/slideLayout2.xml"/><Relationship Id="rId2" Type="http://schemas.openxmlformats.org/officeDocument/2006/relationships/hyperlink" Target="https://people.inf.ethz.ch/omutlu/"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28.png"/><Relationship Id="rId5" Type="http://schemas.openxmlformats.org/officeDocument/2006/relationships/hyperlink" Target="http://googleprojectzero.blogspot.com/2015/03/exploiting-dram-rowhammer-bug-to-gain.html" TargetMode="External"/><Relationship Id="rId6" Type="http://schemas.openxmlformats.org/officeDocument/2006/relationships/hyperlink" Target="http://users.ece.cmu.edu/~omutlu/pub/dram-row-hammer_isca14.pdf" TargetMode="External"/><Relationship Id="rId1" Type="http://schemas.openxmlformats.org/officeDocument/2006/relationships/slideLayout" Target="../slideLayouts/slideLayout1043.xml"/><Relationship Id="rId2" Type="http://schemas.openxmlformats.org/officeDocument/2006/relationships/image" Target="../media/image2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43.xml"/><Relationship Id="rId2" Type="http://schemas.openxmlformats.org/officeDocument/2006/relationships/hyperlink" Target="http://users.ece.cmu.edu/~omutlu/pub/dram-row-hammer_isca14.pdf" TargetMode="External"/><Relationship Id="rId3" Type="http://schemas.openxmlformats.org/officeDocument/2006/relationships/hyperlink" Target="http://googleprojectzero.blogspot.com/2015/03/exploiting-dram-rowhammer-bug-to-gain.html"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29.png"/><Relationship Id="rId4" Type="http://schemas.openxmlformats.org/officeDocument/2006/relationships/image" Target="../media/image30.png"/><Relationship Id="rId5" Type="http://schemas.openxmlformats.org/officeDocument/2006/relationships/image" Target="../media/image31.png"/><Relationship Id="rId1" Type="http://schemas.openxmlformats.org/officeDocument/2006/relationships/slideLayout" Target="../slideLayouts/slideLayout1043.xml"/><Relationship Id="rId2" Type="http://schemas.openxmlformats.org/officeDocument/2006/relationships/notesSlide" Target="../notesSlides/notesSlide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43.xml"/><Relationship Id="rId2" Type="http://schemas.openxmlformats.org/officeDocument/2006/relationships/hyperlink" Target="https://lab.dsst.io/32c3-slides/7197.html" TargetMode="External"/><Relationship Id="rId3" Type="http://schemas.openxmlformats.org/officeDocument/2006/relationships/image" Target="../media/image32.jpe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43.xml"/><Relationship Id="rId2" Type="http://schemas.openxmlformats.org/officeDocument/2006/relationships/image" Target="../media/image33.jpe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43.xml"/><Relationship Id="rId2" Type="http://schemas.openxmlformats.org/officeDocument/2006/relationships/image" Target="../media/image34.jpe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43.xml"/><Relationship Id="rId2" Type="http://schemas.openxmlformats.org/officeDocument/2006/relationships/hyperlink" Target="https://support.apple.com/en-gb/HT204934" TargetMode="External"/><Relationship Id="rId3" Type="http://schemas.openxmlformats.org/officeDocument/2006/relationships/image" Target="../media/image35.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15.png"/><Relationship Id="rId3" Type="http://schemas.openxmlformats.org/officeDocument/2006/relationships/image" Target="../media/image10.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04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43.xml"/></Relationships>
</file>

<file path=ppt/slides/_rels/slide32.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36.png"/><Relationship Id="rId1" Type="http://schemas.openxmlformats.org/officeDocument/2006/relationships/slideLayout" Target="../slideLayouts/slideLayout1089.xml"/><Relationship Id="rId2" Type="http://schemas.openxmlformats.org/officeDocument/2006/relationships/hyperlink" Target="http://users.ece.cmu.edu/~omutlu/pub/memory-errors-at-facebook_dsn15.pdf"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00.xml"/><Relationship Id="rId2" Type="http://schemas.openxmlformats.org/officeDocument/2006/relationships/image" Target="../media/image37.png"/></Relationships>
</file>

<file path=ppt/slides/_rels/slide34.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image" Target="../media/image38.png"/><Relationship Id="rId1" Type="http://schemas.openxmlformats.org/officeDocument/2006/relationships/slideLayout" Target="../slideLayouts/slideLayout1089.xml"/><Relationship Id="rId2" Type="http://schemas.openxmlformats.org/officeDocument/2006/relationships/hyperlink" Target="http://users.ece.cmu.edu/~omutlu/pub/flash-memory-failures-in-the-field-at-facebook_sigmetrics15.pdf"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9.png"/></Relationships>
</file>

<file path=ppt/slides/_rels/slide36.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4" Type="http://schemas.openxmlformats.org/officeDocument/2006/relationships/hyperlink" Target="http://users.ece.cmu.edu/~omutlu/pub/flash-memory-errors_mutlu_fms14-talk.ppt" TargetMode="External"/><Relationship Id="rId1" Type="http://schemas.openxmlformats.org/officeDocument/2006/relationships/slideLayout" Target="../slideLayouts/slideLayout13.xml"/><Relationship Id="rId2" Type="http://schemas.openxmlformats.org/officeDocument/2006/relationships/hyperlink" Target="http://users.ece.cmu.edu/~omutlu/pub/flash-memory-errors_mutlu_fms14-talk.pdf"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0.png"/><Relationship Id="rId3" Type="http://schemas.openxmlformats.org/officeDocument/2006/relationships/image" Target="../media/image4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04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image" Target="../media/image42.jpeg"/><Relationship Id="rId1" Type="http://schemas.openxmlformats.org/officeDocument/2006/relationships/slideLayout" Target="../slideLayouts/slideLayout1060.xml"/><Relationship Id="rId2" Type="http://schemas.openxmlformats.org/officeDocument/2006/relationships/notesSlide" Target="../notesSlides/notesSlide1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9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9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44.png"/><Relationship Id="rId4" Type="http://schemas.openxmlformats.org/officeDocument/2006/relationships/image" Target="../media/image45.png"/><Relationship Id="rId5" Type="http://schemas.openxmlformats.org/officeDocument/2006/relationships/image" Target="../media/image46.png"/><Relationship Id="rId1" Type="http://schemas.openxmlformats.org/officeDocument/2006/relationships/slideLayout" Target="../slideLayouts/slideLayout2.xml"/><Relationship Id="rId2" Type="http://schemas.openxmlformats.org/officeDocument/2006/relationships/image" Target="../media/image43.png"/></Relationships>
</file>

<file path=ppt/slides/_rels/slide55.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s://people.inf.ethz.ch/omutlu/pub/GSDRAM-gather-scatter-dram_micro15.pdf" TargetMode="External"/><Relationship Id="rId5" Type="http://schemas.openxmlformats.org/officeDocument/2006/relationships/hyperlink" Target="http://users.ece.cmu.edu/~omutlu/pub/pim-enabled-instructons-for-low-overhead-pim_isca15.pdf" TargetMode="External"/><Relationship Id="rId6" Type="http://schemas.openxmlformats.org/officeDocument/2006/relationships/hyperlink" Target="http://users.ece.cmu.edu/~omutlu/pub/tesseract-pim-architecture-for-graph-processing_isca15.pdf" TargetMode="External"/><Relationship Id="rId7" Type="http://schemas.openxmlformats.org/officeDocument/2006/relationships/hyperlink" Target="https://people.inf.ethz.ch/omutlu/pub/in-memory-pointer-chasing-accelerator_iccd16.pdf" TargetMode="External"/><Relationship Id="rId1" Type="http://schemas.openxmlformats.org/officeDocument/2006/relationships/slideLayout" Target="../slideLayouts/slideLayout2.xml"/><Relationship Id="rId2" Type="http://schemas.openxmlformats.org/officeDocument/2006/relationships/hyperlink" Target="http://users.ece.cmu.edu/~omutlu/pub/rowclone_micro13.pdf" TargetMode="Externa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7.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13.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13.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notesSlide" Target="../notesSlides/notesSlide1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notesSlide" Target="../notesSlides/notesSlide1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13.xml"/><Relationship Id="rId2" Type="http://schemas.openxmlformats.org/officeDocument/2006/relationships/chart" Target="../charts/char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13.xml"/><Relationship Id="rId2" Type="http://schemas.openxmlformats.org/officeDocument/2006/relationships/chart" Target="../charts/chart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13.xml"/><Relationship Id="rId2" Type="http://schemas.openxmlformats.org/officeDocument/2006/relationships/chart" Target="../charts/char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1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06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067.xml"/><Relationship Id="rId2" Type="http://schemas.openxmlformats.org/officeDocument/2006/relationships/image" Target="../media/image48.emf"/></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56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567.xml"/><Relationship Id="rId2" Type="http://schemas.openxmlformats.org/officeDocument/2006/relationships/image" Target="../media/image49.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56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56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567.xml"/></Relationships>
</file>

<file path=ppt/slides/_rels/slide75.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s://people.inf.ethz.ch/omutlu/pub/GSDRAM-gather-scatter-dram_micro15.pdf" TargetMode="External"/><Relationship Id="rId5" Type="http://schemas.openxmlformats.org/officeDocument/2006/relationships/hyperlink" Target="http://users.ece.cmu.edu/~omutlu/pub/pim-enabled-instructons-for-low-overhead-pim_isca15.pdf" TargetMode="External"/><Relationship Id="rId6" Type="http://schemas.openxmlformats.org/officeDocument/2006/relationships/hyperlink" Target="http://users.ece.cmu.edu/~omutlu/pub/tesseract-pim-architecture-for-graph-processing_isca15.pdf" TargetMode="External"/><Relationship Id="rId7" Type="http://schemas.openxmlformats.org/officeDocument/2006/relationships/hyperlink" Target="https://people.inf.ethz.ch/omutlu/pub/in-memory-pointer-chasing-accelerator_iccd16.pdf" TargetMode="External"/><Relationship Id="rId1" Type="http://schemas.openxmlformats.org/officeDocument/2006/relationships/slideLayout" Target="../slideLayouts/slideLayout1567.xml"/><Relationship Id="rId2" Type="http://schemas.openxmlformats.org/officeDocument/2006/relationships/hyperlink" Target="http://users.ece.cmu.edu/~omutlu/pub/rowclone_micro13.pdf" TargetMode="Externa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56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4.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4.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16.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6.xml"/><Relationship Id="rId3" Type="http://schemas.openxmlformats.org/officeDocument/2006/relationships/chart" Target="../charts/char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8.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4" Type="http://schemas.openxmlformats.org/officeDocument/2006/relationships/hyperlink" Target="http://users.ece.cmu.edu/~omutlu/pub/pim-enabled-instructons-for-low-overhead-pim_isca15-talk.pdf" TargetMode="External"/><Relationship Id="rId5" Type="http://schemas.openxmlformats.org/officeDocument/2006/relationships/hyperlink" Target="http://users.ece.cmu.edu/~omutlu/pub/pim-enabled-instructons-for-low-overhead-pim_isca15-lightning-talk.pdf" TargetMode="External"/><Relationship Id="rId6" Type="http://schemas.openxmlformats.org/officeDocument/2006/relationships/image" Target="../media/image50.png"/><Relationship Id="rId1" Type="http://schemas.openxmlformats.org/officeDocument/2006/relationships/slideLayout" Target="../slideLayouts/slideLayout2.xml"/><Relationship Id="rId2" Type="http://schemas.openxmlformats.org/officeDocument/2006/relationships/hyperlink" Target="http://users.ece.cmu.edu/~omutlu/pub/pim-enabled-instructons-for-low-overhead-pim_isca15.pdf" TargetMode="External"/></Relationships>
</file>

<file path=ppt/slides/_rels/slide88.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TOM-programmer-transparent-GPU-near-date-processing_kevinhsieh_isca16-talk.pptx" TargetMode="External"/><Relationship Id="rId5" Type="http://schemas.openxmlformats.org/officeDocument/2006/relationships/hyperlink" Target="https://users.ece.cmu.edu/~omutlu/pub/TOM-programmer-transparent-GPU-near-date-processing_kevinhsieh_isca16-talk.pdf" TargetMode="External"/><Relationship Id="rId6" Type="http://schemas.openxmlformats.org/officeDocument/2006/relationships/hyperlink" Target="https://users.ece.cmu.edu/~omutlu/pub/TOM-programmer-transparent-GPU-near-date-processing_kevinhsieh_isca16-lightning-talk.pptx" TargetMode="External"/><Relationship Id="rId7" Type="http://schemas.openxmlformats.org/officeDocument/2006/relationships/hyperlink" Target="https://users.ece.cmu.edu/~omutlu/pub/TOM-programmer-transparent-GPU-near-date-processing_kevinhsieh_isca16-lightning-talk.pdf" TargetMode="External"/><Relationship Id="rId8" Type="http://schemas.openxmlformats.org/officeDocument/2006/relationships/image" Target="../media/image51.png"/><Relationship Id="rId1" Type="http://schemas.openxmlformats.org/officeDocument/2006/relationships/slideLayout" Target="../slideLayouts/slideLayout2.xml"/><Relationship Id="rId2" Type="http://schemas.openxmlformats.org/officeDocument/2006/relationships/hyperlink" Target="https://users.ece.cmu.edu/~omutlu/pub/TOM-programmer-transparent-GPU-near-date-processing_isca16.pdf" TargetMode="External"/></Relationships>
</file>

<file path=ppt/slides/_rels/slide89.xml.rels><?xml version="1.0" encoding="UTF-8" standalone="yes"?>
<Relationships xmlns="http://schemas.openxmlformats.org/package/2006/relationships"><Relationship Id="rId3" Type="http://schemas.openxmlformats.org/officeDocument/2006/relationships/hyperlink" Target="http://pactconf.org/" TargetMode="External"/><Relationship Id="rId4" Type="http://schemas.openxmlformats.org/officeDocument/2006/relationships/image" Target="../media/image52.png"/><Relationship Id="rId1" Type="http://schemas.openxmlformats.org/officeDocument/2006/relationships/slideLayout" Target="../slideLayouts/slideLayout2.xml"/><Relationship Id="rId2" Type="http://schemas.openxmlformats.org/officeDocument/2006/relationships/hyperlink" Target="https://users.ece.cmu.edu/~omutlu/pub/scheduling-for-GPU-processing-in-memory_pact16.pdf" TargetMode="Externa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799.xml"/><Relationship Id="rId2" Type="http://schemas.openxmlformats.org/officeDocument/2006/relationships/image" Target="../media/image53.jpe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799.xml"/><Relationship Id="rId2" Type="http://schemas.openxmlformats.org/officeDocument/2006/relationships/image" Target="../media/image53.jpe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799.xml"/></Relationships>
</file>

<file path=ppt/slides/_rels/slide93.xml.rels><?xml version="1.0" encoding="UTF-8" standalone="yes"?>
<Relationships xmlns="http://schemas.openxmlformats.org/package/2006/relationships"><Relationship Id="rId3" Type="http://schemas.openxmlformats.org/officeDocument/2006/relationships/hyperlink" Target="http://isca2016.eecs.umich.edu/" TargetMode="External"/><Relationship Id="rId4" Type="http://schemas.openxmlformats.org/officeDocument/2006/relationships/hyperlink" Target="https://users.ece.cmu.edu/~omutlu/pub/enhanced-memory-controller-for-dependent-loads_milad_isca16-talk.pptx" TargetMode="External"/><Relationship Id="rId5" Type="http://schemas.openxmlformats.org/officeDocument/2006/relationships/hyperlink" Target="https://users.ece.cmu.edu/~omutlu/pub/enhanced-memory-controller-for-dependent-loads_milad_isca16-talk.pdf" TargetMode="External"/><Relationship Id="rId6" Type="http://schemas.openxmlformats.org/officeDocument/2006/relationships/hyperlink" Target="https://users.ece.cmu.edu/~omutlu/pub/enhanced-memory-controller-for-dependent-loads_milad_isca16-lightning-talk.pptx" TargetMode="External"/><Relationship Id="rId7" Type="http://schemas.openxmlformats.org/officeDocument/2006/relationships/hyperlink" Target="https://users.ece.cmu.edu/~omutlu/pub/enhanced-memory-controller-for-dependent-loads_milad_isca16-lightning-talk.pdf" TargetMode="External"/><Relationship Id="rId8" Type="http://schemas.openxmlformats.org/officeDocument/2006/relationships/image" Target="../media/image54.png"/><Relationship Id="rId9" Type="http://schemas.openxmlformats.org/officeDocument/2006/relationships/image" Target="../media/image55.png"/><Relationship Id="rId1" Type="http://schemas.openxmlformats.org/officeDocument/2006/relationships/slideLayout" Target="../slideLayouts/slideLayout2.xml"/><Relationship Id="rId2" Type="http://schemas.openxmlformats.org/officeDocument/2006/relationships/hyperlink" Target="https://users.ece.cmu.edu/~omutlu/pub/enhanced-memory-controller-for-dependent-loads_isca16.pdf" TargetMode="External"/></Relationships>
</file>

<file path=ppt/slides/_rels/slide94.xml.rels><?xml version="1.0" encoding="UTF-8" standalone="yes"?>
<Relationships xmlns="http://schemas.openxmlformats.org/package/2006/relationships"><Relationship Id="rId3" Type="http://schemas.openxmlformats.org/officeDocument/2006/relationships/hyperlink" Target="http://www.iccd-conf.com/" TargetMode="External"/><Relationship Id="rId4" Type="http://schemas.openxmlformats.org/officeDocument/2006/relationships/image" Target="../media/image56.png"/><Relationship Id="rId1" Type="http://schemas.openxmlformats.org/officeDocument/2006/relationships/slideLayout" Target="../slideLayouts/slideLayout2.xml"/><Relationship Id="rId2" Type="http://schemas.openxmlformats.org/officeDocument/2006/relationships/hyperlink" Target="https://users.ece.cmu.edu/~omutlu/pub/in-memory-pointer-chasing-accelerator_iccd16.pdf" TargetMode="External"/></Relationships>
</file>

<file path=ppt/slides/_rels/slide95.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image" Target="../media/image57.png"/><Relationship Id="rId1" Type="http://schemas.openxmlformats.org/officeDocument/2006/relationships/slideLayout" Target="../slideLayouts/slideLayout2.xml"/><Relationship Id="rId2" Type="http://schemas.openxmlformats.org/officeDocument/2006/relationships/hyperlink" Target="https://users.ece.cmu.edu/~omutlu/pub/LazyPIM-coherence-for-processing-in-memory_ieee-cal16.pdf" TargetMode="Externa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8.png"/><Relationship Id="rId3" Type="http://schemas.openxmlformats.org/officeDocument/2006/relationships/image" Target="../media/image59.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s://github.com/CMU-SAFARI/ramulator" TargetMode="External"/><Relationship Id="rId3" Type="http://schemas.openxmlformats.org/officeDocument/2006/relationships/image" Target="../media/image60.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732.xml"/><Relationship Id="rId2"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onur.mutlu@inf.ethz.ch</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April 4, 2017</a:t>
            </a:r>
          </a:p>
          <a:p>
            <a:r>
              <a:rPr lang="en-US" sz="2200" dirty="0" smtClean="0"/>
              <a:t>ARC 2017 Keynote</a:t>
            </a:r>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484784"/>
            <a:ext cx="8382000" cy="2201416"/>
          </a:xfrm>
        </p:spPr>
        <p:txBody>
          <a:bodyPr>
            <a:normAutofit/>
          </a:bodyPr>
          <a:lstStyle/>
          <a:p>
            <a:pPr algn="ctr"/>
            <a:r>
              <a:rPr lang="en-US" sz="4400" dirty="0" smtClean="0"/>
              <a:t>Rethinking Memory System Design</a:t>
            </a:r>
            <a:br>
              <a:rPr lang="en-US" sz="4400" dirty="0" smtClean="0"/>
            </a:br>
            <a:r>
              <a:rPr lang="en-US" sz="800" dirty="0" smtClean="0"/>
              <a:t/>
            </a:r>
            <a:br>
              <a:rPr lang="en-US" sz="800" dirty="0" smtClean="0"/>
            </a:br>
            <a:r>
              <a:rPr lang="en-US" sz="3600" dirty="0" smtClean="0">
                <a:solidFill>
                  <a:srgbClr val="FF0000"/>
                </a:solidFill>
              </a:rPr>
              <a:t>(and the Platforms We Design Around It)</a:t>
            </a:r>
            <a:endParaRPr lang="en-US" sz="3600" dirty="0">
              <a:solidFill>
                <a:srgbClr val="FF0000"/>
              </a:solidFill>
            </a:endParaRP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46173787"/>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10</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itle 1"/>
          <p:cNvSpPr>
            <a:spLocks noGrp="1"/>
          </p:cNvSpPr>
          <p:nvPr>
            <p:ph type="title"/>
          </p:nvPr>
        </p:nvSpPr>
        <p:spPr/>
        <p:txBody>
          <a:bodyPr/>
          <a:lstStyle/>
          <a:p>
            <a:r>
              <a:rPr lang="en-US">
                <a:latin typeface="Garamond" charset="0"/>
                <a:ea typeface="ＭＳ Ｐゴシック" charset="0"/>
                <a:cs typeface="ＭＳ Ｐゴシック" charset="0"/>
              </a:rPr>
              <a:t>Refresh Overhead: Performance</a:t>
            </a:r>
          </a:p>
        </p:txBody>
      </p:sp>
      <p:sp>
        <p:nvSpPr>
          <p:cNvPr id="9728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1CABFF-B2FC-7446-B344-1DF3937ECF61}" type="slidenum">
              <a:rPr lang="en-US" sz="1600">
                <a:solidFill>
                  <a:srgbClr val="000000"/>
                </a:solidFill>
                <a:latin typeface="Garamond" charset="0"/>
              </a:rPr>
              <a:pPr eaLnBrk="1" hangingPunct="1"/>
              <a:t>100</a:t>
            </a:fld>
            <a:endParaRPr lang="en-US" sz="1600">
              <a:solidFill>
                <a:srgbClr val="000000"/>
              </a:solidFill>
              <a:latin typeface="Garamond" charset="0"/>
            </a:endParaRPr>
          </a:p>
        </p:txBody>
      </p:sp>
      <p:pic>
        <p:nvPicPr>
          <p:cNvPr id="97283"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5650" y="981075"/>
            <a:ext cx="6867525" cy="534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4" name="2"/>
          <p:cNvSpPr txBox="1">
            <a:spLocks noChangeArrowheads="1"/>
          </p:cNvSpPr>
          <p:nvPr/>
        </p:nvSpPr>
        <p:spPr bwMode="auto">
          <a:xfrm>
            <a:off x="2555875" y="4746625"/>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8%</a:t>
            </a:r>
          </a:p>
        </p:txBody>
      </p:sp>
      <p:sp>
        <p:nvSpPr>
          <p:cNvPr id="97285"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46%</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36923510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p:cNvSpPr>
            <a:spLocks noGrp="1"/>
          </p:cNvSpPr>
          <p:nvPr>
            <p:ph type="title"/>
          </p:nvPr>
        </p:nvSpPr>
        <p:spPr/>
        <p:txBody>
          <a:bodyPr/>
          <a:lstStyle/>
          <a:p>
            <a:r>
              <a:rPr lang="en-US">
                <a:latin typeface="Garamond" charset="0"/>
                <a:ea typeface="ＭＳ Ｐゴシック" charset="0"/>
                <a:cs typeface="ＭＳ Ｐゴシック" charset="0"/>
              </a:rPr>
              <a:t>Refresh Overhead: Energy</a:t>
            </a:r>
          </a:p>
        </p:txBody>
      </p:sp>
      <p:sp>
        <p:nvSpPr>
          <p:cNvPr id="9830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8D7D63-AEFE-3544-81C8-F29D7B5104D9}" type="slidenum">
              <a:rPr lang="en-US" sz="1600">
                <a:solidFill>
                  <a:srgbClr val="000000"/>
                </a:solidFill>
                <a:latin typeface="Garamond" charset="0"/>
              </a:rPr>
              <a:pPr eaLnBrk="1" hangingPunct="1"/>
              <a:t>101</a:t>
            </a:fld>
            <a:endParaRPr lang="en-US" sz="1600">
              <a:solidFill>
                <a:srgbClr val="000000"/>
              </a:solidFill>
              <a:latin typeface="Garamond" charset="0"/>
            </a:endParaRPr>
          </a:p>
        </p:txBody>
      </p:sp>
      <p:pic>
        <p:nvPicPr>
          <p:cNvPr id="98307"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8906" y="980653"/>
            <a:ext cx="6929438"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8" name="2"/>
          <p:cNvSpPr txBox="1">
            <a:spLocks noChangeArrowheads="1"/>
          </p:cNvSpPr>
          <p:nvPr/>
        </p:nvSpPr>
        <p:spPr bwMode="auto">
          <a:xfrm>
            <a:off x="2555875" y="45085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15%</a:t>
            </a:r>
          </a:p>
        </p:txBody>
      </p:sp>
      <p:sp>
        <p:nvSpPr>
          <p:cNvPr id="98309"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47%</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13542012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Retention Time Profile of DRAM</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102</a:t>
            </a:fld>
            <a:endParaRPr lang="en-US"/>
          </a:p>
        </p:txBody>
      </p:sp>
      <p:pic>
        <p:nvPicPr>
          <p:cNvPr id="5" name="Picture 4"/>
          <p:cNvPicPr>
            <a:picLocks noChangeAspect="1"/>
          </p:cNvPicPr>
          <p:nvPr/>
        </p:nvPicPr>
        <p:blipFill>
          <a:blip r:embed="rId2"/>
          <a:stretch>
            <a:fillRect/>
          </a:stretch>
        </p:blipFill>
        <p:spPr>
          <a:xfrm>
            <a:off x="0" y="1144459"/>
            <a:ext cx="9144000" cy="4372773"/>
          </a:xfrm>
          <a:prstGeom prst="rect">
            <a:avLst/>
          </a:prstGeom>
        </p:spPr>
      </p:pic>
    </p:spTree>
    <p:extLst>
      <p:ext uri="{BB962C8B-B14F-4D97-AF65-F5344CB8AC3E}">
        <p14:creationId xmlns:p14="http://schemas.microsoft.com/office/powerpoint/2010/main" val="19344265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103</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a:solidFill>
                <a:srgbClr val="FFFFFF"/>
              </a:solidFill>
              <a:latin typeface="Tahoma"/>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890376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13" end="13"/>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104</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18712078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105</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8444166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Information </a:t>
            </a:r>
            <a:r>
              <a:rPr lang="en-US" sz="3000" b="1" dirty="0" smtClean="0"/>
              <a:t>[ISCA’13]</a:t>
            </a:r>
            <a:endParaRPr lang="en-US" sz="3000" b="1"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106</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508000" y="1562100"/>
            <a:ext cx="8128000" cy="3733800"/>
          </a:xfrm>
          <a:prstGeom prst="rect">
            <a:avLst/>
          </a:prstGeom>
        </p:spPr>
      </p:pic>
    </p:spTree>
    <p:extLst>
      <p:ext uri="{BB962C8B-B14F-4D97-AF65-F5344CB8AC3E}">
        <p14:creationId xmlns:p14="http://schemas.microsoft.com/office/powerpoint/2010/main" val="29926513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Information </a:t>
            </a:r>
            <a:r>
              <a:rPr lang="en-US" sz="3000" b="1" dirty="0" smtClean="0"/>
              <a:t>[SIGMETRICS’14]</a:t>
            </a:r>
            <a:endParaRPr lang="en-US" sz="3000" b="1"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107</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31930" y="1628800"/>
            <a:ext cx="9144000" cy="3744416"/>
          </a:xfrm>
          <a:prstGeom prst="rect">
            <a:avLst/>
          </a:prstGeom>
        </p:spPr>
      </p:pic>
    </p:spTree>
    <p:extLst>
      <p:ext uri="{BB962C8B-B14F-4D97-AF65-F5344CB8AC3E}">
        <p14:creationId xmlns:p14="http://schemas.microsoft.com/office/powerpoint/2010/main" val="4403660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latin typeface="Calibri"/>
              </a:rPr>
              <a:t>Optimize DRAM and mitigate errors online </a:t>
            </a:r>
          </a:p>
          <a:p>
            <a:pPr algn="ctr" defTabSz="457200"/>
            <a:r>
              <a:rPr lang="en-US" sz="3600" b="1" dirty="0" smtClean="0">
                <a:solidFill>
                  <a:srgbClr val="FF0000"/>
                </a:solidFill>
                <a:latin typeface="Calibri"/>
              </a:rPr>
              <a:t>without disturbing the system and applications</a:t>
            </a:r>
            <a:endParaRPr lang="en-US" sz="3600" b="1" dirty="0">
              <a:solidFill>
                <a:srgbClr val="FF0000"/>
              </a:solidFill>
              <a:latin typeface="Calibri"/>
            </a:endParaRPr>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4517" y="883373"/>
            <a:ext cx="351082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Initially protect DRAM </a:t>
            </a:r>
          </a:p>
          <a:p>
            <a:pPr algn="ctr" defTabSz="457200"/>
            <a:r>
              <a:rPr lang="en-US" sz="2800" b="1" dirty="0">
                <a:solidFill>
                  <a:srgbClr val="000000"/>
                </a:solidFill>
                <a:latin typeface="Calibri"/>
              </a:rPr>
              <a:t>w</a:t>
            </a:r>
            <a:r>
              <a:rPr lang="en-US" sz="2800" b="1" dirty="0" smtClean="0">
                <a:solidFill>
                  <a:srgbClr val="000000"/>
                </a:solidFill>
                <a:latin typeface="Calibri"/>
              </a:rPr>
              <a:t>ith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1</a:t>
            </a:r>
            <a:endParaRPr lang="en-US" sz="4400" b="1" dirty="0">
              <a:solidFill>
                <a:prstClr val="white"/>
              </a:solidFill>
              <a:latin typeface="Calibri"/>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5" name="TextBox 44"/>
          <p:cNvSpPr txBox="1"/>
          <p:nvPr/>
        </p:nvSpPr>
        <p:spPr>
          <a:xfrm>
            <a:off x="4359487" y="863581"/>
            <a:ext cx="2574393"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Periodically test</a:t>
            </a:r>
          </a:p>
          <a:p>
            <a:pPr algn="ctr" defTabSz="457200"/>
            <a:r>
              <a:rPr lang="en-US" sz="2800" b="1" dirty="0" smtClean="0">
                <a:solidFill>
                  <a:srgbClr val="000000"/>
                </a:solidFill>
                <a:latin typeface="Calibri"/>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latin typeface="Calibri"/>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latin typeface="Calibri"/>
              </a:rPr>
              <a:t>ECC</a:t>
            </a:r>
            <a:endParaRPr lang="en-US" sz="6000" b="1" dirty="0">
              <a:solidFill>
                <a:prstClr val="black"/>
              </a:solidFill>
              <a:latin typeface="Calibri"/>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sp>
        <p:nvSpPr>
          <p:cNvPr id="111" name="TextBox 110"/>
          <p:cNvSpPr txBox="1"/>
          <p:nvPr/>
        </p:nvSpPr>
        <p:spPr>
          <a:xfrm>
            <a:off x="4780784" y="4702165"/>
            <a:ext cx="362969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Adjust refresh rate and</a:t>
            </a:r>
          </a:p>
          <a:p>
            <a:pPr algn="ctr" defTabSz="457200"/>
            <a:r>
              <a:rPr lang="en-US" sz="2800" b="1" dirty="0" smtClean="0">
                <a:solidFill>
                  <a:srgbClr val="000000"/>
                </a:solidFill>
                <a:latin typeface="Calibri"/>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3</a:t>
            </a:r>
            <a:endParaRPr lang="en-US" sz="4400" b="1" dirty="0">
              <a:solidFill>
                <a:prstClr val="white"/>
              </a:solidFill>
              <a:latin typeface="Calibri"/>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31" name="Title 1"/>
          <p:cNvSpPr>
            <a:spLocks noGrp="1"/>
          </p:cNvSpPr>
          <p:nvPr>
            <p:ph type="title"/>
          </p:nvPr>
        </p:nvSpPr>
        <p:spPr>
          <a:xfrm>
            <a:off x="228600" y="44624"/>
            <a:ext cx="8610600" cy="684312"/>
          </a:xfrm>
        </p:spPr>
        <p:txBody>
          <a:bodyPr>
            <a:normAutofit fontScale="90000"/>
          </a:bodyPr>
          <a:lstStyle/>
          <a:p>
            <a:pPr eaLnBrk="1" hangingPunct="1"/>
            <a:r>
              <a:rPr lang="en-US" dirty="0" smtClean="0">
                <a:solidFill>
                  <a:srgbClr val="1A5712"/>
                </a:solidFill>
                <a:latin typeface="Garamond" charset="0"/>
                <a:ea typeface="ＭＳ Ｐゴシック" charset="0"/>
                <a:cs typeface="ＭＳ Ｐゴシック" charset="0"/>
              </a:rPr>
              <a:t>Online Profiling of DRAM In the Field</a:t>
            </a:r>
            <a:endParaRPr lang="en-US"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24544381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Online Profiling of DRAM </a:t>
            </a:r>
            <a:r>
              <a:rPr lang="en-US" sz="3200" b="1" dirty="0" smtClean="0"/>
              <a:t>[DSN’15]</a:t>
            </a:r>
            <a:endParaRPr lang="en-US" sz="3200" b="1"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109</a:t>
            </a:fld>
            <a:endParaRPr lang="en-US">
              <a:solidFill>
                <a:srgbClr val="000000"/>
              </a:solidFill>
            </a:endParaRPr>
          </a:p>
        </p:txBody>
      </p:sp>
      <p:pic>
        <p:nvPicPr>
          <p:cNvPr id="6" name="Picture 5"/>
          <p:cNvPicPr>
            <a:picLocks noChangeAspect="1"/>
          </p:cNvPicPr>
          <p:nvPr/>
        </p:nvPicPr>
        <p:blipFill>
          <a:blip r:embed="rId2"/>
          <a:stretch>
            <a:fillRect/>
          </a:stretch>
        </p:blipFill>
        <p:spPr>
          <a:xfrm>
            <a:off x="0" y="2650877"/>
            <a:ext cx="9144000" cy="1642219"/>
          </a:xfrm>
          <a:prstGeom prst="rect">
            <a:avLst/>
          </a:prstGeom>
        </p:spPr>
      </p:pic>
    </p:spTree>
    <p:extLst>
      <p:ext uri="{BB962C8B-B14F-4D97-AF65-F5344CB8AC3E}">
        <p14:creationId xmlns:p14="http://schemas.microsoft.com/office/powerpoint/2010/main" val="35734776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a:t>
            </a:fld>
            <a:endParaRPr lang="en-US" sz="1600">
              <a:solidFill>
                <a:srgbClr val="000000"/>
              </a:solidFill>
              <a:latin typeface="Garamond" charset="0"/>
            </a:endParaRPr>
          </a:p>
        </p:txBody>
      </p:sp>
    </p:spTree>
    <p:extLst>
      <p:ext uri="{BB962C8B-B14F-4D97-AF65-F5344CB8AC3E}">
        <p14:creationId xmlns:p14="http://schemas.microsoft.com/office/powerpoint/2010/main" val="38302662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Online Profiling of DRAM </a:t>
            </a:r>
            <a:r>
              <a:rPr lang="en-US" sz="3200" b="1" dirty="0" smtClean="0"/>
              <a:t>[DSN’16]</a:t>
            </a:r>
            <a:endParaRPr lang="en-US" sz="3200" b="1"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110</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0" y="2476500"/>
            <a:ext cx="9144000" cy="1894039"/>
          </a:xfrm>
          <a:prstGeom prst="rect">
            <a:avLst/>
          </a:prstGeom>
        </p:spPr>
      </p:pic>
    </p:spTree>
    <p:extLst>
      <p:ext uri="{BB962C8B-B14F-4D97-AF65-F5344CB8AC3E}">
        <p14:creationId xmlns:p14="http://schemas.microsoft.com/office/powerpoint/2010/main" val="34020651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Online Profiling of DRAM </a:t>
            </a:r>
            <a:r>
              <a:rPr lang="en-US" sz="3200" b="1" dirty="0" smtClean="0"/>
              <a:t>[IEEE CAL’16]</a:t>
            </a:r>
            <a:endParaRPr lang="en-US" sz="3200" b="1"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111</a:t>
            </a:fld>
            <a:endParaRPr lang="en-US">
              <a:solidFill>
                <a:srgbClr val="000000"/>
              </a:solidFill>
            </a:endParaRPr>
          </a:p>
        </p:txBody>
      </p:sp>
      <p:pic>
        <p:nvPicPr>
          <p:cNvPr id="6" name="Picture 5"/>
          <p:cNvPicPr>
            <a:picLocks noChangeAspect="1"/>
          </p:cNvPicPr>
          <p:nvPr/>
        </p:nvPicPr>
        <p:blipFill>
          <a:blip r:embed="rId2"/>
          <a:stretch>
            <a:fillRect/>
          </a:stretch>
        </p:blipFill>
        <p:spPr>
          <a:xfrm>
            <a:off x="0" y="2844800"/>
            <a:ext cx="9144000" cy="1144896"/>
          </a:xfrm>
          <a:prstGeom prst="rect">
            <a:avLst/>
          </a:prstGeom>
        </p:spPr>
      </p:pic>
    </p:spTree>
    <p:extLst>
      <p:ext uri="{BB962C8B-B14F-4D97-AF65-F5344CB8AC3E}">
        <p14:creationId xmlns:p14="http://schemas.microsoft.com/office/powerpoint/2010/main" val="2533101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827584" y="2420888"/>
            <a:ext cx="7200800" cy="2088232"/>
          </a:xfrm>
        </p:spPr>
        <p:txBody>
          <a:bodyPr/>
          <a:lstStyle/>
          <a:p>
            <a:pPr marL="0" indent="0" algn="ctr">
              <a:buNone/>
            </a:pPr>
            <a:r>
              <a:rPr lang="en-US" sz="4000" dirty="0" smtClean="0">
                <a:solidFill>
                  <a:srgbClr val="FF0000"/>
                </a:solidFill>
              </a:rPr>
              <a:t>Minimizing Refresh</a:t>
            </a:r>
          </a:p>
          <a:p>
            <a:pPr marL="0" indent="0" algn="ctr">
              <a:buNone/>
            </a:pPr>
            <a:r>
              <a:rPr lang="en-US" sz="4000" dirty="0" smtClean="0">
                <a:solidFill>
                  <a:srgbClr val="FF0000"/>
                </a:solidFill>
              </a:rPr>
              <a:t>(and Other Technology Taxes)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112</a:t>
            </a:fld>
            <a:endParaRPr lang="en-US">
              <a:solidFill>
                <a:srgbClr val="000000"/>
              </a:solidFill>
            </a:endParaRPr>
          </a:p>
        </p:txBody>
      </p:sp>
    </p:spTree>
    <p:extLst>
      <p:ext uri="{BB962C8B-B14F-4D97-AF65-F5344CB8AC3E}">
        <p14:creationId xmlns:p14="http://schemas.microsoft.com/office/powerpoint/2010/main" val="18280771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113</a:t>
            </a:fld>
            <a:endParaRPr lang="en-US">
              <a:solidFill>
                <a:srgbClr val="000000"/>
              </a:solidFill>
            </a:endParaRPr>
          </a:p>
        </p:txBody>
      </p:sp>
      <p:sp>
        <p:nvSpPr>
          <p:cNvPr id="5" name="Content Placeholder 2"/>
          <p:cNvSpPr>
            <a:spLocks noGrp="1"/>
          </p:cNvSpPr>
          <p:nvPr>
            <p:ph idx="1"/>
          </p:nvPr>
        </p:nvSpPr>
        <p:spPr>
          <a:xfrm>
            <a:off x="0" y="2204864"/>
            <a:ext cx="9144000" cy="2088232"/>
          </a:xfrm>
        </p:spPr>
        <p:txBody>
          <a:bodyPr/>
          <a:lstStyle/>
          <a:p>
            <a:pPr marL="0" indent="0" algn="ctr">
              <a:buNone/>
            </a:pPr>
            <a:r>
              <a:rPr lang="en-US" sz="4000" dirty="0" smtClean="0">
                <a:solidFill>
                  <a:srgbClr val="0000FF"/>
                </a:solidFill>
              </a:rPr>
              <a:t>Online Detection and </a:t>
            </a:r>
          </a:p>
          <a:p>
            <a:pPr marL="0" indent="0" algn="ctr">
              <a:buNone/>
            </a:pPr>
            <a:r>
              <a:rPr lang="en-US" sz="4000" dirty="0" smtClean="0">
                <a:solidFill>
                  <a:srgbClr val="0000FF"/>
                </a:solidFill>
              </a:rPr>
              <a:t>Management of Memory Errors</a:t>
            </a:r>
          </a:p>
          <a:p>
            <a:pPr marL="0" indent="0" algn="ctr">
              <a:buNone/>
            </a:pPr>
            <a:endParaRPr lang="en-US" sz="4000" dirty="0">
              <a:solidFill>
                <a:srgbClr val="0000FF"/>
              </a:solidFill>
            </a:endParaRPr>
          </a:p>
          <a:p>
            <a:pPr marL="0" indent="0" algn="ctr">
              <a:buNone/>
            </a:pPr>
            <a:r>
              <a:rPr lang="en-US" sz="3400" dirty="0" smtClean="0">
                <a:solidFill>
                  <a:srgbClr val="0000FF"/>
                </a:solidFill>
              </a:rPr>
              <a:t>(Online Avoidance of Technology Taxes)</a:t>
            </a:r>
          </a:p>
        </p:txBody>
      </p:sp>
    </p:spTree>
    <p:extLst>
      <p:ext uri="{BB962C8B-B14F-4D97-AF65-F5344CB8AC3E}">
        <p14:creationId xmlns:p14="http://schemas.microsoft.com/office/powerpoint/2010/main" val="36108156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In-Memory Computation</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sp>
        <p:nvSpPr>
          <p:cNvPr id="5" name="Rectangle 4"/>
          <p:cNvSpPr/>
          <p:nvPr/>
        </p:nvSpPr>
        <p:spPr>
          <a:xfrm>
            <a:off x="539552" y="4293096"/>
            <a:ext cx="165618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6" name="Rectangle 5"/>
          <p:cNvSpPr/>
          <p:nvPr/>
        </p:nvSpPr>
        <p:spPr>
          <a:xfrm>
            <a:off x="539552" y="5109842"/>
            <a:ext cx="1152128"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7" name="Rectangle 6"/>
          <p:cNvSpPr/>
          <p:nvPr/>
        </p:nvSpPr>
        <p:spPr>
          <a:xfrm>
            <a:off x="539552" y="5877272"/>
            <a:ext cx="309634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9" name="Rectangle 8"/>
          <p:cNvSpPr/>
          <p:nvPr/>
        </p:nvSpPr>
        <p:spPr>
          <a:xfrm>
            <a:off x="539552" y="2636912"/>
            <a:ext cx="1512168"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10" name="Rectangle 9"/>
          <p:cNvSpPr/>
          <p:nvPr/>
        </p:nvSpPr>
        <p:spPr>
          <a:xfrm>
            <a:off x="539552" y="3501008"/>
            <a:ext cx="129614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11" name="TextBox 10"/>
          <p:cNvSpPr txBox="1"/>
          <p:nvPr/>
        </p:nvSpPr>
        <p:spPr>
          <a:xfrm>
            <a:off x="2915816" y="2996952"/>
            <a:ext cx="6273873" cy="1077218"/>
          </a:xfrm>
          <a:prstGeom prst="rect">
            <a:avLst/>
          </a:prstGeom>
          <a:noFill/>
        </p:spPr>
        <p:txBody>
          <a:bodyPr wrap="none" rtlCol="0">
            <a:spAutoFit/>
          </a:bodyPr>
          <a:lstStyle/>
          <a:p>
            <a:pPr algn="ctr"/>
            <a:r>
              <a:rPr lang="en-US" sz="3200" b="1" dirty="0" smtClean="0">
                <a:solidFill>
                  <a:srgbClr val="0000FF"/>
                </a:solidFill>
              </a:rPr>
              <a:t>Many More </a:t>
            </a:r>
          </a:p>
          <a:p>
            <a:pPr algn="ctr"/>
            <a:r>
              <a:rPr lang="en-US" sz="3200" b="1" dirty="0" smtClean="0">
                <a:solidFill>
                  <a:srgbClr val="0000FF"/>
                </a:solidFill>
              </a:rPr>
              <a:t>Challenges and Opportunities</a:t>
            </a:r>
            <a:endParaRPr lang="en-US" sz="3200" b="1" dirty="0">
              <a:solidFill>
                <a:srgbClr val="0000FF"/>
              </a:solidFill>
            </a:endParaRPr>
          </a:p>
        </p:txBody>
      </p:sp>
    </p:spTree>
    <p:extLst>
      <p:ext uri="{BB962C8B-B14F-4D97-AF65-F5344CB8AC3E}">
        <p14:creationId xmlns:p14="http://schemas.microsoft.com/office/powerpoint/2010/main" val="40644571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FF"/>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115</a:t>
            </a:fld>
            <a:endParaRPr lang="en-US" sz="1600">
              <a:solidFill>
                <a:srgbClr val="000000"/>
              </a:solidFill>
              <a:latin typeface="Garamond" charset="0"/>
            </a:endParaRPr>
          </a:p>
        </p:txBody>
      </p:sp>
    </p:spTree>
    <p:extLst>
      <p:ext uri="{BB962C8B-B14F-4D97-AF65-F5344CB8AC3E}">
        <p14:creationId xmlns:p14="http://schemas.microsoft.com/office/powerpoint/2010/main" val="16224623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p:txBody>
          <a:bodyPr/>
          <a:lstStyle/>
          <a:p>
            <a:r>
              <a:rPr lang="en-US">
                <a:latin typeface="Garamond" charset="0"/>
                <a:ea typeface="ＭＳ Ｐゴシック" charset="0"/>
                <a:cs typeface="ＭＳ Ｐゴシック" charset="0"/>
              </a:rPr>
              <a:t>Limits of Charge Memory</a:t>
            </a:r>
          </a:p>
        </p:txBody>
      </p:sp>
      <p:sp>
        <p:nvSpPr>
          <p:cNvPr id="261122" name="Content Placeholder 2"/>
          <p:cNvSpPr>
            <a:spLocks noGrp="1"/>
          </p:cNvSpPr>
          <p:nvPr>
            <p:ph idx="1"/>
          </p:nvPr>
        </p:nvSpPr>
        <p:spPr>
          <a:xfrm>
            <a:off x="228600" y="996950"/>
            <a:ext cx="8777288" cy="5194300"/>
          </a:xfrm>
        </p:spPr>
        <p:txBody>
          <a:bodyPr/>
          <a:lstStyle/>
          <a:p>
            <a:r>
              <a:rPr lang="en-US" sz="2800">
                <a:latin typeface="Tahoma" charset="0"/>
                <a:ea typeface="ＭＳ Ｐゴシック" charset="0"/>
                <a:cs typeface="ＭＳ Ｐゴシック" charset="0"/>
              </a:rPr>
              <a:t>Difficult charge placement and control</a:t>
            </a:r>
          </a:p>
          <a:p>
            <a:pPr lvl="1"/>
            <a:r>
              <a:rPr lang="en-US" sz="2400">
                <a:latin typeface="Tahoma" charset="0"/>
                <a:ea typeface="ＭＳ Ｐゴシック" charset="0"/>
              </a:rPr>
              <a:t>Flash: floating gate charge</a:t>
            </a:r>
          </a:p>
          <a:p>
            <a:pPr lvl="1"/>
            <a:r>
              <a:rPr lang="en-US" sz="2400">
                <a:latin typeface="Tahoma" charset="0"/>
                <a:ea typeface="ＭＳ Ｐゴシック" charset="0"/>
              </a:rPr>
              <a:t>DRAM: capacitor charge, transistor leakage</a:t>
            </a:r>
          </a:p>
          <a:p>
            <a:endParaRPr lang="en-US" sz="1400">
              <a:latin typeface="Tahoma" charset="0"/>
              <a:ea typeface="ＭＳ Ｐゴシック" charset="0"/>
              <a:cs typeface="ＭＳ Ｐゴシック" charset="0"/>
            </a:endParaRPr>
          </a:p>
          <a:p>
            <a:r>
              <a:rPr lang="en-US" sz="3000">
                <a:solidFill>
                  <a:srgbClr val="FF0000"/>
                </a:solidFill>
                <a:latin typeface="Tahoma" charset="0"/>
                <a:ea typeface="ＭＳ Ｐゴシック" charset="0"/>
                <a:cs typeface="ＭＳ Ｐゴシック" charset="0"/>
              </a:rPr>
              <a:t>Reliable sensing becomes difficult as charge storage unit size reduces</a:t>
            </a:r>
          </a:p>
        </p:txBody>
      </p:sp>
      <p:sp>
        <p:nvSpPr>
          <p:cNvPr id="26112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4E2A71C-AAD6-1343-AD29-0DFA78FE85A5}" type="slidenum">
              <a:rPr lang="en-US" sz="1600">
                <a:solidFill>
                  <a:srgbClr val="000000"/>
                </a:solidFill>
                <a:latin typeface="Garamond" charset="0"/>
                <a:cs typeface="Arial" charset="0"/>
              </a:rPr>
              <a:pPr eaLnBrk="1" hangingPunct="1"/>
              <a:t>116</a:t>
            </a:fld>
            <a:endParaRPr lang="en-US" sz="1600">
              <a:solidFill>
                <a:srgbClr val="000000"/>
              </a:solidFill>
              <a:latin typeface="Garamond" charset="0"/>
              <a:cs typeface="Arial" charset="0"/>
            </a:endParaRPr>
          </a:p>
        </p:txBody>
      </p:sp>
      <p:pic>
        <p:nvPicPr>
          <p:cNvPr id="261124"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605213"/>
            <a:ext cx="8140700" cy="271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683427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117</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2663258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[ITRS])</a:t>
            </a: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118</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a:extLst>
              <a:ext uri="{28A0092B-C50C-407E-A947-70E740481C1C}">
                <a14:useLocalDpi xmlns:a14="http://schemas.microsoft.com/office/drawing/2010/main" val="0"/>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18676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Phase Change Memory: 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a:t>
            </a:r>
            <a:r>
              <a:rPr lang="en-US" dirty="0" smtClean="0">
                <a:solidFill>
                  <a:srgbClr val="008000"/>
                </a:solidFill>
                <a:latin typeface="Tahoma" charset="0"/>
                <a:ea typeface="ＭＳ Ｐゴシック" charset="0"/>
              </a:rPr>
              <a:t>volatile </a:t>
            </a:r>
            <a:r>
              <a:rPr lang="en-US" dirty="0" smtClean="0">
                <a:solidFill>
                  <a:srgbClr val="008000"/>
                </a:solidFill>
                <a:latin typeface="Tahoma" charset="0"/>
                <a:ea typeface="ＭＳ Ｐゴシック" charset="0"/>
                <a:sym typeface="Wingdings"/>
              </a:rPr>
              <a:t> Persistent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latencies: ~4-15x DRAM (especially write)</a:t>
            </a:r>
          </a:p>
          <a:p>
            <a:pPr lvl="1" eaLnBrk="1" hangingPunct="1"/>
            <a:r>
              <a:rPr lang="en-US" dirty="0">
                <a:solidFill>
                  <a:srgbClr val="FF0000"/>
                </a:solidFill>
                <a:latin typeface="Tahoma" charset="0"/>
                <a:ea typeface="ＭＳ Ｐゴシック" charset="0"/>
              </a:rPr>
              <a:t>Higher active energy: ~2-50x DRAM (especially write)</a:t>
            </a:r>
          </a:p>
          <a:p>
            <a:pPr lvl="1" eaLnBrk="1" hangingPunct="1"/>
            <a:r>
              <a:rPr lang="en-US" dirty="0">
                <a:solidFill>
                  <a:srgbClr val="FF0000"/>
                </a:solidFill>
                <a:latin typeface="Tahoma" charset="0"/>
                <a:ea typeface="ＭＳ Ｐゴシック" charset="0"/>
              </a:rPr>
              <a:t>Lower endurance (a cell dies after ~10</a:t>
            </a:r>
            <a:r>
              <a:rPr lang="en-US" baseline="30000" dirty="0">
                <a:solidFill>
                  <a:srgbClr val="FF0000"/>
                </a:solidFill>
                <a:latin typeface="Tahoma" charset="0"/>
                <a:ea typeface="ＭＳ Ｐゴシック" charset="0"/>
              </a:rPr>
              <a:t>8</a:t>
            </a:r>
            <a:r>
              <a:rPr lang="en-US" dirty="0">
                <a:solidFill>
                  <a:srgbClr val="FF0000"/>
                </a:solidFill>
                <a:latin typeface="Tahoma" charset="0"/>
                <a:ea typeface="ＭＳ Ｐゴシック" charset="0"/>
              </a:rPr>
              <a:t> writes</a:t>
            </a:r>
            <a:r>
              <a:rPr lang="en-US" dirty="0" smtClean="0">
                <a:solidFill>
                  <a:srgbClr val="FF0000"/>
                </a:solidFill>
                <a:latin typeface="Tahoma" charset="0"/>
                <a:ea typeface="ＭＳ Ｐゴシック" charset="0"/>
              </a:rPr>
              <a:t>)</a:t>
            </a:r>
          </a:p>
          <a:p>
            <a:pPr lvl="1" eaLnBrk="1" hangingPunct="1"/>
            <a:r>
              <a:rPr lang="en-US" dirty="0" smtClean="0">
                <a:solidFill>
                  <a:srgbClr val="FF0000"/>
                </a:solidFill>
                <a:latin typeface="Tahoma" charset="0"/>
                <a:ea typeface="ＭＳ Ｐゴシック" charset="0"/>
              </a:rPr>
              <a:t>Reliability issues (resistance drift)</a:t>
            </a:r>
            <a:endParaRPr lang="en-US" dirty="0">
              <a:solidFill>
                <a:srgbClr val="FF0000"/>
              </a:solidFill>
              <a:latin typeface="Tahoma" charset="0"/>
              <a:ea typeface="ＭＳ Ｐゴシック" charset="0"/>
            </a:endParaRPr>
          </a:p>
          <a:p>
            <a:pPr lvl="1" eaLnBrk="1" hangingPunct="1"/>
            <a:endParaRPr lang="en-US" sz="20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Challenges in enabling PCM as DRAM replacement/helper:</a:t>
            </a:r>
          </a:p>
          <a:p>
            <a:pPr lvl="1" eaLnBrk="1" hangingPunct="1"/>
            <a:r>
              <a:rPr lang="en-US" dirty="0">
                <a:solidFill>
                  <a:srgbClr val="0000FF"/>
                </a:solidFill>
                <a:latin typeface="Tahoma" charset="0"/>
                <a:ea typeface="ＭＳ Ｐゴシック" charset="0"/>
              </a:rPr>
              <a:t>Mitigate PCM shortcomings</a:t>
            </a:r>
          </a:p>
          <a:p>
            <a:pPr lvl="1" eaLnBrk="1" hangingPunct="1"/>
            <a:r>
              <a:rPr lang="en-US" dirty="0">
                <a:solidFill>
                  <a:srgbClr val="0000FF"/>
                </a:solidFill>
                <a:latin typeface="Tahoma" charset="0"/>
                <a:ea typeface="ＭＳ Ｐゴシック" charset="0"/>
              </a:rPr>
              <a:t>Find the right way to place PCM in the </a:t>
            </a:r>
            <a:r>
              <a:rPr lang="en-US" dirty="0" smtClean="0">
                <a:solidFill>
                  <a:srgbClr val="0000FF"/>
                </a:solidFill>
                <a:latin typeface="Tahoma" charset="0"/>
                <a:ea typeface="ＭＳ Ｐゴシック" charset="0"/>
              </a:rPr>
              <a:t>system</a:t>
            </a:r>
            <a:endParaRPr lang="en-US" dirty="0">
              <a:solidFill>
                <a:srgbClr val="0000FF"/>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2FE82CC-7BA9-6841-9A5F-3367483BAFFF}" type="slidenum">
              <a:rPr lang="en-US" sz="1600">
                <a:solidFill>
                  <a:srgbClr val="000000"/>
                </a:solidFill>
                <a:latin typeface="Garamond" charset="0"/>
              </a:rPr>
              <a:pPr eaLnBrk="1" hangingPunct="1"/>
              <a:t>119</a:t>
            </a:fld>
            <a:endParaRPr lang="en-US" sz="1600">
              <a:solidFill>
                <a:srgbClr val="000000"/>
              </a:solidFill>
              <a:latin typeface="Garamond" charset="0"/>
            </a:endParaRPr>
          </a:p>
        </p:txBody>
      </p:sp>
    </p:spTree>
    <p:extLst>
      <p:ext uri="{BB962C8B-B14F-4D97-AF65-F5344CB8AC3E}">
        <p14:creationId xmlns:p14="http://schemas.microsoft.com/office/powerpoint/2010/main" val="42778253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12" end="1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699">
                                            <p:txEl>
                                              <p:pRg st="13" end="1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69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12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78855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120</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40061938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121</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471"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2052973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An Initial Study: Replace DRAM with PCM</a:t>
            </a:r>
            <a:endParaRPr lang="en-US" dirty="0">
              <a:latin typeface="Garamond" charset="0"/>
              <a:ea typeface="ＭＳ Ｐゴシック" charset="0"/>
              <a:cs typeface="ＭＳ Ｐゴシック" charset="0"/>
            </a:endParaRPr>
          </a:p>
        </p:txBody>
      </p:sp>
      <p:sp>
        <p:nvSpPr>
          <p:cNvPr id="45059" name="Content Placeholder 2"/>
          <p:cNvSpPr>
            <a:spLocks noGrp="1"/>
          </p:cNvSpPr>
          <p:nvPr>
            <p:ph idx="1"/>
          </p:nvPr>
        </p:nvSpPr>
        <p:spPr>
          <a:xfrm>
            <a:off x="228600" y="996950"/>
            <a:ext cx="8807896" cy="5194300"/>
          </a:xfrm>
        </p:spPr>
        <p:txBody>
          <a:bodyPr/>
          <a:lstStyle/>
          <a:p>
            <a:r>
              <a:rPr lang="en-US" dirty="0" smtClean="0">
                <a:latin typeface="Tahoma" charset="0"/>
                <a:ea typeface="ＭＳ Ｐゴシック" charset="0"/>
                <a:cs typeface="ＭＳ Ｐゴシック" charset="0"/>
              </a:rPr>
              <a:t>Lee, </a:t>
            </a:r>
            <a:r>
              <a:rPr lang="en-US" dirty="0" err="1" smtClean="0">
                <a:latin typeface="Tahoma" charset="0"/>
                <a:ea typeface="ＭＳ Ｐゴシック" charset="0"/>
                <a:cs typeface="ＭＳ Ｐゴシック" charset="0"/>
              </a:rPr>
              <a:t>Ipek</a:t>
            </a:r>
            <a:r>
              <a:rPr lang="en-US" dirty="0" smtClean="0">
                <a:latin typeface="Tahoma" charset="0"/>
                <a:ea typeface="ＭＳ Ｐゴシック" charset="0"/>
                <a:cs typeface="ＭＳ Ｐゴシック" charset="0"/>
              </a:rPr>
              <a:t>, Mutlu, Burger, </a:t>
            </a:r>
            <a:r>
              <a:rPr lang="ja-JP" altLang="en-US" dirty="0" smtClean="0">
                <a:latin typeface="Tahoma" charset="0"/>
                <a:ea typeface="ＭＳ Ｐゴシック" charset="0"/>
                <a:cs typeface="ＭＳ Ｐゴシック" charset="0"/>
              </a:rPr>
              <a:t>“</a:t>
            </a:r>
            <a:r>
              <a:rPr lang="en-US" dirty="0" smtClean="0">
                <a:solidFill>
                  <a:srgbClr val="0000FF"/>
                </a:solidFill>
                <a:latin typeface="Tahoma" charset="0"/>
                <a:ea typeface="ＭＳ Ｐゴシック" charset="0"/>
                <a:cs typeface="ＭＳ Ｐゴシック" charset="0"/>
              </a:rPr>
              <a:t>Architecting Phase Change Memory as a Scalable DRAM Alternative</a:t>
            </a:r>
            <a:r>
              <a:rPr lang="en-US" dirty="0" smtClean="0">
                <a:latin typeface="Tahoma" charset="0"/>
                <a:ea typeface="ＭＳ Ｐゴシック" charset="0"/>
                <a:cs typeface="ＭＳ Ｐゴシック" charset="0"/>
              </a:rPr>
              <a:t>,</a:t>
            </a:r>
            <a:r>
              <a:rPr lang="ja-JP" altLang="en-US" dirty="0" smtClean="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 ISCA 2009.</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Surveyed prototypes from 2003-</a:t>
            </a:r>
            <a:r>
              <a:rPr lang="en-US" dirty="0" smtClean="0">
                <a:latin typeface="Tahoma" charset="0"/>
                <a:ea typeface="ＭＳ Ｐゴシック" charset="0"/>
                <a:cs typeface="ＭＳ Ｐゴシック" charset="0"/>
              </a:rPr>
              <a:t>2008 (e.g. </a:t>
            </a:r>
            <a:r>
              <a:rPr lang="en-US" dirty="0">
                <a:latin typeface="Tahoma" charset="0"/>
                <a:ea typeface="ＭＳ Ｐゴシック" charset="0"/>
                <a:cs typeface="ＭＳ Ｐゴシック" charset="0"/>
              </a:rPr>
              <a:t>IEDM, VLSI, ISSCC)</a:t>
            </a:r>
          </a:p>
          <a:p>
            <a:pPr lvl="1"/>
            <a:r>
              <a:rPr lang="en-US" dirty="0">
                <a:latin typeface="Tahoma" charset="0"/>
                <a:ea typeface="ＭＳ Ｐゴシック" charset="0"/>
                <a:cs typeface="ＭＳ Ｐゴシック" charset="0"/>
              </a:rPr>
              <a:t>Derived </a:t>
            </a:r>
            <a:r>
              <a:rPr lang="en-US" dirty="0" smtClean="0">
                <a:latin typeface="Tahoma" charset="0"/>
                <a:ea typeface="ＭＳ Ｐゴシック" charset="0"/>
                <a:cs typeface="ＭＳ Ｐゴシック" charset="0"/>
              </a:rPr>
              <a:t>“average” PCM </a:t>
            </a:r>
            <a:r>
              <a:rPr lang="en-US" dirty="0">
                <a:latin typeface="Tahoma" charset="0"/>
                <a:ea typeface="ＭＳ Ｐゴシック" charset="0"/>
                <a:cs typeface="ＭＳ Ｐゴシック" charset="0"/>
              </a:rPr>
              <a:t>parameters for F=</a:t>
            </a:r>
            <a:r>
              <a:rPr lang="en-US" dirty="0" smtClean="0">
                <a:latin typeface="Tahoma" charset="0"/>
                <a:ea typeface="ＭＳ Ｐゴシック" charset="0"/>
                <a:cs typeface="ＭＳ Ｐゴシック" charset="0"/>
              </a:rPr>
              <a:t>90nm</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082A579-E316-044F-805A-ED8A38B34982}" type="slidenum">
              <a:rPr lang="en-US" sz="1600">
                <a:solidFill>
                  <a:srgbClr val="000000"/>
                </a:solidFill>
                <a:latin typeface="Garamond" charset="0"/>
              </a:rPr>
              <a:pPr eaLnBrk="1" hangingPunct="1"/>
              <a:t>122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284984"/>
            <a:ext cx="8401050" cy="307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611560" y="5301208"/>
            <a:ext cx="216024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 name="Rectangle 6"/>
          <p:cNvSpPr/>
          <p:nvPr/>
        </p:nvSpPr>
        <p:spPr>
          <a:xfrm>
            <a:off x="4876800" y="4199384"/>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Rectangle 7"/>
          <p:cNvSpPr/>
          <p:nvPr/>
        </p:nvSpPr>
        <p:spPr>
          <a:xfrm>
            <a:off x="4876800" y="5775772"/>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2341434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228600" y="152400"/>
            <a:ext cx="8915400" cy="1066800"/>
          </a:xfrm>
        </p:spPr>
        <p:txBody>
          <a:bodyPr/>
          <a:lstStyle/>
          <a:p>
            <a:r>
              <a:rPr lang="en-US" sz="3500">
                <a:solidFill>
                  <a:srgbClr val="006633"/>
                </a:solidFill>
                <a:latin typeface="Garamond" charset="0"/>
                <a:ea typeface="ＭＳ Ｐゴシック" charset="0"/>
                <a:cs typeface="ＭＳ Ｐゴシック" charset="0"/>
              </a:rPr>
              <a:t>Results: Naïve Replacement of DRAM with PCM</a:t>
            </a:r>
            <a:endParaRPr lang="en-US">
              <a:latin typeface="Garamond" charset="0"/>
              <a:ea typeface="ＭＳ Ｐゴシック" charset="0"/>
              <a:cs typeface="ＭＳ Ｐゴシック" charset="0"/>
            </a:endParaRPr>
          </a:p>
        </p:txBody>
      </p:sp>
      <p:sp>
        <p:nvSpPr>
          <p:cNvPr id="55299" name="Content Placeholder 2"/>
          <p:cNvSpPr>
            <a:spLocks noGrp="1"/>
          </p:cNvSpPr>
          <p:nvPr>
            <p:ph idx="1"/>
          </p:nvPr>
        </p:nvSpPr>
        <p:spPr>
          <a:xfrm>
            <a:off x="228600" y="996950"/>
            <a:ext cx="8915400" cy="5194300"/>
          </a:xfrm>
        </p:spPr>
        <p:txBody>
          <a:bodyPr/>
          <a:lstStyle/>
          <a:p>
            <a:r>
              <a:rPr lang="en-US" sz="2200" dirty="0">
                <a:latin typeface="Tahoma" charset="0"/>
                <a:ea typeface="ＭＳ Ｐゴシック" charset="0"/>
                <a:cs typeface="ＭＳ Ｐゴシック" charset="0"/>
              </a:rPr>
              <a:t>Replace DRAM with PCM in a 4-core, 4MB L2 system</a:t>
            </a:r>
          </a:p>
          <a:p>
            <a:r>
              <a:rPr lang="en-US" sz="2200" dirty="0">
                <a:latin typeface="Tahoma" charset="0"/>
                <a:ea typeface="ＭＳ Ｐゴシック" charset="0"/>
                <a:cs typeface="ＭＳ Ｐゴシック" charset="0"/>
              </a:rPr>
              <a:t>PCM organized the same as DRAM: row buffers, banks, peripherals</a:t>
            </a:r>
          </a:p>
          <a:p>
            <a:r>
              <a:rPr lang="en-US" sz="2200" dirty="0">
                <a:solidFill>
                  <a:srgbClr val="FF0000"/>
                </a:solidFill>
                <a:latin typeface="Tahoma" charset="0"/>
                <a:ea typeface="ＭＳ Ｐゴシック" charset="0"/>
                <a:cs typeface="ＭＳ Ｐゴシック" charset="0"/>
              </a:rPr>
              <a:t>1.6x delay, 2.2x energy, 500-hour average lifetime</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r>
              <a:rPr lang="en-US" sz="2200" dirty="0">
                <a:latin typeface="Tahoma" charset="0"/>
                <a:ea typeface="ＭＳ Ｐゴシック" charset="0"/>
                <a:cs typeface="ＭＳ Ｐゴシック" charset="0"/>
              </a:rPr>
              <a:t>Lee, </a:t>
            </a:r>
            <a:r>
              <a:rPr lang="en-US" sz="2200" dirty="0" err="1">
                <a:latin typeface="Tahoma" charset="0"/>
                <a:ea typeface="ＭＳ Ｐゴシック" charset="0"/>
                <a:cs typeface="ＭＳ Ｐゴシック" charset="0"/>
              </a:rPr>
              <a:t>Ipek</a:t>
            </a:r>
            <a:r>
              <a:rPr lang="en-US" sz="2200" dirty="0">
                <a:latin typeface="Tahoma" charset="0"/>
                <a:ea typeface="ＭＳ Ｐゴシック" charset="0"/>
                <a:cs typeface="ＭＳ Ｐゴシック" charset="0"/>
              </a:rPr>
              <a:t>, Mutlu, Burger, </a:t>
            </a:r>
            <a:r>
              <a:rPr lang="ja-JP" altLang="en-US" sz="2200" dirty="0">
                <a:latin typeface="Tahoma" charset="0"/>
                <a:ea typeface="ＭＳ Ｐゴシック" charset="0"/>
                <a:cs typeface="ＭＳ Ｐゴシック" charset="0"/>
              </a:rPr>
              <a:t>“</a:t>
            </a:r>
            <a:r>
              <a:rPr lang="en-US" sz="2200" dirty="0">
                <a:solidFill>
                  <a:srgbClr val="0000FF"/>
                </a:solidFill>
                <a:latin typeface="Tahoma" charset="0"/>
                <a:ea typeface="ＭＳ Ｐゴシック" charset="0"/>
                <a:cs typeface="ＭＳ Ｐゴシック" charset="0"/>
              </a:rPr>
              <a:t>Architecting Phase Change Memory as a Scalable DRAM Alternative</a:t>
            </a:r>
            <a:r>
              <a:rPr lang="en-US" sz="2200" dirty="0">
                <a:latin typeface="Tahoma" charset="0"/>
                <a:ea typeface="ＭＳ Ｐゴシック" charset="0"/>
                <a:cs typeface="ＭＳ Ｐゴシック" charset="0"/>
              </a:rPr>
              <a:t>,</a:t>
            </a:r>
            <a:r>
              <a:rPr lang="ja-JP" altLang="en-US" sz="2200" dirty="0">
                <a:latin typeface="Tahoma" charset="0"/>
                <a:ea typeface="ＭＳ Ｐゴシック" charset="0"/>
                <a:cs typeface="ＭＳ Ｐゴシック" charset="0"/>
              </a:rPr>
              <a:t>”</a:t>
            </a:r>
            <a:r>
              <a:rPr lang="en-US" sz="2200" dirty="0">
                <a:latin typeface="Tahoma" charset="0"/>
                <a:ea typeface="ＭＳ Ｐゴシック" charset="0"/>
                <a:cs typeface="ＭＳ Ｐゴシック" charset="0"/>
              </a:rPr>
              <a:t> ISCA 2009.</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553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05DDA85-8629-3848-BCAD-65B9EC188183}" type="slidenum">
              <a:rPr lang="en-US" sz="1600">
                <a:solidFill>
                  <a:srgbClr val="000000"/>
                </a:solidFill>
                <a:latin typeface="Garamond" charset="0"/>
              </a:rPr>
              <a:pPr eaLnBrk="1" hangingPunct="1"/>
              <a:t>123</a:t>
            </a:fld>
            <a:endParaRPr lang="en-US" sz="1600">
              <a:solidFill>
                <a:srgbClr val="000000"/>
              </a:solidFill>
              <a:latin typeface="Garamond" charset="0"/>
            </a:endParaRPr>
          </a:p>
        </p:txBody>
      </p:sp>
      <p:pic>
        <p:nvPicPr>
          <p:cNvPr id="5530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0" y="2362200"/>
            <a:ext cx="8280400"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33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Results: Architected PCM as Main Memory </a:t>
            </a:r>
          </a:p>
        </p:txBody>
      </p:sp>
      <p:sp>
        <p:nvSpPr>
          <p:cNvPr id="3" name="Content Placeholder 2"/>
          <p:cNvSpPr>
            <a:spLocks noGrp="1"/>
          </p:cNvSpPr>
          <p:nvPr>
            <p:ph idx="1"/>
          </p:nvPr>
        </p:nvSpPr>
        <p:spPr>
          <a:xfrm>
            <a:off x="228600" y="996950"/>
            <a:ext cx="8915400" cy="5194300"/>
          </a:xfrm>
        </p:spPr>
        <p:txBody>
          <a:bodyPr/>
          <a:lstStyle/>
          <a:p>
            <a:r>
              <a:rPr lang="en-US" sz="2200" dirty="0">
                <a:solidFill>
                  <a:srgbClr val="FF0000"/>
                </a:solidFill>
                <a:latin typeface="Tahoma" charset="0"/>
                <a:ea typeface="ＭＳ Ｐゴシック" charset="0"/>
                <a:cs typeface="ＭＳ Ｐゴシック" charset="0"/>
              </a:rPr>
              <a:t>1.2x delay, 1.0x energy, 5.6-year average lifetime</a:t>
            </a:r>
          </a:p>
          <a:p>
            <a:r>
              <a:rPr lang="en-US" sz="2200" dirty="0">
                <a:latin typeface="Tahoma" charset="0"/>
                <a:ea typeface="ＭＳ Ｐゴシック" charset="0"/>
                <a:cs typeface="ＭＳ Ｐゴシック" charset="0"/>
              </a:rPr>
              <a:t>Scaling improves energy, endurance, density</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sz="2100" dirty="0">
                <a:latin typeface="Tahoma" charset="0"/>
                <a:ea typeface="ＭＳ Ｐゴシック" charset="0"/>
                <a:cs typeface="ＭＳ Ｐゴシック" charset="0"/>
              </a:rPr>
              <a:t>Caveat 1: Worst-case lifetime is much shorter (no guarantees)</a:t>
            </a:r>
          </a:p>
          <a:p>
            <a:r>
              <a:rPr lang="en-US" sz="2100" dirty="0">
                <a:latin typeface="Tahoma" charset="0"/>
                <a:ea typeface="ＭＳ Ｐゴシック" charset="0"/>
                <a:cs typeface="ＭＳ Ｐゴシック" charset="0"/>
              </a:rPr>
              <a:t>Caveat 2: Intensive applications see large performance and energy </a:t>
            </a:r>
            <a:r>
              <a:rPr lang="en-US" sz="2100" dirty="0" smtClean="0">
                <a:latin typeface="Tahoma" charset="0"/>
                <a:ea typeface="ＭＳ Ｐゴシック" charset="0"/>
                <a:cs typeface="ＭＳ Ｐゴシック" charset="0"/>
              </a:rPr>
              <a:t>hits</a:t>
            </a:r>
          </a:p>
          <a:p>
            <a:r>
              <a:rPr lang="en-US" sz="2100" dirty="0" smtClean="0">
                <a:latin typeface="Tahoma" charset="0"/>
                <a:ea typeface="ＭＳ Ｐゴシック" charset="0"/>
                <a:cs typeface="ＭＳ Ｐゴシック" charset="0"/>
              </a:rPr>
              <a:t>Caveat 3: Optimistic PCM parameters?</a:t>
            </a:r>
            <a:endParaRPr lang="en-US" sz="2100" dirty="0">
              <a:latin typeface="Tahoma" charset="0"/>
              <a:ea typeface="ＭＳ Ｐゴシック" charset="0"/>
              <a:cs typeface="ＭＳ Ｐゴシック" charset="0"/>
            </a:endParaRPr>
          </a:p>
        </p:txBody>
      </p:sp>
      <p:sp>
        <p:nvSpPr>
          <p:cNvPr id="5734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CCB8ED4-A500-C744-ACEF-D399903418A2}" type="slidenum">
              <a:rPr lang="en-US" sz="1600">
                <a:solidFill>
                  <a:srgbClr val="000000"/>
                </a:solidFill>
                <a:latin typeface="Garamond" charset="0"/>
              </a:rPr>
              <a:pPr eaLnBrk="1" hangingPunct="1"/>
              <a:t>124</a:t>
            </a:fld>
            <a:endParaRPr lang="en-US" sz="1600">
              <a:solidFill>
                <a:srgbClr val="000000"/>
              </a:solidFill>
              <a:latin typeface="Garamond" charset="0"/>
            </a:endParaRPr>
          </a:p>
        </p:txBody>
      </p:sp>
      <p:pic>
        <p:nvPicPr>
          <p:cNvPr id="5734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949450"/>
            <a:ext cx="8337550"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08801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A More Viable Approach: Hybrid Memory </a:t>
            </a:r>
            <a:r>
              <a:rPr lang="en-US" sz="3400"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latin typeface="Tahoma"/>
              </a:rPr>
              <a:t>Phase Change Memory (or Tech. X)</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Tree>
    <p:extLst>
      <p:ext uri="{BB962C8B-B14F-4D97-AF65-F5344CB8AC3E}">
        <p14:creationId xmlns:p14="http://schemas.microsoft.com/office/powerpoint/2010/main" val="13514163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Data Placement Between DRAM and PCM</a:t>
            </a:r>
            <a:endParaRPr lang="en-US" dirty="0"/>
          </a:p>
        </p:txBody>
      </p:sp>
      <p:sp>
        <p:nvSpPr>
          <p:cNvPr id="3" name="Content Placeholder 2"/>
          <p:cNvSpPr>
            <a:spLocks noGrp="1"/>
          </p:cNvSpPr>
          <p:nvPr>
            <p:ph idx="1"/>
          </p:nvPr>
        </p:nvSpPr>
        <p:spPr/>
        <p:txBody>
          <a:bodyPr/>
          <a:lstStyle/>
          <a:p>
            <a:r>
              <a:rPr lang="en-US" dirty="0" smtClean="0"/>
              <a:t>Idea: Characterize data access patterns and guide data placement in hybrid memory</a:t>
            </a:r>
          </a:p>
          <a:p>
            <a:endParaRPr lang="en-US" dirty="0"/>
          </a:p>
          <a:p>
            <a:r>
              <a:rPr lang="en-US" dirty="0" smtClean="0"/>
              <a:t>Streaming accesses: As fast in PCM as in DRAM</a:t>
            </a:r>
          </a:p>
          <a:p>
            <a:endParaRPr lang="en-US" dirty="0"/>
          </a:p>
          <a:p>
            <a:r>
              <a:rPr lang="en-US" dirty="0" smtClean="0"/>
              <a:t>Random accesses: Much faster in DRAM</a:t>
            </a:r>
          </a:p>
          <a:p>
            <a:endParaRPr lang="en-US" dirty="0"/>
          </a:p>
          <a:p>
            <a:r>
              <a:rPr lang="en-US" dirty="0" smtClean="0"/>
              <a:t>Idea: </a:t>
            </a:r>
            <a:r>
              <a:rPr lang="en-US" dirty="0" smtClean="0">
                <a:solidFill>
                  <a:srgbClr val="FF0000"/>
                </a:solidFill>
              </a:rPr>
              <a:t>Place random access data with some reuse in DRAM; streaming data in PCM</a:t>
            </a:r>
          </a:p>
          <a:p>
            <a:endParaRPr lang="en-US" dirty="0"/>
          </a:p>
          <a:p>
            <a:r>
              <a:rPr lang="en-US" dirty="0"/>
              <a:t>Yoon+, “</a:t>
            </a:r>
            <a:r>
              <a:rPr lang="en-US" dirty="0">
                <a:solidFill>
                  <a:srgbClr val="0000FF"/>
                </a:solidFill>
              </a:rPr>
              <a:t>Row Buffer Locality-Aware Data Placement in Hybrid Memories</a:t>
            </a:r>
            <a:r>
              <a:rPr lang="en-US" dirty="0"/>
              <a:t>,” ICCD 2012 Best Paper Award.</a:t>
            </a:r>
          </a:p>
          <a:p>
            <a:endParaRPr lang="en-US" dirty="0"/>
          </a:p>
        </p:txBody>
      </p:sp>
      <p:sp>
        <p:nvSpPr>
          <p:cNvPr id="4" name="Slide Number Placeholder 3"/>
          <p:cNvSpPr>
            <a:spLocks noGrp="1"/>
          </p:cNvSpPr>
          <p:nvPr>
            <p:ph type="sldNum" sz="quarter" idx="11"/>
          </p:nvPr>
        </p:nvSpPr>
        <p:spPr/>
        <p:txBody>
          <a:bodyPr/>
          <a:lstStyle/>
          <a:p>
            <a:fld id="{481389B1-16D0-EE4E-960B-3BEB333B27E2}" type="slidenum">
              <a:rPr lang="en-US" smtClean="0"/>
              <a:pPr/>
              <a:t>126</a:t>
            </a:fld>
            <a:endParaRPr lang="en-US"/>
          </a:p>
        </p:txBody>
      </p:sp>
    </p:spTree>
    <p:extLst>
      <p:ext uri="{BB962C8B-B14F-4D97-AF65-F5344CB8AC3E}">
        <p14:creationId xmlns:p14="http://schemas.microsoft.com/office/powerpoint/2010/main" val="35553777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a:graphicFrameLocks/>
          </p:cNvGraphicFramePr>
          <p:nvPr>
            <p:extLst>
              <p:ext uri="{D42A27DB-BD31-4B8C-83A1-F6EECF244321}">
                <p14:modId xmlns:p14="http://schemas.microsoft.com/office/powerpoint/2010/main" val="2501585618"/>
              </p:ext>
            </p:extLst>
          </p:nvPr>
        </p:nvGraphicFramePr>
        <p:xfrm>
          <a:off x="902082" y="1417638"/>
          <a:ext cx="7065701" cy="4938711"/>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p:cNvSpPr/>
          <p:nvPr/>
        </p:nvSpPr>
        <p:spPr>
          <a:xfrm>
            <a:off x="0" y="1880315"/>
            <a:ext cx="9144000" cy="4468669"/>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base">
              <a:spcBef>
                <a:spcPct val="0"/>
              </a:spcBef>
              <a:spcAft>
                <a:spcPct val="0"/>
              </a:spcAft>
            </a:pPr>
            <a:endParaRPr lang="en-US">
              <a:solidFill>
                <a:prstClr val="black"/>
              </a:solidFill>
              <a:latin typeface="Calibri"/>
            </a:endParaRPr>
          </a:p>
        </p:txBody>
      </p:sp>
      <p:graphicFrame>
        <p:nvGraphicFramePr>
          <p:cNvPr id="13" name="Chart 12"/>
          <p:cNvGraphicFramePr>
            <a:graphicFrameLocks/>
          </p:cNvGraphicFramePr>
          <p:nvPr>
            <p:extLst>
              <p:ext uri="{D42A27DB-BD31-4B8C-83A1-F6EECF244321}">
                <p14:modId xmlns:p14="http://schemas.microsoft.com/office/powerpoint/2010/main" val="3384608883"/>
              </p:ext>
            </p:extLst>
          </p:nvPr>
        </p:nvGraphicFramePr>
        <p:xfrm>
          <a:off x="902083" y="1999737"/>
          <a:ext cx="3138021" cy="43492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p:cNvGraphicFramePr>
          <p:nvPr>
            <p:extLst>
              <p:ext uri="{D42A27DB-BD31-4B8C-83A1-F6EECF244321}">
                <p14:modId xmlns:p14="http://schemas.microsoft.com/office/powerpoint/2010/main" val="2491016133"/>
              </p:ext>
            </p:extLst>
          </p:nvPr>
        </p:nvGraphicFramePr>
        <p:xfrm>
          <a:off x="4847052" y="1999738"/>
          <a:ext cx="3107242" cy="4356612"/>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a:xfrm>
            <a:off x="457200" y="274638"/>
            <a:ext cx="8435280" cy="1143000"/>
          </a:xfrm>
        </p:spPr>
        <p:txBody>
          <a:bodyPr/>
          <a:lstStyle/>
          <a:p>
            <a:r>
              <a:rPr lang="en-US" dirty="0" smtClean="0"/>
              <a:t>Hybrid vs. All-PCM/DRAM </a:t>
            </a:r>
            <a:r>
              <a:rPr lang="en-US" sz="3000" dirty="0" smtClean="0"/>
              <a:t>[ICCD’12]</a:t>
            </a:r>
            <a:endParaRPr lang="en-US" sz="3000" dirty="0"/>
          </a:p>
        </p:txBody>
      </p:sp>
      <p:cxnSp>
        <p:nvCxnSpPr>
          <p:cNvPr id="15" name="Straight Arrow Connector 14"/>
          <p:cNvCxnSpPr/>
          <p:nvPr/>
        </p:nvCxnSpPr>
        <p:spPr>
          <a:xfrm flipV="1">
            <a:off x="2466641" y="3562350"/>
            <a:ext cx="0" cy="604839"/>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cxnSp>
        <p:nvCxnSpPr>
          <p:cNvPr id="16" name="Straight Arrow Connector 15"/>
          <p:cNvCxnSpPr/>
          <p:nvPr/>
        </p:nvCxnSpPr>
        <p:spPr>
          <a:xfrm>
            <a:off x="2906923" y="2512219"/>
            <a:ext cx="0" cy="1050131"/>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sp>
        <p:nvSpPr>
          <p:cNvPr id="9" name="TextBox 8"/>
          <p:cNvSpPr txBox="1"/>
          <p:nvPr/>
        </p:nvSpPr>
        <p:spPr>
          <a:xfrm>
            <a:off x="1307244" y="4745954"/>
            <a:ext cx="6632544" cy="830997"/>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2400" b="1" dirty="0" smtClean="0">
                <a:solidFill>
                  <a:srgbClr val="0000FF"/>
                </a:solidFill>
                <a:latin typeface="Calibri"/>
              </a:rPr>
              <a:t>31% better performance than all PCM, </a:t>
            </a:r>
          </a:p>
          <a:p>
            <a:pPr algn="ctr" defTabSz="457200" fontAlgn="base">
              <a:spcBef>
                <a:spcPct val="0"/>
              </a:spcBef>
              <a:spcAft>
                <a:spcPct val="0"/>
              </a:spcAft>
            </a:pPr>
            <a:r>
              <a:rPr lang="en-US" sz="2400" b="1" dirty="0" smtClean="0">
                <a:solidFill>
                  <a:srgbClr val="0000FF"/>
                </a:solidFill>
                <a:latin typeface="Calibri"/>
              </a:rPr>
              <a:t>within 29% of all DRAM performance</a:t>
            </a:r>
            <a:endParaRPr lang="en-US" sz="2400" b="1" dirty="0">
              <a:solidFill>
                <a:srgbClr val="0000FF"/>
              </a:solidFill>
              <a:latin typeface="Calibri"/>
            </a:endParaRPr>
          </a:p>
        </p:txBody>
      </p:sp>
      <p:sp>
        <p:nvSpPr>
          <p:cNvPr id="11" name="TextBox 10"/>
          <p:cNvSpPr txBox="1"/>
          <p:nvPr/>
        </p:nvSpPr>
        <p:spPr>
          <a:xfrm>
            <a:off x="1868805" y="3680103"/>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31%</a:t>
            </a:r>
            <a:endParaRPr lang="en-US" dirty="0">
              <a:solidFill>
                <a:srgbClr val="0000FF"/>
              </a:solidFill>
              <a:latin typeface="Calibri" charset="0"/>
              <a:ea typeface="ＭＳ Ｐゴシック" charset="0"/>
              <a:cs typeface="ＭＳ Ｐゴシック" charset="0"/>
            </a:endParaRPr>
          </a:p>
        </p:txBody>
      </p:sp>
      <p:sp>
        <p:nvSpPr>
          <p:cNvPr id="12" name="TextBox 11"/>
          <p:cNvSpPr txBox="1"/>
          <p:nvPr/>
        </p:nvSpPr>
        <p:spPr>
          <a:xfrm>
            <a:off x="2309087" y="2852618"/>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29%</a:t>
            </a:r>
            <a:endParaRPr lang="en-US" dirty="0">
              <a:solidFill>
                <a:srgbClr val="0000FF"/>
              </a:solidFill>
              <a:latin typeface="Calibri" charset="0"/>
              <a:ea typeface="ＭＳ Ｐゴシック" charset="0"/>
              <a:cs typeface="ＭＳ Ｐゴシック" charset="0"/>
            </a:endParaRPr>
          </a:p>
        </p:txBody>
      </p:sp>
      <p:sp>
        <p:nvSpPr>
          <p:cNvPr id="5" name="Rectangle 4"/>
          <p:cNvSpPr/>
          <p:nvPr/>
        </p:nvSpPr>
        <p:spPr>
          <a:xfrm>
            <a:off x="-36512" y="6474822"/>
            <a:ext cx="9060448" cy="338554"/>
          </a:xfrm>
          <a:prstGeom prst="rect">
            <a:avLst/>
          </a:prstGeom>
        </p:spPr>
        <p:txBody>
          <a:bodyPr wrap="square">
            <a:spAutoFit/>
          </a:bodyPr>
          <a:lstStyle/>
          <a:p>
            <a:r>
              <a:rPr lang="en-US" sz="1600" dirty="0" smtClean="0">
                <a:solidFill>
                  <a:prstClr val="black"/>
                </a:solidFill>
                <a:latin typeface="Calibri"/>
              </a:rPr>
              <a:t>Yoon+, </a:t>
            </a:r>
            <a:r>
              <a:rPr lang="en-US" sz="1600" dirty="0">
                <a:solidFill>
                  <a:prstClr val="black"/>
                </a:solidFill>
                <a:latin typeface="Calibri"/>
              </a:rPr>
              <a:t>“</a:t>
            </a:r>
            <a:r>
              <a:rPr lang="en-US" sz="1600" dirty="0">
                <a:solidFill>
                  <a:srgbClr val="0000FF"/>
                </a:solidFill>
                <a:latin typeface="Calibri"/>
              </a:rPr>
              <a:t>Row Buffer Locality-Aware Data Placement in Hybrid Memories</a:t>
            </a:r>
            <a:r>
              <a:rPr lang="en-US" sz="1600" dirty="0">
                <a:solidFill>
                  <a:prstClr val="black"/>
                </a:solidFill>
                <a:latin typeface="Calibri"/>
              </a:rPr>
              <a:t>,” ICCD 2012 Best Paper Award.</a:t>
            </a:r>
          </a:p>
        </p:txBody>
      </p:sp>
    </p:spTree>
    <p:extLst>
      <p:ext uri="{BB962C8B-B14F-4D97-AF65-F5344CB8AC3E}">
        <p14:creationId xmlns:p14="http://schemas.microsoft.com/office/powerpoint/2010/main" val="336492258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STT-MRAM as Main Memory</a:t>
            </a:r>
            <a:endParaRPr lang="en-US" dirty="0"/>
          </a:p>
        </p:txBody>
      </p:sp>
      <p:sp>
        <p:nvSpPr>
          <p:cNvPr id="3" name="Content Placeholder 2"/>
          <p:cNvSpPr>
            <a:spLocks noGrp="1"/>
          </p:cNvSpPr>
          <p:nvPr>
            <p:ph idx="1"/>
          </p:nvPr>
        </p:nvSpPr>
        <p:spPr>
          <a:xfrm>
            <a:off x="107505" y="1066800"/>
            <a:ext cx="5904656" cy="5386536"/>
          </a:xfrm>
        </p:spPr>
        <p:txBody>
          <a:bodyPr>
            <a:normAutofit fontScale="92500"/>
          </a:bodyPr>
          <a:lstStyle/>
          <a:p>
            <a:r>
              <a:rPr lang="en-US" dirty="0" smtClean="0"/>
              <a:t>Magnetic Tunnel Junction (MTJ) device</a:t>
            </a:r>
          </a:p>
          <a:p>
            <a:pPr lvl="1"/>
            <a:r>
              <a:rPr lang="en-US" dirty="0" smtClean="0"/>
              <a:t>Reference layer: Fixed magnetic orientation</a:t>
            </a:r>
          </a:p>
          <a:p>
            <a:pPr lvl="1"/>
            <a:r>
              <a:rPr lang="en-US" dirty="0" smtClean="0"/>
              <a:t>Free layer: Parallel or anti-parallel</a:t>
            </a:r>
          </a:p>
          <a:p>
            <a:endParaRPr lang="en-US" sz="1700" dirty="0" smtClean="0"/>
          </a:p>
          <a:p>
            <a:r>
              <a:rPr lang="en-US" dirty="0" smtClean="0">
                <a:solidFill>
                  <a:srgbClr val="0000FF"/>
                </a:solidFill>
              </a:rPr>
              <a:t>Magnetic orientation of the free layer determines logical state of device</a:t>
            </a:r>
          </a:p>
          <a:p>
            <a:pPr lvl="1"/>
            <a:r>
              <a:rPr lang="en-US" dirty="0" smtClean="0"/>
              <a:t>High vs. low resistance</a:t>
            </a:r>
          </a:p>
          <a:p>
            <a:endParaRPr lang="en-US" sz="1700" dirty="0" smtClean="0"/>
          </a:p>
          <a:p>
            <a:r>
              <a:rPr lang="en-US" dirty="0" smtClean="0"/>
              <a:t>Write: Push large current through MTJ to change orientation of free layer</a:t>
            </a:r>
          </a:p>
          <a:p>
            <a:r>
              <a:rPr lang="en-US" dirty="0" smtClean="0"/>
              <a:t>Read: Sense current flow</a:t>
            </a:r>
          </a:p>
          <a:p>
            <a:endParaRPr lang="en-US" sz="1700" dirty="0" smtClean="0"/>
          </a:p>
          <a:p>
            <a:endParaRPr lang="en-US" sz="1700" dirty="0" smtClean="0"/>
          </a:p>
          <a:p>
            <a:r>
              <a:rPr lang="en-US" sz="1900" dirty="0" err="1" smtClean="0"/>
              <a:t>Kultursay</a:t>
            </a:r>
            <a:r>
              <a:rPr lang="en-US" sz="1900" dirty="0" smtClean="0"/>
              <a:t> et al., “</a:t>
            </a:r>
            <a:r>
              <a:rPr lang="en-US" sz="1900" dirty="0" smtClean="0">
                <a:solidFill>
                  <a:srgbClr val="0000FF"/>
                </a:solidFill>
              </a:rPr>
              <a:t>Evaluating STT-RAM as an Energy-Efficient Main Memory Alternative</a:t>
            </a:r>
            <a:r>
              <a:rPr lang="en-US" sz="1900" dirty="0" smtClean="0"/>
              <a:t>,” ISPASS 2013.</a:t>
            </a:r>
            <a:endParaRPr lang="en-US" sz="1900" dirty="0"/>
          </a:p>
        </p:txBody>
      </p:sp>
      <p:grpSp>
        <p:nvGrpSpPr>
          <p:cNvPr id="17" name="Group 16"/>
          <p:cNvGrpSpPr/>
          <p:nvPr/>
        </p:nvGrpSpPr>
        <p:grpSpPr>
          <a:xfrm>
            <a:off x="6519594" y="1264605"/>
            <a:ext cx="1841633" cy="2519065"/>
            <a:chOff x="7391400" y="3272135"/>
            <a:chExt cx="2679833" cy="3361730"/>
          </a:xfrm>
        </p:grpSpPr>
        <p:sp>
          <p:nvSpPr>
            <p:cNvPr id="4" name="Rectangle 3"/>
            <p:cNvSpPr/>
            <p:nvPr/>
          </p:nvSpPr>
          <p:spPr>
            <a:xfrm>
              <a:off x="7391400" y="3733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5" name="Rectangle 4"/>
            <p:cNvSpPr/>
            <p:nvPr/>
          </p:nvSpPr>
          <p:spPr>
            <a:xfrm>
              <a:off x="7391400" y="4495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6" name="Rectangle 5"/>
            <p:cNvSpPr/>
            <p:nvPr/>
          </p:nvSpPr>
          <p:spPr>
            <a:xfrm>
              <a:off x="7391400" y="4114800"/>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7" name="Right Arrow 6"/>
            <p:cNvSpPr/>
            <p:nvPr/>
          </p:nvSpPr>
          <p:spPr>
            <a:xfrm>
              <a:off x="9369552" y="3771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8" name="Right Arrow 7"/>
            <p:cNvSpPr/>
            <p:nvPr/>
          </p:nvSpPr>
          <p:spPr>
            <a:xfrm>
              <a:off x="9372600" y="4533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9" name="Rectangle 8"/>
            <p:cNvSpPr/>
            <p:nvPr/>
          </p:nvSpPr>
          <p:spPr>
            <a:xfrm>
              <a:off x="7404233" y="5490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10" name="Rectangle 9"/>
            <p:cNvSpPr/>
            <p:nvPr/>
          </p:nvSpPr>
          <p:spPr>
            <a:xfrm>
              <a:off x="7404233" y="6252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11" name="Rectangle 10"/>
            <p:cNvSpPr/>
            <p:nvPr/>
          </p:nvSpPr>
          <p:spPr>
            <a:xfrm>
              <a:off x="7404233" y="5871865"/>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12" name="Right Arrow 11"/>
            <p:cNvSpPr/>
            <p:nvPr/>
          </p:nvSpPr>
          <p:spPr>
            <a:xfrm>
              <a:off x="9372600" y="5528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3" name="Right Arrow 12"/>
            <p:cNvSpPr/>
            <p:nvPr/>
          </p:nvSpPr>
          <p:spPr>
            <a:xfrm rot="10800000">
              <a:off x="9372600" y="6290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4" name="TextBox 13"/>
            <p:cNvSpPr txBox="1"/>
            <p:nvPr/>
          </p:nvSpPr>
          <p:spPr>
            <a:xfrm>
              <a:off x="8077200" y="3272135"/>
              <a:ext cx="1185611" cy="410733"/>
            </a:xfrm>
            <a:prstGeom prst="rect">
              <a:avLst/>
            </a:prstGeom>
            <a:noFill/>
          </p:spPr>
          <p:txBody>
            <a:bodyPr wrap="none" rtlCol="0">
              <a:spAutoFit/>
            </a:bodyPr>
            <a:lstStyle/>
            <a:p>
              <a:r>
                <a:rPr lang="en-US" sz="1400" smtClean="0">
                  <a:solidFill>
                    <a:srgbClr val="000000"/>
                  </a:solidFill>
                  <a:latin typeface="Tahoma"/>
                </a:rPr>
                <a:t>Logical 0</a:t>
              </a:r>
              <a:endParaRPr lang="en-US" sz="1400">
                <a:solidFill>
                  <a:srgbClr val="000000"/>
                </a:solidFill>
                <a:latin typeface="Tahoma"/>
              </a:endParaRPr>
            </a:p>
          </p:txBody>
        </p:sp>
        <p:sp>
          <p:nvSpPr>
            <p:cNvPr id="15" name="TextBox 14"/>
            <p:cNvSpPr txBox="1"/>
            <p:nvPr/>
          </p:nvSpPr>
          <p:spPr>
            <a:xfrm>
              <a:off x="8080249" y="5033665"/>
              <a:ext cx="1185611" cy="410733"/>
            </a:xfrm>
            <a:prstGeom prst="rect">
              <a:avLst/>
            </a:prstGeom>
            <a:noFill/>
          </p:spPr>
          <p:txBody>
            <a:bodyPr wrap="none" rtlCol="0">
              <a:spAutoFit/>
            </a:bodyPr>
            <a:lstStyle/>
            <a:p>
              <a:r>
                <a:rPr lang="en-US" sz="1400" smtClean="0">
                  <a:solidFill>
                    <a:srgbClr val="000000"/>
                  </a:solidFill>
                  <a:latin typeface="Tahoma"/>
                </a:rPr>
                <a:t>Logical 1</a:t>
              </a:r>
              <a:endParaRPr lang="en-US" sz="1400">
                <a:solidFill>
                  <a:srgbClr val="000000"/>
                </a:solidFill>
                <a:latin typeface="Tahoma"/>
              </a:endParaRPr>
            </a:p>
          </p:txBody>
        </p:sp>
      </p:grpSp>
      <p:grpSp>
        <p:nvGrpSpPr>
          <p:cNvPr id="39" name="Group 38"/>
          <p:cNvGrpSpPr/>
          <p:nvPr/>
        </p:nvGrpSpPr>
        <p:grpSpPr>
          <a:xfrm>
            <a:off x="6066411" y="4334961"/>
            <a:ext cx="2919304" cy="1567247"/>
            <a:chOff x="2667000" y="2117229"/>
            <a:chExt cx="2919304" cy="1567247"/>
          </a:xfrm>
        </p:grpSpPr>
        <p:cxnSp>
          <p:nvCxnSpPr>
            <p:cNvPr id="18" name="Straight Connector 17"/>
            <p:cNvCxnSpPr/>
            <p:nvPr/>
          </p:nvCxnSpPr>
          <p:spPr>
            <a:xfrm>
              <a:off x="2895600" y="2438400"/>
              <a:ext cx="228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418667" y="27445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18667" y="28207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425470" y="2820796"/>
              <a:ext cx="0" cy="1262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92864" y="2820796"/>
              <a:ext cx="0" cy="1238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3048001" y="2937478"/>
              <a:ext cx="377469" cy="794"/>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07807" y="2438400"/>
              <a:ext cx="0" cy="306196"/>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792864" y="2117229"/>
              <a:ext cx="1034066" cy="338554"/>
            </a:xfrm>
            <a:prstGeom prst="rect">
              <a:avLst/>
            </a:prstGeom>
            <a:noFill/>
          </p:spPr>
          <p:txBody>
            <a:bodyPr wrap="none" rtlCol="0">
              <a:spAutoFit/>
            </a:bodyPr>
            <a:lstStyle/>
            <a:p>
              <a:r>
                <a:rPr lang="en-US" sz="1600" dirty="0" smtClean="0">
                  <a:solidFill>
                    <a:srgbClr val="000000"/>
                  </a:solidFill>
                  <a:latin typeface="Tahoma"/>
                </a:rPr>
                <a:t>Word Line</a:t>
              </a:r>
              <a:endParaRPr lang="en-US" sz="1600" dirty="0">
                <a:solidFill>
                  <a:srgbClr val="000000"/>
                </a:solidFill>
                <a:latin typeface="Tahoma"/>
              </a:endParaRPr>
            </a:p>
          </p:txBody>
        </p:sp>
        <p:sp>
          <p:nvSpPr>
            <p:cNvPr id="26" name="TextBox 25"/>
            <p:cNvSpPr txBox="1"/>
            <p:nvPr/>
          </p:nvSpPr>
          <p:spPr>
            <a:xfrm>
              <a:off x="2667000" y="3345922"/>
              <a:ext cx="801823" cy="338554"/>
            </a:xfrm>
            <a:prstGeom prst="rect">
              <a:avLst/>
            </a:prstGeom>
            <a:noFill/>
          </p:spPr>
          <p:txBody>
            <a:bodyPr wrap="none" rtlCol="0">
              <a:spAutoFit/>
            </a:bodyPr>
            <a:lstStyle/>
            <a:p>
              <a:r>
                <a:rPr lang="en-US" sz="1600" dirty="0" smtClean="0">
                  <a:solidFill>
                    <a:srgbClr val="000000"/>
                  </a:solidFill>
                  <a:latin typeface="Tahoma"/>
                </a:rPr>
                <a:t>Bit Line</a:t>
              </a:r>
              <a:endParaRPr lang="en-US" sz="1600" dirty="0">
                <a:solidFill>
                  <a:srgbClr val="000000"/>
                </a:solidFill>
                <a:latin typeface="Tahoma"/>
              </a:endParaRPr>
            </a:p>
          </p:txBody>
        </p:sp>
        <p:cxnSp>
          <p:nvCxnSpPr>
            <p:cNvPr id="27" name="Straight Connector 26"/>
            <p:cNvCxnSpPr/>
            <p:nvPr/>
          </p:nvCxnSpPr>
          <p:spPr>
            <a:xfrm>
              <a:off x="3792864" y="2938272"/>
              <a:ext cx="546557" cy="0"/>
            </a:xfrm>
            <a:prstGeom prst="line">
              <a:avLst/>
            </a:prstGeom>
            <a:ln w="19050">
              <a:solidFill>
                <a:schemeClr val="tx1"/>
              </a:solidFill>
              <a:headEnd type="none"/>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165306" y="2944622"/>
              <a:ext cx="902876" cy="523220"/>
            </a:xfrm>
            <a:prstGeom prst="rect">
              <a:avLst/>
            </a:prstGeom>
            <a:noFill/>
          </p:spPr>
          <p:txBody>
            <a:bodyPr wrap="none" rtlCol="0">
              <a:spAutoFit/>
            </a:bodyPr>
            <a:lstStyle/>
            <a:p>
              <a:pPr algn="ctr"/>
              <a:r>
                <a:rPr lang="en-US" sz="1400" dirty="0" smtClean="0">
                  <a:solidFill>
                    <a:srgbClr val="000000"/>
                  </a:solidFill>
                  <a:latin typeface="Tahoma"/>
                </a:rPr>
                <a:t>Access</a:t>
              </a:r>
            </a:p>
            <a:p>
              <a:pPr algn="ctr"/>
              <a:r>
                <a:rPr lang="en-US" sz="1400" dirty="0" smtClean="0">
                  <a:solidFill>
                    <a:srgbClr val="000000"/>
                  </a:solidFill>
                  <a:latin typeface="Tahoma"/>
                </a:rPr>
                <a:t>Transistor</a:t>
              </a:r>
              <a:endParaRPr lang="en-US" sz="1400" dirty="0">
                <a:solidFill>
                  <a:srgbClr val="000000"/>
                </a:solidFill>
                <a:latin typeface="Tahoma"/>
              </a:endParaRPr>
            </a:p>
          </p:txBody>
        </p:sp>
        <p:sp>
          <p:nvSpPr>
            <p:cNvPr id="29" name="TextBox 28"/>
            <p:cNvSpPr txBox="1"/>
            <p:nvPr/>
          </p:nvSpPr>
          <p:spPr>
            <a:xfrm>
              <a:off x="4206794" y="2591498"/>
              <a:ext cx="478721" cy="307777"/>
            </a:xfrm>
            <a:prstGeom prst="rect">
              <a:avLst/>
            </a:prstGeom>
            <a:noFill/>
          </p:spPr>
          <p:txBody>
            <a:bodyPr wrap="none" rtlCol="0">
              <a:spAutoFit/>
            </a:bodyPr>
            <a:lstStyle/>
            <a:p>
              <a:pPr algn="ctr"/>
              <a:r>
                <a:rPr lang="en-US" sz="1400" dirty="0" smtClean="0">
                  <a:solidFill>
                    <a:srgbClr val="000000"/>
                  </a:solidFill>
                  <a:latin typeface="Tahoma"/>
                </a:rPr>
                <a:t>MTJ</a:t>
              </a:r>
              <a:endParaRPr lang="en-US" sz="1400" dirty="0">
                <a:solidFill>
                  <a:srgbClr val="000000"/>
                </a:solidFill>
                <a:latin typeface="Tahoma"/>
              </a:endParaRPr>
            </a:p>
          </p:txBody>
        </p:sp>
        <p:grpSp>
          <p:nvGrpSpPr>
            <p:cNvPr id="30" name="Group 29"/>
            <p:cNvGrpSpPr/>
            <p:nvPr/>
          </p:nvGrpSpPr>
          <p:grpSpPr>
            <a:xfrm>
              <a:off x="4336395" y="2823972"/>
              <a:ext cx="225574" cy="228600"/>
              <a:chOff x="844252" y="685800"/>
              <a:chExt cx="225574" cy="228600"/>
            </a:xfrm>
          </p:grpSpPr>
          <p:sp>
            <p:nvSpPr>
              <p:cNvPr id="31" name="Rectangle 30"/>
              <p:cNvSpPr/>
              <p:nvPr/>
            </p:nvSpPr>
            <p:spPr>
              <a:xfrm>
                <a:off x="8442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917426" y="685800"/>
                <a:ext cx="73174" cy="2286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9966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cxnSp>
          <p:nvCxnSpPr>
            <p:cNvPr id="34" name="Straight Connector 33"/>
            <p:cNvCxnSpPr/>
            <p:nvPr/>
          </p:nvCxnSpPr>
          <p:spPr>
            <a:xfrm flipH="1">
              <a:off x="4525382" y="2937478"/>
              <a:ext cx="530170" cy="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3048000" y="2209800"/>
              <a:ext cx="2007552" cy="1181336"/>
              <a:chOff x="3048000" y="2101764"/>
              <a:chExt cx="2286002" cy="2470236"/>
            </a:xfrm>
          </p:grpSpPr>
          <p:cxnSp>
            <p:nvCxnSpPr>
              <p:cNvPr id="36" name="Straight Connector 35"/>
              <p:cNvCxnSpPr/>
              <p:nvPr/>
            </p:nvCxnSpPr>
            <p:spPr>
              <a:xfrm flipH="1">
                <a:off x="3048000" y="2133600"/>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5334000" y="2101764"/>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TextBox 37"/>
            <p:cNvSpPr txBox="1"/>
            <p:nvPr/>
          </p:nvSpPr>
          <p:spPr>
            <a:xfrm>
              <a:off x="4524795" y="3323951"/>
              <a:ext cx="1061509" cy="338554"/>
            </a:xfrm>
            <a:prstGeom prst="rect">
              <a:avLst/>
            </a:prstGeom>
            <a:noFill/>
          </p:spPr>
          <p:txBody>
            <a:bodyPr wrap="none" rtlCol="0">
              <a:spAutoFit/>
            </a:bodyPr>
            <a:lstStyle/>
            <a:p>
              <a:r>
                <a:rPr lang="en-US" sz="1600" dirty="0" smtClean="0">
                  <a:solidFill>
                    <a:srgbClr val="000000"/>
                  </a:solidFill>
                  <a:latin typeface="Tahoma"/>
                </a:rPr>
                <a:t>Sense Line</a:t>
              </a:r>
              <a:endParaRPr lang="en-US" sz="1600" dirty="0">
                <a:solidFill>
                  <a:srgbClr val="000000"/>
                </a:solidFill>
                <a:latin typeface="Tahoma"/>
              </a:endParaRPr>
            </a:p>
          </p:txBody>
        </p:sp>
      </p:grpSp>
    </p:spTree>
    <p:extLst>
      <p:ext uri="{BB962C8B-B14F-4D97-AF65-F5344CB8AC3E}">
        <p14:creationId xmlns:p14="http://schemas.microsoft.com/office/powerpoint/2010/main" val="2163096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STT-MRAM: </a:t>
            </a:r>
            <a:r>
              <a:rPr lang="en-US" dirty="0">
                <a:latin typeface="Garamond" charset="0"/>
                <a:ea typeface="ＭＳ Ｐゴシック" charset="0"/>
                <a:cs typeface="ＭＳ Ｐゴシック" charset="0"/>
              </a:rPr>
              <a:t>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scaling</a:t>
            </a: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write latency</a:t>
            </a:r>
          </a:p>
          <a:p>
            <a:pPr lvl="1" eaLnBrk="1" hangingPunct="1"/>
            <a:r>
              <a:rPr lang="en-US" dirty="0" smtClean="0">
                <a:solidFill>
                  <a:srgbClr val="FF0000"/>
                </a:solidFill>
                <a:latin typeface="Tahoma" charset="0"/>
                <a:ea typeface="ＭＳ Ｐゴシック" charset="0"/>
              </a:rPr>
              <a:t>Higher write energy</a:t>
            </a:r>
          </a:p>
          <a:p>
            <a:pPr lvl="1" eaLnBrk="1" hangingPunct="1"/>
            <a:r>
              <a:rPr lang="en-US" dirty="0" smtClean="0">
                <a:solidFill>
                  <a:srgbClr val="FF0000"/>
                </a:solidFill>
                <a:latin typeface="Tahoma" charset="0"/>
                <a:ea typeface="ＭＳ Ｐゴシック" charset="0"/>
              </a:rPr>
              <a:t>Reliability?</a:t>
            </a:r>
          </a:p>
          <a:p>
            <a:pPr lvl="1" eaLnBrk="1" hangingPunct="1"/>
            <a:endParaRPr lang="en-US" dirty="0">
              <a:solidFill>
                <a:srgbClr val="FF0000"/>
              </a:solidFill>
              <a:latin typeface="Tahoma" charset="0"/>
              <a:ea typeface="ＭＳ Ｐゴシック" charset="0"/>
            </a:endParaRPr>
          </a:p>
          <a:p>
            <a:pPr eaLnBrk="1" hangingPunct="1"/>
            <a:r>
              <a:rPr lang="en-US" dirty="0" smtClean="0">
                <a:latin typeface="Tahoma" charset="0"/>
                <a:ea typeface="ＭＳ Ｐゴシック" charset="0"/>
              </a:rPr>
              <a:t>Another level of freedom</a:t>
            </a:r>
          </a:p>
          <a:p>
            <a:pPr lvl="1" eaLnBrk="1" hangingPunct="1"/>
            <a:r>
              <a:rPr lang="en-US" dirty="0" smtClean="0">
                <a:solidFill>
                  <a:srgbClr val="FF0000"/>
                </a:solidFill>
                <a:latin typeface="Tahoma" charset="0"/>
                <a:ea typeface="ＭＳ Ｐゴシック" charset="0"/>
              </a:rPr>
              <a:t>Can trade off non-volatility for lower write latency/energy (by reducing the size of the MTJ)</a:t>
            </a:r>
            <a:endParaRPr lang="en-US" dirty="0">
              <a:solidFill>
                <a:srgbClr val="FF0000"/>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B4145D1-8D0C-954A-B9B2-B5A6EDB1613A}" type="slidenum">
              <a:rPr lang="en-US" sz="1600">
                <a:solidFill>
                  <a:srgbClr val="000000"/>
                </a:solidFill>
                <a:latin typeface="Garamond" charset="0"/>
              </a:rPr>
              <a:pPr eaLnBrk="1" hangingPunct="1"/>
              <a:t>129</a:t>
            </a:fld>
            <a:endParaRPr lang="en-US" sz="1600">
              <a:solidFill>
                <a:srgbClr val="000000"/>
              </a:solidFill>
              <a:latin typeface="Garamond" charset="0"/>
            </a:endParaRPr>
          </a:p>
        </p:txBody>
      </p:sp>
    </p:spTree>
    <p:extLst>
      <p:ext uri="{BB962C8B-B14F-4D97-AF65-F5344CB8AC3E}">
        <p14:creationId xmlns:p14="http://schemas.microsoft.com/office/powerpoint/2010/main" val="39702104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smtClean="0">
                <a:solidFill>
                  <a:prstClr val="white"/>
                </a:solidFill>
                <a:latin typeface="Calibri Light"/>
              </a:rPr>
              <a:t>Hammered Row</a:t>
            </a:r>
            <a:endParaRPr lang="en-US" sz="3600" b="1" dirty="0">
              <a:solidFill>
                <a:prstClr val="white"/>
              </a:solidFill>
              <a:latin typeface="Calibri Light"/>
            </a:endParaRP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dirty="0">
                <a:solidFill>
                  <a:prstClr val="black"/>
                </a:solidFill>
                <a:latin typeface="Calibri Light"/>
                <a:ea typeface="ＭＳ Ｐゴシック" charset="0"/>
                <a:cs typeface="ＭＳ Ｐゴシック" charset="0"/>
              </a:rPr>
              <a:t>Repeatedly opening and closing a row enough times within a refresh interval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adjacent rows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13</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900" b="0" dirty="0" smtClean="0">
                <a:solidFill>
                  <a:schemeClr val="accent6">
                    <a:lumMod val="50000"/>
                  </a:schemeClr>
                </a:solidFill>
                <a:latin typeface="Garamond" charset="0"/>
              </a:rPr>
              <a:t>An Example of the DRAM Scaling Problem</a:t>
            </a:r>
            <a:endParaRPr lang="en-US" sz="3900" b="0" dirty="0">
              <a:solidFill>
                <a:schemeClr val="accent6">
                  <a:lumMod val="50000"/>
                </a:schemeClr>
              </a:solidFill>
              <a:latin typeface="Garamond" charset="0"/>
            </a:endParaRP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3"/>
              </a:rPr>
              <a:t>Flipping </a:t>
            </a:r>
            <a:r>
              <a:rPr lang="en-US" dirty="0">
                <a:solidFill>
                  <a:srgbClr val="0000FF"/>
                </a:solidFill>
                <a:latin typeface="Calibri"/>
                <a:ea typeface="ＭＳ Ｐゴシック" charset="0"/>
                <a:cs typeface="ＭＳ Ｐゴシック" charset="0"/>
                <a:hlinkClick r:id="rId3"/>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3"/>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709845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Architected STT-MRAM as Main Memory</a:t>
            </a:r>
            <a:endParaRPr lang="en-US" dirty="0"/>
          </a:p>
        </p:txBody>
      </p:sp>
      <p:sp>
        <p:nvSpPr>
          <p:cNvPr id="3" name="Content Placeholder 2"/>
          <p:cNvSpPr>
            <a:spLocks noGrp="1"/>
          </p:cNvSpPr>
          <p:nvPr>
            <p:ph idx="1"/>
          </p:nvPr>
        </p:nvSpPr>
        <p:spPr/>
        <p:txBody>
          <a:bodyPr/>
          <a:lstStyle/>
          <a:p>
            <a:r>
              <a:rPr lang="en-US" dirty="0" smtClean="0"/>
              <a:t>4-core, 4GB main memory, </a:t>
            </a:r>
            <a:r>
              <a:rPr lang="en-US" dirty="0" err="1" smtClean="0"/>
              <a:t>multiprogrammed</a:t>
            </a:r>
            <a:r>
              <a:rPr lang="en-US" dirty="0" smtClean="0"/>
              <a:t> workloads</a:t>
            </a:r>
          </a:p>
          <a:p>
            <a:r>
              <a:rPr lang="en-US" dirty="0" smtClean="0">
                <a:solidFill>
                  <a:srgbClr val="0000FF"/>
                </a:solidFill>
              </a:rPr>
              <a:t>~6% performance loss, ~60% energy savings vs. DRAM</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130</a:t>
            </a:fld>
            <a:endParaRPr lang="en-US" altLang="en-US"/>
          </a:p>
        </p:txBody>
      </p:sp>
      <p:graphicFrame>
        <p:nvGraphicFramePr>
          <p:cNvPr id="5" name="Chart 4"/>
          <p:cNvGraphicFramePr>
            <a:graphicFrameLocks/>
          </p:cNvGraphicFramePr>
          <p:nvPr>
            <p:extLst>
              <p:ext uri="{D42A27DB-BD31-4B8C-83A1-F6EECF244321}">
                <p14:modId xmlns:p14="http://schemas.microsoft.com/office/powerpoint/2010/main" val="834424525"/>
              </p:ext>
            </p:extLst>
          </p:nvPr>
        </p:nvGraphicFramePr>
        <p:xfrm>
          <a:off x="971600" y="1916832"/>
          <a:ext cx="5328592" cy="2016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a:graphicFrameLocks/>
          </p:cNvGraphicFramePr>
          <p:nvPr>
            <p:extLst>
              <p:ext uri="{D42A27DB-BD31-4B8C-83A1-F6EECF244321}">
                <p14:modId xmlns:p14="http://schemas.microsoft.com/office/powerpoint/2010/main" val="3105475547"/>
              </p:ext>
            </p:extLst>
          </p:nvPr>
        </p:nvGraphicFramePr>
        <p:xfrm>
          <a:off x="899592" y="3861048"/>
          <a:ext cx="5472608" cy="2298192"/>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22598" y="6093296"/>
            <a:ext cx="9129922" cy="338554"/>
          </a:xfrm>
          <a:prstGeom prst="rect">
            <a:avLst/>
          </a:prstGeom>
        </p:spPr>
        <p:txBody>
          <a:bodyPr wrap="square">
            <a:spAutoFit/>
          </a:bodyPr>
          <a:lstStyle/>
          <a:p>
            <a:r>
              <a:rPr lang="en-US" sz="1600" dirty="0" err="1" smtClean="0">
                <a:solidFill>
                  <a:srgbClr val="000000"/>
                </a:solidFill>
                <a:latin typeface="Tahoma"/>
              </a:rPr>
              <a:t>Kultursay</a:t>
            </a:r>
            <a:r>
              <a:rPr lang="en-US" sz="1600" dirty="0" smtClean="0">
                <a:solidFill>
                  <a:srgbClr val="000000"/>
                </a:solidFill>
                <a:latin typeface="Tahoma"/>
              </a:rPr>
              <a:t>+, </a:t>
            </a:r>
            <a:r>
              <a:rPr lang="en-US" sz="1600" dirty="0">
                <a:solidFill>
                  <a:srgbClr val="000000"/>
                </a:solidFill>
                <a:latin typeface="Tahoma"/>
              </a:rPr>
              <a:t>“</a:t>
            </a:r>
            <a:r>
              <a:rPr lang="en-US" sz="1600" dirty="0">
                <a:solidFill>
                  <a:srgbClr val="0000FF"/>
                </a:solidFill>
                <a:latin typeface="Tahoma"/>
              </a:rPr>
              <a:t>Evaluating STT-RAM as an Energy-Efficient Main Memory Alternative</a:t>
            </a:r>
            <a:r>
              <a:rPr lang="en-US" sz="1600" dirty="0">
                <a:solidFill>
                  <a:srgbClr val="000000"/>
                </a:solidFill>
                <a:latin typeface="Tahoma"/>
              </a:rPr>
              <a:t>,” ISPASS </a:t>
            </a:r>
            <a:r>
              <a:rPr lang="en-US" sz="1600" dirty="0" smtClean="0">
                <a:solidFill>
                  <a:srgbClr val="000000"/>
                </a:solidFill>
                <a:latin typeface="Tahoma"/>
              </a:rPr>
              <a:t>2013.</a:t>
            </a:r>
            <a:endParaRPr lang="en-US" sz="1600" dirty="0">
              <a:solidFill>
                <a:srgbClr val="000000"/>
              </a:solidFill>
              <a:latin typeface="Tahoma"/>
            </a:endParaRPr>
          </a:p>
        </p:txBody>
      </p:sp>
    </p:spTree>
    <p:extLst>
      <p:ext uri="{BB962C8B-B14F-4D97-AF65-F5344CB8AC3E}">
        <p14:creationId xmlns:p14="http://schemas.microsoft.com/office/powerpoint/2010/main" val="32302902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467544" y="2348880"/>
            <a:ext cx="8064896" cy="2088232"/>
          </a:xfrm>
        </p:spPr>
        <p:txBody>
          <a:bodyPr/>
          <a:lstStyle/>
          <a:p>
            <a:pPr marL="0" indent="0" algn="ctr">
              <a:buNone/>
            </a:pPr>
            <a:r>
              <a:rPr lang="en-US" sz="4000" dirty="0" smtClean="0">
                <a:solidFill>
                  <a:srgbClr val="FF0000"/>
                </a:solidFill>
              </a:rPr>
              <a:t>Enabling an Emerging Technology</a:t>
            </a:r>
          </a:p>
          <a:p>
            <a:pPr marL="0" indent="0" algn="ctr">
              <a:buNone/>
            </a:pPr>
            <a:r>
              <a:rPr lang="en-US" sz="4000" dirty="0" smtClean="0">
                <a:solidFill>
                  <a:srgbClr val="FF0000"/>
                </a:solidFill>
              </a:rPr>
              <a:t>to Replace DRAM</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131</a:t>
            </a:fld>
            <a:endParaRPr lang="en-US"/>
          </a:p>
        </p:txBody>
      </p:sp>
    </p:spTree>
    <p:extLst>
      <p:ext uri="{BB962C8B-B14F-4D97-AF65-F5344CB8AC3E}">
        <p14:creationId xmlns:p14="http://schemas.microsoft.com/office/powerpoint/2010/main" val="1735396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Departing From Business As Usual</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132</a:t>
            </a:fld>
            <a:endParaRPr lang="en-US"/>
          </a:p>
        </p:txBody>
      </p:sp>
      <p:sp>
        <p:nvSpPr>
          <p:cNvPr id="6" name="Content Placeholder 2"/>
          <p:cNvSpPr>
            <a:spLocks noGrp="1"/>
          </p:cNvSpPr>
          <p:nvPr>
            <p:ph idx="1"/>
          </p:nvPr>
        </p:nvSpPr>
        <p:spPr>
          <a:xfrm>
            <a:off x="251520" y="1988840"/>
            <a:ext cx="8352928" cy="2088232"/>
          </a:xfrm>
        </p:spPr>
        <p:txBody>
          <a:bodyPr/>
          <a:lstStyle/>
          <a:p>
            <a:pPr marL="0" indent="0" algn="ctr">
              <a:buNone/>
            </a:pPr>
            <a:r>
              <a:rPr lang="en-US" sz="4000" dirty="0" smtClean="0">
                <a:solidFill>
                  <a:srgbClr val="0000FF"/>
                </a:solidFill>
              </a:rPr>
              <a:t>Hybrid Memory</a:t>
            </a:r>
            <a:endParaRPr lang="en-US" sz="4000" b="1" dirty="0" smtClean="0">
              <a:solidFill>
                <a:srgbClr val="0000FF"/>
              </a:solidFill>
            </a:endParaRPr>
          </a:p>
        </p:txBody>
      </p:sp>
      <p:sp>
        <p:nvSpPr>
          <p:cNvPr id="7" name="Content Placeholder 2"/>
          <p:cNvSpPr txBox="1">
            <a:spLocks/>
          </p:cNvSpPr>
          <p:nvPr/>
        </p:nvSpPr>
        <p:spPr bwMode="auto">
          <a:xfrm>
            <a:off x="323528" y="3789040"/>
            <a:ext cx="8352928"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Persistent Memory</a:t>
            </a:r>
            <a:endParaRPr lang="en-US" sz="4000" b="1" dirty="0" smtClean="0">
              <a:solidFill>
                <a:srgbClr val="0000FF"/>
              </a:solidFill>
            </a:endParaRPr>
          </a:p>
        </p:txBody>
      </p:sp>
    </p:spTree>
    <p:extLst>
      <p:ext uri="{BB962C8B-B14F-4D97-AF65-F5344CB8AC3E}">
        <p14:creationId xmlns:p14="http://schemas.microsoft.com/office/powerpoint/2010/main" val="880920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Other Opportunities with Emerging Technologies</a:t>
            </a:r>
            <a:endParaRPr lang="en-US" sz="3400" dirty="0"/>
          </a:p>
        </p:txBody>
      </p:sp>
      <p:sp>
        <p:nvSpPr>
          <p:cNvPr id="3" name="Content Placeholder 2"/>
          <p:cNvSpPr>
            <a:spLocks noGrp="1"/>
          </p:cNvSpPr>
          <p:nvPr>
            <p:ph idx="1"/>
          </p:nvPr>
        </p:nvSpPr>
        <p:spPr/>
        <p:txBody>
          <a:bodyPr/>
          <a:lstStyle/>
          <a:p>
            <a:r>
              <a:rPr lang="en-US" dirty="0" smtClean="0">
                <a:solidFill>
                  <a:srgbClr val="0000FF"/>
                </a:solidFill>
              </a:rPr>
              <a:t>Merging of memory and storage</a:t>
            </a:r>
          </a:p>
          <a:p>
            <a:pPr lvl="1"/>
            <a:r>
              <a:rPr lang="en-US" dirty="0"/>
              <a:t>e</a:t>
            </a:r>
            <a:r>
              <a:rPr lang="en-US" dirty="0" smtClean="0"/>
              <a:t>.g., a single interface to manage all data</a:t>
            </a:r>
          </a:p>
          <a:p>
            <a:endParaRPr lang="en-US" dirty="0" smtClean="0"/>
          </a:p>
          <a:p>
            <a:r>
              <a:rPr lang="en-US" dirty="0" smtClean="0">
                <a:solidFill>
                  <a:srgbClr val="0000FF"/>
                </a:solidFill>
              </a:rPr>
              <a:t>New applications</a:t>
            </a:r>
          </a:p>
          <a:p>
            <a:pPr lvl="1"/>
            <a:r>
              <a:rPr lang="en-US" dirty="0"/>
              <a:t>e</a:t>
            </a:r>
            <a:r>
              <a:rPr lang="en-US" dirty="0" smtClean="0"/>
              <a:t>.g., ultra-fast checkpoint and restore</a:t>
            </a:r>
          </a:p>
          <a:p>
            <a:pPr lvl="1"/>
            <a:endParaRPr lang="en-US" dirty="0" smtClean="0"/>
          </a:p>
          <a:p>
            <a:r>
              <a:rPr lang="en-US" dirty="0" smtClean="0">
                <a:solidFill>
                  <a:srgbClr val="0000FF"/>
                </a:solidFill>
              </a:rPr>
              <a:t>More robust system design</a:t>
            </a:r>
          </a:p>
          <a:p>
            <a:pPr lvl="1"/>
            <a:r>
              <a:rPr lang="en-US" dirty="0" smtClean="0"/>
              <a:t>e.g., reducing data loss</a:t>
            </a:r>
            <a:endParaRPr lang="en-US" dirty="0"/>
          </a:p>
          <a:p>
            <a:endParaRPr lang="en-US" dirty="0"/>
          </a:p>
          <a:p>
            <a:r>
              <a:rPr lang="en-US" dirty="0" smtClean="0">
                <a:solidFill>
                  <a:srgbClr val="0000FF"/>
                </a:solidFill>
              </a:rPr>
              <a:t>Processing tightly-coupled with memory</a:t>
            </a:r>
          </a:p>
          <a:p>
            <a:pPr lvl="1"/>
            <a:r>
              <a:rPr lang="en-US" dirty="0"/>
              <a:t>e</a:t>
            </a:r>
            <a:r>
              <a:rPr lang="en-US" dirty="0" smtClean="0"/>
              <a:t>.g., enabling efficient search and filtering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133</a:t>
            </a:fld>
            <a:endParaRPr lang="en-US" altLang="en-US"/>
          </a:p>
        </p:txBody>
      </p:sp>
      <p:sp>
        <p:nvSpPr>
          <p:cNvPr id="5" name="Rectangle 4"/>
          <p:cNvSpPr/>
          <p:nvPr/>
        </p:nvSpPr>
        <p:spPr>
          <a:xfrm>
            <a:off x="539552" y="1340768"/>
            <a:ext cx="4608512" cy="504056"/>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6995856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Coordinated Memory and Storage with NVM (I)</a:t>
            </a:r>
            <a:endParaRPr lang="en-US" sz="3400" dirty="0"/>
          </a:p>
        </p:txBody>
      </p:sp>
      <p:sp>
        <p:nvSpPr>
          <p:cNvPr id="3" name="Content Placeholder 2"/>
          <p:cNvSpPr>
            <a:spLocks noGrp="1"/>
          </p:cNvSpPr>
          <p:nvPr>
            <p:ph idx="1"/>
          </p:nvPr>
        </p:nvSpPr>
        <p:spPr>
          <a:xfrm>
            <a:off x="228600" y="908720"/>
            <a:ext cx="8807896" cy="5339680"/>
          </a:xfrm>
        </p:spPr>
        <p:txBody>
          <a:bodyPr/>
          <a:lstStyle/>
          <a:p>
            <a:r>
              <a:rPr lang="en-US" sz="2200" dirty="0" smtClean="0">
                <a:solidFill>
                  <a:srgbClr val="FF0000"/>
                </a:solidFill>
                <a:sym typeface="Wingdings"/>
              </a:rPr>
              <a:t>The traditional two</a:t>
            </a:r>
            <a:r>
              <a:rPr lang="en-US" sz="2200" dirty="0">
                <a:solidFill>
                  <a:srgbClr val="FF0000"/>
                </a:solidFill>
                <a:sym typeface="Wingdings"/>
              </a:rPr>
              <a:t>-level storage </a:t>
            </a:r>
            <a:r>
              <a:rPr lang="en-US" sz="2200" dirty="0" smtClean="0">
                <a:solidFill>
                  <a:srgbClr val="FF0000"/>
                </a:solidFill>
                <a:sym typeface="Wingdings"/>
              </a:rPr>
              <a:t>model is a bottleneck with NVM</a:t>
            </a:r>
            <a:endParaRPr lang="en-US" sz="2200" dirty="0">
              <a:solidFill>
                <a:srgbClr val="FF0000"/>
              </a:solidFill>
              <a:sym typeface="Wingdings"/>
            </a:endParaRPr>
          </a:p>
          <a:p>
            <a:pPr lvl="1"/>
            <a:r>
              <a:rPr lang="en-US" sz="1800" b="1" dirty="0">
                <a:solidFill>
                  <a:schemeClr val="tx2">
                    <a:lumMod val="75000"/>
                  </a:schemeClr>
                </a:solidFill>
                <a:sym typeface="Wingdings"/>
              </a:rPr>
              <a:t>V</a:t>
            </a:r>
            <a:r>
              <a:rPr lang="en-US" sz="1800" b="1" dirty="0" smtClean="0">
                <a:solidFill>
                  <a:schemeClr val="tx2">
                    <a:lumMod val="75000"/>
                  </a:schemeClr>
                </a:solidFill>
                <a:sym typeface="Wingdings"/>
              </a:rPr>
              <a:t>olatile</a:t>
            </a:r>
            <a:r>
              <a:rPr lang="en-US" sz="1800" dirty="0" smtClean="0">
                <a:solidFill>
                  <a:schemeClr val="tx2">
                    <a:lumMod val="75000"/>
                  </a:schemeClr>
                </a:solidFill>
                <a:sym typeface="Wingdings"/>
              </a:rPr>
              <a:t> </a:t>
            </a:r>
            <a:r>
              <a:rPr lang="en-US" sz="1800" dirty="0">
                <a:solidFill>
                  <a:schemeClr val="tx2">
                    <a:lumMod val="75000"/>
                  </a:schemeClr>
                </a:solidFill>
                <a:sym typeface="Wingdings"/>
              </a:rPr>
              <a:t>data in memory </a:t>
            </a:r>
            <a:r>
              <a:rPr lang="en-US" sz="1800" dirty="0" smtClean="0">
                <a:solidFill>
                  <a:schemeClr val="tx2">
                    <a:lumMod val="75000"/>
                  </a:schemeClr>
                </a:solidFill>
                <a:sym typeface="Wingdings"/>
              </a:rPr>
              <a:t> a </a:t>
            </a:r>
            <a:r>
              <a:rPr lang="en-US" sz="1800" b="1" dirty="0">
                <a:solidFill>
                  <a:schemeClr val="tx2">
                    <a:lumMod val="75000"/>
                  </a:schemeClr>
                </a:solidFill>
                <a:sym typeface="Wingdings"/>
              </a:rPr>
              <a:t>load/store </a:t>
            </a:r>
            <a:r>
              <a:rPr lang="en-US" sz="1800" dirty="0">
                <a:solidFill>
                  <a:schemeClr val="tx2">
                    <a:lumMod val="75000"/>
                  </a:schemeClr>
                </a:solidFill>
                <a:sym typeface="Wingdings"/>
              </a:rPr>
              <a:t>interface</a:t>
            </a:r>
          </a:p>
          <a:p>
            <a:pPr lvl="1"/>
            <a:r>
              <a:rPr lang="en-US" sz="1800" b="1" dirty="0">
                <a:solidFill>
                  <a:srgbClr val="004D26"/>
                </a:solidFill>
                <a:sym typeface="Wingdings"/>
              </a:rPr>
              <a:t>P</a:t>
            </a:r>
            <a:r>
              <a:rPr lang="en-US" sz="1800" b="1" dirty="0" smtClean="0">
                <a:solidFill>
                  <a:srgbClr val="004D26"/>
                </a:solidFill>
                <a:sym typeface="Wingdings"/>
              </a:rPr>
              <a:t>ersistent</a:t>
            </a:r>
            <a:r>
              <a:rPr lang="en-US" sz="1800" dirty="0" smtClean="0">
                <a:solidFill>
                  <a:srgbClr val="004D26"/>
                </a:solidFill>
                <a:sym typeface="Wingdings"/>
              </a:rPr>
              <a:t> </a:t>
            </a:r>
            <a:r>
              <a:rPr lang="en-US" sz="1800" dirty="0">
                <a:solidFill>
                  <a:srgbClr val="004D26"/>
                </a:solidFill>
                <a:sym typeface="Wingdings"/>
              </a:rPr>
              <a:t>data in storage </a:t>
            </a:r>
            <a:r>
              <a:rPr lang="en-US" sz="1800" dirty="0" smtClean="0">
                <a:solidFill>
                  <a:srgbClr val="004D26"/>
                </a:solidFill>
                <a:sym typeface="Wingdings"/>
              </a:rPr>
              <a:t> </a:t>
            </a:r>
            <a:r>
              <a:rPr lang="en-US" sz="1800" dirty="0">
                <a:solidFill>
                  <a:srgbClr val="004D26"/>
                </a:solidFill>
                <a:sym typeface="Wingdings"/>
              </a:rPr>
              <a:t>a </a:t>
            </a:r>
            <a:r>
              <a:rPr lang="en-US" sz="1800" b="1" dirty="0">
                <a:solidFill>
                  <a:srgbClr val="004D26"/>
                </a:solidFill>
                <a:sym typeface="Wingdings"/>
              </a:rPr>
              <a:t>file system </a:t>
            </a:r>
            <a:r>
              <a:rPr lang="en-US" sz="1800" dirty="0">
                <a:solidFill>
                  <a:srgbClr val="004D26"/>
                </a:solidFill>
                <a:sym typeface="Wingdings"/>
              </a:rPr>
              <a:t>interface</a:t>
            </a:r>
          </a:p>
          <a:p>
            <a:pPr lvl="1"/>
            <a:r>
              <a:rPr lang="en-US" sz="1800" dirty="0">
                <a:sym typeface="Wingdings"/>
              </a:rPr>
              <a:t>Problem: </a:t>
            </a:r>
            <a:r>
              <a:rPr lang="en-US" sz="1800" dirty="0">
                <a:solidFill>
                  <a:srgbClr val="0000FF"/>
                </a:solidFill>
                <a:sym typeface="Wingdings"/>
              </a:rPr>
              <a:t>Operating system (OS) and file system (FS) code </a:t>
            </a:r>
            <a:r>
              <a:rPr lang="en-US" sz="1800" dirty="0" smtClean="0">
                <a:solidFill>
                  <a:srgbClr val="0000FF"/>
                </a:solidFill>
                <a:sym typeface="Wingdings"/>
              </a:rPr>
              <a:t>to locate, translate, buffer data become performance and energy bottlenecks with fast NVM stores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134</a:t>
            </a:fld>
            <a:endParaRPr lang="en-US" altLang="en-US">
              <a:solidFill>
                <a:srgbClr val="000000"/>
              </a:solidFill>
            </a:endParaRPr>
          </a:p>
        </p:txBody>
      </p:sp>
      <p:sp>
        <p:nvSpPr>
          <p:cNvPr id="5" name="Rectangle 4"/>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6" name="TextBox 5"/>
          <p:cNvSpPr txBox="1"/>
          <p:nvPr/>
        </p:nvSpPr>
        <p:spPr>
          <a:xfrm>
            <a:off x="1835696" y="2708920"/>
            <a:ext cx="1809172" cy="369332"/>
          </a:xfrm>
          <a:prstGeom prst="rect">
            <a:avLst/>
          </a:prstGeom>
          <a:solidFill>
            <a:srgbClr val="FFFFFF"/>
          </a:solidFill>
        </p:spPr>
        <p:txBody>
          <a:bodyPr wrap="none" rtlCol="0">
            <a:spAutoFit/>
          </a:bodyPr>
          <a:lstStyle/>
          <a:p>
            <a:r>
              <a:rPr lang="en-US" dirty="0" smtClean="0">
                <a:solidFill>
                  <a:srgbClr val="000000"/>
                </a:solidFill>
                <a:latin typeface="Tahoma"/>
              </a:rPr>
              <a:t>Two-Level Store</a:t>
            </a:r>
            <a:endParaRPr lang="en-US" dirty="0">
              <a:solidFill>
                <a:srgbClr val="000000"/>
              </a:solidFill>
              <a:latin typeface="Tahoma"/>
            </a:endParaRPr>
          </a:p>
        </p:txBody>
      </p:sp>
      <p:pic>
        <p:nvPicPr>
          <p:cNvPr id="8"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0433856">
            <a:off x="5857780" y="4481579"/>
            <a:ext cx="1539467" cy="1539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13" descr="90%"/>
          <p:cNvSpPr txBox="1">
            <a:spLocks noChangeArrowheads="1"/>
          </p:cNvSpPr>
          <p:nvPr/>
        </p:nvSpPr>
        <p:spPr bwMode="auto">
          <a:xfrm>
            <a:off x="4136766" y="4272103"/>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10" name="Text Box 20" descr="90%"/>
          <p:cNvSpPr txBox="1">
            <a:spLocks noChangeArrowheads="1"/>
          </p:cNvSpPr>
          <p:nvPr/>
        </p:nvSpPr>
        <p:spPr bwMode="auto">
          <a:xfrm>
            <a:off x="2034060" y="5968296"/>
            <a:ext cx="1232132" cy="280077"/>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a:solidFill>
                  <a:srgbClr val="FF0000"/>
                </a:solidFill>
                <a:latin typeface="Tahoma"/>
                <a:ea typeface="Arial" pitchFamily="-107" charset="0"/>
                <a:cs typeface="Tahoma"/>
              </a:rPr>
              <a:t>Main </a:t>
            </a:r>
            <a:r>
              <a:rPr lang="en-US" sz="1400" kern="0" dirty="0" smtClean="0">
                <a:solidFill>
                  <a:srgbClr val="FF0000"/>
                </a:solidFill>
                <a:latin typeface="Tahoma"/>
                <a:ea typeface="Arial" pitchFamily="-107" charset="0"/>
                <a:cs typeface="Tahoma"/>
              </a:rPr>
              <a:t>Memory</a:t>
            </a:r>
            <a:endParaRPr lang="en-US" sz="1400" kern="0" dirty="0">
              <a:solidFill>
                <a:srgbClr val="FF0000"/>
              </a:solidFill>
              <a:latin typeface="Tahoma"/>
              <a:ea typeface="Arial" pitchFamily="-107" charset="0"/>
              <a:cs typeface="Tahoma"/>
            </a:endParaRPr>
          </a:p>
        </p:txBody>
      </p:sp>
      <p:sp>
        <p:nvSpPr>
          <p:cNvPr id="11" name="Text Box 24" descr="90%"/>
          <p:cNvSpPr txBox="1">
            <a:spLocks noChangeArrowheads="1"/>
          </p:cNvSpPr>
          <p:nvPr/>
        </p:nvSpPr>
        <p:spPr bwMode="auto">
          <a:xfrm>
            <a:off x="5861314" y="5852092"/>
            <a:ext cx="1735538"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Storage (SSD/HDD)</a:t>
            </a:r>
          </a:p>
        </p:txBody>
      </p:sp>
      <p:pic>
        <p:nvPicPr>
          <p:cNvPr id="12"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84214" y="3333667"/>
            <a:ext cx="951021" cy="927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1835696" y="5469667"/>
            <a:ext cx="1670057" cy="398114"/>
          </a:xfrm>
          <a:prstGeom prst="rect">
            <a:avLst/>
          </a:prstGeom>
        </p:spPr>
      </p:pic>
      <p:cxnSp>
        <p:nvCxnSpPr>
          <p:cNvPr id="14" name="Straight Arrow Connector 13"/>
          <p:cNvCxnSpPr/>
          <p:nvPr/>
        </p:nvCxnSpPr>
        <p:spPr>
          <a:xfrm flipH="1">
            <a:off x="3401375"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1887885"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Virtual memory</a:t>
            </a:r>
            <a:endParaRPr lang="en-US" sz="1400" dirty="0">
              <a:solidFill>
                <a:srgbClr val="000000"/>
              </a:solidFill>
              <a:latin typeface="Tahoma"/>
            </a:endParaRPr>
          </a:p>
        </p:txBody>
      </p:sp>
      <p:sp>
        <p:nvSpPr>
          <p:cNvPr id="16" name="Rectangle 15"/>
          <p:cNvSpPr/>
          <p:nvPr/>
        </p:nvSpPr>
        <p:spPr>
          <a:xfrm>
            <a:off x="1887885" y="4478071"/>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Address translation</a:t>
            </a:r>
            <a:endParaRPr lang="en-US" sz="1400" dirty="0">
              <a:solidFill>
                <a:srgbClr val="000000"/>
              </a:solidFill>
              <a:latin typeface="Tahoma"/>
            </a:endParaRPr>
          </a:p>
        </p:txBody>
      </p:sp>
      <p:cxnSp>
        <p:nvCxnSpPr>
          <p:cNvPr id="17" name="Straight Arrow Connector 16"/>
          <p:cNvCxnSpPr>
            <a:stCxn id="15" idx="2"/>
            <a:endCxn id="16" idx="0"/>
          </p:cNvCxnSpPr>
          <p:nvPr/>
        </p:nvCxnSpPr>
        <p:spPr>
          <a:xfrm>
            <a:off x="2644630"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a:off x="2657425" y="5104342"/>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xtBox 18"/>
          <p:cNvSpPr txBox="1"/>
          <p:nvPr/>
        </p:nvSpPr>
        <p:spPr>
          <a:xfrm>
            <a:off x="3296996" y="3068960"/>
            <a:ext cx="1049474" cy="307777"/>
          </a:xfrm>
          <a:prstGeom prst="rect">
            <a:avLst/>
          </a:prstGeom>
          <a:noFill/>
        </p:spPr>
        <p:txBody>
          <a:bodyPr wrap="none" rtlCol="0">
            <a:spAutoFit/>
          </a:bodyPr>
          <a:lstStyle/>
          <a:p>
            <a:r>
              <a:rPr lang="en-US" sz="1400" dirty="0" smtClean="0">
                <a:solidFill>
                  <a:srgbClr val="FF0000"/>
                </a:solidFill>
                <a:latin typeface="Tahoma"/>
              </a:rPr>
              <a:t>Load/Store</a:t>
            </a:r>
            <a:endParaRPr lang="en-US" sz="1400" dirty="0">
              <a:solidFill>
                <a:srgbClr val="FF0000"/>
              </a:solidFill>
              <a:latin typeface="Tahoma"/>
            </a:endParaRPr>
          </a:p>
        </p:txBody>
      </p:sp>
      <p:cxnSp>
        <p:nvCxnSpPr>
          <p:cNvPr id="20" name="Straight Arrow Connector 19"/>
          <p:cNvCxnSpPr/>
          <p:nvPr/>
        </p:nvCxnSpPr>
        <p:spPr>
          <a:xfrm>
            <a:off x="5175811"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1" name="Rectangle 20"/>
          <p:cNvSpPr/>
          <p:nvPr/>
        </p:nvSpPr>
        <p:spPr>
          <a:xfrm>
            <a:off x="5906461"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Operating system</a:t>
            </a:r>
          </a:p>
          <a:p>
            <a:pPr algn="ctr"/>
            <a:r>
              <a:rPr lang="en-US" sz="1400" dirty="0" smtClean="0">
                <a:solidFill>
                  <a:srgbClr val="000000"/>
                </a:solidFill>
                <a:latin typeface="Tahoma"/>
              </a:rPr>
              <a:t>and file system</a:t>
            </a:r>
            <a:endParaRPr lang="en-US" sz="1400" dirty="0">
              <a:solidFill>
                <a:srgbClr val="000000"/>
              </a:solidFill>
              <a:latin typeface="Tahoma"/>
            </a:endParaRPr>
          </a:p>
        </p:txBody>
      </p:sp>
      <p:cxnSp>
        <p:nvCxnSpPr>
          <p:cNvPr id="22" name="Straight Arrow Connector 21"/>
          <p:cNvCxnSpPr>
            <a:stCxn id="21" idx="2"/>
          </p:cNvCxnSpPr>
          <p:nvPr/>
        </p:nvCxnSpPr>
        <p:spPr>
          <a:xfrm>
            <a:off x="6663205"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5123621" y="3068960"/>
            <a:ext cx="1968633" cy="307777"/>
          </a:xfrm>
          <a:prstGeom prst="rect">
            <a:avLst/>
          </a:prstGeom>
          <a:noFill/>
        </p:spPr>
        <p:txBody>
          <a:bodyPr wrap="none" rtlCol="0">
            <a:spAutoFit/>
          </a:bodyPr>
          <a:lstStyle/>
          <a:p>
            <a:r>
              <a:rPr lang="en-US" sz="1400" dirty="0" err="1" smtClean="0">
                <a:solidFill>
                  <a:srgbClr val="FF0000"/>
                </a:solidFill>
                <a:latin typeface="Tahoma"/>
              </a:rPr>
              <a:t>fopen</a:t>
            </a:r>
            <a:r>
              <a:rPr lang="en-US" sz="1400" dirty="0" smtClean="0">
                <a:solidFill>
                  <a:srgbClr val="FF0000"/>
                </a:solidFill>
                <a:latin typeface="Tahoma"/>
              </a:rPr>
              <a:t>, </a:t>
            </a:r>
            <a:r>
              <a:rPr lang="en-US" sz="1400" dirty="0" err="1" smtClean="0">
                <a:solidFill>
                  <a:srgbClr val="FF0000"/>
                </a:solidFill>
                <a:latin typeface="Tahoma"/>
              </a:rPr>
              <a:t>fread</a:t>
            </a:r>
            <a:r>
              <a:rPr lang="en-US" sz="1400" dirty="0" smtClean="0">
                <a:solidFill>
                  <a:srgbClr val="FF0000"/>
                </a:solidFill>
                <a:latin typeface="Tahoma"/>
              </a:rPr>
              <a:t>, </a:t>
            </a:r>
            <a:r>
              <a:rPr lang="en-US" sz="1400" dirty="0" err="1" smtClean="0">
                <a:solidFill>
                  <a:srgbClr val="FF0000"/>
                </a:solidFill>
                <a:latin typeface="Tahoma"/>
              </a:rPr>
              <a:t>fwrite</a:t>
            </a:r>
            <a:r>
              <a:rPr lang="en-US" sz="1400" dirty="0" smtClean="0">
                <a:solidFill>
                  <a:srgbClr val="FF0000"/>
                </a:solidFill>
                <a:latin typeface="Tahoma"/>
              </a:rPr>
              <a:t>, …</a:t>
            </a:r>
            <a:endParaRPr lang="en-US" sz="1400" dirty="0">
              <a:solidFill>
                <a:srgbClr val="FF0000"/>
              </a:solidFill>
              <a:latin typeface="Tahoma"/>
            </a:endParaRPr>
          </a:p>
        </p:txBody>
      </p:sp>
      <p:sp>
        <p:nvSpPr>
          <p:cNvPr id="24" name="Text Box 24" descr="90%"/>
          <p:cNvSpPr txBox="1">
            <a:spLocks noChangeArrowheads="1"/>
          </p:cNvSpPr>
          <p:nvPr/>
        </p:nvSpPr>
        <p:spPr bwMode="auto">
          <a:xfrm>
            <a:off x="5148064" y="5660392"/>
            <a:ext cx="2623313" cy="495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a:t>
            </a:r>
          </a:p>
          <a:p>
            <a:pPr algn="ctr" eaLnBrk="1" fontAlgn="base" hangingPunct="1">
              <a:spcBef>
                <a:spcPct val="0"/>
              </a:spcBef>
              <a:spcAft>
                <a:spcPct val="0"/>
              </a:spcAft>
            </a:pPr>
            <a:r>
              <a:rPr lang="en-US" sz="1400" dirty="0" smtClean="0">
                <a:solidFill>
                  <a:srgbClr val="FF0000"/>
                </a:solidFill>
                <a:latin typeface="Tahoma"/>
                <a:cs typeface="Tahoma"/>
              </a:rPr>
              <a:t>Memory</a:t>
            </a:r>
          </a:p>
        </p:txBody>
      </p:sp>
      <p:pic>
        <p:nvPicPr>
          <p:cNvPr id="25" name="Picture 24"/>
          <p:cNvPicPr>
            <a:picLocks noChangeAspect="1"/>
          </p:cNvPicPr>
          <p:nvPr/>
        </p:nvPicPr>
        <p:blipFill>
          <a:blip r:embed="rId5"/>
          <a:stretch>
            <a:fillRect/>
          </a:stretch>
        </p:blipFill>
        <p:spPr>
          <a:xfrm>
            <a:off x="5635893" y="4653136"/>
            <a:ext cx="1554690" cy="1003885"/>
          </a:xfrm>
          <a:prstGeom prst="rect">
            <a:avLst/>
          </a:prstGeom>
        </p:spPr>
      </p:pic>
      <p:sp>
        <p:nvSpPr>
          <p:cNvPr id="26" name="TextBox 25"/>
          <p:cNvSpPr txBox="1"/>
          <p:nvPr/>
        </p:nvSpPr>
        <p:spPr>
          <a:xfrm>
            <a:off x="11759" y="4597476"/>
            <a:ext cx="184666" cy="369332"/>
          </a:xfrm>
          <a:prstGeom prst="rect">
            <a:avLst/>
          </a:prstGeom>
          <a:noFill/>
        </p:spPr>
        <p:txBody>
          <a:bodyPr wrap="none" rtlCol="0">
            <a:spAutoFit/>
          </a:bodyPr>
          <a:lstStyle/>
          <a:p>
            <a:endParaRPr lang="en-US" dirty="0">
              <a:solidFill>
                <a:srgbClr val="000000"/>
              </a:solidFill>
              <a:latin typeface="Tahoma"/>
            </a:endParaRPr>
          </a:p>
        </p:txBody>
      </p:sp>
      <p:sp>
        <p:nvSpPr>
          <p:cNvPr id="27" name="Rounded Rectangle 26"/>
          <p:cNvSpPr>
            <a:spLocks noChangeArrowheads="1"/>
          </p:cNvSpPr>
          <p:nvPr/>
        </p:nvSpPr>
        <p:spPr bwMode="auto">
          <a:xfrm>
            <a:off x="5508104" y="3068960"/>
            <a:ext cx="2232248"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9637912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linds(horizontal)">
                                      <p:cBhvr>
                                        <p:cTn id="15" dur="500"/>
                                        <p:tgtEl>
                                          <p:spTgt spid="24"/>
                                        </p:tgtEl>
                                      </p:cBhvr>
                                    </p:animEffect>
                                  </p:childTnLst>
                                </p:cTn>
                              </p:par>
                              <p:par>
                                <p:cTn id="16" presetID="3" presetClass="entr" presetSubtype="1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P spid="2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solidFill>
                  <a:srgbClr val="006633"/>
                </a:solidFill>
              </a:rPr>
              <a:t>Coordinated Memory and Storage with NVM (</a:t>
            </a:r>
            <a:r>
              <a:rPr lang="en-US" sz="3400" dirty="0" smtClean="0">
                <a:solidFill>
                  <a:srgbClr val="006633"/>
                </a:solidFill>
              </a:rPr>
              <a:t>II)</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a:sym typeface="Wingdings"/>
              </a:rPr>
              <a:t>Goal: </a:t>
            </a:r>
            <a:r>
              <a:rPr lang="en-US" sz="2200" dirty="0">
                <a:solidFill>
                  <a:srgbClr val="0000FF"/>
                </a:solidFill>
                <a:sym typeface="Wingdings"/>
              </a:rPr>
              <a:t>Unify memory and storage </a:t>
            </a:r>
            <a:r>
              <a:rPr lang="en-US" sz="2200" dirty="0" smtClean="0">
                <a:solidFill>
                  <a:srgbClr val="0000FF"/>
                </a:solidFill>
                <a:sym typeface="Wingdings"/>
              </a:rPr>
              <a:t>management in a single unit to </a:t>
            </a:r>
            <a:r>
              <a:rPr lang="en-US" sz="2200" dirty="0">
                <a:solidFill>
                  <a:srgbClr val="FF0000"/>
                </a:solidFill>
                <a:sym typeface="Wingdings"/>
              </a:rPr>
              <a:t>eliminate wasted work to locate, transfer, and translate data</a:t>
            </a:r>
          </a:p>
          <a:p>
            <a:pPr lvl="1"/>
            <a:r>
              <a:rPr lang="en-US" sz="1800" dirty="0" smtClean="0">
                <a:sym typeface="Wingdings"/>
              </a:rPr>
              <a:t>Improves </a:t>
            </a:r>
            <a:r>
              <a:rPr lang="en-US" sz="1800" dirty="0">
                <a:sym typeface="Wingdings"/>
              </a:rPr>
              <a:t>both energy and performance</a:t>
            </a:r>
          </a:p>
          <a:p>
            <a:pPr lvl="1"/>
            <a:r>
              <a:rPr lang="en-US" sz="1800" dirty="0" smtClean="0">
                <a:sym typeface="Wingdings"/>
              </a:rPr>
              <a:t>Simplifies </a:t>
            </a:r>
            <a:r>
              <a:rPr lang="en-US" sz="1800" dirty="0">
                <a:sym typeface="Wingdings"/>
              </a:rPr>
              <a:t>programming model as well</a:t>
            </a:r>
            <a:endParaRPr lang="en-US" sz="18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135</a:t>
            </a:fld>
            <a:endParaRPr lang="en-US" altLang="en-US"/>
          </a:p>
        </p:txBody>
      </p:sp>
      <p:sp>
        <p:nvSpPr>
          <p:cNvPr id="5" name="Rectangle 4"/>
          <p:cNvSpPr/>
          <p:nvPr/>
        </p:nvSpPr>
        <p:spPr>
          <a:xfrm>
            <a:off x="4067944" y="4509120"/>
            <a:ext cx="1296144" cy="36004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835696" y="2708920"/>
            <a:ext cx="2651011" cy="369332"/>
          </a:xfrm>
          <a:prstGeom prst="rect">
            <a:avLst/>
          </a:prstGeom>
          <a:solidFill>
            <a:srgbClr val="FFFFFF"/>
          </a:solidFill>
        </p:spPr>
        <p:txBody>
          <a:bodyPr wrap="none" rtlCol="0">
            <a:spAutoFit/>
          </a:bodyPr>
          <a:lstStyle/>
          <a:p>
            <a:r>
              <a:rPr lang="en-US" dirty="0" smtClean="0"/>
              <a:t>Unified Memory/Storage</a:t>
            </a:r>
            <a:endParaRPr lang="en-US" dirty="0"/>
          </a:p>
        </p:txBody>
      </p:sp>
      <p:sp>
        <p:nvSpPr>
          <p:cNvPr id="8" name="Text Box 13" descr="90%"/>
          <p:cNvSpPr txBox="1">
            <a:spLocks noChangeArrowheads="1"/>
          </p:cNvSpPr>
          <p:nvPr/>
        </p:nvSpPr>
        <p:spPr bwMode="auto">
          <a:xfrm>
            <a:off x="4185446" y="4003438"/>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9" name="Text Box 24" descr="90%"/>
          <p:cNvSpPr txBox="1">
            <a:spLocks noChangeArrowheads="1"/>
          </p:cNvSpPr>
          <p:nvPr/>
        </p:nvSpPr>
        <p:spPr bwMode="auto">
          <a:xfrm>
            <a:off x="3059832" y="6063351"/>
            <a:ext cx="3399392"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Memory</a:t>
            </a:r>
          </a:p>
        </p:txBody>
      </p:sp>
      <p:pic>
        <p:nvPicPr>
          <p:cNvPr id="10" name="Content Placeholder 6" descr="barcelona-die-photo-col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271452" y="3140968"/>
            <a:ext cx="874036" cy="852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Arrow Connector 10"/>
          <p:cNvCxnSpPr/>
          <p:nvPr/>
        </p:nvCxnSpPr>
        <p:spPr>
          <a:xfrm>
            <a:off x="4355976" y="4432556"/>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2987824" y="4509120"/>
            <a:ext cx="1049474" cy="307777"/>
          </a:xfrm>
          <a:prstGeom prst="rect">
            <a:avLst/>
          </a:prstGeom>
          <a:noFill/>
        </p:spPr>
        <p:txBody>
          <a:bodyPr wrap="none" rtlCol="0">
            <a:spAutoFit/>
          </a:bodyPr>
          <a:lstStyle/>
          <a:p>
            <a:r>
              <a:rPr lang="en-US" sz="1400" dirty="0" smtClean="0"/>
              <a:t>Load/Store</a:t>
            </a:r>
            <a:endParaRPr lang="en-US" sz="1400" dirty="0"/>
          </a:p>
        </p:txBody>
      </p:sp>
      <p:pic>
        <p:nvPicPr>
          <p:cNvPr id="13" name="Picture 12"/>
          <p:cNvPicPr>
            <a:picLocks noChangeAspect="1"/>
          </p:cNvPicPr>
          <p:nvPr/>
        </p:nvPicPr>
        <p:blipFill>
          <a:blip r:embed="rId3"/>
          <a:stretch>
            <a:fillRect/>
          </a:stretch>
        </p:blipFill>
        <p:spPr>
          <a:xfrm>
            <a:off x="3935700" y="5056095"/>
            <a:ext cx="1554690" cy="1003885"/>
          </a:xfrm>
          <a:prstGeom prst="rect">
            <a:avLst/>
          </a:prstGeom>
        </p:spPr>
      </p:pic>
      <p:cxnSp>
        <p:nvCxnSpPr>
          <p:cNvPr id="14" name="Straight Connector 13"/>
          <p:cNvCxnSpPr/>
          <p:nvPr/>
        </p:nvCxnSpPr>
        <p:spPr>
          <a:xfrm flipH="1" flipV="1">
            <a:off x="2915816" y="4077072"/>
            <a:ext cx="1152128" cy="43204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2123728" y="3573016"/>
            <a:ext cx="1659429" cy="523220"/>
          </a:xfrm>
          <a:prstGeom prst="rect">
            <a:avLst/>
          </a:prstGeom>
          <a:noFill/>
        </p:spPr>
        <p:txBody>
          <a:bodyPr wrap="none" rtlCol="0">
            <a:spAutoFit/>
          </a:bodyPr>
          <a:lstStyle/>
          <a:p>
            <a:pPr algn="ctr"/>
            <a:r>
              <a:rPr lang="en-US" sz="1400" dirty="0" smtClean="0">
                <a:solidFill>
                  <a:srgbClr val="FF0000"/>
                </a:solidFill>
              </a:rPr>
              <a:t>Persistent Memory</a:t>
            </a:r>
          </a:p>
          <a:p>
            <a:pPr algn="ctr"/>
            <a:r>
              <a:rPr lang="en-US" sz="1400" dirty="0" smtClean="0">
                <a:solidFill>
                  <a:srgbClr val="FF0000"/>
                </a:solidFill>
              </a:rPr>
              <a:t>Manager</a:t>
            </a:r>
            <a:endParaRPr lang="en-US" sz="1400" dirty="0">
              <a:solidFill>
                <a:srgbClr val="FF0000"/>
              </a:solidFill>
            </a:endParaRPr>
          </a:p>
        </p:txBody>
      </p:sp>
      <p:cxnSp>
        <p:nvCxnSpPr>
          <p:cNvPr id="16" name="Straight Arrow Connector 15"/>
          <p:cNvCxnSpPr/>
          <p:nvPr/>
        </p:nvCxnSpPr>
        <p:spPr>
          <a:xfrm flipV="1">
            <a:off x="5076056" y="4437112"/>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5436096" y="4509120"/>
            <a:ext cx="928459" cy="307777"/>
          </a:xfrm>
          <a:prstGeom prst="rect">
            <a:avLst/>
          </a:prstGeom>
          <a:noFill/>
        </p:spPr>
        <p:txBody>
          <a:bodyPr wrap="none" rtlCol="0">
            <a:spAutoFit/>
          </a:bodyPr>
          <a:lstStyle/>
          <a:p>
            <a:r>
              <a:rPr lang="en-US" sz="1400" dirty="0" smtClean="0"/>
              <a:t>Feedback</a:t>
            </a:r>
            <a:endParaRPr lang="en-US" sz="1400" dirty="0"/>
          </a:p>
        </p:txBody>
      </p:sp>
      <p:sp>
        <p:nvSpPr>
          <p:cNvPr id="18" name="Rectangle 17"/>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6712584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Persistent Memory Manager (PMM)</a:t>
            </a:r>
          </a:p>
        </p:txBody>
      </p:sp>
      <p:sp>
        <p:nvSpPr>
          <p:cNvPr id="3" name="Content Placeholder 2"/>
          <p:cNvSpPr>
            <a:spLocks noGrp="1"/>
          </p:cNvSpPr>
          <p:nvPr>
            <p:ph idx="1"/>
          </p:nvPr>
        </p:nvSpPr>
        <p:spPr/>
        <p:txBody>
          <a:bodyPr/>
          <a:lstStyle/>
          <a:p>
            <a:endParaRPr lang="en-US" sz="2200"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136</a:t>
            </a:fld>
            <a:endParaRPr lang="en-US" altLang="en-US">
              <a:solidFill>
                <a:srgbClr val="000000"/>
              </a:solidFill>
            </a:endParaRPr>
          </a:p>
        </p:txBody>
      </p:sp>
      <p:pic>
        <p:nvPicPr>
          <p:cNvPr id="6" name="Picture 5"/>
          <p:cNvPicPr>
            <a:picLocks noChangeAspect="1"/>
          </p:cNvPicPr>
          <p:nvPr/>
        </p:nvPicPr>
        <p:blipFill>
          <a:blip r:embed="rId3"/>
          <a:stretch>
            <a:fillRect/>
          </a:stretch>
        </p:blipFill>
        <p:spPr>
          <a:xfrm>
            <a:off x="827584" y="786355"/>
            <a:ext cx="6624736" cy="5018909"/>
          </a:xfrm>
          <a:prstGeom prst="rect">
            <a:avLst/>
          </a:prstGeom>
        </p:spPr>
      </p:pic>
      <p:sp>
        <p:nvSpPr>
          <p:cNvPr id="7" name="TextBox 6"/>
          <p:cNvSpPr txBox="1"/>
          <p:nvPr/>
        </p:nvSpPr>
        <p:spPr>
          <a:xfrm>
            <a:off x="251520" y="5910371"/>
            <a:ext cx="8593137" cy="830997"/>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smtClean="0">
                <a:solidFill>
                  <a:srgbClr val="0000FF"/>
                </a:solidFill>
                <a:latin typeface="Calibri"/>
              </a:rPr>
              <a:t>PMM uses access and hint information to allocate, locate, migrate and access data in the heterogeneous array of devices</a:t>
            </a:r>
            <a:endParaRPr lang="en-US" sz="2400" b="1" kern="0" dirty="0">
              <a:solidFill>
                <a:srgbClr val="0000FF"/>
              </a:solidFill>
              <a:latin typeface="Calibri"/>
            </a:endParaRPr>
          </a:p>
        </p:txBody>
      </p:sp>
      <p:sp>
        <p:nvSpPr>
          <p:cNvPr id="8" name="Rounded Rectangle 7"/>
          <p:cNvSpPr>
            <a:spLocks noChangeArrowheads="1"/>
          </p:cNvSpPr>
          <p:nvPr/>
        </p:nvSpPr>
        <p:spPr bwMode="auto">
          <a:xfrm>
            <a:off x="2555776" y="1412776"/>
            <a:ext cx="3312368" cy="432048"/>
          </a:xfrm>
          <a:prstGeom prst="roundRect">
            <a:avLst>
              <a:gd name="adj" fmla="val 16667"/>
            </a:avLst>
          </a:prstGeom>
          <a:noFill/>
          <a:ln w="28575">
            <a:solidFill>
              <a:srgbClr val="0000FF"/>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TextBox 38"/>
          <p:cNvSpPr txBox="1">
            <a:spLocks noChangeArrowheads="1"/>
          </p:cNvSpPr>
          <p:nvPr/>
        </p:nvSpPr>
        <p:spPr bwMode="auto">
          <a:xfrm rot="10800000" flipV="1">
            <a:off x="5868144" y="1434262"/>
            <a:ext cx="1800200" cy="338554"/>
          </a:xfrm>
          <a:prstGeom prst="rect">
            <a:avLst/>
          </a:prstGeom>
          <a:noFill/>
          <a:ln>
            <a:noFill/>
          </a:ln>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dirty="0" smtClean="0">
                <a:solidFill>
                  <a:srgbClr val="0000FF"/>
                </a:solidFill>
              </a:rPr>
              <a:t>Persistent objects</a:t>
            </a:r>
          </a:p>
        </p:txBody>
      </p:sp>
    </p:spTree>
    <p:extLst>
      <p:ext uri="{BB962C8B-B14F-4D97-AF65-F5344CB8AC3E}">
        <p14:creationId xmlns:p14="http://schemas.microsoft.com/office/powerpoint/2010/main" val="19043037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Persistent Memory Manager (PMM)</a:t>
            </a:r>
            <a:endParaRPr lang="en-US" dirty="0"/>
          </a:p>
        </p:txBody>
      </p:sp>
      <p:sp>
        <p:nvSpPr>
          <p:cNvPr id="3" name="Content Placeholder 2"/>
          <p:cNvSpPr>
            <a:spLocks noGrp="1"/>
          </p:cNvSpPr>
          <p:nvPr>
            <p:ph idx="1"/>
          </p:nvPr>
        </p:nvSpPr>
        <p:spPr>
          <a:xfrm>
            <a:off x="228600" y="980728"/>
            <a:ext cx="8610600" cy="5472608"/>
          </a:xfrm>
        </p:spPr>
        <p:txBody>
          <a:bodyPr/>
          <a:lstStyle/>
          <a:p>
            <a:r>
              <a:rPr lang="en-US" sz="2200" dirty="0" smtClean="0">
                <a:solidFill>
                  <a:srgbClr val="0000FF"/>
                </a:solidFill>
                <a:sym typeface="Wingdings"/>
              </a:rPr>
              <a:t>Exposes a load/store interface to access persistent data</a:t>
            </a:r>
          </a:p>
          <a:p>
            <a:pPr lvl="1"/>
            <a:r>
              <a:rPr lang="en-US" sz="2000" dirty="0" smtClean="0">
                <a:solidFill>
                  <a:schemeClr val="accent2">
                    <a:lumMod val="75000"/>
                  </a:schemeClr>
                </a:solidFill>
                <a:sym typeface="Wingdings"/>
              </a:rPr>
              <a:t>Applications can directly access persistent memory  no conversion, translation, location overhead for persistent data </a:t>
            </a:r>
          </a:p>
          <a:p>
            <a:pPr lvl="1"/>
            <a:endParaRPr lang="en-US" sz="2000" dirty="0" smtClean="0">
              <a:sym typeface="Wingdings"/>
            </a:endParaRPr>
          </a:p>
          <a:p>
            <a:r>
              <a:rPr lang="en-US" sz="2200" dirty="0" smtClean="0">
                <a:solidFill>
                  <a:srgbClr val="0000FF"/>
                </a:solidFill>
                <a:sym typeface="Wingdings"/>
              </a:rPr>
              <a:t>Manages data placement, location, persistence, security</a:t>
            </a:r>
          </a:p>
          <a:p>
            <a:pPr lvl="1"/>
            <a:r>
              <a:rPr lang="en-US" sz="2000" dirty="0" smtClean="0">
                <a:solidFill>
                  <a:schemeClr val="accent2">
                    <a:lumMod val="75000"/>
                  </a:schemeClr>
                </a:solidFill>
                <a:sym typeface="Wingdings"/>
              </a:rPr>
              <a:t>To get the best of multiple forms of storage</a:t>
            </a:r>
          </a:p>
          <a:p>
            <a:pPr lvl="1"/>
            <a:endParaRPr lang="en-US" sz="2000" dirty="0" smtClean="0">
              <a:sym typeface="Wingdings"/>
            </a:endParaRPr>
          </a:p>
          <a:p>
            <a:r>
              <a:rPr lang="en-US" sz="2200" dirty="0" smtClean="0">
                <a:solidFill>
                  <a:srgbClr val="0000FF"/>
                </a:solidFill>
                <a:sym typeface="Wingdings"/>
              </a:rPr>
              <a:t>Manages metadata storage and retrieval</a:t>
            </a:r>
          </a:p>
          <a:p>
            <a:pPr lvl="1"/>
            <a:r>
              <a:rPr lang="en-US" sz="2000" dirty="0" smtClean="0">
                <a:solidFill>
                  <a:srgbClr val="FF0000"/>
                </a:solidFill>
                <a:sym typeface="Wingdings"/>
              </a:rPr>
              <a:t>This can lead to overheads that need to be managed</a:t>
            </a:r>
          </a:p>
          <a:p>
            <a:pPr lvl="1"/>
            <a:endParaRPr lang="en-US" sz="2000" dirty="0" smtClean="0">
              <a:sym typeface="Wingdings"/>
            </a:endParaRPr>
          </a:p>
          <a:p>
            <a:r>
              <a:rPr lang="en-US" sz="2200" dirty="0" smtClean="0">
                <a:solidFill>
                  <a:srgbClr val="0000FF"/>
                </a:solidFill>
                <a:sym typeface="Wingdings"/>
              </a:rPr>
              <a:t>Exposes hooks and interfaces for system software</a:t>
            </a:r>
          </a:p>
          <a:p>
            <a:pPr lvl="1"/>
            <a:r>
              <a:rPr lang="en-US" sz="2000" dirty="0" smtClean="0">
                <a:solidFill>
                  <a:srgbClr val="2C6123"/>
                </a:solidFill>
                <a:sym typeface="Wingdings"/>
              </a:rPr>
              <a:t>To enable better data placement and management decisions</a:t>
            </a:r>
          </a:p>
          <a:p>
            <a:pPr lvl="1"/>
            <a:endParaRPr lang="en-US" sz="2000" dirty="0">
              <a:solidFill>
                <a:srgbClr val="2C6123"/>
              </a:solidFill>
              <a:sym typeface="Wingdings"/>
            </a:endParaRPr>
          </a:p>
          <a:p>
            <a:r>
              <a:rPr lang="en-US" sz="1800" dirty="0"/>
              <a:t>Meza+, “</a:t>
            </a:r>
            <a:r>
              <a:rPr lang="en-US" sz="1800" dirty="0">
                <a:solidFill>
                  <a:srgbClr val="0000FF"/>
                </a:solidFill>
              </a:rPr>
              <a:t>A Case for Efficient Hardware-Software Cooperative Management of Storage and Memory</a:t>
            </a:r>
            <a:r>
              <a:rPr lang="en-US" sz="1800" dirty="0"/>
              <a:t>,” WEED 2013.</a:t>
            </a:r>
          </a:p>
          <a:p>
            <a:pPr lvl="1"/>
            <a:endParaRPr lang="en-US" sz="2000" dirty="0" smtClean="0">
              <a:solidFill>
                <a:srgbClr val="2C6123"/>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137</a:t>
            </a:fld>
            <a:endParaRPr lang="en-US" altLang="en-US">
              <a:solidFill>
                <a:srgbClr val="000000"/>
              </a:solidFill>
            </a:endParaRPr>
          </a:p>
        </p:txBody>
      </p:sp>
    </p:spTree>
    <p:extLst>
      <p:ext uri="{BB962C8B-B14F-4D97-AF65-F5344CB8AC3E}">
        <p14:creationId xmlns:p14="http://schemas.microsoft.com/office/powerpoint/2010/main" val="1928625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noAutofit/>
          </a:bodyPr>
          <a:lstStyle/>
          <a:p>
            <a:r>
              <a:rPr lang="en-US" sz="3800" dirty="0" smtClean="0"/>
              <a:t>Performance Benefits </a:t>
            </a:r>
            <a:r>
              <a:rPr lang="en-US" sz="3800" dirty="0"/>
              <a:t>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138</a:t>
            </a:fld>
            <a:endParaRPr lang="en-US" altLang="en-US"/>
          </a:p>
        </p:txBody>
      </p:sp>
      <p:pic>
        <p:nvPicPr>
          <p:cNvPr id="8" name="Content Placeholder 7"/>
          <p:cNvPicPr>
            <a:picLocks noGrp="1" noChangeAspect="1"/>
          </p:cNvPicPr>
          <p:nvPr>
            <p:ph idx="1"/>
          </p:nvPr>
        </p:nvPicPr>
        <p:blipFill>
          <a:blip r:embed="rId3"/>
          <a:srcRect l="-7256" r="-7256"/>
          <a:stretch>
            <a:fillRect/>
          </a:stretch>
        </p:blipFill>
        <p:spPr/>
      </p:pic>
      <p:cxnSp>
        <p:nvCxnSpPr>
          <p:cNvPr id="6" name="Straight Arrow Connector 5"/>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~24X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18065849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Energy Benefits 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139</a:t>
            </a:fld>
            <a:endParaRPr lang="en-US" altLang="en-US"/>
          </a:p>
        </p:txBody>
      </p:sp>
      <p:pic>
        <p:nvPicPr>
          <p:cNvPr id="6" name="Content Placeholder 5"/>
          <p:cNvPicPr>
            <a:picLocks noGrp="1" noChangeAspect="1"/>
          </p:cNvPicPr>
          <p:nvPr>
            <p:ph idx="1"/>
          </p:nvPr>
        </p:nvPicPr>
        <p:blipFill>
          <a:blip r:embed="rId3"/>
          <a:srcRect l="-7624" r="-7624"/>
          <a:stretch>
            <a:fillRect/>
          </a:stretch>
        </p:blipFill>
        <p:spPr/>
      </p:pic>
      <p:cxnSp>
        <p:nvCxnSpPr>
          <p:cNvPr id="8" name="Straight Arrow Connector 7"/>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~16X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22137358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5B9BD5"/>
                </a:solidFill>
                <a:latin typeface="Calibri Light"/>
              </a:rPr>
              <a:t>A</a:t>
            </a:r>
            <a:r>
              <a:rPr lang="en-US" sz="4000" b="1" smtClean="0">
                <a:solidFill>
                  <a:srgbClr val="5B9BD5"/>
                </a:solidFill>
                <a:latin typeface="Calibri Light"/>
              </a:rPr>
              <a:t> </a:t>
            </a:r>
            <a:r>
              <a:rPr lang="en-US" sz="3200" smtClean="0">
                <a:solidFill>
                  <a:srgbClr val="5B9BD5"/>
                </a:solidFill>
                <a:latin typeface="Calibri Light"/>
              </a:rPr>
              <a:t>company</a:t>
            </a:r>
            <a:endParaRPr lang="en-US" sz="4000" smtClean="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ED7D31"/>
                </a:solidFill>
                <a:latin typeface="Calibri Light"/>
              </a:rPr>
              <a:t>B</a:t>
            </a:r>
            <a:r>
              <a:rPr lang="en-US" sz="4000" smtClean="0">
                <a:solidFill>
                  <a:srgbClr val="ED7D31"/>
                </a:solidFill>
                <a:latin typeface="Calibri Light"/>
              </a:rPr>
              <a:t> </a:t>
            </a:r>
            <a:r>
              <a:rPr lang="en-US" sz="3200" smtClean="0">
                <a:solidFill>
                  <a:srgbClr val="ED7D31"/>
                </a:solidFill>
                <a:latin typeface="Calibri Light"/>
              </a:rPr>
              <a:t>company</a:t>
            </a:r>
            <a:endParaRPr lang="en-US" sz="4000" smtClean="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70AD47"/>
                </a:solidFill>
                <a:latin typeface="Calibri Light"/>
              </a:rPr>
              <a:t>C </a:t>
            </a:r>
            <a:r>
              <a:rPr lang="en-US" sz="3200" smtClean="0">
                <a:solidFill>
                  <a:srgbClr val="70AD47"/>
                </a:solidFill>
                <a:latin typeface="Calibri Light"/>
              </a:rPr>
              <a:t>company</a:t>
            </a:r>
            <a:endParaRPr lang="en-US" sz="4000" smtClean="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5B9BD5"/>
                </a:solidFill>
                <a:latin typeface="Calibri Light"/>
                <a:cs typeface="Courier New" panose="02070309020205020404" pitchFamily="49" charset="0"/>
              </a:rPr>
              <a:t>Up to</a:t>
            </a:r>
          </a:p>
          <a:p>
            <a:pPr algn="ctr"/>
            <a:r>
              <a:rPr lang="en-US" sz="4400" b="1"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ED7D31"/>
                </a:solidFill>
                <a:latin typeface="Calibri Light"/>
                <a:cs typeface="Courier New" panose="02070309020205020404" pitchFamily="49" charset="0"/>
              </a:rPr>
              <a:t>Up to</a:t>
            </a:r>
          </a:p>
          <a:p>
            <a:pPr algn="ctr"/>
            <a:r>
              <a:rPr lang="en-US" sz="4400" b="1"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70AD47"/>
                </a:solidFill>
                <a:latin typeface="Calibri Light"/>
                <a:cs typeface="Courier New" panose="02070309020205020404" pitchFamily="49" charset="0"/>
              </a:rPr>
              <a:t>Up to</a:t>
            </a:r>
          </a:p>
          <a:p>
            <a:pPr algn="ctr"/>
            <a:r>
              <a:rPr lang="en-US" sz="4400" b="1"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14</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5"/>
              </a:rPr>
              <a:t>Flipping </a:t>
            </a:r>
            <a:r>
              <a:rPr lang="en-US" dirty="0">
                <a:solidFill>
                  <a:srgbClr val="0000FF"/>
                </a:solidFill>
                <a:latin typeface="Calibri"/>
                <a:ea typeface="ＭＳ Ｐゴシック" charset="0"/>
                <a:cs typeface="ＭＳ Ｐゴシック" charset="0"/>
                <a:hlinkClick r:id="rId5"/>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5"/>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514781477"/>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2276872"/>
            <a:ext cx="9144000" cy="2088232"/>
          </a:xfrm>
        </p:spPr>
        <p:txBody>
          <a:bodyPr/>
          <a:lstStyle/>
          <a:p>
            <a:pPr marL="0" indent="0" algn="ctr">
              <a:buNone/>
            </a:pPr>
            <a:r>
              <a:rPr lang="en-US" sz="4000" dirty="0" smtClean="0">
                <a:solidFill>
                  <a:srgbClr val="FF0000"/>
                </a:solidFill>
              </a:rPr>
              <a:t>Combined </a:t>
            </a:r>
          </a:p>
          <a:p>
            <a:pPr marL="0" indent="0" algn="ctr">
              <a:buNone/>
            </a:pPr>
            <a:r>
              <a:rPr lang="en-US" sz="4000" dirty="0" smtClean="0">
                <a:solidFill>
                  <a:srgbClr val="FF0000"/>
                </a:solidFill>
              </a:rPr>
              <a:t>Memory &amp; Storage</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140</a:t>
            </a:fld>
            <a:endParaRPr lang="en-US"/>
          </a:p>
        </p:txBody>
      </p:sp>
    </p:spTree>
    <p:extLst>
      <p:ext uri="{BB962C8B-B14F-4D97-AF65-F5344CB8AC3E}">
        <p14:creationId xmlns:p14="http://schemas.microsoft.com/office/powerpoint/2010/main" val="19380423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141</a:t>
            </a:fld>
            <a:endParaRPr lang="en-US"/>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4000" dirty="0" smtClean="0">
                <a:solidFill>
                  <a:srgbClr val="0000FF"/>
                </a:solidFill>
              </a:rPr>
              <a:t>A Unified Interface to </a:t>
            </a:r>
            <a:r>
              <a:rPr lang="en-US" sz="4000" b="1" dirty="0" smtClean="0">
                <a:solidFill>
                  <a:srgbClr val="0000FF"/>
                </a:solidFill>
              </a:rPr>
              <a:t>All</a:t>
            </a:r>
            <a:r>
              <a:rPr lang="en-US" sz="4000" dirty="0" smtClean="0">
                <a:solidFill>
                  <a:srgbClr val="0000FF"/>
                </a:solidFill>
              </a:rPr>
              <a:t> </a:t>
            </a:r>
            <a:r>
              <a:rPr lang="en-US" sz="4000" b="1" dirty="0" smtClean="0">
                <a:solidFill>
                  <a:srgbClr val="0000FF"/>
                </a:solidFill>
              </a:rPr>
              <a:t>Data</a:t>
            </a:r>
          </a:p>
        </p:txBody>
      </p:sp>
    </p:spTree>
    <p:extLst>
      <p:ext uri="{BB962C8B-B14F-4D97-AF65-F5344CB8AC3E}">
        <p14:creationId xmlns:p14="http://schemas.microsoft.com/office/powerpoint/2010/main" val="2552105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solidFill>
                  <a:srgbClr val="0000FF"/>
                </a:solidFill>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142</a:t>
            </a:fld>
            <a:endParaRPr lang="en-US" sz="1600">
              <a:solidFill>
                <a:srgbClr val="000000"/>
              </a:solidFill>
              <a:latin typeface="Garamond" charset="0"/>
            </a:endParaRPr>
          </a:p>
        </p:txBody>
      </p:sp>
    </p:spTree>
    <p:extLst>
      <p:ext uri="{BB962C8B-B14F-4D97-AF65-F5344CB8AC3E}">
        <p14:creationId xmlns:p14="http://schemas.microsoft.com/office/powerpoint/2010/main" val="1692137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Principles (So Far)</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solidFill>
                  <a:srgbClr val="0000FF"/>
                </a:solidFill>
              </a:rPr>
              <a:t>Better interfaces between layers of the system stack</a:t>
            </a:r>
          </a:p>
          <a:p>
            <a:pPr lvl="1"/>
            <a:r>
              <a:rPr lang="en-US" dirty="0" smtClean="0"/>
              <a:t>Expose more information judiciously across the system stack</a:t>
            </a:r>
          </a:p>
          <a:p>
            <a:pPr lvl="1"/>
            <a:r>
              <a:rPr lang="en-US" dirty="0" smtClean="0"/>
              <a:t>Design more flexible and efficient interfaces</a:t>
            </a:r>
          </a:p>
          <a:p>
            <a:pPr lvl="1"/>
            <a:endParaRPr lang="en-US" dirty="0" smtClean="0"/>
          </a:p>
          <a:p>
            <a:r>
              <a:rPr lang="en-US" dirty="0" smtClean="0">
                <a:solidFill>
                  <a:srgbClr val="0000FF"/>
                </a:solidFill>
              </a:rPr>
              <a:t>Better-than-worst-case design</a:t>
            </a:r>
          </a:p>
          <a:p>
            <a:pPr lvl="1"/>
            <a:r>
              <a:rPr lang="en-US" dirty="0" smtClean="0"/>
              <a:t>Do not optimize for the worst case</a:t>
            </a:r>
          </a:p>
          <a:p>
            <a:pPr lvl="1"/>
            <a:r>
              <a:rPr lang="en-US" dirty="0"/>
              <a:t>W</a:t>
            </a:r>
            <a:r>
              <a:rPr lang="en-US" dirty="0" smtClean="0"/>
              <a:t>orst case should not determine the common case</a:t>
            </a:r>
          </a:p>
          <a:p>
            <a:endParaRPr lang="en-US" dirty="0"/>
          </a:p>
          <a:p>
            <a:r>
              <a:rPr lang="en-US" dirty="0" smtClean="0">
                <a:solidFill>
                  <a:srgbClr val="0000FF"/>
                </a:solidFill>
              </a:rPr>
              <a:t>Heterogeneity in design (specialization, asymmetry)</a:t>
            </a:r>
          </a:p>
          <a:p>
            <a:pPr lvl="1"/>
            <a:r>
              <a:rPr lang="en-US" dirty="0" smtClean="0"/>
              <a:t>Enables a more efficient design (No one size fits all) </a:t>
            </a:r>
          </a:p>
          <a:p>
            <a:pPr lvl="1"/>
            <a:endParaRPr lang="en-US" dirty="0"/>
          </a:p>
          <a:p>
            <a:r>
              <a:rPr lang="en-US" dirty="0" smtClean="0">
                <a:solidFill>
                  <a:srgbClr val="FF0000"/>
                </a:solidFill>
              </a:rPr>
              <a:t>These principles are coupled (and require broad thinking)</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143</a:t>
            </a:fld>
            <a:endParaRPr lang="en-US" altLang="en-US"/>
          </a:p>
        </p:txBody>
      </p:sp>
      <p:grpSp>
        <p:nvGrpSpPr>
          <p:cNvPr id="5" name="Group 16"/>
          <p:cNvGrpSpPr>
            <a:grpSpLocks/>
          </p:cNvGrpSpPr>
          <p:nvPr/>
        </p:nvGrpSpPr>
        <p:grpSpPr bwMode="auto">
          <a:xfrm>
            <a:off x="2843808" y="1762348"/>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dirty="0">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39112658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solidFill>
                  <a:srgbClr val="0000FF"/>
                </a:solidFill>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144</a:t>
            </a:fld>
            <a:endParaRPr lang="en-US" sz="1600">
              <a:solidFill>
                <a:srgbClr val="000000"/>
              </a:solidFill>
              <a:latin typeface="Garamond" charset="0"/>
            </a:endParaRPr>
          </a:p>
        </p:txBody>
      </p:sp>
    </p:spTree>
    <p:extLst>
      <p:ext uri="{BB962C8B-B14F-4D97-AF65-F5344CB8AC3E}">
        <p14:creationId xmlns:p14="http://schemas.microsoft.com/office/powerpoint/2010/main" val="9394008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602262572"/>
              </p:ext>
            </p:extLst>
          </p:nvPr>
        </p:nvGraphicFramePr>
        <p:xfrm>
          <a:off x="228600" y="1371600"/>
          <a:ext cx="8915400" cy="4820920"/>
        </p:xfrm>
        <a:graphic>
          <a:graphicData uri="http://schemas.openxmlformats.org/drawingml/2006/table">
            <a:tbl>
              <a:tblPr firstRow="1" bandRow="1">
                <a:tableStyleId>{5C22544A-7EE6-4342-B048-85BDC9FD1C3A}</a:tableStyleId>
              </a:tblPr>
              <a:tblGrid>
                <a:gridCol w="3335288"/>
                <a:gridCol w="5580112"/>
              </a:tblGrid>
              <a:tr h="370840">
                <a:tc>
                  <a:txBody>
                    <a:bodyPr/>
                    <a:lstStyle/>
                    <a:p>
                      <a:r>
                        <a:rPr lang="en-US" dirty="0" smtClean="0"/>
                        <a:t>Business</a:t>
                      </a:r>
                      <a:r>
                        <a:rPr lang="en-US" baseline="0" dirty="0" smtClean="0"/>
                        <a:t> as Usual</a:t>
                      </a:r>
                      <a:endParaRPr lang="en-US" dirty="0"/>
                    </a:p>
                  </a:txBody>
                  <a:tcPr>
                    <a:solidFill>
                      <a:srgbClr val="FF0000"/>
                    </a:solidFill>
                  </a:tcPr>
                </a:tc>
                <a:tc>
                  <a:txBody>
                    <a:bodyPr/>
                    <a:lstStyle/>
                    <a:p>
                      <a:r>
                        <a:rPr lang="en-US" dirty="0" smtClean="0"/>
                        <a:t>Opportunity</a:t>
                      </a:r>
                      <a:endParaRPr lang="en-US" dirty="0"/>
                    </a:p>
                  </a:txBody>
                  <a:tcPr>
                    <a:solidFill>
                      <a:srgbClr val="0000FF"/>
                    </a:solidFill>
                  </a:tcPr>
                </a:tc>
              </a:tr>
              <a:tr h="370840">
                <a:tc>
                  <a:txBody>
                    <a:bodyPr/>
                    <a:lstStyle/>
                    <a:p>
                      <a:r>
                        <a:rPr lang="en-US" dirty="0" err="1" smtClean="0">
                          <a:solidFill>
                            <a:srgbClr val="FF0000"/>
                          </a:solidFill>
                        </a:rPr>
                        <a:t>RowHammer</a:t>
                      </a:r>
                      <a:endParaRPr lang="en-US" dirty="0">
                        <a:solidFill>
                          <a:srgbClr val="FF0000"/>
                        </a:solidFill>
                      </a:endParaRPr>
                    </a:p>
                  </a:txBody>
                  <a:tcPr/>
                </a:tc>
                <a:tc>
                  <a:txBody>
                    <a:bodyPr/>
                    <a:lstStyle/>
                    <a:p>
                      <a:r>
                        <a:rPr lang="en-US" dirty="0" smtClean="0">
                          <a:solidFill>
                            <a:srgbClr val="0000FF"/>
                          </a:solidFill>
                        </a:rPr>
                        <a:t>Memory controller</a:t>
                      </a:r>
                      <a:r>
                        <a:rPr lang="en-US" baseline="0" dirty="0" smtClean="0">
                          <a:solidFill>
                            <a:srgbClr val="0000FF"/>
                          </a:solidFill>
                        </a:rPr>
                        <a:t> anticipates and fixes errors</a:t>
                      </a:r>
                      <a:endParaRPr lang="en-US" dirty="0">
                        <a:solidFill>
                          <a:srgbClr val="0000FF"/>
                        </a:solidFill>
                      </a:endParaRPr>
                    </a:p>
                  </a:txBody>
                  <a:tcPr/>
                </a:tc>
              </a:tr>
              <a:tr h="370840">
                <a:tc>
                  <a:txBody>
                    <a:bodyPr/>
                    <a:lstStyle/>
                    <a:p>
                      <a:r>
                        <a:rPr lang="en-US" dirty="0" smtClean="0">
                          <a:solidFill>
                            <a:srgbClr val="FF0000"/>
                          </a:solidFill>
                        </a:rPr>
                        <a:t>Fixed,</a:t>
                      </a:r>
                      <a:r>
                        <a:rPr lang="en-US" baseline="0" dirty="0" smtClean="0">
                          <a:solidFill>
                            <a:srgbClr val="FF0000"/>
                          </a:solidFill>
                        </a:rPr>
                        <a:t> frequent refreshes</a:t>
                      </a:r>
                      <a:endParaRPr lang="en-US" dirty="0">
                        <a:solidFill>
                          <a:srgbClr val="FF0000"/>
                        </a:solidFill>
                      </a:endParaRPr>
                    </a:p>
                  </a:txBody>
                  <a:tcPr/>
                </a:tc>
                <a:tc>
                  <a:txBody>
                    <a:bodyPr/>
                    <a:lstStyle/>
                    <a:p>
                      <a:r>
                        <a:rPr lang="en-US" dirty="0" smtClean="0">
                          <a:solidFill>
                            <a:srgbClr val="0000FF"/>
                          </a:solidFill>
                        </a:rPr>
                        <a:t>Heterogeneous refresh rate</a:t>
                      </a:r>
                      <a:r>
                        <a:rPr lang="en-US" baseline="0" dirty="0" smtClean="0">
                          <a:solidFill>
                            <a:srgbClr val="0000FF"/>
                          </a:solidFill>
                        </a:rPr>
                        <a:t> across memory</a:t>
                      </a:r>
                      <a:endParaRPr lang="en-US" dirty="0">
                        <a:solidFill>
                          <a:srgbClr val="0000FF"/>
                        </a:solidFill>
                      </a:endParaRPr>
                    </a:p>
                  </a:txBody>
                  <a:tcPr/>
                </a:tc>
              </a:tr>
              <a:tr h="370840">
                <a:tc>
                  <a:txBody>
                    <a:bodyPr/>
                    <a:lstStyle/>
                    <a:p>
                      <a:r>
                        <a:rPr lang="en-US" dirty="0" smtClean="0">
                          <a:solidFill>
                            <a:srgbClr val="FF0000"/>
                          </a:solidFill>
                        </a:rPr>
                        <a:t>Fixed, high latency</a:t>
                      </a:r>
                      <a:endParaRPr lang="en-US" dirty="0">
                        <a:solidFill>
                          <a:srgbClr val="FF0000"/>
                        </a:solidFill>
                      </a:endParaRPr>
                    </a:p>
                  </a:txBody>
                  <a:tcPr/>
                </a:tc>
                <a:tc>
                  <a:txBody>
                    <a:bodyPr/>
                    <a:lstStyle/>
                    <a:p>
                      <a:r>
                        <a:rPr lang="en-US" dirty="0" smtClean="0">
                          <a:solidFill>
                            <a:srgbClr val="0000FF"/>
                          </a:solidFill>
                        </a:rPr>
                        <a:t>Heterogeneous</a:t>
                      </a:r>
                      <a:r>
                        <a:rPr lang="en-US" baseline="0" dirty="0" smtClean="0">
                          <a:solidFill>
                            <a:srgbClr val="0000FF"/>
                          </a:solidFill>
                        </a:rPr>
                        <a:t> latency in time and space</a:t>
                      </a:r>
                      <a:endParaRPr lang="en-US" dirty="0">
                        <a:solidFill>
                          <a:srgbClr val="0000FF"/>
                        </a:solidFill>
                      </a:endParaRPr>
                    </a:p>
                  </a:txBody>
                  <a:tcPr/>
                </a:tc>
              </a:tr>
              <a:tr h="370840">
                <a:tc>
                  <a:txBody>
                    <a:bodyPr/>
                    <a:lstStyle/>
                    <a:p>
                      <a:r>
                        <a:rPr lang="en-US" dirty="0" smtClean="0">
                          <a:solidFill>
                            <a:srgbClr val="FF0000"/>
                          </a:solidFill>
                        </a:rPr>
                        <a:t>Slow page copy &amp; initialization</a:t>
                      </a:r>
                      <a:endParaRPr lang="en-US" dirty="0">
                        <a:solidFill>
                          <a:srgbClr val="FF0000"/>
                        </a:solidFill>
                      </a:endParaRPr>
                    </a:p>
                  </a:txBody>
                  <a:tcPr/>
                </a:tc>
                <a:tc>
                  <a:txBody>
                    <a:bodyPr/>
                    <a:lstStyle/>
                    <a:p>
                      <a:r>
                        <a:rPr lang="en-US" dirty="0" smtClean="0">
                          <a:solidFill>
                            <a:srgbClr val="0000FF"/>
                          </a:solidFill>
                        </a:rPr>
                        <a:t>Exploit</a:t>
                      </a:r>
                      <a:r>
                        <a:rPr lang="en-US" baseline="0" dirty="0" smtClean="0">
                          <a:solidFill>
                            <a:srgbClr val="0000FF"/>
                          </a:solidFill>
                        </a:rPr>
                        <a:t> internal connectivity in memory to move data</a:t>
                      </a:r>
                      <a:endParaRPr lang="en-US" dirty="0">
                        <a:solidFill>
                          <a:srgbClr val="0000FF"/>
                        </a:solidFill>
                      </a:endParaRPr>
                    </a:p>
                  </a:txBody>
                  <a:tcPr/>
                </a:tc>
              </a:tr>
              <a:tr h="370840">
                <a:tc>
                  <a:txBody>
                    <a:bodyPr/>
                    <a:lstStyle/>
                    <a:p>
                      <a:r>
                        <a:rPr lang="en-US" dirty="0" smtClean="0">
                          <a:solidFill>
                            <a:srgbClr val="FF0000"/>
                          </a:solidFill>
                        </a:rPr>
                        <a:t>Fixed reliability mechanisms</a:t>
                      </a:r>
                      <a:endParaRPr lang="en-US" dirty="0">
                        <a:solidFill>
                          <a:srgbClr val="FF0000"/>
                        </a:solidFill>
                      </a:endParaRPr>
                    </a:p>
                  </a:txBody>
                  <a:tcPr/>
                </a:tc>
                <a:tc>
                  <a:txBody>
                    <a:bodyPr/>
                    <a:lstStyle/>
                    <a:p>
                      <a:r>
                        <a:rPr lang="en-US" dirty="0" smtClean="0">
                          <a:solidFill>
                            <a:srgbClr val="0000FF"/>
                          </a:solidFill>
                        </a:rPr>
                        <a:t>Heterogeneous reliability across time and space</a:t>
                      </a:r>
                      <a:endParaRPr lang="en-US" dirty="0">
                        <a:solidFill>
                          <a:srgbClr val="0000FF"/>
                        </a:solidFill>
                      </a:endParaRPr>
                    </a:p>
                  </a:txBody>
                  <a:tcPr/>
                </a:tc>
              </a:tr>
              <a:tr h="370840">
                <a:tc>
                  <a:txBody>
                    <a:bodyPr/>
                    <a:lstStyle/>
                    <a:p>
                      <a:r>
                        <a:rPr lang="en-US" dirty="0" smtClean="0">
                          <a:solidFill>
                            <a:srgbClr val="FF0000"/>
                          </a:solidFill>
                        </a:rPr>
                        <a:t>Memory</a:t>
                      </a:r>
                      <a:r>
                        <a:rPr lang="en-US" baseline="0" dirty="0" smtClean="0">
                          <a:solidFill>
                            <a:srgbClr val="FF0000"/>
                          </a:solidFill>
                        </a:rPr>
                        <a:t> as a dumb device</a:t>
                      </a:r>
                      <a:endParaRPr lang="en-US" dirty="0">
                        <a:solidFill>
                          <a:srgbClr val="FF0000"/>
                        </a:solidFill>
                      </a:endParaRPr>
                    </a:p>
                  </a:txBody>
                  <a:tcPr/>
                </a:tc>
                <a:tc>
                  <a:txBody>
                    <a:bodyPr/>
                    <a:lstStyle/>
                    <a:p>
                      <a:r>
                        <a:rPr lang="en-US" baseline="0" dirty="0" smtClean="0">
                          <a:solidFill>
                            <a:srgbClr val="0000FF"/>
                          </a:solidFill>
                        </a:rPr>
                        <a:t>Memory as an accelerator and autonomous agent</a:t>
                      </a:r>
                      <a:endParaRPr lang="en-US" dirty="0">
                        <a:solidFill>
                          <a:srgbClr val="0000FF"/>
                        </a:solidFill>
                      </a:endParaRPr>
                    </a:p>
                  </a:txBody>
                  <a:tcPr/>
                </a:tc>
              </a:tr>
              <a:tr h="370840">
                <a:tc>
                  <a:txBody>
                    <a:bodyPr/>
                    <a:lstStyle/>
                    <a:p>
                      <a:r>
                        <a:rPr lang="en-US" dirty="0" smtClean="0">
                          <a:solidFill>
                            <a:srgbClr val="FF0000"/>
                          </a:solidFill>
                        </a:rPr>
                        <a:t>DRAM-only</a:t>
                      </a:r>
                      <a:r>
                        <a:rPr lang="en-US" baseline="0" dirty="0" smtClean="0">
                          <a:solidFill>
                            <a:srgbClr val="FF0000"/>
                          </a:solidFill>
                        </a:rPr>
                        <a:t> main memory</a:t>
                      </a:r>
                      <a:endParaRPr lang="en-US" dirty="0">
                        <a:solidFill>
                          <a:srgbClr val="FF0000"/>
                        </a:solidFill>
                      </a:endParaRPr>
                    </a:p>
                  </a:txBody>
                  <a:tcPr/>
                </a:tc>
                <a:tc>
                  <a:txBody>
                    <a:bodyPr/>
                    <a:lstStyle/>
                    <a:p>
                      <a:r>
                        <a:rPr lang="en-US" dirty="0" smtClean="0">
                          <a:solidFill>
                            <a:srgbClr val="0000FF"/>
                          </a:solidFill>
                        </a:rPr>
                        <a:t>Emerging memory technologies and hybrid memories</a:t>
                      </a:r>
                      <a:endParaRPr lang="en-US" dirty="0">
                        <a:solidFill>
                          <a:srgbClr val="0000FF"/>
                        </a:solidFill>
                      </a:endParaRPr>
                    </a:p>
                  </a:txBody>
                  <a:tcPr/>
                </a:tc>
              </a:tr>
              <a:tr h="370840">
                <a:tc>
                  <a:txBody>
                    <a:bodyPr/>
                    <a:lstStyle/>
                    <a:p>
                      <a:r>
                        <a:rPr lang="en-US" dirty="0" smtClean="0">
                          <a:solidFill>
                            <a:srgbClr val="FF0000"/>
                          </a:solidFill>
                        </a:rPr>
                        <a:t>Two-level</a:t>
                      </a:r>
                      <a:r>
                        <a:rPr lang="en-US" baseline="0" dirty="0" smtClean="0">
                          <a:solidFill>
                            <a:srgbClr val="FF0000"/>
                          </a:solidFill>
                        </a:rPr>
                        <a:t> data storage model</a:t>
                      </a:r>
                      <a:endParaRPr lang="en-US" dirty="0">
                        <a:solidFill>
                          <a:srgbClr val="FF0000"/>
                        </a:solidFill>
                      </a:endParaRPr>
                    </a:p>
                  </a:txBody>
                  <a:tcPr/>
                </a:tc>
                <a:tc>
                  <a:txBody>
                    <a:bodyPr/>
                    <a:lstStyle/>
                    <a:p>
                      <a:r>
                        <a:rPr lang="en-US" dirty="0" smtClean="0">
                          <a:solidFill>
                            <a:srgbClr val="0000FF"/>
                          </a:solidFill>
                        </a:rPr>
                        <a:t>Unified interface to</a:t>
                      </a:r>
                      <a:r>
                        <a:rPr lang="en-US" baseline="0" dirty="0" smtClean="0">
                          <a:solidFill>
                            <a:srgbClr val="0000FF"/>
                          </a:solidFill>
                        </a:rPr>
                        <a:t> all data </a:t>
                      </a:r>
                      <a:endParaRPr lang="en-US" dirty="0">
                        <a:solidFill>
                          <a:srgbClr val="0000FF"/>
                        </a:solidFill>
                      </a:endParaRPr>
                    </a:p>
                  </a:txBody>
                  <a:tcPr/>
                </a:tc>
              </a:tr>
              <a:tr h="370840">
                <a:tc>
                  <a:txBody>
                    <a:bodyPr/>
                    <a:lstStyle/>
                    <a:p>
                      <a:r>
                        <a:rPr lang="en-US" dirty="0" smtClean="0">
                          <a:solidFill>
                            <a:srgbClr val="FF0000"/>
                          </a:solidFill>
                        </a:rPr>
                        <a:t>Large timing and error</a:t>
                      </a:r>
                      <a:r>
                        <a:rPr lang="en-US" baseline="0" dirty="0" smtClean="0">
                          <a:solidFill>
                            <a:srgbClr val="FF0000"/>
                          </a:solidFill>
                        </a:rPr>
                        <a:t> margins</a:t>
                      </a:r>
                      <a:endParaRPr lang="en-US" dirty="0">
                        <a:solidFill>
                          <a:srgbClr val="FF0000"/>
                        </a:solidFill>
                      </a:endParaRPr>
                    </a:p>
                  </a:txBody>
                  <a:tcPr/>
                </a:tc>
                <a:tc>
                  <a:txBody>
                    <a:bodyPr/>
                    <a:lstStyle/>
                    <a:p>
                      <a:r>
                        <a:rPr lang="en-US" dirty="0" smtClean="0">
                          <a:solidFill>
                            <a:srgbClr val="0000FF"/>
                          </a:solidFill>
                        </a:rPr>
                        <a:t>Online adaptation of timing and</a:t>
                      </a:r>
                      <a:r>
                        <a:rPr lang="en-US" baseline="0" dirty="0" smtClean="0">
                          <a:solidFill>
                            <a:srgbClr val="0000FF"/>
                          </a:solidFill>
                        </a:rPr>
                        <a:t> error margins</a:t>
                      </a:r>
                      <a:endParaRPr lang="en-US" dirty="0">
                        <a:solidFill>
                          <a:srgbClr val="0000FF"/>
                        </a:solidFill>
                      </a:endParaRPr>
                    </a:p>
                  </a:txBody>
                  <a:tcPr/>
                </a:tc>
              </a:tr>
              <a:tr h="370840">
                <a:tc>
                  <a:txBody>
                    <a:bodyPr/>
                    <a:lstStyle/>
                    <a:p>
                      <a:r>
                        <a:rPr lang="en-US" dirty="0" smtClean="0">
                          <a:solidFill>
                            <a:srgbClr val="FF0000"/>
                          </a:solidFill>
                        </a:rPr>
                        <a:t>Poor </a:t>
                      </a:r>
                      <a:r>
                        <a:rPr lang="en-US" baseline="0" dirty="0" smtClean="0">
                          <a:solidFill>
                            <a:srgbClr val="FF0000"/>
                          </a:solidFill>
                        </a:rPr>
                        <a:t>performance guarantees</a:t>
                      </a:r>
                      <a:endParaRPr lang="en-US" dirty="0">
                        <a:solidFill>
                          <a:srgbClr val="FF0000"/>
                        </a:solidFill>
                      </a:endParaRPr>
                    </a:p>
                  </a:txBody>
                  <a:tcPr/>
                </a:tc>
                <a:tc>
                  <a:txBody>
                    <a:bodyPr/>
                    <a:lstStyle/>
                    <a:p>
                      <a:r>
                        <a:rPr lang="en-US" dirty="0" smtClean="0">
                          <a:solidFill>
                            <a:srgbClr val="0000FF"/>
                          </a:solidFill>
                        </a:rPr>
                        <a:t>Strong service guarantees and configurable QoS</a:t>
                      </a:r>
                      <a:endParaRPr lang="en-US" dirty="0">
                        <a:solidFill>
                          <a:srgbClr val="0000FF"/>
                        </a:solidFill>
                      </a:endParaRPr>
                    </a:p>
                  </a:txBody>
                  <a:tcPr/>
                </a:tc>
              </a:tr>
              <a:tr h="370840">
                <a:tc>
                  <a:txBody>
                    <a:bodyPr/>
                    <a:lstStyle/>
                    <a:p>
                      <a:r>
                        <a:rPr lang="en-US" dirty="0" smtClean="0">
                          <a:solidFill>
                            <a:srgbClr val="FF0000"/>
                          </a:solidFill>
                        </a:rPr>
                        <a:t>Fixed policies</a:t>
                      </a:r>
                      <a:r>
                        <a:rPr lang="en-US" baseline="0" dirty="0" smtClean="0">
                          <a:solidFill>
                            <a:srgbClr val="FF0000"/>
                          </a:solidFill>
                        </a:rPr>
                        <a:t> in controllers</a:t>
                      </a:r>
                      <a:endParaRPr lang="en-US" dirty="0">
                        <a:solidFill>
                          <a:srgbClr val="FF0000"/>
                        </a:solidFill>
                      </a:endParaRPr>
                    </a:p>
                  </a:txBody>
                  <a:tcPr/>
                </a:tc>
                <a:tc>
                  <a:txBody>
                    <a:bodyPr/>
                    <a:lstStyle/>
                    <a:p>
                      <a:r>
                        <a:rPr lang="en-US" dirty="0" smtClean="0">
                          <a:solidFill>
                            <a:srgbClr val="0000FF"/>
                          </a:solidFill>
                        </a:rPr>
                        <a:t>Configurable and programmable memory</a:t>
                      </a:r>
                      <a:r>
                        <a:rPr lang="en-US" baseline="0" dirty="0" smtClean="0">
                          <a:solidFill>
                            <a:srgbClr val="0000FF"/>
                          </a:solidFill>
                        </a:rPr>
                        <a:t> controllers</a:t>
                      </a:r>
                      <a:endParaRPr lang="en-US" dirty="0">
                        <a:solidFill>
                          <a:srgbClr val="0000FF"/>
                        </a:solidFill>
                      </a:endParaRPr>
                    </a:p>
                  </a:txBody>
                  <a:tcPr/>
                </a:tc>
              </a:tr>
              <a:tr h="370840">
                <a:tc>
                  <a:txBody>
                    <a:bodyPr/>
                    <a:lstStyle/>
                    <a:p>
                      <a:r>
                        <a:rPr lang="en-US" dirty="0" smtClean="0">
                          <a:solidFill>
                            <a:srgbClr val="FF0000"/>
                          </a:solidFill>
                        </a:rPr>
                        <a:t>…</a:t>
                      </a:r>
                      <a:endParaRPr lang="en-US" dirty="0">
                        <a:solidFill>
                          <a:srgbClr val="FF0000"/>
                        </a:solidFill>
                      </a:endParaRPr>
                    </a:p>
                  </a:txBody>
                  <a:tcPr/>
                </a:tc>
                <a:tc>
                  <a:txBody>
                    <a:bodyPr/>
                    <a:lstStyle/>
                    <a:p>
                      <a:r>
                        <a:rPr lang="en-US" dirty="0" smtClean="0">
                          <a:solidFill>
                            <a:srgbClr val="0000FF"/>
                          </a:solidFill>
                        </a:rPr>
                        <a:t>…</a:t>
                      </a:r>
                      <a:endParaRPr lang="en-US" dirty="0">
                        <a:solidFill>
                          <a:srgbClr val="0000FF"/>
                        </a:solidFill>
                      </a:endParaRPr>
                    </a:p>
                  </a:txBody>
                  <a:tcPr/>
                </a:tc>
              </a:tr>
            </a:tbl>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pPr/>
              <a:t>145</a:t>
            </a:fld>
            <a:endParaRPr lang="en-US" altLang="en-US"/>
          </a:p>
        </p:txBody>
      </p:sp>
    </p:spTree>
    <p:extLst>
      <p:ext uri="{BB962C8B-B14F-4D97-AF65-F5344CB8AC3E}">
        <p14:creationId xmlns:p14="http://schemas.microsoft.com/office/powerpoint/2010/main" val="1944846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Summary</a:t>
            </a:r>
            <a:endParaRPr lang="en-US" dirty="0"/>
          </a:p>
        </p:txBody>
      </p:sp>
      <p:sp>
        <p:nvSpPr>
          <p:cNvPr id="3" name="Content Placeholder 2"/>
          <p:cNvSpPr>
            <a:spLocks noGrp="1"/>
          </p:cNvSpPr>
          <p:nvPr>
            <p:ph idx="1"/>
          </p:nvPr>
        </p:nvSpPr>
        <p:spPr>
          <a:xfrm>
            <a:off x="228600" y="908720"/>
            <a:ext cx="8915400" cy="5193723"/>
          </a:xfrm>
        </p:spPr>
        <p:txBody>
          <a:bodyPr/>
          <a:lstStyle/>
          <a:p>
            <a:r>
              <a:rPr lang="en-US" dirty="0" smtClean="0">
                <a:solidFill>
                  <a:srgbClr val="FF0000"/>
                </a:solidFill>
              </a:rPr>
              <a:t>Memory problems are a critical bottleneck for system performance, efficiency, and usability</a:t>
            </a:r>
          </a:p>
          <a:p>
            <a:pPr marL="344487" lvl="1" indent="0">
              <a:buNone/>
            </a:pPr>
            <a:endParaRPr lang="en-US" sz="1000" b="1" dirty="0" smtClean="0">
              <a:solidFill>
                <a:srgbClr val="2C6123"/>
              </a:solidFill>
            </a:endParaRPr>
          </a:p>
          <a:p>
            <a:pPr lvl="1"/>
            <a:endParaRPr lang="en-US" sz="1000" b="1" dirty="0">
              <a:solidFill>
                <a:srgbClr val="2C6123"/>
              </a:solidFill>
            </a:endParaRPr>
          </a:p>
          <a:p>
            <a:r>
              <a:rPr lang="en-US" dirty="0" smtClean="0">
                <a:solidFill>
                  <a:srgbClr val="0000FF"/>
                </a:solidFill>
              </a:rPr>
              <a:t>New memory architectures</a:t>
            </a:r>
          </a:p>
          <a:p>
            <a:pPr lvl="1"/>
            <a:r>
              <a:rPr lang="en-US" dirty="0" smtClean="0">
                <a:solidFill>
                  <a:srgbClr val="000000"/>
                </a:solidFill>
              </a:rPr>
              <a:t>Compute capable and autonomous memory</a:t>
            </a:r>
          </a:p>
          <a:p>
            <a:pPr marL="344487" lvl="1" indent="0">
              <a:buNone/>
            </a:pPr>
            <a:endParaRPr lang="en-US" sz="1000" dirty="0">
              <a:solidFill>
                <a:srgbClr val="2C6123"/>
              </a:solidFill>
            </a:endParaRPr>
          </a:p>
          <a:p>
            <a:pPr marL="344487" lvl="1" indent="0">
              <a:buNone/>
            </a:pPr>
            <a:endParaRPr lang="en-US" sz="1000" dirty="0" smtClean="0">
              <a:solidFill>
                <a:srgbClr val="2C6123"/>
              </a:solidFill>
            </a:endParaRPr>
          </a:p>
          <a:p>
            <a:r>
              <a:rPr lang="en-US" dirty="0">
                <a:solidFill>
                  <a:srgbClr val="0000FF"/>
                </a:solidFill>
              </a:rPr>
              <a:t>Enabling emerging NVM technologies </a:t>
            </a:r>
          </a:p>
          <a:p>
            <a:pPr lvl="1"/>
            <a:r>
              <a:rPr lang="en-US" dirty="0">
                <a:solidFill>
                  <a:srgbClr val="000000"/>
                </a:solidFill>
              </a:rPr>
              <a:t>Persistent and hybrid memory</a:t>
            </a:r>
          </a:p>
          <a:p>
            <a:pPr marL="344487" lvl="1" indent="0">
              <a:buNone/>
            </a:pPr>
            <a:endParaRPr lang="en-US" sz="1000" dirty="0" smtClean="0">
              <a:solidFill>
                <a:srgbClr val="2C6123"/>
              </a:solidFill>
            </a:endParaRPr>
          </a:p>
          <a:p>
            <a:pPr marL="344487" lvl="1" indent="0">
              <a:buNone/>
            </a:pPr>
            <a:endParaRPr lang="en-US" sz="1000" dirty="0">
              <a:solidFill>
                <a:srgbClr val="2C6123"/>
              </a:solidFill>
            </a:endParaRPr>
          </a:p>
          <a:p>
            <a:r>
              <a:rPr lang="en-US" dirty="0" smtClean="0">
                <a:solidFill>
                  <a:srgbClr val="0000FF"/>
                </a:solidFill>
              </a:rPr>
              <a:t>System-level memory/storage QoS</a:t>
            </a:r>
          </a:p>
          <a:p>
            <a:pPr lvl="1"/>
            <a:r>
              <a:rPr lang="en-US" dirty="0" smtClean="0">
                <a:solidFill>
                  <a:srgbClr val="000000"/>
                </a:solidFill>
              </a:rPr>
              <a:t>Predictable systems with configurable QoS</a:t>
            </a:r>
          </a:p>
          <a:p>
            <a:endParaRPr lang="en-US" sz="1000" dirty="0" smtClean="0">
              <a:solidFill>
                <a:srgbClr val="2C6123"/>
              </a:solidFill>
            </a:endParaRPr>
          </a:p>
          <a:p>
            <a:endParaRPr lang="en-US" sz="1000" dirty="0" smtClean="0">
              <a:solidFill>
                <a:srgbClr val="2C6123"/>
              </a:solidFill>
            </a:endParaRPr>
          </a:p>
          <a:p>
            <a:r>
              <a:rPr lang="en-US" b="1" dirty="0" smtClean="0">
                <a:solidFill>
                  <a:srgbClr val="008000"/>
                </a:solidFill>
              </a:rPr>
              <a:t>Many opportunities and challenges that will change the systems and software we design</a:t>
            </a:r>
          </a:p>
          <a:p>
            <a:pPr lvl="1"/>
            <a:endParaRPr lang="en-US" sz="13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146</a:t>
            </a:fld>
            <a:endParaRPr lang="en-US"/>
          </a:p>
        </p:txBody>
      </p:sp>
    </p:spTree>
    <p:extLst>
      <p:ext uri="{BB962C8B-B14F-4D97-AF65-F5344CB8AC3E}">
        <p14:creationId xmlns:p14="http://schemas.microsoft.com/office/powerpoint/2010/main" val="37874596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Acknowledgments</a:t>
            </a:r>
            <a:endParaRPr lang="en-US" dirty="0"/>
          </a:p>
        </p:txBody>
      </p:sp>
      <p:sp>
        <p:nvSpPr>
          <p:cNvPr id="3" name="Content Placeholder 2"/>
          <p:cNvSpPr>
            <a:spLocks noGrp="1"/>
          </p:cNvSpPr>
          <p:nvPr>
            <p:ph idx="1"/>
          </p:nvPr>
        </p:nvSpPr>
        <p:spPr>
          <a:xfrm>
            <a:off x="228600" y="1187605"/>
            <a:ext cx="8610600" cy="5193723"/>
          </a:xfrm>
        </p:spPr>
        <p:txBody>
          <a:bodyPr/>
          <a:lstStyle/>
          <a:p>
            <a:r>
              <a:rPr lang="en-US" dirty="0" smtClean="0">
                <a:solidFill>
                  <a:srgbClr val="0000FF"/>
                </a:solidFill>
              </a:rPr>
              <a:t>My current and past students and postdocs</a:t>
            </a:r>
          </a:p>
          <a:p>
            <a:pPr lvl="1"/>
            <a:r>
              <a:rPr lang="en-US" sz="2100" dirty="0" err="1" smtClean="0"/>
              <a:t>Rachata</a:t>
            </a:r>
            <a:r>
              <a:rPr lang="en-US" sz="2100" dirty="0" smtClean="0"/>
              <a:t> </a:t>
            </a:r>
            <a:r>
              <a:rPr lang="en-US" sz="2100" dirty="0" err="1" smtClean="0"/>
              <a:t>Ausavarungnirun</a:t>
            </a:r>
            <a:r>
              <a:rPr lang="en-US" sz="2100" dirty="0" smtClean="0"/>
              <a:t>, Abhishek </a:t>
            </a:r>
            <a:r>
              <a:rPr lang="en-US" sz="2100" dirty="0" err="1" smtClean="0"/>
              <a:t>Bhowmick</a:t>
            </a:r>
            <a:r>
              <a:rPr lang="en-US" sz="2100" dirty="0" smtClean="0"/>
              <a:t>, </a:t>
            </a:r>
            <a:r>
              <a:rPr lang="en-US" sz="2100" dirty="0" err="1" smtClean="0"/>
              <a:t>Amirali</a:t>
            </a:r>
            <a:r>
              <a:rPr lang="en-US" sz="2100" dirty="0" smtClean="0"/>
              <a:t> </a:t>
            </a:r>
            <a:r>
              <a:rPr lang="en-US" sz="2100" dirty="0" err="1" smtClean="0"/>
              <a:t>Boroumand</a:t>
            </a:r>
            <a:r>
              <a:rPr lang="en-US" sz="2100" dirty="0" smtClean="0"/>
              <a:t>, </a:t>
            </a:r>
            <a:r>
              <a:rPr lang="en-US" sz="2100" dirty="0" err="1" smtClean="0"/>
              <a:t>Rui</a:t>
            </a:r>
            <a:r>
              <a:rPr lang="en-US" sz="2100" dirty="0" smtClean="0"/>
              <a:t> </a:t>
            </a:r>
            <a:r>
              <a:rPr lang="en-US" sz="2100" dirty="0" err="1" smtClean="0"/>
              <a:t>Cai</a:t>
            </a:r>
            <a:r>
              <a:rPr lang="en-US" sz="2100" dirty="0" smtClean="0"/>
              <a:t>, Yu </a:t>
            </a:r>
            <a:r>
              <a:rPr lang="en-US" sz="2100" dirty="0" err="1" smtClean="0"/>
              <a:t>Cai</a:t>
            </a:r>
            <a:r>
              <a:rPr lang="en-US" sz="2100" dirty="0" smtClean="0"/>
              <a:t>, Kevin Chang, </a:t>
            </a:r>
            <a:r>
              <a:rPr lang="en-US" sz="2100" dirty="0" err="1" smtClean="0"/>
              <a:t>Saugata</a:t>
            </a:r>
            <a:r>
              <a:rPr lang="en-US" sz="2100" dirty="0" smtClean="0"/>
              <a:t> </a:t>
            </a:r>
            <a:r>
              <a:rPr lang="en-US" sz="2100" dirty="0" err="1" smtClean="0"/>
              <a:t>Ghose</a:t>
            </a:r>
            <a:r>
              <a:rPr lang="en-US" sz="2100" dirty="0" smtClean="0"/>
              <a:t>, Kevin Hsieh, Tyler </a:t>
            </a:r>
            <a:r>
              <a:rPr lang="en-US" sz="2100" dirty="0" err="1" smtClean="0"/>
              <a:t>Huberty</a:t>
            </a:r>
            <a:r>
              <a:rPr lang="en-US" sz="2100" dirty="0" smtClean="0"/>
              <a:t>, Ben </a:t>
            </a:r>
            <a:r>
              <a:rPr lang="en-US" sz="2100" dirty="0" err="1" smtClean="0"/>
              <a:t>Jaiyen</a:t>
            </a:r>
            <a:r>
              <a:rPr lang="en-US" sz="2100" dirty="0" smtClean="0"/>
              <a:t>, Samira Khan, </a:t>
            </a:r>
            <a:r>
              <a:rPr lang="en-US" sz="2100" dirty="0" err="1" smtClean="0"/>
              <a:t>Jeremie</a:t>
            </a:r>
            <a:r>
              <a:rPr lang="en-US" sz="2100" dirty="0" smtClean="0"/>
              <a:t> Kim, Yoongu Kim, Yang Li, Jamie Liu, Lavanya Subramanian, Donghyuk Lee, </a:t>
            </a:r>
            <a:r>
              <a:rPr lang="en-US" sz="2100" dirty="0" err="1" smtClean="0"/>
              <a:t>Yixin</a:t>
            </a:r>
            <a:r>
              <a:rPr lang="en-US" sz="2100" dirty="0" smtClean="0"/>
              <a:t> </a:t>
            </a:r>
            <a:r>
              <a:rPr lang="en-US" sz="2100" dirty="0" err="1" smtClean="0"/>
              <a:t>Luo</a:t>
            </a:r>
            <a:r>
              <a:rPr lang="en-US" sz="2100" dirty="0" smtClean="0"/>
              <a:t>, Justin Meza, Gennady </a:t>
            </a:r>
            <a:r>
              <a:rPr lang="en-US" sz="2100" dirty="0" err="1" smtClean="0"/>
              <a:t>Pekhimenko</a:t>
            </a:r>
            <a:r>
              <a:rPr lang="en-US" sz="2100" dirty="0" smtClean="0"/>
              <a:t>, Vivek Seshadri, Lavanya Subramanian, </a:t>
            </a:r>
            <a:r>
              <a:rPr lang="en-US" sz="2100" dirty="0" err="1" smtClean="0"/>
              <a:t>Nandita</a:t>
            </a:r>
            <a:r>
              <a:rPr lang="en-US" sz="2100" dirty="0" smtClean="0"/>
              <a:t> </a:t>
            </a:r>
            <a:r>
              <a:rPr lang="en-US" sz="2100" dirty="0" err="1" smtClean="0"/>
              <a:t>Vijaykumar</a:t>
            </a:r>
            <a:r>
              <a:rPr lang="en-US" sz="2100" dirty="0" smtClean="0"/>
              <a:t>, </a:t>
            </a:r>
            <a:r>
              <a:rPr lang="en-US" sz="2100" dirty="0" err="1" smtClean="0"/>
              <a:t>HanBin</a:t>
            </a:r>
            <a:r>
              <a:rPr lang="en-US" sz="2100" dirty="0" smtClean="0"/>
              <a:t> Yoon, </a:t>
            </a:r>
            <a:r>
              <a:rPr lang="en-US" sz="2100" dirty="0" err="1" smtClean="0"/>
              <a:t>Jishen</a:t>
            </a:r>
            <a:r>
              <a:rPr lang="en-US" sz="2100" dirty="0" smtClean="0"/>
              <a:t> Zhao, …</a:t>
            </a:r>
          </a:p>
          <a:p>
            <a:endParaRPr lang="en-US" sz="400" dirty="0" smtClean="0"/>
          </a:p>
          <a:p>
            <a:endParaRPr lang="en-US" sz="400" dirty="0" smtClean="0"/>
          </a:p>
          <a:p>
            <a:endParaRPr lang="en-US" sz="400" dirty="0" smtClean="0"/>
          </a:p>
          <a:p>
            <a:r>
              <a:rPr lang="en-US" dirty="0" smtClean="0">
                <a:solidFill>
                  <a:srgbClr val="0000FF"/>
                </a:solidFill>
              </a:rPr>
              <a:t>My collaborators</a:t>
            </a:r>
          </a:p>
          <a:p>
            <a:pPr lvl="1"/>
            <a:r>
              <a:rPr lang="en-US" sz="2100" dirty="0" smtClean="0"/>
              <a:t>Can Alkan, Chita Das, Phil Gibbons, </a:t>
            </a:r>
            <a:r>
              <a:rPr lang="en-US" sz="2100" dirty="0" err="1" smtClean="0"/>
              <a:t>Sriram</a:t>
            </a:r>
            <a:r>
              <a:rPr lang="en-US" sz="2100" dirty="0" smtClean="0"/>
              <a:t> </a:t>
            </a:r>
            <a:r>
              <a:rPr lang="en-US" sz="2100" dirty="0" err="1" smtClean="0"/>
              <a:t>Govindan</a:t>
            </a:r>
            <a:r>
              <a:rPr lang="en-US" sz="2100" dirty="0" smtClean="0"/>
              <a:t>, Norm </a:t>
            </a:r>
            <a:r>
              <a:rPr lang="en-US" sz="2100" dirty="0" err="1" smtClean="0"/>
              <a:t>Jouppi</a:t>
            </a:r>
            <a:r>
              <a:rPr lang="en-US" sz="2100" dirty="0" smtClean="0"/>
              <a:t>, </a:t>
            </a:r>
            <a:r>
              <a:rPr lang="en-US" sz="2100" dirty="0" err="1" smtClean="0"/>
              <a:t>Mahmut</a:t>
            </a:r>
            <a:r>
              <a:rPr lang="en-US" sz="2100" dirty="0" smtClean="0"/>
              <a:t> </a:t>
            </a:r>
            <a:r>
              <a:rPr lang="en-US" sz="2100" dirty="0" err="1" smtClean="0"/>
              <a:t>Kandemir</a:t>
            </a:r>
            <a:r>
              <a:rPr lang="en-US" sz="2100" dirty="0" smtClean="0"/>
              <a:t>, Mike </a:t>
            </a:r>
            <a:r>
              <a:rPr lang="en-US" sz="2100" dirty="0" err="1" smtClean="0"/>
              <a:t>Kozuch</a:t>
            </a:r>
            <a:r>
              <a:rPr lang="en-US" sz="2100" dirty="0" smtClean="0"/>
              <a:t>, </a:t>
            </a:r>
            <a:r>
              <a:rPr lang="en-US" sz="2100" dirty="0" err="1" smtClean="0"/>
              <a:t>Konrad</a:t>
            </a:r>
            <a:r>
              <a:rPr lang="en-US" sz="2100" dirty="0" smtClean="0"/>
              <a:t> Lai, Ken Mai, Todd Mowry, Yale </a:t>
            </a:r>
            <a:r>
              <a:rPr lang="en-US" sz="2100" dirty="0" err="1" smtClean="0"/>
              <a:t>Patt</a:t>
            </a:r>
            <a:r>
              <a:rPr lang="en-US" sz="2100" dirty="0" smtClean="0"/>
              <a:t>, </a:t>
            </a:r>
            <a:r>
              <a:rPr lang="en-US" sz="2100" dirty="0" err="1" smtClean="0"/>
              <a:t>Moinuddin</a:t>
            </a:r>
            <a:r>
              <a:rPr lang="en-US" sz="2100" dirty="0" smtClean="0"/>
              <a:t> </a:t>
            </a:r>
            <a:r>
              <a:rPr lang="en-US" sz="2100" dirty="0" err="1" smtClean="0"/>
              <a:t>Qureshi</a:t>
            </a:r>
            <a:r>
              <a:rPr lang="en-US" sz="2100" dirty="0" smtClean="0"/>
              <a:t>, Partha Ranganathan, </a:t>
            </a:r>
            <a:r>
              <a:rPr lang="en-US" sz="2100" dirty="0" err="1" smtClean="0"/>
              <a:t>Bikash</a:t>
            </a:r>
            <a:r>
              <a:rPr lang="en-US" sz="2100" dirty="0" smtClean="0"/>
              <a:t> Sharma, </a:t>
            </a:r>
            <a:r>
              <a:rPr lang="en-US" sz="2100" dirty="0" err="1" smtClean="0"/>
              <a:t>Kushagra</a:t>
            </a:r>
            <a:r>
              <a:rPr lang="en-US" sz="2100" dirty="0" smtClean="0"/>
              <a:t> </a:t>
            </a:r>
            <a:r>
              <a:rPr lang="en-US" sz="2100" dirty="0" err="1" smtClean="0"/>
              <a:t>Vaid</a:t>
            </a:r>
            <a:r>
              <a:rPr lang="en-US" sz="2100" dirty="0" smtClean="0"/>
              <a:t>, Chris Wilkerson, …</a:t>
            </a:r>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147</a:t>
            </a:fld>
            <a:endParaRPr lang="en-US"/>
          </a:p>
        </p:txBody>
      </p:sp>
    </p:spTree>
    <p:extLst>
      <p:ext uri="{BB962C8B-B14F-4D97-AF65-F5344CB8AC3E}">
        <p14:creationId xmlns:p14="http://schemas.microsoft.com/office/powerpoint/2010/main" val="26246557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Funding Acknowledgments</a:t>
            </a:r>
            <a:endParaRPr lang="en-US" dirty="0"/>
          </a:p>
        </p:txBody>
      </p:sp>
      <p:sp>
        <p:nvSpPr>
          <p:cNvPr id="3" name="Content Placeholder 2"/>
          <p:cNvSpPr>
            <a:spLocks noGrp="1"/>
          </p:cNvSpPr>
          <p:nvPr>
            <p:ph idx="1"/>
          </p:nvPr>
        </p:nvSpPr>
        <p:spPr/>
        <p:txBody>
          <a:bodyPr/>
          <a:lstStyle/>
          <a:p>
            <a:r>
              <a:rPr lang="en-US" dirty="0" smtClean="0"/>
              <a:t>NSF</a:t>
            </a:r>
          </a:p>
          <a:p>
            <a:r>
              <a:rPr lang="en-US" dirty="0" smtClean="0"/>
              <a:t>GSRC</a:t>
            </a:r>
          </a:p>
          <a:p>
            <a:r>
              <a:rPr lang="en-US" dirty="0" smtClean="0"/>
              <a:t>SRC</a:t>
            </a:r>
          </a:p>
          <a:p>
            <a:r>
              <a:rPr lang="en-US" dirty="0" err="1" smtClean="0"/>
              <a:t>CyLab</a:t>
            </a:r>
            <a:endParaRPr lang="en-US" dirty="0" smtClean="0"/>
          </a:p>
          <a:p>
            <a:r>
              <a:rPr lang="en-US" dirty="0" smtClean="0"/>
              <a:t>AMD, Google, Facebook, HP Labs, Huawei, IBM, Intel, Microsoft, </a:t>
            </a:r>
            <a:r>
              <a:rPr lang="en-US" dirty="0" err="1" smtClean="0"/>
              <a:t>Nvidia</a:t>
            </a:r>
            <a:r>
              <a:rPr lang="en-US" dirty="0" smtClean="0"/>
              <a:t>, Oracle, Qualcomm, Rambus, Samsung, Seagate, VMware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148</a:t>
            </a:fld>
            <a:endParaRPr lang="en-US"/>
          </a:p>
        </p:txBody>
      </p:sp>
    </p:spTree>
    <p:extLst>
      <p:ext uri="{BB962C8B-B14F-4D97-AF65-F5344CB8AC3E}">
        <p14:creationId xmlns:p14="http://schemas.microsoft.com/office/powerpoint/2010/main" val="42028864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Open Source Tools</a:t>
            </a:r>
            <a:endParaRPr lang="en-US" dirty="0"/>
          </a:p>
        </p:txBody>
      </p:sp>
      <p:sp>
        <p:nvSpPr>
          <p:cNvPr id="3" name="Content Placeholder 2"/>
          <p:cNvSpPr>
            <a:spLocks noGrp="1"/>
          </p:cNvSpPr>
          <p:nvPr>
            <p:ph idx="1"/>
          </p:nvPr>
        </p:nvSpPr>
        <p:spPr>
          <a:xfrm>
            <a:off x="228600" y="836712"/>
            <a:ext cx="8610600" cy="5193723"/>
          </a:xfrm>
        </p:spPr>
        <p:txBody>
          <a:bodyPr/>
          <a:lstStyle/>
          <a:p>
            <a:r>
              <a:rPr lang="en-US" dirty="0" err="1" smtClean="0">
                <a:solidFill>
                  <a:srgbClr val="0000FF"/>
                </a:solidFill>
              </a:rPr>
              <a:t>Rowhammer</a:t>
            </a:r>
            <a:r>
              <a:rPr lang="en-US" dirty="0" smtClean="0">
                <a:solidFill>
                  <a:srgbClr val="0000FF"/>
                </a:solidFill>
              </a:rPr>
              <a:t> </a:t>
            </a:r>
          </a:p>
          <a:p>
            <a:pPr lvl="1"/>
            <a:r>
              <a:rPr lang="en-US" dirty="0">
                <a:hlinkClick r:id="rId2"/>
              </a:rPr>
              <a:t>https://github.com/CMU-SAFARI/</a:t>
            </a:r>
            <a:r>
              <a:rPr lang="en-US" dirty="0" smtClean="0">
                <a:hlinkClick r:id="rId2"/>
              </a:rPr>
              <a:t>rowhammer</a:t>
            </a:r>
            <a:r>
              <a:rPr lang="en-US" dirty="0" smtClean="0"/>
              <a:t> </a:t>
            </a:r>
            <a:endParaRPr lang="en-US" dirty="0"/>
          </a:p>
          <a:p>
            <a:r>
              <a:rPr lang="en-US" dirty="0" err="1" smtClean="0">
                <a:solidFill>
                  <a:srgbClr val="0000FF"/>
                </a:solidFill>
              </a:rPr>
              <a:t>Ramulator</a:t>
            </a:r>
            <a:r>
              <a:rPr lang="en-US" dirty="0" smtClean="0">
                <a:solidFill>
                  <a:srgbClr val="0000FF"/>
                </a:solidFill>
              </a:rPr>
              <a:t> – Fast and Extensible DRAM Simulator</a:t>
            </a:r>
          </a:p>
          <a:p>
            <a:pPr lvl="1"/>
            <a:r>
              <a:rPr lang="en-US" dirty="0" smtClean="0">
                <a:hlinkClick r:id="rId3"/>
              </a:rPr>
              <a:t>https</a:t>
            </a:r>
            <a:r>
              <a:rPr lang="en-US" dirty="0">
                <a:hlinkClick r:id="rId3"/>
              </a:rPr>
              <a:t>://github.com/CMU-SAFARI/ramulator</a:t>
            </a:r>
            <a:r>
              <a:rPr lang="en-US" dirty="0"/>
              <a:t> </a:t>
            </a:r>
            <a:endParaRPr lang="en-US" dirty="0" smtClean="0"/>
          </a:p>
          <a:p>
            <a:r>
              <a:rPr lang="en-US" dirty="0" err="1" smtClean="0">
                <a:solidFill>
                  <a:srgbClr val="0000FF"/>
                </a:solidFill>
              </a:rPr>
              <a:t>MemSim</a:t>
            </a:r>
            <a:r>
              <a:rPr lang="en-US" dirty="0" smtClean="0">
                <a:solidFill>
                  <a:srgbClr val="0000FF"/>
                </a:solidFill>
              </a:rPr>
              <a:t> </a:t>
            </a:r>
          </a:p>
          <a:p>
            <a:pPr lvl="1"/>
            <a:r>
              <a:rPr lang="en-US" dirty="0">
                <a:hlinkClick r:id="rId4"/>
              </a:rPr>
              <a:t>https://github.com/CMU-SAFARI/</a:t>
            </a:r>
            <a:r>
              <a:rPr lang="en-US" dirty="0" smtClean="0">
                <a:hlinkClick r:id="rId4"/>
              </a:rPr>
              <a:t>memsim</a:t>
            </a:r>
            <a:r>
              <a:rPr lang="en-US" dirty="0" smtClean="0"/>
              <a:t> </a:t>
            </a:r>
          </a:p>
          <a:p>
            <a:r>
              <a:rPr lang="en-US" dirty="0" err="1" smtClean="0">
                <a:solidFill>
                  <a:srgbClr val="0000FF"/>
                </a:solidFill>
              </a:rPr>
              <a:t>NOCulator</a:t>
            </a:r>
            <a:endParaRPr lang="en-US" dirty="0" smtClean="0">
              <a:solidFill>
                <a:srgbClr val="0000FF"/>
              </a:solidFill>
            </a:endParaRPr>
          </a:p>
          <a:p>
            <a:pPr lvl="1"/>
            <a:r>
              <a:rPr lang="en-US" dirty="0">
                <a:hlinkClick r:id="rId5"/>
              </a:rPr>
              <a:t>https://github.com/CMU-SAFARI/</a:t>
            </a:r>
            <a:r>
              <a:rPr lang="en-US" dirty="0" smtClean="0">
                <a:hlinkClick r:id="rId5"/>
              </a:rPr>
              <a:t>NOCulator</a:t>
            </a:r>
            <a:r>
              <a:rPr lang="en-US" dirty="0" smtClean="0"/>
              <a:t> </a:t>
            </a:r>
          </a:p>
          <a:p>
            <a:r>
              <a:rPr lang="en-US" dirty="0" smtClean="0">
                <a:solidFill>
                  <a:srgbClr val="0000FF"/>
                </a:solidFill>
              </a:rPr>
              <a:t>DRAM Error Model</a:t>
            </a:r>
          </a:p>
          <a:p>
            <a:pPr lvl="1"/>
            <a:r>
              <a:rPr lang="en-US" dirty="0">
                <a:hlinkClick r:id="rId6"/>
              </a:rPr>
              <a:t>http://www.ece.cmu.edu/~safari/tools/memerr/</a:t>
            </a:r>
            <a:r>
              <a:rPr lang="en-US" dirty="0" smtClean="0">
                <a:hlinkClick r:id="rId6"/>
              </a:rPr>
              <a:t>index.html</a:t>
            </a:r>
            <a:r>
              <a:rPr lang="en-US" dirty="0" smtClean="0"/>
              <a:t> </a:t>
            </a:r>
          </a:p>
          <a:p>
            <a:pPr lvl="1"/>
            <a:endParaRPr lang="en-US" sz="1200" dirty="0" smtClean="0"/>
          </a:p>
          <a:p>
            <a:r>
              <a:rPr lang="en-US" dirty="0" smtClean="0">
                <a:solidFill>
                  <a:srgbClr val="FF0000"/>
                </a:solidFill>
              </a:rPr>
              <a:t>Other open-source software from my group</a:t>
            </a:r>
          </a:p>
          <a:p>
            <a:pPr lvl="1"/>
            <a:r>
              <a:rPr lang="en-US" dirty="0">
                <a:hlinkClick r:id="rId7"/>
              </a:rPr>
              <a:t>https://github.com/CMU-SAFARI</a:t>
            </a:r>
            <a:r>
              <a:rPr lang="en-US" dirty="0" smtClean="0">
                <a:hlinkClick r:id="rId7"/>
              </a:rPr>
              <a:t>/</a:t>
            </a:r>
            <a:r>
              <a:rPr lang="en-US" dirty="0" smtClean="0"/>
              <a:t> </a:t>
            </a:r>
          </a:p>
          <a:p>
            <a:pPr lvl="1"/>
            <a:r>
              <a:rPr lang="en-US" dirty="0">
                <a:hlinkClick r:id="rId8"/>
              </a:rPr>
              <a:t>http://www.ece.cmu.edu/~safari/</a:t>
            </a:r>
            <a:r>
              <a:rPr lang="en-US" dirty="0" smtClean="0">
                <a:hlinkClick r:id="rId8"/>
              </a:rPr>
              <a:t>tools.html</a:t>
            </a:r>
            <a:r>
              <a:rPr lang="en-US" dirty="0" smtClean="0"/>
              <a:t> </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149</a:t>
            </a:fld>
            <a:endParaRPr lang="en-US"/>
          </a:p>
        </p:txBody>
      </p:sp>
    </p:spTree>
    <p:extLst>
      <p:ext uri="{BB962C8B-B14F-4D97-AF65-F5344CB8AC3E}">
        <p14:creationId xmlns:p14="http://schemas.microsoft.com/office/powerpoint/2010/main" val="2036462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24" name="YArrow"/>
          <p:cNvCxnSpPr>
            <a:stCxn id="26" idx="3"/>
            <a:endCxn id="29"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6"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9" name="XArrow"/>
          <p:cNvCxnSpPr>
            <a:stCxn id="2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2" name="Rectangle 1"/>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924621753"/>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Referenced Papers</a:t>
            </a:r>
            <a:endParaRPr lang="en-US" dirty="0"/>
          </a:p>
        </p:txBody>
      </p:sp>
      <p:sp>
        <p:nvSpPr>
          <p:cNvPr id="3" name="Content Placeholder 2"/>
          <p:cNvSpPr>
            <a:spLocks noGrp="1"/>
          </p:cNvSpPr>
          <p:nvPr>
            <p:ph idx="1"/>
          </p:nvPr>
        </p:nvSpPr>
        <p:spPr/>
        <p:txBody>
          <a:bodyPr/>
          <a:lstStyle/>
          <a:p>
            <a:endParaRPr lang="en-US" dirty="0" smtClean="0"/>
          </a:p>
          <a:p>
            <a:r>
              <a:rPr lang="en-US" dirty="0" smtClean="0"/>
              <a:t>All are available at</a:t>
            </a:r>
          </a:p>
          <a:p>
            <a:pPr marL="344487" lvl="1" indent="0">
              <a:buNone/>
            </a:pPr>
            <a:r>
              <a:rPr lang="en-US" dirty="0">
                <a:hlinkClick r:id="rId2"/>
              </a:rPr>
              <a:t>http://users.ece.cmu.edu/~omutlu/</a:t>
            </a:r>
            <a:r>
              <a:rPr lang="en-US" dirty="0" smtClean="0">
                <a:hlinkClick r:id="rId2"/>
              </a:rPr>
              <a:t>projects.htm</a:t>
            </a:r>
            <a:endParaRPr lang="en-US" dirty="0" smtClean="0"/>
          </a:p>
          <a:p>
            <a:pPr marL="344487" lvl="1" indent="0">
              <a:buNone/>
            </a:pPr>
            <a:r>
              <a:rPr lang="en-US" dirty="0">
                <a:hlinkClick r:id="rId3"/>
              </a:rPr>
              <a:t>http://scholar.google.com/citations?user=7XyGUGkAAAAJ&amp;hl=en</a:t>
            </a:r>
            <a:endParaRPr lang="en-US" dirty="0"/>
          </a:p>
          <a:p>
            <a:pPr marL="344487" lvl="1" indent="0">
              <a:buNone/>
            </a:pPr>
            <a:endParaRPr lang="en-US" dirty="0"/>
          </a:p>
          <a:p>
            <a:r>
              <a:rPr lang="en-US" dirty="0" smtClean="0"/>
              <a:t>A detailed accompanying overview paper</a:t>
            </a:r>
          </a:p>
          <a:p>
            <a:pPr lvl="1"/>
            <a:endParaRPr lang="en-US" u="sng" dirty="0" smtClean="0"/>
          </a:p>
          <a:p>
            <a:pPr lvl="1"/>
            <a:r>
              <a:rPr lang="en-US" dirty="0" smtClean="0"/>
              <a:t>Onur </a:t>
            </a:r>
            <a:r>
              <a:rPr lang="en-US" dirty="0"/>
              <a:t>Mutlu and Lavanya Subramanian,</a:t>
            </a:r>
            <a:br>
              <a:rPr lang="en-US" dirty="0"/>
            </a:br>
            <a:r>
              <a:rPr lang="en-US" b="1" dirty="0">
                <a:hlinkClick r:id="rId4"/>
              </a:rPr>
              <a:t>"Research Problems and Opportunities in Memory Systems"</a:t>
            </a:r>
            <a:r>
              <a:rPr lang="en-US" dirty="0"/>
              <a:t/>
            </a:r>
            <a:br>
              <a:rPr lang="en-US" dirty="0"/>
            </a:br>
            <a:r>
              <a:rPr lang="en-US" i="1" dirty="0"/>
              <a:t>Invited Article in </a:t>
            </a:r>
            <a:r>
              <a:rPr lang="en-US" i="1" dirty="0">
                <a:hlinkClick r:id="rId5"/>
              </a:rPr>
              <a:t>Supercomputing Frontiers and Innovations</a:t>
            </a:r>
            <a:r>
              <a:rPr lang="en-US" i="1" dirty="0"/>
              <a:t> (</a:t>
            </a:r>
            <a:r>
              <a:rPr lang="en-US" b="1" i="1" dirty="0"/>
              <a:t>SUPERFRI</a:t>
            </a:r>
            <a:r>
              <a:rPr lang="en-US" i="1" dirty="0"/>
              <a:t>)</a:t>
            </a:r>
            <a:r>
              <a:rPr lang="en-US" dirty="0"/>
              <a:t>, 2015. </a:t>
            </a:r>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150</a:t>
            </a:fld>
            <a:endParaRPr lang="en-US"/>
          </a:p>
        </p:txBody>
      </p:sp>
    </p:spTree>
    <p:extLst>
      <p:ext uri="{BB962C8B-B14F-4D97-AF65-F5344CB8AC3E}">
        <p14:creationId xmlns:p14="http://schemas.microsoft.com/office/powerpoint/2010/main" val="39218726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Videos and Course Materials</a:t>
            </a:r>
            <a:endParaRPr lang="en-US" dirty="0"/>
          </a:p>
        </p:txBody>
      </p:sp>
      <p:sp>
        <p:nvSpPr>
          <p:cNvPr id="3" name="Content Placeholder 2"/>
          <p:cNvSpPr>
            <a:spLocks noGrp="1"/>
          </p:cNvSpPr>
          <p:nvPr>
            <p:ph idx="1"/>
          </p:nvPr>
        </p:nvSpPr>
        <p:spPr>
          <a:xfrm>
            <a:off x="228600" y="823482"/>
            <a:ext cx="8915400" cy="5193723"/>
          </a:xfrm>
        </p:spPr>
        <p:txBody>
          <a:bodyPr/>
          <a:lstStyle/>
          <a:p>
            <a:r>
              <a:rPr lang="en-US" b="1" dirty="0">
                <a:hlinkClick r:id="rId2"/>
              </a:rPr>
              <a:t>Undergraduate Computer Architecture Course Lecture Videos</a:t>
            </a:r>
            <a:r>
              <a:rPr lang="en-US" b="1" dirty="0"/>
              <a:t> (</a:t>
            </a:r>
            <a:r>
              <a:rPr lang="en-US" b="1" dirty="0">
                <a:hlinkClick r:id="rId3"/>
              </a:rPr>
              <a:t>2013</a:t>
            </a:r>
            <a:r>
              <a:rPr lang="en-US" b="1" dirty="0"/>
              <a:t>, </a:t>
            </a:r>
            <a:r>
              <a:rPr lang="en-US" b="1" dirty="0">
                <a:hlinkClick r:id="rId4"/>
              </a:rPr>
              <a:t>2014</a:t>
            </a:r>
            <a:r>
              <a:rPr lang="en-US" b="1" dirty="0"/>
              <a:t>, </a:t>
            </a:r>
            <a:r>
              <a:rPr lang="en-US" b="1" dirty="0">
                <a:hlinkClick r:id="rId5"/>
              </a:rPr>
              <a:t>2015</a:t>
            </a:r>
            <a:r>
              <a:rPr lang="en-US" b="1" dirty="0"/>
              <a:t>) </a:t>
            </a:r>
            <a:endParaRPr lang="en-US" sz="1800" b="1" dirty="0" smtClean="0">
              <a:hlinkClick r:id="rId6"/>
            </a:endParaRPr>
          </a:p>
          <a:p>
            <a:r>
              <a:rPr lang="en-US" b="1" dirty="0" smtClean="0">
                <a:hlinkClick r:id="rId6"/>
              </a:rPr>
              <a:t>Undergraduate </a:t>
            </a:r>
            <a:r>
              <a:rPr lang="en-US" b="1" dirty="0">
                <a:hlinkClick r:id="rId6"/>
              </a:rPr>
              <a:t>Computer Architecture Course Materials</a:t>
            </a:r>
            <a:r>
              <a:rPr lang="en-US" b="1" dirty="0"/>
              <a:t> (</a:t>
            </a:r>
            <a:r>
              <a:rPr lang="en-US" b="1" dirty="0">
                <a:hlinkClick r:id="rId6"/>
              </a:rPr>
              <a:t>2013</a:t>
            </a:r>
            <a:r>
              <a:rPr lang="en-US" b="1" dirty="0"/>
              <a:t>, </a:t>
            </a:r>
            <a:r>
              <a:rPr lang="en-US" b="1" dirty="0">
                <a:hlinkClick r:id="rId7"/>
              </a:rPr>
              <a:t>2014</a:t>
            </a:r>
            <a:r>
              <a:rPr lang="en-US" b="1" dirty="0"/>
              <a:t>, </a:t>
            </a:r>
            <a:r>
              <a:rPr lang="en-US" b="1" dirty="0">
                <a:hlinkClick r:id="rId8"/>
              </a:rPr>
              <a:t>2015</a:t>
            </a:r>
            <a:r>
              <a:rPr lang="en-US" b="1" dirty="0"/>
              <a:t>) </a:t>
            </a:r>
          </a:p>
          <a:p>
            <a:endParaRPr lang="en-US" sz="1500" b="1" dirty="0" smtClean="0">
              <a:hlinkClick r:id="rId9"/>
            </a:endParaRPr>
          </a:p>
          <a:p>
            <a:r>
              <a:rPr lang="en-US" b="1" dirty="0">
                <a:hlinkClick r:id="rId10"/>
              </a:rPr>
              <a:t>Graduate Computer Architecture Lecture Videos</a:t>
            </a:r>
            <a:r>
              <a:rPr lang="en-US" b="1" dirty="0"/>
              <a:t> (</a:t>
            </a:r>
            <a:r>
              <a:rPr lang="en-US" b="1" dirty="0">
                <a:hlinkClick r:id="rId10"/>
              </a:rPr>
              <a:t>2013</a:t>
            </a:r>
            <a:r>
              <a:rPr lang="en-US" b="1" dirty="0"/>
              <a:t>, </a:t>
            </a:r>
            <a:r>
              <a:rPr lang="en-US" b="1" dirty="0">
                <a:hlinkClick r:id="rId11"/>
              </a:rPr>
              <a:t>2015</a:t>
            </a:r>
            <a:r>
              <a:rPr lang="en-US" b="1" dirty="0"/>
              <a:t>) </a:t>
            </a:r>
          </a:p>
          <a:p>
            <a:r>
              <a:rPr lang="en-US" b="1" dirty="0">
                <a:hlinkClick r:id="rId9"/>
              </a:rPr>
              <a:t>Graduate Computer Architecture Course Materials</a:t>
            </a:r>
            <a:r>
              <a:rPr lang="en-US" b="1" dirty="0"/>
              <a:t> (</a:t>
            </a:r>
            <a:r>
              <a:rPr lang="en-US" b="1" dirty="0">
                <a:hlinkClick r:id="rId9"/>
              </a:rPr>
              <a:t>2013</a:t>
            </a:r>
            <a:r>
              <a:rPr lang="en-US" b="1" dirty="0"/>
              <a:t>, </a:t>
            </a:r>
            <a:r>
              <a:rPr lang="en-US" b="1" dirty="0">
                <a:hlinkClick r:id="rId12"/>
              </a:rPr>
              <a:t>2015</a:t>
            </a:r>
            <a:r>
              <a:rPr lang="en-US" b="1" dirty="0"/>
              <a:t>) </a:t>
            </a:r>
          </a:p>
          <a:p>
            <a:endParaRPr lang="en-US" sz="1500" b="1" dirty="0" smtClean="0">
              <a:hlinkClick r:id="rId13"/>
            </a:endParaRPr>
          </a:p>
          <a:p>
            <a:r>
              <a:rPr lang="en-US" b="1" dirty="0" smtClean="0">
                <a:hlinkClick r:id="rId13"/>
              </a:rPr>
              <a:t>Parallel </a:t>
            </a:r>
            <a:r>
              <a:rPr lang="en-US" b="1" dirty="0">
                <a:hlinkClick r:id="rId13"/>
              </a:rPr>
              <a:t>Computer Architecture Course Materials</a:t>
            </a:r>
            <a:r>
              <a:rPr lang="en-US" b="1" dirty="0"/>
              <a:t> (</a:t>
            </a:r>
            <a:r>
              <a:rPr lang="en-US" b="1" dirty="0">
                <a:hlinkClick r:id="rId14"/>
              </a:rPr>
              <a:t>Lecture Videos</a:t>
            </a:r>
            <a:r>
              <a:rPr lang="en-US" b="1" dirty="0"/>
              <a:t>)</a:t>
            </a:r>
          </a:p>
          <a:p>
            <a:endParaRPr lang="en-US" sz="1200" b="1" dirty="0" smtClean="0">
              <a:hlinkClick r:id="rId15"/>
            </a:endParaRPr>
          </a:p>
          <a:p>
            <a:r>
              <a:rPr lang="en-US" b="1" dirty="0" smtClean="0">
                <a:hlinkClick r:id="rId15"/>
              </a:rPr>
              <a:t>Memory </a:t>
            </a:r>
            <a:r>
              <a:rPr lang="en-US" b="1" dirty="0">
                <a:hlinkClick r:id="rId15"/>
              </a:rPr>
              <a:t>Systems Short Course Materials</a:t>
            </a:r>
            <a:r>
              <a:rPr lang="en-US" b="1" dirty="0"/>
              <a:t> </a:t>
            </a:r>
            <a:endParaRPr lang="en-US" b="1" dirty="0" smtClean="0"/>
          </a:p>
          <a:p>
            <a:pPr marL="0" indent="0">
              <a:buNone/>
            </a:pPr>
            <a:r>
              <a:rPr lang="en-US" b="1" dirty="0"/>
              <a:t> </a:t>
            </a:r>
            <a:r>
              <a:rPr lang="en-US" b="1" dirty="0" smtClean="0"/>
              <a:t>   (</a:t>
            </a:r>
            <a:r>
              <a:rPr lang="en-US" b="1" dirty="0">
                <a:hlinkClick r:id="rId16"/>
              </a:rPr>
              <a:t>Lecture Video on Main Memory and DRAM Basics</a:t>
            </a:r>
            <a:r>
              <a:rPr lang="en-US" b="1" dirty="0"/>
              <a:t>)</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151</a:t>
            </a:fld>
            <a:endParaRPr lang="en-US">
              <a:solidFill>
                <a:srgbClr val="000000"/>
              </a:solidFill>
            </a:endParaRPr>
          </a:p>
        </p:txBody>
      </p:sp>
    </p:spTree>
    <p:extLst>
      <p:ext uri="{BB962C8B-B14F-4D97-AF65-F5344CB8AC3E}">
        <p14:creationId xmlns:p14="http://schemas.microsoft.com/office/powerpoint/2010/main" val="12412199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Thank you.</a:t>
            </a:r>
            <a:endParaRPr lang="en-US" dirty="0"/>
          </a:p>
        </p:txBody>
      </p:sp>
      <p:sp>
        <p:nvSpPr>
          <p:cNvPr id="6" name="Subtitle 5"/>
          <p:cNvSpPr>
            <a:spLocks noGrp="1"/>
          </p:cNvSpPr>
          <p:nvPr>
            <p:ph type="subTitle" idx="1"/>
          </p:nvPr>
        </p:nvSpPr>
        <p:spPr/>
        <p:txBody>
          <a:bodyPr/>
          <a:lstStyle/>
          <a:p>
            <a:endParaRPr lang="en-US" dirty="0"/>
          </a:p>
          <a:p>
            <a:r>
              <a:rPr lang="en-US" dirty="0">
                <a:hlinkClick r:id="rId2"/>
              </a:rPr>
              <a:t>onur.mutlu@inf.ethz.ch</a:t>
            </a:r>
            <a:r>
              <a:rPr lang="en-US" dirty="0"/>
              <a:t> </a:t>
            </a:r>
          </a:p>
          <a:p>
            <a:r>
              <a:rPr lang="en-US" dirty="0">
                <a:hlinkClick r:id="rId3"/>
              </a:rPr>
              <a:t>https://people.inf.ethz.ch/omutlu</a:t>
            </a:r>
            <a:endParaRPr lang="en-US" dirty="0"/>
          </a:p>
          <a:p>
            <a:endParaRPr lang="en-US" dirty="0" smtClean="0"/>
          </a:p>
          <a:p>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152</a:t>
            </a:fld>
            <a:endParaRPr lang="en-US" altLang="en-US"/>
          </a:p>
        </p:txBody>
      </p:sp>
    </p:spTree>
    <p:extLst>
      <p:ext uri="{BB962C8B-B14F-4D97-AF65-F5344CB8AC3E}">
        <p14:creationId xmlns:p14="http://schemas.microsoft.com/office/powerpoint/2010/main" val="26369940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onur.mutlu@inf.ethz.ch</a:t>
            </a:r>
            <a:r>
              <a:rPr lang="en-US" sz="2200" dirty="0" smtClean="0"/>
              <a:t> </a:t>
            </a:r>
            <a:endParaRPr lang="en-US" sz="2200" dirty="0"/>
          </a:p>
          <a:p>
            <a:r>
              <a:rPr lang="en-US" sz="2200" dirty="0">
                <a:hlinkClick r:id="rId4"/>
              </a:rPr>
              <a:t>https://people.inf.ethz.ch/</a:t>
            </a:r>
            <a:r>
              <a:rPr lang="en-US" sz="2200" dirty="0" smtClean="0">
                <a:hlinkClick r:id="rId4"/>
              </a:rPr>
              <a:t>omutlu</a:t>
            </a:r>
            <a:endParaRPr lang="en-US" sz="2200" dirty="0" smtClean="0"/>
          </a:p>
          <a:p>
            <a:r>
              <a:rPr lang="en-US" sz="2200" dirty="0" smtClean="0"/>
              <a:t>April 4, 2017</a:t>
            </a:r>
          </a:p>
          <a:p>
            <a:r>
              <a:rPr lang="en-US" sz="2200" dirty="0" smtClean="0"/>
              <a:t>ARC 2017 Keynote</a:t>
            </a:r>
          </a:p>
          <a:p>
            <a:endParaRPr lang="en-US" sz="2200" dirty="0" smtClean="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484784"/>
            <a:ext cx="8382000" cy="2201416"/>
          </a:xfrm>
        </p:spPr>
        <p:txBody>
          <a:bodyPr>
            <a:normAutofit/>
          </a:bodyPr>
          <a:lstStyle/>
          <a:p>
            <a:pPr algn="ctr"/>
            <a:r>
              <a:rPr lang="en-US" sz="4400" dirty="0" smtClean="0"/>
              <a:t>Rethinking Memory System Design</a:t>
            </a:r>
            <a:br>
              <a:rPr lang="en-US" sz="4400" dirty="0" smtClean="0"/>
            </a:br>
            <a:r>
              <a:rPr lang="en-US" sz="800" dirty="0" smtClean="0"/>
              <a:t/>
            </a:r>
            <a:br>
              <a:rPr lang="en-US" sz="800" dirty="0" smtClean="0"/>
            </a:br>
            <a:r>
              <a:rPr lang="en-US" sz="3600" dirty="0" smtClean="0">
                <a:solidFill>
                  <a:srgbClr val="FF0000"/>
                </a:solidFill>
              </a:rPr>
              <a:t>(and the Platforms We Design Around It)</a:t>
            </a:r>
            <a:endParaRPr lang="en-US" sz="3600" dirty="0">
              <a:solidFill>
                <a:srgbClr val="FF0000"/>
              </a:solidFill>
            </a:endParaRP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3317755"/>
      </p:ext>
    </p:extLst>
  </p:cSld>
  <p:clrMapOvr>
    <a:masterClrMapping/>
  </p:clrMapOvr>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Backup Slides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154</a:t>
            </a:fld>
            <a:endParaRPr lang="en-US"/>
          </a:p>
        </p:txBody>
      </p:sp>
    </p:spTree>
    <p:extLst>
      <p:ext uri="{BB962C8B-B14F-4D97-AF65-F5344CB8AC3E}">
        <p14:creationId xmlns:p14="http://schemas.microsoft.com/office/powerpoint/2010/main" val="4169808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NAND Flash Memory Scaling</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155</a:t>
            </a:fld>
            <a:endParaRPr lang="en-US"/>
          </a:p>
        </p:txBody>
      </p:sp>
    </p:spTree>
    <p:extLst>
      <p:ext uri="{BB962C8B-B14F-4D97-AF65-F5344CB8AC3E}">
        <p14:creationId xmlns:p14="http://schemas.microsoft.com/office/powerpoint/2010/main" val="13947117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Another Talk: NAND Flash Scaling Challenges</a:t>
            </a:r>
            <a:endParaRPr lang="en-US" sz="3600" dirty="0"/>
          </a:p>
        </p:txBody>
      </p:sp>
      <p:sp>
        <p:nvSpPr>
          <p:cNvPr id="3" name="Content Placeholder 2"/>
          <p:cNvSpPr>
            <a:spLocks noGrp="1"/>
          </p:cNvSpPr>
          <p:nvPr>
            <p:ph idx="1"/>
          </p:nvPr>
        </p:nvSpPr>
        <p:spPr>
          <a:xfrm>
            <a:off x="228600" y="908720"/>
            <a:ext cx="8915400" cy="5256584"/>
          </a:xfrm>
        </p:spPr>
        <p:txBody>
          <a:bodyPr/>
          <a:lstStyle/>
          <a:p>
            <a:r>
              <a:rPr lang="en-US" sz="1800" dirty="0" smtClean="0"/>
              <a:t>Onur Mutlu,</a:t>
            </a:r>
            <a:r>
              <a:rPr lang="en-US" sz="1800" dirty="0"/>
              <a:t/>
            </a:r>
            <a:br>
              <a:rPr lang="en-US" sz="1800" dirty="0"/>
            </a:br>
            <a:r>
              <a:rPr lang="en-US" sz="1800" b="1" dirty="0" smtClean="0">
                <a:hlinkClick r:id="rId2"/>
              </a:rPr>
              <a:t>"</a:t>
            </a:r>
            <a:r>
              <a:rPr lang="en-US" sz="1800" b="1" dirty="0">
                <a:hlinkClick r:id="rId2"/>
              </a:rPr>
              <a:t>Error Analysis and Management for MLC NAND Flash Memory"</a:t>
            </a:r>
            <a:r>
              <a:rPr lang="en-US" sz="1800" dirty="0"/>
              <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endParaRPr lang="en-US" sz="1800" dirty="0" smtClean="0"/>
          </a:p>
          <a:p>
            <a:endParaRPr lang="en-US" sz="18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156</a:t>
            </a:fld>
            <a:endParaRPr lang="en-US" altLang="en-US"/>
          </a:p>
        </p:txBody>
      </p:sp>
    </p:spTree>
    <p:extLst>
      <p:ext uri="{BB962C8B-B14F-4D97-AF65-F5344CB8AC3E}">
        <p14:creationId xmlns:p14="http://schemas.microsoft.com/office/powerpoint/2010/main" val="11505794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157</a:t>
            </a:fld>
            <a:endParaRPr lang="en-US" altLang="en-US"/>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latin typeface="Tahoma"/>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5" name="Group 45"/>
          <p:cNvGrpSpPr>
            <a:grpSpLocks/>
          </p:cNvGrpSpPr>
          <p:nvPr/>
        </p:nvGrpSpPr>
        <p:grpSpPr bwMode="auto">
          <a:xfrm>
            <a:off x="5867400" y="4433888"/>
            <a:ext cx="2508250" cy="1814512"/>
            <a:chOff x="3696" y="3072"/>
            <a:chExt cx="1580" cy="1143"/>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7" name="Text Box 43"/>
            <p:cNvSpPr txBox="1">
              <a:spLocks noChangeArrowheads="1"/>
            </p:cNvSpPr>
            <p:nvPr/>
          </p:nvSpPr>
          <p:spPr bwMode="auto">
            <a:xfrm>
              <a:off x="3696" y="3984"/>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latin typeface="Tahoma"/>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3x-nm</a:t>
            </a:r>
          </a:p>
          <a:p>
            <a:pPr algn="ctr">
              <a:defRPr/>
            </a:pPr>
            <a:r>
              <a:rPr lang="en-US" sz="1800" kern="0" smtClean="0">
                <a:solidFill>
                  <a:srgbClr val="FFFF00"/>
                </a:solidFill>
              </a:rPr>
              <a:t>NAND Flash</a:t>
            </a:r>
          </a:p>
        </p:txBody>
      </p:sp>
      <p:sp>
        <p:nvSpPr>
          <p:cNvPr id="61" name="Rectangle 60"/>
          <p:cNvSpPr/>
          <p:nvPr/>
        </p:nvSpPr>
        <p:spPr>
          <a:xfrm>
            <a:off x="107504" y="5805264"/>
            <a:ext cx="5904656" cy="584776"/>
          </a:xfrm>
          <a:prstGeom prst="rect">
            <a:avLst/>
          </a:prstGeom>
        </p:spPr>
        <p:txBody>
          <a:bodyPr wrap="square">
            <a:spAutoFit/>
          </a:bodyPr>
          <a:lstStyle/>
          <a:p>
            <a:r>
              <a:rPr lang="en-US" sz="1600" dirty="0">
                <a:solidFill>
                  <a:srgbClr val="006633"/>
                </a:solidFill>
                <a:latin typeface="Tahoma"/>
              </a:rPr>
              <a:t>[</a:t>
            </a:r>
            <a:r>
              <a:rPr lang="en-US" sz="1600" dirty="0" err="1">
                <a:solidFill>
                  <a:srgbClr val="006633"/>
                </a:solidFill>
                <a:latin typeface="Tahoma"/>
              </a:rPr>
              <a:t>Cai</a:t>
            </a:r>
            <a:r>
              <a:rPr lang="en-US" sz="1600" dirty="0">
                <a:solidFill>
                  <a:srgbClr val="006633"/>
                </a:solidFill>
                <a:latin typeface="Tahoma"/>
              </a:rPr>
              <a:t>+, DATE 2012, ICCD 2012, DATE 2013, ITJ 2013, ICCD 2013, SIGMETRICS </a:t>
            </a:r>
            <a:r>
              <a:rPr lang="en-US" sz="1600" dirty="0" smtClean="0">
                <a:solidFill>
                  <a:srgbClr val="006633"/>
                </a:solidFill>
                <a:latin typeface="Tahoma"/>
              </a:rPr>
              <a:t>2014, HPCA 2015, DSN 2015, MSST 2015]</a:t>
            </a:r>
            <a:endParaRPr lang="en-US" sz="1600" dirty="0">
              <a:solidFill>
                <a:srgbClr val="000000"/>
              </a:solidFill>
              <a:latin typeface="Tahoma"/>
            </a:endParaRPr>
          </a:p>
        </p:txBody>
      </p:sp>
    </p:spTree>
    <p:extLst>
      <p:ext uri="{BB962C8B-B14F-4D97-AF65-F5344CB8AC3E}">
        <p14:creationId xmlns:p14="http://schemas.microsoft.com/office/powerpoint/2010/main" val="15939977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Title 1"/>
          <p:cNvSpPr>
            <a:spLocks noGrp="1"/>
          </p:cNvSpPr>
          <p:nvPr>
            <p:ph type="title"/>
          </p:nvPr>
        </p:nvSpPr>
        <p:spPr/>
        <p:txBody>
          <a:bodyPr/>
          <a:lstStyle/>
          <a:p>
            <a:r>
              <a:rPr lang="en-US" sz="3500" dirty="0" smtClean="0">
                <a:latin typeface="Garamond" charset="0"/>
              </a:rPr>
              <a:t>Error Management in MLC NAND Flash</a:t>
            </a:r>
            <a:endParaRPr lang="en-US" sz="3500" dirty="0">
              <a:latin typeface="Garamond" charset="0"/>
            </a:endParaRPr>
          </a:p>
        </p:txBody>
      </p:sp>
      <p:sp>
        <p:nvSpPr>
          <p:cNvPr id="3" name="Content Placeholder 2"/>
          <p:cNvSpPr>
            <a:spLocks noGrp="1"/>
          </p:cNvSpPr>
          <p:nvPr>
            <p:ph idx="1"/>
          </p:nvPr>
        </p:nvSpPr>
        <p:spPr>
          <a:xfrm>
            <a:off x="228600" y="1117600"/>
            <a:ext cx="8915400" cy="5130800"/>
          </a:xfrm>
        </p:spPr>
        <p:txBody>
          <a:bodyPr/>
          <a:lstStyle/>
          <a:p>
            <a:pPr>
              <a:buFont typeface="Wingdings" pitchFamily="2" charset="2"/>
              <a:buChar char="n"/>
              <a:defRPr/>
            </a:pPr>
            <a:r>
              <a:rPr lang="en-US" sz="2300" dirty="0" smtClean="0">
                <a:ea typeface="+mn-ea"/>
                <a:cs typeface="+mn-cs"/>
              </a:rPr>
              <a:t>Problem: MLC NAND flash memory reliability/endurance is a key challenge for satisfying future storage systems’ requirements</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smtClean="0">
                <a:ea typeface="+mn-ea"/>
                <a:cs typeface="+mn-cs"/>
              </a:rPr>
              <a:t>Our Goals: (1) </a:t>
            </a:r>
            <a:r>
              <a:rPr lang="en-US" sz="2300" dirty="0" smtClean="0">
                <a:solidFill>
                  <a:srgbClr val="0000FF"/>
                </a:solidFill>
                <a:ea typeface="+mn-ea"/>
                <a:cs typeface="+mn-cs"/>
              </a:rPr>
              <a:t>Build reliable error models for NAND </a:t>
            </a:r>
            <a:r>
              <a:rPr lang="en-US" sz="2300" dirty="0">
                <a:solidFill>
                  <a:srgbClr val="0000FF"/>
                </a:solidFill>
                <a:ea typeface="+mn-ea"/>
                <a:cs typeface="+mn-cs"/>
              </a:rPr>
              <a:t>f</a:t>
            </a:r>
            <a:r>
              <a:rPr lang="en-US" sz="2300" dirty="0" smtClean="0">
                <a:solidFill>
                  <a:srgbClr val="0000FF"/>
                </a:solidFill>
                <a:ea typeface="+mn-ea"/>
                <a:cs typeface="+mn-cs"/>
              </a:rPr>
              <a:t>lash memory via experimental characterization</a:t>
            </a:r>
            <a:r>
              <a:rPr lang="en-US" sz="2300" dirty="0" smtClean="0">
                <a:ea typeface="+mn-ea"/>
                <a:cs typeface="+mn-cs"/>
              </a:rPr>
              <a:t>, (2) </a:t>
            </a:r>
            <a:r>
              <a:rPr lang="en-US" sz="2300" dirty="0">
                <a:solidFill>
                  <a:srgbClr val="0000FF"/>
                </a:solidFill>
                <a:ea typeface="+mn-ea"/>
                <a:cs typeface="+mn-cs"/>
              </a:rPr>
              <a:t>D</a:t>
            </a:r>
            <a:r>
              <a:rPr lang="en-US" sz="2300" dirty="0" smtClean="0">
                <a:solidFill>
                  <a:srgbClr val="0000FF"/>
                </a:solidFill>
                <a:ea typeface="+mn-ea"/>
                <a:cs typeface="+mn-cs"/>
              </a:rPr>
              <a:t>evelop efficient techniques to improve reliability and endurance</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a:t>This talk </a:t>
            </a:r>
            <a:r>
              <a:rPr lang="en-US" sz="2300" dirty="0" smtClean="0"/>
              <a:t>provides </a:t>
            </a:r>
            <a:r>
              <a:rPr lang="en-US" sz="2300" dirty="0"/>
              <a:t>a “flash” summary of our recent results published in the past 3 </a:t>
            </a:r>
            <a:r>
              <a:rPr lang="en-US" sz="2300" dirty="0" smtClean="0"/>
              <a:t>years</a:t>
            </a:r>
            <a:r>
              <a:rPr lang="en-US" sz="2300" dirty="0" smtClean="0">
                <a:ea typeface="+mn-ea"/>
                <a:cs typeface="+mn-cs"/>
              </a:rPr>
              <a:t>:</a:t>
            </a:r>
          </a:p>
          <a:p>
            <a:pPr lvl="1">
              <a:buFont typeface="Wingdings" pitchFamily="2" charset="2"/>
              <a:buChar char="q"/>
              <a:defRPr/>
            </a:pPr>
            <a:r>
              <a:rPr lang="en-US" sz="2000" dirty="0" smtClean="0">
                <a:solidFill>
                  <a:srgbClr val="FF0000"/>
                </a:solidFill>
              </a:rPr>
              <a:t>Experimental error and threshold voltage characterization </a:t>
            </a:r>
            <a:r>
              <a:rPr lang="en-US" sz="1600" b="1" dirty="0" smtClean="0">
                <a:solidFill>
                  <a:schemeClr val="accent2">
                    <a:lumMod val="75000"/>
                  </a:schemeClr>
                </a:solidFill>
              </a:rPr>
              <a:t>[DATE’12&amp;13]</a:t>
            </a:r>
          </a:p>
          <a:p>
            <a:pPr lvl="1">
              <a:buFont typeface="Wingdings" pitchFamily="2" charset="2"/>
              <a:buChar char="q"/>
              <a:defRPr/>
            </a:pPr>
            <a:r>
              <a:rPr lang="en-US" sz="2000" dirty="0" smtClean="0">
                <a:solidFill>
                  <a:srgbClr val="FF0000"/>
                </a:solidFill>
              </a:rPr>
              <a:t>Retention-aware error management </a:t>
            </a:r>
            <a:r>
              <a:rPr lang="en-US" sz="1600" b="1" dirty="0" smtClean="0">
                <a:solidFill>
                  <a:srgbClr val="3B812F">
                    <a:lumMod val="75000"/>
                  </a:srgbClr>
                </a:solidFill>
                <a:ea typeface="+mn-ea"/>
                <a:cs typeface="+mn-cs"/>
              </a:rPr>
              <a:t>[ICCD’12</a:t>
            </a:r>
            <a:r>
              <a:rPr lang="en-US" sz="1600" b="1" dirty="0">
                <a:solidFill>
                  <a:srgbClr val="3B812F">
                    <a:lumMod val="75000"/>
                  </a:srgbClr>
                </a:solidFill>
                <a:ea typeface="+mn-ea"/>
                <a:cs typeface="+mn-cs"/>
              </a:rPr>
              <a:t>]</a:t>
            </a:r>
            <a:endParaRPr lang="en-US" sz="2000" dirty="0" smtClean="0"/>
          </a:p>
          <a:p>
            <a:pPr lvl="1">
              <a:buFont typeface="Wingdings" pitchFamily="2" charset="2"/>
              <a:buChar char="q"/>
              <a:defRPr/>
            </a:pPr>
            <a:r>
              <a:rPr lang="en-US" sz="2000" dirty="0" smtClean="0">
                <a:solidFill>
                  <a:srgbClr val="FF0000"/>
                </a:solidFill>
              </a:rPr>
              <a:t>Program interference analysis and read reference V prediction </a:t>
            </a:r>
            <a:r>
              <a:rPr lang="en-US" sz="1600" b="1" dirty="0" smtClean="0">
                <a:solidFill>
                  <a:srgbClr val="3B812F">
                    <a:lumMod val="75000"/>
                  </a:srgbClr>
                </a:solidFill>
                <a:ea typeface="+mn-ea"/>
                <a:cs typeface="+mn-cs"/>
              </a:rPr>
              <a:t>[ICCD’13]</a:t>
            </a:r>
            <a:endParaRPr lang="en-US" sz="2000" dirty="0" smtClean="0"/>
          </a:p>
          <a:p>
            <a:pPr lvl="1">
              <a:buFont typeface="Wingdings" pitchFamily="2" charset="2"/>
              <a:buChar char="q"/>
              <a:defRPr/>
            </a:pPr>
            <a:r>
              <a:rPr lang="en-US" sz="2000" dirty="0" smtClean="0">
                <a:solidFill>
                  <a:srgbClr val="FF0000"/>
                </a:solidFill>
              </a:rPr>
              <a:t>Neighbor-assisted error correction </a:t>
            </a:r>
            <a:r>
              <a:rPr lang="en-US" sz="1600" b="1" dirty="0" smtClean="0">
                <a:solidFill>
                  <a:srgbClr val="3B812F">
                    <a:lumMod val="75000"/>
                  </a:srgbClr>
                </a:solidFill>
                <a:ea typeface="+mn-ea"/>
                <a:cs typeface="+mn-cs"/>
              </a:rPr>
              <a:t>[SIGMETRICS’14]</a:t>
            </a:r>
            <a:endParaRPr lang="en-US" sz="2000" dirty="0"/>
          </a:p>
        </p:txBody>
      </p:sp>
      <p:sp>
        <p:nvSpPr>
          <p:cNvPr id="1914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6734C0-FEE6-C04D-9F27-8D134132CC2F}" type="slidenum">
              <a:rPr lang="en-US" sz="1600">
                <a:solidFill>
                  <a:srgbClr val="000000"/>
                </a:solidFill>
                <a:latin typeface="Garamond" charset="0"/>
              </a:rPr>
              <a:pPr eaLnBrk="1" hangingPunct="1"/>
              <a:t>158</a:t>
            </a:fld>
            <a:endParaRPr lang="en-US" sz="1600">
              <a:solidFill>
                <a:srgbClr val="000000"/>
              </a:solidFill>
              <a:latin typeface="Garamond" charset="0"/>
            </a:endParaRPr>
          </a:p>
        </p:txBody>
      </p:sp>
      <p:pic>
        <p:nvPicPr>
          <p:cNvPr id="191492" name="Picture 6" descr="FMS_logo_lightbluematte_3C5CA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61485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smtClean="0"/>
              <a:t>Ramulator</a:t>
            </a:r>
            <a:r>
              <a:rPr lang="en-US" sz="4000" dirty="0" smtClean="0"/>
              <a:t>: A Fast and Extensible DRAM Simulator </a:t>
            </a:r>
            <a:br>
              <a:rPr lang="en-US" sz="4000" dirty="0" smtClean="0"/>
            </a:br>
            <a:r>
              <a:rPr lang="en-US" sz="4000" dirty="0"/>
              <a:t>	</a:t>
            </a:r>
            <a:r>
              <a:rPr lang="en-US" sz="3000" b="1" dirty="0" smtClean="0"/>
              <a:t>[IEEE Comp Arch Letters’15]</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159</a:t>
            </a:fld>
            <a:endParaRPr lang="en-US"/>
          </a:p>
        </p:txBody>
      </p:sp>
    </p:spTree>
    <p:extLst>
      <p:ext uri="{BB962C8B-B14F-4D97-AF65-F5344CB8AC3E}">
        <p14:creationId xmlns:p14="http://schemas.microsoft.com/office/powerpoint/2010/main" val="26934858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pic>
        <p:nvPicPr>
          <p:cNvPr id="5" name="Picture 4"/>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20" name="YArrow"/>
          <p:cNvCxnSpPr>
            <a:stCxn id="2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22" name="XArrow"/>
          <p:cNvCxnSpPr>
            <a:stCxn id="27"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7"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4" name="Rectangle 23"/>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720112956"/>
      </p:ext>
    </p:extLst>
  </p:cSld>
  <p:clrMapOvr>
    <a:masterClrMapping/>
  </p:clrMapOvr>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Motivation</a:t>
            </a:r>
            <a:endParaRPr lang="en-US" dirty="0"/>
          </a:p>
        </p:txBody>
      </p:sp>
      <p:sp>
        <p:nvSpPr>
          <p:cNvPr id="3" name="Content Placeholder 2"/>
          <p:cNvSpPr>
            <a:spLocks noGrp="1"/>
          </p:cNvSpPr>
          <p:nvPr>
            <p:ph idx="1"/>
          </p:nvPr>
        </p:nvSpPr>
        <p:spPr/>
        <p:txBody>
          <a:bodyPr/>
          <a:lstStyle/>
          <a:p>
            <a:r>
              <a:rPr lang="en-US" sz="2000" dirty="0" smtClean="0"/>
              <a:t>DRAM and Memory Controller landscape is changing</a:t>
            </a:r>
          </a:p>
          <a:p>
            <a:r>
              <a:rPr lang="en-US" sz="2000" dirty="0" smtClean="0"/>
              <a:t>Many new and upcoming standards</a:t>
            </a:r>
          </a:p>
          <a:p>
            <a:r>
              <a:rPr lang="en-US" sz="2000" dirty="0" smtClean="0"/>
              <a:t>Many new controller designs</a:t>
            </a:r>
          </a:p>
          <a:p>
            <a:r>
              <a:rPr lang="en-US" sz="2000" dirty="0" smtClean="0"/>
              <a:t>A fast and easy-to-extend simulator is very much needed</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160</a:t>
            </a:fld>
            <a:endParaRPr lang="en-US"/>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20044856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a:t>
            </a:r>
            <a:endParaRPr lang="en-US" dirty="0"/>
          </a:p>
        </p:txBody>
      </p:sp>
      <p:sp>
        <p:nvSpPr>
          <p:cNvPr id="3" name="Content Placeholder 2"/>
          <p:cNvSpPr>
            <a:spLocks noGrp="1"/>
          </p:cNvSpPr>
          <p:nvPr>
            <p:ph idx="1"/>
          </p:nvPr>
        </p:nvSpPr>
        <p:spPr/>
        <p:txBody>
          <a:bodyPr/>
          <a:lstStyle/>
          <a:p>
            <a:r>
              <a:rPr lang="en-US" dirty="0" smtClean="0"/>
              <a:t>Provides out-of-the box support for many DRAM standards:</a:t>
            </a:r>
          </a:p>
          <a:p>
            <a:pPr lvl="1"/>
            <a:r>
              <a:rPr lang="en-US" dirty="0" smtClean="0"/>
              <a:t>DDR3</a:t>
            </a:r>
            <a:r>
              <a:rPr lang="en-US" dirty="0"/>
              <a:t>/4, LPDDR3/4, GDDR5, WIO1/2, HBM, </a:t>
            </a:r>
            <a:r>
              <a:rPr lang="en-US" dirty="0" smtClean="0"/>
              <a:t>plus new proposals </a:t>
            </a:r>
            <a:r>
              <a:rPr lang="en-US" dirty="0"/>
              <a:t>(SALP, AL-DRAM, TLDRAM</a:t>
            </a:r>
            <a:r>
              <a:rPr lang="en-US" dirty="0" smtClean="0"/>
              <a:t>, RowClone</a:t>
            </a:r>
            <a:r>
              <a:rPr lang="en-US" dirty="0"/>
              <a:t>, and SARP</a:t>
            </a:r>
            <a:r>
              <a:rPr lang="en-US" dirty="0" smtClean="0"/>
              <a:t>)</a:t>
            </a:r>
          </a:p>
          <a:p>
            <a:r>
              <a:rPr lang="en-US" dirty="0" smtClean="0"/>
              <a:t>~2.5X faster than fastest open-source simulator</a:t>
            </a:r>
          </a:p>
          <a:p>
            <a:r>
              <a:rPr lang="en-US" dirty="0" smtClean="0"/>
              <a:t>Modular and extensible to different standards</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161</a:t>
            </a:fld>
            <a:endParaRPr lang="en-US"/>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16945849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Case Study: Comparison of DRAM Standards</a:t>
            </a:r>
            <a:endParaRPr lang="en-US" sz="36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162</a:t>
            </a:fld>
            <a:endParaRPr lang="en-US"/>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r>
              <a:rPr lang="en-US" dirty="0">
                <a:solidFill>
                  <a:srgbClr val="000000"/>
                </a:solidFill>
                <a:latin typeface="Tahoma"/>
              </a:rPr>
              <a:t>Across 22 workloads, simple CPU model</a:t>
            </a:r>
          </a:p>
        </p:txBody>
      </p:sp>
    </p:spTree>
    <p:extLst>
      <p:ext uri="{BB962C8B-B14F-4D97-AF65-F5344CB8AC3E}">
        <p14:creationId xmlns:p14="http://schemas.microsoft.com/office/powerpoint/2010/main" val="24213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Paper and Source Code</a:t>
            </a:r>
            <a:endParaRPr lang="en-US" dirty="0"/>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endParaRPr lang="en-US" dirty="0" smtClean="0"/>
          </a:p>
          <a:p>
            <a:endParaRPr lang="en-US" dirty="0"/>
          </a:p>
          <a:p>
            <a:r>
              <a:rPr lang="en-US" dirty="0" smtClean="0"/>
              <a:t>Source code is released under the liberal MIT License</a:t>
            </a:r>
          </a:p>
          <a:p>
            <a:pPr lvl="1"/>
            <a:r>
              <a:rPr lang="en-US" dirty="0">
                <a:hlinkClick r:id="rId4"/>
              </a:rPr>
              <a:t>https://github.com/CMU-SAFARI/</a:t>
            </a:r>
            <a:r>
              <a:rPr lang="en-US" dirty="0" smtClean="0">
                <a:hlinkClick r:id="rId4"/>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163</a:t>
            </a:fld>
            <a:endParaRPr lang="en-US"/>
          </a:p>
        </p:txBody>
      </p:sp>
    </p:spTree>
    <p:extLst>
      <p:ext uri="{BB962C8B-B14F-4D97-AF65-F5344CB8AC3E}">
        <p14:creationId xmlns:p14="http://schemas.microsoft.com/office/powerpoint/2010/main" val="20028699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Infrastructure</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164</a:t>
            </a:fld>
            <a:endParaRPr lang="en-US"/>
          </a:p>
        </p:txBody>
      </p:sp>
    </p:spTree>
    <p:extLst>
      <p:ext uri="{BB962C8B-B14F-4D97-AF65-F5344CB8AC3E}">
        <p14:creationId xmlns:p14="http://schemas.microsoft.com/office/powerpoint/2010/main" val="29835702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165</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74466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166</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6034766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err="1" smtClean="0"/>
              <a:t>ThyNVM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167</a:t>
            </a:fld>
            <a:endParaRPr lang="en-US"/>
          </a:p>
        </p:txBody>
      </p:sp>
    </p:spTree>
    <p:extLst>
      <p:ext uri="{BB962C8B-B14F-4D97-AF65-F5344CB8AC3E}">
        <p14:creationId xmlns:p14="http://schemas.microsoft.com/office/powerpoint/2010/main" val="119312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One Challenge</a:t>
            </a:r>
            <a:endParaRPr lang="en-US" dirty="0"/>
          </a:p>
        </p:txBody>
      </p:sp>
      <p:sp>
        <p:nvSpPr>
          <p:cNvPr id="3" name="Content Placeholder 2"/>
          <p:cNvSpPr>
            <a:spLocks noGrp="1"/>
          </p:cNvSpPr>
          <p:nvPr>
            <p:ph idx="1"/>
          </p:nvPr>
        </p:nvSpPr>
        <p:spPr/>
        <p:txBody>
          <a:bodyPr/>
          <a:lstStyle/>
          <a:p>
            <a:r>
              <a:rPr lang="en-US" dirty="0" smtClean="0">
                <a:solidFill>
                  <a:srgbClr val="0000FF"/>
                </a:solidFill>
              </a:rPr>
              <a:t>How to ensure consistency of system/data if all memory is persistent? </a:t>
            </a:r>
          </a:p>
          <a:p>
            <a:endParaRPr lang="en-US" dirty="0"/>
          </a:p>
          <a:p>
            <a:r>
              <a:rPr lang="en-US" dirty="0" smtClean="0"/>
              <a:t>Two extremes</a:t>
            </a:r>
          </a:p>
          <a:p>
            <a:pPr lvl="1"/>
            <a:r>
              <a:rPr lang="en-US" dirty="0" smtClean="0"/>
              <a:t>Programmer transparent: Let the system handle everything</a:t>
            </a:r>
          </a:p>
          <a:p>
            <a:pPr lvl="1"/>
            <a:r>
              <a:rPr lang="en-US" dirty="0" smtClean="0"/>
              <a:t>Programmer only: Let the programmer handle everything</a:t>
            </a:r>
          </a:p>
          <a:p>
            <a:pPr lvl="1"/>
            <a:r>
              <a:rPr lang="en-US" dirty="0" smtClean="0"/>
              <a:t>Many alternatives in-between…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168</a:t>
            </a:fld>
            <a:endParaRPr lang="en-US" altLang="en-US">
              <a:solidFill>
                <a:srgbClr val="000000"/>
              </a:solidFill>
            </a:endParaRPr>
          </a:p>
        </p:txBody>
      </p:sp>
    </p:spTree>
    <p:extLst>
      <p:ext uri="{BB962C8B-B14F-4D97-AF65-F5344CB8AC3E}">
        <p14:creationId xmlns:p14="http://schemas.microsoft.com/office/powerpoint/2010/main" val="33035638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latin typeface="Calibri"/>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latin typeface="Calibri"/>
              </a:rPr>
              <a:t>System crash can result in </a:t>
            </a:r>
          </a:p>
          <a:p>
            <a:pPr algn="ctr" defTabSz="457200">
              <a:lnSpc>
                <a:spcPct val="80000"/>
              </a:lnSpc>
            </a:pPr>
            <a:r>
              <a:rPr lang="en-US" sz="3600" b="1" dirty="0">
                <a:solidFill>
                  <a:prstClr val="white"/>
                </a:solidFill>
                <a:latin typeface="Calibri"/>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169</a:t>
            </a:fld>
            <a:endParaRPr lang="en-US" dirty="0">
              <a:solidFill>
                <a:prstClr val="black">
                  <a:tint val="75000"/>
                </a:prstClr>
              </a:solidFill>
              <a:latin typeface="Calibri"/>
            </a:endParaRPr>
          </a:p>
        </p:txBody>
      </p:sp>
      <p:pic>
        <p:nvPicPr>
          <p:cNvPr id="24" name="Picture 23" descr="24342616_s.jpg"/>
          <p:cNvPicPr>
            <a:picLocks noChangeAspect="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latin typeface="Calibri"/>
              </a:rPr>
              <a:t>Persistent Memory System</a:t>
            </a:r>
            <a:endParaRPr lang="en-US" sz="2800" b="1" dirty="0">
              <a:solidFill>
                <a:prstClr val="black"/>
              </a:solidFill>
              <a:latin typeface="Calibri"/>
            </a:endParaRPr>
          </a:p>
        </p:txBody>
      </p:sp>
      <p:pic>
        <p:nvPicPr>
          <p:cNvPr id="26" name="Picture 25" descr="6106097_s_clipped_rev_1.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pic>
        <p:nvPicPr>
          <p:cNvPr id="32" name="Picture 31" descr="30981636_s.jpg"/>
          <p:cNvPicPr>
            <a:picLocks noChangeAspect="1"/>
          </p:cNvPicPr>
          <p:nvPr/>
        </p:nvPicPr>
        <p:blipFill>
          <a:blip r:embed="rId6">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val="0"/>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208632623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36" name="YArrow"/>
          <p:cNvCxnSpPr>
            <a:stCxn id="37"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3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40" name="XArrow"/>
          <p:cNvCxnSpPr>
            <a:stCxn id="41"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41"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0" name="Rectangle 19"/>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4176052829"/>
      </p:ext>
    </p:extLst>
  </p:cSld>
  <p:clrMapOvr>
    <a:masterClrMapping/>
  </p:clrMapOvr>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latin typeface="Calibri"/>
              </a:rPr>
              <a:t>Burden on the programmers</a:t>
            </a:r>
            <a:endParaRPr lang="en-US" sz="4400" b="1" dirty="0">
              <a:solidFill>
                <a:srgbClr val="FFFFFF"/>
              </a:solidFill>
              <a:latin typeface="Calibri"/>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170</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2582680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171</a:t>
            </a:fld>
            <a:endParaRPr lang="en-US" dirty="0">
              <a:solidFill>
                <a:prstClr val="black">
                  <a:tint val="75000"/>
                </a:prstClr>
              </a:solidFill>
              <a:latin typeface="Calibri"/>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399532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172</a:t>
            </a:fld>
            <a:endParaRPr lang="en-US" dirty="0">
              <a:solidFill>
                <a:prstClr val="black">
                  <a:tint val="75000"/>
                </a:prstClr>
              </a:solidFill>
              <a:latin typeface="Calibri"/>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latin typeface="Calibri"/>
              </a:rPr>
              <a:t>Checkpoints</a:t>
            </a:r>
            <a:r>
              <a:rPr lang="en-US" sz="3600" dirty="0" smtClean="0">
                <a:solidFill>
                  <a:srgbClr val="000000"/>
                </a:solidFill>
                <a:latin typeface="Calibri"/>
              </a:rPr>
              <a:t> at </a:t>
            </a:r>
            <a:r>
              <a:rPr lang="en-US" sz="3600" i="1" dirty="0" smtClean="0">
                <a:solidFill>
                  <a:srgbClr val="1F497D"/>
                </a:solidFill>
                <a:latin typeface="Calibri"/>
              </a:rPr>
              <a:t>multiple granularities </a:t>
            </a:r>
            <a:r>
              <a:rPr lang="en-US" sz="3600" dirty="0" smtClean="0">
                <a:solidFill>
                  <a:prstClr val="black"/>
                </a:solidFill>
                <a:latin typeface="Calibri"/>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latin typeface="Calibri"/>
            </a:endParaRPr>
          </a:p>
          <a:p>
            <a:pPr marL="571500" indent="-571500" defTabSz="457200">
              <a:lnSpc>
                <a:spcPct val="80000"/>
              </a:lnSpc>
              <a:buFont typeface="Arial"/>
              <a:buChar char="•"/>
            </a:pPr>
            <a:r>
              <a:rPr lang="en-US" sz="3600" b="1" dirty="0" smtClean="0">
                <a:solidFill>
                  <a:srgbClr val="FF0000"/>
                </a:solidFill>
                <a:latin typeface="Calibri"/>
              </a:rPr>
              <a:t>Overlaps</a:t>
            </a:r>
            <a:r>
              <a:rPr lang="en-US" sz="3600" dirty="0" smtClean="0">
                <a:solidFill>
                  <a:srgbClr val="000000"/>
                </a:solidFill>
                <a:latin typeface="Calibri"/>
              </a:rPr>
              <a:t> </a:t>
            </a:r>
            <a:r>
              <a:rPr lang="en-US" sz="3600" i="1" dirty="0" smtClean="0">
                <a:solidFill>
                  <a:srgbClr val="1F497D"/>
                </a:solidFill>
                <a:latin typeface="Calibri"/>
              </a:rPr>
              <a:t>checkpointing</a:t>
            </a:r>
            <a:r>
              <a:rPr lang="en-US" sz="3600" dirty="0" smtClean="0">
                <a:solidFill>
                  <a:srgbClr val="000000"/>
                </a:solidFill>
                <a:latin typeface="Calibri"/>
              </a:rPr>
              <a:t> and </a:t>
            </a:r>
            <a:r>
              <a:rPr lang="en-US" sz="3600" i="1" dirty="0" smtClean="0">
                <a:solidFill>
                  <a:srgbClr val="1F497D"/>
                </a:solidFill>
                <a:latin typeface="Calibri"/>
              </a:rPr>
              <a:t>execution to </a:t>
            </a:r>
            <a:r>
              <a:rPr lang="en-US" sz="3600" dirty="0" smtClean="0">
                <a:solidFill>
                  <a:srgbClr val="000000"/>
                </a:solidFill>
                <a:latin typeface="Calibri"/>
              </a:rPr>
              <a:t>reduce checkpointing latency</a:t>
            </a:r>
          </a:p>
          <a:p>
            <a:pPr marL="571500" indent="-571500" defTabSz="457200">
              <a:lnSpc>
                <a:spcPct val="80000"/>
              </a:lnSpc>
              <a:buFont typeface="Arial"/>
              <a:buChar char="•"/>
            </a:pPr>
            <a:endParaRPr lang="en-US" sz="3600" dirty="0" smtClean="0">
              <a:solidFill>
                <a:srgbClr val="000000"/>
              </a:solidFill>
              <a:latin typeface="Calibri"/>
            </a:endParaRPr>
          </a:p>
          <a:p>
            <a:pPr marL="571500" indent="-571500" defTabSz="457200">
              <a:lnSpc>
                <a:spcPct val="110000"/>
              </a:lnSpc>
              <a:buFont typeface="Arial"/>
              <a:buChar char="•"/>
            </a:pPr>
            <a:r>
              <a:rPr lang="en-US" sz="3600" b="1" dirty="0" smtClean="0">
                <a:solidFill>
                  <a:srgbClr val="FF0000"/>
                </a:solidFill>
                <a:latin typeface="Calibri"/>
              </a:rPr>
              <a:t>Adapts</a:t>
            </a:r>
            <a:r>
              <a:rPr lang="en-US" sz="3600" dirty="0" smtClean="0">
                <a:solidFill>
                  <a:srgbClr val="000000"/>
                </a:solidFill>
                <a:latin typeface="Calibri"/>
              </a:rPr>
              <a:t> to </a:t>
            </a:r>
            <a:r>
              <a:rPr lang="en-US" sz="3600" i="1" dirty="0" smtClean="0">
                <a:solidFill>
                  <a:srgbClr val="1F497D"/>
                </a:solidFill>
                <a:latin typeface="Calibri"/>
              </a:rPr>
              <a:t>DRAM and NVM </a:t>
            </a:r>
            <a:r>
              <a:rPr lang="en-US" sz="3600" dirty="0" smtClean="0">
                <a:solidFill>
                  <a:srgbClr val="000000"/>
                </a:solidFill>
                <a:latin typeface="Calibri"/>
              </a:rPr>
              <a:t>characteristics</a:t>
            </a:r>
            <a:endParaRPr lang="en-US" sz="3600" dirty="0">
              <a:solidFill>
                <a:srgbClr val="000000"/>
              </a:solidFill>
              <a:latin typeface="Calibri"/>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latin typeface="Calibri"/>
              </a:rPr>
              <a:t>Performs within </a:t>
            </a:r>
            <a:r>
              <a:rPr lang="en-US" sz="5400" b="1" dirty="0" smtClean="0">
                <a:solidFill>
                  <a:prstClr val="white"/>
                </a:solidFill>
                <a:latin typeface="Calibri"/>
              </a:rPr>
              <a:t>4.9%</a:t>
            </a:r>
            <a:r>
              <a:rPr lang="en-US" sz="3600" b="1" dirty="0" smtClean="0">
                <a:solidFill>
                  <a:prstClr val="white"/>
                </a:solidFill>
                <a:latin typeface="Calibri"/>
              </a:rPr>
              <a:t> of an </a:t>
            </a:r>
            <a:r>
              <a:rPr lang="en-US" sz="3600" b="1" i="1" dirty="0" smtClean="0">
                <a:solidFill>
                  <a:prstClr val="white"/>
                </a:solidFill>
                <a:latin typeface="Calibri"/>
              </a:rPr>
              <a:t>idealized DRAM </a:t>
            </a:r>
            <a:r>
              <a:rPr lang="en-US" sz="3600" b="1" dirty="0" smtClean="0">
                <a:solidFill>
                  <a:prstClr val="white"/>
                </a:solidFill>
                <a:latin typeface="Calibri"/>
              </a:rPr>
              <a:t>with zero cost consistency</a:t>
            </a:r>
            <a:endParaRPr lang="en-US" sz="3600" dirty="0">
              <a:solidFill>
                <a:prstClr val="white"/>
              </a:solidFill>
              <a:latin typeface="Calibri"/>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22447529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About </a:t>
            </a:r>
            <a:r>
              <a:rPr lang="en-US" dirty="0" err="1" smtClean="0"/>
              <a:t>ThyNVM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173</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0" y="3429000"/>
            <a:ext cx="9144000" cy="2112993"/>
          </a:xfrm>
          <a:prstGeom prst="rect">
            <a:avLst/>
          </a:prstGeom>
        </p:spPr>
      </p:pic>
      <p:sp>
        <p:nvSpPr>
          <p:cNvPr id="7" name="Content Placeholder 2"/>
          <p:cNvSpPr>
            <a:spLocks noGrp="1"/>
          </p:cNvSpPr>
          <p:nvPr>
            <p:ph idx="1"/>
          </p:nvPr>
        </p:nvSpPr>
        <p:spPr>
          <a:xfrm>
            <a:off x="251520" y="1196752"/>
            <a:ext cx="8610600" cy="1913384"/>
          </a:xfrm>
        </p:spPr>
        <p:txBody>
          <a:bodyPr/>
          <a:lstStyle/>
          <a:p>
            <a:pPr>
              <a:buClr>
                <a:srgbClr val="CC9900"/>
              </a:buClr>
            </a:pPr>
            <a:r>
              <a:rPr lang="en-US" dirty="0" err="1">
                <a:solidFill>
                  <a:srgbClr val="000000"/>
                </a:solidFill>
              </a:rPr>
              <a:t>Ren</a:t>
            </a:r>
            <a:r>
              <a:rPr lang="en-US" dirty="0">
                <a:solidFill>
                  <a:srgbClr val="000000"/>
                </a:solidFill>
              </a:rPr>
              <a:t>+, “</a:t>
            </a:r>
            <a:r>
              <a:rPr lang="en-US" dirty="0" err="1">
                <a:solidFill>
                  <a:srgbClr val="0000FF"/>
                </a:solidFill>
              </a:rPr>
              <a:t>ThyNVM</a:t>
            </a:r>
            <a:r>
              <a:rPr lang="en-US" dirty="0">
                <a:solidFill>
                  <a:srgbClr val="0000FF"/>
                </a:solidFill>
              </a:rPr>
              <a:t>: Enabling Software-Transparent Crash Consistency in Persistent Memory Systems</a:t>
            </a:r>
            <a:r>
              <a:rPr lang="en-US" dirty="0">
                <a:solidFill>
                  <a:srgbClr val="000000"/>
                </a:solidFill>
              </a:rPr>
              <a:t>,” MICRO 2015</a:t>
            </a:r>
            <a:r>
              <a:rPr lang="en-US" dirty="0" smtClean="0">
                <a:solidFill>
                  <a:srgbClr val="000000"/>
                </a:solidFill>
              </a:rPr>
              <a:t>.</a:t>
            </a:r>
          </a:p>
          <a:p>
            <a:pPr>
              <a:buClr>
                <a:srgbClr val="CC9900"/>
              </a:buClr>
            </a:pPr>
            <a:endParaRPr lang="en-US" dirty="0">
              <a:solidFill>
                <a:srgbClr val="000000"/>
              </a:solidFill>
            </a:endParaRPr>
          </a:p>
          <a:p>
            <a:pPr>
              <a:buClr>
                <a:srgbClr val="CC9900"/>
              </a:buClr>
            </a:pPr>
            <a:endParaRPr lang="en-US" dirty="0">
              <a:solidFill>
                <a:srgbClr val="000000"/>
              </a:solidFill>
            </a:endParaRPr>
          </a:p>
        </p:txBody>
      </p:sp>
    </p:spTree>
    <p:extLst>
      <p:ext uri="{BB962C8B-B14F-4D97-AF65-F5344CB8AC3E}">
        <p14:creationId xmlns:p14="http://schemas.microsoft.com/office/powerpoint/2010/main" val="42764195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latin typeface="Calibri"/>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latin typeface="Calibri"/>
              </a:rPr>
              <a:t>System crash can result in </a:t>
            </a:r>
          </a:p>
          <a:p>
            <a:pPr algn="ctr" defTabSz="457200">
              <a:lnSpc>
                <a:spcPct val="80000"/>
              </a:lnSpc>
            </a:pPr>
            <a:r>
              <a:rPr lang="en-US" sz="3600" b="1" dirty="0">
                <a:solidFill>
                  <a:prstClr val="white"/>
                </a:solidFill>
                <a:latin typeface="Calibri"/>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174</a:t>
            </a:fld>
            <a:endParaRPr lang="en-US" dirty="0">
              <a:solidFill>
                <a:prstClr val="black">
                  <a:tint val="75000"/>
                </a:prstClr>
              </a:solidFill>
              <a:latin typeface="Calibri"/>
            </a:endParaRPr>
          </a:p>
        </p:txBody>
      </p:sp>
      <p:pic>
        <p:nvPicPr>
          <p:cNvPr id="24" name="Picture 23" descr="24342616_s.jpg"/>
          <p:cNvPicPr>
            <a:picLocks noChangeAspect="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latin typeface="Calibri"/>
              </a:rPr>
              <a:t>Persistent Memory System</a:t>
            </a:r>
            <a:endParaRPr lang="en-US" sz="2800" b="1" dirty="0">
              <a:solidFill>
                <a:prstClr val="black"/>
              </a:solidFill>
              <a:latin typeface="Calibri"/>
            </a:endParaRPr>
          </a:p>
        </p:txBody>
      </p:sp>
      <p:pic>
        <p:nvPicPr>
          <p:cNvPr id="26" name="Picture 25" descr="6106097_s_clipped_rev_1.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pic>
        <p:nvPicPr>
          <p:cNvPr id="32" name="Picture 31" descr="30981636_s.jpg"/>
          <p:cNvPicPr>
            <a:picLocks noChangeAspect="1"/>
          </p:cNvPicPr>
          <p:nvPr/>
        </p:nvPicPr>
        <p:blipFill>
          <a:blip r:embed="rId6">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val="0"/>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8441056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latin typeface="Calibri"/>
              </a:rPr>
              <a:t>Burden on the programmers</a:t>
            </a:r>
            <a:endParaRPr lang="en-US" sz="4400" b="1" dirty="0">
              <a:solidFill>
                <a:srgbClr val="FFFFFF"/>
              </a:solidFill>
              <a:latin typeface="Calibri"/>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175</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09950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176</a:t>
            </a:fld>
            <a:endParaRPr lang="en-US" dirty="0">
              <a:solidFill>
                <a:prstClr val="black">
                  <a:tint val="75000"/>
                </a:prstClr>
              </a:solidFill>
              <a:latin typeface="Calibri"/>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43268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177</a:t>
            </a:fld>
            <a:endParaRPr lang="en-US" dirty="0">
              <a:solidFill>
                <a:prstClr val="black">
                  <a:tint val="75000"/>
                </a:prstClr>
              </a:solidFill>
              <a:latin typeface="Calibri"/>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latin typeface="Calibri"/>
              </a:rPr>
              <a:t>Checkpoints</a:t>
            </a:r>
            <a:r>
              <a:rPr lang="en-US" sz="3600" dirty="0" smtClean="0">
                <a:solidFill>
                  <a:srgbClr val="000000"/>
                </a:solidFill>
                <a:latin typeface="Calibri"/>
              </a:rPr>
              <a:t> at </a:t>
            </a:r>
            <a:r>
              <a:rPr lang="en-US" sz="3600" i="1" dirty="0" smtClean="0">
                <a:solidFill>
                  <a:srgbClr val="1F497D"/>
                </a:solidFill>
                <a:latin typeface="Calibri"/>
              </a:rPr>
              <a:t>multiple granularities </a:t>
            </a:r>
            <a:r>
              <a:rPr lang="en-US" sz="3600" dirty="0" smtClean="0">
                <a:solidFill>
                  <a:prstClr val="black"/>
                </a:solidFill>
                <a:latin typeface="Calibri"/>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latin typeface="Calibri"/>
            </a:endParaRPr>
          </a:p>
          <a:p>
            <a:pPr marL="571500" indent="-571500" defTabSz="457200">
              <a:lnSpc>
                <a:spcPct val="80000"/>
              </a:lnSpc>
              <a:buFont typeface="Arial"/>
              <a:buChar char="•"/>
            </a:pPr>
            <a:r>
              <a:rPr lang="en-US" sz="3600" b="1" dirty="0" smtClean="0">
                <a:solidFill>
                  <a:srgbClr val="FF0000"/>
                </a:solidFill>
                <a:latin typeface="Calibri"/>
              </a:rPr>
              <a:t>Overlaps</a:t>
            </a:r>
            <a:r>
              <a:rPr lang="en-US" sz="3600" dirty="0" smtClean="0">
                <a:solidFill>
                  <a:srgbClr val="000000"/>
                </a:solidFill>
                <a:latin typeface="Calibri"/>
              </a:rPr>
              <a:t> </a:t>
            </a:r>
            <a:r>
              <a:rPr lang="en-US" sz="3600" i="1" dirty="0" smtClean="0">
                <a:solidFill>
                  <a:srgbClr val="1F497D"/>
                </a:solidFill>
                <a:latin typeface="Calibri"/>
              </a:rPr>
              <a:t>checkpointing</a:t>
            </a:r>
            <a:r>
              <a:rPr lang="en-US" sz="3600" dirty="0" smtClean="0">
                <a:solidFill>
                  <a:srgbClr val="000000"/>
                </a:solidFill>
                <a:latin typeface="Calibri"/>
              </a:rPr>
              <a:t> and </a:t>
            </a:r>
            <a:r>
              <a:rPr lang="en-US" sz="3600" i="1" dirty="0" smtClean="0">
                <a:solidFill>
                  <a:srgbClr val="1F497D"/>
                </a:solidFill>
                <a:latin typeface="Calibri"/>
              </a:rPr>
              <a:t>execution to </a:t>
            </a:r>
            <a:r>
              <a:rPr lang="en-US" sz="3600" dirty="0" smtClean="0">
                <a:solidFill>
                  <a:srgbClr val="000000"/>
                </a:solidFill>
                <a:latin typeface="Calibri"/>
              </a:rPr>
              <a:t>reduce checkpointing latency</a:t>
            </a:r>
          </a:p>
          <a:p>
            <a:pPr marL="571500" indent="-571500" defTabSz="457200">
              <a:lnSpc>
                <a:spcPct val="80000"/>
              </a:lnSpc>
              <a:buFont typeface="Arial"/>
              <a:buChar char="•"/>
            </a:pPr>
            <a:endParaRPr lang="en-US" sz="3600" dirty="0" smtClean="0">
              <a:solidFill>
                <a:srgbClr val="000000"/>
              </a:solidFill>
              <a:latin typeface="Calibri"/>
            </a:endParaRPr>
          </a:p>
          <a:p>
            <a:pPr marL="571500" indent="-571500" defTabSz="457200">
              <a:lnSpc>
                <a:spcPct val="110000"/>
              </a:lnSpc>
              <a:buFont typeface="Arial"/>
              <a:buChar char="•"/>
            </a:pPr>
            <a:r>
              <a:rPr lang="en-US" sz="3600" b="1" dirty="0" smtClean="0">
                <a:solidFill>
                  <a:srgbClr val="FF0000"/>
                </a:solidFill>
                <a:latin typeface="Calibri"/>
              </a:rPr>
              <a:t>Adapts</a:t>
            </a:r>
            <a:r>
              <a:rPr lang="en-US" sz="3600" dirty="0" smtClean="0">
                <a:solidFill>
                  <a:srgbClr val="000000"/>
                </a:solidFill>
                <a:latin typeface="Calibri"/>
              </a:rPr>
              <a:t> to </a:t>
            </a:r>
            <a:r>
              <a:rPr lang="en-US" sz="3600" i="1" dirty="0" smtClean="0">
                <a:solidFill>
                  <a:srgbClr val="1F497D"/>
                </a:solidFill>
                <a:latin typeface="Calibri"/>
              </a:rPr>
              <a:t>DRAM and NVM </a:t>
            </a:r>
            <a:r>
              <a:rPr lang="en-US" sz="3600" dirty="0" smtClean="0">
                <a:solidFill>
                  <a:srgbClr val="000000"/>
                </a:solidFill>
                <a:latin typeface="Calibri"/>
              </a:rPr>
              <a:t>characteristics</a:t>
            </a:r>
            <a:endParaRPr lang="en-US" sz="3600" dirty="0">
              <a:solidFill>
                <a:srgbClr val="000000"/>
              </a:solidFill>
              <a:latin typeface="Calibri"/>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latin typeface="Calibri"/>
              </a:rPr>
              <a:t>Performs within </a:t>
            </a:r>
            <a:r>
              <a:rPr lang="en-US" sz="5400" b="1" dirty="0" smtClean="0">
                <a:solidFill>
                  <a:prstClr val="white"/>
                </a:solidFill>
                <a:latin typeface="Calibri"/>
              </a:rPr>
              <a:t>4.9%</a:t>
            </a:r>
            <a:r>
              <a:rPr lang="en-US" sz="3600" b="1" dirty="0" smtClean="0">
                <a:solidFill>
                  <a:prstClr val="white"/>
                </a:solidFill>
                <a:latin typeface="Calibri"/>
              </a:rPr>
              <a:t> of an </a:t>
            </a:r>
            <a:r>
              <a:rPr lang="en-US" sz="3600" b="1" i="1" dirty="0" smtClean="0">
                <a:solidFill>
                  <a:prstClr val="white"/>
                </a:solidFill>
                <a:latin typeface="Calibri"/>
              </a:rPr>
              <a:t>idealized DRAM </a:t>
            </a:r>
            <a:r>
              <a:rPr lang="en-US" sz="3600" b="1" dirty="0" smtClean="0">
                <a:solidFill>
                  <a:prstClr val="white"/>
                </a:solidFill>
                <a:latin typeface="Calibri"/>
              </a:rPr>
              <a:t>with zero cost consistency</a:t>
            </a:r>
            <a:endParaRPr lang="en-US" sz="3600" dirty="0">
              <a:solidFill>
                <a:prstClr val="white"/>
              </a:solidFill>
              <a:latin typeface="Calibri"/>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10069864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Latency</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178</a:t>
            </a:fld>
            <a:endParaRPr lang="en-US">
              <a:solidFill>
                <a:srgbClr val="000000"/>
              </a:solidFill>
            </a:endParaRPr>
          </a:p>
        </p:txBody>
      </p:sp>
    </p:spTree>
    <p:extLst>
      <p:ext uri="{BB962C8B-B14F-4D97-AF65-F5344CB8AC3E}">
        <p14:creationId xmlns:p14="http://schemas.microsoft.com/office/powerpoint/2010/main" val="24929614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179</a:t>
            </a:fld>
            <a:endParaRPr lang="en-US" altLang="en-US">
              <a:solidFill>
                <a:srgbClr val="000000"/>
              </a:solidFill>
            </a:endParaRPr>
          </a:p>
        </p:txBody>
      </p:sp>
      <p:sp>
        <p:nvSpPr>
          <p:cNvPr id="5" name="Rectangle 4"/>
          <p:cNvSpPr/>
          <p:nvPr/>
        </p:nvSpPr>
        <p:spPr>
          <a:xfrm>
            <a:off x="553663" y="3485444"/>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5698996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6" name="Error"/>
          <p:cNvSpPr/>
          <p:nvPr/>
        </p:nvSpPr>
        <p:spPr>
          <a:xfrm>
            <a:off x="6981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7" name="Error"/>
          <p:cNvSpPr/>
          <p:nvPr/>
        </p:nvSpPr>
        <p:spPr>
          <a:xfrm>
            <a:off x="6600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8" name="Error"/>
          <p:cNvSpPr/>
          <p:nvPr/>
        </p:nvSpPr>
        <p:spPr>
          <a:xfrm>
            <a:off x="7362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9" name="Error"/>
          <p:cNvSpPr/>
          <p:nvPr/>
        </p:nvSpPr>
        <p:spPr>
          <a:xfrm>
            <a:off x="7743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0" name="Error"/>
          <p:cNvSpPr/>
          <p:nvPr/>
        </p:nvSpPr>
        <p:spPr>
          <a:xfrm>
            <a:off x="7743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1" name="Error"/>
          <p:cNvSpPr/>
          <p:nvPr/>
        </p:nvSpPr>
        <p:spPr>
          <a:xfrm>
            <a:off x="7362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2" name="Error"/>
          <p:cNvSpPr/>
          <p:nvPr/>
        </p:nvSpPr>
        <p:spPr>
          <a:xfrm>
            <a:off x="6981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3" name="Error"/>
          <p:cNvSpPr/>
          <p:nvPr/>
        </p:nvSpPr>
        <p:spPr>
          <a:xfrm>
            <a:off x="6981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4" name="Error"/>
          <p:cNvSpPr/>
          <p:nvPr/>
        </p:nvSpPr>
        <p:spPr>
          <a:xfrm>
            <a:off x="6219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5" name="Error"/>
          <p:cNvSpPr/>
          <p:nvPr/>
        </p:nvSpPr>
        <p:spPr>
          <a:xfrm>
            <a:off x="6219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Error"/>
          <p:cNvSpPr/>
          <p:nvPr/>
        </p:nvSpPr>
        <p:spPr>
          <a:xfrm>
            <a:off x="6219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8" name="Error"/>
          <p:cNvSpPr/>
          <p:nvPr/>
        </p:nvSpPr>
        <p:spPr>
          <a:xfrm>
            <a:off x="7362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420738484"/>
      </p:ext>
    </p:extLst>
  </p:cSld>
  <p:clrMapOvr>
    <a:masterClrMapping/>
  </p:clrMapOvr>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DRAM Latency vs. Capacity vs. Bandwidth</a:t>
            </a:r>
            <a:endParaRPr lang="en-US" dirty="0"/>
          </a:p>
        </p:txBody>
      </p:sp>
      <p:sp>
        <p:nvSpPr>
          <p:cNvPr id="3" name="Content Placeholder 2"/>
          <p:cNvSpPr>
            <a:spLocks noGrp="1"/>
          </p:cNvSpPr>
          <p:nvPr>
            <p:ph idx="1"/>
          </p:nvPr>
        </p:nvSpPr>
        <p:spPr>
          <a:xfrm>
            <a:off x="228600" y="5301208"/>
            <a:ext cx="8610600" cy="947192"/>
          </a:xfrm>
        </p:spPr>
        <p:txBody>
          <a:bodyPr/>
          <a:lstStyle/>
          <a:p>
            <a:pPr marL="0" lvl="0" indent="0" eaLnBrk="1" fontAlgn="auto" hangingPunct="1">
              <a:spcBef>
                <a:spcPts val="0"/>
              </a:spcBef>
              <a:spcAft>
                <a:spcPts val="0"/>
              </a:spcAft>
              <a:buClrTx/>
              <a:buSzTx/>
              <a:buNone/>
            </a:pPr>
            <a:r>
              <a:rPr lang="en-US" sz="3200" i="1" kern="1200" dirty="0">
                <a:solidFill>
                  <a:srgbClr val="FF0000"/>
                </a:solidFill>
                <a:latin typeface="Calibri"/>
              </a:rPr>
              <a:t>DRAM latency continues to be a critical bottleneck, especially for response time-sensitive workloads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180</a:t>
            </a:fld>
            <a:endParaRPr lang="en-US" altLang="en-US">
              <a:solidFill>
                <a:srgbClr val="000000"/>
              </a:solidFill>
            </a:endParaRPr>
          </a:p>
        </p:txBody>
      </p:sp>
      <p:graphicFrame>
        <p:nvGraphicFramePr>
          <p:cNvPr id="9" name="Chart 8"/>
          <p:cNvGraphicFramePr>
            <a:graphicFrameLocks/>
          </p:cNvGraphicFramePr>
          <p:nvPr>
            <p:extLst>
              <p:ext uri="{D42A27DB-BD31-4B8C-83A1-F6EECF244321}">
                <p14:modId xmlns:p14="http://schemas.microsoft.com/office/powerpoint/2010/main" val="163979377"/>
              </p:ext>
            </p:extLst>
          </p:nvPr>
        </p:nvGraphicFramePr>
        <p:xfrm>
          <a:off x="381000" y="1268305"/>
          <a:ext cx="8153400" cy="3384831"/>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7504918" y="1416054"/>
            <a:ext cx="800219" cy="584775"/>
          </a:xfrm>
          <a:prstGeom prst="rect">
            <a:avLst/>
          </a:prstGeom>
          <a:noFill/>
        </p:spPr>
        <p:txBody>
          <a:bodyPr wrap="none" rtlCol="0">
            <a:spAutoFit/>
          </a:bodyPr>
          <a:lstStyle/>
          <a:p>
            <a:pPr>
              <a:defRPr/>
            </a:pPr>
            <a:r>
              <a:rPr lang="en-US" sz="3200" kern="0" dirty="0" smtClean="0">
                <a:solidFill>
                  <a:srgbClr val="4D3B62"/>
                </a:solidFill>
                <a:latin typeface="Tahoma"/>
              </a:rPr>
              <a:t>64x</a:t>
            </a:r>
          </a:p>
        </p:txBody>
      </p:sp>
      <p:sp>
        <p:nvSpPr>
          <p:cNvPr id="11" name="TextBox 10"/>
          <p:cNvSpPr txBox="1"/>
          <p:nvPr/>
        </p:nvSpPr>
        <p:spPr>
          <a:xfrm>
            <a:off x="7460033" y="2119873"/>
            <a:ext cx="800219" cy="584775"/>
          </a:xfrm>
          <a:prstGeom prst="rect">
            <a:avLst/>
          </a:prstGeom>
          <a:noFill/>
        </p:spPr>
        <p:txBody>
          <a:bodyPr wrap="none" rtlCol="0">
            <a:spAutoFit/>
          </a:bodyPr>
          <a:lstStyle/>
          <a:p>
            <a:pPr>
              <a:defRPr/>
            </a:pPr>
            <a:r>
              <a:rPr lang="en-US" sz="3200" kern="0" dirty="0" smtClean="0">
                <a:solidFill>
                  <a:srgbClr val="C0504D"/>
                </a:solidFill>
                <a:latin typeface="Tahoma"/>
              </a:rPr>
              <a:t>16x</a:t>
            </a:r>
          </a:p>
        </p:txBody>
      </p:sp>
      <p:sp>
        <p:nvSpPr>
          <p:cNvPr id="12" name="TextBox 11"/>
          <p:cNvSpPr txBox="1"/>
          <p:nvPr/>
        </p:nvSpPr>
        <p:spPr>
          <a:xfrm>
            <a:off x="7415150" y="3265931"/>
            <a:ext cx="889987" cy="584775"/>
          </a:xfrm>
          <a:prstGeom prst="rect">
            <a:avLst/>
          </a:prstGeom>
          <a:noFill/>
        </p:spPr>
        <p:txBody>
          <a:bodyPr wrap="none" rtlCol="0">
            <a:spAutoFit/>
          </a:bodyPr>
          <a:lstStyle/>
          <a:p>
            <a:pPr>
              <a:defRPr/>
            </a:pPr>
            <a:r>
              <a:rPr lang="en-US" sz="3200" kern="0" dirty="0" smtClean="0">
                <a:solidFill>
                  <a:srgbClr val="F79646"/>
                </a:solidFill>
                <a:latin typeface="Tahoma"/>
              </a:rPr>
              <a:t>1.2x</a:t>
            </a:r>
          </a:p>
        </p:txBody>
      </p:sp>
    </p:spTree>
    <p:extLst>
      <p:ext uri="{BB962C8B-B14F-4D97-AF65-F5344CB8AC3E}">
        <p14:creationId xmlns:p14="http://schemas.microsoft.com/office/powerpoint/2010/main" val="23634306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childTnLst>
                                </p:cTn>
                              </p:par>
                              <p:par>
                                <p:cTn id="7" presetID="22" presetClass="entr" presetSubtype="8" fill="hold" grpId="0" nodeType="withEffect">
                                  <p:stCondLst>
                                    <p:cond delay="0"/>
                                  </p:stCondLst>
                                  <p:childTnLst>
                                    <p:set>
                                      <p:cBhvr>
                                        <p:cTn id="8"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wipe(left)">
                                      <p:cBhvr>
                                        <p:cTn id="9" dur="1000"/>
                                        <p:tgtEl>
                                          <p:spTgt spid="9">
                                            <p:graphicEl>
                                              <a:chart seriesIdx="0" categoryIdx="-4" bldStep="series"/>
                                            </p:graphicEl>
                                          </p:spTgt>
                                        </p:tgtEl>
                                      </p:cBhvr>
                                    </p:animEffect>
                                  </p:childTnLst>
                                </p:cTn>
                              </p:par>
                              <p:par>
                                <p:cTn id="10" presetID="22" presetClass="entr" presetSubtype="8" fill="hold" grpId="0" nodeType="withEffect">
                                  <p:stCondLst>
                                    <p:cond delay="0"/>
                                  </p:stCondLst>
                                  <p:childTnLst>
                                    <p:set>
                                      <p:cBhvr>
                                        <p:cTn id="11"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wipe(left)">
                                      <p:cBhvr>
                                        <p:cTn id="12" dur="1000"/>
                                        <p:tgtEl>
                                          <p:spTgt spid="9">
                                            <p:graphicEl>
                                              <a:chart seriesIdx="1" categoryIdx="-4" bldStep="series"/>
                                            </p:graphicEl>
                                          </p:spTgt>
                                        </p:tgtEl>
                                      </p:cBhvr>
                                    </p:animEffect>
                                  </p:childTnLst>
                                </p:cTn>
                              </p:par>
                              <p:par>
                                <p:cTn id="13" presetID="1" presetClass="entr" presetSubtype="0" fill="hold" grpId="0" nodeType="withEffect">
                                  <p:stCondLst>
                                    <p:cond delay="100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100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wipe(left)">
                                      <p:cBhvr>
                                        <p:cTn id="21" dur="2000"/>
                                        <p:tgtEl>
                                          <p:spTgt spid="9">
                                            <p:graphicEl>
                                              <a:chart seriesIdx="2" categoryIdx="-4" bldStep="series"/>
                                            </p:graphicEl>
                                          </p:spTgt>
                                        </p:tgtEl>
                                      </p:cBhvr>
                                    </p:animEffect>
                                  </p:childTnLst>
                                </p:cTn>
                              </p:par>
                              <p:par>
                                <p:cTn id="22" presetID="1" presetClass="entr" presetSubtype="0" fill="hold" grpId="0" nodeType="withEffect">
                                  <p:stCondLst>
                                    <p:cond delay="2000"/>
                                  </p:stCondLst>
                                  <p:childTnLst>
                                    <p:set>
                                      <p:cBhvr>
                                        <p:cTn id="23" dur="1" fill="hold">
                                          <p:stCondLst>
                                            <p:cond delay="0"/>
                                          </p:stCondLst>
                                        </p:cTn>
                                        <p:tgtEl>
                                          <p:spTgt spid="12"/>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9" grpId="0">
        <p:bldSub>
          <a:bldChart bld="series"/>
        </p:bldSub>
      </p:bldGraphic>
      <p:bldP spid="10" grpId="0"/>
      <p:bldP spid="11" grpId="0"/>
      <p:bldP spid="12"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Closer Look </a:t>
            </a:r>
            <a:r>
              <a:rPr lang="is-IS" dirty="0" smtClean="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181</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16943" y="1196752"/>
            <a:ext cx="8937289" cy="4176464"/>
          </a:xfrm>
          <a:prstGeom prst="rect">
            <a:avLst/>
          </a:prstGeom>
        </p:spPr>
      </p:pic>
      <p:sp>
        <p:nvSpPr>
          <p:cNvPr id="7" name="TextBox 6"/>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latin typeface="Tahoma"/>
              </a:rPr>
              <a:t>Chang+, “</a:t>
            </a:r>
            <a:r>
              <a:rPr lang="en-US" sz="1700" b="1" dirty="0">
                <a:solidFill>
                  <a:srgbClr val="000000"/>
                </a:solidFill>
                <a:latin typeface="Tahoma"/>
                <a:hlinkClick r:id="rId3"/>
              </a:rPr>
              <a:t>Understanding Latency Variation in Modern DRAM Chips: Experimental </a:t>
            </a:r>
            <a:endParaRPr lang="en-US" sz="1700" b="1" dirty="0" smtClean="0">
              <a:solidFill>
                <a:srgbClr val="000000"/>
              </a:solidFill>
              <a:latin typeface="Tahoma"/>
              <a:hlinkClick r:id="rId3"/>
            </a:endParaRPr>
          </a:p>
          <a:p>
            <a:r>
              <a:rPr lang="en-US" sz="1700" b="1" dirty="0" smtClean="0">
                <a:solidFill>
                  <a:srgbClr val="000000"/>
                </a:solidFill>
                <a:latin typeface="Tahoma"/>
                <a:hlinkClick r:id="rId3"/>
              </a:rPr>
              <a:t>Characterization</a:t>
            </a:r>
            <a:r>
              <a:rPr lang="en-US" sz="1700" b="1" dirty="0">
                <a:solidFill>
                  <a:srgbClr val="000000"/>
                </a:solidFill>
                <a:latin typeface="Tahoma"/>
                <a:hlinkClick r:id="rId3"/>
              </a:rPr>
              <a:t>, Analysis, and Optimization"</a:t>
            </a:r>
            <a:r>
              <a:rPr lang="en-US" sz="1700" dirty="0" smtClean="0">
                <a:solidFill>
                  <a:srgbClr val="000000"/>
                </a:solidFill>
                <a:latin typeface="Tahoma"/>
              </a:rPr>
              <a:t>,” SIGMETRICS 2016.</a:t>
            </a:r>
            <a:endParaRPr lang="en-US" sz="1700" dirty="0">
              <a:solidFill>
                <a:srgbClr val="000000"/>
              </a:solidFill>
              <a:latin typeface="Tahoma"/>
            </a:endParaRPr>
          </a:p>
        </p:txBody>
      </p:sp>
    </p:spTree>
    <p:extLst>
      <p:ext uri="{BB962C8B-B14F-4D97-AF65-F5344CB8AC3E}">
        <p14:creationId xmlns:p14="http://schemas.microsoft.com/office/powerpoint/2010/main" val="8976605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the Long Latency?</a:t>
            </a:r>
            <a:endParaRPr lang="en-US" dirty="0"/>
          </a:p>
        </p:txBody>
      </p:sp>
      <p:sp>
        <p:nvSpPr>
          <p:cNvPr id="3" name="Content Placeholder 2"/>
          <p:cNvSpPr>
            <a:spLocks noGrp="1"/>
          </p:cNvSpPr>
          <p:nvPr>
            <p:ph idx="1"/>
          </p:nvPr>
        </p:nvSpPr>
        <p:spPr/>
        <p:txBody>
          <a:bodyPr/>
          <a:lstStyle/>
          <a:p>
            <a:r>
              <a:rPr lang="en-US" dirty="0" smtClean="0">
                <a:solidFill>
                  <a:srgbClr val="0000FF"/>
                </a:solidFill>
              </a:rPr>
              <a:t>Design of DRAM </a:t>
            </a:r>
            <a:r>
              <a:rPr lang="en-US" dirty="0" err="1" smtClean="0">
                <a:solidFill>
                  <a:srgbClr val="0000FF"/>
                </a:solidFill>
              </a:rPr>
              <a:t>uArchitecture</a:t>
            </a:r>
            <a:endParaRPr lang="en-US" dirty="0" smtClean="0">
              <a:solidFill>
                <a:srgbClr val="0000FF"/>
              </a:solidFill>
            </a:endParaRPr>
          </a:p>
          <a:p>
            <a:pPr lvl="1"/>
            <a:r>
              <a:rPr lang="en-US" dirty="0" smtClean="0"/>
              <a:t>Goal: Maximize capacity/area, not minimize latency</a:t>
            </a:r>
          </a:p>
          <a:p>
            <a:pPr lvl="1"/>
            <a:endParaRPr lang="en-US" dirty="0"/>
          </a:p>
          <a:p>
            <a:r>
              <a:rPr lang="en-US" dirty="0" smtClean="0">
                <a:solidFill>
                  <a:srgbClr val="0000FF"/>
                </a:solidFill>
              </a:rPr>
              <a:t>One size fits all approach to latency specification</a:t>
            </a:r>
          </a:p>
          <a:p>
            <a:pPr lvl="1"/>
            <a:r>
              <a:rPr lang="en-US" dirty="0" smtClean="0"/>
              <a:t>Same latency parameters for all </a:t>
            </a:r>
            <a:r>
              <a:rPr lang="en-US" dirty="0" smtClean="0">
                <a:solidFill>
                  <a:srgbClr val="FF0000"/>
                </a:solidFill>
              </a:rPr>
              <a:t>temperatures</a:t>
            </a:r>
          </a:p>
          <a:p>
            <a:pPr lvl="1"/>
            <a:r>
              <a:rPr lang="en-US" dirty="0" smtClean="0"/>
              <a:t>Same latency parameters for all </a:t>
            </a:r>
            <a:r>
              <a:rPr lang="en-US" dirty="0" smtClean="0">
                <a:solidFill>
                  <a:srgbClr val="FF0000"/>
                </a:solidFill>
              </a:rPr>
              <a:t>DRAM chips (e.g., rows)</a:t>
            </a:r>
          </a:p>
          <a:p>
            <a:pPr lvl="1"/>
            <a:r>
              <a:rPr lang="en-US" dirty="0" smtClean="0"/>
              <a:t>Same latency parameters for all </a:t>
            </a:r>
            <a:r>
              <a:rPr lang="en-US" dirty="0" smtClean="0">
                <a:solidFill>
                  <a:srgbClr val="FF0000"/>
                </a:solidFill>
              </a:rPr>
              <a:t>parts of a DRAM chip</a:t>
            </a:r>
          </a:p>
          <a:p>
            <a:pPr lvl="1"/>
            <a:r>
              <a:rPr lang="en-US" dirty="0" smtClean="0"/>
              <a:t>Same latency parameters for all </a:t>
            </a:r>
            <a:r>
              <a:rPr lang="en-US" dirty="0" smtClean="0">
                <a:solidFill>
                  <a:srgbClr val="FF0000"/>
                </a:solidFill>
              </a:rPr>
              <a:t>supply voltage levels</a:t>
            </a:r>
          </a:p>
          <a:p>
            <a:pPr lvl="1"/>
            <a:r>
              <a:rPr lang="en-US" dirty="0" smtClean="0"/>
              <a:t>Same latency parameters for all </a:t>
            </a:r>
            <a:r>
              <a:rPr lang="en-US" dirty="0" smtClean="0">
                <a:solidFill>
                  <a:srgbClr val="FF0000"/>
                </a:solidFill>
              </a:rPr>
              <a:t>application data </a:t>
            </a:r>
            <a:endParaRPr lang="en-US" dirty="0" smtClean="0"/>
          </a:p>
          <a:p>
            <a:pPr lvl="1"/>
            <a:r>
              <a:rPr lang="is-IS" dirty="0" smtClean="0"/>
              <a:t>…</a:t>
            </a:r>
            <a:endParaRPr lang="en-US" dirty="0" smtClean="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182</a:t>
            </a:fld>
            <a:endParaRPr lang="en-US" altLang="en-US">
              <a:solidFill>
                <a:srgbClr val="000000"/>
              </a:solidFill>
            </a:endParaRPr>
          </a:p>
        </p:txBody>
      </p:sp>
    </p:spTree>
    <p:extLst>
      <p:ext uri="{BB962C8B-B14F-4D97-AF65-F5344CB8AC3E}">
        <p14:creationId xmlns:p14="http://schemas.microsoft.com/office/powerpoint/2010/main" val="20000739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Tackling the Fixed Latency Mindset</a:t>
            </a:r>
            <a:endParaRPr lang="en-US" dirty="0"/>
          </a:p>
        </p:txBody>
      </p:sp>
      <p:sp>
        <p:nvSpPr>
          <p:cNvPr id="3" name="Content Placeholder 2"/>
          <p:cNvSpPr>
            <a:spLocks noGrp="1"/>
          </p:cNvSpPr>
          <p:nvPr>
            <p:ph idx="1"/>
          </p:nvPr>
        </p:nvSpPr>
        <p:spPr/>
        <p:txBody>
          <a:bodyPr/>
          <a:lstStyle/>
          <a:p>
            <a:r>
              <a:rPr lang="en-US" dirty="0" smtClean="0"/>
              <a:t>Reliable operation latency is actually very heterogeneous</a:t>
            </a:r>
          </a:p>
          <a:p>
            <a:pPr lvl="1"/>
            <a:r>
              <a:rPr lang="en-US" dirty="0" smtClean="0"/>
              <a:t>Across temperatures, chips, parts of a chip, voltage levels, </a:t>
            </a:r>
            <a:r>
              <a:rPr lang="is-IS" dirty="0" smtClean="0"/>
              <a:t>…</a:t>
            </a:r>
          </a:p>
          <a:p>
            <a:pPr lvl="1"/>
            <a:endParaRPr lang="is-IS" dirty="0"/>
          </a:p>
          <a:p>
            <a:r>
              <a:rPr lang="is-IS" dirty="0" smtClean="0"/>
              <a:t>Idea: </a:t>
            </a:r>
            <a:r>
              <a:rPr lang="is-IS" dirty="0" smtClean="0">
                <a:solidFill>
                  <a:srgbClr val="0000FF"/>
                </a:solidFill>
              </a:rPr>
              <a:t>Dynamically find out and use the lowest latency one can reliably access a memory location with</a:t>
            </a:r>
          </a:p>
          <a:p>
            <a:pPr lvl="1"/>
            <a:r>
              <a:rPr lang="is-IS" dirty="0" smtClean="0"/>
              <a:t>Adaptive-Latency DRAM [HPCA 2015]</a:t>
            </a:r>
          </a:p>
          <a:p>
            <a:pPr lvl="1"/>
            <a:r>
              <a:rPr lang="is-IS" dirty="0" smtClean="0"/>
              <a:t>Flexible-Latency DRAM [SIGMETRICS 2016]</a:t>
            </a:r>
          </a:p>
          <a:p>
            <a:pPr lvl="1"/>
            <a:r>
              <a:rPr lang="is-IS" dirty="0" smtClean="0"/>
              <a:t>...</a:t>
            </a:r>
          </a:p>
          <a:p>
            <a:pPr lvl="1"/>
            <a:endParaRPr lang="is-IS" dirty="0"/>
          </a:p>
          <a:p>
            <a:r>
              <a:rPr lang="is-IS" dirty="0" smtClean="0">
                <a:solidFill>
                  <a:srgbClr val="FF0000"/>
                </a:solidFill>
              </a:rPr>
              <a:t>We would like to find sources of latency heterogeneity and exploit them to minimize latency</a:t>
            </a:r>
            <a:endParaRPr lang="is-IS" dirty="0">
              <a:solidFill>
                <a:srgbClr val="FF0000"/>
              </a:solidFill>
            </a:endParaRPr>
          </a:p>
          <a:p>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183</a:t>
            </a:fld>
            <a:endParaRPr lang="en-US" altLang="en-US">
              <a:solidFill>
                <a:srgbClr val="000000"/>
              </a:solidFill>
            </a:endParaRPr>
          </a:p>
        </p:txBody>
      </p:sp>
    </p:spTree>
    <p:extLst>
      <p:ext uri="{BB962C8B-B14F-4D97-AF65-F5344CB8AC3E}">
        <p14:creationId xmlns:p14="http://schemas.microsoft.com/office/powerpoint/2010/main" val="6471091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smtClean="0">
                <a:latin typeface="+mn-lt"/>
              </a:rPr>
              <a:t>AL-DRAM</a:t>
            </a:r>
            <a:endParaRPr lang="en-US" sz="4000" b="0" dirty="0">
              <a:latin typeface="+mn-lt"/>
            </a:endParaRP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smtClean="0">
                <a:solidFill>
                  <a:srgbClr val="000000"/>
                </a:solidFill>
              </a:rPr>
              <a:t>Key idea</a:t>
            </a:r>
          </a:p>
          <a:p>
            <a:pPr marL="914400" lvl="1" indent="-457200">
              <a:lnSpc>
                <a:spcPct val="100000"/>
              </a:lnSpc>
              <a:spcBef>
                <a:spcPts val="0"/>
              </a:spcBef>
            </a:pPr>
            <a:r>
              <a:rPr lang="en-US" b="1" dirty="0" smtClean="0">
                <a:solidFill>
                  <a:srgbClr val="000000"/>
                </a:solidFill>
              </a:rPr>
              <a:t>Optimize </a:t>
            </a:r>
            <a:r>
              <a:rPr lang="en-US" b="1" dirty="0">
                <a:solidFill>
                  <a:srgbClr val="000000"/>
                </a:solidFill>
              </a:rPr>
              <a:t>DRAM timing parameters </a:t>
            </a:r>
            <a:r>
              <a:rPr lang="en-US" b="1" dirty="0" smtClean="0">
                <a:solidFill>
                  <a:srgbClr val="000000"/>
                </a:solidFill>
              </a:rPr>
              <a:t>online</a:t>
            </a:r>
          </a:p>
          <a:p>
            <a:pPr marL="914400" lvl="1" indent="-457200">
              <a:lnSpc>
                <a:spcPct val="100000"/>
              </a:lnSpc>
              <a:spcBef>
                <a:spcPts val="0"/>
              </a:spcBef>
            </a:pPr>
            <a:endParaRPr lang="en-US" sz="2000" i="1" dirty="0" smtClean="0">
              <a:solidFill>
                <a:srgbClr val="000000"/>
              </a:solidFill>
            </a:endParaRPr>
          </a:p>
          <a:p>
            <a:pPr marL="457200" indent="-457200">
              <a:lnSpc>
                <a:spcPct val="100000"/>
              </a:lnSpc>
              <a:spcBef>
                <a:spcPts val="0"/>
              </a:spcBef>
            </a:pPr>
            <a:r>
              <a:rPr lang="en-US" i="1" dirty="0" smtClean="0">
                <a:solidFill>
                  <a:srgbClr val="000000"/>
                </a:solidFill>
              </a:rPr>
              <a:t>Two components</a:t>
            </a:r>
            <a:endParaRPr lang="en-US" sz="3200" i="1" dirty="0">
              <a:solidFill>
                <a:srgbClr val="000000"/>
              </a:solidFill>
            </a:endParaRPr>
          </a:p>
          <a:p>
            <a:pPr lvl="1">
              <a:lnSpc>
                <a:spcPct val="100000"/>
              </a:lnSpc>
              <a:spcBef>
                <a:spcPts val="0"/>
              </a:spcBef>
            </a:pPr>
            <a:r>
              <a:rPr lang="en-US" dirty="0" smtClean="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smtClean="0">
                <a:solidFill>
                  <a:srgbClr val="000000"/>
                </a:solidFill>
              </a:rPr>
              <a:t>System monitors </a:t>
            </a:r>
            <a:r>
              <a:rPr lang="en-US" dirty="0">
                <a:solidFill>
                  <a:srgbClr val="000000"/>
                </a:solidFill>
              </a:rPr>
              <a:t>DRAM temperature </a:t>
            </a:r>
            <a:r>
              <a:rPr lang="en-US" dirty="0" smtClean="0">
                <a:solidFill>
                  <a:srgbClr val="000000"/>
                </a:solidFill>
              </a:rPr>
              <a:t>&amp; uses appropriate </a:t>
            </a:r>
            <a:r>
              <a:rPr lang="en-US" dirty="0">
                <a:solidFill>
                  <a:srgbClr val="000000"/>
                </a:solidFill>
              </a:rPr>
              <a:t>DRAM timing </a:t>
            </a:r>
            <a:r>
              <a:rPr lang="en-US" dirty="0" smtClean="0">
                <a:solidFill>
                  <a:srgbClr val="000000"/>
                </a:solidFill>
              </a:rPr>
              <a:t>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reliable DRAM timing parameters</a:t>
            </a:r>
            <a:endParaRPr lang="en-US" sz="3200" dirty="0">
              <a:solidFill>
                <a:prstClr val="white"/>
              </a:solidFill>
              <a:latin typeface="Calibri Light"/>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DRAM temperature</a:t>
            </a:r>
            <a:endParaRPr lang="en-US" sz="3200" dirty="0">
              <a:solidFill>
                <a:prstClr val="white"/>
              </a:solidFill>
              <a:latin typeface="Calibri Light"/>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24912587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prstClr val="black"/>
                </a:solidFill>
                <a:latin typeface="Calibri"/>
              </a:rPr>
              <a:t>Latency Reduction Summary of 115 DIMMs</a:t>
            </a:r>
            <a:endParaRPr lang="en-US" sz="4000" dirty="0">
              <a:solidFill>
                <a:prstClr val="black"/>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srgbClr val="000000"/>
                </a:solidFill>
                <a:latin typeface="Calibri Light"/>
              </a:rPr>
              <a:t>Latency </a:t>
            </a:r>
            <a:r>
              <a:rPr lang="en-US" i="1" dirty="0">
                <a:solidFill>
                  <a:srgbClr val="000000"/>
                </a:solidFill>
                <a:latin typeface="Calibri Light"/>
              </a:rPr>
              <a:t>reduction for read &amp; write (55°C)</a:t>
            </a:r>
          </a:p>
          <a:p>
            <a:pPr lvl="1">
              <a:lnSpc>
                <a:spcPct val="100000"/>
              </a:lnSpc>
            </a:pPr>
            <a:r>
              <a:rPr lang="en-US" i="1" dirty="0" smtClean="0">
                <a:solidFill>
                  <a:srgbClr val="000000"/>
                </a:solidFill>
                <a:latin typeface="Calibri Light"/>
              </a:rPr>
              <a:t>Read Latency: </a:t>
            </a:r>
            <a:r>
              <a:rPr lang="en-US" b="1" i="1" dirty="0" smtClean="0">
                <a:solidFill>
                  <a:srgbClr val="0000FF"/>
                </a:solidFill>
                <a:latin typeface="Calibri Light"/>
              </a:rPr>
              <a:t>32.7%</a:t>
            </a:r>
          </a:p>
          <a:p>
            <a:pPr lvl="1">
              <a:lnSpc>
                <a:spcPct val="100000"/>
              </a:lnSpc>
            </a:pPr>
            <a:r>
              <a:rPr lang="en-US" i="1" dirty="0" smtClean="0">
                <a:solidFill>
                  <a:srgbClr val="000000"/>
                </a:solidFill>
                <a:latin typeface="Calibri Light"/>
              </a:rPr>
              <a:t>Write Latency: </a:t>
            </a:r>
            <a:r>
              <a:rPr lang="en-US" b="1" i="1" dirty="0" smtClean="0">
                <a:solidFill>
                  <a:srgbClr val="0000FF"/>
                </a:solidFill>
                <a:latin typeface="Calibri Light"/>
              </a:rPr>
              <a:t>55.1%</a:t>
            </a:r>
          </a:p>
          <a:p>
            <a:pPr marL="457200" indent="-457200">
              <a:lnSpc>
                <a:spcPct val="100000"/>
              </a:lnSpc>
              <a:spcBef>
                <a:spcPts val="3000"/>
              </a:spcBef>
            </a:pPr>
            <a:r>
              <a:rPr lang="en-US" i="1" dirty="0" smtClean="0">
                <a:solidFill>
                  <a:srgbClr val="000000"/>
                </a:solidFill>
                <a:latin typeface="Calibri Light"/>
              </a:rPr>
              <a:t>Latency reduction for each timing parameter (55°C) </a:t>
            </a:r>
          </a:p>
          <a:p>
            <a:pPr lvl="1">
              <a:lnSpc>
                <a:spcPct val="100000"/>
              </a:lnSpc>
            </a:pPr>
            <a:r>
              <a:rPr lang="en-US" i="1" dirty="0">
                <a:solidFill>
                  <a:srgbClr val="000000"/>
                </a:solidFill>
                <a:latin typeface="Calibri Light"/>
              </a:rPr>
              <a:t>S</a:t>
            </a:r>
            <a:r>
              <a:rPr lang="en-US" i="1" dirty="0" smtClean="0">
                <a:solidFill>
                  <a:srgbClr val="000000"/>
                </a:solidFill>
                <a:latin typeface="Calibri Light"/>
              </a:rPr>
              <a:t>ensing</a:t>
            </a:r>
            <a:r>
              <a:rPr lang="en-US" i="1" dirty="0">
                <a:solidFill>
                  <a:srgbClr val="000000"/>
                </a:solidFill>
                <a:latin typeface="Calibri Light"/>
              </a:rPr>
              <a:t>: </a:t>
            </a:r>
            <a:r>
              <a:rPr lang="en-US" b="1" i="1" dirty="0">
                <a:solidFill>
                  <a:srgbClr val="0000FF"/>
                </a:solidFill>
                <a:latin typeface="Calibri Light"/>
              </a:rPr>
              <a:t>17.3%</a:t>
            </a:r>
          </a:p>
          <a:p>
            <a:pPr lvl="1">
              <a:lnSpc>
                <a:spcPct val="100000"/>
              </a:lnSpc>
            </a:pPr>
            <a:r>
              <a:rPr lang="en-US" i="1" dirty="0" smtClean="0">
                <a:solidFill>
                  <a:srgbClr val="000000"/>
                </a:solidFill>
                <a:latin typeface="Calibri Light"/>
              </a:rPr>
              <a:t>Restore: </a:t>
            </a:r>
            <a:r>
              <a:rPr lang="en-US" b="1" i="1" dirty="0">
                <a:solidFill>
                  <a:srgbClr val="0000FF"/>
                </a:solidFill>
                <a:latin typeface="Calibri Light"/>
              </a:rPr>
              <a:t>37.3%</a:t>
            </a:r>
            <a:r>
              <a:rPr lang="en-US" i="1" dirty="0">
                <a:solidFill>
                  <a:srgbClr val="000000"/>
                </a:solidFill>
                <a:latin typeface="Calibri Light"/>
              </a:rPr>
              <a:t> (read), </a:t>
            </a:r>
            <a:r>
              <a:rPr lang="en-US" b="1" i="1" dirty="0">
                <a:solidFill>
                  <a:srgbClr val="0000FF"/>
                </a:solidFill>
                <a:latin typeface="Calibri Light"/>
              </a:rPr>
              <a:t>54.8%</a:t>
            </a:r>
            <a:r>
              <a:rPr lang="en-US" i="1" dirty="0">
                <a:solidFill>
                  <a:srgbClr val="000000"/>
                </a:solidFill>
                <a:latin typeface="Calibri Light"/>
              </a:rPr>
              <a:t> (write)</a:t>
            </a:r>
          </a:p>
          <a:p>
            <a:pPr lvl="1">
              <a:lnSpc>
                <a:spcPct val="100000"/>
              </a:lnSpc>
            </a:pPr>
            <a:r>
              <a:rPr lang="en-US" i="1" dirty="0" err="1" smtClean="0">
                <a:solidFill>
                  <a:srgbClr val="000000"/>
                </a:solidFill>
                <a:latin typeface="Calibri Light"/>
              </a:rPr>
              <a:t>Precharge</a:t>
            </a:r>
            <a:r>
              <a:rPr lang="en-US" i="1" dirty="0" smtClean="0">
                <a:solidFill>
                  <a:srgbClr val="000000"/>
                </a:solidFill>
                <a:latin typeface="Calibri Light"/>
              </a:rPr>
              <a:t>: </a:t>
            </a:r>
            <a:r>
              <a:rPr lang="en-US" b="1" i="1" dirty="0">
                <a:solidFill>
                  <a:srgbClr val="0000FF"/>
                </a:solidFill>
                <a:latin typeface="Calibri Light"/>
              </a:rPr>
              <a:t>35.2%</a:t>
            </a:r>
            <a:r>
              <a:rPr lang="en-US" i="1" dirty="0">
                <a:solidFill>
                  <a:srgbClr val="0000FF"/>
                </a:solidFill>
                <a:latin typeface="Calibri Light"/>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3756861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Real System Evaluation</a:t>
            </a:r>
            <a:endParaRPr lang="en-US" sz="4000" dirty="0">
              <a:solidFill>
                <a:srgbClr val="000000"/>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prstClr val="black"/>
                </a:solidFill>
                <a:latin typeface="Calibri Light"/>
              </a:rPr>
              <a:t>System</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CPU: AMD 4386 ( 8 Cores, 3.1GHz, 8MB LLC)</a:t>
            </a:r>
            <a:endParaRPr lang="en-US" b="1" i="1" dirty="0" smtClean="0">
              <a:solidFill>
                <a:prstClr val="black"/>
              </a:solidFill>
              <a:latin typeface="Calibri Light"/>
            </a:endParaRPr>
          </a:p>
          <a:p>
            <a:pPr lvl="1">
              <a:lnSpc>
                <a:spcPct val="100000"/>
              </a:lnSpc>
            </a:pPr>
            <a:r>
              <a:rPr lang="en-US" dirty="0" smtClean="0">
                <a:solidFill>
                  <a:prstClr val="black"/>
                </a:solidFill>
                <a:latin typeface="Calibri Light"/>
              </a:rPr>
              <a:t>DRAM: 4GByte DDR3-1600 (800Mhz Clock)</a:t>
            </a:r>
          </a:p>
          <a:p>
            <a:pPr lvl="1">
              <a:lnSpc>
                <a:spcPct val="100000"/>
              </a:lnSpc>
            </a:pPr>
            <a:r>
              <a:rPr lang="en-US" dirty="0" smtClean="0">
                <a:solidFill>
                  <a:prstClr val="black"/>
                </a:solidFill>
                <a:latin typeface="Calibri Light"/>
              </a:rPr>
              <a:t>OS: Linux</a:t>
            </a:r>
          </a:p>
          <a:p>
            <a:pPr lvl="1">
              <a:lnSpc>
                <a:spcPct val="100000"/>
              </a:lnSpc>
            </a:pPr>
            <a:r>
              <a:rPr lang="en-US" dirty="0" smtClean="0">
                <a:solidFill>
                  <a:prstClr val="black"/>
                </a:solidFill>
                <a:latin typeface="Calibri Light"/>
              </a:rPr>
              <a:t>Storage: 128GByte SSD</a:t>
            </a:r>
          </a:p>
          <a:p>
            <a:pPr marL="457200" indent="-457200">
              <a:lnSpc>
                <a:spcPct val="100000"/>
              </a:lnSpc>
              <a:spcBef>
                <a:spcPts val="3000"/>
              </a:spcBef>
            </a:pPr>
            <a:r>
              <a:rPr lang="en-US" i="1" dirty="0" smtClean="0">
                <a:solidFill>
                  <a:prstClr val="black"/>
                </a:solidFill>
                <a:latin typeface="Calibri Light"/>
              </a:rPr>
              <a:t>Workload</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35 applications from SPEC, STREAM, Parsec, </a:t>
            </a:r>
            <a:r>
              <a:rPr lang="en-US" i="1" dirty="0" err="1" smtClean="0">
                <a:solidFill>
                  <a:prstClr val="black"/>
                </a:solidFill>
                <a:latin typeface="Calibri Light"/>
              </a:rPr>
              <a:t>Memcached</a:t>
            </a:r>
            <a:r>
              <a:rPr lang="en-US" i="1" dirty="0" smtClean="0">
                <a:solidFill>
                  <a:prstClr val="black"/>
                </a:solidFill>
                <a:latin typeface="Calibri Light"/>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Calibri"/>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9062218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ext uri="{D42A27DB-BD31-4B8C-83A1-F6EECF244321}">
                <p14:modId xmlns:p14="http://schemas.microsoft.com/office/powerpoint/2010/main" val="264547374"/>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ext uri="{D42A27DB-BD31-4B8C-83A1-F6EECF244321}">
                  <p14:modId xmlns:p14="http://schemas.microsoft.com/office/powerpoint/2010/main" val="2164382108"/>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1.4%</a:t>
              </a:r>
              <a:endParaRPr lang="en-US" sz="2200" b="1" i="1" dirty="0">
                <a:solidFill>
                  <a:srgbClr val="4472C4"/>
                </a:solidFill>
                <a:latin typeface="Calibri Light"/>
              </a:endParaRP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6.7%</a:t>
              </a:r>
              <a:endParaRPr lang="en-US" sz="2200" b="1" i="1" dirty="0">
                <a:solidFill>
                  <a:srgbClr val="4472C4"/>
                </a:solidFill>
                <a:latin typeface="Calibri Light"/>
              </a:endParaRP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ext uri="{D42A27DB-BD31-4B8C-83A1-F6EECF244321}">
                  <p14:modId xmlns:p14="http://schemas.microsoft.com/office/powerpoint/2010/main" val="29499783"/>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5.0%</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Single-Core Evaluation</a:t>
            </a:r>
            <a:endParaRPr lang="en-US" sz="4000" dirty="0">
              <a:solidFill>
                <a:srgbClr val="000000"/>
              </a:solidFill>
              <a:latin typeface="Calibri"/>
            </a:endParaRP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566750"/>
            <a:ext cx="9448800" cy="670562"/>
          </a:xfrm>
          <a:prstGeom prst="rect">
            <a:avLst/>
          </a:prstGeom>
          <a:noFill/>
        </p:spPr>
        <p:txBody>
          <a:bodyPr wrap="square" rtlCol="0" anchor="ctr">
            <a:noAutofit/>
          </a:bodyPr>
          <a:lstStyle/>
          <a:p>
            <a:pPr algn="ctr"/>
            <a:r>
              <a:rPr lang="en-US" sz="3600" i="1" dirty="0" smtClean="0">
                <a:solidFill>
                  <a:srgbClr val="0000FF"/>
                </a:solidFill>
                <a:latin typeface="Calibri Light"/>
              </a:rPr>
              <a:t>AL-DRAM </a:t>
            </a:r>
            <a:r>
              <a:rPr lang="en-US" sz="3600" b="1" i="1" dirty="0" smtClean="0">
                <a:solidFill>
                  <a:srgbClr val="0000FF"/>
                </a:solidFill>
                <a:latin typeface="Calibri Light"/>
              </a:rPr>
              <a:t>improves single-core performance </a:t>
            </a:r>
          </a:p>
          <a:p>
            <a:pPr algn="ctr"/>
            <a:r>
              <a:rPr lang="en-US" sz="3600" i="1" dirty="0" smtClean="0">
                <a:solidFill>
                  <a:srgbClr val="0000FF"/>
                </a:solidFill>
                <a:latin typeface="Calibri Light"/>
              </a:rPr>
              <a:t>on a real system</a:t>
            </a:r>
            <a:endParaRPr lang="en-US" sz="3600" i="1" dirty="0">
              <a:solidFill>
                <a:srgbClr val="0000FF"/>
              </a:solidFill>
              <a:latin typeface="Calibri Light"/>
            </a:endParaRP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smtClean="0">
                <a:solidFill>
                  <a:srgbClr val="000000"/>
                </a:solidFill>
                <a:latin typeface="Calibri Light"/>
              </a:rPr>
              <a:t>Average</a:t>
            </a:r>
          </a:p>
          <a:p>
            <a:pPr algn="ctr"/>
            <a:r>
              <a:rPr lang="en-US" sz="2800" dirty="0" smtClean="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398205388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ext uri="{D42A27DB-BD31-4B8C-83A1-F6EECF244321}">
                <p14:modId xmlns:p14="http://schemas.microsoft.com/office/powerpoint/2010/main" val="3688417815"/>
              </p:ext>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ext uri="{D42A27DB-BD31-4B8C-83A1-F6EECF244321}">
                <p14:modId xmlns:p14="http://schemas.microsoft.com/office/powerpoint/2010/main" val="4003041689"/>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ext uri="{D42A27DB-BD31-4B8C-83A1-F6EECF244321}">
                  <p14:modId xmlns:p14="http://schemas.microsoft.com/office/powerpoint/2010/main" val="3561898255"/>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14.0%</a:t>
              </a:r>
              <a:endParaRPr lang="en-US" sz="2200" b="1" i="1" dirty="0">
                <a:solidFill>
                  <a:srgbClr val="4472C4"/>
                </a:solidFill>
                <a:latin typeface="Calibri Light"/>
              </a:endParaRP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2.9%</a:t>
              </a:r>
              <a:endParaRPr lang="en-US" sz="2200" b="1" i="1" dirty="0">
                <a:solidFill>
                  <a:srgbClr val="4472C4"/>
                </a:solidFill>
                <a:latin typeface="Calibri Light"/>
              </a:endParaRP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ext uri="{D42A27DB-BD31-4B8C-83A1-F6EECF244321}">
                  <p14:modId xmlns:p14="http://schemas.microsoft.com/office/powerpoint/2010/main" val="4240483660"/>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10.4%</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Multi-Core Evaluation</a:t>
            </a:r>
            <a:endParaRPr lang="en-US" sz="4000" dirty="0">
              <a:solidFill>
                <a:srgbClr val="000000"/>
              </a:solidFill>
              <a:latin typeface="Calibri"/>
            </a:endParaRPr>
          </a:p>
        </p:txBody>
      </p:sp>
      <p:sp>
        <p:nvSpPr>
          <p:cNvPr id="16" name="Punchline"/>
          <p:cNvSpPr txBox="1"/>
          <p:nvPr/>
        </p:nvSpPr>
        <p:spPr>
          <a:xfrm>
            <a:off x="0" y="5229200"/>
            <a:ext cx="9144000" cy="1066802"/>
          </a:xfrm>
          <a:prstGeom prst="rect">
            <a:avLst/>
          </a:prstGeom>
          <a:noFill/>
        </p:spPr>
        <p:txBody>
          <a:bodyPr wrap="square" rtlCol="0" anchor="ctr">
            <a:noAutofit/>
          </a:bodyPr>
          <a:lstStyle/>
          <a:p>
            <a:pPr algn="ctr"/>
            <a:r>
              <a:rPr lang="en-US" sz="3600" i="1" dirty="0" smtClean="0">
                <a:solidFill>
                  <a:srgbClr val="0000FF"/>
                </a:solidFill>
                <a:latin typeface="Calibri Light"/>
              </a:rPr>
              <a:t>AL-DRAM provides higher performance on</a:t>
            </a:r>
          </a:p>
          <a:p>
            <a:pPr algn="ctr"/>
            <a:r>
              <a:rPr lang="en-US" sz="3600" b="1" i="1" dirty="0" smtClean="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smtClean="0">
                <a:solidFill>
                  <a:prstClr val="black"/>
                </a:solidFill>
                <a:latin typeface="Calibri Light"/>
              </a:rPr>
              <a:t>Average    </a:t>
            </a:r>
          </a:p>
          <a:p>
            <a:pPr algn="ctr"/>
            <a:r>
              <a:rPr lang="en-US" sz="2800" dirty="0" smtClean="0">
                <a:solidFill>
                  <a:prstClr val="black"/>
                </a:solidFill>
                <a:latin typeface="Calibri Light"/>
              </a:rPr>
              <a:t>Improvement</a:t>
            </a:r>
            <a:endParaRPr lang="en-US" sz="2800" dirty="0">
              <a:solidFill>
                <a:prstClr val="black"/>
              </a:solidFill>
              <a:latin typeface="Calibri Light"/>
            </a:endParaRP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12863166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Heterogeneous Latency within A 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189</a:t>
            </a:fld>
            <a:endParaRPr lang="en-US" altLang="en-US">
              <a:solidFill>
                <a:srgbClr val="000000"/>
              </a:solidFill>
            </a:endParaRPr>
          </a:p>
        </p:txBody>
      </p:sp>
      <p:graphicFrame>
        <p:nvGraphicFramePr>
          <p:cNvPr id="12" name="Chart 11"/>
          <p:cNvGraphicFramePr>
            <a:graphicFrameLocks/>
          </p:cNvGraphicFramePr>
          <p:nvPr>
            <p:extLst>
              <p:ext uri="{D42A27DB-BD31-4B8C-83A1-F6EECF244321}">
                <p14:modId xmlns:p14="http://schemas.microsoft.com/office/powerpoint/2010/main" val="403197582"/>
              </p:ext>
            </p:extLst>
          </p:nvPr>
        </p:nvGraphicFramePr>
        <p:xfrm>
          <a:off x="762000" y="816322"/>
          <a:ext cx="7391400" cy="5060950"/>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Straight Connector 12"/>
          <p:cNvCxnSpPr/>
          <p:nvPr/>
        </p:nvCxnSpPr>
        <p:spPr>
          <a:xfrm>
            <a:off x="2171699" y="3924648"/>
            <a:ext cx="3505200" cy="0"/>
          </a:xfrm>
          <a:prstGeom prst="line">
            <a:avLst/>
          </a:prstGeom>
          <a:noFill/>
          <a:ln w="34925" cap="rnd" cmpd="sng" algn="ctr">
            <a:solidFill>
              <a:sysClr val="windowText" lastClr="000000"/>
            </a:solidFill>
            <a:prstDash val="solid"/>
            <a:miter lim="800000"/>
            <a:tailEnd type="none" w="lg" len="lg"/>
          </a:ln>
          <a:effectLst/>
        </p:spPr>
      </p:cxnSp>
      <p:sp>
        <p:nvSpPr>
          <p:cNvPr id="14" name="TextBox 13"/>
          <p:cNvSpPr txBox="1"/>
          <p:nvPr/>
        </p:nvSpPr>
        <p:spPr>
          <a:xfrm>
            <a:off x="3449532" y="1571541"/>
            <a:ext cx="798617" cy="400110"/>
          </a:xfrm>
          <a:prstGeom prst="rect">
            <a:avLst/>
          </a:prstGeom>
          <a:noFill/>
        </p:spPr>
        <p:txBody>
          <a:bodyPr wrap="none" rtlCol="0">
            <a:spAutoFit/>
          </a:bodyPr>
          <a:lstStyle/>
          <a:p>
            <a:pPr>
              <a:defRPr/>
            </a:pPr>
            <a:r>
              <a:rPr lang="en-US" sz="2000" kern="0" dirty="0" smtClean="0">
                <a:solidFill>
                  <a:sysClr val="windowText" lastClr="000000"/>
                </a:solidFill>
                <a:latin typeface="Tahoma"/>
              </a:rPr>
              <a:t>17.6%</a:t>
            </a:r>
            <a:endParaRPr lang="en-US" sz="2000" kern="0" dirty="0">
              <a:solidFill>
                <a:sysClr val="windowText" lastClr="000000"/>
              </a:solidFill>
              <a:latin typeface="Tahoma"/>
            </a:endParaRPr>
          </a:p>
        </p:txBody>
      </p:sp>
      <p:sp>
        <p:nvSpPr>
          <p:cNvPr id="15" name="TextBox 14"/>
          <p:cNvSpPr txBox="1"/>
          <p:nvPr/>
        </p:nvSpPr>
        <p:spPr>
          <a:xfrm>
            <a:off x="3924299" y="1330997"/>
            <a:ext cx="798617" cy="400110"/>
          </a:xfrm>
          <a:prstGeom prst="rect">
            <a:avLst/>
          </a:prstGeom>
          <a:noFill/>
        </p:spPr>
        <p:txBody>
          <a:bodyPr wrap="none" rtlCol="0">
            <a:spAutoFit/>
          </a:bodyPr>
          <a:lstStyle/>
          <a:p>
            <a:pPr>
              <a:defRPr/>
            </a:pPr>
            <a:r>
              <a:rPr lang="en-US" sz="2000" kern="0" dirty="0" smtClean="0">
                <a:solidFill>
                  <a:sysClr val="windowText" lastClr="000000"/>
                </a:solidFill>
                <a:latin typeface="Tahoma"/>
              </a:rPr>
              <a:t>19.5%</a:t>
            </a:r>
            <a:endParaRPr lang="en-US" sz="2000" kern="0" dirty="0">
              <a:solidFill>
                <a:sysClr val="windowText" lastClr="000000"/>
              </a:solidFill>
              <a:latin typeface="Tahoma"/>
            </a:endParaRPr>
          </a:p>
        </p:txBody>
      </p:sp>
      <p:sp>
        <p:nvSpPr>
          <p:cNvPr id="16" name="TextBox 15"/>
          <p:cNvSpPr txBox="1"/>
          <p:nvPr/>
        </p:nvSpPr>
        <p:spPr>
          <a:xfrm>
            <a:off x="4572000" y="1171431"/>
            <a:ext cx="798617" cy="400110"/>
          </a:xfrm>
          <a:prstGeom prst="rect">
            <a:avLst/>
          </a:prstGeom>
          <a:noFill/>
        </p:spPr>
        <p:txBody>
          <a:bodyPr wrap="none" rtlCol="0">
            <a:spAutoFit/>
          </a:bodyPr>
          <a:lstStyle/>
          <a:p>
            <a:pPr>
              <a:defRPr/>
            </a:pPr>
            <a:r>
              <a:rPr lang="en-US" sz="2000" kern="0" dirty="0" smtClean="0">
                <a:solidFill>
                  <a:sysClr val="windowText" lastClr="000000"/>
                </a:solidFill>
                <a:latin typeface="Tahoma"/>
              </a:rPr>
              <a:t>19.7%</a:t>
            </a:r>
            <a:endParaRPr lang="en-US" sz="2000" kern="0" dirty="0">
              <a:solidFill>
                <a:sysClr val="windowText" lastClr="000000"/>
              </a:solidFill>
              <a:latin typeface="Tahoma"/>
            </a:endParaRPr>
          </a:p>
        </p:txBody>
      </p:sp>
      <p:sp>
        <p:nvSpPr>
          <p:cNvPr id="17" name="TextBox 16"/>
          <p:cNvSpPr txBox="1"/>
          <p:nvPr/>
        </p:nvSpPr>
        <p:spPr>
          <a:xfrm>
            <a:off x="2895600" y="2062837"/>
            <a:ext cx="798617" cy="400110"/>
          </a:xfrm>
          <a:prstGeom prst="rect">
            <a:avLst/>
          </a:prstGeom>
          <a:noFill/>
        </p:spPr>
        <p:txBody>
          <a:bodyPr wrap="none" rtlCol="0">
            <a:spAutoFit/>
          </a:bodyPr>
          <a:lstStyle/>
          <a:p>
            <a:pPr>
              <a:defRPr/>
            </a:pPr>
            <a:r>
              <a:rPr lang="en-US" sz="2000" kern="0" dirty="0" smtClean="0">
                <a:solidFill>
                  <a:sysClr val="windowText" lastClr="000000"/>
                </a:solidFill>
                <a:latin typeface="Tahoma"/>
              </a:rPr>
              <a:t>13.3%</a:t>
            </a:r>
            <a:endParaRPr lang="en-US" sz="2000" kern="0" dirty="0">
              <a:solidFill>
                <a:sysClr val="windowText" lastClr="000000"/>
              </a:solidFill>
              <a:latin typeface="Tahoma"/>
            </a:endParaRPr>
          </a:p>
        </p:txBody>
      </p:sp>
      <p:sp>
        <p:nvSpPr>
          <p:cNvPr id="19" name="TextBox 18"/>
          <p:cNvSpPr txBox="1"/>
          <p:nvPr/>
        </p:nvSpPr>
        <p:spPr>
          <a:xfrm>
            <a:off x="180084" y="5733256"/>
            <a:ext cx="8928420" cy="615553"/>
          </a:xfrm>
          <a:prstGeom prst="rect">
            <a:avLst/>
          </a:prstGeom>
          <a:noFill/>
        </p:spPr>
        <p:txBody>
          <a:bodyPr wrap="none" rtlCol="0">
            <a:spAutoFit/>
          </a:bodyPr>
          <a:lstStyle/>
          <a:p>
            <a:r>
              <a:rPr lang="en-US" sz="1700" dirty="0" smtClean="0">
                <a:solidFill>
                  <a:srgbClr val="000000"/>
                </a:solidFill>
                <a:latin typeface="Tahoma"/>
              </a:rPr>
              <a:t>Chang+, “</a:t>
            </a:r>
            <a:r>
              <a:rPr lang="en-US" sz="1700" b="1" dirty="0">
                <a:solidFill>
                  <a:srgbClr val="000000"/>
                </a:solidFill>
                <a:latin typeface="Tahoma"/>
                <a:hlinkClick r:id="rId3"/>
              </a:rPr>
              <a:t>Understanding Latency Variation in Modern DRAM Chips: Experimental </a:t>
            </a:r>
            <a:endParaRPr lang="en-US" sz="1700" b="1" dirty="0" smtClean="0">
              <a:solidFill>
                <a:srgbClr val="000000"/>
              </a:solidFill>
              <a:latin typeface="Tahoma"/>
              <a:hlinkClick r:id="rId3"/>
            </a:endParaRPr>
          </a:p>
          <a:p>
            <a:r>
              <a:rPr lang="en-US" sz="1700" b="1" dirty="0" smtClean="0">
                <a:solidFill>
                  <a:srgbClr val="000000"/>
                </a:solidFill>
                <a:latin typeface="Tahoma"/>
                <a:hlinkClick r:id="rId3"/>
              </a:rPr>
              <a:t>Characterization</a:t>
            </a:r>
            <a:r>
              <a:rPr lang="en-US" sz="1700" b="1" dirty="0">
                <a:solidFill>
                  <a:srgbClr val="000000"/>
                </a:solidFill>
                <a:latin typeface="Tahoma"/>
                <a:hlinkClick r:id="rId3"/>
              </a:rPr>
              <a:t>, Analysis, and Optimization"</a:t>
            </a:r>
            <a:r>
              <a:rPr lang="en-US" sz="1700" dirty="0" smtClean="0">
                <a:solidFill>
                  <a:srgbClr val="000000"/>
                </a:solidFill>
                <a:latin typeface="Tahoma"/>
              </a:rPr>
              <a:t>,” SIGMETRICS 2016.</a:t>
            </a:r>
            <a:endParaRPr lang="en-US" sz="1700" dirty="0">
              <a:solidFill>
                <a:srgbClr val="000000"/>
              </a:solidFill>
              <a:latin typeface="Tahoma"/>
            </a:endParaRPr>
          </a:p>
        </p:txBody>
      </p:sp>
    </p:spTree>
    <p:extLst>
      <p:ext uri="{BB962C8B-B14F-4D97-AF65-F5344CB8AC3E}">
        <p14:creationId xmlns:p14="http://schemas.microsoft.com/office/powerpoint/2010/main" val="38521260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r>
              <a:rPr lang="en-US" sz="3200" i="1" dirty="0">
                <a:solidFill>
                  <a:srgbClr val="FF0000"/>
                </a:solidFill>
              </a:rPr>
              <a:t>A real reliability &amp; security issue </a:t>
            </a:r>
          </a:p>
          <a:p>
            <a:r>
              <a:rPr lang="en-US" sz="3200" i="1" dirty="0" smtClean="0"/>
              <a:t>In a more controlled environment, we can induce as many as </a:t>
            </a:r>
            <a:r>
              <a:rPr lang="en-US" sz="3200" i="1" dirty="0" smtClean="0">
                <a:solidFill>
                  <a:srgbClr val="FF0000"/>
                </a:solidFill>
              </a:rPr>
              <a:t>ten million</a:t>
            </a:r>
            <a:r>
              <a:rPr lang="en-US" sz="3200" i="1" dirty="0" smtClean="0"/>
              <a:t> disturbance errors</a:t>
            </a:r>
          </a:p>
        </p:txBody>
      </p:sp>
      <p:graphicFrame>
        <p:nvGraphicFramePr>
          <p:cNvPr id="4" name="Content Placeholder 4"/>
          <p:cNvGraphicFramePr>
            <a:graphicFrameLocks/>
          </p:cNvGraphicFramePr>
          <p:nvPr>
            <p:extLst>
              <p:ext uri="{D42A27DB-BD31-4B8C-83A1-F6EECF244321}">
                <p14:modId xmlns:p14="http://schemas.microsoft.com/office/powerpoint/2010/main" val="11050622"/>
              </p:ext>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19</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latin typeface="Calibri"/>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1204234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And, What If </a:t>
            </a:r>
            <a:r>
              <a:rPr lang="is-IS" dirty="0" smtClean="0"/>
              <a:t>…</a:t>
            </a:r>
            <a:endParaRPr lang="en-US" dirty="0"/>
          </a:p>
        </p:txBody>
      </p:sp>
      <p:sp>
        <p:nvSpPr>
          <p:cNvPr id="3" name="Content Placeholder 2"/>
          <p:cNvSpPr>
            <a:spLocks noGrp="1"/>
          </p:cNvSpPr>
          <p:nvPr>
            <p:ph idx="1"/>
          </p:nvPr>
        </p:nvSpPr>
        <p:spPr/>
        <p:txBody>
          <a:bodyPr/>
          <a:lstStyle/>
          <a:p>
            <a:r>
              <a:rPr lang="is-IS" dirty="0" smtClean="0">
                <a:solidFill>
                  <a:srgbClr val="FF0000"/>
                </a:solidFill>
              </a:rPr>
              <a:t>… we can sacrifice reliability of some data to access it with even lower latency?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190</a:t>
            </a:fld>
            <a:endParaRPr lang="en-US" altLang="en-US">
              <a:solidFill>
                <a:srgbClr val="000000"/>
              </a:solidFill>
            </a:endParaRPr>
          </a:p>
        </p:txBody>
      </p:sp>
    </p:spTree>
    <p:extLst>
      <p:ext uri="{BB962C8B-B14F-4D97-AF65-F5344CB8AC3E}">
        <p14:creationId xmlns:p14="http://schemas.microsoft.com/office/powerpoint/2010/main" val="29484147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676400"/>
            <a:ext cx="7924800" cy="1752600"/>
          </a:xfrm>
        </p:spPr>
        <p:txBody>
          <a:bodyPr/>
          <a:lstStyle/>
          <a:p>
            <a:r>
              <a:rPr lang="en-US" sz="4400" dirty="0" err="1" smtClean="0"/>
              <a:t>ChargeCache</a:t>
            </a:r>
            <a:r>
              <a:rPr lang="en-US" sz="4000" dirty="0"/>
              <a:t>	</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191</a:t>
            </a:fld>
            <a:endParaRPr lang="en-US"/>
          </a:p>
        </p:txBody>
      </p:sp>
    </p:spTree>
    <p:extLst>
      <p:ext uri="{BB962C8B-B14F-4D97-AF65-F5344CB8AC3E}">
        <p14:creationId xmlns:p14="http://schemas.microsoft.com/office/powerpoint/2010/main" val="8722050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304800" y="25400"/>
            <a:ext cx="8229600" cy="889000"/>
          </a:xfrm>
        </p:spPr>
        <p:txBody>
          <a:bodyPr/>
          <a:lstStyle/>
          <a:p>
            <a:pPr algn="l"/>
            <a:r>
              <a:rPr lang="en-US" dirty="0" err="1" smtClean="0">
                <a:latin typeface="Cambria" panose="02040503050406030204" pitchFamily="18" charset="0"/>
              </a:rPr>
              <a:t>ChargeCache</a:t>
            </a:r>
            <a:r>
              <a:rPr lang="en-US" dirty="0" smtClean="0">
                <a:latin typeface="Cambria" panose="02040503050406030204" pitchFamily="18" charset="0"/>
              </a:rPr>
              <a:t>: Executive Summary</a:t>
            </a:r>
            <a:endParaRPr lang="en-US" dirty="0">
              <a:latin typeface="Cambria" panose="02040503050406030204" pitchFamily="18" charset="0"/>
            </a:endParaRPr>
          </a:p>
        </p:txBody>
      </p:sp>
      <p:sp>
        <p:nvSpPr>
          <p:cNvPr id="5" name="Content Placeholder 2"/>
          <p:cNvSpPr txBox="1">
            <a:spLocks/>
          </p:cNvSpPr>
          <p:nvPr/>
        </p:nvSpPr>
        <p:spPr>
          <a:xfrm>
            <a:off x="152400" y="943128"/>
            <a:ext cx="8686800" cy="538449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tr-TR" sz="2400" b="1" u="sng" dirty="0" smtClean="0">
                <a:solidFill>
                  <a:srgbClr val="FF0066"/>
                </a:solidFill>
                <a:latin typeface="Cambria" panose="02040503050406030204" pitchFamily="18" charset="0"/>
              </a:rPr>
              <a:t>Goal</a:t>
            </a:r>
            <a:r>
              <a:rPr lang="en-US" sz="2400" dirty="0" smtClean="0">
                <a:solidFill>
                  <a:srgbClr val="FF0066"/>
                </a:solidFill>
                <a:latin typeface="Cambria" panose="02040503050406030204" pitchFamily="18" charset="0"/>
              </a:rPr>
              <a:t>: </a:t>
            </a:r>
            <a:r>
              <a:rPr lang="tr-TR" sz="2400" dirty="0" smtClean="0">
                <a:solidFill>
                  <a:srgbClr val="FF0066"/>
                </a:solidFill>
                <a:latin typeface="Cambria" panose="02040503050406030204" pitchFamily="18" charset="0"/>
              </a:rPr>
              <a:t>Reduce average DRAM access latency with no modification to the existing DRAM chips</a:t>
            </a:r>
            <a:endParaRPr lang="en-US" sz="2400" dirty="0" smtClean="0">
              <a:solidFill>
                <a:srgbClr val="FF0066"/>
              </a:solidFill>
              <a:latin typeface="Cambria" panose="02040503050406030204" pitchFamily="18" charset="0"/>
            </a:endParaRPr>
          </a:p>
          <a:p>
            <a:r>
              <a:rPr lang="en-US" sz="2400" b="1" u="sng" dirty="0" smtClean="0">
                <a:solidFill>
                  <a:srgbClr val="000000"/>
                </a:solidFill>
                <a:latin typeface="Cambria" panose="02040503050406030204" pitchFamily="18" charset="0"/>
              </a:rPr>
              <a:t>Observations</a:t>
            </a:r>
            <a:r>
              <a:rPr lang="en-US" sz="2400" dirty="0" smtClean="0">
                <a:solidFill>
                  <a:srgbClr val="000000"/>
                </a:solidFill>
                <a:latin typeface="Cambria" panose="02040503050406030204" pitchFamily="18" charset="0"/>
              </a:rPr>
              <a:t>: </a:t>
            </a:r>
            <a:endParaRPr lang="en-US" sz="2000" dirty="0" smtClean="0">
              <a:solidFill>
                <a:srgbClr val="000000"/>
              </a:solidFill>
              <a:latin typeface="Cambria" panose="02040503050406030204" pitchFamily="18" charset="0"/>
            </a:endParaRPr>
          </a:p>
          <a:p>
            <a:pPr marL="971550" lvl="1" indent="-514350">
              <a:buFont typeface="+mj-lt"/>
              <a:buAutoNum type="arabicParenR"/>
            </a:pPr>
            <a:r>
              <a:rPr lang="tr-TR" sz="2200" dirty="0" smtClean="0">
                <a:solidFill>
                  <a:srgbClr val="000000"/>
                </a:solidFill>
                <a:latin typeface="Cambria" panose="02040503050406030204" pitchFamily="18" charset="0"/>
              </a:rPr>
              <a:t>A highly-charged</a:t>
            </a:r>
            <a:r>
              <a:rPr lang="en-US" sz="2200" dirty="0" smtClean="0">
                <a:solidFill>
                  <a:srgbClr val="000000"/>
                </a:solidFill>
                <a:latin typeface="Cambria" panose="02040503050406030204" pitchFamily="18" charset="0"/>
              </a:rPr>
              <a:t> </a:t>
            </a:r>
            <a:r>
              <a:rPr lang="tr-TR" sz="2200" dirty="0" smtClean="0">
                <a:solidFill>
                  <a:srgbClr val="000000"/>
                </a:solidFill>
                <a:latin typeface="Cambria" panose="02040503050406030204" pitchFamily="18" charset="0"/>
              </a:rPr>
              <a:t>DRAM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can be accessed with low latency</a:t>
            </a:r>
          </a:p>
          <a:p>
            <a:pPr marL="971550" lvl="1" indent="-514350">
              <a:buFont typeface="+mj-lt"/>
              <a:buAutoNum type="arabicParenR"/>
            </a:pPr>
            <a:r>
              <a:rPr lang="tr-TR" sz="2200" dirty="0" smtClean="0">
                <a:solidFill>
                  <a:srgbClr val="000000"/>
                </a:solidFill>
                <a:latin typeface="Cambria" panose="02040503050406030204" pitchFamily="18" charset="0"/>
              </a:rPr>
              <a:t>A </a:t>
            </a:r>
            <a:r>
              <a:rPr lang="en-US" sz="2200" dirty="0" smtClean="0">
                <a:solidFill>
                  <a:srgbClr val="000000"/>
                </a:solidFill>
                <a:latin typeface="Cambria" panose="02040503050406030204" pitchFamily="18" charset="0"/>
              </a:rPr>
              <a:t>row’s </a:t>
            </a:r>
            <a:r>
              <a:rPr lang="tr-TR" sz="2200" dirty="0" smtClean="0">
                <a:solidFill>
                  <a:srgbClr val="000000"/>
                </a:solidFill>
                <a:latin typeface="Cambria" panose="02040503050406030204" pitchFamily="18" charset="0"/>
              </a:rPr>
              <a:t>charge is restored when the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is accessed</a:t>
            </a:r>
          </a:p>
          <a:p>
            <a:pPr marL="971550" lvl="1" indent="-514350">
              <a:buFont typeface="+mj-lt"/>
              <a:buAutoNum type="arabicParenR"/>
            </a:pPr>
            <a:r>
              <a:rPr lang="en-US" sz="2200" dirty="0" smtClean="0">
                <a:solidFill>
                  <a:srgbClr val="000000"/>
                </a:solidFill>
                <a:latin typeface="Cambria" panose="02040503050406030204" pitchFamily="18" charset="0"/>
              </a:rPr>
              <a:t>A </a:t>
            </a:r>
            <a:r>
              <a:rPr lang="tr-TR" sz="2200" dirty="0" smtClean="0">
                <a:solidFill>
                  <a:srgbClr val="000000"/>
                </a:solidFill>
                <a:latin typeface="Cambria" panose="02040503050406030204" pitchFamily="18" charset="0"/>
              </a:rPr>
              <a:t>recently-accessed </a:t>
            </a:r>
            <a:r>
              <a:rPr lang="en-US" sz="2200" dirty="0" smtClean="0">
                <a:solidFill>
                  <a:srgbClr val="000000"/>
                </a:solidFill>
                <a:latin typeface="Cambria" panose="02040503050406030204" pitchFamily="18" charset="0"/>
              </a:rPr>
              <a:t>row</a:t>
            </a:r>
            <a:r>
              <a:rPr lang="tr-TR" sz="2200" dirty="0" smtClean="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is</a:t>
            </a:r>
            <a:r>
              <a:rPr lang="tr-TR" sz="2200" dirty="0" smtClean="0">
                <a:solidFill>
                  <a:srgbClr val="000000"/>
                </a:solidFill>
                <a:latin typeface="Cambria" panose="02040503050406030204" pitchFamily="18" charset="0"/>
              </a:rPr>
              <a:t> likely to be accessed</a:t>
            </a:r>
            <a:r>
              <a:rPr lang="en-US" sz="2200" dirty="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again</a:t>
            </a:r>
            <a:r>
              <a:rPr lang="en-US" sz="2200" b="1" dirty="0" smtClean="0">
                <a:solidFill>
                  <a:srgbClr val="000000"/>
                </a:solidFill>
                <a:latin typeface="Cambria" panose="02040503050406030204" pitchFamily="18" charset="0"/>
              </a:rPr>
              <a:t>: </a:t>
            </a:r>
            <a:endParaRPr lang="tr-TR" sz="2200" b="1" dirty="0" smtClean="0">
              <a:solidFill>
                <a:srgbClr val="000000"/>
              </a:solidFill>
              <a:latin typeface="Cambria" panose="02040503050406030204" pitchFamily="18" charset="0"/>
            </a:endParaRPr>
          </a:p>
          <a:p>
            <a:pPr marL="457200" lvl="1" indent="0">
              <a:buFont typeface="Arial" pitchFamily="34" charset="0"/>
              <a:buNone/>
            </a:pPr>
            <a:r>
              <a:rPr lang="tr-TR" sz="2200" b="1" dirty="0">
                <a:solidFill>
                  <a:srgbClr val="000000"/>
                </a:solidFill>
                <a:latin typeface="Cambria" panose="02040503050406030204" pitchFamily="18" charset="0"/>
              </a:rPr>
              <a:t>	</a:t>
            </a:r>
            <a:r>
              <a:rPr lang="tr-TR" sz="2200" b="1" dirty="0" smtClean="0">
                <a:solidFill>
                  <a:srgbClr val="000000"/>
                </a:solidFill>
                <a:latin typeface="Cambria" panose="02040503050406030204" pitchFamily="18" charset="0"/>
              </a:rPr>
              <a:t>Row </a:t>
            </a:r>
            <a:r>
              <a:rPr lang="tr-TR" sz="2200" b="1" dirty="0">
                <a:solidFill>
                  <a:srgbClr val="000000"/>
                </a:solidFill>
                <a:latin typeface="Cambria" panose="02040503050406030204" pitchFamily="18" charset="0"/>
              </a:rPr>
              <a:t>Level Temporal Locality (RLTL</a:t>
            </a:r>
            <a:r>
              <a:rPr lang="tr-TR" sz="2200" b="1" dirty="0" smtClean="0">
                <a:solidFill>
                  <a:srgbClr val="000000"/>
                </a:solidFill>
                <a:latin typeface="Cambria" panose="02040503050406030204" pitchFamily="18" charset="0"/>
              </a:rPr>
              <a:t>)</a:t>
            </a:r>
            <a:endParaRPr lang="en-US" sz="2200" b="1" dirty="0" smtClean="0">
              <a:solidFill>
                <a:srgbClr val="000000"/>
              </a:solidFill>
              <a:latin typeface="Cambria" panose="02040503050406030204" pitchFamily="18" charset="0"/>
            </a:endParaRPr>
          </a:p>
          <a:p>
            <a:r>
              <a:rPr lang="en-US" sz="2400" b="1" u="sng" dirty="0" smtClean="0">
                <a:solidFill>
                  <a:srgbClr val="0066FF"/>
                </a:solidFill>
                <a:latin typeface="Cambria" panose="02040503050406030204" pitchFamily="18" charset="0"/>
              </a:rPr>
              <a:t>Key Idea</a:t>
            </a:r>
            <a:r>
              <a:rPr lang="en-US" sz="2400" dirty="0" smtClean="0">
                <a:solidFill>
                  <a:srgbClr val="0066FF"/>
                </a:solidFill>
                <a:latin typeface="Cambria" panose="02040503050406030204" pitchFamily="18" charset="0"/>
              </a:rPr>
              <a:t>: </a:t>
            </a:r>
            <a:r>
              <a:rPr lang="tr-TR" sz="2400" dirty="0" smtClean="0">
                <a:solidFill>
                  <a:srgbClr val="0066FF"/>
                </a:solidFill>
                <a:latin typeface="Cambria" panose="02040503050406030204" pitchFamily="18" charset="0"/>
              </a:rPr>
              <a:t>Track recently-accessed DRAM rows and use lower timing parameters if such rows are accessed again</a:t>
            </a:r>
            <a:endParaRPr lang="en-US" sz="2400" dirty="0" smtClean="0">
              <a:solidFill>
                <a:srgbClr val="0066FF"/>
              </a:solidFill>
              <a:latin typeface="Cambria" panose="02040503050406030204" pitchFamily="18" charset="0"/>
            </a:endParaRPr>
          </a:p>
          <a:p>
            <a:r>
              <a:rPr lang="tr-TR" sz="2400" b="1" u="sng" dirty="0" smtClean="0">
                <a:solidFill>
                  <a:srgbClr val="000000"/>
                </a:solidFill>
                <a:latin typeface="Cambria" panose="02040503050406030204" pitchFamily="18" charset="0"/>
              </a:rPr>
              <a:t>ChargeCache</a:t>
            </a:r>
            <a:r>
              <a:rPr lang="en-US" sz="2400" b="1" u="sng" dirty="0" smtClean="0">
                <a:solidFill>
                  <a:srgbClr val="000000"/>
                </a:solidFill>
                <a:latin typeface="Cambria" panose="02040503050406030204" pitchFamily="18" charset="0"/>
              </a:rPr>
              <a:t>:</a:t>
            </a:r>
            <a:endParaRPr lang="tr-TR" sz="2400" b="1" u="sng" dirty="0" smtClean="0">
              <a:solidFill>
                <a:srgbClr val="000000"/>
              </a:solidFill>
              <a:latin typeface="Cambria" panose="02040503050406030204" pitchFamily="18" charset="0"/>
            </a:endParaRPr>
          </a:p>
          <a:p>
            <a:pPr lvl="1"/>
            <a:r>
              <a:rPr lang="tr-TR" sz="2200" dirty="0" smtClean="0">
                <a:solidFill>
                  <a:srgbClr val="000000"/>
                </a:solidFill>
                <a:latin typeface="Cambria" panose="02040503050406030204" pitchFamily="18" charset="0"/>
              </a:rPr>
              <a:t>Low cost &amp; no modifications to the DRAM</a:t>
            </a:r>
            <a:endParaRPr lang="en-US" sz="2200" dirty="0">
              <a:solidFill>
                <a:srgbClr val="000000"/>
              </a:solidFill>
              <a:latin typeface="Cambria" panose="02040503050406030204" pitchFamily="18" charset="0"/>
            </a:endParaRPr>
          </a:p>
          <a:p>
            <a:pPr lvl="1"/>
            <a:r>
              <a:rPr lang="en-US" sz="2200" dirty="0">
                <a:solidFill>
                  <a:srgbClr val="000000"/>
                </a:solidFill>
                <a:latin typeface="Cambria" panose="02040503050406030204" pitchFamily="18" charset="0"/>
              </a:rPr>
              <a:t>Higher performance </a:t>
            </a:r>
            <a:r>
              <a:rPr lang="en-US" sz="2200" dirty="0" smtClean="0">
                <a:solidFill>
                  <a:srgbClr val="000000"/>
                </a:solidFill>
                <a:latin typeface="Cambria" panose="02040503050406030204" pitchFamily="18" charset="0"/>
              </a:rPr>
              <a:t>(</a:t>
            </a:r>
            <a:r>
              <a:rPr lang="en-US" sz="2200" b="1" dirty="0" smtClean="0">
                <a:solidFill>
                  <a:srgbClr val="000000"/>
                </a:solidFill>
                <a:latin typeface="Cambria" panose="02040503050406030204" pitchFamily="18" charset="0"/>
              </a:rPr>
              <a:t>8.6-</a:t>
            </a:r>
            <a:r>
              <a:rPr lang="tr-TR" sz="2200" b="1" dirty="0" smtClean="0">
                <a:solidFill>
                  <a:srgbClr val="000000"/>
                </a:solidFill>
                <a:latin typeface="Cambria" panose="02040503050406030204" pitchFamily="18" charset="0"/>
              </a:rPr>
              <a:t>10.6</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 for </a:t>
            </a:r>
            <a:r>
              <a:rPr lang="tr-TR" sz="2200" dirty="0">
                <a:solidFill>
                  <a:srgbClr val="000000"/>
                </a:solidFill>
                <a:latin typeface="Cambria" panose="02040503050406030204" pitchFamily="18" charset="0"/>
              </a:rPr>
              <a:t>8</a:t>
            </a:r>
            <a:r>
              <a:rPr lang="en-US" sz="2200" dirty="0" smtClean="0">
                <a:solidFill>
                  <a:srgbClr val="000000"/>
                </a:solidFill>
                <a:latin typeface="Cambria" panose="02040503050406030204" pitchFamily="18" charset="0"/>
              </a:rPr>
              <a:t>-core)</a:t>
            </a:r>
          </a:p>
          <a:p>
            <a:pPr lvl="1"/>
            <a:r>
              <a:rPr lang="en-US" sz="2200" dirty="0" smtClean="0">
                <a:solidFill>
                  <a:srgbClr val="000000"/>
                </a:solidFill>
                <a:latin typeface="Cambria" panose="02040503050406030204" pitchFamily="18" charset="0"/>
              </a:rPr>
              <a:t>Lower DRAM energy (</a:t>
            </a:r>
            <a:r>
              <a:rPr lang="tr-TR" sz="2200" b="1" dirty="0" smtClean="0">
                <a:solidFill>
                  <a:srgbClr val="000000"/>
                </a:solidFill>
                <a:latin typeface="Cambria" panose="02040503050406030204" pitchFamily="18" charset="0"/>
              </a:rPr>
              <a:t>7.9</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a:t>
            </a:r>
            <a:r>
              <a:rPr lang="en-US" sz="2200" dirty="0" smtClean="0">
                <a:solidFill>
                  <a:srgbClr val="000000"/>
                </a:solidFill>
                <a:latin typeface="Cambria" panose="02040503050406030204" pitchFamily="18" charset="0"/>
              </a:rPr>
              <a:t>)</a:t>
            </a:r>
            <a:endParaRPr lang="en-US" sz="2200" dirty="0">
              <a:solidFill>
                <a:srgbClr val="000000"/>
              </a:solidFill>
              <a:latin typeface="Cambria" panose="02040503050406030204" pitchFamily="18" charset="0"/>
            </a:endParaRPr>
          </a:p>
        </p:txBody>
      </p:sp>
    </p:spTree>
    <p:extLst>
      <p:ext uri="{BB962C8B-B14F-4D97-AF65-F5344CB8AC3E}">
        <p14:creationId xmlns:p14="http://schemas.microsoft.com/office/powerpoint/2010/main" val="26936240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
                                            <p:txEl>
                                              <p:pRg st="9" end="9"/>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DRAM"/>
          <p:cNvSpPr/>
          <p:nvPr/>
        </p:nvSpPr>
        <p:spPr>
          <a:xfrm>
            <a:off x="625066" y="3552455"/>
            <a:ext cx="438912" cy="138230"/>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DRAM"/>
          <p:cNvSpPr/>
          <p:nvPr/>
        </p:nvSpPr>
        <p:spPr>
          <a:xfrm>
            <a:off x="625066" y="3429000"/>
            <a:ext cx="438912" cy="138230"/>
          </a:xfrm>
          <a:prstGeom prst="roundRect">
            <a:avLst>
              <a:gd name="adj" fmla="val 20672"/>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DRAM"/>
          <p:cNvSpPr/>
          <p:nvPr/>
        </p:nvSpPr>
        <p:spPr>
          <a:xfrm>
            <a:off x="625066" y="3686737"/>
            <a:ext cx="438912" cy="265503"/>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2" name="Group 11"/>
          <p:cNvGrpSpPr/>
          <p:nvPr/>
        </p:nvGrpSpPr>
        <p:grpSpPr>
          <a:xfrm>
            <a:off x="2020824" y="3955534"/>
            <a:ext cx="6966129" cy="921266"/>
            <a:chOff x="2743849" y="3427979"/>
            <a:chExt cx="6243104" cy="921266"/>
          </a:xfrm>
        </p:grpSpPr>
        <p:sp>
          <p:nvSpPr>
            <p:cNvPr id="35" name="Rectangle 3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4"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11" name="Group 10"/>
          <p:cNvGrpSpPr/>
          <p:nvPr/>
        </p:nvGrpSpPr>
        <p:grpSpPr>
          <a:xfrm>
            <a:off x="2020824" y="2060448"/>
            <a:ext cx="6905919" cy="981707"/>
            <a:chOff x="2751424" y="1532893"/>
            <a:chExt cx="6181648" cy="981707"/>
          </a:xfrm>
        </p:grpSpPr>
        <p:sp>
          <p:nvSpPr>
            <p:cNvPr id="4" name="Rectangle 3"/>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2" name="67Text"/>
            <p:cNvSpPr txBox="1"/>
            <p:nvPr/>
          </p:nvSpPr>
          <p:spPr>
            <a:xfrm>
              <a:off x="7558751" y="1532893"/>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121" name="TextBox 44"/>
          <p:cNvSpPr txBox="1"/>
          <p:nvPr/>
        </p:nvSpPr>
        <p:spPr>
          <a:xfrm>
            <a:off x="20574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117" name="Straight Arrow Connector 116"/>
          <p:cNvCxnSpPr/>
          <p:nvPr/>
        </p:nvCxnSpPr>
        <p:spPr>
          <a:xfrm>
            <a:off x="2020823" y="4866789"/>
            <a:ext cx="6912250" cy="3148"/>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118"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94" name="67Text"/>
          <p:cNvSpPr txBox="1"/>
          <p:nvPr/>
        </p:nvSpPr>
        <p:spPr>
          <a:xfrm rot="16200000">
            <a:off x="378611"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123" name="Straight Arrow Connector 122"/>
          <p:cNvCxnSpPr/>
          <p:nvPr/>
        </p:nvCxnSpPr>
        <p:spPr>
          <a:xfrm flipH="1" flipV="1">
            <a:off x="2020823"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43" name="TextBox 44"/>
          <p:cNvSpPr txBox="1"/>
          <p:nvPr/>
        </p:nvSpPr>
        <p:spPr>
          <a:xfrm>
            <a:off x="2027857"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9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dirty="0" smtClean="0">
                <a:solidFill>
                  <a:prstClr val="black"/>
                </a:solidFill>
                <a:latin typeface="Cambria" panose="02040503050406030204" pitchFamily="18" charset="0"/>
              </a:rPr>
              <a:t>DRAM Charge over Time</a:t>
            </a:r>
            <a:endParaRPr lang="en-US" dirty="0">
              <a:solidFill>
                <a:prstClr val="black"/>
              </a:solidFill>
              <a:latin typeface="Cambria" panose="02040503050406030204" pitchFamily="18" charset="0"/>
            </a:endParaRPr>
          </a:p>
        </p:txBody>
      </p:sp>
      <p:grpSp>
        <p:nvGrpSpPr>
          <p:cNvPr id="64" name="Group 63"/>
          <p:cNvGrpSpPr/>
          <p:nvPr/>
        </p:nvGrpSpPr>
        <p:grpSpPr>
          <a:xfrm>
            <a:off x="2971800" y="2590800"/>
            <a:ext cx="1646718" cy="907533"/>
            <a:chOff x="3644559" y="2115894"/>
            <a:chExt cx="1646718" cy="907533"/>
          </a:xfrm>
        </p:grpSpPr>
        <p:cxnSp>
          <p:nvCxnSpPr>
            <p:cNvPr id="130" name="Straight Arrow Connector 129"/>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2027879" y="2590800"/>
            <a:ext cx="925633" cy="903652"/>
            <a:chOff x="2733751" y="1688418"/>
            <a:chExt cx="925633" cy="903652"/>
          </a:xfrm>
        </p:grpSpPr>
        <p:cxnSp>
          <p:nvCxnSpPr>
            <p:cNvPr id="125" name="Straight Arrow Connector 124"/>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4" name="Straight Arrow Connector 143"/>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4618518" y="2145963"/>
            <a:ext cx="1867094" cy="1116969"/>
            <a:chOff x="4565094" y="1579885"/>
            <a:chExt cx="1867094" cy="1116969"/>
          </a:xfrm>
        </p:grpSpPr>
        <p:cxnSp>
          <p:nvCxnSpPr>
            <p:cNvPr id="139" name="Straight Arrow Connector 138"/>
            <p:cNvCxnSpPr/>
            <p:nvPr/>
          </p:nvCxnSpPr>
          <p:spPr>
            <a:xfrm flipV="1">
              <a:off x="4565094" y="1579885"/>
              <a:ext cx="1867094" cy="1116969"/>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62" name="Straight Arrow Connector 161"/>
            <p:cNvCxnSpPr/>
            <p:nvPr/>
          </p:nvCxnSpPr>
          <p:spPr>
            <a:xfrm flipV="1">
              <a:off x="4565095" y="1582172"/>
              <a:ext cx="1856932" cy="97142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71" name="67Text"/>
          <p:cNvSpPr txBox="1"/>
          <p:nvPr/>
        </p:nvSpPr>
        <p:spPr>
          <a:xfrm>
            <a:off x="2949395"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2" name="Straight Arrow Connector 71"/>
          <p:cNvCxnSpPr/>
          <p:nvPr/>
        </p:nvCxnSpPr>
        <p:spPr>
          <a:xfrm flipH="1">
            <a:off x="4572000"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4854395"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85" name="Straight Arrow Connector 84"/>
          <p:cNvCxnSpPr/>
          <p:nvPr/>
        </p:nvCxnSpPr>
        <p:spPr>
          <a:xfrm>
            <a:off x="6629400"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86" name="Oval 85"/>
          <p:cNvSpPr/>
          <p:nvPr/>
        </p:nvSpPr>
        <p:spPr>
          <a:xfrm>
            <a:off x="609600" y="1899459"/>
            <a:ext cx="457200" cy="4572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01" name="Straight Connector 100"/>
          <p:cNvCxnSpPr>
            <a:stCxn id="169" idx="0"/>
            <a:endCxn id="86" idx="4"/>
          </p:cNvCxnSpPr>
          <p:nvPr/>
        </p:nvCxnSpPr>
        <p:spPr>
          <a:xfrm flipH="1" flipV="1">
            <a:off x="838200" y="2356659"/>
            <a:ext cx="6322" cy="1072341"/>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102" name="DRAM"/>
          <p:cNvSpPr/>
          <p:nvPr/>
        </p:nvSpPr>
        <p:spPr>
          <a:xfrm>
            <a:off x="614615" y="3429000"/>
            <a:ext cx="457200" cy="533400"/>
          </a:xfrm>
          <a:prstGeom prst="roundRect">
            <a:avLst>
              <a:gd name="adj" fmla="val 11319"/>
            </a:avLst>
          </a:prstGeom>
          <a:no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621030" y="1910889"/>
            <a:ext cx="438912" cy="438912"/>
          </a:xfrm>
          <a:prstGeom prst="ellipse">
            <a:avLst/>
          </a:prstGeom>
          <a:solidFill>
            <a:srgbClr val="FF00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Down Arrow 156"/>
          <p:cNvSpPr/>
          <p:nvPr/>
        </p:nvSpPr>
        <p:spPr>
          <a:xfrm>
            <a:off x="689609" y="2375200"/>
            <a:ext cx="301752" cy="1046941"/>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Down Arrow 158"/>
          <p:cNvSpPr/>
          <p:nvPr/>
        </p:nvSpPr>
        <p:spPr>
          <a:xfrm rot="10800000">
            <a:off x="691514" y="2375199"/>
            <a:ext cx="301752" cy="1053736"/>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67" name="Straight Connector 166"/>
          <p:cNvCxnSpPr>
            <a:endCxn id="86" idx="0"/>
          </p:cNvCxnSpPr>
          <p:nvPr/>
        </p:nvCxnSpPr>
        <p:spPr>
          <a:xfrm>
            <a:off x="838200" y="1821576"/>
            <a:ext cx="0" cy="77883"/>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56" name="67Text"/>
          <p:cNvSpPr txBox="1"/>
          <p:nvPr/>
        </p:nvSpPr>
        <p:spPr>
          <a:xfrm>
            <a:off x="359664" y="1224149"/>
            <a:ext cx="974969"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Cell</a:t>
            </a:r>
          </a:p>
        </p:txBody>
      </p:sp>
      <p:sp>
        <p:nvSpPr>
          <p:cNvPr id="58" name="67Text"/>
          <p:cNvSpPr txBox="1"/>
          <p:nvPr/>
        </p:nvSpPr>
        <p:spPr>
          <a:xfrm>
            <a:off x="-718946" y="4166379"/>
            <a:ext cx="3004946"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Sense</a:t>
            </a:r>
            <a:endParaRPr lang="tr-TR" sz="2800" i="1" dirty="0" smtClean="0">
              <a:solidFill>
                <a:srgbClr val="000000"/>
              </a:solidFill>
              <a:latin typeface="Cambria" panose="02040503050406030204" pitchFamily="18" charset="0"/>
            </a:endParaRPr>
          </a:p>
          <a:p>
            <a:pPr algn="ctr"/>
            <a:r>
              <a:rPr lang="en-US" sz="2800" i="1" dirty="0" smtClean="0">
                <a:solidFill>
                  <a:srgbClr val="000000"/>
                </a:solidFill>
                <a:latin typeface="Cambria" panose="02040503050406030204" pitchFamily="18" charset="0"/>
              </a:rPr>
              <a:t>Amplifier</a:t>
            </a:r>
          </a:p>
        </p:txBody>
      </p:sp>
      <p:sp>
        <p:nvSpPr>
          <p:cNvPr id="62" name="67Text"/>
          <p:cNvSpPr txBox="1"/>
          <p:nvPr/>
        </p:nvSpPr>
        <p:spPr>
          <a:xfrm>
            <a:off x="65242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5" name="Group 4"/>
          <p:cNvGrpSpPr/>
          <p:nvPr/>
        </p:nvGrpSpPr>
        <p:grpSpPr>
          <a:xfrm>
            <a:off x="6485612" y="2145963"/>
            <a:ext cx="971304" cy="1239630"/>
            <a:chOff x="6485612" y="1383963"/>
            <a:chExt cx="971304" cy="1239630"/>
          </a:xfrm>
        </p:grpSpPr>
        <p:cxnSp>
          <p:nvCxnSpPr>
            <p:cNvPr id="74" name="Straight Arrow Connector 73"/>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47" name="Rectangle 46"/>
          <p:cNvSpPr/>
          <p:nvPr/>
        </p:nvSpPr>
        <p:spPr>
          <a:xfrm>
            <a:off x="48768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48" name="Rectangle 47"/>
          <p:cNvSpPr/>
          <p:nvPr/>
        </p:nvSpPr>
        <p:spPr>
          <a:xfrm>
            <a:off x="2551176"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49" name="Rectangle 48"/>
          <p:cNvSpPr/>
          <p:nvPr/>
        </p:nvSpPr>
        <p:spPr>
          <a:xfrm>
            <a:off x="6230112"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54" name="Straight Arrow Connector 53"/>
          <p:cNvCxnSpPr/>
          <p:nvPr/>
        </p:nvCxnSpPr>
        <p:spPr>
          <a:xfrm>
            <a:off x="2057400" y="2766719"/>
            <a:ext cx="6438900" cy="0"/>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7569944" y="1600200"/>
            <a:ext cx="344642" cy="1166519"/>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6807767" y="867771"/>
            <a:ext cx="2183833" cy="730165"/>
          </a:xfrm>
          <a:prstGeom prst="rect">
            <a:avLst/>
          </a:prstGeom>
          <a:noFill/>
          <a:ln w="19050">
            <a:solidFill>
              <a:srgbClr val="FF0066"/>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a:p>
            <a:pPr algn="ctr"/>
            <a:r>
              <a:rPr lang="tr-TR" sz="2400" i="1" dirty="0" smtClean="0">
                <a:solidFill>
                  <a:srgbClr val="000000"/>
                </a:solidFill>
                <a:latin typeface="Cambria" panose="02040503050406030204" pitchFamily="18" charset="0"/>
              </a:rPr>
              <a:t>Charge Level</a:t>
            </a:r>
            <a:endParaRPr lang="en-US" sz="2400" i="1" dirty="0" smtClean="0">
              <a:solidFill>
                <a:srgbClr val="000000"/>
              </a:solidFill>
              <a:latin typeface="Cambria" panose="02040503050406030204" pitchFamily="18" charset="0"/>
            </a:endParaRPr>
          </a:p>
        </p:txBody>
      </p:sp>
      <p:cxnSp>
        <p:nvCxnSpPr>
          <p:cNvPr id="60" name="Straight Arrow Connector 59"/>
          <p:cNvCxnSpPr>
            <a:stCxn id="48" idx="3"/>
          </p:cNvCxnSpPr>
          <p:nvPr/>
        </p:nvCxnSpPr>
        <p:spPr>
          <a:xfrm>
            <a:off x="3397257" y="5719230"/>
            <a:ext cx="1479543"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6" name="67Text"/>
          <p:cNvSpPr txBox="1"/>
          <p:nvPr/>
        </p:nvSpPr>
        <p:spPr>
          <a:xfrm>
            <a:off x="3547872" y="53382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67" name="Straight Arrow Connector 66"/>
          <p:cNvCxnSpPr/>
          <p:nvPr/>
        </p:nvCxnSpPr>
        <p:spPr>
          <a:xfrm>
            <a:off x="3048000" y="6400800"/>
            <a:ext cx="384669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4343400"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cxnSp>
        <p:nvCxnSpPr>
          <p:cNvPr id="55" name="Straight Arrow Connector 54"/>
          <p:cNvCxnSpPr/>
          <p:nvPr/>
        </p:nvCxnSpPr>
        <p:spPr>
          <a:xfrm flipH="1">
            <a:off x="2971800" y="4793929"/>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a:off x="5272034" y="2645664"/>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0" name="Oval 69"/>
          <p:cNvSpPr/>
          <p:nvPr/>
        </p:nvSpPr>
        <p:spPr>
          <a:xfrm>
            <a:off x="6466211"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3" name="Straight Arrow Connector 72"/>
          <p:cNvCxnSpPr>
            <a:stCxn id="69" idx="1"/>
          </p:cNvCxnSpPr>
          <p:nvPr/>
        </p:nvCxnSpPr>
        <p:spPr>
          <a:xfrm flipH="1" flipV="1">
            <a:off x="4093375" y="1644566"/>
            <a:ext cx="1207374" cy="10326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a:stCxn id="70" idx="1"/>
            <a:endCxn id="79" idx="2"/>
          </p:cNvCxnSpPr>
          <p:nvPr/>
        </p:nvCxnSpPr>
        <p:spPr>
          <a:xfrm flipH="1" flipV="1">
            <a:off x="5446746" y="1644565"/>
            <a:ext cx="1048180"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2235767"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79" name="67Text"/>
          <p:cNvSpPr txBox="1"/>
          <p:nvPr/>
        </p:nvSpPr>
        <p:spPr>
          <a:xfrm>
            <a:off x="4663379" y="914400"/>
            <a:ext cx="1566734"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t>
            </a:r>
          </a:p>
          <a:p>
            <a:pPr algn="ctr"/>
            <a:r>
              <a:rPr lang="tr-TR" sz="2400" i="1" dirty="0" smtClean="0">
                <a:solidFill>
                  <a:srgbClr val="000000"/>
                </a:solidFill>
                <a:latin typeface="Cambria" panose="02040503050406030204" pitchFamily="18" charset="0"/>
              </a:rPr>
              <a:t>Precharge</a:t>
            </a:r>
          </a:p>
        </p:txBody>
      </p:sp>
    </p:spTree>
    <p:extLst>
      <p:ext uri="{BB962C8B-B14F-4D97-AF65-F5344CB8AC3E}">
        <p14:creationId xmlns:p14="http://schemas.microsoft.com/office/powerpoint/2010/main" val="154026096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wipe(left)">
                                      <p:cBhvr>
                                        <p:cTn id="15" dur="500"/>
                                        <p:tgtEl>
                                          <p:spTgt spid="59"/>
                                        </p:tgtEl>
                                      </p:cBhvr>
                                    </p:animEffect>
                                  </p:childTnLst>
                                </p:cTn>
                              </p:par>
                              <p:par>
                                <p:cTn id="16" presetID="22" presetClass="entr" presetSubtype="8"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wipe(left)">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wipe(left)">
                                      <p:cBhvr>
                                        <p:cTn id="26" dur="1000"/>
                                        <p:tgtEl>
                                          <p:spTgt spid="64"/>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animEffect transition="in" filter="wipe(left)">
                                      <p:cBhvr>
                                        <p:cTn id="29" dur="500"/>
                                        <p:tgtEl>
                                          <p:spTgt spid="48"/>
                                        </p:tgtEl>
                                      </p:cBhvr>
                                    </p:animEffect>
                                  </p:childTnLst>
                                </p:cTn>
                              </p:par>
                              <p:par>
                                <p:cTn id="30" presetID="22" presetClass="exit" presetSubtype="1" fill="hold" grpId="0" nodeType="withEffect">
                                  <p:stCondLst>
                                    <p:cond delay="0"/>
                                  </p:stCondLst>
                                  <p:childTnLst>
                                    <p:animEffect transition="out" filter="wipe(up)">
                                      <p:cBhvr>
                                        <p:cTn id="31" dur="500"/>
                                        <p:tgtEl>
                                          <p:spTgt spid="148"/>
                                        </p:tgtEl>
                                      </p:cBhvr>
                                    </p:animEffect>
                                    <p:set>
                                      <p:cBhvr>
                                        <p:cTn id="32" dur="1" fill="hold">
                                          <p:stCondLst>
                                            <p:cond delay="499"/>
                                          </p:stCondLst>
                                        </p:cTn>
                                        <p:tgtEl>
                                          <p:spTgt spid="148"/>
                                        </p:tgtEl>
                                        <p:attrNameLst>
                                          <p:attrName>style.visibility</p:attrName>
                                        </p:attrNameLst>
                                      </p:cBhvr>
                                      <p:to>
                                        <p:strVal val="hidden"/>
                                      </p:to>
                                    </p:set>
                                  </p:childTnLst>
                                </p:cTn>
                              </p:par>
                              <p:par>
                                <p:cTn id="33" presetID="22" presetClass="entr" presetSubtype="1" fill="hold" grpId="0" nodeType="withEffect">
                                  <p:stCondLst>
                                    <p:cond delay="0"/>
                                  </p:stCondLst>
                                  <p:childTnLst>
                                    <p:set>
                                      <p:cBhvr>
                                        <p:cTn id="34" dur="1" fill="hold">
                                          <p:stCondLst>
                                            <p:cond delay="0"/>
                                          </p:stCondLst>
                                        </p:cTn>
                                        <p:tgtEl>
                                          <p:spTgt spid="157"/>
                                        </p:tgtEl>
                                        <p:attrNameLst>
                                          <p:attrName>style.visibility</p:attrName>
                                        </p:attrNameLst>
                                      </p:cBhvr>
                                      <p:to>
                                        <p:strVal val="visible"/>
                                      </p:to>
                                    </p:set>
                                    <p:animEffect transition="in" filter="wipe(up)">
                                      <p:cBhvr>
                                        <p:cTn id="35" dur="500"/>
                                        <p:tgtEl>
                                          <p:spTgt spid="157"/>
                                        </p:tgtEl>
                                      </p:cBhvr>
                                    </p:animEffect>
                                  </p:childTnLst>
                                </p:cTn>
                              </p:par>
                              <p:par>
                                <p:cTn id="36" presetID="22" presetClass="exit" presetSubtype="1" fill="hold" grpId="1" nodeType="withEffect">
                                  <p:stCondLst>
                                    <p:cond delay="500"/>
                                  </p:stCondLst>
                                  <p:childTnLst>
                                    <p:animEffect transition="out" filter="wipe(up)">
                                      <p:cBhvr>
                                        <p:cTn id="37" dur="500"/>
                                        <p:tgtEl>
                                          <p:spTgt spid="157"/>
                                        </p:tgtEl>
                                      </p:cBhvr>
                                    </p:animEffect>
                                    <p:set>
                                      <p:cBhvr>
                                        <p:cTn id="38" dur="1" fill="hold">
                                          <p:stCondLst>
                                            <p:cond delay="499"/>
                                          </p:stCondLst>
                                        </p:cTn>
                                        <p:tgtEl>
                                          <p:spTgt spid="157"/>
                                        </p:tgtEl>
                                        <p:attrNameLst>
                                          <p:attrName>style.visibility</p:attrName>
                                        </p:attrNameLst>
                                      </p:cBhvr>
                                      <p:to>
                                        <p:strVal val="hidden"/>
                                      </p:to>
                                    </p:set>
                                  </p:childTnLst>
                                </p:cTn>
                              </p:par>
                              <p:par>
                                <p:cTn id="39" presetID="22" presetClass="entr" presetSubtype="4" fill="hold" grpId="0" nodeType="withEffect">
                                  <p:stCondLst>
                                    <p:cond delay="500"/>
                                  </p:stCondLst>
                                  <p:childTnLst>
                                    <p:set>
                                      <p:cBhvr>
                                        <p:cTn id="40" dur="1" fill="hold">
                                          <p:stCondLst>
                                            <p:cond delay="0"/>
                                          </p:stCondLst>
                                        </p:cTn>
                                        <p:tgtEl>
                                          <p:spTgt spid="168"/>
                                        </p:tgtEl>
                                        <p:attrNameLst>
                                          <p:attrName>style.visibility</p:attrName>
                                        </p:attrNameLst>
                                      </p:cBhvr>
                                      <p:to>
                                        <p:strVal val="visible"/>
                                      </p:to>
                                    </p:set>
                                    <p:animEffect transition="in" filter="wipe(down)">
                                      <p:cBhvr>
                                        <p:cTn id="41" dur="500"/>
                                        <p:tgtEl>
                                          <p:spTgt spid="168"/>
                                        </p:tgtEl>
                                      </p:cBhvr>
                                    </p:animEffect>
                                  </p:childTnLst>
                                </p:cTn>
                              </p:par>
                            </p:childTnLst>
                          </p:cTn>
                        </p:par>
                        <p:par>
                          <p:cTn id="42" fill="hold">
                            <p:stCondLst>
                              <p:cond delay="1000"/>
                            </p:stCondLst>
                            <p:childTnLst>
                              <p:par>
                                <p:cTn id="43" presetID="1" presetClass="entr" presetSubtype="0" fill="hold" grpId="0" nodeType="afterEffect">
                                  <p:stCondLst>
                                    <p:cond delay="0"/>
                                  </p:stCondLst>
                                  <p:childTnLst>
                                    <p:set>
                                      <p:cBhvr>
                                        <p:cTn id="44" dur="1" fill="hold">
                                          <p:stCondLst>
                                            <p:cond delay="0"/>
                                          </p:stCondLst>
                                        </p:cTn>
                                        <p:tgtEl>
                                          <p:spTgt spid="71"/>
                                        </p:tgtEl>
                                        <p:attrNameLst>
                                          <p:attrName>style.visibility</p:attrName>
                                        </p:attrNameLst>
                                      </p:cBhvr>
                                      <p:to>
                                        <p:strVal val="visible"/>
                                      </p:to>
                                    </p:set>
                                  </p:childTnLst>
                                </p:cTn>
                              </p:par>
                            </p:childTnLst>
                          </p:cTn>
                        </p:par>
                        <p:par>
                          <p:cTn id="45" fill="hold">
                            <p:stCondLst>
                              <p:cond delay="1000"/>
                            </p:stCondLst>
                            <p:childTnLst>
                              <p:par>
                                <p:cTn id="46" presetID="1" presetClass="entr" presetSubtype="0" fill="hold" nodeType="afterEffect">
                                  <p:stCondLst>
                                    <p:cond delay="0"/>
                                  </p:stCondLst>
                                  <p:childTnLst>
                                    <p:set>
                                      <p:cBhvr>
                                        <p:cTn id="47" dur="1" fill="hold">
                                          <p:stCondLst>
                                            <p:cond delay="0"/>
                                          </p:stCondLst>
                                        </p:cTn>
                                        <p:tgtEl>
                                          <p:spTgt spid="72"/>
                                        </p:tgtEl>
                                        <p:attrNameLst>
                                          <p:attrName>style.visibility</p:attrName>
                                        </p:attrNameLst>
                                      </p:cBhvr>
                                      <p:to>
                                        <p:strVal val="visible"/>
                                      </p:to>
                                    </p:set>
                                  </p:childTnLst>
                                </p:cTn>
                              </p:par>
                            </p:childTnLst>
                          </p:cTn>
                        </p:par>
                        <p:par>
                          <p:cTn id="48" fill="hold">
                            <p:stCondLst>
                              <p:cond delay="1000"/>
                            </p:stCondLst>
                            <p:childTnLst>
                              <p:par>
                                <p:cTn id="49" presetID="1" presetClass="entr" presetSubtype="0"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1500"/>
                                        <p:tgtEl>
                                          <p:spTgt spid="6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69"/>
                                        </p:tgtEl>
                                        <p:attrNameLst>
                                          <p:attrName>style.visibility</p:attrName>
                                        </p:attrNameLst>
                                      </p:cBhvr>
                                      <p:to>
                                        <p:strVal val="visible"/>
                                      </p:to>
                                    </p:set>
                                    <p:animEffect transition="in" filter="wipe(down)">
                                      <p:cBhvr>
                                        <p:cTn id="58" dur="500"/>
                                        <p:tgtEl>
                                          <p:spTgt spid="169"/>
                                        </p:tgtEl>
                                      </p:cBhvr>
                                    </p:animEffect>
                                  </p:childTnLst>
                                </p:cTn>
                              </p:par>
                              <p:par>
                                <p:cTn id="59" presetID="22" presetClass="entr" presetSubtype="4" fill="hold" grpId="0" nodeType="withEffect">
                                  <p:stCondLst>
                                    <p:cond delay="500"/>
                                  </p:stCondLst>
                                  <p:childTnLst>
                                    <p:set>
                                      <p:cBhvr>
                                        <p:cTn id="60" dur="1" fill="hold">
                                          <p:stCondLst>
                                            <p:cond delay="0"/>
                                          </p:stCondLst>
                                        </p:cTn>
                                        <p:tgtEl>
                                          <p:spTgt spid="159"/>
                                        </p:tgtEl>
                                        <p:attrNameLst>
                                          <p:attrName>style.visibility</p:attrName>
                                        </p:attrNameLst>
                                      </p:cBhvr>
                                      <p:to>
                                        <p:strVal val="visible"/>
                                      </p:to>
                                    </p:set>
                                    <p:animEffect transition="in" filter="wipe(down)">
                                      <p:cBhvr>
                                        <p:cTn id="61" dur="500"/>
                                        <p:tgtEl>
                                          <p:spTgt spid="159"/>
                                        </p:tgtEl>
                                      </p:cBhvr>
                                    </p:animEffect>
                                  </p:childTnLst>
                                </p:cTn>
                              </p:par>
                              <p:par>
                                <p:cTn id="62" presetID="22" presetClass="exit" presetSubtype="4" fill="hold" grpId="1" nodeType="withEffect">
                                  <p:stCondLst>
                                    <p:cond delay="1000"/>
                                  </p:stCondLst>
                                  <p:childTnLst>
                                    <p:animEffect transition="out" filter="wipe(down)">
                                      <p:cBhvr>
                                        <p:cTn id="63" dur="500"/>
                                        <p:tgtEl>
                                          <p:spTgt spid="159"/>
                                        </p:tgtEl>
                                      </p:cBhvr>
                                    </p:animEffect>
                                    <p:set>
                                      <p:cBhvr>
                                        <p:cTn id="64" dur="1" fill="hold">
                                          <p:stCondLst>
                                            <p:cond delay="499"/>
                                          </p:stCondLst>
                                        </p:cTn>
                                        <p:tgtEl>
                                          <p:spTgt spid="159"/>
                                        </p:tgtEl>
                                        <p:attrNameLst>
                                          <p:attrName>style.visibility</p:attrName>
                                        </p:attrNameLst>
                                      </p:cBhvr>
                                      <p:to>
                                        <p:strVal val="hidden"/>
                                      </p:to>
                                    </p:set>
                                  </p:childTnLst>
                                </p:cTn>
                              </p:par>
                              <p:par>
                                <p:cTn id="65" presetID="22" presetClass="entr" presetSubtype="4" fill="hold" grpId="1" nodeType="withEffect">
                                  <p:stCondLst>
                                    <p:cond delay="1000"/>
                                  </p:stCondLst>
                                  <p:childTnLst>
                                    <p:set>
                                      <p:cBhvr>
                                        <p:cTn id="66" dur="1" fill="hold">
                                          <p:stCondLst>
                                            <p:cond delay="0"/>
                                          </p:stCondLst>
                                        </p:cTn>
                                        <p:tgtEl>
                                          <p:spTgt spid="148"/>
                                        </p:tgtEl>
                                        <p:attrNameLst>
                                          <p:attrName>style.visibility</p:attrName>
                                        </p:attrNameLst>
                                      </p:cBhvr>
                                      <p:to>
                                        <p:strVal val="visible"/>
                                      </p:to>
                                    </p:set>
                                    <p:animEffect transition="in" filter="wipe(down)">
                                      <p:cBhvr>
                                        <p:cTn id="67" dur="500"/>
                                        <p:tgtEl>
                                          <p:spTgt spid="148"/>
                                        </p:tgtEl>
                                      </p:cBhvr>
                                    </p:animEffect>
                                  </p:childTnLst>
                                </p:cTn>
                              </p:par>
                            </p:childTnLst>
                          </p:cTn>
                        </p:par>
                        <p:par>
                          <p:cTn id="68" fill="hold">
                            <p:stCondLst>
                              <p:cond delay="1500"/>
                            </p:stCondLst>
                            <p:childTnLst>
                              <p:par>
                                <p:cTn id="69" presetID="1" presetClass="entr" presetSubtype="0" fill="hold" grpId="0" nodeType="afterEffect">
                                  <p:stCondLst>
                                    <p:cond delay="0"/>
                                  </p:stCondLst>
                                  <p:childTnLst>
                                    <p:set>
                                      <p:cBhvr>
                                        <p:cTn id="70" dur="1" fill="hold">
                                          <p:stCondLst>
                                            <p:cond delay="0"/>
                                          </p:stCondLst>
                                        </p:cTn>
                                        <p:tgtEl>
                                          <p:spTgt spid="76"/>
                                        </p:tgtEl>
                                        <p:attrNameLst>
                                          <p:attrName>style.visibility</p:attrName>
                                        </p:attrNameLst>
                                      </p:cBhvr>
                                      <p:to>
                                        <p:strVal val="visible"/>
                                      </p:to>
                                    </p:set>
                                  </p:childTnLst>
                                </p:cTn>
                              </p:par>
                            </p:childTnLst>
                          </p:cTn>
                        </p:par>
                        <p:par>
                          <p:cTn id="71" fill="hold">
                            <p:stCondLst>
                              <p:cond delay="1500"/>
                            </p:stCondLst>
                            <p:childTnLst>
                              <p:par>
                                <p:cTn id="72" presetID="1" presetClass="entr" presetSubtype="0" fill="hold" nodeType="afterEffect">
                                  <p:stCondLst>
                                    <p:cond delay="0"/>
                                  </p:stCondLst>
                                  <p:childTnLst>
                                    <p:set>
                                      <p:cBhvr>
                                        <p:cTn id="73" dur="1" fill="hold">
                                          <p:stCondLst>
                                            <p:cond delay="0"/>
                                          </p:stCondLst>
                                        </p:cTn>
                                        <p:tgtEl>
                                          <p:spTgt spid="85"/>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69"/>
                                        </p:tgtEl>
                                        <p:attrNameLst>
                                          <p:attrName>style.visibility</p:attrName>
                                        </p:attrNameLst>
                                      </p:cBhvr>
                                      <p:to>
                                        <p:strVal val="visible"/>
                                      </p:to>
                                    </p:set>
                                    <p:animEffect transition="in" filter="fade">
                                      <p:cBhvr>
                                        <p:cTn id="78" dur="500"/>
                                        <p:tgtEl>
                                          <p:spTgt spid="69"/>
                                        </p:tgtEl>
                                      </p:cBhvr>
                                    </p:animEffect>
                                  </p:childTnLst>
                                </p:cTn>
                              </p:par>
                              <p:par>
                                <p:cTn id="79" presetID="10" presetClass="entr" presetSubtype="0" fill="hold" nodeType="with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fade">
                                      <p:cBhvr>
                                        <p:cTn id="81" dur="500"/>
                                        <p:tgtEl>
                                          <p:spTgt spid="7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8"/>
                                        </p:tgtEl>
                                        <p:attrNameLst>
                                          <p:attrName>style.visibility</p:attrName>
                                        </p:attrNameLst>
                                      </p:cBhvr>
                                      <p:to>
                                        <p:strVal val="visible"/>
                                      </p:to>
                                    </p:set>
                                    <p:animEffect transition="in" filter="fade">
                                      <p:cBhvr>
                                        <p:cTn id="84" dur="500"/>
                                        <p:tgtEl>
                                          <p:spTgt spid="78"/>
                                        </p:tgtEl>
                                      </p:cBhvr>
                                    </p:animEffect>
                                  </p:childTnLst>
                                </p:cTn>
                              </p:par>
                            </p:childTnLst>
                          </p:cTn>
                        </p:par>
                        <p:par>
                          <p:cTn id="85" fill="hold">
                            <p:stCondLst>
                              <p:cond delay="500"/>
                            </p:stCondLst>
                            <p:childTnLst>
                              <p:par>
                                <p:cTn id="86" presetID="22" presetClass="entr" presetSubtype="8"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wipe(left)">
                                      <p:cBhvr>
                                        <p:cTn id="88" dur="500"/>
                                        <p:tgtEl>
                                          <p:spTgt spid="47"/>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childTnLst>
                                    <p:set>
                                      <p:cBhvr>
                                        <p:cTn id="92" dur="1" fill="hold">
                                          <p:stCondLst>
                                            <p:cond delay="0"/>
                                          </p:stCondLst>
                                        </p:cTn>
                                        <p:tgtEl>
                                          <p:spTgt spid="66"/>
                                        </p:tgtEl>
                                        <p:attrNameLst>
                                          <p:attrName>style.visibility</p:attrName>
                                        </p:attrNameLst>
                                      </p:cBhvr>
                                      <p:to>
                                        <p:strVal val="visible"/>
                                      </p:to>
                                    </p:set>
                                    <p:animEffect transition="in" filter="wipe(left)">
                                      <p:cBhvr>
                                        <p:cTn id="93" dur="500"/>
                                        <p:tgtEl>
                                          <p:spTgt spid="66"/>
                                        </p:tgtEl>
                                      </p:cBhvr>
                                    </p:animEffect>
                                  </p:childTnLst>
                                </p:cTn>
                              </p:par>
                              <p:par>
                                <p:cTn id="94" presetID="22" presetClass="entr" presetSubtype="8" fill="hold" nodeType="withEffect">
                                  <p:stCondLst>
                                    <p:cond delay="0"/>
                                  </p:stCondLst>
                                  <p:childTnLst>
                                    <p:set>
                                      <p:cBhvr>
                                        <p:cTn id="95" dur="1" fill="hold">
                                          <p:stCondLst>
                                            <p:cond delay="0"/>
                                          </p:stCondLst>
                                        </p:cTn>
                                        <p:tgtEl>
                                          <p:spTgt spid="60"/>
                                        </p:tgtEl>
                                        <p:attrNameLst>
                                          <p:attrName>style.visibility</p:attrName>
                                        </p:attrNameLst>
                                      </p:cBhvr>
                                      <p:to>
                                        <p:strVal val="visible"/>
                                      </p:to>
                                    </p:set>
                                    <p:animEffect transition="in" filter="wipe(left)">
                                      <p:cBhvr>
                                        <p:cTn id="96" dur="500"/>
                                        <p:tgtEl>
                                          <p:spTgt spid="60"/>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par>
                                <p:cTn id="102" presetID="10" presetClass="entr" presetSubtype="0" fill="hold" nodeType="withEffect">
                                  <p:stCondLst>
                                    <p:cond delay="0"/>
                                  </p:stCondLst>
                                  <p:childTnLst>
                                    <p:set>
                                      <p:cBhvr>
                                        <p:cTn id="103" dur="1" fill="hold">
                                          <p:stCondLst>
                                            <p:cond delay="0"/>
                                          </p:stCondLst>
                                        </p:cTn>
                                        <p:tgtEl>
                                          <p:spTgt spid="77"/>
                                        </p:tgtEl>
                                        <p:attrNameLst>
                                          <p:attrName>style.visibility</p:attrName>
                                        </p:attrNameLst>
                                      </p:cBhvr>
                                      <p:to>
                                        <p:strVal val="visible"/>
                                      </p:to>
                                    </p:set>
                                    <p:animEffect transition="in" filter="fade">
                                      <p:cBhvr>
                                        <p:cTn id="104" dur="500"/>
                                        <p:tgtEl>
                                          <p:spTgt spid="7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Effect transition="in" filter="fade">
                                      <p:cBhvr>
                                        <p:cTn id="107" dur="500"/>
                                        <p:tgtEl>
                                          <p:spTgt spid="70"/>
                                        </p:tgtEl>
                                      </p:cBhvr>
                                    </p:animEffect>
                                  </p:childTnLst>
                                </p:cTn>
                              </p:par>
                            </p:childTnLst>
                          </p:cTn>
                        </p:par>
                      </p:childTnLst>
                    </p:cTn>
                  </p:par>
                  <p:par>
                    <p:cTn id="108" fill="hold">
                      <p:stCondLst>
                        <p:cond delay="indefinite"/>
                      </p:stCondLst>
                      <p:childTnLst>
                        <p:par>
                          <p:cTn id="109" fill="hold">
                            <p:stCondLst>
                              <p:cond delay="0"/>
                            </p:stCondLst>
                            <p:childTnLst>
                              <p:par>
                                <p:cTn id="110" presetID="1" presetClass="entr" presetSubtype="0" fill="hold" grpId="0" nodeType="clickEffect">
                                  <p:stCondLst>
                                    <p:cond delay="0"/>
                                  </p:stCondLst>
                                  <p:childTnLst>
                                    <p:set>
                                      <p:cBhvr>
                                        <p:cTn id="111" dur="1" fill="hold">
                                          <p:stCondLst>
                                            <p:cond delay="0"/>
                                          </p:stCondLst>
                                        </p:cTn>
                                        <p:tgtEl>
                                          <p:spTgt spid="62"/>
                                        </p:tgtEl>
                                        <p:attrNameLst>
                                          <p:attrName>style.visibility</p:attrName>
                                        </p:attrNameLst>
                                      </p:cBhvr>
                                      <p:to>
                                        <p:strVal val="visible"/>
                                      </p:to>
                                    </p:set>
                                  </p:childTnLst>
                                </p:cTn>
                              </p:par>
                              <p:par>
                                <p:cTn id="112" presetID="22" presetClass="entr" presetSubtype="8" fill="hold" nodeType="withEffect">
                                  <p:stCondLst>
                                    <p:cond delay="0"/>
                                  </p:stCondLst>
                                  <p:childTnLst>
                                    <p:set>
                                      <p:cBhvr>
                                        <p:cTn id="113" dur="1" fill="hold">
                                          <p:stCondLst>
                                            <p:cond delay="0"/>
                                          </p:stCondLst>
                                        </p:cTn>
                                        <p:tgtEl>
                                          <p:spTgt spid="5"/>
                                        </p:tgtEl>
                                        <p:attrNameLst>
                                          <p:attrName>style.visibility</p:attrName>
                                        </p:attrNameLst>
                                      </p:cBhvr>
                                      <p:to>
                                        <p:strVal val="visible"/>
                                      </p:to>
                                    </p:set>
                                    <p:animEffect transition="in" filter="wipe(left)">
                                      <p:cBhvr>
                                        <p:cTn id="114" dur="1000"/>
                                        <p:tgtEl>
                                          <p:spTgt spid="5"/>
                                        </p:tgtEl>
                                      </p:cBhvr>
                                    </p:animEffect>
                                  </p:childTnLst>
                                </p:cTn>
                              </p:par>
                              <p:par>
                                <p:cTn id="115" presetID="22" presetClass="exit" presetSubtype="1" fill="hold" grpId="1" nodeType="withEffect">
                                  <p:stCondLst>
                                    <p:cond delay="0"/>
                                  </p:stCondLst>
                                  <p:childTnLst>
                                    <p:animEffect transition="out" filter="wipe(up)">
                                      <p:cBhvr>
                                        <p:cTn id="116" dur="500"/>
                                        <p:tgtEl>
                                          <p:spTgt spid="169"/>
                                        </p:tgtEl>
                                      </p:cBhvr>
                                    </p:animEffect>
                                    <p:set>
                                      <p:cBhvr>
                                        <p:cTn id="117" dur="1" fill="hold">
                                          <p:stCondLst>
                                            <p:cond delay="499"/>
                                          </p:stCondLst>
                                        </p:cTn>
                                        <p:tgtEl>
                                          <p:spTgt spid="169"/>
                                        </p:tgtEl>
                                        <p:attrNameLst>
                                          <p:attrName>style.visibility</p:attrName>
                                        </p:attrNameLst>
                                      </p:cBhvr>
                                      <p:to>
                                        <p:strVal val="hidden"/>
                                      </p:to>
                                    </p:set>
                                  </p:childTnLst>
                                </p:cTn>
                              </p:par>
                              <p:par>
                                <p:cTn id="118" presetID="22" presetClass="exit" presetSubtype="1" fill="hold" grpId="1" nodeType="withEffect">
                                  <p:stCondLst>
                                    <p:cond delay="400"/>
                                  </p:stCondLst>
                                  <p:childTnLst>
                                    <p:animEffect transition="out" filter="wipe(up)">
                                      <p:cBhvr>
                                        <p:cTn id="119" dur="500"/>
                                        <p:tgtEl>
                                          <p:spTgt spid="168"/>
                                        </p:tgtEl>
                                      </p:cBhvr>
                                    </p:animEffect>
                                    <p:set>
                                      <p:cBhvr>
                                        <p:cTn id="120" dur="1" fill="hold">
                                          <p:stCondLst>
                                            <p:cond delay="499"/>
                                          </p:stCondLst>
                                        </p:cTn>
                                        <p:tgtEl>
                                          <p:spTgt spid="168"/>
                                        </p:tgtEl>
                                        <p:attrNameLst>
                                          <p:attrName>style.visibility</p:attrName>
                                        </p:attrNameLst>
                                      </p:cBhvr>
                                      <p:to>
                                        <p:strVal val="hidden"/>
                                      </p:to>
                                    </p:set>
                                  </p:childTnLst>
                                </p:cTn>
                              </p:par>
                              <p:par>
                                <p:cTn id="121" presetID="22" presetClass="entr" presetSubtype="8"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Effect transition="in" filter="wipe(left)">
                                      <p:cBhvr>
                                        <p:cTn id="123" dur="500"/>
                                        <p:tgtEl>
                                          <p:spTgt spid="49"/>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wipe(left)">
                                      <p:cBhvr>
                                        <p:cTn id="128" dur="500"/>
                                        <p:tgtEl>
                                          <p:spTgt spid="68"/>
                                        </p:tgtEl>
                                      </p:cBhvr>
                                    </p:animEffect>
                                  </p:childTnLst>
                                </p:cTn>
                              </p:par>
                              <p:par>
                                <p:cTn id="129" presetID="22" presetClass="entr" presetSubtype="8" fill="hold" nodeType="withEffect">
                                  <p:stCondLst>
                                    <p:cond delay="0"/>
                                  </p:stCondLst>
                                  <p:childTnLst>
                                    <p:set>
                                      <p:cBhvr>
                                        <p:cTn id="130" dur="1" fill="hold">
                                          <p:stCondLst>
                                            <p:cond delay="0"/>
                                          </p:stCondLst>
                                        </p:cTn>
                                        <p:tgtEl>
                                          <p:spTgt spid="67"/>
                                        </p:tgtEl>
                                        <p:attrNameLst>
                                          <p:attrName>style.visibility</p:attrName>
                                        </p:attrNameLst>
                                      </p:cBhvr>
                                      <p:to>
                                        <p:strVal val="visible"/>
                                      </p:to>
                                    </p:set>
                                    <p:animEffect transition="in" filter="wipe(left)">
                                      <p:cBhvr>
                                        <p:cTn id="131"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68" grpId="1" animBg="1"/>
      <p:bldP spid="169" grpId="0" animBg="1"/>
      <p:bldP spid="169" grpId="1" animBg="1"/>
      <p:bldP spid="121" grpId="0"/>
      <p:bldP spid="43" grpId="0"/>
      <p:bldP spid="71" grpId="0"/>
      <p:bldP spid="76" grpId="0"/>
      <p:bldP spid="148" grpId="0" animBg="1"/>
      <p:bldP spid="148" grpId="1" animBg="1"/>
      <p:bldP spid="157" grpId="0" animBg="1"/>
      <p:bldP spid="157" grpId="1" animBg="1"/>
      <p:bldP spid="159" grpId="0" animBg="1"/>
      <p:bldP spid="159" grpId="1" animBg="1"/>
      <p:bldP spid="62" grpId="0"/>
      <p:bldP spid="47" grpId="0" animBg="1"/>
      <p:bldP spid="48" grpId="0" animBg="1"/>
      <p:bldP spid="49" grpId="0" animBg="1"/>
      <p:bldP spid="59" grpId="0" animBg="1"/>
      <p:bldP spid="66" grpId="0"/>
      <p:bldP spid="68" grpId="0"/>
      <p:bldP spid="69" grpId="0" animBg="1"/>
      <p:bldP spid="70" grpId="0" animBg="1"/>
      <p:bldP spid="78" grpId="0" animBg="1"/>
      <p:bldP spid="79"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77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dirty="0" smtClean="0">
                <a:solidFill>
                  <a:prstClr val="black"/>
                </a:solidFill>
                <a:latin typeface="Cambria" panose="02040503050406030204" pitchFamily="18" charset="0"/>
              </a:rPr>
              <a:t>Accessing Highly-charged Rows</a:t>
            </a:r>
            <a:endParaRPr lang="en-US" dirty="0">
              <a:solidFill>
                <a:prstClr val="black"/>
              </a:solidFill>
              <a:latin typeface="Cambria" panose="02040503050406030204" pitchFamily="18" charset="0"/>
            </a:endParaRPr>
          </a:p>
        </p:txBody>
      </p:sp>
      <p:grpSp>
        <p:nvGrpSpPr>
          <p:cNvPr id="41" name="Group 40"/>
          <p:cNvGrpSpPr/>
          <p:nvPr/>
        </p:nvGrpSpPr>
        <p:grpSpPr>
          <a:xfrm>
            <a:off x="685801" y="3955534"/>
            <a:ext cx="8301152" cy="921266"/>
            <a:chOff x="2743849" y="3427979"/>
            <a:chExt cx="6243104" cy="921266"/>
          </a:xfrm>
        </p:grpSpPr>
        <p:sp>
          <p:nvSpPr>
            <p:cNvPr id="45" name="Rectangle 4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6"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47" name="Group 46"/>
          <p:cNvGrpSpPr/>
          <p:nvPr/>
        </p:nvGrpSpPr>
        <p:grpSpPr>
          <a:xfrm>
            <a:off x="685801" y="2127753"/>
            <a:ext cx="8229599" cy="920247"/>
            <a:chOff x="2751424" y="1600198"/>
            <a:chExt cx="6235662" cy="920247"/>
          </a:xfrm>
        </p:grpSpPr>
        <p:sp>
          <p:nvSpPr>
            <p:cNvPr id="48" name="Rectangle 47"/>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9" name="67Text"/>
            <p:cNvSpPr txBox="1"/>
            <p:nvPr/>
          </p:nvSpPr>
          <p:spPr>
            <a:xfrm>
              <a:off x="7620000" y="1606045"/>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50" name="TextBox 44"/>
          <p:cNvSpPr txBox="1"/>
          <p:nvPr/>
        </p:nvSpPr>
        <p:spPr>
          <a:xfrm>
            <a:off x="8382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51" name="Straight Arrow Connector 50"/>
          <p:cNvCxnSpPr/>
          <p:nvPr/>
        </p:nvCxnSpPr>
        <p:spPr>
          <a:xfrm flipV="1">
            <a:off x="680004" y="4869937"/>
            <a:ext cx="8253069" cy="1372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2"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53" name="67Text"/>
          <p:cNvSpPr txBox="1"/>
          <p:nvPr/>
        </p:nvSpPr>
        <p:spPr>
          <a:xfrm rot="16200000">
            <a:off x="-916789"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54" name="Straight Arrow Connector 53"/>
          <p:cNvCxnSpPr/>
          <p:nvPr/>
        </p:nvCxnSpPr>
        <p:spPr>
          <a:xfrm flipH="1" flipV="1">
            <a:off x="685800"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5" name="TextBox 44"/>
          <p:cNvSpPr txBox="1"/>
          <p:nvPr/>
        </p:nvSpPr>
        <p:spPr>
          <a:xfrm>
            <a:off x="685800"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69" name="67Text"/>
          <p:cNvSpPr txBox="1"/>
          <p:nvPr/>
        </p:nvSpPr>
        <p:spPr>
          <a:xfrm>
            <a:off x="2438400"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0" name="Straight Arrow Connector 69"/>
          <p:cNvCxnSpPr/>
          <p:nvPr/>
        </p:nvCxnSpPr>
        <p:spPr>
          <a:xfrm flipH="1">
            <a:off x="4638165"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3" name="67Text"/>
          <p:cNvSpPr txBox="1"/>
          <p:nvPr/>
        </p:nvSpPr>
        <p:spPr>
          <a:xfrm>
            <a:off x="4884572"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77" name="Straight Arrow Connector 76"/>
          <p:cNvCxnSpPr/>
          <p:nvPr/>
        </p:nvCxnSpPr>
        <p:spPr>
          <a:xfrm>
            <a:off x="6470373"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64480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19" name="Group 18"/>
          <p:cNvGrpSpPr/>
          <p:nvPr/>
        </p:nvGrpSpPr>
        <p:grpSpPr>
          <a:xfrm>
            <a:off x="685800" y="2115312"/>
            <a:ext cx="4695460" cy="720352"/>
            <a:chOff x="2782710" y="2115312"/>
            <a:chExt cx="4695460" cy="720352"/>
          </a:xfrm>
        </p:grpSpPr>
        <p:cxnSp>
          <p:nvCxnSpPr>
            <p:cNvPr id="89" name="Straight Arrow Connector 88"/>
            <p:cNvCxnSpPr/>
            <p:nvPr/>
          </p:nvCxnSpPr>
          <p:spPr>
            <a:xfrm>
              <a:off x="2782710" y="2145963"/>
              <a:ext cx="91440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p:nvPr/>
          </p:nvCxnSpPr>
          <p:spPr>
            <a:xfrm>
              <a:off x="3717431" y="2148707"/>
              <a:ext cx="681099" cy="676948"/>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flipV="1">
              <a:off x="4417970" y="2119251"/>
              <a:ext cx="2247893" cy="716413"/>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668910" y="2115312"/>
              <a:ext cx="80926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a:off x="741560" y="2119251"/>
            <a:ext cx="3827393" cy="1351313"/>
            <a:chOff x="2774373" y="2119251"/>
            <a:chExt cx="3827393" cy="1351313"/>
          </a:xfrm>
        </p:grpSpPr>
        <p:cxnSp>
          <p:nvCxnSpPr>
            <p:cNvPr id="91" name="Straight Arrow Connector 90"/>
            <p:cNvCxnSpPr/>
            <p:nvPr/>
          </p:nvCxnSpPr>
          <p:spPr>
            <a:xfrm flipV="1">
              <a:off x="3737080" y="3134591"/>
              <a:ext cx="758324" cy="328264"/>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a:off x="2774373" y="3470564"/>
              <a:ext cx="911353" cy="0"/>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p:nvPr/>
          </p:nvCxnSpPr>
          <p:spPr>
            <a:xfrm flipV="1">
              <a:off x="4551633" y="2119251"/>
              <a:ext cx="2050133" cy="992643"/>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grpSp>
      <p:cxnSp>
        <p:nvCxnSpPr>
          <p:cNvPr id="62" name="Straight Arrow Connector 61"/>
          <p:cNvCxnSpPr/>
          <p:nvPr/>
        </p:nvCxnSpPr>
        <p:spPr>
          <a:xfrm flipV="1">
            <a:off x="741560" y="2766719"/>
            <a:ext cx="7259440" cy="2847"/>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72" name="Rectangle 71"/>
          <p:cNvSpPr/>
          <p:nvPr/>
        </p:nvSpPr>
        <p:spPr>
          <a:xfrm>
            <a:off x="1287519"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74" name="Rectangle 73"/>
          <p:cNvSpPr/>
          <p:nvPr/>
        </p:nvSpPr>
        <p:spPr>
          <a:xfrm>
            <a:off x="5394438"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75" name="Straight Arrow Connector 74"/>
          <p:cNvCxnSpPr>
            <a:stCxn id="72" idx="3"/>
            <a:endCxn id="71" idx="1"/>
          </p:cNvCxnSpPr>
          <p:nvPr/>
        </p:nvCxnSpPr>
        <p:spPr>
          <a:xfrm>
            <a:off x="2133600" y="5719230"/>
            <a:ext cx="167640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2414196" y="53178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82" name="Straight Arrow Connector 81"/>
          <p:cNvCxnSpPr/>
          <p:nvPr/>
        </p:nvCxnSpPr>
        <p:spPr>
          <a:xfrm>
            <a:off x="1676400" y="6400800"/>
            <a:ext cx="4148959"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83" name="67Text"/>
          <p:cNvSpPr txBox="1"/>
          <p:nvPr/>
        </p:nvSpPr>
        <p:spPr>
          <a:xfrm>
            <a:off x="3328596"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sp>
        <p:nvSpPr>
          <p:cNvPr id="84" name="Rectangle 83"/>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85" name="Rectangle 84"/>
          <p:cNvSpPr/>
          <p:nvPr/>
        </p:nvSpPr>
        <p:spPr>
          <a:xfrm>
            <a:off x="5402319" y="5529397"/>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sp>
        <p:nvSpPr>
          <p:cNvPr id="8" name="Oval 7"/>
          <p:cNvSpPr/>
          <p:nvPr/>
        </p:nvSpPr>
        <p:spPr>
          <a:xfrm>
            <a:off x="4152900" y="26618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6" name="Oval 85"/>
          <p:cNvSpPr/>
          <p:nvPr/>
        </p:nvSpPr>
        <p:spPr>
          <a:xfrm>
            <a:off x="5486400"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87" name="Straight Arrow Connector 86"/>
          <p:cNvCxnSpPr>
            <a:stCxn id="8" idx="0"/>
          </p:cNvCxnSpPr>
          <p:nvPr/>
        </p:nvCxnSpPr>
        <p:spPr>
          <a:xfrm flipH="1" flipV="1">
            <a:off x="3848100" y="1651477"/>
            <a:ext cx="402839" cy="101034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a:stCxn id="86" idx="7"/>
            <a:endCxn id="98" idx="2"/>
          </p:cNvCxnSpPr>
          <p:nvPr/>
        </p:nvCxnSpPr>
        <p:spPr>
          <a:xfrm flipV="1">
            <a:off x="5653763" y="1644565"/>
            <a:ext cx="1108315"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p:nvPr/>
        </p:nvCxnSpPr>
        <p:spPr>
          <a:xfrm>
            <a:off x="1671322" y="4800600"/>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97" name="67Text"/>
          <p:cNvSpPr txBox="1"/>
          <p:nvPr/>
        </p:nvSpPr>
        <p:spPr>
          <a:xfrm>
            <a:off x="2514600"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98" name="67Text"/>
          <p:cNvSpPr txBox="1"/>
          <p:nvPr/>
        </p:nvSpPr>
        <p:spPr>
          <a:xfrm>
            <a:off x="5436167" y="914400"/>
            <a:ext cx="2651822"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Precharge</a:t>
            </a:r>
          </a:p>
        </p:txBody>
      </p:sp>
      <p:cxnSp>
        <p:nvCxnSpPr>
          <p:cNvPr id="101" name="Straight Arrow Connector 100"/>
          <p:cNvCxnSpPr/>
          <p:nvPr/>
        </p:nvCxnSpPr>
        <p:spPr>
          <a:xfrm flipV="1">
            <a:off x="3254761" y="1638640"/>
            <a:ext cx="216499" cy="123867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0" name="Oval 99"/>
          <p:cNvSpPr/>
          <p:nvPr/>
        </p:nvSpPr>
        <p:spPr>
          <a:xfrm>
            <a:off x="4433834" y="2036064"/>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9" name="Oval 98"/>
          <p:cNvSpPr/>
          <p:nvPr/>
        </p:nvSpPr>
        <p:spPr>
          <a:xfrm>
            <a:off x="3156722" y="2661820"/>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102" name="Straight Arrow Connector 101"/>
          <p:cNvCxnSpPr>
            <a:stCxn id="100" idx="7"/>
          </p:cNvCxnSpPr>
          <p:nvPr/>
        </p:nvCxnSpPr>
        <p:spPr>
          <a:xfrm flipV="1">
            <a:off x="4601197" y="1651477"/>
            <a:ext cx="834970" cy="41614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03" name="Group 102"/>
          <p:cNvGrpSpPr/>
          <p:nvPr/>
        </p:nvGrpSpPr>
        <p:grpSpPr>
          <a:xfrm>
            <a:off x="685800" y="2590800"/>
            <a:ext cx="925633" cy="903652"/>
            <a:chOff x="2733751" y="1688418"/>
            <a:chExt cx="925633" cy="903652"/>
          </a:xfrm>
        </p:grpSpPr>
        <p:cxnSp>
          <p:nvCxnSpPr>
            <p:cNvPr id="104" name="Straight Arrow Connector 103"/>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6" name="Group 105"/>
          <p:cNvGrpSpPr/>
          <p:nvPr/>
        </p:nvGrpSpPr>
        <p:grpSpPr>
          <a:xfrm>
            <a:off x="1629882" y="2590800"/>
            <a:ext cx="1646718" cy="907533"/>
            <a:chOff x="3644559" y="2115894"/>
            <a:chExt cx="1646718" cy="907533"/>
          </a:xfrm>
        </p:grpSpPr>
        <p:cxnSp>
          <p:nvCxnSpPr>
            <p:cNvPr id="107" name="Straight Arrow Connector 106"/>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9" name="Group 108"/>
          <p:cNvGrpSpPr/>
          <p:nvPr/>
        </p:nvGrpSpPr>
        <p:grpSpPr>
          <a:xfrm>
            <a:off x="3314506" y="2159966"/>
            <a:ext cx="2324294" cy="1102967"/>
            <a:chOff x="4565094" y="1593888"/>
            <a:chExt cx="2324294" cy="1102967"/>
          </a:xfrm>
        </p:grpSpPr>
        <p:cxnSp>
          <p:nvCxnSpPr>
            <p:cNvPr id="110" name="Straight Arrow Connector 109"/>
            <p:cNvCxnSpPr/>
            <p:nvPr/>
          </p:nvCxnSpPr>
          <p:spPr>
            <a:xfrm flipV="1">
              <a:off x="4565094" y="1593888"/>
              <a:ext cx="2324294" cy="110296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1" name="Straight Arrow Connector 110"/>
            <p:cNvCxnSpPr/>
            <p:nvPr/>
          </p:nvCxnSpPr>
          <p:spPr>
            <a:xfrm flipV="1">
              <a:off x="4565095" y="1593888"/>
              <a:ext cx="2228967" cy="959708"/>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112" name="Group 111"/>
          <p:cNvGrpSpPr/>
          <p:nvPr/>
        </p:nvGrpSpPr>
        <p:grpSpPr>
          <a:xfrm>
            <a:off x="5639046" y="2145963"/>
            <a:ext cx="971304" cy="1239630"/>
            <a:chOff x="6485612" y="1383963"/>
            <a:chExt cx="971304" cy="1239630"/>
          </a:xfrm>
        </p:grpSpPr>
        <p:cxnSp>
          <p:nvCxnSpPr>
            <p:cNvPr id="113" name="Straight Arrow Connector 112"/>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264165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2" fill="hold" nodeType="clickEffect">
                                  <p:stCondLst>
                                    <p:cond delay="0"/>
                                  </p:stCondLst>
                                  <p:childTnLst>
                                    <p:animEffect transition="out" filter="wipe(right)">
                                      <p:cBhvr>
                                        <p:cTn id="6" dur="500"/>
                                        <p:tgtEl>
                                          <p:spTgt spid="112"/>
                                        </p:tgtEl>
                                      </p:cBhvr>
                                    </p:animEffect>
                                    <p:set>
                                      <p:cBhvr>
                                        <p:cTn id="7" dur="1" fill="hold">
                                          <p:stCondLst>
                                            <p:cond delay="499"/>
                                          </p:stCondLst>
                                        </p:cTn>
                                        <p:tgtEl>
                                          <p:spTgt spid="112"/>
                                        </p:tgtEl>
                                        <p:attrNameLst>
                                          <p:attrName>style.visibility</p:attrName>
                                        </p:attrNameLst>
                                      </p:cBhvr>
                                      <p:to>
                                        <p:strVal val="hidden"/>
                                      </p:to>
                                    </p:set>
                                  </p:childTnLst>
                                </p:cTn>
                              </p:par>
                            </p:childTnLst>
                          </p:cTn>
                        </p:par>
                        <p:par>
                          <p:cTn id="8" fill="hold">
                            <p:stCondLst>
                              <p:cond delay="500"/>
                            </p:stCondLst>
                            <p:childTnLst>
                              <p:par>
                                <p:cTn id="9" presetID="22" presetClass="exit" presetSubtype="2" fill="hold" nodeType="afterEffect">
                                  <p:stCondLst>
                                    <p:cond delay="0"/>
                                  </p:stCondLst>
                                  <p:childTnLst>
                                    <p:animEffect transition="out" filter="wipe(right)">
                                      <p:cBhvr>
                                        <p:cTn id="10" dur="500"/>
                                        <p:tgtEl>
                                          <p:spTgt spid="109"/>
                                        </p:tgtEl>
                                      </p:cBhvr>
                                    </p:animEffect>
                                    <p:set>
                                      <p:cBhvr>
                                        <p:cTn id="11" dur="1" fill="hold">
                                          <p:stCondLst>
                                            <p:cond delay="499"/>
                                          </p:stCondLst>
                                        </p:cTn>
                                        <p:tgtEl>
                                          <p:spTgt spid="109"/>
                                        </p:tgtEl>
                                        <p:attrNameLst>
                                          <p:attrName>style.visibility</p:attrName>
                                        </p:attrNameLst>
                                      </p:cBhvr>
                                      <p:to>
                                        <p:strVal val="hidden"/>
                                      </p:to>
                                    </p:set>
                                  </p:childTnLst>
                                </p:cTn>
                              </p:par>
                            </p:childTnLst>
                          </p:cTn>
                        </p:par>
                        <p:par>
                          <p:cTn id="12" fill="hold">
                            <p:stCondLst>
                              <p:cond delay="1000"/>
                            </p:stCondLst>
                            <p:childTnLst>
                              <p:par>
                                <p:cTn id="13" presetID="22" presetClass="exit" presetSubtype="2" fill="hold" nodeType="afterEffect">
                                  <p:stCondLst>
                                    <p:cond delay="0"/>
                                  </p:stCondLst>
                                  <p:childTnLst>
                                    <p:animEffect transition="out" filter="wipe(right)">
                                      <p:cBhvr>
                                        <p:cTn id="14" dur="500"/>
                                        <p:tgtEl>
                                          <p:spTgt spid="106"/>
                                        </p:tgtEl>
                                      </p:cBhvr>
                                    </p:animEffect>
                                    <p:set>
                                      <p:cBhvr>
                                        <p:cTn id="15" dur="1" fill="hold">
                                          <p:stCondLst>
                                            <p:cond delay="499"/>
                                          </p:stCondLst>
                                        </p:cTn>
                                        <p:tgtEl>
                                          <p:spTgt spid="106"/>
                                        </p:tgtEl>
                                        <p:attrNameLst>
                                          <p:attrName>style.visibility</p:attrName>
                                        </p:attrNameLst>
                                      </p:cBhvr>
                                      <p:to>
                                        <p:strVal val="hidden"/>
                                      </p:to>
                                    </p:set>
                                  </p:childTnLst>
                                </p:cTn>
                              </p:par>
                            </p:childTnLst>
                          </p:cTn>
                        </p:par>
                        <p:par>
                          <p:cTn id="16" fill="hold">
                            <p:stCondLst>
                              <p:cond delay="1500"/>
                            </p:stCondLst>
                            <p:childTnLst>
                              <p:par>
                                <p:cTn id="17" presetID="22" presetClass="exit" presetSubtype="2" fill="hold" nodeType="afterEffect">
                                  <p:stCondLst>
                                    <p:cond delay="0"/>
                                  </p:stCondLst>
                                  <p:childTnLst>
                                    <p:animEffect transition="out" filter="wipe(right)">
                                      <p:cBhvr>
                                        <p:cTn id="18" dur="500"/>
                                        <p:tgtEl>
                                          <p:spTgt spid="103"/>
                                        </p:tgtEl>
                                      </p:cBhvr>
                                    </p:animEffect>
                                    <p:set>
                                      <p:cBhvr>
                                        <p:cTn id="19" dur="1" fill="hold">
                                          <p:stCondLst>
                                            <p:cond delay="499"/>
                                          </p:stCondLst>
                                        </p:cTn>
                                        <p:tgtEl>
                                          <p:spTgt spid="10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2000"/>
                                        <p:tgtEl>
                                          <p:spTgt spid="19"/>
                                        </p:tgtEl>
                                      </p:cBhvr>
                                    </p:animEffect>
                                  </p:childTnLst>
                                </p:cTn>
                              </p:par>
                              <p:par>
                                <p:cTn id="25" presetID="22" presetClass="entr" presetSubtype="8"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2000"/>
                                        <p:tgtEl>
                                          <p:spTgt spid="22"/>
                                        </p:tgtEl>
                                      </p:cBhvr>
                                    </p:animEffect>
                                  </p:childTnLst>
                                </p:cTn>
                              </p:par>
                              <p:par>
                                <p:cTn id="28" presetID="3" presetClass="emph" presetSubtype="2" fill="hold" grpId="0" nodeType="withEffect">
                                  <p:stCondLst>
                                    <p:cond delay="0"/>
                                  </p:stCondLst>
                                  <p:childTnLst>
                                    <p:animClr clrSpc="rgb" dir="cw">
                                      <p:cBhvr override="childStyle">
                                        <p:cTn id="29" dur="1300" fill="hold"/>
                                        <p:tgtEl>
                                          <p:spTgt spid="50"/>
                                        </p:tgtEl>
                                        <p:attrNameLst>
                                          <p:attrName>style.color</p:attrName>
                                        </p:attrNameLst>
                                      </p:cBhvr>
                                      <p:to>
                                        <a:srgbClr val="00B050"/>
                                      </p:to>
                                    </p:animClr>
                                  </p:childTnLst>
                                </p:cTn>
                              </p:par>
                              <p:par>
                                <p:cTn id="30" presetID="3" presetClass="emph" presetSubtype="2" fill="hold" grpId="0" nodeType="withEffect">
                                  <p:stCondLst>
                                    <p:cond delay="0"/>
                                  </p:stCondLst>
                                  <p:childTnLst>
                                    <p:animClr clrSpc="rgb" dir="cw">
                                      <p:cBhvr override="childStyle">
                                        <p:cTn id="31" dur="1300" fill="hold"/>
                                        <p:tgtEl>
                                          <p:spTgt spid="55"/>
                                        </p:tgtEl>
                                        <p:attrNameLst>
                                          <p:attrName>style.color</p:attrName>
                                        </p:attrNameLst>
                                      </p:cBhvr>
                                      <p:to>
                                        <a:srgbClr val="00B050"/>
                                      </p:to>
                                    </p:animClr>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99"/>
                                        </p:tgtEl>
                                        <p:attrNameLst>
                                          <p:attrName>style.visibility</p:attrName>
                                        </p:attrNameLst>
                                      </p:cBhvr>
                                      <p:to>
                                        <p:strVal val="visible"/>
                                      </p:to>
                                    </p:set>
                                    <p:animEffect transition="in" filter="fade">
                                      <p:cBhvr>
                                        <p:cTn id="36" dur="500"/>
                                        <p:tgtEl>
                                          <p:spTgt spid="99"/>
                                        </p:tgtEl>
                                      </p:cBhvr>
                                    </p:animEffect>
                                  </p:childTnLst>
                                </p:cTn>
                              </p:par>
                              <p:par>
                                <p:cTn id="37" presetID="10" presetClass="entr" presetSubtype="0" fill="hold" nodeType="withEffect">
                                  <p:stCondLst>
                                    <p:cond delay="0"/>
                                  </p:stCondLst>
                                  <p:childTnLst>
                                    <p:set>
                                      <p:cBhvr>
                                        <p:cTn id="38" dur="1" fill="hold">
                                          <p:stCondLst>
                                            <p:cond delay="0"/>
                                          </p:stCondLst>
                                        </p:cTn>
                                        <p:tgtEl>
                                          <p:spTgt spid="101"/>
                                        </p:tgtEl>
                                        <p:attrNameLst>
                                          <p:attrName>style.visibility</p:attrName>
                                        </p:attrNameLst>
                                      </p:cBhvr>
                                      <p:to>
                                        <p:strVal val="visible"/>
                                      </p:to>
                                    </p:set>
                                    <p:animEffect transition="in" filter="fade">
                                      <p:cBhvr>
                                        <p:cTn id="39" dur="500"/>
                                        <p:tgtEl>
                                          <p:spTgt spid="10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0"/>
                                        </p:tgtEl>
                                        <p:attrNameLst>
                                          <p:attrName>style.visibility</p:attrName>
                                        </p:attrNameLst>
                                      </p:cBhvr>
                                      <p:to>
                                        <p:strVal val="visible"/>
                                      </p:to>
                                    </p:set>
                                    <p:animEffect transition="in" filter="fade">
                                      <p:cBhvr>
                                        <p:cTn id="42" dur="500"/>
                                        <p:tgtEl>
                                          <p:spTgt spid="100"/>
                                        </p:tgtEl>
                                      </p:cBhvr>
                                    </p:animEffect>
                                  </p:childTnLst>
                                </p:cTn>
                              </p:par>
                              <p:par>
                                <p:cTn id="43" presetID="10" presetClass="entr" presetSubtype="0" fill="hold" nodeType="withEffect">
                                  <p:stCondLst>
                                    <p:cond delay="0"/>
                                  </p:stCondLst>
                                  <p:childTnLst>
                                    <p:set>
                                      <p:cBhvr>
                                        <p:cTn id="44" dur="1" fill="hold">
                                          <p:stCondLst>
                                            <p:cond delay="0"/>
                                          </p:stCondLst>
                                        </p:cTn>
                                        <p:tgtEl>
                                          <p:spTgt spid="102"/>
                                        </p:tgtEl>
                                        <p:attrNameLst>
                                          <p:attrName>style.visibility</p:attrName>
                                        </p:attrNameLst>
                                      </p:cBhvr>
                                      <p:to>
                                        <p:strVal val="visible"/>
                                      </p:to>
                                    </p:set>
                                    <p:animEffect transition="in" filter="fade">
                                      <p:cBhvr>
                                        <p:cTn id="45" dur="500"/>
                                        <p:tgtEl>
                                          <p:spTgt spid="102"/>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mph" presetSubtype="0" grpId="0" nodeType="clickEffect">
                                  <p:stCondLst>
                                    <p:cond delay="0"/>
                                  </p:stCondLst>
                                  <p:childTnLst>
                                    <p:set>
                                      <p:cBhvr rctx="PPT">
                                        <p:cTn id="49" dur="indefinite"/>
                                        <p:tgtEl>
                                          <p:spTgt spid="71"/>
                                        </p:tgtEl>
                                        <p:attrNameLst>
                                          <p:attrName>style.opacity</p:attrName>
                                        </p:attrNameLst>
                                      </p:cBhvr>
                                      <p:to>
                                        <p:strVal val="0.5"/>
                                      </p:to>
                                    </p:set>
                                    <p:animEffect filter="image" prLst="opacity: 0.5">
                                      <p:cBhvr rctx="IE">
                                        <p:cTn id="50" dur="indefinite"/>
                                        <p:tgtEl>
                                          <p:spTgt spid="71"/>
                                        </p:tgtEl>
                                      </p:cBhvr>
                                    </p:animEffect>
                                  </p:childTnLst>
                                </p:cTn>
                              </p:par>
                              <p:par>
                                <p:cTn id="51" presetID="1" presetClass="entr" presetSubtype="0" fill="hold" grpId="0" nodeType="withEffect">
                                  <p:stCondLst>
                                    <p:cond delay="0"/>
                                  </p:stCondLst>
                                  <p:childTnLst>
                                    <p:set>
                                      <p:cBhvr>
                                        <p:cTn id="52" dur="1" fill="hold">
                                          <p:stCondLst>
                                            <p:cond delay="0"/>
                                          </p:stCondLst>
                                        </p:cTn>
                                        <p:tgtEl>
                                          <p:spTgt spid="84"/>
                                        </p:tgtEl>
                                        <p:attrNameLst>
                                          <p:attrName>style.visibility</p:attrName>
                                        </p:attrNameLst>
                                      </p:cBhvr>
                                      <p:to>
                                        <p:strVal val="visible"/>
                                      </p:to>
                                    </p:set>
                                  </p:childTnLst>
                                </p:cTn>
                              </p:par>
                              <p:par>
                                <p:cTn id="53" presetID="35" presetClass="path" presetSubtype="0" accel="50000" decel="50000" fill="hold" grpId="1" nodeType="withEffect">
                                  <p:stCondLst>
                                    <p:cond delay="0"/>
                                  </p:stCondLst>
                                  <p:childTnLst>
                                    <p:animMotion origin="layout" path="M 2.77778E-6 2.22222E-6 L -0.10452 -0.0007 " pathEditMode="relative" rAng="0" ptsTypes="AA">
                                      <p:cBhvr>
                                        <p:cTn id="54" dur="2000" fill="hold"/>
                                        <p:tgtEl>
                                          <p:spTgt spid="84"/>
                                        </p:tgtEl>
                                        <p:attrNameLst>
                                          <p:attrName>ppt_x</p:attrName>
                                          <p:attrName>ppt_y</p:attrName>
                                        </p:attrNameLst>
                                      </p:cBhvr>
                                      <p:rCtr x="-5226" y="-46"/>
                                    </p:animMotion>
                                  </p:childTnLst>
                                </p:cTn>
                              </p:par>
                              <p:par>
                                <p:cTn id="55" presetID="9" presetClass="emph" presetSubtype="0" grpId="0" nodeType="withEffect">
                                  <p:stCondLst>
                                    <p:cond delay="0"/>
                                  </p:stCondLst>
                                  <p:childTnLst>
                                    <p:set>
                                      <p:cBhvr rctx="PPT">
                                        <p:cTn id="56" dur="indefinite"/>
                                        <p:tgtEl>
                                          <p:spTgt spid="74"/>
                                        </p:tgtEl>
                                        <p:attrNameLst>
                                          <p:attrName>style.opacity</p:attrName>
                                        </p:attrNameLst>
                                      </p:cBhvr>
                                      <p:to>
                                        <p:strVal val="0.5"/>
                                      </p:to>
                                    </p:set>
                                    <p:animEffect filter="image" prLst="opacity: 0.5">
                                      <p:cBhvr rctx="IE">
                                        <p:cTn id="57" dur="indefinite"/>
                                        <p:tgtEl>
                                          <p:spTgt spid="74"/>
                                        </p:tgtEl>
                                      </p:cBhvr>
                                    </p:animEffect>
                                  </p:childTnLst>
                                </p:cTn>
                              </p:par>
                              <p:par>
                                <p:cTn id="58" presetID="1" presetClass="entr" presetSubtype="0" fill="hold" grpId="0" nodeType="withEffect">
                                  <p:stCondLst>
                                    <p:cond delay="0"/>
                                  </p:stCondLst>
                                  <p:childTnLst>
                                    <p:set>
                                      <p:cBhvr>
                                        <p:cTn id="59" dur="1" fill="hold">
                                          <p:stCondLst>
                                            <p:cond delay="0"/>
                                          </p:stCondLst>
                                        </p:cTn>
                                        <p:tgtEl>
                                          <p:spTgt spid="85"/>
                                        </p:tgtEl>
                                        <p:attrNameLst>
                                          <p:attrName>style.visibility</p:attrName>
                                        </p:attrNameLst>
                                      </p:cBhvr>
                                      <p:to>
                                        <p:strVal val="visible"/>
                                      </p:to>
                                    </p:set>
                                  </p:childTnLst>
                                </p:cTn>
                              </p:par>
                              <p:par>
                                <p:cTn id="60" presetID="35" presetClass="path" presetSubtype="0" accel="50000" decel="50000" fill="hold" grpId="1" nodeType="withEffect">
                                  <p:stCondLst>
                                    <p:cond delay="0"/>
                                  </p:stCondLst>
                                  <p:childTnLst>
                                    <p:animMotion origin="layout" path="M 8.33333E-7 2.22222E-6 L -0.12031 -0.0007 " pathEditMode="relative" rAng="0" ptsTypes="AA">
                                      <p:cBhvr>
                                        <p:cTn id="61" dur="2000" fill="hold"/>
                                        <p:tgtEl>
                                          <p:spTgt spid="85"/>
                                        </p:tgtEl>
                                        <p:attrNameLst>
                                          <p:attrName>ppt_x</p:attrName>
                                          <p:attrName>ppt_y</p:attrName>
                                        </p:attrNameLst>
                                      </p:cBhvr>
                                      <p:rCtr x="-6024" y="-46"/>
                                    </p:animMotion>
                                  </p:childTnLst>
                                </p:cTn>
                              </p:par>
                              <p:par>
                                <p:cTn id="62" presetID="1" presetClass="emph" presetSubtype="2" fill="hold" nodeType="withEffect">
                                  <p:stCondLst>
                                    <p:cond delay="0"/>
                                  </p:stCondLst>
                                  <p:childTnLst>
                                    <p:animClr clrSpc="rgb" dir="cw">
                                      <p:cBhvr>
                                        <p:cTn id="63" dur="1000" fill="hold"/>
                                        <p:tgtEl>
                                          <p:spTgt spid="85"/>
                                        </p:tgtEl>
                                        <p:attrNameLst>
                                          <p:attrName>fillcolor</p:attrName>
                                        </p:attrNameLst>
                                      </p:cBhvr>
                                      <p:to>
                                        <a:srgbClr val="00B050"/>
                                      </p:to>
                                    </p:animClr>
                                    <p:set>
                                      <p:cBhvr>
                                        <p:cTn id="64" dur="1000" fill="hold"/>
                                        <p:tgtEl>
                                          <p:spTgt spid="85"/>
                                        </p:tgtEl>
                                        <p:attrNameLst>
                                          <p:attrName>fill.type</p:attrName>
                                        </p:attrNameLst>
                                      </p:cBhvr>
                                      <p:to>
                                        <p:strVal val="solid"/>
                                      </p:to>
                                    </p:set>
                                    <p:set>
                                      <p:cBhvr>
                                        <p:cTn id="65" dur="1000" fill="hold"/>
                                        <p:tgtEl>
                                          <p:spTgt spid="85"/>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84"/>
                                        </p:tgtEl>
                                        <p:attrNameLst>
                                          <p:attrName>fillcolor</p:attrName>
                                        </p:attrNameLst>
                                      </p:cBhvr>
                                      <p:to>
                                        <a:srgbClr val="00B050"/>
                                      </p:to>
                                    </p:animClr>
                                    <p:set>
                                      <p:cBhvr>
                                        <p:cTn id="68" dur="1000" fill="hold"/>
                                        <p:tgtEl>
                                          <p:spTgt spid="84"/>
                                        </p:tgtEl>
                                        <p:attrNameLst>
                                          <p:attrName>fill.type</p:attrName>
                                        </p:attrNameLst>
                                      </p:cBhvr>
                                      <p:to>
                                        <p:strVal val="solid"/>
                                      </p:to>
                                    </p:set>
                                    <p:set>
                                      <p:cBhvr>
                                        <p:cTn id="69" dur="1000" fill="hold"/>
                                        <p:tgtEl>
                                          <p:spTgt spid="8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5" grpId="0"/>
      <p:bldP spid="71" grpId="0" animBg="1"/>
      <p:bldP spid="74" grpId="0" animBg="1"/>
      <p:bldP spid="84" grpId="0" animBg="1"/>
      <p:bldP spid="84" grpId="1" animBg="1"/>
      <p:bldP spid="85" grpId="0" animBg="1"/>
      <p:bldP spid="85" grpId="1" animBg="1"/>
      <p:bldP spid="100" grpId="0" animBg="1"/>
      <p:bldP spid="99"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1</a:t>
            </a:r>
            <a:endParaRPr lang="en-US" dirty="0">
              <a:latin typeface="Cambria" pitchFamily="18" charset="0"/>
            </a:endParaRPr>
          </a:p>
        </p:txBody>
      </p:sp>
      <p:sp>
        <p:nvSpPr>
          <p:cNvPr id="3" name="Content Placeholder 2"/>
          <p:cNvSpPr>
            <a:spLocks noGrp="1"/>
          </p:cNvSpPr>
          <p:nvPr>
            <p:ph idx="1"/>
          </p:nvPr>
        </p:nvSpPr>
        <p:spPr/>
        <p:txBody>
          <a:bodyPr/>
          <a:lstStyle/>
          <a:p>
            <a:pPr marL="0" indent="0">
              <a:buNone/>
            </a:pPr>
            <a:r>
              <a:rPr lang="tr-TR" dirty="0" smtClean="0">
                <a:latin typeface="Cambria" pitchFamily="18" charset="0"/>
              </a:rPr>
              <a:t>A </a:t>
            </a:r>
            <a:r>
              <a:rPr lang="tr-TR" dirty="0">
                <a:solidFill>
                  <a:srgbClr val="FF0066"/>
                </a:solidFill>
                <a:latin typeface="Cambria" pitchFamily="18" charset="0"/>
              </a:rPr>
              <a:t>highly-charged</a:t>
            </a:r>
            <a:r>
              <a:rPr lang="en-US" dirty="0">
                <a:latin typeface="Cambria" pitchFamily="18" charset="0"/>
              </a:rPr>
              <a:t> </a:t>
            </a:r>
            <a:r>
              <a:rPr lang="tr-TR" dirty="0">
                <a:latin typeface="Cambria" pitchFamily="18" charset="0"/>
              </a:rPr>
              <a:t>DRAM </a:t>
            </a:r>
            <a:r>
              <a:rPr lang="en-US" dirty="0">
                <a:latin typeface="Cambria" pitchFamily="18" charset="0"/>
              </a:rPr>
              <a:t>row </a:t>
            </a:r>
            <a:r>
              <a:rPr lang="tr-TR" dirty="0">
                <a:latin typeface="Cambria" pitchFamily="18" charset="0"/>
              </a:rPr>
              <a:t>can be accessed with </a:t>
            </a:r>
            <a:r>
              <a:rPr lang="tr-TR" dirty="0">
                <a:solidFill>
                  <a:srgbClr val="0066FF"/>
                </a:solidFill>
                <a:latin typeface="Cambria" pitchFamily="18" charset="0"/>
              </a:rPr>
              <a:t>low </a:t>
            </a:r>
            <a:r>
              <a:rPr lang="tr-TR" dirty="0" smtClean="0">
                <a:solidFill>
                  <a:srgbClr val="0066FF"/>
                </a:solidFill>
                <a:latin typeface="Cambria" pitchFamily="18" charset="0"/>
              </a:rPr>
              <a:t>latency</a:t>
            </a:r>
          </a:p>
          <a:p>
            <a:pPr marL="457200" indent="-457200"/>
            <a:r>
              <a:rPr lang="tr-TR" sz="3200" dirty="0"/>
              <a:t>tRCD:</a:t>
            </a:r>
            <a:r>
              <a:rPr lang="tr-TR" sz="3200" b="1" dirty="0"/>
              <a:t> 44%</a:t>
            </a:r>
          </a:p>
          <a:p>
            <a:pPr marL="457200" indent="-457200"/>
            <a:r>
              <a:rPr lang="tr-TR" sz="3200" dirty="0"/>
              <a:t>tRAS:</a:t>
            </a:r>
            <a:r>
              <a:rPr lang="tr-TR" sz="3200" b="1" dirty="0"/>
              <a:t> 37</a:t>
            </a:r>
            <a:r>
              <a:rPr lang="tr-TR" sz="3200" b="1" dirty="0" smtClean="0"/>
              <a:t>%</a:t>
            </a:r>
            <a:endParaRPr lang="tr-TR" sz="3200" dirty="0">
              <a:solidFill>
                <a:srgbClr val="0066FF"/>
              </a:solidFill>
              <a:latin typeface="Cambria" pitchFamily="18" charset="0"/>
            </a:endParaRPr>
          </a:p>
          <a:p>
            <a:endParaRPr lang="en-US" i="1" dirty="0" smtClean="0">
              <a:latin typeface="Cambria" pitchFamily="18" charset="0"/>
            </a:endParaRPr>
          </a:p>
        </p:txBody>
      </p:sp>
      <p:sp>
        <p:nvSpPr>
          <p:cNvPr id="4" name="Down Arrow 3"/>
          <p:cNvSpPr/>
          <p:nvPr/>
        </p:nvSpPr>
        <p:spPr>
          <a:xfrm>
            <a:off x="3117572" y="2362200"/>
            <a:ext cx="463828" cy="762000"/>
          </a:xfrm>
          <a:prstGeom prst="downArrow">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TextBox 6"/>
          <p:cNvSpPr txBox="1"/>
          <p:nvPr/>
        </p:nvSpPr>
        <p:spPr>
          <a:xfrm>
            <a:off x="457200" y="4267200"/>
            <a:ext cx="8494721" cy="1754326"/>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5400" b="1" dirty="0" smtClean="0">
                <a:solidFill>
                  <a:prstClr val="black"/>
                </a:solidFill>
                <a:latin typeface="Calibri"/>
              </a:rPr>
              <a:t>How does a row become </a:t>
            </a:r>
            <a:r>
              <a:rPr lang="tr-TR" sz="5400" b="1" dirty="0" smtClean="0">
                <a:solidFill>
                  <a:srgbClr val="FF0066"/>
                </a:solidFill>
                <a:latin typeface="Calibri"/>
              </a:rPr>
              <a:t>highly-charged</a:t>
            </a:r>
            <a:r>
              <a:rPr lang="tr-TR" sz="5400" b="1" dirty="0" smtClean="0">
                <a:solidFill>
                  <a:prstClr val="black"/>
                </a:solidFill>
                <a:latin typeface="Calibri"/>
              </a:rPr>
              <a:t>?</a:t>
            </a:r>
            <a:endParaRPr lang="en-US" sz="5400" b="1" dirty="0">
              <a:solidFill>
                <a:prstClr val="black"/>
              </a:solidFill>
              <a:latin typeface="Calibri"/>
            </a:endParaRPr>
          </a:p>
        </p:txBody>
      </p:sp>
    </p:spTree>
    <p:extLst>
      <p:ext uri="{BB962C8B-B14F-4D97-AF65-F5344CB8AC3E}">
        <p14:creationId xmlns:p14="http://schemas.microsoft.com/office/powerpoint/2010/main" val="17238950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7"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550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b="1" dirty="0" smtClean="0">
                <a:solidFill>
                  <a:prstClr val="black"/>
                </a:solidFill>
                <a:latin typeface="Cambria" panose="02040503050406030204" pitchFamily="18" charset="0"/>
              </a:rPr>
              <a:t>How Does</a:t>
            </a:r>
            <a:r>
              <a:rPr lang="en-US" b="1" dirty="0" smtClean="0">
                <a:solidFill>
                  <a:prstClr val="black"/>
                </a:solidFill>
                <a:latin typeface="Cambria" panose="02040503050406030204" pitchFamily="18" charset="0"/>
              </a:rPr>
              <a:t> </a:t>
            </a:r>
            <a:r>
              <a:rPr lang="tr-TR" b="1" dirty="0" smtClean="0">
                <a:solidFill>
                  <a:prstClr val="black"/>
                </a:solidFill>
                <a:latin typeface="Cambria" panose="02040503050406030204" pitchFamily="18" charset="0"/>
              </a:rPr>
              <a:t>a</a:t>
            </a:r>
            <a:r>
              <a:rPr lang="en-US" b="1" dirty="0" smtClean="0">
                <a:solidFill>
                  <a:prstClr val="black"/>
                </a:solidFill>
                <a:latin typeface="Cambria" panose="02040503050406030204" pitchFamily="18" charset="0"/>
              </a:rPr>
              <a:t> Row </a:t>
            </a:r>
            <a:r>
              <a:rPr lang="tr-TR" b="1" dirty="0" smtClean="0">
                <a:solidFill>
                  <a:prstClr val="black"/>
                </a:solidFill>
                <a:latin typeface="Cambria" panose="02040503050406030204" pitchFamily="18" charset="0"/>
              </a:rPr>
              <a:t>Become </a:t>
            </a:r>
            <a:r>
              <a:rPr lang="en-US" b="1" dirty="0" smtClean="0">
                <a:solidFill>
                  <a:prstClr val="black"/>
                </a:solidFill>
                <a:latin typeface="Cambria" panose="02040503050406030204" pitchFamily="18" charset="0"/>
              </a:rPr>
              <a:t>H</a:t>
            </a:r>
            <a:r>
              <a:rPr lang="tr-TR" b="1" dirty="0" smtClean="0">
                <a:solidFill>
                  <a:prstClr val="black"/>
                </a:solidFill>
                <a:latin typeface="Cambria" panose="02040503050406030204" pitchFamily="18" charset="0"/>
              </a:rPr>
              <a:t>ighly-Charged?</a:t>
            </a:r>
            <a:endParaRPr lang="en-US" b="1" dirty="0">
              <a:solidFill>
                <a:prstClr val="black"/>
              </a:solidFill>
              <a:latin typeface="Cambria" panose="02040503050406030204" pitchFamily="18" charset="0"/>
            </a:endParaRPr>
          </a:p>
        </p:txBody>
      </p:sp>
      <p:sp>
        <p:nvSpPr>
          <p:cNvPr id="47" name="Content Placeholder 2"/>
          <p:cNvSpPr txBox="1">
            <a:spLocks/>
          </p:cNvSpPr>
          <p:nvPr/>
        </p:nvSpPr>
        <p:spPr>
          <a:xfrm>
            <a:off x="377952" y="982409"/>
            <a:ext cx="7184897" cy="24096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tr-TR" dirty="0" smtClean="0">
                <a:solidFill>
                  <a:prstClr val="black"/>
                </a:solidFill>
                <a:latin typeface="Cambria" panose="02040503050406030204" pitchFamily="18" charset="0"/>
              </a:rPr>
              <a:t>DRAM cells </a:t>
            </a:r>
            <a:r>
              <a:rPr lang="tr-TR" b="1" dirty="0" smtClean="0">
                <a:solidFill>
                  <a:prstClr val="black"/>
                </a:solidFill>
                <a:latin typeface="Cambria" panose="02040503050406030204" pitchFamily="18" charset="0"/>
              </a:rPr>
              <a:t>lose charge </a:t>
            </a:r>
            <a:r>
              <a:rPr lang="tr-TR" dirty="0" smtClean="0">
                <a:solidFill>
                  <a:prstClr val="black"/>
                </a:solidFill>
                <a:latin typeface="Cambria" panose="02040503050406030204" pitchFamily="18" charset="0"/>
              </a:rPr>
              <a:t>over time</a:t>
            </a:r>
          </a:p>
          <a:p>
            <a:pPr marL="0" indent="0">
              <a:buFont typeface="Arial" pitchFamily="34" charset="0"/>
              <a:buNone/>
            </a:pPr>
            <a:r>
              <a:rPr lang="tr-TR" dirty="0" smtClean="0">
                <a:solidFill>
                  <a:prstClr val="black"/>
                </a:solidFill>
                <a:latin typeface="Cambria" panose="02040503050406030204" pitchFamily="18" charset="0"/>
              </a:rPr>
              <a:t>Two ways of </a:t>
            </a:r>
            <a:r>
              <a:rPr lang="en-US" dirty="0" smtClean="0">
                <a:solidFill>
                  <a:prstClr val="black"/>
                </a:solidFill>
                <a:latin typeface="Cambria" panose="02040503050406030204" pitchFamily="18" charset="0"/>
              </a:rPr>
              <a:t>restoring a row’s charge</a:t>
            </a:r>
            <a:r>
              <a:rPr lang="tr-TR" dirty="0" smtClean="0">
                <a:solidFill>
                  <a:prstClr val="black"/>
                </a:solidFill>
                <a:latin typeface="Cambria" panose="02040503050406030204" pitchFamily="18" charset="0"/>
              </a:rPr>
              <a:t>:</a:t>
            </a:r>
          </a:p>
          <a:p>
            <a:r>
              <a:rPr lang="tr-TR" dirty="0" smtClean="0">
                <a:solidFill>
                  <a:srgbClr val="FF0066"/>
                </a:solidFill>
                <a:latin typeface="Cambria" panose="02040503050406030204" pitchFamily="18" charset="0"/>
              </a:rPr>
              <a:t>Refresh Operation</a:t>
            </a:r>
          </a:p>
          <a:p>
            <a:r>
              <a:rPr lang="tr-TR" dirty="0" smtClean="0">
                <a:solidFill>
                  <a:srgbClr val="0066FF"/>
                </a:solidFill>
                <a:latin typeface="Cambria" panose="02040503050406030204" pitchFamily="18" charset="0"/>
              </a:rPr>
              <a:t>Access</a:t>
            </a:r>
            <a:endParaRPr lang="en-US" dirty="0">
              <a:solidFill>
                <a:srgbClr val="0066FF"/>
              </a:solidFill>
              <a:latin typeface="Cambria" panose="02040503050406030204" pitchFamily="18" charset="0"/>
            </a:endParaRPr>
          </a:p>
        </p:txBody>
      </p:sp>
      <p:cxnSp>
        <p:nvCxnSpPr>
          <p:cNvPr id="57" name="Straight Arrow Connector 56"/>
          <p:cNvCxnSpPr/>
          <p:nvPr/>
        </p:nvCxnSpPr>
        <p:spPr>
          <a:xfrm flipV="1">
            <a:off x="936967" y="5585494"/>
            <a:ext cx="7977352" cy="5516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7611776" y="5603288"/>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cxnSp>
        <p:nvCxnSpPr>
          <p:cNvPr id="61" name="Straight Arrow Connector 60"/>
          <p:cNvCxnSpPr/>
          <p:nvPr/>
        </p:nvCxnSpPr>
        <p:spPr>
          <a:xfrm flipH="1">
            <a:off x="931491" y="5554188"/>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2815288"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69" name="Straight Arrow Connector 68"/>
          <p:cNvCxnSpPr/>
          <p:nvPr/>
        </p:nvCxnSpPr>
        <p:spPr>
          <a:xfrm flipH="1">
            <a:off x="3824938"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0" name="67Text"/>
          <p:cNvSpPr txBox="1"/>
          <p:nvPr/>
        </p:nvSpPr>
        <p:spPr>
          <a:xfrm rot="16200000">
            <a:off x="-122164" y="4383887"/>
            <a:ext cx="1599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73" name="Straight Arrow Connector 72"/>
          <p:cNvCxnSpPr/>
          <p:nvPr/>
        </p:nvCxnSpPr>
        <p:spPr>
          <a:xfrm flipH="1" flipV="1">
            <a:off x="929824" y="3473587"/>
            <a:ext cx="5847" cy="2129701"/>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p:nvPr/>
        </p:nvCxnSpPr>
        <p:spPr>
          <a:xfrm>
            <a:off x="952500"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1" name="67Text"/>
          <p:cNvSpPr txBox="1"/>
          <p:nvPr/>
        </p:nvSpPr>
        <p:spPr>
          <a:xfrm>
            <a:off x="5581650"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82" name="Straight Arrow Connector 81"/>
          <p:cNvCxnSpPr/>
          <p:nvPr/>
        </p:nvCxnSpPr>
        <p:spPr>
          <a:xfrm flipH="1">
            <a:off x="6591300"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p:cNvCxnSpPr/>
          <p:nvPr/>
        </p:nvCxnSpPr>
        <p:spPr>
          <a:xfrm>
            <a:off x="3750629" y="3961888"/>
            <a:ext cx="1"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9" name="67Text"/>
          <p:cNvSpPr txBox="1"/>
          <p:nvPr/>
        </p:nvSpPr>
        <p:spPr>
          <a:xfrm>
            <a:off x="4156364" y="5622319"/>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Access</a:t>
            </a:r>
            <a:endParaRPr lang="en-US" sz="2800" b="1" i="1" dirty="0" smtClean="0">
              <a:solidFill>
                <a:srgbClr val="0066FF"/>
              </a:solidFill>
              <a:latin typeface="Cambria" panose="02040503050406030204" pitchFamily="18" charset="0"/>
            </a:endParaRPr>
          </a:p>
        </p:txBody>
      </p:sp>
      <p:cxnSp>
        <p:nvCxnSpPr>
          <p:cNvPr id="90" name="Straight Arrow Connector 89"/>
          <p:cNvCxnSpPr/>
          <p:nvPr/>
        </p:nvCxnSpPr>
        <p:spPr>
          <a:xfrm flipH="1">
            <a:off x="5169110" y="5539963"/>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520428" y="3961888"/>
            <a:ext cx="2471172"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720078" y="3961888"/>
            <a:ext cx="2800350" cy="319871"/>
            <a:chOff x="5581650" y="2735218"/>
            <a:chExt cx="2800350" cy="319871"/>
          </a:xfrm>
        </p:grpSpPr>
        <p:cxnSp>
          <p:nvCxnSpPr>
            <p:cNvPr id="23" name="Straight Arrow Connector 22"/>
            <p:cNvCxnSpPr/>
            <p:nvPr/>
          </p:nvCxnSpPr>
          <p:spPr>
            <a:xfrm>
              <a:off x="8382000" y="2742688"/>
              <a:ext cx="0" cy="305056"/>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5581650" y="2743200"/>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6954359" y="2742688"/>
              <a:ext cx="1" cy="31240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6977984" y="2735218"/>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cxnSp>
        <p:nvCxnSpPr>
          <p:cNvPr id="27" name="Straight Arrow Connector 26"/>
          <p:cNvCxnSpPr/>
          <p:nvPr/>
        </p:nvCxnSpPr>
        <p:spPr>
          <a:xfrm>
            <a:off x="3739128"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6520428" y="3961888"/>
            <a:ext cx="0" cy="61646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4648200" y="3763828"/>
            <a:ext cx="785162" cy="80817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11193214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par>
                                <p:cTn id="7" presetID="22" presetClass="entr" presetSubtype="8" fill="hold" nodeType="withEffect">
                                  <p:stCondLst>
                                    <p:cond delay="0"/>
                                  </p:stCondLst>
                                  <p:childTnLst>
                                    <p:set>
                                      <p:cBhvr>
                                        <p:cTn id="8" dur="1" fill="hold">
                                          <p:stCondLst>
                                            <p:cond delay="0"/>
                                          </p:stCondLst>
                                        </p:cTn>
                                        <p:tgtEl>
                                          <p:spTgt spid="79"/>
                                        </p:tgtEl>
                                        <p:attrNameLst>
                                          <p:attrName>style.visibility</p:attrName>
                                        </p:attrNameLst>
                                      </p:cBhvr>
                                      <p:to>
                                        <p:strVal val="visible"/>
                                      </p:to>
                                    </p:set>
                                    <p:animEffect transition="in" filter="wipe(left)">
                                      <p:cBhvr>
                                        <p:cTn id="9" dur="500"/>
                                        <p:tgtEl>
                                          <p:spTgt spid="79"/>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47">
                                            <p:txEl>
                                              <p:pRg st="1" end="1"/>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7">
                                            <p:txEl>
                                              <p:pRg st="2" end="2"/>
                                            </p:txEl>
                                          </p:spTgt>
                                        </p:tgtEl>
                                        <p:attrNameLst>
                                          <p:attrName>style.visibility</p:attrName>
                                        </p:attrNameLst>
                                      </p:cBhvr>
                                      <p:to>
                                        <p:strVal val="visible"/>
                                      </p:to>
                                    </p:set>
                                  </p:childTnLst>
                                </p:cTn>
                              </p:par>
                              <p:par>
                                <p:cTn id="18" presetID="22" presetClass="entr" presetSubtype="4" fill="hold" nodeType="with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down)">
                                      <p:cBhvr>
                                        <p:cTn id="20" dur="500"/>
                                        <p:tgtEl>
                                          <p:spTgt spid="84"/>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wipe(left)">
                                      <p:cBhvr>
                                        <p:cTn id="24" dur="500"/>
                                        <p:tgtEl>
                                          <p:spTgt spid="27"/>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wipe(left)">
                                      <p:cBhvr>
                                        <p:cTn id="27" dur="500"/>
                                        <p:tgtEl>
                                          <p:spTgt spid="6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81"/>
                                        </p:tgtEl>
                                        <p:attrNameLst>
                                          <p:attrName>style.visibility</p:attrName>
                                        </p:attrNameLst>
                                      </p:cBhvr>
                                      <p:to>
                                        <p:strVal val="visible"/>
                                      </p:to>
                                    </p:set>
                                    <p:animEffect transition="in" filter="wipe(left)">
                                      <p:cBhvr>
                                        <p:cTn id="30" dur="500"/>
                                        <p:tgtEl>
                                          <p:spTgt spid="81"/>
                                        </p:tgtEl>
                                      </p:cBhvr>
                                    </p:animEffect>
                                  </p:childTnLst>
                                </p:cTn>
                              </p:par>
                            </p:childTnLst>
                          </p:cTn>
                        </p:par>
                        <p:par>
                          <p:cTn id="31" fill="hold">
                            <p:stCondLst>
                              <p:cond delay="1000"/>
                            </p:stCondLst>
                            <p:childTnLst>
                              <p:par>
                                <p:cTn id="32" presetID="22" presetClass="entr" presetSubtype="4"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wipe(down)">
                                      <p:cBhvr>
                                        <p:cTn id="34" dur="500"/>
                                        <p:tgtEl>
                                          <p:spTgt spid="28"/>
                                        </p:tgtEl>
                                      </p:cBhvr>
                                    </p:animEffect>
                                  </p:childTnLst>
                                </p:cTn>
                              </p:par>
                            </p:childTnLst>
                          </p:cTn>
                        </p:par>
                        <p:par>
                          <p:cTn id="35" fill="hold">
                            <p:stCondLst>
                              <p:cond delay="1500"/>
                            </p:stCondLst>
                            <p:childTnLst>
                              <p:par>
                                <p:cTn id="36" presetID="22" presetClass="entr" presetSubtype="8" fill="hold" nodeType="afterEffect">
                                  <p:stCondLst>
                                    <p:cond delay="0"/>
                                  </p:stCondLst>
                                  <p:childTnLst>
                                    <p:set>
                                      <p:cBhvr>
                                        <p:cTn id="37" dur="1" fill="hold">
                                          <p:stCondLst>
                                            <p:cond delay="0"/>
                                          </p:stCondLst>
                                        </p:cTn>
                                        <p:tgtEl>
                                          <p:spTgt spid="95"/>
                                        </p:tgtEl>
                                        <p:attrNameLst>
                                          <p:attrName>style.visibility</p:attrName>
                                        </p:attrNameLst>
                                      </p:cBhvr>
                                      <p:to>
                                        <p:strVal val="visible"/>
                                      </p:to>
                                    </p:set>
                                    <p:animEffect transition="in" filter="wipe(left)">
                                      <p:cBhvr>
                                        <p:cTn id="38" dur="500"/>
                                        <p:tgtEl>
                                          <p:spTgt spid="9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7">
                                            <p:txEl>
                                              <p:pRg st="3" end="3"/>
                                            </p:txEl>
                                          </p:spTgt>
                                        </p:tgtEl>
                                        <p:attrNameLst>
                                          <p:attrName>style.visibility</p:attrName>
                                        </p:attrNameLst>
                                      </p:cBhvr>
                                      <p:to>
                                        <p:strVal val="visible"/>
                                      </p:to>
                                    </p:set>
                                  </p:childTnLst>
                                </p:cTn>
                              </p:par>
                              <p:par>
                                <p:cTn id="43" presetID="22" presetClass="entr" presetSubtype="8" fill="hold" grpId="0" nodeType="withEffect">
                                  <p:stCondLst>
                                    <p:cond delay="0"/>
                                  </p:stCondLst>
                                  <p:childTnLst>
                                    <p:set>
                                      <p:cBhvr>
                                        <p:cTn id="44" dur="1" fill="hold">
                                          <p:stCondLst>
                                            <p:cond delay="0"/>
                                          </p:stCondLst>
                                        </p:cTn>
                                        <p:tgtEl>
                                          <p:spTgt spid="89"/>
                                        </p:tgtEl>
                                        <p:attrNameLst>
                                          <p:attrName>style.visibility</p:attrName>
                                        </p:attrNameLst>
                                      </p:cBhvr>
                                      <p:to>
                                        <p:strVal val="visible"/>
                                      </p:to>
                                    </p:set>
                                    <p:animEffect transition="in" filter="wipe(left)">
                                      <p:cBhvr>
                                        <p:cTn id="45" dur="500"/>
                                        <p:tgtEl>
                                          <p:spTgt spid="89"/>
                                        </p:tgtEl>
                                      </p:cBhvr>
                                    </p:animEffect>
                                  </p:childTnLst>
                                </p:cTn>
                              </p:par>
                              <p:par>
                                <p:cTn id="46" presetID="22" presetClass="entr" presetSubtype="4" fill="hold" nodeType="with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down)">
                                      <p:cBhvr>
                                        <p:cTn id="48" dur="500"/>
                                        <p:tgtEl>
                                          <p:spTgt spid="90"/>
                                        </p:tgtEl>
                                      </p:cBhvr>
                                    </p:animEffect>
                                  </p:childTnLst>
                                </p:cTn>
                              </p:par>
                              <p:par>
                                <p:cTn id="49" presetID="10" presetClass="exit" presetSubtype="0" fill="hold" nodeType="withEffect">
                                  <p:stCondLst>
                                    <p:cond delay="0"/>
                                  </p:stCondLst>
                                  <p:childTnLst>
                                    <p:animEffect transition="out" filter="fade">
                                      <p:cBhvr>
                                        <p:cTn id="50" dur="500"/>
                                        <p:tgtEl>
                                          <p:spTgt spid="27"/>
                                        </p:tgtEl>
                                      </p:cBhvr>
                                    </p:animEffect>
                                    <p:set>
                                      <p:cBhvr>
                                        <p:cTn id="51" dur="1" fill="hold">
                                          <p:stCondLst>
                                            <p:cond delay="499"/>
                                          </p:stCondLst>
                                        </p:cTn>
                                        <p:tgtEl>
                                          <p:spTgt spid="27"/>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8"/>
                                        </p:tgtEl>
                                      </p:cBhvr>
                                    </p:animEffect>
                                    <p:set>
                                      <p:cBhvr>
                                        <p:cTn id="54" dur="1" fill="hold">
                                          <p:stCondLst>
                                            <p:cond delay="499"/>
                                          </p:stCondLst>
                                        </p:cTn>
                                        <p:tgtEl>
                                          <p:spTgt spid="28"/>
                                        </p:tgtEl>
                                        <p:attrNameLst>
                                          <p:attrName>style.visibility</p:attrName>
                                        </p:attrNameLst>
                                      </p:cBhvr>
                                      <p:to>
                                        <p:strVal val="hidden"/>
                                      </p:to>
                                    </p:set>
                                  </p:childTnLst>
                                </p:cTn>
                              </p:par>
                            </p:childTnLst>
                          </p:cTn>
                        </p:par>
                        <p:par>
                          <p:cTn id="55" fill="hold">
                            <p:stCondLst>
                              <p:cond delay="500"/>
                            </p:stCondLst>
                            <p:childTnLst>
                              <p:par>
                                <p:cTn id="56" presetID="22" presetClass="entr" presetSubtype="8"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wipe(left)">
                                      <p:cBhvr>
                                        <p:cTn id="58" dur="1000"/>
                                        <p:tgtEl>
                                          <p:spTgt spid="4"/>
                                        </p:tgtEl>
                                      </p:cBhvr>
                                    </p:animEffect>
                                  </p:childTnLst>
                                </p:cTn>
                              </p:par>
                            </p:childTnLst>
                          </p:cTn>
                        </p:par>
                        <p:par>
                          <p:cTn id="59" fill="hold">
                            <p:stCondLst>
                              <p:cond delay="1500"/>
                            </p:stCondLst>
                            <p:childTnLst>
                              <p:par>
                                <p:cTn id="60" presetID="10" presetClass="entr" presetSubtype="0" fill="hold" grpId="0" nodeType="afterEffect">
                                  <p:stCondLst>
                                    <p:cond delay="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81" grpId="0"/>
      <p:bldP spid="89" grpId="0"/>
      <p:bldP spid="2"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2</a:t>
            </a:r>
            <a:endParaRPr lang="en-US" dirty="0">
              <a:latin typeface="Cambria" pitchFamily="18" charset="0"/>
            </a:endParaRPr>
          </a:p>
        </p:txBody>
      </p:sp>
      <p:sp>
        <p:nvSpPr>
          <p:cNvPr id="3" name="Content Placeholder 2"/>
          <p:cNvSpPr>
            <a:spLocks noGrp="1"/>
          </p:cNvSpPr>
          <p:nvPr>
            <p:ph idx="1"/>
          </p:nvPr>
        </p:nvSpPr>
        <p:spPr/>
        <p:txBody>
          <a:bodyPr/>
          <a:lstStyle/>
          <a:p>
            <a:pPr marL="0" lvl="1" indent="0">
              <a:spcBef>
                <a:spcPts val="1000"/>
              </a:spcBef>
              <a:buNone/>
            </a:pPr>
            <a:r>
              <a:rPr lang="tr-TR" sz="3600" dirty="0">
                <a:latin typeface="Cambria" panose="02040503050406030204" pitchFamily="18" charset="0"/>
              </a:rPr>
              <a:t>A </a:t>
            </a:r>
            <a:r>
              <a:rPr lang="en-US" sz="3600" dirty="0">
                <a:latin typeface="Cambria" panose="02040503050406030204" pitchFamily="18" charset="0"/>
              </a:rPr>
              <a:t>row’s </a:t>
            </a:r>
            <a:r>
              <a:rPr lang="tr-TR" sz="3600" dirty="0">
                <a:latin typeface="Cambria" panose="02040503050406030204" pitchFamily="18" charset="0"/>
              </a:rPr>
              <a:t>charge is </a:t>
            </a:r>
            <a:r>
              <a:rPr lang="tr-TR" sz="3600" dirty="0">
                <a:solidFill>
                  <a:srgbClr val="FF0066"/>
                </a:solidFill>
                <a:latin typeface="Cambria" panose="02040503050406030204" pitchFamily="18" charset="0"/>
              </a:rPr>
              <a:t>restored</a:t>
            </a:r>
            <a:r>
              <a:rPr lang="tr-TR" sz="3600" dirty="0">
                <a:latin typeface="Cambria" panose="02040503050406030204" pitchFamily="18" charset="0"/>
              </a:rPr>
              <a:t> when the </a:t>
            </a:r>
            <a:r>
              <a:rPr lang="en-US" sz="3600" dirty="0">
                <a:latin typeface="Cambria" panose="02040503050406030204" pitchFamily="18" charset="0"/>
              </a:rPr>
              <a:t>row </a:t>
            </a:r>
            <a:r>
              <a:rPr lang="tr-TR" sz="3600" dirty="0">
                <a:latin typeface="Cambria" panose="02040503050406030204" pitchFamily="18" charset="0"/>
              </a:rPr>
              <a:t>is </a:t>
            </a:r>
            <a:r>
              <a:rPr lang="tr-TR" sz="3600" dirty="0" smtClean="0">
                <a:solidFill>
                  <a:srgbClr val="0066FF"/>
                </a:solidFill>
                <a:latin typeface="Cambria" panose="02040503050406030204" pitchFamily="18" charset="0"/>
              </a:rPr>
              <a:t>accessed</a:t>
            </a:r>
            <a:endParaRPr lang="en-US" sz="3600" dirty="0" smtClean="0">
              <a:solidFill>
                <a:srgbClr val="0066FF"/>
              </a:solidFill>
              <a:latin typeface="Cambria" panose="02040503050406030204" pitchFamily="18" charset="0"/>
            </a:endParaRPr>
          </a:p>
          <a:p>
            <a:pPr marL="0" lvl="1" indent="0">
              <a:spcBef>
                <a:spcPts val="1000"/>
              </a:spcBef>
              <a:buNone/>
            </a:pPr>
            <a:endParaRPr lang="en-US" sz="2000" dirty="0">
              <a:latin typeface="Cambria" panose="02040503050406030204" pitchFamily="18" charset="0"/>
            </a:endParaRPr>
          </a:p>
          <a:p>
            <a:pPr marL="285750" lvl="1">
              <a:spcBef>
                <a:spcPts val="1000"/>
              </a:spcBef>
              <a:buFont typeface="Arial" panose="020B0604020202020204" pitchFamily="34" charset="0"/>
              <a:buChar char="•"/>
            </a:pPr>
            <a:endParaRPr lang="en-US" sz="2000" dirty="0" smtClean="0">
              <a:latin typeface="Cambria" panose="02040503050406030204" pitchFamily="18" charset="0"/>
            </a:endParaRPr>
          </a:p>
          <a:p>
            <a:pPr marL="285750" lvl="1">
              <a:spcBef>
                <a:spcPts val="1000"/>
              </a:spcBef>
              <a:buFont typeface="Arial" panose="020B0604020202020204" pitchFamily="34" charset="0"/>
              <a:buChar char="•"/>
            </a:pPr>
            <a:endParaRPr lang="tr-TR" sz="2000" dirty="0">
              <a:latin typeface="Cambria" panose="02040503050406030204" pitchFamily="18" charset="0"/>
            </a:endParaRPr>
          </a:p>
          <a:p>
            <a:endParaRPr lang="en-US" dirty="0"/>
          </a:p>
        </p:txBody>
      </p:sp>
      <p:sp>
        <p:nvSpPr>
          <p:cNvPr id="4" name="TextBox 3"/>
          <p:cNvSpPr txBox="1"/>
          <p:nvPr/>
        </p:nvSpPr>
        <p:spPr>
          <a:xfrm>
            <a:off x="304800" y="3992940"/>
            <a:ext cx="8494721" cy="156966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800" b="1" dirty="0" smtClean="0">
                <a:solidFill>
                  <a:prstClr val="black"/>
                </a:solidFill>
                <a:latin typeface="Calibri"/>
              </a:rPr>
              <a:t>How likely is a </a:t>
            </a:r>
            <a:r>
              <a:rPr lang="tr-TR" sz="4800" b="1" dirty="0" smtClean="0">
                <a:solidFill>
                  <a:srgbClr val="FF0066"/>
                </a:solidFill>
                <a:latin typeface="Calibri"/>
              </a:rPr>
              <a:t>recently-accessed</a:t>
            </a:r>
            <a:r>
              <a:rPr lang="tr-TR" sz="4800" b="1" dirty="0" smtClean="0">
                <a:solidFill>
                  <a:prstClr val="black"/>
                </a:solidFill>
                <a:latin typeface="Calibri"/>
              </a:rPr>
              <a:t> row to be accessed again?</a:t>
            </a:r>
            <a:endParaRPr lang="en-US" sz="4800" b="1" dirty="0">
              <a:solidFill>
                <a:prstClr val="black"/>
              </a:solidFill>
              <a:latin typeface="Calibri"/>
            </a:endParaRPr>
          </a:p>
        </p:txBody>
      </p:sp>
    </p:spTree>
    <p:extLst>
      <p:ext uri="{BB962C8B-B14F-4D97-AF65-F5344CB8AC3E}">
        <p14:creationId xmlns:p14="http://schemas.microsoft.com/office/powerpoint/2010/main" val="24364536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hart 13"/>
          <p:cNvGraphicFramePr>
            <a:graphicFrameLocks/>
          </p:cNvGraphicFramePr>
          <p:nvPr>
            <p:extLst>
              <p:ext uri="{D42A27DB-BD31-4B8C-83A1-F6EECF244321}">
                <p14:modId xmlns:p14="http://schemas.microsoft.com/office/powerpoint/2010/main" val="981054220"/>
              </p:ext>
            </p:extLst>
          </p:nvPr>
        </p:nvGraphicFramePr>
        <p:xfrm>
          <a:off x="0" y="2976264"/>
          <a:ext cx="9144000" cy="3417792"/>
        </p:xfrm>
        <a:graphic>
          <a:graphicData uri="http://schemas.openxmlformats.org/drawingml/2006/chart">
            <c:chart xmlns:c="http://schemas.openxmlformats.org/drawingml/2006/chart" xmlns:r="http://schemas.openxmlformats.org/officeDocument/2006/relationships" r:id="rId3"/>
          </a:graphicData>
        </a:graphic>
      </p:graphicFrame>
      <p:sp>
        <p:nvSpPr>
          <p:cNvPr id="13" name="Title 1"/>
          <p:cNvSpPr txBox="1">
            <a:spLocks/>
          </p:cNvSpPr>
          <p:nvPr/>
        </p:nvSpPr>
        <p:spPr>
          <a:xfrm>
            <a:off x="0" y="66419"/>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sz="4000" b="1" dirty="0" smtClean="0">
                <a:solidFill>
                  <a:prstClr val="black"/>
                </a:solidFill>
                <a:latin typeface="Cambria" panose="02040503050406030204" pitchFamily="18" charset="0"/>
              </a:rPr>
              <a:t>Row Level Temporal Locality (RLTL)</a:t>
            </a:r>
            <a:endParaRPr lang="en-US" sz="4000" b="1" dirty="0">
              <a:solidFill>
                <a:prstClr val="black"/>
              </a:solidFill>
              <a:latin typeface="Cambria" panose="02040503050406030204" pitchFamily="18" charset="0"/>
            </a:endParaRPr>
          </a:p>
        </p:txBody>
      </p:sp>
      <p:sp>
        <p:nvSpPr>
          <p:cNvPr id="8" name="TextBox 7"/>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86%</a:t>
            </a:r>
            <a:endParaRPr lang="en-US" sz="2400" b="1" dirty="0">
              <a:solidFill>
                <a:srgbClr val="0066FF"/>
              </a:solidFill>
              <a:latin typeface="Cambria" pitchFamily="18" charset="0"/>
            </a:endParaRPr>
          </a:p>
        </p:txBody>
      </p:sp>
      <p:sp>
        <p:nvSpPr>
          <p:cNvPr id="3" name="Oval 2"/>
          <p:cNvSpPr/>
          <p:nvPr/>
        </p:nvSpPr>
        <p:spPr>
          <a:xfrm>
            <a:off x="3429000" y="3505200"/>
            <a:ext cx="609600" cy="16002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aphicFrame>
        <p:nvGraphicFramePr>
          <p:cNvPr id="15" name="Chart 14"/>
          <p:cNvGraphicFramePr>
            <a:graphicFrameLocks/>
          </p:cNvGraphicFramePr>
          <p:nvPr>
            <p:extLst>
              <p:ext uri="{D42A27DB-BD31-4B8C-83A1-F6EECF244321}">
                <p14:modId xmlns:p14="http://schemas.microsoft.com/office/powerpoint/2010/main" val="1348562493"/>
              </p:ext>
            </p:extLst>
          </p:nvPr>
        </p:nvGraphicFramePr>
        <p:xfrm>
          <a:off x="27122" y="3043535"/>
          <a:ext cx="9116878" cy="3417792"/>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97%</a:t>
            </a:r>
            <a:endParaRPr lang="en-US" sz="2400" b="1" dirty="0">
              <a:solidFill>
                <a:srgbClr val="0066FF"/>
              </a:solidFill>
              <a:latin typeface="Cambria" pitchFamily="18" charset="0"/>
            </a:endParaRPr>
          </a:p>
        </p:txBody>
      </p:sp>
      <p:sp>
        <p:nvSpPr>
          <p:cNvPr id="57" name="Content Placeholder 2"/>
          <p:cNvSpPr txBox="1">
            <a:spLocks/>
          </p:cNvSpPr>
          <p:nvPr/>
        </p:nvSpPr>
        <p:spPr>
          <a:xfrm>
            <a:off x="377952" y="982408"/>
            <a:ext cx="8382001" cy="51135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a:solidFill>
                  <a:prstClr val="black"/>
                </a:solidFill>
                <a:latin typeface="Cambria" panose="02040503050406030204" pitchFamily="18" charset="0"/>
              </a:rPr>
              <a:t>A </a:t>
            </a:r>
            <a:r>
              <a:rPr lang="tr-TR" b="1" dirty="0">
                <a:solidFill>
                  <a:srgbClr val="FF0066"/>
                </a:solidFill>
                <a:latin typeface="Cambria" panose="02040503050406030204" pitchFamily="18" charset="0"/>
              </a:rPr>
              <a:t>recently-accessed</a:t>
            </a:r>
            <a:r>
              <a:rPr lang="tr-TR" dirty="0">
                <a:solidFill>
                  <a:prstClr val="black"/>
                </a:solidFill>
                <a:latin typeface="Cambria" panose="02040503050406030204" pitchFamily="18" charset="0"/>
              </a:rPr>
              <a:t> </a:t>
            </a:r>
            <a:r>
              <a:rPr lang="en-US" dirty="0" smtClean="0">
                <a:solidFill>
                  <a:prstClr val="black"/>
                </a:solidFill>
                <a:latin typeface="Cambria" panose="02040503050406030204" pitchFamily="18" charset="0"/>
              </a:rPr>
              <a:t>DRAM row</a:t>
            </a:r>
            <a:r>
              <a:rPr lang="tr-TR" dirty="0" smtClean="0">
                <a:solidFill>
                  <a:prstClr val="black"/>
                </a:solidFill>
                <a:latin typeface="Cambria" panose="02040503050406030204" pitchFamily="18" charset="0"/>
              </a:rPr>
              <a:t> </a:t>
            </a:r>
            <a:r>
              <a:rPr lang="en-US" dirty="0">
                <a:solidFill>
                  <a:prstClr val="black"/>
                </a:solidFill>
                <a:latin typeface="Cambria" panose="02040503050406030204" pitchFamily="18" charset="0"/>
              </a:rPr>
              <a:t>is</a:t>
            </a:r>
            <a:r>
              <a:rPr lang="tr-TR" dirty="0">
                <a:solidFill>
                  <a:prstClr val="black"/>
                </a:solidFill>
                <a:latin typeface="Cambria" panose="02040503050406030204" pitchFamily="18" charset="0"/>
              </a:rPr>
              <a:t> likely to be accessed</a:t>
            </a:r>
            <a:r>
              <a:rPr lang="en-US" dirty="0">
                <a:solidFill>
                  <a:prstClr val="black"/>
                </a:solidFill>
                <a:latin typeface="Cambria" panose="02040503050406030204" pitchFamily="18" charset="0"/>
              </a:rPr>
              <a:t> again</a:t>
            </a:r>
            <a:r>
              <a:rPr lang="tr-TR" dirty="0" smtClean="0">
                <a:solidFill>
                  <a:prstClr val="black"/>
                </a:solidFill>
                <a:latin typeface="Cambria" panose="02040503050406030204" pitchFamily="18" charset="0"/>
              </a:rPr>
              <a:t>.</a:t>
            </a:r>
          </a:p>
          <a:p>
            <a:r>
              <a:rPr lang="en-US" b="1" i="1" dirty="0" smtClean="0">
                <a:solidFill>
                  <a:prstClr val="black"/>
                </a:solidFill>
                <a:latin typeface="Cambria" panose="02040503050406030204" pitchFamily="18" charset="0"/>
              </a:rPr>
              <a:t>t</a:t>
            </a:r>
            <a:r>
              <a:rPr lang="tr-TR" dirty="0" smtClean="0">
                <a:solidFill>
                  <a:prstClr val="black"/>
                </a:solidFill>
                <a:latin typeface="Cambria" panose="02040503050406030204" pitchFamily="18" charset="0"/>
              </a:rPr>
              <a:t>-RLTL</a:t>
            </a:r>
            <a:r>
              <a:rPr lang="en-US" dirty="0" smtClean="0">
                <a:solidFill>
                  <a:prstClr val="black"/>
                </a:solidFill>
                <a:latin typeface="Cambria" panose="02040503050406030204" pitchFamily="18" charset="0"/>
              </a:rPr>
              <a:t>: Fraction of rows that are accessed within time </a:t>
            </a:r>
            <a:r>
              <a:rPr lang="en-US" b="1" i="1" dirty="0" smtClean="0">
                <a:solidFill>
                  <a:prstClr val="black"/>
                </a:solidFill>
                <a:latin typeface="Cambria" panose="02040503050406030204" pitchFamily="18" charset="0"/>
              </a:rPr>
              <a:t>t</a:t>
            </a:r>
            <a:r>
              <a:rPr lang="en-US" dirty="0" smtClean="0">
                <a:solidFill>
                  <a:prstClr val="black"/>
                </a:solidFill>
                <a:latin typeface="Cambria" panose="02040503050406030204" pitchFamily="18" charset="0"/>
              </a:rPr>
              <a:t> after their previous access</a:t>
            </a:r>
            <a:endParaRPr lang="en-US" dirty="0">
              <a:solidFill>
                <a:prstClr val="black"/>
              </a:solidFill>
              <a:latin typeface="Cambria" panose="02040503050406030204" pitchFamily="18" charset="0"/>
            </a:endParaRPr>
          </a:p>
        </p:txBody>
      </p:sp>
      <p:sp>
        <p:nvSpPr>
          <p:cNvPr id="5" name="TextBox 4"/>
          <p:cNvSpPr txBox="1"/>
          <p:nvPr/>
        </p:nvSpPr>
        <p:spPr>
          <a:xfrm>
            <a:off x="11430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single-core workloads</a:t>
            </a:r>
            <a:endParaRPr lang="en-US" sz="3600" b="1" dirty="0">
              <a:solidFill>
                <a:prstClr val="black"/>
              </a:solidFill>
              <a:latin typeface="Calibri"/>
            </a:endParaRPr>
          </a:p>
        </p:txBody>
      </p:sp>
      <p:sp>
        <p:nvSpPr>
          <p:cNvPr id="18" name="TextBox 17"/>
          <p:cNvSpPr txBox="1"/>
          <p:nvPr/>
        </p:nvSpPr>
        <p:spPr>
          <a:xfrm>
            <a:off x="12954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eight-core workloads</a:t>
            </a:r>
            <a:endParaRPr lang="en-US" sz="3600" b="1" dirty="0">
              <a:solidFill>
                <a:prstClr val="black"/>
              </a:solidFill>
              <a:latin typeface="Calibri"/>
            </a:endParaRPr>
          </a:p>
        </p:txBody>
      </p:sp>
    </p:spTree>
    <p:extLst>
      <p:ext uri="{BB962C8B-B14F-4D97-AF65-F5344CB8AC3E}">
        <p14:creationId xmlns:p14="http://schemas.microsoft.com/office/powerpoint/2010/main" val="277675833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5" dur="500"/>
                                        <p:tgtEl>
                                          <p:spTgt spid="14">
                                            <p:graphicEl>
                                              <a:chart seriesIdx="-3" categoryIdx="-3" bldStep="gridLegend"/>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graphicEl>
                                              <a:chart seriesIdx="0" categoryIdx="-4" bldStep="series"/>
                                            </p:graphicEl>
                                          </p:spTgt>
                                        </p:tgtEl>
                                        <p:attrNameLst>
                                          <p:attrName>style.visibility</p:attrName>
                                        </p:attrNameLst>
                                      </p:cBhvr>
                                      <p:to>
                                        <p:strVal val="visible"/>
                                      </p:to>
                                    </p:set>
                                    <p:animEffect transition="in" filter="fade">
                                      <p:cBhvr>
                                        <p:cTn id="20" dur="500"/>
                                        <p:tgtEl>
                                          <p:spTgt spid="14">
                                            <p:graphicEl>
                                              <a:chart seriesIdx="0" categoryIdx="-4" bldStep="series"/>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500"/>
                                        <p:tgtEl>
                                          <p:spTgt spid="14">
                                            <p:graphicEl>
                                              <a:chart seriesIdx="0" categoryIdx="-4" bldStep="series"/>
                                            </p:graphicEl>
                                          </p:spTgt>
                                        </p:tgtEl>
                                      </p:cBhvr>
                                    </p:animEffect>
                                    <p:set>
                                      <p:cBhvr>
                                        <p:cTn id="36" dur="1" fill="hold">
                                          <p:stCondLst>
                                            <p:cond delay="499"/>
                                          </p:stCondLst>
                                        </p:cTn>
                                        <p:tgtEl>
                                          <p:spTgt spid="14">
                                            <p:graphicEl>
                                              <a:chart seriesIdx="0" categoryIdx="-4" bldStep="series"/>
                                            </p:graphicEl>
                                          </p:spTgt>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3"/>
                                        </p:tgtEl>
                                      </p:cBhvr>
                                    </p:animEffect>
                                    <p:set>
                                      <p:cBhvr>
                                        <p:cTn id="39" dur="1" fill="hold">
                                          <p:stCondLst>
                                            <p:cond delay="499"/>
                                          </p:stCondLst>
                                        </p:cTn>
                                        <p:tgtEl>
                                          <p:spTgt spid="3"/>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14">
                                            <p:graphicEl>
                                              <a:chart seriesIdx="-3" categoryIdx="-3" bldStep="gridLegend"/>
                                            </p:graphicEl>
                                          </p:spTgt>
                                        </p:tgtEl>
                                      </p:cBhvr>
                                    </p:animEffect>
                                    <p:set>
                                      <p:cBhvr>
                                        <p:cTn id="42" dur="1" fill="hold">
                                          <p:stCondLst>
                                            <p:cond delay="499"/>
                                          </p:stCondLst>
                                        </p:cTn>
                                        <p:tgtEl>
                                          <p:spTgt spid="14">
                                            <p:graphicEl>
                                              <a:chart seriesIdx="-3" categoryIdx="-3" bldStep="gridLegend"/>
                                            </p:graphicEl>
                                          </p:spTgt>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8"/>
                                        </p:tgtEl>
                                      </p:cBhvr>
                                    </p:animEffect>
                                    <p:set>
                                      <p:cBhvr>
                                        <p:cTn id="45" dur="1" fill="hold">
                                          <p:stCondLst>
                                            <p:cond delay="499"/>
                                          </p:stCondLst>
                                        </p:cTn>
                                        <p:tgtEl>
                                          <p:spTgt spid="8"/>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xit" presetSubtype="0" fill="hold" grpId="1" nodeType="withEffect">
                                  <p:stCondLst>
                                    <p:cond delay="0"/>
                                  </p:stCondLst>
                                  <p:childTnLst>
                                    <p:animEffect transition="out" filter="fade">
                                      <p:cBhvr>
                                        <p:cTn id="53" dur="500"/>
                                        <p:tgtEl>
                                          <p:spTgt spid="5"/>
                                        </p:tgtEl>
                                      </p:cBhvr>
                                    </p:animEffect>
                                    <p:set>
                                      <p:cBhvr>
                                        <p:cTn id="54" dur="1" fill="hold">
                                          <p:stCondLst>
                                            <p:cond delay="499"/>
                                          </p:stCondLst>
                                        </p:cTn>
                                        <p:tgtEl>
                                          <p:spTgt spid="5"/>
                                        </p:tgtEl>
                                        <p:attrNameLst>
                                          <p:attrName>style.visibility</p:attrName>
                                        </p:attrNameLst>
                                      </p:cBhvr>
                                      <p:to>
                                        <p:strVal val="hidden"/>
                                      </p:to>
                                    </p:set>
                                  </p:childTnLst>
                                </p:cTn>
                              </p:par>
                            </p:childTnLst>
                          </p:cTn>
                        </p:par>
                        <p:par>
                          <p:cTn id="55" fill="hold">
                            <p:stCondLst>
                              <p:cond delay="500"/>
                            </p:stCondLst>
                            <p:childTnLst>
                              <p:par>
                                <p:cTn id="56" presetID="10" presetClass="entr" presetSubtype="0" fill="hold" grpId="0"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Graphic spid="14" grpId="1">
        <p:bldSub>
          <a:bldChart bld="series"/>
        </p:bldSub>
      </p:bldGraphic>
      <p:bldP spid="8" grpId="0"/>
      <p:bldP spid="8" grpId="1"/>
      <p:bldP spid="3" grpId="0" animBg="1"/>
      <p:bldP spid="3" grpId="1" animBg="1"/>
      <p:bldGraphic spid="15" grpId="0">
        <p:bldAsOne/>
      </p:bldGraphic>
      <p:bldP spid="16" grpId="0"/>
      <p:bldP spid="5" grpId="0"/>
      <p:bldP spid="5" grpId="1"/>
      <p:bldP spid="18"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sz="5400" dirty="0" smtClean="0">
                <a:latin typeface="Cambria" pitchFamily="18" charset="0"/>
              </a:rPr>
              <a:t>Key Idea</a:t>
            </a:r>
            <a:endParaRPr lang="en-US" sz="5400" dirty="0">
              <a:latin typeface="Cambria" pitchFamily="18" charset="0"/>
            </a:endParaRPr>
          </a:p>
        </p:txBody>
      </p:sp>
      <p:sp>
        <p:nvSpPr>
          <p:cNvPr id="4" name="TextBox 3"/>
          <p:cNvSpPr txBox="1"/>
          <p:nvPr/>
        </p:nvSpPr>
        <p:spPr>
          <a:xfrm>
            <a:off x="271272" y="2057400"/>
            <a:ext cx="8494721" cy="1938992"/>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000" dirty="0">
                <a:solidFill>
                  <a:prstClr val="black"/>
                </a:solidFill>
                <a:latin typeface="Cambria" panose="02040503050406030204" pitchFamily="18" charset="0"/>
              </a:rPr>
              <a:t>Track </a:t>
            </a:r>
            <a:r>
              <a:rPr lang="tr-TR" sz="4000" b="1" dirty="0">
                <a:solidFill>
                  <a:srgbClr val="FF0066"/>
                </a:solidFill>
                <a:latin typeface="Cambria" panose="02040503050406030204" pitchFamily="18" charset="0"/>
              </a:rPr>
              <a:t>recently-accessed</a:t>
            </a:r>
            <a:r>
              <a:rPr lang="tr-TR" sz="4000" dirty="0">
                <a:solidFill>
                  <a:prstClr val="black"/>
                </a:solidFill>
                <a:latin typeface="Cambria" panose="02040503050406030204" pitchFamily="18" charset="0"/>
              </a:rPr>
              <a:t> DRAM rows and use </a:t>
            </a:r>
            <a:r>
              <a:rPr lang="tr-TR" sz="4000" b="1" dirty="0">
                <a:solidFill>
                  <a:srgbClr val="0066FF"/>
                </a:solidFill>
                <a:latin typeface="Cambria" panose="02040503050406030204" pitchFamily="18" charset="0"/>
              </a:rPr>
              <a:t>lower timing parameters</a:t>
            </a:r>
            <a:r>
              <a:rPr lang="tr-TR" sz="4000" dirty="0">
                <a:solidFill>
                  <a:prstClr val="black"/>
                </a:solidFill>
                <a:latin typeface="Cambria" panose="02040503050406030204" pitchFamily="18" charset="0"/>
              </a:rPr>
              <a:t> if such rows are accessed again</a:t>
            </a:r>
            <a:endParaRPr lang="en-US" sz="4000" dirty="0">
              <a:solidFill>
                <a:prstClr val="black"/>
              </a:solidFill>
              <a:latin typeface="Calibri"/>
            </a:endParaRPr>
          </a:p>
        </p:txBody>
      </p:sp>
    </p:spTree>
    <p:extLst>
      <p:ext uri="{BB962C8B-B14F-4D97-AF65-F5344CB8AC3E}">
        <p14:creationId xmlns:p14="http://schemas.microsoft.com/office/powerpoint/2010/main" val="4097776917"/>
      </p:ext>
    </p:extLst>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Processors</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7624" y="1633988"/>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pic>
        <p:nvPicPr>
          <p:cNvPr id="2" name="Picture 1"/>
          <p:cNvPicPr>
            <a:picLocks noChangeAspect="1"/>
          </p:cNvPicPr>
          <p:nvPr/>
        </p:nvPicPr>
        <p:blipFill>
          <a:blip r:embed="rId5"/>
          <a:stretch>
            <a:fillRect/>
          </a:stretch>
        </p:blipFill>
        <p:spPr>
          <a:xfrm>
            <a:off x="841096" y="1628800"/>
            <a:ext cx="1656184" cy="1284462"/>
          </a:xfrm>
          <a:prstGeom prst="rect">
            <a:avLst/>
          </a:prstGeom>
        </p:spPr>
      </p:pic>
      <p:sp>
        <p:nvSpPr>
          <p:cNvPr id="22" name="Text Box 13" descr="90%"/>
          <p:cNvSpPr txBox="1">
            <a:spLocks noChangeArrowheads="1"/>
          </p:cNvSpPr>
          <p:nvPr/>
        </p:nvSpPr>
        <p:spPr bwMode="auto">
          <a:xfrm>
            <a:off x="1331640" y="3081193"/>
            <a:ext cx="873160"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FPGAs</a:t>
            </a:r>
          </a:p>
        </p:txBody>
      </p:sp>
      <p:pic>
        <p:nvPicPr>
          <p:cNvPr id="4" name="Picture 3"/>
          <p:cNvPicPr>
            <a:picLocks noChangeAspect="1"/>
          </p:cNvPicPr>
          <p:nvPr/>
        </p:nvPicPr>
        <p:blipFill>
          <a:blip r:embed="rId6"/>
          <a:stretch>
            <a:fillRect/>
          </a:stretch>
        </p:blipFill>
        <p:spPr>
          <a:xfrm>
            <a:off x="837258" y="1269540"/>
            <a:ext cx="1673534" cy="1655404"/>
          </a:xfrm>
          <a:prstGeom prst="rect">
            <a:avLst/>
          </a:prstGeom>
        </p:spPr>
      </p:pic>
      <p:sp>
        <p:nvSpPr>
          <p:cNvPr id="5" name="TextBox 4"/>
          <p:cNvSpPr txBox="1"/>
          <p:nvPr/>
        </p:nvSpPr>
        <p:spPr>
          <a:xfrm>
            <a:off x="1403648" y="3068960"/>
            <a:ext cx="720382" cy="369332"/>
          </a:xfrm>
          <a:prstGeom prst="rect">
            <a:avLst/>
          </a:prstGeom>
          <a:noFill/>
        </p:spPr>
        <p:txBody>
          <a:bodyPr wrap="none" rtlCol="0">
            <a:spAutoFit/>
          </a:bodyPr>
          <a:lstStyle/>
          <a:p>
            <a:r>
              <a:rPr lang="en-US" dirty="0" smtClean="0"/>
              <a:t>GPUs</a:t>
            </a:r>
            <a:endParaRPr lang="en-US" dirty="0"/>
          </a:p>
        </p:txBody>
      </p:sp>
    </p:spTree>
    <p:extLst>
      <p:ext uri="{BB962C8B-B14F-4D97-AF65-F5344CB8AC3E}">
        <p14:creationId xmlns:p14="http://schemas.microsoft.com/office/powerpoint/2010/main" val="16220808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childTnLst>
                                </p:cTn>
                              </p:par>
                              <p:par>
                                <p:cTn id="17" presetID="9" presetClass="exit" presetSubtype="0" fill="hold" grpId="0" nodeType="withEffect">
                                  <p:stCondLst>
                                    <p:cond delay="0"/>
                                  </p:stCondLst>
                                  <p:childTnLst>
                                    <p:animEffect transition="out" filter="dissolve">
                                      <p:cBhvr>
                                        <p:cTn id="18" dur="500"/>
                                        <p:tgtEl>
                                          <p:spTgt spid="21"/>
                                        </p:tgtEl>
                                      </p:cBhvr>
                                    </p:animEffect>
                                    <p:set>
                                      <p:cBhvr>
                                        <p:cTn id="19" dur="1" fill="hold">
                                          <p:stCondLst>
                                            <p:cond delay="499"/>
                                          </p:stCondLst>
                                        </p:cTn>
                                        <p:tgtEl>
                                          <p:spTgt spid="21"/>
                                        </p:tgtEl>
                                        <p:attrNameLst>
                                          <p:attrName>style.visibility</p:attrName>
                                        </p:attrNameLst>
                                      </p:cBhvr>
                                      <p:to>
                                        <p:strVal val="hidden"/>
                                      </p:to>
                                    </p:set>
                                  </p:childTnLst>
                                </p:cTn>
                              </p:par>
                              <p:par>
                                <p:cTn id="20" presetID="1" presetClass="entr" presetSubtype="0" fill="hold" grpId="0" nodeType="withEffect">
                                  <p:stCondLst>
                                    <p:cond delay="0"/>
                                  </p:stCondLst>
                                  <p:childTnLst>
                                    <p:set>
                                      <p:cBhvr>
                                        <p:cTn id="21" dur="1" fill="hold">
                                          <p:stCondLst>
                                            <p:cond delay="0"/>
                                          </p:stCondLst>
                                        </p:cTn>
                                        <p:tgtEl>
                                          <p:spTgt spid="22"/>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4"/>
                                        </p:tgtEl>
                                        <p:attrNameLst>
                                          <p:attrName>style.visibility</p:attrName>
                                        </p:attrNameLst>
                                      </p:cBhvr>
                                      <p:to>
                                        <p:strVal val="visible"/>
                                      </p:to>
                                    </p:set>
                                  </p:childTnLst>
                                </p:cTn>
                              </p:par>
                              <p:par>
                                <p:cTn id="26" presetID="1" presetClass="exit" presetSubtype="0" fill="hold" grpId="1" nodeType="withEffect">
                                  <p:stCondLst>
                                    <p:cond delay="0"/>
                                  </p:stCondLst>
                                  <p:childTnLst>
                                    <p:set>
                                      <p:cBhvr>
                                        <p:cTn id="27" dur="1" fill="hold">
                                          <p:stCondLst>
                                            <p:cond delay="0"/>
                                          </p:stCondLst>
                                        </p:cTn>
                                        <p:tgtEl>
                                          <p:spTgt spid="22"/>
                                        </p:tgtEl>
                                        <p:attrNameLst>
                                          <p:attrName>style.visibility</p:attrName>
                                        </p:attrNameLst>
                                      </p:cBhvr>
                                      <p:to>
                                        <p:strVal val="hidden"/>
                                      </p:to>
                                    </p:set>
                                  </p:childTnLst>
                                </p:cTn>
                              </p:par>
                              <p:par>
                                <p:cTn id="28" presetID="1" presetClass="entr" presetSubtype="0"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P spid="21" grpId="0"/>
      <p:bldP spid="22" grpId="0"/>
      <p:bldP spid="22" grpId="1"/>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20</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Errors </a:t>
            </a:r>
            <a:r>
              <a:rPr lang="en-US" sz="4400" b="0" i="1" dirty="0" smtClean="0">
                <a:solidFill>
                  <a:srgbClr val="1A5712"/>
                </a:solidFill>
                <a:latin typeface="Garamond" charset="0"/>
                <a:ea typeface="ＭＳ Ｐゴシック" charset="0"/>
                <a:cs typeface="ＭＳ Ｐゴシック" charset="0"/>
              </a:rPr>
              <a:t>vs. </a:t>
            </a:r>
            <a:r>
              <a:rPr lang="en-US" sz="4400" b="0" dirty="0" smtClean="0">
                <a:solidFill>
                  <a:srgbClr val="1A5712"/>
                </a:solidFill>
                <a:latin typeface="Garamond" charset="0"/>
                <a:ea typeface="ＭＳ Ｐゴシック" charset="0"/>
                <a:cs typeface="ＭＳ Ｐゴシック" charset="0"/>
              </a:rPr>
              <a:t>Vintage</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8131114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ChargeCache Overview</a:t>
            </a:r>
            <a:endParaRPr lang="en-US" dirty="0">
              <a:latin typeface="Cambria" panose="02040503050406030204" pitchFamily="18" charset="0"/>
            </a:endParaRPr>
          </a:p>
        </p:txBody>
      </p:sp>
      <p:sp>
        <p:nvSpPr>
          <p:cNvPr id="4" name="Rectangle 3"/>
          <p:cNvSpPr/>
          <p:nvPr/>
        </p:nvSpPr>
        <p:spPr>
          <a:xfrm>
            <a:off x="876300" y="1905000"/>
            <a:ext cx="2781300" cy="29833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dirty="0" smtClean="0">
                <a:solidFill>
                  <a:prstClr val="black"/>
                </a:solidFill>
                <a:latin typeface="Cambria" panose="02040503050406030204" pitchFamily="18" charset="0"/>
              </a:rPr>
              <a:t>Memory Controller</a:t>
            </a:r>
            <a:endParaRPr lang="en-US" sz="2400" dirty="0">
              <a:solidFill>
                <a:prstClr val="black"/>
              </a:solidFill>
              <a:latin typeface="Cambria" panose="02040503050406030204" pitchFamily="18" charset="0"/>
            </a:endParaRPr>
          </a:p>
        </p:txBody>
      </p:sp>
      <p:sp>
        <p:nvSpPr>
          <p:cNvPr id="5" name="Rectangle 4"/>
          <p:cNvSpPr/>
          <p:nvPr/>
        </p:nvSpPr>
        <p:spPr>
          <a:xfrm>
            <a:off x="990600" y="2438400"/>
            <a:ext cx="2514600" cy="22860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b="1" dirty="0" smtClean="0">
                <a:solidFill>
                  <a:prstClr val="white"/>
                </a:solidFill>
                <a:latin typeface="Cambria" panose="02040503050406030204" pitchFamily="18" charset="0"/>
              </a:rPr>
              <a:t>ChargeCache</a:t>
            </a:r>
            <a:endParaRPr lang="en-US" sz="2400" b="1" dirty="0">
              <a:solidFill>
                <a:prstClr val="white"/>
              </a:solidFill>
              <a:latin typeface="Cambria" panose="02040503050406030204" pitchFamily="18" charset="0"/>
            </a:endParaRPr>
          </a:p>
        </p:txBody>
      </p:sp>
      <p:sp>
        <p:nvSpPr>
          <p:cNvPr id="6" name="Rectangle 5"/>
          <p:cNvSpPr/>
          <p:nvPr/>
        </p:nvSpPr>
        <p:spPr>
          <a:xfrm>
            <a:off x="1219200" y="28956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Rectangle 6"/>
          <p:cNvSpPr/>
          <p:nvPr/>
        </p:nvSpPr>
        <p:spPr>
          <a:xfrm>
            <a:off x="1219200" y="33528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 name="Rectangle 7"/>
          <p:cNvSpPr/>
          <p:nvPr/>
        </p:nvSpPr>
        <p:spPr>
          <a:xfrm>
            <a:off x="1219200" y="3825498"/>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Rectangle 8"/>
          <p:cNvSpPr/>
          <p:nvPr/>
        </p:nvSpPr>
        <p:spPr>
          <a:xfrm>
            <a:off x="1219200" y="4256932"/>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0" name="Group 9"/>
          <p:cNvGrpSpPr/>
          <p:nvPr/>
        </p:nvGrpSpPr>
        <p:grpSpPr>
          <a:xfrm>
            <a:off x="4873753" y="2589085"/>
            <a:ext cx="2743200" cy="459105"/>
            <a:chOff x="4724400" y="2590800"/>
            <a:chExt cx="2743200" cy="459105"/>
          </a:xfrm>
          <a:solidFill>
            <a:srgbClr val="00B050"/>
          </a:solidFill>
        </p:grpSpPr>
        <p:sp>
          <p:nvSpPr>
            <p:cNvPr id="11" name="Oval 10"/>
            <p:cNvSpPr/>
            <p:nvPr/>
          </p:nvSpPr>
          <p:spPr>
            <a:xfrm>
              <a:off x="56388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2" name="Oval 11"/>
            <p:cNvSpPr/>
            <p:nvPr/>
          </p:nvSpPr>
          <p:spPr>
            <a:xfrm>
              <a:off x="60960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3" name="Oval 12"/>
            <p:cNvSpPr/>
            <p:nvPr/>
          </p:nvSpPr>
          <p:spPr>
            <a:xfrm>
              <a:off x="65532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4" name="Oval 13"/>
            <p:cNvSpPr/>
            <p:nvPr/>
          </p:nvSpPr>
          <p:spPr>
            <a:xfrm>
              <a:off x="7010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5" name="Oval 14"/>
            <p:cNvSpPr/>
            <p:nvPr/>
          </p:nvSpPr>
          <p:spPr>
            <a:xfrm>
              <a:off x="4724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6" name="Oval 15"/>
            <p:cNvSpPr/>
            <p:nvPr/>
          </p:nvSpPr>
          <p:spPr>
            <a:xfrm>
              <a:off x="51816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22" name="Group 21"/>
          <p:cNvGrpSpPr/>
          <p:nvPr/>
        </p:nvGrpSpPr>
        <p:grpSpPr>
          <a:xfrm>
            <a:off x="4876800" y="2141220"/>
            <a:ext cx="2743200" cy="459105"/>
            <a:chOff x="5794247" y="2066735"/>
            <a:chExt cx="2743200" cy="459105"/>
          </a:xfrm>
          <a:solidFill>
            <a:srgbClr val="00B050"/>
          </a:solidFill>
        </p:grpSpPr>
        <p:sp>
          <p:nvSpPr>
            <p:cNvPr id="23" name="Oval 22"/>
            <p:cNvSpPr/>
            <p:nvPr/>
          </p:nvSpPr>
          <p:spPr>
            <a:xfrm>
              <a:off x="67086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4" name="Oval 23"/>
            <p:cNvSpPr/>
            <p:nvPr/>
          </p:nvSpPr>
          <p:spPr>
            <a:xfrm>
              <a:off x="71658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5" name="Oval 24"/>
            <p:cNvSpPr/>
            <p:nvPr/>
          </p:nvSpPr>
          <p:spPr>
            <a:xfrm>
              <a:off x="76230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6" name="Oval 25"/>
            <p:cNvSpPr/>
            <p:nvPr/>
          </p:nvSpPr>
          <p:spPr>
            <a:xfrm>
              <a:off x="8080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7" name="Oval 26"/>
            <p:cNvSpPr/>
            <p:nvPr/>
          </p:nvSpPr>
          <p:spPr>
            <a:xfrm>
              <a:off x="5794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8" name="Oval 27"/>
            <p:cNvSpPr/>
            <p:nvPr/>
          </p:nvSpPr>
          <p:spPr>
            <a:xfrm>
              <a:off x="62514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72" name="Group 71"/>
          <p:cNvGrpSpPr/>
          <p:nvPr/>
        </p:nvGrpSpPr>
        <p:grpSpPr>
          <a:xfrm>
            <a:off x="4876800" y="1684020"/>
            <a:ext cx="2743200" cy="459105"/>
            <a:chOff x="4876800" y="1684020"/>
            <a:chExt cx="2743200" cy="459105"/>
          </a:xfrm>
          <a:solidFill>
            <a:srgbClr val="00B050"/>
          </a:solidFill>
        </p:grpSpPr>
        <p:sp>
          <p:nvSpPr>
            <p:cNvPr id="17" name="Oval 16"/>
            <p:cNvSpPr/>
            <p:nvPr/>
          </p:nvSpPr>
          <p:spPr>
            <a:xfrm>
              <a:off x="57912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8" name="Oval 17"/>
            <p:cNvSpPr/>
            <p:nvPr/>
          </p:nvSpPr>
          <p:spPr>
            <a:xfrm>
              <a:off x="67056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9" name="Oval 18"/>
            <p:cNvSpPr/>
            <p:nvPr/>
          </p:nvSpPr>
          <p:spPr>
            <a:xfrm>
              <a:off x="62484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0" name="Oval 19"/>
            <p:cNvSpPr/>
            <p:nvPr/>
          </p:nvSpPr>
          <p:spPr>
            <a:xfrm>
              <a:off x="7162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1" name="Oval 20"/>
            <p:cNvSpPr/>
            <p:nvPr/>
          </p:nvSpPr>
          <p:spPr>
            <a:xfrm>
              <a:off x="4876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9" name="Oval 28"/>
            <p:cNvSpPr/>
            <p:nvPr/>
          </p:nvSpPr>
          <p:spPr>
            <a:xfrm>
              <a:off x="53340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3" name="Group 2"/>
          <p:cNvGrpSpPr/>
          <p:nvPr/>
        </p:nvGrpSpPr>
        <p:grpSpPr>
          <a:xfrm>
            <a:off x="4876800" y="3051810"/>
            <a:ext cx="2743200" cy="459105"/>
            <a:chOff x="4876800" y="3051810"/>
            <a:chExt cx="2743200" cy="459105"/>
          </a:xfrm>
          <a:solidFill>
            <a:srgbClr val="00B050"/>
          </a:solidFill>
        </p:grpSpPr>
        <p:sp>
          <p:nvSpPr>
            <p:cNvPr id="30" name="Oval 29"/>
            <p:cNvSpPr/>
            <p:nvPr/>
          </p:nvSpPr>
          <p:spPr>
            <a:xfrm>
              <a:off x="57912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1" name="Oval 30"/>
            <p:cNvSpPr/>
            <p:nvPr/>
          </p:nvSpPr>
          <p:spPr>
            <a:xfrm>
              <a:off x="62484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2" name="Oval 31"/>
            <p:cNvSpPr/>
            <p:nvPr/>
          </p:nvSpPr>
          <p:spPr>
            <a:xfrm>
              <a:off x="67056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3" name="Oval 32"/>
            <p:cNvSpPr/>
            <p:nvPr/>
          </p:nvSpPr>
          <p:spPr>
            <a:xfrm>
              <a:off x="7162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4" name="Oval 33"/>
            <p:cNvSpPr/>
            <p:nvPr/>
          </p:nvSpPr>
          <p:spPr>
            <a:xfrm>
              <a:off x="4876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5" name="Oval 34"/>
            <p:cNvSpPr/>
            <p:nvPr/>
          </p:nvSpPr>
          <p:spPr>
            <a:xfrm>
              <a:off x="53340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36" name="Oval 35"/>
          <p:cNvSpPr/>
          <p:nvPr/>
        </p:nvSpPr>
        <p:spPr>
          <a:xfrm>
            <a:off x="57912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7" name="Oval 36"/>
          <p:cNvSpPr/>
          <p:nvPr/>
        </p:nvSpPr>
        <p:spPr>
          <a:xfrm>
            <a:off x="62484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8" name="Oval 37"/>
          <p:cNvSpPr/>
          <p:nvPr/>
        </p:nvSpPr>
        <p:spPr>
          <a:xfrm>
            <a:off x="67056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9" name="Oval 38"/>
          <p:cNvSpPr/>
          <p:nvPr/>
        </p:nvSpPr>
        <p:spPr>
          <a:xfrm>
            <a:off x="7162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0" name="Group 39"/>
          <p:cNvGrpSpPr/>
          <p:nvPr/>
        </p:nvGrpSpPr>
        <p:grpSpPr>
          <a:xfrm>
            <a:off x="4876800" y="3507105"/>
            <a:ext cx="2743200" cy="459105"/>
            <a:chOff x="5794247" y="3432620"/>
            <a:chExt cx="2743200" cy="459105"/>
          </a:xfrm>
          <a:solidFill>
            <a:srgbClr val="00B050"/>
          </a:solidFill>
        </p:grpSpPr>
        <p:sp>
          <p:nvSpPr>
            <p:cNvPr id="41" name="Oval 40"/>
            <p:cNvSpPr/>
            <p:nvPr/>
          </p:nvSpPr>
          <p:spPr>
            <a:xfrm>
              <a:off x="67086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2" name="Oval 41"/>
            <p:cNvSpPr/>
            <p:nvPr/>
          </p:nvSpPr>
          <p:spPr>
            <a:xfrm>
              <a:off x="71658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3" name="Oval 42"/>
            <p:cNvSpPr/>
            <p:nvPr/>
          </p:nvSpPr>
          <p:spPr>
            <a:xfrm>
              <a:off x="76230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4" name="Oval 43"/>
            <p:cNvSpPr/>
            <p:nvPr/>
          </p:nvSpPr>
          <p:spPr>
            <a:xfrm>
              <a:off x="8080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5" name="Oval 44"/>
            <p:cNvSpPr/>
            <p:nvPr/>
          </p:nvSpPr>
          <p:spPr>
            <a:xfrm>
              <a:off x="5794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6" name="Oval 45"/>
            <p:cNvSpPr/>
            <p:nvPr/>
          </p:nvSpPr>
          <p:spPr>
            <a:xfrm>
              <a:off x="62514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47" name="Oval 46"/>
          <p:cNvSpPr/>
          <p:nvPr/>
        </p:nvSpPr>
        <p:spPr>
          <a:xfrm>
            <a:off x="4876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8" name="Oval 47"/>
          <p:cNvSpPr/>
          <p:nvPr/>
        </p:nvSpPr>
        <p:spPr>
          <a:xfrm>
            <a:off x="53340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9" name="Group 48"/>
          <p:cNvGrpSpPr/>
          <p:nvPr/>
        </p:nvGrpSpPr>
        <p:grpSpPr>
          <a:xfrm>
            <a:off x="4885183" y="2600515"/>
            <a:ext cx="2724912" cy="440817"/>
            <a:chOff x="4583430" y="2539526"/>
            <a:chExt cx="2724912" cy="440817"/>
          </a:xfrm>
          <a:solidFill>
            <a:srgbClr val="00B050"/>
          </a:solidFill>
        </p:grpSpPr>
        <p:sp>
          <p:nvSpPr>
            <p:cNvPr id="50" name="Oval 49"/>
            <p:cNvSpPr/>
            <p:nvPr/>
          </p:nvSpPr>
          <p:spPr>
            <a:xfrm>
              <a:off x="54978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1" name="Oval 50"/>
            <p:cNvSpPr/>
            <p:nvPr/>
          </p:nvSpPr>
          <p:spPr>
            <a:xfrm>
              <a:off x="59550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2" name="Oval 51"/>
            <p:cNvSpPr/>
            <p:nvPr/>
          </p:nvSpPr>
          <p:spPr>
            <a:xfrm>
              <a:off x="64122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3" name="Oval 52"/>
            <p:cNvSpPr/>
            <p:nvPr/>
          </p:nvSpPr>
          <p:spPr>
            <a:xfrm>
              <a:off x="6869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4" name="Oval 53"/>
            <p:cNvSpPr/>
            <p:nvPr/>
          </p:nvSpPr>
          <p:spPr>
            <a:xfrm>
              <a:off x="4583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5" name="Oval 54"/>
            <p:cNvSpPr/>
            <p:nvPr/>
          </p:nvSpPr>
          <p:spPr>
            <a:xfrm>
              <a:off x="50406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56" name="TextBox 55"/>
          <p:cNvSpPr txBox="1"/>
          <p:nvPr/>
        </p:nvSpPr>
        <p:spPr>
          <a:xfrm>
            <a:off x="4102173" y="5103573"/>
            <a:ext cx="533400" cy="646331"/>
          </a:xfrm>
          <a:prstGeom prst="rect">
            <a:avLst/>
          </a:prstGeom>
          <a:noFill/>
        </p:spPr>
        <p:txBody>
          <a:bodyPr wrap="square" rtlCol="0">
            <a:spAutoFit/>
          </a:bodyPr>
          <a:lstStyle/>
          <a:p>
            <a:r>
              <a:rPr lang="tr-TR" sz="3600" b="1" dirty="0" smtClean="0">
                <a:solidFill>
                  <a:prstClr val="black"/>
                </a:solidFill>
                <a:effectLst>
                  <a:outerShdw blurRad="38100" dist="38100" dir="2700000" algn="tl">
                    <a:srgbClr val="000000">
                      <a:alpha val="43137"/>
                    </a:srgbClr>
                  </a:outerShdw>
                </a:effectLst>
                <a:latin typeface="Cambria" panose="02040503050406030204" pitchFamily="18" charset="0"/>
              </a:rPr>
              <a:t>A</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sp>
        <p:nvSpPr>
          <p:cNvPr id="57" name="TextBox 56"/>
          <p:cNvSpPr txBox="1"/>
          <p:nvPr/>
        </p:nvSpPr>
        <p:spPr>
          <a:xfrm>
            <a:off x="7584443" y="2084174"/>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:B</a:t>
            </a:r>
            <a:endParaRPr lang="en-US" sz="2800" b="1" dirty="0">
              <a:solidFill>
                <a:prstClr val="black"/>
              </a:solidFill>
              <a:latin typeface="Cambria" panose="02040503050406030204" pitchFamily="18" charset="0"/>
            </a:endParaRPr>
          </a:p>
        </p:txBody>
      </p:sp>
      <p:sp>
        <p:nvSpPr>
          <p:cNvPr id="58" name="TextBox 57"/>
          <p:cNvSpPr txBox="1"/>
          <p:nvPr/>
        </p:nvSpPr>
        <p:spPr>
          <a:xfrm>
            <a:off x="7597142" y="3037732"/>
            <a:ext cx="556257"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:D</a:t>
            </a:r>
            <a:endParaRPr lang="en-US" sz="2800" b="1" dirty="0">
              <a:solidFill>
                <a:prstClr val="black"/>
              </a:solidFill>
              <a:latin typeface="Cambria" panose="02040503050406030204" pitchFamily="18" charset="0"/>
            </a:endParaRPr>
          </a:p>
        </p:txBody>
      </p:sp>
      <p:sp>
        <p:nvSpPr>
          <p:cNvPr id="59" name="TextBox 58"/>
          <p:cNvSpPr txBox="1"/>
          <p:nvPr/>
        </p:nvSpPr>
        <p:spPr>
          <a:xfrm>
            <a:off x="7581395" y="2514916"/>
            <a:ext cx="549147" cy="553998"/>
          </a:xfrm>
          <a:prstGeom prst="rect">
            <a:avLst/>
          </a:prstGeom>
          <a:noFill/>
        </p:spPr>
        <p:txBody>
          <a:bodyPr wrap="square" rtlCol="0">
            <a:spAutoFit/>
          </a:bodyPr>
          <a:lstStyle/>
          <a:p>
            <a:r>
              <a:rPr lang="tr-TR" sz="3000" b="1" dirty="0" smtClean="0">
                <a:solidFill>
                  <a:prstClr val="black"/>
                </a:solidFill>
                <a:latin typeface="Cambria" panose="02040503050406030204" pitchFamily="18" charset="0"/>
              </a:rPr>
              <a:t>:C</a:t>
            </a:r>
            <a:endParaRPr lang="en-US" sz="3000" b="1" dirty="0">
              <a:solidFill>
                <a:prstClr val="black"/>
              </a:solidFill>
              <a:latin typeface="Cambria" panose="02040503050406030204" pitchFamily="18" charset="0"/>
            </a:endParaRPr>
          </a:p>
        </p:txBody>
      </p:sp>
      <p:sp>
        <p:nvSpPr>
          <p:cNvPr id="60" name="TextBox 59"/>
          <p:cNvSpPr txBox="1"/>
          <p:nvPr/>
        </p:nvSpPr>
        <p:spPr>
          <a:xfrm>
            <a:off x="7610095" y="3442990"/>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:E</a:t>
            </a:r>
            <a:endParaRPr lang="en-US" sz="2800" b="1" dirty="0">
              <a:solidFill>
                <a:prstClr val="black"/>
              </a:solidFill>
              <a:latin typeface="Cambria" panose="02040503050406030204" pitchFamily="18" charset="0"/>
            </a:endParaRPr>
          </a:p>
        </p:txBody>
      </p:sp>
      <p:sp>
        <p:nvSpPr>
          <p:cNvPr id="61" name="TextBox 60"/>
          <p:cNvSpPr txBox="1"/>
          <p:nvPr/>
        </p:nvSpPr>
        <p:spPr>
          <a:xfrm>
            <a:off x="7610095" y="3894475"/>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:F</a:t>
            </a:r>
            <a:endParaRPr lang="en-US" sz="2800" b="1" dirty="0">
              <a:solidFill>
                <a:prstClr val="black"/>
              </a:solidFill>
              <a:latin typeface="Cambria" panose="02040503050406030204" pitchFamily="18" charset="0"/>
            </a:endParaRPr>
          </a:p>
        </p:txBody>
      </p:sp>
      <p:sp>
        <p:nvSpPr>
          <p:cNvPr id="62" name="TextBox 61"/>
          <p:cNvSpPr txBox="1"/>
          <p:nvPr/>
        </p:nvSpPr>
        <p:spPr>
          <a:xfrm>
            <a:off x="2385131" y="5148590"/>
            <a:ext cx="1905000" cy="523220"/>
          </a:xfrm>
          <a:prstGeom prst="rect">
            <a:avLst/>
          </a:prstGeom>
          <a:noFill/>
        </p:spPr>
        <p:txBody>
          <a:bodyPr wrap="square" rtlCol="0">
            <a:spAutoFit/>
          </a:bodyPr>
          <a:lstStyle/>
          <a:p>
            <a:r>
              <a:rPr lang="tr-TR" sz="2800" b="1" u="sng" dirty="0" smtClean="0">
                <a:solidFill>
                  <a:prstClr val="black"/>
                </a:solidFill>
                <a:latin typeface="Cambria" panose="02040503050406030204" pitchFamily="18" charset="0"/>
              </a:rPr>
              <a:t>Requests: </a:t>
            </a:r>
            <a:endParaRPr lang="en-US" sz="2800" b="1" u="sng" dirty="0">
              <a:solidFill>
                <a:prstClr val="black"/>
              </a:solidFill>
              <a:latin typeface="Cambria" panose="02040503050406030204" pitchFamily="18" charset="0"/>
            </a:endParaRPr>
          </a:p>
        </p:txBody>
      </p:sp>
      <p:sp>
        <p:nvSpPr>
          <p:cNvPr id="63" name="TextBox 62"/>
          <p:cNvSpPr txBox="1"/>
          <p:nvPr/>
        </p:nvSpPr>
        <p:spPr>
          <a:xfrm>
            <a:off x="7597142" y="1600516"/>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:A</a:t>
            </a:r>
            <a:endParaRPr lang="en-US" sz="2800" b="1" dirty="0">
              <a:solidFill>
                <a:prstClr val="black"/>
              </a:solidFill>
              <a:latin typeface="Cambria" panose="02040503050406030204" pitchFamily="18" charset="0"/>
            </a:endParaRPr>
          </a:p>
        </p:txBody>
      </p:sp>
      <p:cxnSp>
        <p:nvCxnSpPr>
          <p:cNvPr id="65" name="Straight Arrow Connector 64"/>
          <p:cNvCxnSpPr>
            <a:stCxn id="6" idx="3"/>
            <a:endCxn id="21" idx="2"/>
          </p:cNvCxnSpPr>
          <p:nvPr/>
        </p:nvCxnSpPr>
        <p:spPr>
          <a:xfrm flipV="1">
            <a:off x="3276600" y="1912620"/>
            <a:ext cx="1600200" cy="117861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4633031" y="5103573"/>
            <a:ext cx="533400" cy="646331"/>
          </a:xfrm>
          <a:prstGeom prst="rect">
            <a:avLst/>
          </a:prstGeom>
          <a:noFill/>
        </p:spPr>
        <p:txBody>
          <a:bodyPr wrap="square" rtlCol="0">
            <a:spAutoFit/>
          </a:bodyPr>
          <a:lstStyle/>
          <a:p>
            <a:r>
              <a:rPr lang="tr-TR" sz="3600" b="1" dirty="0">
                <a:solidFill>
                  <a:prstClr val="black"/>
                </a:solidFill>
                <a:effectLst>
                  <a:outerShdw blurRad="38100" dist="38100" dir="2700000" algn="tl">
                    <a:srgbClr val="000000">
                      <a:alpha val="43137"/>
                    </a:srgbClr>
                  </a:outerShdw>
                </a:effectLst>
                <a:latin typeface="Cambria" panose="02040503050406030204" pitchFamily="18" charset="0"/>
              </a:rPr>
              <a:t>D</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cxnSp>
        <p:nvCxnSpPr>
          <p:cNvPr id="68" name="Straight Arrow Connector 67"/>
          <p:cNvCxnSpPr>
            <a:endCxn id="34" idx="2"/>
          </p:cNvCxnSpPr>
          <p:nvPr/>
        </p:nvCxnSpPr>
        <p:spPr>
          <a:xfrm flipV="1">
            <a:off x="3276600" y="3280410"/>
            <a:ext cx="1600200" cy="26802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166431" y="5116273"/>
            <a:ext cx="533400" cy="646331"/>
          </a:xfrm>
          <a:prstGeom prst="rect">
            <a:avLst/>
          </a:prstGeom>
          <a:noFill/>
        </p:spPr>
        <p:txBody>
          <a:bodyPr wrap="square" rtlCol="0">
            <a:spAutoFit/>
          </a:bodyPr>
          <a:lstStyle/>
          <a:p>
            <a:r>
              <a:rPr lang="tr-TR" sz="3600" b="1" dirty="0" smtClean="0">
                <a:solidFill>
                  <a:srgbClr val="0066FF"/>
                </a:solidFill>
                <a:effectLst>
                  <a:outerShdw blurRad="38100" dist="38100" dir="2700000" algn="tl">
                    <a:srgbClr val="000000">
                      <a:alpha val="43137"/>
                    </a:srgbClr>
                  </a:outerShdw>
                </a:effectLst>
                <a:latin typeface="Cambria" panose="02040503050406030204" pitchFamily="18" charset="0"/>
              </a:rPr>
              <a:t>A</a:t>
            </a:r>
            <a:endParaRPr lang="en-US" sz="3600" b="1" dirty="0">
              <a:solidFill>
                <a:srgbClr val="0066FF"/>
              </a:solidFill>
              <a:effectLst>
                <a:outerShdw blurRad="38100" dist="38100" dir="2700000" algn="tl">
                  <a:srgbClr val="000000">
                    <a:alpha val="43137"/>
                  </a:srgbClr>
                </a:outerShdw>
              </a:effectLst>
              <a:latin typeface="Cambria" panose="02040503050406030204" pitchFamily="18" charset="0"/>
            </a:endParaRPr>
          </a:p>
        </p:txBody>
      </p:sp>
      <p:pic>
        <p:nvPicPr>
          <p:cNvPr id="71" name="Picture 7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14131" y="5116273"/>
            <a:ext cx="739069" cy="739069"/>
          </a:xfrm>
          <a:prstGeom prst="rect">
            <a:avLst/>
          </a:prstGeom>
        </p:spPr>
      </p:pic>
      <p:sp>
        <p:nvSpPr>
          <p:cNvPr id="73" name="TextBox 72"/>
          <p:cNvSpPr txBox="1"/>
          <p:nvPr/>
        </p:nvSpPr>
        <p:spPr>
          <a:xfrm>
            <a:off x="5420495" y="977596"/>
            <a:ext cx="1905000" cy="646331"/>
          </a:xfrm>
          <a:prstGeom prst="rect">
            <a:avLst/>
          </a:prstGeom>
          <a:noFill/>
        </p:spPr>
        <p:txBody>
          <a:bodyPr wrap="square" rtlCol="0">
            <a:spAutoFit/>
          </a:bodyPr>
          <a:lstStyle/>
          <a:p>
            <a:r>
              <a:rPr lang="tr-TR" sz="3600" b="1" u="sng" dirty="0" smtClean="0">
                <a:solidFill>
                  <a:prstClr val="black"/>
                </a:solidFill>
                <a:latin typeface="Cambria" panose="02040503050406030204" pitchFamily="18" charset="0"/>
              </a:rPr>
              <a:t>DRAM</a:t>
            </a:r>
            <a:endParaRPr lang="en-US" sz="3600" b="1" u="sng" dirty="0">
              <a:solidFill>
                <a:prstClr val="black"/>
              </a:solidFill>
              <a:latin typeface="Cambria" panose="02040503050406030204" pitchFamily="18" charset="0"/>
            </a:endParaRPr>
          </a:p>
        </p:txBody>
      </p:sp>
      <p:sp>
        <p:nvSpPr>
          <p:cNvPr id="74" name="TextBox 73"/>
          <p:cNvSpPr txBox="1"/>
          <p:nvPr/>
        </p:nvSpPr>
        <p:spPr>
          <a:xfrm>
            <a:off x="2000250" y="2796407"/>
            <a:ext cx="533400" cy="584775"/>
          </a:xfrm>
          <a:prstGeom prst="rect">
            <a:avLst/>
          </a:prstGeom>
          <a:noFill/>
        </p:spPr>
        <p:txBody>
          <a:bodyPr wrap="square" rtlCol="0">
            <a:spAutoFit/>
          </a:bodyPr>
          <a:lstStyle/>
          <a:p>
            <a:r>
              <a:rPr lang="tr-TR" sz="3200" b="1" dirty="0" smtClean="0">
                <a:solidFill>
                  <a:prstClr val="black"/>
                </a:solidFill>
                <a:latin typeface="Cambria" panose="02040503050406030204" pitchFamily="18" charset="0"/>
              </a:rPr>
              <a:t>A</a:t>
            </a:r>
            <a:endParaRPr lang="en-US" sz="3200" b="1" dirty="0">
              <a:solidFill>
                <a:prstClr val="black"/>
              </a:solidFill>
              <a:latin typeface="Cambria" panose="02040503050406030204" pitchFamily="18" charset="0"/>
            </a:endParaRPr>
          </a:p>
        </p:txBody>
      </p:sp>
      <p:sp>
        <p:nvSpPr>
          <p:cNvPr id="77" name="TextBox 76"/>
          <p:cNvSpPr txBox="1"/>
          <p:nvPr/>
        </p:nvSpPr>
        <p:spPr>
          <a:xfrm>
            <a:off x="2007676" y="3240723"/>
            <a:ext cx="533400" cy="584775"/>
          </a:xfrm>
          <a:prstGeom prst="rect">
            <a:avLst/>
          </a:prstGeom>
          <a:noFill/>
        </p:spPr>
        <p:txBody>
          <a:bodyPr wrap="square" rtlCol="0">
            <a:spAutoFit/>
          </a:bodyPr>
          <a:lstStyle/>
          <a:p>
            <a:r>
              <a:rPr lang="tr-TR" sz="3200" b="1" dirty="0">
                <a:solidFill>
                  <a:prstClr val="black"/>
                </a:solidFill>
                <a:latin typeface="Cambria" panose="02040503050406030204" pitchFamily="18" charset="0"/>
              </a:rPr>
              <a:t>D</a:t>
            </a:r>
            <a:endParaRPr lang="en-US" sz="3200" b="1" dirty="0">
              <a:solidFill>
                <a:prstClr val="black"/>
              </a:solidFill>
              <a:latin typeface="Cambria" panose="02040503050406030204" pitchFamily="18" charset="0"/>
            </a:endParaRPr>
          </a:p>
        </p:txBody>
      </p:sp>
      <p:sp>
        <p:nvSpPr>
          <p:cNvPr id="78" name="TextBox 77"/>
          <p:cNvSpPr txBox="1"/>
          <p:nvPr/>
        </p:nvSpPr>
        <p:spPr>
          <a:xfrm>
            <a:off x="1485899" y="5892225"/>
            <a:ext cx="3502153" cy="584775"/>
          </a:xfrm>
          <a:prstGeom prst="rect">
            <a:avLst/>
          </a:prstGeom>
          <a:noFill/>
        </p:spPr>
        <p:txBody>
          <a:bodyPr wrap="square" rtlCol="0">
            <a:spAutoFit/>
          </a:bodyPr>
          <a:lstStyle/>
          <a:p>
            <a:r>
              <a:rPr lang="tr-TR" sz="3200" b="1" dirty="0" smtClean="0">
                <a:solidFill>
                  <a:srgbClr val="FF0066"/>
                </a:solidFill>
                <a:latin typeface="Calibri"/>
              </a:rPr>
              <a:t>ChargeCache Miss:</a:t>
            </a:r>
            <a:endParaRPr lang="en-US" sz="3200" b="1" dirty="0">
              <a:solidFill>
                <a:srgbClr val="FF0066"/>
              </a:solidFill>
              <a:latin typeface="Calibri"/>
            </a:endParaRPr>
          </a:p>
        </p:txBody>
      </p:sp>
      <p:sp>
        <p:nvSpPr>
          <p:cNvPr id="79" name="TextBox 78"/>
          <p:cNvSpPr txBox="1"/>
          <p:nvPr/>
        </p:nvSpPr>
        <p:spPr>
          <a:xfrm>
            <a:off x="4778574" y="5885587"/>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FF0066"/>
                </a:solidFill>
                <a:latin typeface="Calibri"/>
              </a:rPr>
              <a:t>Default</a:t>
            </a:r>
            <a:r>
              <a:rPr lang="tr-TR" sz="3200" b="1" dirty="0" smtClean="0">
                <a:solidFill>
                  <a:prstClr val="black"/>
                </a:solidFill>
                <a:latin typeface="Calibri"/>
              </a:rPr>
              <a:t> Timings</a:t>
            </a:r>
            <a:endParaRPr lang="en-US" sz="3200" b="1" dirty="0">
              <a:solidFill>
                <a:prstClr val="black"/>
              </a:solidFill>
              <a:latin typeface="Calibri"/>
            </a:endParaRPr>
          </a:p>
        </p:txBody>
      </p:sp>
      <p:sp>
        <p:nvSpPr>
          <p:cNvPr id="80" name="TextBox 79"/>
          <p:cNvSpPr txBox="1"/>
          <p:nvPr/>
        </p:nvSpPr>
        <p:spPr>
          <a:xfrm>
            <a:off x="1692473" y="5892225"/>
            <a:ext cx="3502153" cy="584775"/>
          </a:xfrm>
          <a:prstGeom prst="rect">
            <a:avLst/>
          </a:prstGeom>
          <a:noFill/>
        </p:spPr>
        <p:txBody>
          <a:bodyPr wrap="square" rtlCol="0">
            <a:spAutoFit/>
          </a:bodyPr>
          <a:lstStyle/>
          <a:p>
            <a:r>
              <a:rPr lang="tr-TR" sz="3200" b="1" dirty="0" smtClean="0">
                <a:solidFill>
                  <a:srgbClr val="0066FF"/>
                </a:solidFill>
                <a:latin typeface="Calibri"/>
              </a:rPr>
              <a:t>ChargeCache Hit:</a:t>
            </a:r>
            <a:endParaRPr lang="en-US" sz="3200" b="1" dirty="0">
              <a:solidFill>
                <a:srgbClr val="0066FF"/>
              </a:solidFill>
              <a:latin typeface="Calibri"/>
            </a:endParaRPr>
          </a:p>
        </p:txBody>
      </p:sp>
      <p:sp>
        <p:nvSpPr>
          <p:cNvPr id="81" name="TextBox 80"/>
          <p:cNvSpPr txBox="1"/>
          <p:nvPr/>
        </p:nvSpPr>
        <p:spPr>
          <a:xfrm>
            <a:off x="4861631" y="5867400"/>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0066FF"/>
                </a:solidFill>
                <a:latin typeface="Calibri"/>
              </a:rPr>
              <a:t>Lower</a:t>
            </a:r>
            <a:r>
              <a:rPr lang="tr-TR" sz="3200" b="1" dirty="0" smtClean="0">
                <a:solidFill>
                  <a:prstClr val="black"/>
                </a:solidFill>
                <a:latin typeface="Calibri"/>
              </a:rPr>
              <a:t> Timings</a:t>
            </a:r>
            <a:endParaRPr lang="en-US" sz="3200" b="1" dirty="0">
              <a:solidFill>
                <a:prstClr val="black"/>
              </a:solidFill>
              <a:latin typeface="Calibri"/>
            </a:endParaRPr>
          </a:p>
        </p:txBody>
      </p:sp>
    </p:spTree>
    <p:extLst>
      <p:ext uri="{BB962C8B-B14F-4D97-AF65-F5344CB8AC3E}">
        <p14:creationId xmlns:p14="http://schemas.microsoft.com/office/powerpoint/2010/main" val="7091728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000" fill="hold"/>
                                        <p:tgtEl>
                                          <p:spTgt spid="56"/>
                                        </p:tgtEl>
                                        <p:attrNameLst>
                                          <p:attrName>ppt_x</p:attrName>
                                        </p:attrNameLst>
                                      </p:cBhvr>
                                      <p:tavLst>
                                        <p:tav tm="0">
                                          <p:val>
                                            <p:strVal val="1+#ppt_w/2"/>
                                          </p:val>
                                        </p:tav>
                                        <p:tav tm="100000">
                                          <p:val>
                                            <p:strVal val="#ppt_x"/>
                                          </p:val>
                                        </p:tav>
                                      </p:tavLst>
                                    </p:anim>
                                    <p:anim calcmode="lin" valueType="num">
                                      <p:cBhvr additive="base">
                                        <p:cTn id="8"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mph" presetSubtype="0" fill="hold" nodeType="clickEffect">
                                  <p:stCondLst>
                                    <p:cond delay="0"/>
                                  </p:stCondLst>
                                  <p:childTnLst>
                                    <p:animEffect transition="out" filter="fade">
                                      <p:cBhvr>
                                        <p:cTn id="18" dur="800" tmFilter="0, 0; .2, .5; .8, .5; 1, 0"/>
                                        <p:tgtEl>
                                          <p:spTgt spid="72"/>
                                        </p:tgtEl>
                                      </p:cBhvr>
                                    </p:animEffect>
                                    <p:animScale>
                                      <p:cBhvr>
                                        <p:cTn id="19" dur="400" autoRev="1" fill="hold"/>
                                        <p:tgtEl>
                                          <p:spTgt spid="72"/>
                                        </p:tgtEl>
                                      </p:cBhvr>
                                      <p:by x="105000" y="105000"/>
                                    </p:animScale>
                                  </p:childTnLst>
                                </p:cTn>
                              </p:par>
                              <p:par>
                                <p:cTn id="20" presetID="10" presetClass="entr" presetSubtype="0" fill="hold" grpId="0" nodeType="withEffect">
                                  <p:stCondLst>
                                    <p:cond delay="500"/>
                                  </p:stCondLst>
                                  <p:childTnLst>
                                    <p:set>
                                      <p:cBhvr>
                                        <p:cTn id="21" dur="1" fill="hold">
                                          <p:stCondLst>
                                            <p:cond delay="0"/>
                                          </p:stCondLst>
                                        </p:cTn>
                                        <p:tgtEl>
                                          <p:spTgt spid="74"/>
                                        </p:tgtEl>
                                        <p:attrNameLst>
                                          <p:attrName>style.visibility</p:attrName>
                                        </p:attrNameLst>
                                      </p:cBhvr>
                                      <p:to>
                                        <p:strVal val="visible"/>
                                      </p:to>
                                    </p:set>
                                    <p:animEffect transition="in" filter="fade">
                                      <p:cBhvr>
                                        <p:cTn id="22" dur="500"/>
                                        <p:tgtEl>
                                          <p:spTgt spid="74"/>
                                        </p:tgtEl>
                                      </p:cBhvr>
                                    </p:animEffect>
                                  </p:childTnLst>
                                </p:cTn>
                              </p:par>
                            </p:childTnLst>
                          </p:cTn>
                        </p:par>
                        <p:par>
                          <p:cTn id="23" fill="hold">
                            <p:stCondLst>
                              <p:cond delay="1000"/>
                            </p:stCondLst>
                            <p:childTnLst>
                              <p:par>
                                <p:cTn id="24" presetID="22" presetClass="entr" presetSubtype="8"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left)">
                                      <p:cBhvr>
                                        <p:cTn id="26" dur="1000"/>
                                        <p:tgtEl>
                                          <p:spTgt spid="65"/>
                                        </p:tgtEl>
                                      </p:cBhvr>
                                    </p:animEffect>
                                  </p:childTnLst>
                                </p:cTn>
                              </p:par>
                              <p:par>
                                <p:cTn id="27" presetID="10" presetClass="exit" presetSubtype="0" fill="hold" grpId="2" nodeType="withEffect">
                                  <p:stCondLst>
                                    <p:cond delay="0"/>
                                  </p:stCondLst>
                                  <p:childTnLst>
                                    <p:animEffect transition="out" filter="fade">
                                      <p:cBhvr>
                                        <p:cTn id="28" dur="500"/>
                                        <p:tgtEl>
                                          <p:spTgt spid="78"/>
                                        </p:tgtEl>
                                      </p:cBhvr>
                                    </p:animEffect>
                                    <p:set>
                                      <p:cBhvr>
                                        <p:cTn id="29" dur="1" fill="hold">
                                          <p:stCondLst>
                                            <p:cond delay="499"/>
                                          </p:stCondLst>
                                        </p:cTn>
                                        <p:tgtEl>
                                          <p:spTgt spid="78"/>
                                        </p:tgtEl>
                                        <p:attrNameLst>
                                          <p:attrName>style.visibility</p:attrName>
                                        </p:attrNameLst>
                                      </p:cBhvr>
                                      <p:to>
                                        <p:strVal val="hidden"/>
                                      </p:to>
                                    </p:set>
                                  </p:childTnLst>
                                </p:cTn>
                              </p:par>
                              <p:par>
                                <p:cTn id="30" presetID="10" presetClass="exit" presetSubtype="0" fill="hold" grpId="2" nodeType="withEffect">
                                  <p:stCondLst>
                                    <p:cond delay="0"/>
                                  </p:stCondLst>
                                  <p:childTnLst>
                                    <p:animEffect transition="out" filter="fade">
                                      <p:cBhvr>
                                        <p:cTn id="31" dur="500"/>
                                        <p:tgtEl>
                                          <p:spTgt spid="79"/>
                                        </p:tgtEl>
                                      </p:cBhvr>
                                    </p:animEffect>
                                    <p:set>
                                      <p:cBhvr>
                                        <p:cTn id="32" dur="1" fill="hold">
                                          <p:stCondLst>
                                            <p:cond delay="499"/>
                                          </p:stCondLst>
                                        </p:cTn>
                                        <p:tgtEl>
                                          <p:spTgt spid="7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67"/>
                                        </p:tgtEl>
                                        <p:attrNameLst>
                                          <p:attrName>style.visibility</p:attrName>
                                        </p:attrNameLst>
                                      </p:cBhvr>
                                      <p:to>
                                        <p:strVal val="visible"/>
                                      </p:to>
                                    </p:set>
                                    <p:anim calcmode="lin" valueType="num">
                                      <p:cBhvr additive="base">
                                        <p:cTn id="37" dur="1000" fill="hold"/>
                                        <p:tgtEl>
                                          <p:spTgt spid="67"/>
                                        </p:tgtEl>
                                        <p:attrNameLst>
                                          <p:attrName>ppt_x</p:attrName>
                                        </p:attrNameLst>
                                      </p:cBhvr>
                                      <p:tavLst>
                                        <p:tav tm="0">
                                          <p:val>
                                            <p:strVal val="1+#ppt_w/2"/>
                                          </p:val>
                                        </p:tav>
                                        <p:tav tm="100000">
                                          <p:val>
                                            <p:strVal val="#ppt_x"/>
                                          </p:val>
                                        </p:tav>
                                      </p:tavLst>
                                    </p:anim>
                                    <p:anim calcmode="lin" valueType="num">
                                      <p:cBhvr additive="base">
                                        <p:cTn id="38" dur="10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3" nodeType="click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par>
                                <p:cTn id="44" presetID="10" presetClass="entr" presetSubtype="0" fill="hold" grpId="3" nodeType="with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childTnLst>
                          </p:cTn>
                        </p:par>
                      </p:childTnLst>
                    </p:cTn>
                  </p:par>
                  <p:par>
                    <p:cTn id="47" fill="hold">
                      <p:stCondLst>
                        <p:cond delay="indefinite"/>
                      </p:stCondLst>
                      <p:childTnLst>
                        <p:par>
                          <p:cTn id="48" fill="hold">
                            <p:stCondLst>
                              <p:cond delay="0"/>
                            </p:stCondLst>
                            <p:childTnLst>
                              <p:par>
                                <p:cTn id="49" presetID="26" presetClass="emph" presetSubtype="0" fill="hold" nodeType="clickEffect">
                                  <p:stCondLst>
                                    <p:cond delay="0"/>
                                  </p:stCondLst>
                                  <p:childTnLst>
                                    <p:animEffect transition="out" filter="fade">
                                      <p:cBhvr>
                                        <p:cTn id="50" dur="800" tmFilter="0, 0; .2, .5; .8, .5; 1, 0"/>
                                        <p:tgtEl>
                                          <p:spTgt spid="3"/>
                                        </p:tgtEl>
                                      </p:cBhvr>
                                    </p:animEffect>
                                    <p:animScale>
                                      <p:cBhvr>
                                        <p:cTn id="51" dur="400" autoRev="1" fill="hold"/>
                                        <p:tgtEl>
                                          <p:spTgt spid="3"/>
                                        </p:tgtEl>
                                      </p:cBhvr>
                                      <p:by x="105000" y="105000"/>
                                    </p:animScale>
                                  </p:childTnLst>
                                </p:cTn>
                              </p:par>
                              <p:par>
                                <p:cTn id="52" presetID="10" presetClass="entr" presetSubtype="0" fill="hold" grpId="0" nodeType="withEffect">
                                  <p:stCondLst>
                                    <p:cond delay="600"/>
                                  </p:stCondLst>
                                  <p:childTnLst>
                                    <p:set>
                                      <p:cBhvr>
                                        <p:cTn id="53" dur="1" fill="hold">
                                          <p:stCondLst>
                                            <p:cond delay="0"/>
                                          </p:stCondLst>
                                        </p:cTn>
                                        <p:tgtEl>
                                          <p:spTgt spid="77"/>
                                        </p:tgtEl>
                                        <p:attrNameLst>
                                          <p:attrName>style.visibility</p:attrName>
                                        </p:attrNameLst>
                                      </p:cBhvr>
                                      <p:to>
                                        <p:strVal val="visible"/>
                                      </p:to>
                                    </p:set>
                                    <p:animEffect transition="in" filter="fade">
                                      <p:cBhvr>
                                        <p:cTn id="54" dur="500"/>
                                        <p:tgtEl>
                                          <p:spTgt spid="77"/>
                                        </p:tgtEl>
                                      </p:cBhvr>
                                    </p:animEffect>
                                  </p:childTnLst>
                                </p:cTn>
                              </p:par>
                            </p:childTnLst>
                          </p:cTn>
                        </p:par>
                        <p:par>
                          <p:cTn id="55" fill="hold">
                            <p:stCondLst>
                              <p:cond delay="1100"/>
                            </p:stCondLst>
                            <p:childTnLst>
                              <p:par>
                                <p:cTn id="56" presetID="22" presetClass="entr" presetSubtype="8" fill="hold" nodeType="after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wipe(left)">
                                      <p:cBhvr>
                                        <p:cTn id="58" dur="1000"/>
                                        <p:tgtEl>
                                          <p:spTgt spid="68"/>
                                        </p:tgtEl>
                                      </p:cBhvr>
                                    </p:animEffect>
                                  </p:childTnLst>
                                </p:cTn>
                              </p:par>
                              <p:par>
                                <p:cTn id="59" presetID="10" presetClass="exit" presetSubtype="0" fill="hold" grpId="4" nodeType="withEffect">
                                  <p:stCondLst>
                                    <p:cond delay="0"/>
                                  </p:stCondLst>
                                  <p:childTnLst>
                                    <p:animEffect transition="out" filter="fade">
                                      <p:cBhvr>
                                        <p:cTn id="60" dur="500"/>
                                        <p:tgtEl>
                                          <p:spTgt spid="78"/>
                                        </p:tgtEl>
                                      </p:cBhvr>
                                    </p:animEffect>
                                    <p:set>
                                      <p:cBhvr>
                                        <p:cTn id="61" dur="1" fill="hold">
                                          <p:stCondLst>
                                            <p:cond delay="499"/>
                                          </p:stCondLst>
                                        </p:cTn>
                                        <p:tgtEl>
                                          <p:spTgt spid="78"/>
                                        </p:tgtEl>
                                        <p:attrNameLst>
                                          <p:attrName>style.visibility</p:attrName>
                                        </p:attrNameLst>
                                      </p:cBhvr>
                                      <p:to>
                                        <p:strVal val="hidden"/>
                                      </p:to>
                                    </p:set>
                                  </p:childTnLst>
                                </p:cTn>
                              </p:par>
                              <p:par>
                                <p:cTn id="62" presetID="10" presetClass="exit" presetSubtype="0" fill="hold" grpId="4" nodeType="withEffect">
                                  <p:stCondLst>
                                    <p:cond delay="0"/>
                                  </p:stCondLst>
                                  <p:childTnLst>
                                    <p:animEffect transition="out" filter="fade">
                                      <p:cBhvr>
                                        <p:cTn id="63" dur="500"/>
                                        <p:tgtEl>
                                          <p:spTgt spid="79"/>
                                        </p:tgtEl>
                                      </p:cBhvr>
                                    </p:animEffect>
                                    <p:set>
                                      <p:cBhvr>
                                        <p:cTn id="64" dur="1" fill="hold">
                                          <p:stCondLst>
                                            <p:cond delay="499"/>
                                          </p:stCondLst>
                                        </p:cTn>
                                        <p:tgtEl>
                                          <p:spTgt spid="79"/>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additive="base">
                                        <p:cTn id="69" dur="1000" fill="hold"/>
                                        <p:tgtEl>
                                          <p:spTgt spid="70"/>
                                        </p:tgtEl>
                                        <p:attrNameLst>
                                          <p:attrName>ppt_x</p:attrName>
                                        </p:attrNameLst>
                                      </p:cBhvr>
                                      <p:tavLst>
                                        <p:tav tm="0">
                                          <p:val>
                                            <p:strVal val="1+#ppt_w/2"/>
                                          </p:val>
                                        </p:tav>
                                        <p:tav tm="100000">
                                          <p:val>
                                            <p:strVal val="#ppt_x"/>
                                          </p:val>
                                        </p:tav>
                                      </p:tavLst>
                                    </p:anim>
                                    <p:anim calcmode="lin" valueType="num">
                                      <p:cBhvr additive="base">
                                        <p:cTn id="70" dur="10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0" presetClass="exit" presetSubtype="0" fill="hold" grpId="1" nodeType="clickEffect">
                                  <p:stCondLst>
                                    <p:cond delay="0"/>
                                  </p:stCondLst>
                                  <p:childTnLst>
                                    <p:animEffect transition="out" filter="fade">
                                      <p:cBhvr>
                                        <p:cTn id="74" dur="500"/>
                                        <p:tgtEl>
                                          <p:spTgt spid="78"/>
                                        </p:tgtEl>
                                      </p:cBhvr>
                                    </p:animEffect>
                                    <p:set>
                                      <p:cBhvr>
                                        <p:cTn id="75" dur="1" fill="hold">
                                          <p:stCondLst>
                                            <p:cond delay="499"/>
                                          </p:stCondLst>
                                        </p:cTn>
                                        <p:tgtEl>
                                          <p:spTgt spid="78"/>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79"/>
                                        </p:tgtEl>
                                      </p:cBhvr>
                                    </p:animEffect>
                                    <p:set>
                                      <p:cBhvr>
                                        <p:cTn id="78" dur="1" fill="hold">
                                          <p:stCondLst>
                                            <p:cond delay="499"/>
                                          </p:stCondLst>
                                        </p:cTn>
                                        <p:tgtEl>
                                          <p:spTgt spid="79"/>
                                        </p:tgtEl>
                                        <p:attrNameLst>
                                          <p:attrName>style.visibility</p:attrName>
                                        </p:attrNameLst>
                                      </p:cBhvr>
                                      <p:to>
                                        <p:strVal val="hidden"/>
                                      </p:to>
                                    </p:se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80"/>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81"/>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7" presetClass="emph" presetSubtype="2" fill="hold" nodeType="clickEffect">
                                  <p:stCondLst>
                                    <p:cond delay="0"/>
                                  </p:stCondLst>
                                  <p:childTnLst>
                                    <p:animClr clrSpc="rgb" dir="cw">
                                      <p:cBhvr>
                                        <p:cTn id="87" dur="1000" fill="hold"/>
                                        <p:tgtEl>
                                          <p:spTgt spid="65"/>
                                        </p:tgtEl>
                                        <p:attrNameLst>
                                          <p:attrName>stroke.color</p:attrName>
                                        </p:attrNameLst>
                                      </p:cBhvr>
                                      <p:to>
                                        <a:srgbClr val="0066FF"/>
                                      </p:to>
                                    </p:animClr>
                                    <p:set>
                                      <p:cBhvr>
                                        <p:cTn id="88" dur="1000" fill="hold"/>
                                        <p:tgtEl>
                                          <p:spTgt spid="65"/>
                                        </p:tgtEl>
                                        <p:attrNameLst>
                                          <p:attrName>stroke.on</p:attrName>
                                        </p:attrNameLst>
                                      </p:cBhvr>
                                      <p:to>
                                        <p:strVal val="true"/>
                                      </p:to>
                                    </p:set>
                                  </p:childTnLst>
                                </p:cTn>
                              </p:par>
                              <p:par>
                                <p:cTn id="89" presetID="3" presetClass="emph" presetSubtype="2" fill="hold" grpId="1" nodeType="withEffect">
                                  <p:stCondLst>
                                    <p:cond delay="0"/>
                                  </p:stCondLst>
                                  <p:childTnLst>
                                    <p:animClr clrSpc="rgb" dir="cw">
                                      <p:cBhvr override="childStyle">
                                        <p:cTn id="90" dur="2000" fill="hold"/>
                                        <p:tgtEl>
                                          <p:spTgt spid="74"/>
                                        </p:tgtEl>
                                        <p:attrNameLst>
                                          <p:attrName>style.color</p:attrName>
                                        </p:attrNameLst>
                                      </p:cBhvr>
                                      <p:to>
                                        <a:srgbClr val="0066FF"/>
                                      </p:to>
                                    </p:animClr>
                                  </p:childTnLst>
                                </p:cTn>
                              </p:par>
                              <p:par>
                                <p:cTn id="91" presetID="26" presetClass="emph" presetSubtype="0" fill="hold" nodeType="withEffect">
                                  <p:stCondLst>
                                    <p:cond delay="300"/>
                                  </p:stCondLst>
                                  <p:childTnLst>
                                    <p:animEffect transition="out" filter="fade">
                                      <p:cBhvr>
                                        <p:cTn id="92" dur="800" tmFilter="0, 0; .2, .5; .8, .5; 1, 0"/>
                                        <p:tgtEl>
                                          <p:spTgt spid="65"/>
                                        </p:tgtEl>
                                      </p:cBhvr>
                                    </p:animEffect>
                                    <p:animScale>
                                      <p:cBhvr>
                                        <p:cTn id="93" dur="400" autoRev="1" fill="hold"/>
                                        <p:tgtEl>
                                          <p:spTgt spid="65"/>
                                        </p:tgtEl>
                                      </p:cBhvr>
                                      <p:by x="105000" y="105000"/>
                                    </p:animScale>
                                  </p:childTnLst>
                                </p:cTn>
                              </p:par>
                              <p:par>
                                <p:cTn id="94" presetID="26" presetClass="emph" presetSubtype="0" fill="hold" nodeType="withEffect">
                                  <p:stCondLst>
                                    <p:cond delay="800"/>
                                  </p:stCondLst>
                                  <p:childTnLst>
                                    <p:animEffect transition="out" filter="fade">
                                      <p:cBhvr>
                                        <p:cTn id="95" dur="800" tmFilter="0, 0; .2, .5; .8, .5; 1, 0"/>
                                        <p:tgtEl>
                                          <p:spTgt spid="72"/>
                                        </p:tgtEl>
                                      </p:cBhvr>
                                    </p:animEffect>
                                    <p:animScale>
                                      <p:cBhvr>
                                        <p:cTn id="96" dur="400" autoRev="1" fill="hold"/>
                                        <p:tgtEl>
                                          <p:spTgt spid="72"/>
                                        </p:tgtEl>
                                      </p:cBhvr>
                                      <p:by x="105000" y="105000"/>
                                    </p:animScale>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nodeType="clickEffect">
                                  <p:stCondLst>
                                    <p:cond delay="0"/>
                                  </p:stCondLst>
                                  <p:childTnLst>
                                    <p:set>
                                      <p:cBhvr>
                                        <p:cTn id="100" dur="1" fill="hold">
                                          <p:stCondLst>
                                            <p:cond delay="0"/>
                                          </p:stCondLst>
                                        </p:cTn>
                                        <p:tgtEl>
                                          <p:spTgt spid="71"/>
                                        </p:tgtEl>
                                        <p:attrNameLst>
                                          <p:attrName>style.visibility</p:attrName>
                                        </p:attrNameLst>
                                      </p:cBhvr>
                                      <p:to>
                                        <p:strVal val="visible"/>
                                      </p:to>
                                    </p:set>
                                    <p:anim calcmode="lin" valueType="num">
                                      <p:cBhvr additive="base">
                                        <p:cTn id="101" dur="1000" fill="hold"/>
                                        <p:tgtEl>
                                          <p:spTgt spid="71"/>
                                        </p:tgtEl>
                                        <p:attrNameLst>
                                          <p:attrName>ppt_x</p:attrName>
                                        </p:attrNameLst>
                                      </p:cBhvr>
                                      <p:tavLst>
                                        <p:tav tm="0">
                                          <p:val>
                                            <p:strVal val="1+#ppt_w/2"/>
                                          </p:val>
                                        </p:tav>
                                        <p:tav tm="100000">
                                          <p:val>
                                            <p:strVal val="#ppt_x"/>
                                          </p:val>
                                        </p:tav>
                                      </p:tavLst>
                                    </p:anim>
                                    <p:anim calcmode="lin" valueType="num">
                                      <p:cBhvr additive="base">
                                        <p:cTn id="102" dur="1000" fill="hold"/>
                                        <p:tgtEl>
                                          <p:spTgt spid="71"/>
                                        </p:tgtEl>
                                        <p:attrNameLst>
                                          <p:attrName>ppt_y</p:attrName>
                                        </p:attrNameLst>
                                      </p:cBhvr>
                                      <p:tavLst>
                                        <p:tav tm="0">
                                          <p:val>
                                            <p:strVal val="#ppt_y"/>
                                          </p:val>
                                        </p:tav>
                                        <p:tav tm="100000">
                                          <p:val>
                                            <p:strVal val="#ppt_y"/>
                                          </p:val>
                                        </p:tav>
                                      </p:tavLst>
                                    </p:anim>
                                  </p:childTnLst>
                                </p:cTn>
                              </p:par>
                            </p:childTnLst>
                          </p:cTn>
                        </p:par>
                        <p:par>
                          <p:cTn id="103" fill="hold">
                            <p:stCondLst>
                              <p:cond delay="1000"/>
                            </p:stCondLst>
                            <p:childTnLst>
                              <p:par>
                                <p:cTn id="104" presetID="22" presetClass="exit" presetSubtype="2" fill="hold" nodeType="afterEffect">
                                  <p:stCondLst>
                                    <p:cond delay="0"/>
                                  </p:stCondLst>
                                  <p:childTnLst>
                                    <p:animEffect transition="out" filter="wipe(right)">
                                      <p:cBhvr>
                                        <p:cTn id="105" dur="1500"/>
                                        <p:tgtEl>
                                          <p:spTgt spid="65"/>
                                        </p:tgtEl>
                                      </p:cBhvr>
                                    </p:animEffect>
                                    <p:set>
                                      <p:cBhvr>
                                        <p:cTn id="106" dur="1" fill="hold">
                                          <p:stCondLst>
                                            <p:cond delay="1499"/>
                                          </p:stCondLst>
                                        </p:cTn>
                                        <p:tgtEl>
                                          <p:spTgt spid="65"/>
                                        </p:tgtEl>
                                        <p:attrNameLst>
                                          <p:attrName>style.visibility</p:attrName>
                                        </p:attrNameLst>
                                      </p:cBhvr>
                                      <p:to>
                                        <p:strVal val="hidden"/>
                                      </p:to>
                                    </p:set>
                                  </p:childTnLst>
                                </p:cTn>
                              </p:par>
                              <p:par>
                                <p:cTn id="107" presetID="22" presetClass="exit" presetSubtype="2" fill="hold" nodeType="withEffect">
                                  <p:stCondLst>
                                    <p:cond delay="0"/>
                                  </p:stCondLst>
                                  <p:childTnLst>
                                    <p:animEffect transition="out" filter="wipe(right)">
                                      <p:cBhvr>
                                        <p:cTn id="108" dur="1500"/>
                                        <p:tgtEl>
                                          <p:spTgt spid="68"/>
                                        </p:tgtEl>
                                      </p:cBhvr>
                                    </p:animEffect>
                                    <p:set>
                                      <p:cBhvr>
                                        <p:cTn id="109" dur="1" fill="hold">
                                          <p:stCondLst>
                                            <p:cond delay="1499"/>
                                          </p:stCondLst>
                                        </p:cTn>
                                        <p:tgtEl>
                                          <p:spTgt spid="68"/>
                                        </p:tgtEl>
                                        <p:attrNameLst>
                                          <p:attrName>style.visibility</p:attrName>
                                        </p:attrNameLst>
                                      </p:cBhvr>
                                      <p:to>
                                        <p:strVal val="hidden"/>
                                      </p:to>
                                    </p:set>
                                  </p:childTnLst>
                                </p:cTn>
                              </p:par>
                              <p:par>
                                <p:cTn id="110" presetID="10" presetClass="exit" presetSubtype="0" fill="hold" grpId="2" nodeType="withEffect">
                                  <p:stCondLst>
                                    <p:cond delay="0"/>
                                  </p:stCondLst>
                                  <p:childTnLst>
                                    <p:animEffect transition="out" filter="fade">
                                      <p:cBhvr>
                                        <p:cTn id="111" dur="500"/>
                                        <p:tgtEl>
                                          <p:spTgt spid="74"/>
                                        </p:tgtEl>
                                      </p:cBhvr>
                                    </p:animEffect>
                                    <p:set>
                                      <p:cBhvr>
                                        <p:cTn id="112" dur="1" fill="hold">
                                          <p:stCondLst>
                                            <p:cond delay="499"/>
                                          </p:stCondLst>
                                        </p:cTn>
                                        <p:tgtEl>
                                          <p:spTgt spid="74"/>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77"/>
                                        </p:tgtEl>
                                      </p:cBhvr>
                                    </p:animEffect>
                                    <p:set>
                                      <p:cBhvr>
                                        <p:cTn id="115" dur="1" fill="hold">
                                          <p:stCondLst>
                                            <p:cond delay="499"/>
                                          </p:stCondLst>
                                        </p:cTn>
                                        <p:tgtEl>
                                          <p:spTgt spid="77"/>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80"/>
                                        </p:tgtEl>
                                      </p:cBhvr>
                                    </p:animEffect>
                                    <p:set>
                                      <p:cBhvr>
                                        <p:cTn id="118" dur="1" fill="hold">
                                          <p:stCondLst>
                                            <p:cond delay="499"/>
                                          </p:stCondLst>
                                        </p:cTn>
                                        <p:tgtEl>
                                          <p:spTgt spid="80"/>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81"/>
                                        </p:tgtEl>
                                      </p:cBhvr>
                                    </p:animEffect>
                                    <p:set>
                                      <p:cBhvr>
                                        <p:cTn id="121" dur="1" fill="hold">
                                          <p:stCondLst>
                                            <p:cond delay="499"/>
                                          </p:stCondLst>
                                        </p:cTn>
                                        <p:tgtEl>
                                          <p:spTgt spid="8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7" grpId="0"/>
      <p:bldP spid="70" grpId="0"/>
      <p:bldP spid="74" grpId="0"/>
      <p:bldP spid="74" grpId="1"/>
      <p:bldP spid="74" grpId="2"/>
      <p:bldP spid="77" grpId="0"/>
      <p:bldP spid="77" grpId="1"/>
      <p:bldP spid="78" grpId="0"/>
      <p:bldP spid="78" grpId="1"/>
      <p:bldP spid="78" grpId="2"/>
      <p:bldP spid="78" grpId="3"/>
      <p:bldP spid="78" grpId="4"/>
      <p:bldP spid="79" grpId="0"/>
      <p:bldP spid="79" grpId="1"/>
      <p:bldP spid="79" grpId="2"/>
      <p:bldP spid="79" grpId="3"/>
      <p:bldP spid="79" grpId="4"/>
      <p:bldP spid="80" grpId="0"/>
      <p:bldP spid="80" grpId="1"/>
      <p:bldP spid="81" grpId="0"/>
      <p:bldP spid="81" grpId="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Area and Power </a:t>
            </a:r>
            <a:r>
              <a:rPr lang="tr-TR" dirty="0" smtClean="0">
                <a:latin typeface="Cambria" panose="02040503050406030204" pitchFamily="18" charset="0"/>
              </a:rPr>
              <a:t>Overhead</a:t>
            </a:r>
            <a:endParaRPr lang="en-US" dirty="0">
              <a:latin typeface="Cambria" panose="02040503050406030204" pitchFamily="18" charset="0"/>
            </a:endParaRPr>
          </a:p>
        </p:txBody>
      </p:sp>
      <p:sp>
        <p:nvSpPr>
          <p:cNvPr id="3" name="Content Placeholder 2"/>
          <p:cNvSpPr>
            <a:spLocks noGrp="1"/>
          </p:cNvSpPr>
          <p:nvPr>
            <p:ph idx="1"/>
          </p:nvPr>
        </p:nvSpPr>
        <p:spPr/>
        <p:txBody>
          <a:bodyPr/>
          <a:lstStyle/>
          <a:p>
            <a:r>
              <a:rPr lang="en-US" b="1" dirty="0" smtClean="0">
                <a:latin typeface="Cambria" panose="02040503050406030204" pitchFamily="18" charset="0"/>
              </a:rPr>
              <a:t>Modeled with CACTI</a:t>
            </a:r>
            <a:endParaRPr lang="tr-TR" b="1" dirty="0" smtClean="0">
              <a:latin typeface="Cambria" panose="02040503050406030204" pitchFamily="18" charset="0"/>
            </a:endParaRPr>
          </a:p>
          <a:p>
            <a:endParaRPr lang="en-US" b="1" dirty="0" smtClean="0">
              <a:latin typeface="Cambria" panose="02040503050406030204" pitchFamily="18" charset="0"/>
            </a:endParaRPr>
          </a:p>
          <a:p>
            <a:r>
              <a:rPr lang="tr-TR" b="1" dirty="0" smtClean="0">
                <a:latin typeface="Cambria" panose="02040503050406030204" pitchFamily="18" charset="0"/>
              </a:rPr>
              <a:t>Area</a:t>
            </a:r>
          </a:p>
          <a:p>
            <a:pPr lvl="1"/>
            <a:r>
              <a:rPr lang="tr-TR" dirty="0" smtClean="0">
                <a:latin typeface="Cambria" panose="02040503050406030204" pitchFamily="18" charset="0"/>
              </a:rPr>
              <a:t>~5KB for 128-entry ChargeCache</a:t>
            </a:r>
          </a:p>
          <a:p>
            <a:pPr lvl="1">
              <a:buClr>
                <a:schemeClr val="tx1"/>
              </a:buClr>
            </a:pPr>
            <a:r>
              <a:rPr lang="tr-TR" dirty="0" smtClean="0">
                <a:solidFill>
                  <a:srgbClr val="FF0066"/>
                </a:solidFill>
                <a:latin typeface="Cambria" panose="02040503050406030204" pitchFamily="18" charset="0"/>
              </a:rPr>
              <a:t>0.24%</a:t>
            </a:r>
            <a:r>
              <a:rPr lang="tr-TR" dirty="0" smtClean="0">
                <a:latin typeface="Cambria" panose="02040503050406030204" pitchFamily="18" charset="0"/>
              </a:rPr>
              <a:t> of a 4MB Last Level Cache (LLC) area</a:t>
            </a:r>
          </a:p>
          <a:p>
            <a:pPr marL="457200" lvl="1" indent="0">
              <a:buNone/>
            </a:pPr>
            <a:endParaRPr lang="tr-TR" dirty="0" smtClean="0">
              <a:latin typeface="Cambria" panose="02040503050406030204" pitchFamily="18" charset="0"/>
            </a:endParaRPr>
          </a:p>
          <a:p>
            <a:r>
              <a:rPr lang="tr-TR" b="1" dirty="0" smtClean="0">
                <a:latin typeface="Cambria" panose="02040503050406030204" pitchFamily="18" charset="0"/>
              </a:rPr>
              <a:t>Power Consumption</a:t>
            </a:r>
          </a:p>
          <a:p>
            <a:pPr lvl="1"/>
            <a:r>
              <a:rPr lang="tr-TR" dirty="0" smtClean="0">
                <a:latin typeface="Cambria" panose="02040503050406030204" pitchFamily="18" charset="0"/>
              </a:rPr>
              <a:t>0.15 mW on average (static + dynamic)</a:t>
            </a:r>
          </a:p>
          <a:p>
            <a:pPr lvl="1">
              <a:buClr>
                <a:schemeClr val="tx1"/>
              </a:buClr>
            </a:pPr>
            <a:r>
              <a:rPr lang="tr-TR" dirty="0" smtClean="0">
                <a:solidFill>
                  <a:srgbClr val="FF0066"/>
                </a:solidFill>
                <a:latin typeface="Cambria" panose="02040503050406030204" pitchFamily="18" charset="0"/>
              </a:rPr>
              <a:t>0.23%</a:t>
            </a:r>
            <a:r>
              <a:rPr lang="tr-TR" dirty="0" smtClean="0">
                <a:latin typeface="Cambria" panose="02040503050406030204" pitchFamily="18" charset="0"/>
              </a:rPr>
              <a:t> of the 4MB LLC power consumption</a:t>
            </a:r>
            <a:endParaRPr lang="en-US" dirty="0">
              <a:latin typeface="Cambria" panose="02040503050406030204" pitchFamily="18" charset="0"/>
            </a:endParaRPr>
          </a:p>
        </p:txBody>
      </p:sp>
    </p:spTree>
    <p:extLst>
      <p:ext uri="{BB962C8B-B14F-4D97-AF65-F5344CB8AC3E}">
        <p14:creationId xmlns:p14="http://schemas.microsoft.com/office/powerpoint/2010/main" val="20778996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Methodology</a:t>
            </a:r>
            <a:endParaRPr lang="en-US" dirty="0">
              <a:latin typeface="Cambria" panose="02040503050406030204" pitchFamily="18" charset="0"/>
            </a:endParaRPr>
          </a:p>
        </p:txBody>
      </p:sp>
      <p:sp>
        <p:nvSpPr>
          <p:cNvPr id="3" name="Content Placeholder 2"/>
          <p:cNvSpPr>
            <a:spLocks noGrp="1"/>
          </p:cNvSpPr>
          <p:nvPr>
            <p:ph idx="1"/>
          </p:nvPr>
        </p:nvSpPr>
        <p:spPr>
          <a:xfrm>
            <a:off x="381000" y="838200"/>
            <a:ext cx="8382000" cy="5638800"/>
          </a:xfrm>
        </p:spPr>
        <p:txBody>
          <a:bodyPr/>
          <a:lstStyle/>
          <a:p>
            <a:r>
              <a:rPr lang="tr-TR" sz="2800" b="1" dirty="0" smtClean="0">
                <a:latin typeface="Cambria" panose="02040503050406030204" pitchFamily="18" charset="0"/>
              </a:rPr>
              <a:t>Simulator</a:t>
            </a:r>
          </a:p>
          <a:p>
            <a:pPr lvl="1"/>
            <a:r>
              <a:rPr lang="tr-TR" sz="2400" dirty="0" smtClean="0">
                <a:latin typeface="Cambria" panose="02040503050406030204" pitchFamily="18" charset="0"/>
              </a:rPr>
              <a:t>DRAM Simulator (Ramulator </a:t>
            </a:r>
            <a:r>
              <a:rPr lang="en-US" sz="2400" i="1" kern="0" dirty="0" smtClean="0">
                <a:solidFill>
                  <a:srgbClr val="0000CC"/>
                </a:solidFill>
                <a:latin typeface="Cambria" panose="02040503050406030204" pitchFamily="18" charset="0"/>
              </a:rPr>
              <a:t>[</a:t>
            </a:r>
            <a:r>
              <a:rPr lang="tr-TR" sz="2400" i="1" kern="0" dirty="0" smtClean="0">
                <a:solidFill>
                  <a:srgbClr val="0000CC"/>
                </a:solidFill>
                <a:latin typeface="Cambria" panose="02040503050406030204" pitchFamily="18" charset="0"/>
              </a:rPr>
              <a:t>Kim</a:t>
            </a:r>
            <a:r>
              <a:rPr lang="en-US" sz="2400" i="1" kern="0" dirty="0" smtClean="0">
                <a:solidFill>
                  <a:srgbClr val="0000CC"/>
                </a:solidFill>
                <a:latin typeface="Cambria" panose="02040503050406030204" pitchFamily="18" charset="0"/>
              </a:rPr>
              <a:t>+, </a:t>
            </a:r>
            <a:r>
              <a:rPr lang="tr-TR" sz="2400" i="1" kern="0" dirty="0" smtClean="0">
                <a:solidFill>
                  <a:srgbClr val="0000CC"/>
                </a:solidFill>
                <a:latin typeface="Cambria" panose="02040503050406030204" pitchFamily="18" charset="0"/>
              </a:rPr>
              <a:t>CAL</a:t>
            </a:r>
            <a:r>
              <a:rPr lang="en-US" sz="2400" i="1" kern="0" dirty="0" smtClean="0">
                <a:solidFill>
                  <a:srgbClr val="0000CC"/>
                </a:solidFill>
                <a:latin typeface="Cambria" panose="02040503050406030204" pitchFamily="18" charset="0"/>
              </a:rPr>
              <a:t>’1</a:t>
            </a:r>
            <a:r>
              <a:rPr lang="tr-TR" sz="2400" i="1" kern="0" dirty="0" smtClean="0">
                <a:solidFill>
                  <a:srgbClr val="0000CC"/>
                </a:solidFill>
                <a:latin typeface="Cambria" panose="02040503050406030204" pitchFamily="18" charset="0"/>
              </a:rPr>
              <a:t>5</a:t>
            </a:r>
            <a:r>
              <a:rPr lang="en-US" sz="2400" i="1" kern="0" dirty="0" smtClean="0">
                <a:solidFill>
                  <a:srgbClr val="0000CC"/>
                </a:solidFill>
                <a:latin typeface="Cambria" panose="02040503050406030204" pitchFamily="18" charset="0"/>
              </a:rPr>
              <a:t>]</a:t>
            </a:r>
            <a:r>
              <a:rPr lang="tr-TR" sz="2400" kern="0" dirty="0" smtClean="0">
                <a:latin typeface="Cambria" panose="02040503050406030204" pitchFamily="18" charset="0"/>
              </a:rPr>
              <a:t>)</a:t>
            </a:r>
          </a:p>
          <a:p>
            <a:pPr marL="914400" lvl="2" indent="0">
              <a:buNone/>
            </a:pPr>
            <a:r>
              <a:rPr lang="tr-TR" sz="2000" i="1" kern="0" dirty="0">
                <a:solidFill>
                  <a:srgbClr val="0066FF"/>
                </a:solidFill>
                <a:latin typeface="Cambria" panose="02040503050406030204" pitchFamily="18" charset="0"/>
              </a:rPr>
              <a:t>https://github.com/CMU-SAFARI/ramulator</a:t>
            </a:r>
          </a:p>
          <a:p>
            <a:r>
              <a:rPr lang="tr-TR" sz="2800" b="1" kern="0" dirty="0" smtClean="0">
                <a:latin typeface="Cambria" panose="02040503050406030204" pitchFamily="18" charset="0"/>
              </a:rPr>
              <a:t>Workloads</a:t>
            </a:r>
          </a:p>
          <a:p>
            <a:pPr lvl="1"/>
            <a:r>
              <a:rPr lang="tr-TR" sz="2400" kern="0" dirty="0" smtClean="0">
                <a:solidFill>
                  <a:srgbClr val="FF0066"/>
                </a:solidFill>
                <a:latin typeface="Cambria" panose="02040503050406030204" pitchFamily="18" charset="0"/>
              </a:rPr>
              <a:t>22 single-core workloads</a:t>
            </a:r>
          </a:p>
          <a:p>
            <a:pPr lvl="2"/>
            <a:r>
              <a:rPr lang="tr-TR" sz="2000" kern="0" dirty="0" smtClean="0">
                <a:latin typeface="Cambria" panose="02040503050406030204" pitchFamily="18" charset="0"/>
              </a:rPr>
              <a:t>SPEC CPU2006, TPC, STREAM</a:t>
            </a:r>
          </a:p>
          <a:p>
            <a:pPr lvl="1"/>
            <a:r>
              <a:rPr lang="tr-TR" sz="2400" kern="0" dirty="0" smtClean="0">
                <a:solidFill>
                  <a:srgbClr val="FF0066"/>
                </a:solidFill>
                <a:latin typeface="Cambria" panose="02040503050406030204" pitchFamily="18" charset="0"/>
              </a:rPr>
              <a:t>20 multi-programmed </a:t>
            </a:r>
            <a:r>
              <a:rPr lang="en-US" sz="2400" kern="0" dirty="0" smtClean="0">
                <a:solidFill>
                  <a:srgbClr val="FF0066"/>
                </a:solidFill>
                <a:latin typeface="Cambria" panose="02040503050406030204" pitchFamily="18" charset="0"/>
              </a:rPr>
              <a:t>8-core </a:t>
            </a:r>
            <a:r>
              <a:rPr lang="tr-TR" sz="2400" kern="0" dirty="0" smtClean="0">
                <a:solidFill>
                  <a:srgbClr val="FF0066"/>
                </a:solidFill>
                <a:latin typeface="Cambria" panose="02040503050406030204" pitchFamily="18" charset="0"/>
              </a:rPr>
              <a:t>workloads</a:t>
            </a:r>
          </a:p>
          <a:p>
            <a:pPr lvl="2"/>
            <a:r>
              <a:rPr lang="tr-TR" sz="2000" kern="0" dirty="0" smtClean="0">
                <a:latin typeface="Cambria" panose="02040503050406030204" pitchFamily="18" charset="0"/>
              </a:rPr>
              <a:t>By randomly choosing from single-core workloads</a:t>
            </a:r>
          </a:p>
          <a:p>
            <a:pPr lvl="1"/>
            <a:r>
              <a:rPr lang="tr-TR" sz="2400" kern="0" dirty="0" smtClean="0">
                <a:latin typeface="Cambria" panose="02040503050406030204" pitchFamily="18" charset="0"/>
              </a:rPr>
              <a:t>Execute at least </a:t>
            </a:r>
            <a:r>
              <a:rPr lang="tr-TR" sz="2400" kern="0" dirty="0" smtClean="0">
                <a:solidFill>
                  <a:srgbClr val="FF0066"/>
                </a:solidFill>
                <a:latin typeface="Cambria" panose="02040503050406030204" pitchFamily="18" charset="0"/>
              </a:rPr>
              <a:t>1 billion</a:t>
            </a:r>
            <a:r>
              <a:rPr lang="tr-TR" sz="2400" kern="0" dirty="0" smtClean="0">
                <a:latin typeface="Cambria" panose="02040503050406030204" pitchFamily="18" charset="0"/>
              </a:rPr>
              <a:t> representative </a:t>
            </a:r>
            <a:r>
              <a:rPr lang="tr-TR" sz="2400" kern="0" dirty="0" smtClean="0">
                <a:solidFill>
                  <a:srgbClr val="FF0066"/>
                </a:solidFill>
                <a:latin typeface="Cambria" panose="02040503050406030204" pitchFamily="18" charset="0"/>
              </a:rPr>
              <a:t>instructions</a:t>
            </a:r>
            <a:r>
              <a:rPr lang="tr-TR" sz="2400" kern="0" dirty="0" smtClean="0">
                <a:latin typeface="Cambria" panose="02040503050406030204" pitchFamily="18" charset="0"/>
              </a:rPr>
              <a:t> per core (Pinpoints)</a:t>
            </a:r>
            <a:endParaRPr lang="tr-TR" sz="2400" kern="0" dirty="0">
              <a:latin typeface="Cambria" panose="02040503050406030204" pitchFamily="18" charset="0"/>
            </a:endParaRPr>
          </a:p>
          <a:p>
            <a:r>
              <a:rPr lang="tr-TR" sz="2800" b="1" kern="0" dirty="0" smtClean="0">
                <a:latin typeface="Cambria" panose="02040503050406030204" pitchFamily="18" charset="0"/>
              </a:rPr>
              <a:t>System Parameters</a:t>
            </a:r>
          </a:p>
          <a:p>
            <a:pPr lvl="1"/>
            <a:r>
              <a:rPr lang="tr-TR" sz="2400" kern="0" dirty="0" smtClean="0">
                <a:latin typeface="Cambria" panose="02040503050406030204" pitchFamily="18" charset="0"/>
              </a:rPr>
              <a:t>1/8 core system with 4MB LLC</a:t>
            </a:r>
          </a:p>
          <a:p>
            <a:pPr lvl="1"/>
            <a:r>
              <a:rPr lang="tr-TR" sz="2400" kern="0" dirty="0" smtClean="0">
                <a:latin typeface="Cambria" panose="02040503050406030204" pitchFamily="18" charset="0"/>
              </a:rPr>
              <a:t>Default </a:t>
            </a:r>
            <a:r>
              <a:rPr lang="tr-TR" sz="2400" kern="0" dirty="0" smtClean="0">
                <a:solidFill>
                  <a:srgbClr val="FF0066"/>
                </a:solidFill>
                <a:latin typeface="Cambria" panose="02040503050406030204" pitchFamily="18" charset="0"/>
              </a:rPr>
              <a:t>tRCD</a:t>
            </a:r>
            <a:r>
              <a:rPr lang="tr-TR" sz="2400" kern="0" dirty="0" smtClean="0">
                <a:latin typeface="Cambria" panose="02040503050406030204" pitchFamily="18" charset="0"/>
              </a:rPr>
              <a:t>/</a:t>
            </a:r>
            <a:r>
              <a:rPr lang="tr-TR" sz="2400" kern="0" dirty="0" smtClean="0">
                <a:solidFill>
                  <a:srgbClr val="FF0066"/>
                </a:solidFill>
                <a:latin typeface="Cambria" panose="02040503050406030204" pitchFamily="18" charset="0"/>
              </a:rPr>
              <a:t>tRAS</a:t>
            </a:r>
            <a:r>
              <a:rPr lang="tr-TR" sz="2400" kern="0" dirty="0" smtClean="0">
                <a:latin typeface="Cambria" panose="02040503050406030204" pitchFamily="18" charset="0"/>
              </a:rPr>
              <a:t> of </a:t>
            </a:r>
            <a:r>
              <a:rPr lang="tr-TR" sz="2400" kern="0" dirty="0" smtClean="0">
                <a:solidFill>
                  <a:srgbClr val="0066FF"/>
                </a:solidFill>
                <a:latin typeface="Cambria" panose="02040503050406030204" pitchFamily="18" charset="0"/>
              </a:rPr>
              <a:t>11</a:t>
            </a:r>
            <a:r>
              <a:rPr lang="tr-TR" sz="2400" kern="0" dirty="0" smtClean="0">
                <a:latin typeface="Cambria" panose="02040503050406030204" pitchFamily="18" charset="0"/>
              </a:rPr>
              <a:t>/</a:t>
            </a:r>
            <a:r>
              <a:rPr lang="tr-TR" sz="2400" kern="0" dirty="0" smtClean="0">
                <a:solidFill>
                  <a:srgbClr val="0066FF"/>
                </a:solidFill>
                <a:latin typeface="Cambria" panose="02040503050406030204" pitchFamily="18" charset="0"/>
              </a:rPr>
              <a:t>28</a:t>
            </a:r>
            <a:r>
              <a:rPr lang="tr-TR" sz="2400" kern="0" dirty="0" smtClean="0">
                <a:latin typeface="Cambria" panose="02040503050406030204" pitchFamily="18" charset="0"/>
              </a:rPr>
              <a:t> cycles</a:t>
            </a:r>
          </a:p>
          <a:p>
            <a:pPr lvl="1"/>
            <a:endParaRPr lang="en-US" sz="2800" b="1" dirty="0"/>
          </a:p>
        </p:txBody>
      </p:sp>
    </p:spTree>
    <p:extLst>
      <p:ext uri="{BB962C8B-B14F-4D97-AF65-F5344CB8AC3E}">
        <p14:creationId xmlns:p14="http://schemas.microsoft.com/office/powerpoint/2010/main" val="29115577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fad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fade">
                                      <p:cBhvr>
                                        <p:cTn id="29" dur="500"/>
                                        <p:tgtEl>
                                          <p:spTgt spid="3">
                                            <p:txEl>
                                              <p:pRg st="6" end="6"/>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fade">
                                      <p:cBhvr>
                                        <p:cTn id="32" dur="500"/>
                                        <p:tgtEl>
                                          <p:spTgt spid="3">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
                                            <p:txEl>
                                              <p:pRg st="10" end="10"/>
                                            </p:txEl>
                                          </p:spTgt>
                                        </p:tgtEl>
                                        <p:attrNameLst>
                                          <p:attrName>style.visibility</p:attrName>
                                        </p:attrNameLst>
                                      </p:cBhvr>
                                      <p:to>
                                        <p:strVal val="visible"/>
                                      </p:to>
                                    </p:set>
                                    <p:animEffect transition="in" filter="fade">
                                      <p:cBhvr>
                                        <p:cTn id="45" dur="500"/>
                                        <p:tgtEl>
                                          <p:spTgt spid="3">
                                            <p:txEl>
                                              <p:pRg st="10" end="1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
                                            <p:txEl>
                                              <p:pRg st="11" end="11"/>
                                            </p:txEl>
                                          </p:spTgt>
                                        </p:tgtEl>
                                        <p:attrNameLst>
                                          <p:attrName>style.visibility</p:attrName>
                                        </p:attrNameLst>
                                      </p:cBhvr>
                                      <p:to>
                                        <p:strVal val="visible"/>
                                      </p:to>
                                    </p:set>
                                    <p:animEffect transition="in" filter="fade">
                                      <p:cBhvr>
                                        <p:cTn id="48"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Chart 29"/>
          <p:cNvGraphicFramePr>
            <a:graphicFrameLocks/>
          </p:cNvGraphicFramePr>
          <p:nvPr>
            <p:extLst>
              <p:ext uri="{D42A27DB-BD31-4B8C-83A1-F6EECF244321}">
                <p14:modId xmlns:p14="http://schemas.microsoft.com/office/powerpoint/2010/main" val="1351441340"/>
              </p:ext>
            </p:extLst>
          </p:nvPr>
        </p:nvGraphicFramePr>
        <p:xfrm>
          <a:off x="-144180" y="2438400"/>
          <a:ext cx="9191297" cy="318611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tr-TR" dirty="0" smtClean="0">
                <a:latin typeface="Cambria" panose="02040503050406030204" pitchFamily="18" charset="0"/>
              </a:rPr>
              <a:t>Single-core Performance</a:t>
            </a:r>
            <a:endParaRPr lang="en-US" dirty="0">
              <a:latin typeface="Cambria" panose="02040503050406030204" pitchFamily="18" charset="0"/>
            </a:endParaRPr>
          </a:p>
        </p:txBody>
      </p:sp>
      <p:grpSp>
        <p:nvGrpSpPr>
          <p:cNvPr id="12" name="Group 11"/>
          <p:cNvGrpSpPr/>
          <p:nvPr/>
        </p:nvGrpSpPr>
        <p:grpSpPr>
          <a:xfrm>
            <a:off x="685800" y="1034534"/>
            <a:ext cx="1365920" cy="369332"/>
            <a:chOff x="685800" y="1034534"/>
            <a:chExt cx="1084217"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7" y="1034534"/>
              <a:ext cx="7620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124200" cy="369332"/>
            <a:chOff x="685800" y="1034534"/>
            <a:chExt cx="3124200" cy="36933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01984"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 bound)</a:t>
              </a:r>
              <a:endParaRPr lang="en-US" b="1" dirty="0">
                <a:solidFill>
                  <a:prstClr val="black"/>
                </a:solidFill>
                <a:latin typeface="Cambria" panose="02040503050406030204" pitchFamily="18" charset="0"/>
              </a:endParaRPr>
            </a:p>
          </p:txBody>
        </p:sp>
      </p:grpSp>
      <p:sp>
        <p:nvSpPr>
          <p:cNvPr id="28" name="Oval 27"/>
          <p:cNvSpPr/>
          <p:nvPr/>
        </p:nvSpPr>
        <p:spPr>
          <a:xfrm>
            <a:off x="6096000" y="3330241"/>
            <a:ext cx="990600" cy="10131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9" name="Oval 28"/>
          <p:cNvSpPr/>
          <p:nvPr/>
        </p:nvSpPr>
        <p:spPr>
          <a:xfrm>
            <a:off x="7467600" y="2514600"/>
            <a:ext cx="990600" cy="180391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Oval 24"/>
          <p:cNvSpPr/>
          <p:nvPr/>
        </p:nvSpPr>
        <p:spPr>
          <a:xfrm>
            <a:off x="3200400" y="3139740"/>
            <a:ext cx="876300" cy="127986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1" name="TextBox 30"/>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improves </a:t>
            </a:r>
          </a:p>
          <a:p>
            <a:pPr algn="ctr"/>
            <a:r>
              <a:rPr lang="tr-TR" sz="4400" b="1" dirty="0" smtClean="0">
                <a:solidFill>
                  <a:prstClr val="black"/>
                </a:solidFill>
                <a:latin typeface="Calibri"/>
              </a:rPr>
              <a:t>single-core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36266255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down)">
                                      <p:cBhvr>
                                        <p:cTn id="7" dur="500"/>
                                        <p:tgtEl>
                                          <p:spTgt spid="30">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down)">
                                      <p:cBhvr>
                                        <p:cTn id="12" dur="500"/>
                                        <p:tgtEl>
                                          <p:spTgt spid="30">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down)">
                                      <p:cBhvr>
                                        <p:cTn id="20" dur="500"/>
                                        <p:tgtEl>
                                          <p:spTgt spid="30">
                                            <p:graphicEl>
                                              <a:chart seriesIdx="1" categoryIdx="-4" bldStep="series"/>
                                            </p:graphic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down)">
                                      <p:cBhvr>
                                        <p:cTn id="28" dur="500"/>
                                        <p:tgtEl>
                                          <p:spTgt spid="30">
                                            <p:graphicEl>
                                              <a:chart seriesIdx="2" categoryIdx="-4" bldStep="series"/>
                                            </p:graphic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10" presetClass="entr" presetSubtype="0" fill="hold"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30">
                                            <p:graphicEl>
                                              <a:chart seriesIdx="3" categoryIdx="-4" bldStep="series"/>
                                            </p:graphicEl>
                                          </p:spTgt>
                                        </p:tgtEl>
                                        <p:attrNameLst>
                                          <p:attrName>style.visibility</p:attrName>
                                        </p:attrNameLst>
                                      </p:cBhvr>
                                      <p:to>
                                        <p:strVal val="visible"/>
                                      </p:to>
                                    </p:set>
                                    <p:animEffect transition="in" filter="wipe(down)">
                                      <p:cBhvr>
                                        <p:cTn id="39" dur="500"/>
                                        <p:tgtEl>
                                          <p:spTgt spid="30">
                                            <p:graphicEl>
                                              <a:chart seriesIdx="3" categoryIdx="-4" bldStep="series"/>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500"/>
                                        <p:tgtEl>
                                          <p:spTgt spid="2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 fill="hold"/>
                                        <p:tgtEl>
                                          <p:spTgt spid="31"/>
                                        </p:tgtEl>
                                        <p:attrNameLst>
                                          <p:attrName>ppt_x</p:attrName>
                                        </p:attrNameLst>
                                      </p:cBhvr>
                                      <p:tavLst>
                                        <p:tav tm="0">
                                          <p:val>
                                            <p:strVal val="#ppt_x"/>
                                          </p:val>
                                        </p:tav>
                                        <p:tav tm="100000">
                                          <p:val>
                                            <p:strVal val="#ppt_x"/>
                                          </p:val>
                                        </p:tav>
                                      </p:tavLst>
                                    </p:anim>
                                    <p:anim calcmode="lin" valueType="num">
                                      <p:cBhvr additive="base">
                                        <p:cTn id="5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0" grpId="0">
        <p:bldSub>
          <a:bldChart bld="series"/>
        </p:bldSub>
      </p:bldGraphic>
      <p:bldP spid="28" grpId="0" animBg="1"/>
      <p:bldP spid="29" grpId="0" animBg="1"/>
      <p:bldP spid="25" grpId="0" animBg="1"/>
      <p:bldP spid="31"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Eight-core </a:t>
            </a:r>
            <a:r>
              <a:rPr lang="tr-TR" dirty="0" smtClean="0">
                <a:latin typeface="Cambria" panose="02040503050406030204" pitchFamily="18" charset="0"/>
              </a:rPr>
              <a:t>Performance</a:t>
            </a:r>
            <a:endParaRPr lang="en-US" dirty="0">
              <a:latin typeface="Cambria" panose="02040503050406030204" pitchFamily="18" charset="0"/>
            </a:endParaRPr>
          </a:p>
        </p:txBody>
      </p:sp>
      <p:grpSp>
        <p:nvGrpSpPr>
          <p:cNvPr id="12" name="Group 11"/>
          <p:cNvGrpSpPr/>
          <p:nvPr/>
        </p:nvGrpSpPr>
        <p:grpSpPr>
          <a:xfrm>
            <a:off x="685800" y="1034534"/>
            <a:ext cx="1293911" cy="369332"/>
            <a:chOff x="685800" y="1034534"/>
            <a:chExt cx="1293911"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6" y="1034534"/>
              <a:ext cx="971695"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200399" cy="371702"/>
            <a:chOff x="685800" y="1034534"/>
            <a:chExt cx="3200399" cy="37170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78183" cy="37170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(Upperbound)</a:t>
              </a:r>
              <a:endParaRPr lang="en-US" b="1" dirty="0">
                <a:solidFill>
                  <a:prstClr val="black"/>
                </a:solidFill>
                <a:latin typeface="Cambria" panose="02040503050406030204" pitchFamily="18" charset="0"/>
              </a:endParaRPr>
            </a:p>
          </p:txBody>
        </p:sp>
      </p:grpSp>
      <p:sp>
        <p:nvSpPr>
          <p:cNvPr id="25" name="TextBox 24"/>
          <p:cNvSpPr txBox="1"/>
          <p:nvPr/>
        </p:nvSpPr>
        <p:spPr>
          <a:xfrm>
            <a:off x="1742700" y="988671"/>
            <a:ext cx="1076700" cy="523220"/>
          </a:xfrm>
          <a:prstGeom prst="rect">
            <a:avLst/>
          </a:prstGeom>
          <a:noFill/>
        </p:spPr>
        <p:txBody>
          <a:bodyPr wrap="square" rtlCol="0">
            <a:spAutoFit/>
          </a:bodyPr>
          <a:lstStyle/>
          <a:p>
            <a:r>
              <a:rPr lang="tr-TR" sz="2800" b="1" dirty="0" smtClean="0">
                <a:solidFill>
                  <a:prstClr val="black">
                    <a:lumMod val="75000"/>
                    <a:lumOff val="25000"/>
                  </a:prstClr>
                </a:solidFill>
                <a:latin typeface="Calibri"/>
              </a:rPr>
              <a:t>2.5%</a:t>
            </a:r>
            <a:endParaRPr lang="en-US" sz="2800" b="1" dirty="0">
              <a:solidFill>
                <a:prstClr val="black">
                  <a:lumMod val="75000"/>
                  <a:lumOff val="25000"/>
                </a:prstClr>
              </a:solidFill>
              <a:latin typeface="Calibri"/>
            </a:endParaRPr>
          </a:p>
        </p:txBody>
      </p:sp>
      <p:sp>
        <p:nvSpPr>
          <p:cNvPr id="26" name="TextBox 25"/>
          <p:cNvSpPr txBox="1"/>
          <p:nvPr/>
        </p:nvSpPr>
        <p:spPr>
          <a:xfrm>
            <a:off x="5465717" y="988671"/>
            <a:ext cx="1028700" cy="523220"/>
          </a:xfrm>
          <a:prstGeom prst="rect">
            <a:avLst/>
          </a:prstGeom>
          <a:noFill/>
        </p:spPr>
        <p:txBody>
          <a:bodyPr wrap="square" rtlCol="0">
            <a:spAutoFit/>
          </a:bodyPr>
          <a:lstStyle/>
          <a:p>
            <a:r>
              <a:rPr lang="tr-TR" sz="2800" b="1" dirty="0">
                <a:solidFill>
                  <a:srgbClr val="FF0066"/>
                </a:solidFill>
                <a:latin typeface="Calibri"/>
              </a:rPr>
              <a:t>9</a:t>
            </a:r>
            <a:r>
              <a:rPr lang="tr-TR" sz="2800" b="1" dirty="0" smtClean="0">
                <a:solidFill>
                  <a:srgbClr val="FF0066"/>
                </a:solidFill>
                <a:latin typeface="Calibri"/>
              </a:rPr>
              <a:t>%</a:t>
            </a:r>
            <a:endParaRPr lang="en-US" sz="2800" b="1" dirty="0">
              <a:solidFill>
                <a:srgbClr val="FF0066"/>
              </a:solidFill>
              <a:latin typeface="Calibri"/>
            </a:endParaRPr>
          </a:p>
        </p:txBody>
      </p:sp>
      <p:graphicFrame>
        <p:nvGraphicFramePr>
          <p:cNvPr id="27" name="Chart 26"/>
          <p:cNvGraphicFramePr>
            <a:graphicFrameLocks/>
          </p:cNvGraphicFramePr>
          <p:nvPr>
            <p:extLst>
              <p:ext uri="{D42A27DB-BD31-4B8C-83A1-F6EECF244321}">
                <p14:modId xmlns:p14="http://schemas.microsoft.com/office/powerpoint/2010/main" val="1286132975"/>
              </p:ext>
            </p:extLst>
          </p:nvPr>
        </p:nvGraphicFramePr>
        <p:xfrm>
          <a:off x="0" y="2667000"/>
          <a:ext cx="9144000" cy="2819400"/>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Box 28"/>
          <p:cNvSpPr txBox="1"/>
          <p:nvPr/>
        </p:nvSpPr>
        <p:spPr>
          <a:xfrm>
            <a:off x="6646817" y="1524000"/>
            <a:ext cx="1028700" cy="523220"/>
          </a:xfrm>
          <a:prstGeom prst="rect">
            <a:avLst/>
          </a:prstGeom>
          <a:noFill/>
        </p:spPr>
        <p:txBody>
          <a:bodyPr wrap="square" rtlCol="0">
            <a:spAutoFit/>
          </a:bodyPr>
          <a:lstStyle/>
          <a:p>
            <a:r>
              <a:rPr lang="tr-TR" sz="2800" b="1" dirty="0" smtClean="0">
                <a:solidFill>
                  <a:prstClr val="black"/>
                </a:solidFill>
                <a:latin typeface="Calibri"/>
              </a:rPr>
              <a:t>13%</a:t>
            </a:r>
            <a:endParaRPr lang="en-US" sz="2800" b="1" dirty="0">
              <a:solidFill>
                <a:prstClr val="black"/>
              </a:solidFill>
              <a:latin typeface="Calibri"/>
            </a:endParaRPr>
          </a:p>
        </p:txBody>
      </p:sp>
      <p:sp>
        <p:nvSpPr>
          <p:cNvPr id="30" name="TextBox 29"/>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significantly improves multi-core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27060580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7">
                                            <p:graphicEl>
                                              <a:chart seriesIdx="-3" categoryIdx="-3" bldStep="gridLegend"/>
                                            </p:graphicEl>
                                          </p:spTgt>
                                        </p:tgtEl>
                                        <p:attrNameLst>
                                          <p:attrName>style.visibility</p:attrName>
                                        </p:attrNameLst>
                                      </p:cBhvr>
                                      <p:to>
                                        <p:strVal val="visible"/>
                                      </p:to>
                                    </p:set>
                                    <p:animEffect transition="in" filter="wipe(down)">
                                      <p:cBhvr>
                                        <p:cTn id="7" dur="500"/>
                                        <p:tgtEl>
                                          <p:spTgt spid="27">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7">
                                            <p:graphicEl>
                                              <a:chart seriesIdx="0" categoryIdx="-4" bldStep="series"/>
                                            </p:graphicEl>
                                          </p:spTgt>
                                        </p:tgtEl>
                                        <p:attrNameLst>
                                          <p:attrName>style.visibility</p:attrName>
                                        </p:attrNameLst>
                                      </p:cBhvr>
                                      <p:to>
                                        <p:strVal val="visible"/>
                                      </p:to>
                                    </p:set>
                                    <p:animEffect transition="in" filter="wipe(down)">
                                      <p:cBhvr>
                                        <p:cTn id="12" dur="500"/>
                                        <p:tgtEl>
                                          <p:spTgt spid="27">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7">
                                            <p:graphicEl>
                                              <a:chart seriesIdx="1" categoryIdx="-4" bldStep="series"/>
                                            </p:graphicEl>
                                          </p:spTgt>
                                        </p:tgtEl>
                                        <p:attrNameLst>
                                          <p:attrName>style.visibility</p:attrName>
                                        </p:attrNameLst>
                                      </p:cBhvr>
                                      <p:to>
                                        <p:strVal val="visible"/>
                                      </p:to>
                                    </p:set>
                                    <p:animEffect transition="in" filter="wipe(down)">
                                      <p:cBhvr>
                                        <p:cTn id="23" dur="500"/>
                                        <p:tgtEl>
                                          <p:spTgt spid="27">
                                            <p:graphicEl>
                                              <a:chart seriesIdx="1" categoryIdx="-4" bldStep="series"/>
                                            </p:graphic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par>
                                <p:cTn id="27" presetID="10" presetClass="entr" presetSubtype="0"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7">
                                            <p:graphicEl>
                                              <a:chart seriesIdx="2" categoryIdx="-4" bldStep="series"/>
                                            </p:graphicEl>
                                          </p:spTgt>
                                        </p:tgtEl>
                                        <p:attrNameLst>
                                          <p:attrName>style.visibility</p:attrName>
                                        </p:attrNameLst>
                                      </p:cBhvr>
                                      <p:to>
                                        <p:strVal val="visible"/>
                                      </p:to>
                                    </p:set>
                                    <p:animEffect transition="in" filter="wipe(down)">
                                      <p:cBhvr>
                                        <p:cTn id="34" dur="500"/>
                                        <p:tgtEl>
                                          <p:spTgt spid="27">
                                            <p:graphicEl>
                                              <a:chart seriesIdx="2" categoryIdx="-4" bldStep="series"/>
                                            </p:graphicEl>
                                          </p:spTgt>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27">
                                            <p:graphicEl>
                                              <a:chart seriesIdx="3" categoryIdx="-4" bldStep="series"/>
                                            </p:graphicEl>
                                          </p:spTgt>
                                        </p:tgtEl>
                                        <p:attrNameLst>
                                          <p:attrName>style.visibility</p:attrName>
                                        </p:attrNameLst>
                                      </p:cBhvr>
                                      <p:to>
                                        <p:strVal val="visible"/>
                                      </p:to>
                                    </p:set>
                                    <p:animEffect transition="in" filter="wipe(down)">
                                      <p:cBhvr>
                                        <p:cTn id="42" dur="500"/>
                                        <p:tgtEl>
                                          <p:spTgt spid="27">
                                            <p:graphicEl>
                                              <a:chart seriesIdx="3" categoryIdx="-4" bldStep="series"/>
                                            </p:graphic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additive="base">
                                        <p:cTn id="53" dur="500" fill="hold"/>
                                        <p:tgtEl>
                                          <p:spTgt spid="30"/>
                                        </p:tgtEl>
                                        <p:attrNameLst>
                                          <p:attrName>ppt_x</p:attrName>
                                        </p:attrNameLst>
                                      </p:cBhvr>
                                      <p:tavLst>
                                        <p:tav tm="0">
                                          <p:val>
                                            <p:strVal val="#ppt_x"/>
                                          </p:val>
                                        </p:tav>
                                        <p:tav tm="100000">
                                          <p:val>
                                            <p:strVal val="#ppt_x"/>
                                          </p:val>
                                        </p:tav>
                                      </p:tavLst>
                                    </p:anim>
                                    <p:anim calcmode="lin" valueType="num">
                                      <p:cBhvr additive="base">
                                        <p:cTn id="5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Graphic spid="27" grpId="0">
        <p:bldSub>
          <a:bldChart bld="series"/>
        </p:bldSub>
      </p:bldGraphic>
      <p:bldP spid="29" grpId="0"/>
      <p:bldP spid="30"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DRAM </a:t>
            </a:r>
            <a:r>
              <a:rPr lang="tr-TR" dirty="0" smtClean="0">
                <a:latin typeface="Cambria" panose="02040503050406030204" pitchFamily="18" charset="0"/>
              </a:rPr>
              <a:t>Energy Savings</a:t>
            </a:r>
            <a:endParaRPr lang="en-US" dirty="0">
              <a:latin typeface="Cambria" panose="02040503050406030204" pitchFamily="18" charset="0"/>
            </a:endParaRPr>
          </a:p>
        </p:txBody>
      </p:sp>
      <p:graphicFrame>
        <p:nvGraphicFramePr>
          <p:cNvPr id="4" name="Chart 3"/>
          <p:cNvGraphicFramePr>
            <a:graphicFrameLocks/>
          </p:cNvGraphicFramePr>
          <p:nvPr>
            <p:extLst>
              <p:ext uri="{D42A27DB-BD31-4B8C-83A1-F6EECF244321}">
                <p14:modId xmlns:p14="http://schemas.microsoft.com/office/powerpoint/2010/main" val="3876169638"/>
              </p:ext>
            </p:extLst>
          </p:nvPr>
        </p:nvGraphicFramePr>
        <p:xfrm>
          <a:off x="1016933" y="1515875"/>
          <a:ext cx="7110133" cy="3826249"/>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304800" y="5334000"/>
            <a:ext cx="8494721" cy="769441"/>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reduces DRAM energy</a:t>
            </a:r>
            <a:endParaRPr lang="en-US" sz="4400" b="1" dirty="0">
              <a:solidFill>
                <a:prstClr val="black"/>
              </a:solidFill>
              <a:latin typeface="Calibri"/>
            </a:endParaRPr>
          </a:p>
        </p:txBody>
      </p:sp>
    </p:spTree>
    <p:extLst>
      <p:ext uri="{BB962C8B-B14F-4D97-AF65-F5344CB8AC3E}">
        <p14:creationId xmlns:p14="http://schemas.microsoft.com/office/powerpoint/2010/main" val="18466543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ChargeCache</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err="1"/>
              <a:t>Hasan</a:t>
            </a:r>
            <a:r>
              <a:rPr lang="en-US" dirty="0"/>
              <a:t> Hassan, Gennady Pekhimenko, </a:t>
            </a:r>
            <a:r>
              <a:rPr lang="en-US" dirty="0" err="1"/>
              <a:t>Nandita</a:t>
            </a:r>
            <a:r>
              <a:rPr lang="en-US" dirty="0"/>
              <a:t> </a:t>
            </a:r>
            <a:r>
              <a:rPr lang="en-US" dirty="0" err="1"/>
              <a:t>Vijaykumar</a:t>
            </a:r>
            <a:r>
              <a:rPr lang="en-US" dirty="0"/>
              <a:t>, </a:t>
            </a:r>
            <a:r>
              <a:rPr lang="en-US" dirty="0" err="1"/>
              <a:t>Vivek</a:t>
            </a:r>
            <a:r>
              <a:rPr lang="en-US" dirty="0"/>
              <a:t> </a:t>
            </a:r>
            <a:r>
              <a:rPr lang="en-US" dirty="0" err="1"/>
              <a:t>Seshadri</a:t>
            </a:r>
            <a:r>
              <a:rPr lang="en-US" dirty="0"/>
              <a:t>, </a:t>
            </a:r>
            <a:r>
              <a:rPr lang="en-US" dirty="0" err="1"/>
              <a:t>Donghyuk</a:t>
            </a:r>
            <a:r>
              <a:rPr lang="en-US" dirty="0"/>
              <a:t> Lee, </a:t>
            </a:r>
            <a:r>
              <a:rPr lang="en-US" dirty="0" err="1"/>
              <a:t>Oguz</a:t>
            </a:r>
            <a:r>
              <a:rPr lang="en-US" dirty="0"/>
              <a:t> </a:t>
            </a:r>
            <a:r>
              <a:rPr lang="en-US" dirty="0" err="1"/>
              <a:t>Ergin</a:t>
            </a:r>
            <a:r>
              <a:rPr lang="en-US" dirty="0"/>
              <a:t>, and </a:t>
            </a:r>
            <a:r>
              <a:rPr lang="en-US" dirty="0" err="1"/>
              <a:t>Onur</a:t>
            </a:r>
            <a:r>
              <a:rPr lang="en-US" dirty="0"/>
              <a:t> </a:t>
            </a:r>
            <a:r>
              <a:rPr lang="en-US" dirty="0" err="1"/>
              <a:t>Mutlu</a:t>
            </a:r>
            <a:r>
              <a:rPr lang="en-US" dirty="0"/>
              <a:t>,</a:t>
            </a:r>
            <a:br>
              <a:rPr lang="en-US" dirty="0"/>
            </a:br>
            <a:r>
              <a:rPr lang="en-US" b="1" dirty="0">
                <a:hlinkClick r:id="rId2"/>
              </a:rPr>
              <a:t>"ChargeCache: Reducing DRAM Latency by Exploiting Row Access Locality"</a:t>
            </a:r>
            <a:r>
              <a:rPr lang="en-US" dirty="0"/>
              <a:t> </a:t>
            </a:r>
            <a:br>
              <a:rPr lang="en-US" dirty="0"/>
            </a:br>
            <a:r>
              <a:rPr lang="en-US" i="1" dirty="0"/>
              <a:t>Proceedings of the </a:t>
            </a:r>
            <a:r>
              <a:rPr lang="en-US" i="1" dirty="0">
                <a:hlinkClick r:id="rId3"/>
              </a:rPr>
              <a:t>22nd International Symposium on High-Performance Computer Architecture</a:t>
            </a:r>
            <a:r>
              <a:rPr lang="en-US" i="1" dirty="0"/>
              <a:t> (</a:t>
            </a:r>
            <a:r>
              <a:rPr lang="en-US" b="1" i="1" dirty="0"/>
              <a:t>HPCA</a:t>
            </a:r>
            <a:r>
              <a:rPr lang="en-US" i="1" dirty="0"/>
              <a:t>)</a:t>
            </a:r>
            <a:r>
              <a:rPr lang="en-US" dirty="0"/>
              <a:t>, Barcelona, Spain, March 2016. </a:t>
            </a:r>
            <a:br>
              <a:rPr lang="en-US" dirty="0"/>
            </a:br>
            <a:r>
              <a:rPr lang="en-US" dirty="0"/>
              <a:t>[</a:t>
            </a:r>
            <a:r>
              <a:rPr lang="en-US" dirty="0">
                <a:hlinkClick r:id="rId4"/>
              </a:rPr>
              <a:t>Slides (pptx)</a:t>
            </a:r>
            <a:r>
              <a:rPr lang="en-US" dirty="0"/>
              <a:t> </a:t>
            </a:r>
            <a:r>
              <a:rPr lang="en-US" dirty="0">
                <a:hlinkClick r:id="rId5"/>
              </a:rPr>
              <a:t>(pdf)</a:t>
            </a:r>
            <a:r>
              <a:rPr lang="en-US" dirty="0"/>
              <a:t>] </a:t>
            </a:r>
            <a:endParaRPr lang="en-US" dirty="0" smtClean="0"/>
          </a:p>
          <a:p>
            <a:endParaRPr lang="en-US" dirty="0"/>
          </a:p>
          <a:p>
            <a:endParaRPr lang="en-US" dirty="0" smtClean="0"/>
          </a:p>
          <a:p>
            <a:r>
              <a:rPr lang="en-US" dirty="0" smtClean="0"/>
              <a:t>Source code will be released as part of </a:t>
            </a:r>
            <a:r>
              <a:rPr lang="en-US" dirty="0" err="1" smtClean="0"/>
              <a:t>Ramulator</a:t>
            </a:r>
            <a:r>
              <a:rPr lang="en-US" dirty="0" smtClean="0"/>
              <a:t> (May 2016)</a:t>
            </a:r>
          </a:p>
          <a:p>
            <a:pPr lvl="1"/>
            <a:r>
              <a:rPr lang="en-US" dirty="0">
                <a:hlinkClick r:id="rId6"/>
              </a:rPr>
              <a:t>https://github.com/CMU-SAFARI/</a:t>
            </a:r>
            <a:r>
              <a:rPr lang="en-US" dirty="0" smtClean="0">
                <a:hlinkClick r:id="rId6"/>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206</a:t>
            </a:fld>
            <a:endParaRPr lang="en-US"/>
          </a:p>
        </p:txBody>
      </p:sp>
    </p:spTree>
    <p:extLst>
      <p:ext uri="{BB962C8B-B14F-4D97-AF65-F5344CB8AC3E}">
        <p14:creationId xmlns:p14="http://schemas.microsoft.com/office/powerpoint/2010/main" val="8425431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Tiered Latency DRAM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207</a:t>
            </a:fld>
            <a:endParaRPr lang="en-US"/>
          </a:p>
        </p:txBody>
      </p:sp>
    </p:spTree>
    <p:extLst>
      <p:ext uri="{BB962C8B-B14F-4D97-AF65-F5344CB8AC3E}">
        <p14:creationId xmlns:p14="http://schemas.microsoft.com/office/powerpoint/2010/main" val="31472839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b="1" i="1" dirty="0" err="1" smtClean="0">
                <a:solidFill>
                  <a:srgbClr val="FF0000"/>
                </a:solidFill>
                <a:latin typeface="Calibri"/>
              </a:rPr>
              <a:t>Subarray</a:t>
            </a:r>
            <a:r>
              <a:rPr lang="en-US" sz="3200" b="1" i="1" dirty="0" smtClean="0">
                <a:solidFill>
                  <a:srgbClr val="FF0000"/>
                </a:solidFill>
                <a:latin typeface="Calibri"/>
              </a:rPr>
              <a:t> Latency</a:t>
            </a:r>
            <a:r>
              <a:rPr lang="en-US" sz="3200" i="1" dirty="0" smtClean="0">
                <a:solidFill>
                  <a:prstClr val="black"/>
                </a:solidFill>
                <a:latin typeface="Calibri"/>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ell array</a:t>
            </a:r>
            <a:endParaRPr lang="en-US" sz="2800" b="1" i="1">
              <a:solidFill>
                <a:prstClr val="black"/>
              </a:solidFill>
              <a:latin typeface="Calibri"/>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latin typeface="Calibri"/>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latin typeface="Calibri"/>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latin typeface="Calibri"/>
                </a:rPr>
                <a:t>s</a:t>
              </a:r>
              <a:r>
                <a:rPr lang="en-US" sz="2800" b="1" i="1" dirty="0" err="1" smtClean="0">
                  <a:solidFill>
                    <a:prstClr val="black"/>
                  </a:solidFill>
                  <a:latin typeface="Calibri"/>
                </a:rPr>
                <a:t>ubarray</a:t>
              </a:r>
              <a:endParaRPr lang="en-US" sz="2800" b="1" i="1" dirty="0">
                <a:solidFill>
                  <a:prstClr val="black"/>
                </a:solidFill>
                <a:latin typeface="Calibri"/>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i="1" dirty="0" err="1" smtClean="0">
                <a:solidFill>
                  <a:prstClr val="black"/>
                </a:solidFill>
                <a:latin typeface="Calibri"/>
              </a:rPr>
              <a:t>Subarray</a:t>
            </a:r>
            <a:r>
              <a:rPr lang="en-US" sz="3200" i="1" dirty="0" smtClean="0">
                <a:solidFill>
                  <a:prstClr val="black"/>
                </a:solidFill>
                <a:latin typeface="Calibri"/>
              </a:rPr>
              <a:t> Latency + </a:t>
            </a:r>
            <a:r>
              <a:rPr lang="en-US" sz="3200" i="1" dirty="0">
                <a:solidFill>
                  <a:prstClr val="black"/>
                </a:solidFill>
                <a:latin typeface="Calibri"/>
              </a:rPr>
              <a:t>I/</a:t>
            </a:r>
            <a:r>
              <a:rPr lang="en-US" sz="3200" i="1" dirty="0" smtClean="0">
                <a:solidFill>
                  <a:prstClr val="black"/>
                </a:solidFill>
                <a:latin typeface="Calibri"/>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latin typeface="Calibri"/>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latin typeface="Calibri"/>
              </a:rPr>
              <a:t>Subarray</a:t>
            </a:r>
            <a:endParaRPr lang="en-US" sz="2600" b="1" dirty="0">
              <a:solidFill>
                <a:prstClr val="white"/>
              </a:solidFill>
              <a:latin typeface="Calibri"/>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latin typeface="Calibri"/>
              </a:rPr>
              <a:t>I/O</a:t>
            </a:r>
            <a:endParaRPr lang="en-US" sz="2600" b="1" dirty="0">
              <a:solidFill>
                <a:prstClr val="white"/>
              </a:solidFill>
              <a:latin typeface="Calibri"/>
            </a:endParaRPr>
          </a:p>
        </p:txBody>
      </p:sp>
    </p:spTree>
    <p:extLst>
      <p:ext uri="{BB962C8B-B14F-4D97-AF65-F5344CB8AC3E}">
        <p14:creationId xmlns:p14="http://schemas.microsoft.com/office/powerpoint/2010/main" val="115090092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latin typeface="Calibri"/>
              </a:rPr>
              <a:t>Subarray</a:t>
            </a:r>
            <a:endParaRPr lang="en-US" sz="3200" b="1" i="1" dirty="0">
              <a:solidFill>
                <a:prstClr val="black"/>
              </a:solidFill>
              <a:latin typeface="Calibri"/>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s</a:t>
              </a:r>
              <a:r>
                <a:rPr lang="en-US" sz="2800" b="1" i="1" dirty="0" smtClean="0">
                  <a:solidFill>
                    <a:prstClr val="black"/>
                  </a:solidFill>
                  <a:latin typeface="Calibri"/>
                </a:rPr>
                <a:t>ense amplifier</a:t>
              </a:r>
              <a:endParaRPr lang="en-US" sz="2800" b="1" i="1" dirty="0">
                <a:solidFill>
                  <a:prstClr val="black"/>
                </a:solidFill>
                <a:latin typeface="Calibri"/>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latin typeface="Calibri"/>
                </a:rPr>
                <a:t>c</a:t>
              </a:r>
              <a:r>
                <a:rPr lang="en-US" sz="2000" dirty="0" smtClean="0">
                  <a:solidFill>
                    <a:prstClr val="black"/>
                  </a:solidFill>
                  <a:latin typeface="Calibri"/>
                </a:rPr>
                <a:t>apacitor</a:t>
              </a:r>
              <a:endParaRPr lang="en-US" sz="2000" dirty="0">
                <a:solidFill>
                  <a:prstClr val="black"/>
                </a:solidFill>
                <a:latin typeface="Calibri"/>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latin typeface="Calibri"/>
                </a:rPr>
                <a:t>a</a:t>
              </a:r>
              <a:r>
                <a:rPr lang="en-US" sz="2000" smtClean="0">
                  <a:solidFill>
                    <a:prstClr val="black"/>
                  </a:solidFill>
                  <a:latin typeface="Calibri"/>
                </a:rPr>
                <a:t>ccess</a:t>
              </a:r>
              <a:endParaRPr lang="en-US" sz="2000">
                <a:solidFill>
                  <a:prstClr val="black"/>
                </a:solidFill>
                <a:latin typeface="Calibri"/>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latin typeface="Calibri"/>
                </a:rPr>
                <a:t>transistor</a:t>
              </a:r>
              <a:endParaRPr lang="en-US" sz="2000">
                <a:solidFill>
                  <a:prstClr val="black"/>
                </a:solidFill>
                <a:latin typeface="Calibri"/>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wordline</a:t>
              </a:r>
              <a:endParaRPr lang="en-US" sz="2000">
                <a:solidFill>
                  <a:prstClr val="black"/>
                </a:solidFill>
                <a:latin typeface="Calibri"/>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bitline</a:t>
              </a:r>
              <a:endParaRPr lang="en-US" sz="2000">
                <a:solidFill>
                  <a:prstClr val="black"/>
                </a:solidFill>
                <a:latin typeface="Calibri"/>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latin typeface="Calibri"/>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latin typeface="Calibri"/>
                  <a:cs typeface="Calibri"/>
                </a:rPr>
                <a:t>bitline</a:t>
              </a:r>
              <a:r>
                <a:rPr lang="en-US" sz="2400" b="1" i="1" dirty="0" smtClean="0">
                  <a:solidFill>
                    <a:srgbClr val="FF0000"/>
                  </a:solidFill>
                  <a:latin typeface="Calibri"/>
                  <a:cs typeface="Calibri"/>
                </a:rPr>
                <a:t>: 512 cells</a:t>
              </a:r>
              <a:endParaRPr lang="en-US" sz="2400" b="1" i="1" dirty="0">
                <a:solidFill>
                  <a:srgbClr val="FF0000"/>
                </a:solidFill>
                <a:latin typeface="Calibri"/>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latin typeface="Calibri"/>
              </a:rPr>
              <a:t>Long </a:t>
            </a:r>
            <a:r>
              <a:rPr lang="en-US" sz="3200" b="1" dirty="0" err="1">
                <a:solidFill>
                  <a:prstClr val="black"/>
                </a:solidFill>
                <a:latin typeface="Calibri"/>
              </a:rPr>
              <a:t>b</a:t>
            </a:r>
            <a:r>
              <a:rPr lang="en-US" sz="3200" b="1" dirty="0" err="1" smtClean="0">
                <a:solidFill>
                  <a:prstClr val="black"/>
                </a:solidFill>
                <a:latin typeface="Calibri"/>
              </a:rPr>
              <a:t>itline</a:t>
            </a:r>
            <a:endParaRPr lang="en-US" sz="3200" b="1" dirty="0" smtClean="0">
              <a:solidFill>
                <a:prstClr val="black"/>
              </a:solidFill>
              <a:latin typeface="Calibri"/>
            </a:endParaRPr>
          </a:p>
          <a:p>
            <a:pPr lvl="1">
              <a:lnSpc>
                <a:spcPct val="90000"/>
              </a:lnSpc>
            </a:pPr>
            <a:r>
              <a:rPr lang="en-US" sz="2800" b="1" dirty="0" smtClean="0">
                <a:solidFill>
                  <a:srgbClr val="006600"/>
                </a:solidFill>
                <a:latin typeface="Calibri"/>
              </a:rPr>
              <a:t>Amortizes sense amplifier cost </a:t>
            </a:r>
            <a:r>
              <a:rPr lang="en-US" sz="2800" b="1" dirty="0" smtClean="0">
                <a:solidFill>
                  <a:srgbClr val="006600"/>
                </a:solidFill>
                <a:latin typeface="Calibri"/>
                <a:sym typeface="Wingdings" pitchFamily="2" charset="2"/>
              </a:rPr>
              <a:t> Small area</a:t>
            </a:r>
          </a:p>
          <a:p>
            <a:pPr lvl="1">
              <a:lnSpc>
                <a:spcPct val="90000"/>
              </a:lnSpc>
            </a:pPr>
            <a:r>
              <a:rPr lang="en-US" sz="2800" b="1" dirty="0" smtClean="0">
                <a:solidFill>
                  <a:srgbClr val="FF0000"/>
                </a:solidFill>
                <a:latin typeface="Calibri"/>
                <a:sym typeface="Wingdings" pitchFamily="2" charset="2"/>
              </a:rPr>
              <a:t>Large </a:t>
            </a:r>
            <a:r>
              <a:rPr lang="en-US" sz="2800" b="1" dirty="0" err="1" smtClean="0">
                <a:solidFill>
                  <a:srgbClr val="FF0000"/>
                </a:solidFill>
                <a:latin typeface="Calibri"/>
                <a:sym typeface="Wingdings" pitchFamily="2" charset="2"/>
              </a:rPr>
              <a:t>bitline</a:t>
            </a:r>
            <a:r>
              <a:rPr lang="en-US" sz="2800" b="1" dirty="0" smtClean="0">
                <a:solidFill>
                  <a:srgbClr val="FF0000"/>
                </a:solidFill>
                <a:latin typeface="Calibri"/>
                <a:sym typeface="Wingdings" pitchFamily="2" charset="2"/>
              </a:rPr>
              <a:t> capacitance  High latency &amp; power</a:t>
            </a:r>
            <a:endParaRPr lang="en-US" sz="2800" dirty="0" smtClean="0">
              <a:solidFill>
                <a:srgbClr val="FF0000"/>
              </a:solidFill>
              <a:latin typeface="Calibri"/>
            </a:endParaRPr>
          </a:p>
          <a:p>
            <a:pPr marL="749300" lvl="1" indent="-349250">
              <a:lnSpc>
                <a:spcPct val="90000"/>
              </a:lnSpc>
            </a:pPr>
            <a:endParaRPr lang="en-US" dirty="0" smtClean="0">
              <a:solidFill>
                <a:prstClr val="black"/>
              </a:solidFill>
              <a:latin typeface="Calibri"/>
            </a:endParaRPr>
          </a:p>
          <a:p>
            <a:pPr marL="749300" lvl="1" indent="-349250">
              <a:lnSpc>
                <a:spcPct val="90000"/>
              </a:lnSpc>
            </a:pPr>
            <a:endParaRPr lang="en-US" sz="4400" b="1" i="1" dirty="0">
              <a:solidFill>
                <a:srgbClr val="1F497D"/>
              </a:solidFill>
              <a:latin typeface="Calibri"/>
            </a:endParaRPr>
          </a:p>
          <a:p>
            <a:pPr marL="746125" lvl="1" indent="-346075">
              <a:lnSpc>
                <a:spcPct val="90000"/>
              </a:lnSpc>
            </a:pPr>
            <a:endParaRPr lang="en-US" dirty="0">
              <a:solidFill>
                <a:prstClr val="black"/>
              </a:solidFill>
              <a:latin typeface="Calibri"/>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sense amplifier</a:t>
            </a:r>
            <a:endParaRPr lang="en-US" sz="2800" b="1" i="1" dirty="0">
              <a:solidFill>
                <a:prstClr val="black"/>
              </a:solidFill>
              <a:latin typeface="Calibri"/>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Tree>
    <p:extLst>
      <p:ext uri="{BB962C8B-B14F-4D97-AF65-F5344CB8AC3E}">
        <p14:creationId xmlns:p14="http://schemas.microsoft.com/office/powerpoint/2010/main" val="3868653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1774676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Faster</a:t>
            </a:r>
            <a:endParaRPr lang="en-US" sz="4000" b="1" dirty="0">
              <a:solidFill>
                <a:prstClr val="white"/>
              </a:solidFill>
              <a:latin typeface="Calibri"/>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Smaller</a:t>
            </a:r>
            <a:endParaRPr lang="en-US" sz="4000" b="1" dirty="0">
              <a:solidFill>
                <a:prstClr val="white"/>
              </a:solidFill>
              <a:latin typeface="Calibri"/>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Short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Long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latin typeface="Calibri"/>
              </a:rPr>
              <a:t>Trade-Off: Area vs. Latency</a:t>
            </a:r>
          </a:p>
        </p:txBody>
      </p:sp>
    </p:spTree>
    <p:extLst>
      <p:ext uri="{BB962C8B-B14F-4D97-AF65-F5344CB8AC3E}">
        <p14:creationId xmlns:p14="http://schemas.microsoft.com/office/powerpoint/2010/main" val="42872763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54190797"/>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latin typeface="Calibri"/>
              </a:rPr>
              <a:t>64</a:t>
            </a:r>
            <a:endParaRPr lang="en-US" sz="2800" b="1" dirty="0">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latin typeface="Calibri"/>
              </a:rPr>
              <a:t>128</a:t>
            </a:r>
            <a:endParaRPr lang="en-US" sz="2800" b="1" dirty="0">
              <a:solidFill>
                <a:srgbClr val="9BBB59">
                  <a:lumMod val="75000"/>
                </a:srgbClr>
              </a:solidFill>
              <a:latin typeface="Calibri"/>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latin typeface="Calibri"/>
              </a:rPr>
              <a:t>512 cells/</a:t>
            </a:r>
            <a:r>
              <a:rPr lang="en-US" sz="2800" b="1" dirty="0" err="1" smtClean="0">
                <a:solidFill>
                  <a:srgbClr val="C0504D"/>
                </a:solidFill>
                <a:latin typeface="Calibri"/>
              </a:rPr>
              <a:t>bitline</a:t>
            </a:r>
            <a:endParaRPr lang="en-US" sz="2800" b="1" dirty="0">
              <a:solidFill>
                <a:srgbClr val="C0504D"/>
              </a:solidFill>
              <a:latin typeface="Calibri"/>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Commodity DRAM</a:t>
            </a:r>
          </a:p>
          <a:p>
            <a:pPr algn="ctr"/>
            <a:r>
              <a:rPr lang="en-US" sz="2400" b="1" dirty="0" smtClean="0">
                <a:solidFill>
                  <a:prstClr val="white"/>
                </a:solidFill>
                <a:latin typeface="Calibri"/>
              </a:rPr>
              <a:t>Long </a:t>
            </a:r>
            <a:r>
              <a:rPr lang="en-US" sz="2400" b="1" dirty="0" err="1" smtClean="0">
                <a:solidFill>
                  <a:prstClr val="white"/>
                </a:solidFill>
                <a:latin typeface="Calibri"/>
              </a:rPr>
              <a:t>Bitline</a:t>
            </a:r>
            <a:endParaRPr lang="en-US" sz="2400" b="1" dirty="0" smtClean="0">
              <a:solidFill>
                <a:prstClr val="white"/>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Fancy DRAM</a:t>
            </a:r>
          </a:p>
          <a:p>
            <a:pPr algn="ctr"/>
            <a:r>
              <a:rPr lang="en-US" sz="2400" b="1" dirty="0" smtClean="0">
                <a:solidFill>
                  <a:prstClr val="white"/>
                </a:solidFill>
                <a:latin typeface="Calibri"/>
              </a:rPr>
              <a:t>Short </a:t>
            </a:r>
            <a:r>
              <a:rPr lang="en-US" sz="2400" b="1" dirty="0" err="1" smtClean="0">
                <a:solidFill>
                  <a:prstClr val="white"/>
                </a:solidFill>
                <a:latin typeface="Calibri"/>
              </a:rPr>
              <a:t>Bitline</a:t>
            </a:r>
            <a:endParaRPr lang="en-US" sz="2400" b="1" dirty="0">
              <a:solidFill>
                <a:prstClr val="white"/>
              </a:solidFill>
              <a:latin typeface="Calibri"/>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36725102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Short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latin typeface="Calibri"/>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Long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Short </a:t>
            </a:r>
            <a:r>
              <a:rPr lang="en-US" sz="3200" b="1" err="1" smtClean="0">
                <a:solidFill>
                  <a:srgbClr val="FFFF00"/>
                </a:solidFill>
                <a:latin typeface="Calibri"/>
                <a:cs typeface="Calibri"/>
              </a:rPr>
              <a:t>Bitline</a:t>
            </a:r>
            <a:endParaRPr lang="en-US" sz="3200" b="1">
              <a:solidFill>
                <a:srgbClr val="FFFF00"/>
              </a:solidFill>
              <a:latin typeface="Calibri"/>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Short </a:t>
              </a:r>
              <a:r>
                <a:rPr lang="en-US" sz="3200" b="1" i="1" dirty="0" err="1" smtClean="0">
                  <a:solidFill>
                    <a:srgbClr val="FFFF66"/>
                  </a:solidFill>
                  <a:latin typeface="Calibri"/>
                </a:rPr>
                <a:t>Bitline</a:t>
              </a:r>
              <a:r>
                <a:rPr lang="en-US" sz="3200" b="1" i="1" dirty="0">
                  <a:solidFill>
                    <a:srgbClr val="FFFF66"/>
                  </a:solidFill>
                  <a:latin typeface="Calibri"/>
                </a:rPr>
                <a:t> </a:t>
              </a:r>
              <a:r>
                <a:rPr lang="en-US" sz="3200" b="1" i="1" dirty="0" smtClean="0">
                  <a:solidFill>
                    <a:srgbClr val="FFFF66"/>
                  </a:solidFill>
                  <a:latin typeface="Calibri"/>
                  <a:sym typeface="Wingdings"/>
                </a:rPr>
                <a:t> </a:t>
              </a:r>
              <a:r>
                <a:rPr lang="en-US" sz="3200" b="1" i="1" dirty="0" smtClean="0">
                  <a:solidFill>
                    <a:srgbClr val="FFFF66"/>
                  </a:solidFill>
                  <a:latin typeface="Calibri"/>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Add Isolation Transistor</a:t>
            </a:r>
            <a:r>
              <a:rPr lang="en-US" sz="3200" b="1" i="1" dirty="0">
                <a:solidFill>
                  <a:srgbClr val="FFFF66"/>
                </a:solidFill>
                <a:latin typeface="Calibri"/>
              </a:rPr>
              <a:t>s</a:t>
            </a:r>
            <a:endParaRPr lang="en-US" sz="3200" b="1" i="1" dirty="0" smtClean="0">
              <a:solidFill>
                <a:srgbClr val="FFFF66"/>
              </a:solidFill>
              <a:latin typeface="Calibri"/>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23436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Long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Short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Short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Low Latency</a:t>
              </a:r>
              <a:endParaRPr lang="en-US" sz="3200" b="1" dirty="0">
                <a:solidFill>
                  <a:srgbClr val="FFFF00"/>
                </a:solidFill>
                <a:latin typeface="Calibri"/>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Small area using 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684074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2811143269"/>
              </p:ext>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ext uri="{D42A27DB-BD31-4B8C-83A1-F6EECF244321}">
                <p14:modId xmlns:p14="http://schemas.microsoft.com/office/powerpoint/2010/main" val="1765098472"/>
              </p:ext>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r>
              <a:rPr lang="en-US" sz="2700" dirty="0" smtClean="0">
                <a:solidFill>
                  <a:srgbClr val="1A5712"/>
                </a:solidFill>
              </a:rPr>
              <a:t>[HPCA 2013] </a:t>
            </a:r>
            <a:endParaRPr lang="en-US" sz="2700" dirty="0">
              <a:solidFill>
                <a:srgbClr val="1A5712"/>
              </a:solidFill>
            </a:endParaRP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latin typeface="Calibri"/>
              </a:rPr>
              <a:t>Latency</a:t>
            </a:r>
            <a:endParaRPr lang="en-US" sz="2400" b="1">
              <a:solidFill>
                <a:prstClr val="black"/>
              </a:solidFill>
              <a:latin typeface="Calibri"/>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latin typeface="Calibri"/>
              </a:rPr>
              <a:t>Power</a:t>
            </a:r>
            <a:endParaRPr lang="en-US" sz="2400" b="1" dirty="0">
              <a:solidFill>
                <a:prstClr val="black"/>
              </a:solidFill>
              <a:latin typeface="Calibri"/>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latin typeface="Calibri"/>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latin typeface="Calibri"/>
              </a:rPr>
              <a:t>+</a:t>
            </a:r>
            <a:r>
              <a:rPr lang="en-US" sz="2800" b="1" smtClean="0">
                <a:solidFill>
                  <a:srgbClr val="FF0000"/>
                </a:solidFill>
                <a:latin typeface="Calibri"/>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latin typeface="Calibri"/>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latin typeface="Calibri"/>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Latency </a:t>
            </a:r>
            <a:r>
              <a:rPr lang="en-US" sz="3600" dirty="0" smtClean="0">
                <a:solidFill>
                  <a:prstClr val="black"/>
                </a:solidFill>
                <a:latin typeface="Calibri"/>
              </a:rPr>
              <a:t>(</a:t>
            </a:r>
            <a:r>
              <a:rPr lang="en-US" sz="3600" dirty="0" err="1" smtClean="0">
                <a:solidFill>
                  <a:prstClr val="black"/>
                </a:solidFill>
                <a:latin typeface="Calibri"/>
              </a:rPr>
              <a:t>tRC</a:t>
            </a:r>
            <a:r>
              <a:rPr lang="en-US" sz="3600" dirty="0" smtClean="0">
                <a:solidFill>
                  <a:prstClr val="black"/>
                </a:solidFill>
                <a:latin typeface="Calibri"/>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Area Overhead</a:t>
            </a:r>
          </a:p>
          <a:p>
            <a:pPr marL="457200" lvl="1" indent="0">
              <a:lnSpc>
                <a:spcPct val="90000"/>
              </a:lnSpc>
              <a:buFont typeface="Arial" pitchFamily="34" charset="0"/>
              <a:buNone/>
            </a:pPr>
            <a:r>
              <a:rPr lang="en-US" sz="3200" b="1" dirty="0" smtClean="0">
                <a:solidFill>
                  <a:srgbClr val="4F81BD">
                    <a:lumMod val="75000"/>
                  </a:srgbClr>
                </a:solidFill>
                <a:latin typeface="Calibri"/>
              </a:rPr>
              <a:t>~3%</a:t>
            </a:r>
            <a:r>
              <a:rPr lang="en-US" sz="2800" dirty="0" smtClean="0">
                <a:solidFill>
                  <a:prstClr val="black"/>
                </a:solidFill>
                <a:latin typeface="Calibri"/>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latin typeface="Calibri"/>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latin typeface="Calibri"/>
              </a:rPr>
              <a:t> (52.5ns)</a:t>
            </a:r>
          </a:p>
        </p:txBody>
      </p:sp>
    </p:spTree>
    <p:extLst>
      <p:ext uri="{BB962C8B-B14F-4D97-AF65-F5344CB8AC3E}">
        <p14:creationId xmlns:p14="http://schemas.microsoft.com/office/powerpoint/2010/main" val="159625279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878376005"/>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latin typeface="Calibri"/>
              </a:rPr>
              <a:t>64</a:t>
            </a:r>
            <a:endParaRPr lang="en-US" sz="2800" b="1">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latin typeface="Calibri"/>
              </a:rPr>
              <a:t>128</a:t>
            </a:r>
            <a:endParaRPr lang="en-US" sz="2800" b="1" dirty="0">
              <a:solidFill>
                <a:prstClr val="black"/>
              </a:solidFill>
              <a:latin typeface="Calibri"/>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latin typeface="Calibri"/>
              </a:rPr>
              <a:t>   512 cells/</a:t>
            </a:r>
            <a:r>
              <a:rPr lang="en-US" sz="2800" b="1" dirty="0" err="1" smtClean="0">
                <a:solidFill>
                  <a:prstClr val="black"/>
                </a:solidFill>
                <a:latin typeface="Calibri"/>
              </a:rPr>
              <a:t>bitline</a:t>
            </a:r>
            <a:r>
              <a:rPr lang="en-US" sz="2800" b="1" dirty="0" smtClean="0">
                <a:solidFill>
                  <a:prstClr val="black"/>
                </a:solidFill>
                <a:latin typeface="Calibri"/>
              </a:rPr>
              <a:t> </a:t>
            </a:r>
          </a:p>
          <a:p>
            <a:r>
              <a:rPr lang="en-US" sz="2800" b="1" dirty="0">
                <a:solidFill>
                  <a:prstClr val="black"/>
                </a:solidFill>
                <a:latin typeface="Calibri"/>
              </a:rPr>
              <a:t> </a:t>
            </a:r>
            <a:r>
              <a:rPr lang="en-US" sz="2800" b="1" dirty="0" smtClean="0">
                <a:solidFill>
                  <a:prstClr val="black"/>
                </a:solidFill>
                <a:latin typeface="Calibri"/>
              </a:rPr>
              <a:t>  </a:t>
            </a:r>
            <a:endParaRPr lang="en-US" sz="2800" b="1" dirty="0">
              <a:solidFill>
                <a:prstClr val="black"/>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latin typeface="Calibri"/>
              </a:rPr>
              <a:t>Near Segment</a:t>
            </a:r>
            <a:endParaRPr lang="en-US" sz="2800" b="1" i="1" dirty="0">
              <a:solidFill>
                <a:srgbClr val="9BBB59">
                  <a:lumMod val="50000"/>
                </a:srgbClr>
              </a:solidFill>
              <a:latin typeface="Calibri"/>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latin typeface="Calibri"/>
              </a:rPr>
              <a:t>Far Segment</a:t>
            </a:r>
            <a:endParaRPr lang="en-US" sz="2800" b="1" i="1" dirty="0">
              <a:solidFill>
                <a:srgbClr val="FF0000"/>
              </a:solidFill>
              <a:latin typeface="Calibri"/>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27089826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 </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457200" lvl="1" indent="0">
              <a:lnSpc>
                <a:spcPct val="85000"/>
              </a:lnSpc>
              <a:buNone/>
            </a:pPr>
            <a:endParaRPr lang="en-US" sz="28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6" name="Rectangle 5"/>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413112166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ext uri="{D42A27DB-BD31-4B8C-83A1-F6EECF244321}">
                <p14:modId xmlns:p14="http://schemas.microsoft.com/office/powerpoint/2010/main" val="1781387435"/>
              </p:ext>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ext uri="{D42A27DB-BD31-4B8C-83A1-F6EECF244321}">
                <p14:modId xmlns:p14="http://schemas.microsoft.com/office/powerpoint/2010/main" val="2080798381"/>
              </p:ext>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11.5%</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Performance</a:t>
            </a:r>
            <a:endParaRPr lang="en-US" sz="2600" b="1" dirty="0">
              <a:solidFill>
                <a:prstClr val="black"/>
              </a:solidFill>
              <a:latin typeface="Calibri"/>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Power</a:t>
            </a:r>
            <a:endParaRPr lang="en-US" sz="2600" b="1" dirty="0">
              <a:solidFill>
                <a:prstClr val="black"/>
              </a:solidFill>
              <a:latin typeface="Calibri"/>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10.7%</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–23%</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–26%</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latin typeface="Calibri"/>
              </a:rPr>
              <a:t>Using near segment as a cache improves performance and reduces power consumption</a:t>
            </a:r>
            <a:endParaRPr lang="en-US" sz="3200" b="1" i="1" dirty="0">
              <a:solidFill>
                <a:srgbClr val="4F81BD">
                  <a:lumMod val="75000"/>
                </a:srgbClr>
              </a:solidFill>
              <a:latin typeface="Calibri"/>
            </a:endParaRPr>
          </a:p>
        </p:txBody>
      </p:sp>
      <p:sp>
        <p:nvSpPr>
          <p:cNvPr id="21" name="Rectangle 20"/>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42211511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218</a:t>
            </a:fld>
            <a:endParaRPr lang="en-US" altLang="en-US">
              <a:solidFill>
                <a:srgbClr val="000000"/>
              </a:solidFill>
            </a:endParaRPr>
          </a:p>
        </p:txBody>
      </p:sp>
      <p:sp>
        <p:nvSpPr>
          <p:cNvPr id="5" name="Rectangle 4"/>
          <p:cNvSpPr/>
          <p:nvPr/>
        </p:nvSpPr>
        <p:spPr>
          <a:xfrm>
            <a:off x="539552" y="5113406"/>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9822872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Large DRAM Power in Modern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219</a:t>
            </a:fld>
            <a:endParaRPr lang="en-US" altLang="en-US">
              <a:solidFill>
                <a:srgbClr val="000000"/>
              </a:solidFill>
            </a:endParaRPr>
          </a:p>
        </p:txBody>
      </p:sp>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62184" y="2362200"/>
            <a:ext cx="1726130" cy="2326523"/>
          </a:xfrm>
          <a:prstGeom prst="rect">
            <a:avLst/>
          </a:prstGeom>
        </p:spPr>
      </p:pic>
      <p:sp>
        <p:nvSpPr>
          <p:cNvPr id="14" name="TextBox 13"/>
          <p:cNvSpPr txBox="1"/>
          <p:nvPr/>
        </p:nvSpPr>
        <p:spPr>
          <a:xfrm>
            <a:off x="323528" y="4943881"/>
            <a:ext cx="4224811" cy="461665"/>
          </a:xfrm>
          <a:prstGeom prst="rect">
            <a:avLst/>
          </a:prstGeom>
          <a:noFill/>
        </p:spPr>
        <p:txBody>
          <a:bodyPr wrap="none" rtlCol="0">
            <a:spAutoFit/>
          </a:bodyPr>
          <a:lstStyle/>
          <a:p>
            <a:pPr>
              <a:defRPr/>
            </a:pPr>
            <a:r>
              <a:rPr lang="en-US" sz="2400" kern="0" dirty="0">
                <a:solidFill>
                  <a:sysClr val="windowText" lastClr="000000"/>
                </a:solidFill>
                <a:latin typeface="Tahoma"/>
              </a:rPr>
              <a:t>&gt;40% in </a:t>
            </a:r>
            <a:r>
              <a:rPr lang="en-US" sz="2400" kern="0" dirty="0" smtClean="0">
                <a:solidFill>
                  <a:sysClr val="windowText" lastClr="000000"/>
                </a:solidFill>
                <a:latin typeface="Tahoma"/>
              </a:rPr>
              <a:t>POWER7 (</a:t>
            </a:r>
            <a:r>
              <a:rPr lang="en-US" sz="1600" kern="0" dirty="0" smtClean="0">
                <a:solidFill>
                  <a:sysClr val="windowText" lastClr="000000"/>
                </a:solidFill>
                <a:latin typeface="Tahoma"/>
              </a:rPr>
              <a:t>Ware</a:t>
            </a:r>
            <a:r>
              <a:rPr lang="en-US" sz="1600" kern="0" dirty="0">
                <a:solidFill>
                  <a:sysClr val="windowText" lastClr="000000"/>
                </a:solidFill>
                <a:latin typeface="Tahoma"/>
              </a:rPr>
              <a:t>+, HPCA’10</a:t>
            </a:r>
            <a:r>
              <a:rPr lang="en-US" sz="2400" kern="0" dirty="0">
                <a:solidFill>
                  <a:sysClr val="windowText" lastClr="000000"/>
                </a:solidFill>
                <a:latin typeface="Tahoma"/>
              </a:rPr>
              <a:t>)</a:t>
            </a:r>
          </a:p>
        </p:txBody>
      </p:sp>
      <p:sp>
        <p:nvSpPr>
          <p:cNvPr id="15" name="TextBox 14"/>
          <p:cNvSpPr txBox="1"/>
          <p:nvPr/>
        </p:nvSpPr>
        <p:spPr>
          <a:xfrm>
            <a:off x="4948709" y="4990047"/>
            <a:ext cx="3383106" cy="830997"/>
          </a:xfrm>
          <a:prstGeom prst="rect">
            <a:avLst/>
          </a:prstGeom>
          <a:noFill/>
        </p:spPr>
        <p:txBody>
          <a:bodyPr wrap="none" rtlCol="0">
            <a:spAutoFit/>
          </a:bodyPr>
          <a:lstStyle/>
          <a:p>
            <a:pPr marL="0" lvl="1">
              <a:defRPr/>
            </a:pPr>
            <a:r>
              <a:rPr lang="en-US" sz="2400" kern="0" dirty="0">
                <a:solidFill>
                  <a:sysClr val="windowText" lastClr="000000"/>
                </a:solidFill>
                <a:latin typeface="Tahoma"/>
              </a:rPr>
              <a:t>&gt;40% in </a:t>
            </a:r>
            <a:r>
              <a:rPr lang="en-US" sz="2400" kern="0" dirty="0" smtClean="0">
                <a:solidFill>
                  <a:sysClr val="windowText" lastClr="000000"/>
                </a:solidFill>
                <a:latin typeface="Tahoma"/>
              </a:rPr>
              <a:t>GPU </a:t>
            </a:r>
            <a:r>
              <a:rPr lang="en-US" sz="2400" kern="0" dirty="0">
                <a:solidFill>
                  <a:sysClr val="windowText" lastClr="000000"/>
                </a:solidFill>
                <a:latin typeface="Tahoma"/>
              </a:rPr>
              <a:t>(</a:t>
            </a:r>
            <a:r>
              <a:rPr lang="en-US" sz="1600" kern="0" dirty="0">
                <a:solidFill>
                  <a:sysClr val="windowText" lastClr="000000"/>
                </a:solidFill>
                <a:latin typeface="Tahoma"/>
              </a:rPr>
              <a:t>Paul+, ISCA’15</a:t>
            </a:r>
            <a:r>
              <a:rPr lang="en-US" sz="2400" kern="0" dirty="0">
                <a:solidFill>
                  <a:sysClr val="windowText" lastClr="000000"/>
                </a:solidFill>
                <a:latin typeface="Tahoma"/>
              </a:rPr>
              <a:t>)</a:t>
            </a:r>
          </a:p>
          <a:p>
            <a:pPr>
              <a:defRPr/>
            </a:pPr>
            <a:endParaRPr lang="en-US" sz="2400" kern="0" dirty="0">
              <a:solidFill>
                <a:sysClr val="windowText" lastClr="000000"/>
              </a:solidFill>
              <a:latin typeface="Tahoma"/>
            </a:endParaRPr>
          </a:p>
        </p:txBody>
      </p:sp>
      <p:pic>
        <p:nvPicPr>
          <p:cNvPr id="16" name="Pictur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08795" y="3039778"/>
            <a:ext cx="1785924" cy="1468427"/>
          </a:xfrm>
          <a:prstGeom prst="rect">
            <a:avLst/>
          </a:prstGeom>
        </p:spPr>
      </p:pic>
    </p:spTree>
    <p:extLst>
      <p:ext uri="{BB962C8B-B14F-4D97-AF65-F5344CB8AC3E}">
        <p14:creationId xmlns:p14="http://schemas.microsoft.com/office/powerpoint/2010/main" val="274065551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5839002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Is Power Large?</a:t>
            </a:r>
            <a:endParaRPr lang="en-US" dirty="0"/>
          </a:p>
        </p:txBody>
      </p:sp>
      <p:sp>
        <p:nvSpPr>
          <p:cNvPr id="3" name="Content Placeholder 2"/>
          <p:cNvSpPr>
            <a:spLocks noGrp="1"/>
          </p:cNvSpPr>
          <p:nvPr>
            <p:ph idx="1"/>
          </p:nvPr>
        </p:nvSpPr>
        <p:spPr>
          <a:xfrm>
            <a:off x="228600" y="1124744"/>
            <a:ext cx="8610600" cy="4876800"/>
          </a:xfrm>
        </p:spPr>
        <p:txBody>
          <a:bodyPr/>
          <a:lstStyle/>
          <a:p>
            <a:r>
              <a:rPr lang="en-US" dirty="0" smtClean="0">
                <a:solidFill>
                  <a:srgbClr val="0000FF"/>
                </a:solidFill>
              </a:rPr>
              <a:t>Design of DRAM </a:t>
            </a:r>
            <a:r>
              <a:rPr lang="en-US" dirty="0" err="1" smtClean="0">
                <a:solidFill>
                  <a:srgbClr val="0000FF"/>
                </a:solidFill>
              </a:rPr>
              <a:t>uArchitecture</a:t>
            </a:r>
            <a:endParaRPr lang="en-US" dirty="0" smtClean="0">
              <a:solidFill>
                <a:srgbClr val="0000FF"/>
              </a:solidFill>
            </a:endParaRPr>
          </a:p>
          <a:p>
            <a:pPr lvl="1"/>
            <a:r>
              <a:rPr lang="en-US" dirty="0" smtClean="0"/>
              <a:t>A lot of waste (granularity, latency, </a:t>
            </a:r>
            <a:r>
              <a:rPr lang="is-IS" dirty="0" smtClean="0"/>
              <a:t>…)</a:t>
            </a:r>
            <a:endParaRPr lang="en-US" dirty="0" smtClean="0"/>
          </a:p>
          <a:p>
            <a:pPr lvl="1"/>
            <a:endParaRPr lang="en-US" dirty="0" smtClean="0"/>
          </a:p>
          <a:p>
            <a:r>
              <a:rPr lang="en-US" dirty="0" smtClean="0">
                <a:solidFill>
                  <a:srgbClr val="0000FF"/>
                </a:solidFill>
              </a:rPr>
              <a:t>High Voltage</a:t>
            </a:r>
          </a:p>
          <a:p>
            <a:pPr lvl="1"/>
            <a:r>
              <a:rPr lang="en-US" dirty="0" smtClean="0"/>
              <a:t>Can we scale it down reliably?</a:t>
            </a:r>
          </a:p>
          <a:p>
            <a:endParaRPr lang="en-US" dirty="0" smtClean="0"/>
          </a:p>
          <a:p>
            <a:r>
              <a:rPr lang="en-US" dirty="0" smtClean="0">
                <a:solidFill>
                  <a:srgbClr val="0000FF"/>
                </a:solidFill>
              </a:rPr>
              <a:t>High Frequency</a:t>
            </a:r>
          </a:p>
          <a:p>
            <a:pPr lvl="1"/>
            <a:r>
              <a:rPr lang="en-US" dirty="0" smtClean="0"/>
              <a:t>Can we scale it down with low performance impact?</a:t>
            </a:r>
          </a:p>
          <a:p>
            <a:pPr lvl="1"/>
            <a:endParaRPr lang="en-US" dirty="0"/>
          </a:p>
          <a:p>
            <a:r>
              <a:rPr lang="en-US" dirty="0" smtClean="0">
                <a:solidFill>
                  <a:srgbClr val="0000FF"/>
                </a:solidFill>
              </a:rPr>
              <a:t>DRAM Refresh</a:t>
            </a:r>
          </a:p>
          <a:p>
            <a:endParaRPr lang="en-US" dirty="0">
              <a:solidFill>
                <a:srgbClr val="0000FF"/>
              </a:solidFill>
            </a:endParaRPr>
          </a:p>
          <a:p>
            <a:r>
              <a:rPr lang="is-IS" dirty="0" smtClean="0">
                <a:solidFill>
                  <a:srgbClr val="0000FF"/>
                </a:solidFill>
              </a:rPr>
              <a:t>…</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220</a:t>
            </a:fld>
            <a:endParaRPr lang="en-US" altLang="en-US">
              <a:solidFill>
                <a:srgbClr val="000000"/>
              </a:solidFill>
            </a:endParaRPr>
          </a:p>
        </p:txBody>
      </p:sp>
    </p:spTree>
    <p:extLst>
      <p:ext uri="{BB962C8B-B14F-4D97-AF65-F5344CB8AC3E}">
        <p14:creationId xmlns:p14="http://schemas.microsoft.com/office/powerpoint/2010/main" val="39476495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Dynamic Voltage/Freq. Scaling</a:t>
            </a:r>
            <a:endParaRPr lang="en-US" dirty="0"/>
          </a:p>
        </p:txBody>
      </p:sp>
      <p:sp>
        <p:nvSpPr>
          <p:cNvPr id="3" name="Content Placeholder 2"/>
          <p:cNvSpPr>
            <a:spLocks noGrp="1"/>
          </p:cNvSpPr>
          <p:nvPr>
            <p:ph idx="1"/>
          </p:nvPr>
        </p:nvSpPr>
        <p:spPr/>
        <p:txBody>
          <a:bodyPr/>
          <a:lstStyle/>
          <a:p>
            <a:r>
              <a:rPr lang="en-US" sz="2000" dirty="0"/>
              <a:t>Howard David, Chris Fallin, Eugene </a:t>
            </a:r>
            <a:r>
              <a:rPr lang="en-US" sz="2000" dirty="0" err="1"/>
              <a:t>Gorbatov</a:t>
            </a:r>
            <a:r>
              <a:rPr lang="en-US" sz="2000" dirty="0"/>
              <a:t>, Ulf R. </a:t>
            </a:r>
            <a:r>
              <a:rPr lang="en-US" sz="2000" dirty="0" err="1"/>
              <a:t>Hanebutte</a:t>
            </a:r>
            <a:r>
              <a:rPr lang="en-US" sz="2000" dirty="0"/>
              <a:t>, and Onur Mutlu,</a:t>
            </a:r>
            <a:br>
              <a:rPr lang="en-US" sz="2000" dirty="0"/>
            </a:br>
            <a:r>
              <a:rPr lang="en-US" sz="2000" b="1" dirty="0">
                <a:hlinkClick r:id="rId2"/>
              </a:rPr>
              <a:t>"Memory Power Management via Dynamic Voltage/Frequency Scaling"</a:t>
            </a:r>
            <a:r>
              <a:rPr lang="en-US" sz="2000" dirty="0"/>
              <a:t/>
            </a:r>
            <a:br>
              <a:rPr lang="en-US" sz="2000" dirty="0"/>
            </a:br>
            <a:r>
              <a:rPr lang="en-US" sz="2000" i="1" dirty="0"/>
              <a:t>Proceedings of the </a:t>
            </a:r>
            <a:r>
              <a:rPr lang="en-US" sz="2000" i="1" dirty="0">
                <a:hlinkClick r:id="rId3"/>
              </a:rPr>
              <a:t>8th International Conference on Autonomic Computing</a:t>
            </a:r>
            <a:r>
              <a:rPr lang="en-US" sz="2000" i="1" dirty="0"/>
              <a:t> (</a:t>
            </a:r>
            <a:r>
              <a:rPr lang="en-US" sz="2000" b="1" i="1" dirty="0"/>
              <a:t>ICAC</a:t>
            </a:r>
            <a:r>
              <a:rPr lang="en-US" sz="2000" i="1" dirty="0"/>
              <a:t>)</a:t>
            </a:r>
            <a:r>
              <a:rPr lang="en-US" sz="2000" dirty="0"/>
              <a:t>, Karlsruhe, Germany, June 2011. </a:t>
            </a:r>
            <a:r>
              <a:rPr lang="en-US" sz="2000" dirty="0">
                <a:hlinkClick r:id="rId4"/>
              </a:rPr>
              <a:t>Slides (pptx)</a:t>
            </a:r>
            <a:r>
              <a:rPr lang="en-US" sz="2000" dirty="0"/>
              <a:t> </a:t>
            </a:r>
            <a:r>
              <a:rPr lang="en-US" sz="2000" dirty="0">
                <a:hlinkClick r:id="rId5"/>
              </a:rPr>
              <a:t>(pdf</a:t>
            </a:r>
            <a:r>
              <a:rPr lang="en-US" sz="2000" dirty="0" smtClean="0">
                <a:hlinkClick r:id="rId5"/>
              </a:rPr>
              <a:t>)</a:t>
            </a:r>
            <a:endParaRPr lang="en-US" sz="2000"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221</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13220"/>
            <a:ext cx="9144000" cy="2728148"/>
          </a:xfrm>
          <a:prstGeom prst="rect">
            <a:avLst/>
          </a:prstGeom>
        </p:spPr>
      </p:pic>
    </p:spTree>
    <p:extLst>
      <p:ext uri="{BB962C8B-B14F-4D97-AF65-F5344CB8AC3E}">
        <p14:creationId xmlns:p14="http://schemas.microsoft.com/office/powerpoint/2010/main" val="40885551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222</a:t>
            </a:fld>
            <a:endParaRPr lang="en-US" altLang="en-US">
              <a:solidFill>
                <a:srgbClr val="000000"/>
              </a:solidFill>
            </a:endParaRPr>
          </a:p>
        </p:txBody>
      </p:sp>
      <p:sp>
        <p:nvSpPr>
          <p:cNvPr id="8" name="Rectangle 7"/>
          <p:cNvSpPr/>
          <p:nvPr/>
        </p:nvSpPr>
        <p:spPr>
          <a:xfrm>
            <a:off x="611560" y="5877272"/>
            <a:ext cx="3096344"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3968076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a:t>
            </a:r>
            <a:endParaRPr lang="en-US" dirty="0"/>
          </a:p>
        </p:txBody>
      </p:sp>
      <p:sp>
        <p:nvSpPr>
          <p:cNvPr id="3" name="Content Placeholder 2"/>
          <p:cNvSpPr>
            <a:spLocks noGrp="1"/>
          </p:cNvSpPr>
          <p:nvPr>
            <p:ph idx="1"/>
          </p:nvPr>
        </p:nvSpPr>
        <p:spPr>
          <a:xfrm>
            <a:off x="228600" y="980728"/>
            <a:ext cx="8610600" cy="5153025"/>
          </a:xfrm>
        </p:spPr>
        <p:txBody>
          <a:bodyPr/>
          <a:lstStyle/>
          <a:p>
            <a:r>
              <a:rPr lang="en-US" sz="2000" dirty="0"/>
              <a:t>Gennady </a:t>
            </a:r>
            <a:r>
              <a:rPr lang="en-US" sz="2000" dirty="0" err="1"/>
              <a:t>Pekhimenko</a:t>
            </a:r>
            <a:r>
              <a:rPr lang="en-US" sz="2000" dirty="0"/>
              <a:t>, Vivek Seshadri, Onur Mutlu, Philip B. Gibbons, Michael A. </a:t>
            </a:r>
            <a:r>
              <a:rPr lang="en-US" sz="2000" dirty="0" err="1"/>
              <a:t>Kozuch</a:t>
            </a:r>
            <a:r>
              <a:rPr lang="en-US" sz="2000" dirty="0"/>
              <a:t>, and Todd C. </a:t>
            </a:r>
            <a:r>
              <a:rPr lang="en-US" sz="2000" dirty="0" err="1"/>
              <a:t>Mowry</a:t>
            </a:r>
            <a:r>
              <a:rPr lang="en-US" sz="2000" dirty="0"/>
              <a:t>,</a:t>
            </a:r>
            <a:br>
              <a:rPr lang="en-US" sz="2000" dirty="0"/>
            </a:br>
            <a:r>
              <a:rPr lang="en-US" sz="2000" b="1" dirty="0">
                <a:hlinkClick r:id="rId2"/>
              </a:rPr>
              <a:t>"Base-Delta-Immediate Compression: Practical Data Compression for On-Chip Caches"</a:t>
            </a:r>
            <a:r>
              <a:rPr lang="en-US" sz="2000" dirty="0"/>
              <a:t/>
            </a:r>
            <a:br>
              <a:rPr lang="en-US" sz="2000" dirty="0"/>
            </a:br>
            <a:r>
              <a:rPr lang="en-US" sz="2000" i="1" dirty="0"/>
              <a:t>Proceedings of the </a:t>
            </a:r>
            <a:r>
              <a:rPr lang="en-US" sz="2000" i="1" dirty="0">
                <a:hlinkClick r:id="rId3"/>
              </a:rPr>
              <a:t>21st International Conference on Parallel Architectures and Compilation Techniques</a:t>
            </a:r>
            <a:r>
              <a:rPr lang="en-US" sz="2000" i="1" dirty="0"/>
              <a:t> (</a:t>
            </a:r>
            <a:r>
              <a:rPr lang="en-US" sz="2000" b="1" i="1" dirty="0"/>
              <a:t>PACT</a:t>
            </a:r>
            <a:r>
              <a:rPr lang="en-US" sz="2000" i="1" dirty="0"/>
              <a:t>)</a:t>
            </a:r>
            <a:r>
              <a:rPr lang="en-US" sz="2000" dirty="0"/>
              <a:t>, Minneapolis, MN, September 2012. </a:t>
            </a:r>
            <a:r>
              <a:rPr lang="en-US" sz="2000" dirty="0">
                <a:hlinkClick r:id="rId4"/>
              </a:rPr>
              <a:t>Slides (pptx)</a:t>
            </a:r>
            <a:r>
              <a:rPr lang="en-US" sz="2000" dirty="0"/>
              <a:t> </a:t>
            </a:r>
            <a:r>
              <a:rPr lang="en-US" sz="2000" dirty="0">
                <a:hlinkClick r:id="rId5"/>
              </a:rPr>
              <a:t>Source Code</a:t>
            </a:r>
            <a:r>
              <a:rPr lang="en-US" sz="2000" dirty="0"/>
              <a:t> </a:t>
            </a:r>
            <a:endParaRPr lang="en-US" sz="2000" dirty="0" smtClean="0"/>
          </a:p>
          <a:p>
            <a:endParaRPr lang="en-US" sz="2000" dirty="0"/>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223</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10816" y="3586599"/>
            <a:ext cx="9144000" cy="3298785"/>
          </a:xfrm>
          <a:prstGeom prst="rect">
            <a:avLst/>
          </a:prstGeom>
        </p:spPr>
      </p:pic>
    </p:spTree>
    <p:extLst>
      <p:ext uri="{BB962C8B-B14F-4D97-AF65-F5344CB8AC3E}">
        <p14:creationId xmlns:p14="http://schemas.microsoft.com/office/powerpoint/2010/main" val="30568780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(II)</a:t>
            </a:r>
            <a:endParaRPr lang="en-US" dirty="0"/>
          </a:p>
        </p:txBody>
      </p:sp>
      <p:sp>
        <p:nvSpPr>
          <p:cNvPr id="3" name="Content Placeholder 2"/>
          <p:cNvSpPr>
            <a:spLocks noGrp="1"/>
          </p:cNvSpPr>
          <p:nvPr>
            <p:ph idx="1"/>
          </p:nvPr>
        </p:nvSpPr>
        <p:spPr>
          <a:xfrm>
            <a:off x="228600" y="980728"/>
            <a:ext cx="8610600" cy="5153025"/>
          </a:xfrm>
        </p:spPr>
        <p:txBody>
          <a:bodyPr/>
          <a:lstStyle/>
          <a:p>
            <a:r>
              <a:rPr lang="en-US" sz="2000" dirty="0"/>
              <a:t>Gennady </a:t>
            </a:r>
            <a:r>
              <a:rPr lang="en-US" sz="2000" dirty="0" err="1"/>
              <a:t>Pekhimenko</a:t>
            </a:r>
            <a:r>
              <a:rPr lang="en-US" sz="2000" dirty="0"/>
              <a:t>, Vivek Seshadri, Yoongu Kim, Hongyi </a:t>
            </a:r>
            <a:r>
              <a:rPr lang="en-US" sz="2000" dirty="0" err="1"/>
              <a:t>Xin</a:t>
            </a:r>
            <a:r>
              <a:rPr lang="en-US" sz="2000" dirty="0"/>
              <a:t>, Onur Mutlu, Michael A. </a:t>
            </a:r>
            <a:r>
              <a:rPr lang="en-US" sz="2000" dirty="0" err="1"/>
              <a:t>Kozuch</a:t>
            </a:r>
            <a:r>
              <a:rPr lang="en-US" sz="2000" dirty="0"/>
              <a:t>, Phillip B. Gibbons, and Todd C. </a:t>
            </a:r>
            <a:r>
              <a:rPr lang="en-US" sz="2000" dirty="0" err="1"/>
              <a:t>Mowry</a:t>
            </a:r>
            <a:r>
              <a:rPr lang="en-US" sz="2000" dirty="0"/>
              <a:t>,</a:t>
            </a:r>
            <a:br>
              <a:rPr lang="en-US" sz="2000" dirty="0"/>
            </a:br>
            <a:r>
              <a:rPr lang="en-US" sz="2000" b="1" dirty="0">
                <a:hlinkClick r:id="rId2"/>
              </a:rPr>
              <a:t>"Linearly Compressed Pages: A Low-Complexity, Low-Latency Main Memory Compression Framework"</a:t>
            </a:r>
            <a:r>
              <a:rPr lang="en-US" sz="2000" dirty="0"/>
              <a:t/>
            </a:r>
            <a:br>
              <a:rPr lang="en-US" sz="2000" dirty="0"/>
            </a:br>
            <a:r>
              <a:rPr lang="en-US" sz="2000" i="1" dirty="0"/>
              <a:t>Proceedings of the </a:t>
            </a:r>
            <a:r>
              <a:rPr lang="en-US" sz="2000" i="1" dirty="0">
                <a:hlinkClick r:id="rId3"/>
              </a:rPr>
              <a:t>46th International Symposium on Microarchitecture</a:t>
            </a:r>
            <a:r>
              <a:rPr lang="en-US" sz="2000" i="1" dirty="0"/>
              <a:t> (</a:t>
            </a:r>
            <a:r>
              <a:rPr lang="en-US" sz="2000" b="1" i="1" dirty="0"/>
              <a:t>MICRO</a:t>
            </a:r>
            <a:r>
              <a:rPr lang="en-US" sz="2000" i="1" dirty="0"/>
              <a:t>)</a:t>
            </a:r>
            <a:r>
              <a:rPr lang="en-US" sz="2000" dirty="0"/>
              <a:t>, Davis, CA, December 2013. [</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r>
              <a:rPr lang="en-US" sz="2000" dirty="0">
                <a:hlinkClick r:id="rId8"/>
              </a:rPr>
              <a:t>Poster (pptx)</a:t>
            </a:r>
            <a:r>
              <a:rPr lang="en-US" sz="2000" dirty="0"/>
              <a:t> </a:t>
            </a:r>
            <a:r>
              <a:rPr lang="en-US" sz="2000" dirty="0">
                <a:hlinkClick r:id="rId9"/>
              </a:rPr>
              <a:t>(pdf)</a:t>
            </a:r>
            <a:r>
              <a:rPr lang="en-US" sz="20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224</a:t>
            </a:fld>
            <a:endParaRPr lang="en-US">
              <a:solidFill>
                <a:srgbClr val="000000"/>
              </a:solidFill>
            </a:endParaRPr>
          </a:p>
        </p:txBody>
      </p:sp>
      <p:pic>
        <p:nvPicPr>
          <p:cNvPr id="6" name="Picture 5"/>
          <p:cNvPicPr>
            <a:picLocks noChangeAspect="1"/>
          </p:cNvPicPr>
          <p:nvPr/>
        </p:nvPicPr>
        <p:blipFill>
          <a:blip r:embed="rId10"/>
          <a:stretch>
            <a:fillRect/>
          </a:stretch>
        </p:blipFill>
        <p:spPr>
          <a:xfrm>
            <a:off x="0" y="3501008"/>
            <a:ext cx="9144000" cy="2828476"/>
          </a:xfrm>
          <a:prstGeom prst="rect">
            <a:avLst/>
          </a:prstGeom>
        </p:spPr>
      </p:pic>
    </p:spTree>
    <p:extLst>
      <p:ext uri="{BB962C8B-B14F-4D97-AF65-F5344CB8AC3E}">
        <p14:creationId xmlns:p14="http://schemas.microsoft.com/office/powerpoint/2010/main" val="32543225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(III)</a:t>
            </a:r>
            <a:endParaRPr lang="en-US" dirty="0"/>
          </a:p>
        </p:txBody>
      </p:sp>
      <p:sp>
        <p:nvSpPr>
          <p:cNvPr id="3" name="Content Placeholder 2"/>
          <p:cNvSpPr>
            <a:spLocks noGrp="1"/>
          </p:cNvSpPr>
          <p:nvPr>
            <p:ph idx="1"/>
          </p:nvPr>
        </p:nvSpPr>
        <p:spPr>
          <a:xfrm>
            <a:off x="228600" y="908720"/>
            <a:ext cx="8915400" cy="5153025"/>
          </a:xfrm>
        </p:spPr>
        <p:txBody>
          <a:bodyPr/>
          <a:lstStyle/>
          <a:p>
            <a:r>
              <a:rPr lang="en-US" sz="2000" dirty="0"/>
              <a:t>Gennady </a:t>
            </a:r>
            <a:r>
              <a:rPr lang="en-US" sz="2000" dirty="0" err="1"/>
              <a:t>Pekhimenko</a:t>
            </a:r>
            <a:r>
              <a:rPr lang="en-US" sz="2000" dirty="0"/>
              <a:t>, Tyler </a:t>
            </a:r>
            <a:r>
              <a:rPr lang="en-US" sz="2000" dirty="0" err="1"/>
              <a:t>Huberty</a:t>
            </a:r>
            <a:r>
              <a:rPr lang="en-US" sz="2000" dirty="0"/>
              <a:t>, </a:t>
            </a:r>
            <a:r>
              <a:rPr lang="en-US" sz="2000" dirty="0" err="1"/>
              <a:t>Rui</a:t>
            </a:r>
            <a:r>
              <a:rPr lang="en-US" sz="2000" dirty="0"/>
              <a:t> </a:t>
            </a:r>
            <a:r>
              <a:rPr lang="en-US" sz="2000" dirty="0" err="1"/>
              <a:t>Cai</a:t>
            </a:r>
            <a:r>
              <a:rPr lang="en-US" sz="2000" dirty="0"/>
              <a:t>, Onur Mutlu, Phillip P. Gibbons, Michael A. </a:t>
            </a:r>
            <a:r>
              <a:rPr lang="en-US" sz="2000" dirty="0" err="1"/>
              <a:t>Kozuch</a:t>
            </a:r>
            <a:r>
              <a:rPr lang="en-US" sz="2000" dirty="0"/>
              <a:t>, and Todd C. </a:t>
            </a:r>
            <a:r>
              <a:rPr lang="en-US" sz="2000" dirty="0" err="1"/>
              <a:t>Mowry</a:t>
            </a:r>
            <a:r>
              <a:rPr lang="en-US" sz="2000" dirty="0"/>
              <a:t>,</a:t>
            </a:r>
            <a:br>
              <a:rPr lang="en-US" sz="2000" dirty="0"/>
            </a:br>
            <a:r>
              <a:rPr lang="en-US" sz="2000" b="1" dirty="0">
                <a:hlinkClick r:id="rId2"/>
              </a:rPr>
              <a:t>"Exploiting Compressed Block Size as an Indicator of Future Reuse"</a:t>
            </a:r>
            <a:r>
              <a:rPr lang="en-US" sz="2000" dirty="0"/>
              <a:t> </a:t>
            </a:r>
            <a:br>
              <a:rPr lang="en-US" sz="2000" dirty="0"/>
            </a:br>
            <a:r>
              <a:rPr lang="en-US" sz="2000" i="1" dirty="0"/>
              <a:t>Proceedings of the </a:t>
            </a:r>
            <a:r>
              <a:rPr lang="en-US" sz="2000" i="1" dirty="0">
                <a:hlinkClick r:id="rId3"/>
              </a:rPr>
              <a:t>21st International Symposium on High-Performance Computer Architecture</a:t>
            </a:r>
            <a:r>
              <a:rPr lang="en-US" sz="2000" i="1" dirty="0"/>
              <a:t> (</a:t>
            </a:r>
            <a:r>
              <a:rPr lang="en-US" sz="2000" b="1" i="1" dirty="0"/>
              <a:t>HPCA</a:t>
            </a:r>
            <a:r>
              <a:rPr lang="en-US" sz="2000" i="1" dirty="0"/>
              <a:t>)</a:t>
            </a:r>
            <a:r>
              <a:rPr lang="en-US" sz="2000" dirty="0"/>
              <a:t>, Bay Area, CA, February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225</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3717032"/>
            <a:ext cx="9144000" cy="2553448"/>
          </a:xfrm>
          <a:prstGeom prst="rect">
            <a:avLst/>
          </a:prstGeom>
        </p:spPr>
      </p:pic>
    </p:spTree>
    <p:extLst>
      <p:ext uri="{BB962C8B-B14F-4D97-AF65-F5344CB8AC3E}">
        <p14:creationId xmlns:p14="http://schemas.microsoft.com/office/powerpoint/2010/main" val="7716240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(IV)</a:t>
            </a:r>
            <a:endParaRPr lang="en-US" dirty="0"/>
          </a:p>
        </p:txBody>
      </p:sp>
      <p:sp>
        <p:nvSpPr>
          <p:cNvPr id="3" name="Content Placeholder 2"/>
          <p:cNvSpPr>
            <a:spLocks noGrp="1"/>
          </p:cNvSpPr>
          <p:nvPr>
            <p:ph idx="1"/>
          </p:nvPr>
        </p:nvSpPr>
        <p:spPr>
          <a:xfrm>
            <a:off x="228600" y="908720"/>
            <a:ext cx="8915400" cy="5153025"/>
          </a:xfrm>
        </p:spPr>
        <p:txBody>
          <a:bodyPr/>
          <a:lstStyle/>
          <a:p>
            <a:r>
              <a:rPr lang="en-US" sz="2000" dirty="0"/>
              <a:t>Gennady Pekhimenko, </a:t>
            </a:r>
            <a:r>
              <a:rPr lang="en-US" sz="2000" dirty="0" err="1"/>
              <a:t>Evgeny</a:t>
            </a:r>
            <a:r>
              <a:rPr lang="en-US" sz="2000" dirty="0"/>
              <a:t> </a:t>
            </a:r>
            <a:r>
              <a:rPr lang="en-US" sz="2000" dirty="0" err="1"/>
              <a:t>Bolotin</a:t>
            </a:r>
            <a:r>
              <a:rPr lang="en-US" sz="2000" dirty="0"/>
              <a:t>, </a:t>
            </a:r>
            <a:r>
              <a:rPr lang="en-US" sz="2000" dirty="0" err="1"/>
              <a:t>Nandita</a:t>
            </a:r>
            <a:r>
              <a:rPr lang="en-US" sz="2000" dirty="0"/>
              <a:t> </a:t>
            </a:r>
            <a:r>
              <a:rPr lang="en-US" sz="2000" dirty="0" err="1"/>
              <a:t>Vijaykumar</a:t>
            </a:r>
            <a:r>
              <a:rPr lang="en-US" sz="2000" dirty="0"/>
              <a:t>, </a:t>
            </a:r>
            <a:r>
              <a:rPr lang="en-US" sz="2000" u="sng" dirty="0"/>
              <a:t>Onur Mutlu</a:t>
            </a:r>
            <a:r>
              <a:rPr lang="en-US" sz="2000" dirty="0"/>
              <a:t>, Todd C. Mowry, and Stephen W. </a:t>
            </a:r>
            <a:r>
              <a:rPr lang="en-US" sz="2000" dirty="0" err="1"/>
              <a:t>Keckler</a:t>
            </a:r>
            <a:r>
              <a:rPr lang="en-US" sz="2000" dirty="0"/>
              <a:t>,</a:t>
            </a:r>
            <a:br>
              <a:rPr lang="en-US" sz="2000" dirty="0"/>
            </a:br>
            <a:r>
              <a:rPr lang="en-US" sz="2000" b="1" dirty="0">
                <a:hlinkClick r:id="rId2"/>
              </a:rPr>
              <a:t>"A Case for Toggle-Aware Compression for GPU Systems"</a:t>
            </a:r>
            <a:r>
              <a:rPr lang="en-US" sz="2000" dirty="0"/>
              <a:t> </a:t>
            </a:r>
            <a:br>
              <a:rPr lang="en-US" sz="2000" dirty="0"/>
            </a:br>
            <a:r>
              <a:rPr lang="en-US" sz="2000" i="1" dirty="0"/>
              <a:t>Proceedings of the </a:t>
            </a:r>
            <a:r>
              <a:rPr lang="en-US" sz="2000" i="1" dirty="0">
                <a:hlinkClick r:id="rId3"/>
              </a:rPr>
              <a:t>22nd International Symposium on High-Performance Computer Architecture</a:t>
            </a:r>
            <a:r>
              <a:rPr lang="en-US" sz="2000" i="1" dirty="0"/>
              <a:t> (</a:t>
            </a:r>
            <a:r>
              <a:rPr lang="en-US" sz="2000" b="1" i="1" dirty="0"/>
              <a:t>HPCA</a:t>
            </a:r>
            <a:r>
              <a:rPr lang="en-US" sz="2000" i="1" dirty="0"/>
              <a:t>)</a:t>
            </a:r>
            <a:r>
              <a:rPr lang="en-US" sz="2000" dirty="0"/>
              <a:t>, Barcelona, Spain, March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226</a:t>
            </a:fld>
            <a:endParaRPr lang="en-US">
              <a:solidFill>
                <a:srgbClr val="000000"/>
              </a:solidFill>
            </a:endParaRPr>
          </a:p>
        </p:txBody>
      </p:sp>
      <p:pic>
        <p:nvPicPr>
          <p:cNvPr id="5" name="Picture 4"/>
          <p:cNvPicPr>
            <a:picLocks noChangeAspect="1"/>
          </p:cNvPicPr>
          <p:nvPr/>
        </p:nvPicPr>
        <p:blipFill>
          <a:blip r:embed="rId6"/>
          <a:stretch>
            <a:fillRect/>
          </a:stretch>
        </p:blipFill>
        <p:spPr>
          <a:xfrm>
            <a:off x="0" y="4077072"/>
            <a:ext cx="9144000" cy="1739348"/>
          </a:xfrm>
          <a:prstGeom prst="rect">
            <a:avLst/>
          </a:prstGeom>
        </p:spPr>
      </p:pic>
    </p:spTree>
    <p:extLst>
      <p:ext uri="{BB962C8B-B14F-4D97-AF65-F5344CB8AC3E}">
        <p14:creationId xmlns:p14="http://schemas.microsoft.com/office/powerpoint/2010/main" val="25371101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Compression (V)</a:t>
            </a:r>
            <a:endParaRPr lang="en-US" dirty="0"/>
          </a:p>
        </p:txBody>
      </p:sp>
      <p:sp>
        <p:nvSpPr>
          <p:cNvPr id="3" name="Content Placeholder 2"/>
          <p:cNvSpPr>
            <a:spLocks noGrp="1"/>
          </p:cNvSpPr>
          <p:nvPr>
            <p:ph idx="1"/>
          </p:nvPr>
        </p:nvSpPr>
        <p:spPr>
          <a:xfrm>
            <a:off x="228600" y="908720"/>
            <a:ext cx="8915400" cy="5153025"/>
          </a:xfrm>
        </p:spPr>
        <p:txBody>
          <a:bodyPr/>
          <a:lstStyle/>
          <a:p>
            <a:r>
              <a:rPr lang="en-US" sz="2000" dirty="0" err="1"/>
              <a:t>Nandita</a:t>
            </a:r>
            <a:r>
              <a:rPr lang="en-US" sz="2000" dirty="0"/>
              <a:t> </a:t>
            </a:r>
            <a:r>
              <a:rPr lang="en-US" sz="2000" dirty="0" err="1"/>
              <a:t>Vijaykumar</a:t>
            </a:r>
            <a:r>
              <a:rPr lang="en-US" sz="2000" dirty="0"/>
              <a:t>, Gennady </a:t>
            </a:r>
            <a:r>
              <a:rPr lang="en-US" sz="2000" dirty="0" err="1"/>
              <a:t>Pekhimenko</a:t>
            </a:r>
            <a:r>
              <a:rPr lang="en-US" sz="2000" dirty="0"/>
              <a:t>, </a:t>
            </a:r>
            <a:r>
              <a:rPr lang="en-US" sz="2000" dirty="0" err="1"/>
              <a:t>Adwait</a:t>
            </a:r>
            <a:r>
              <a:rPr lang="en-US" sz="2000" dirty="0"/>
              <a:t> Jog, Abhishek </a:t>
            </a:r>
            <a:r>
              <a:rPr lang="en-US" sz="2000" dirty="0" err="1"/>
              <a:t>Bhowmick</a:t>
            </a:r>
            <a:r>
              <a:rPr lang="en-US" sz="2000" dirty="0"/>
              <a:t>, </a:t>
            </a:r>
            <a:r>
              <a:rPr lang="en-US" sz="2000" dirty="0" err="1"/>
              <a:t>Rachata</a:t>
            </a:r>
            <a:r>
              <a:rPr lang="en-US" sz="2000" dirty="0"/>
              <a:t> </a:t>
            </a:r>
            <a:r>
              <a:rPr lang="en-US" sz="2000" dirty="0" err="1"/>
              <a:t>Ausavarungnirun</a:t>
            </a:r>
            <a:r>
              <a:rPr lang="en-US" sz="2000" dirty="0"/>
              <a:t>, Chita Das, </a:t>
            </a:r>
            <a:r>
              <a:rPr lang="en-US" sz="2000" dirty="0" err="1"/>
              <a:t>Mahmut</a:t>
            </a:r>
            <a:r>
              <a:rPr lang="en-US" sz="2000" dirty="0"/>
              <a:t> </a:t>
            </a:r>
            <a:r>
              <a:rPr lang="en-US" sz="2000" dirty="0" err="1"/>
              <a:t>Kandemir</a:t>
            </a:r>
            <a:r>
              <a:rPr lang="en-US" sz="2000" dirty="0"/>
              <a:t>, Todd C. </a:t>
            </a:r>
            <a:r>
              <a:rPr lang="en-US" sz="2000" dirty="0" err="1"/>
              <a:t>Mowry</a:t>
            </a:r>
            <a:r>
              <a:rPr lang="en-US" sz="2000" dirty="0"/>
              <a:t>, and </a:t>
            </a:r>
            <a:r>
              <a:rPr lang="en-US" sz="2000" u="sng" dirty="0"/>
              <a:t>Onur Mutlu</a:t>
            </a:r>
            <a:r>
              <a:rPr lang="en-US" sz="2000" dirty="0"/>
              <a:t>,</a:t>
            </a:r>
            <a:br>
              <a:rPr lang="en-US" sz="2000" dirty="0"/>
            </a:br>
            <a:r>
              <a:rPr lang="en-US" sz="2000" b="1" dirty="0">
                <a:hlinkClick r:id="rId2"/>
              </a:rPr>
              <a:t>"A Case for Core-Assisted Bottleneck Acceleration in GPUs: Enabling Flexible Data Compression with Assist Warps"</a:t>
            </a:r>
            <a:r>
              <a:rPr lang="en-US" sz="2000" dirty="0"/>
              <a:t/>
            </a:r>
            <a:br>
              <a:rPr lang="en-US" sz="2000" dirty="0"/>
            </a:br>
            <a:r>
              <a:rPr lang="en-US" sz="2000" i="1" dirty="0"/>
              <a:t>Proceedings of the </a:t>
            </a:r>
            <a:r>
              <a:rPr lang="en-US" sz="2000" i="1" dirty="0">
                <a:hlinkClick r:id="rId3"/>
              </a:rPr>
              <a:t>42nd International Symposium on Computer Architecture</a:t>
            </a:r>
            <a:r>
              <a:rPr lang="en-US" sz="2000" i="1" dirty="0"/>
              <a:t> (</a:t>
            </a:r>
            <a:r>
              <a:rPr lang="en-US" sz="2000" b="1" i="1" dirty="0"/>
              <a:t>ISCA</a:t>
            </a:r>
            <a:r>
              <a:rPr lang="en-US" sz="2000" i="1" dirty="0"/>
              <a:t>)</a:t>
            </a:r>
            <a:r>
              <a:rPr lang="en-US" sz="2000" dirty="0"/>
              <a:t>, Portland, OR,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227</a:t>
            </a:fld>
            <a:endParaRPr lang="en-US">
              <a:solidFill>
                <a:srgbClr val="000000"/>
              </a:solidFill>
            </a:endParaRPr>
          </a:p>
        </p:txBody>
      </p:sp>
      <p:pic>
        <p:nvPicPr>
          <p:cNvPr id="5" name="Picture 4"/>
          <p:cNvPicPr>
            <a:picLocks noChangeAspect="1"/>
          </p:cNvPicPr>
          <p:nvPr/>
        </p:nvPicPr>
        <p:blipFill>
          <a:blip r:embed="rId8"/>
          <a:stretch>
            <a:fillRect/>
          </a:stretch>
        </p:blipFill>
        <p:spPr>
          <a:xfrm>
            <a:off x="0" y="4023320"/>
            <a:ext cx="9144000" cy="2286000"/>
          </a:xfrm>
          <a:prstGeom prst="rect">
            <a:avLst/>
          </a:prstGeom>
        </p:spPr>
      </p:pic>
    </p:spTree>
    <p:extLst>
      <p:ext uri="{BB962C8B-B14F-4D97-AF65-F5344CB8AC3E}">
        <p14:creationId xmlns:p14="http://schemas.microsoft.com/office/powerpoint/2010/main" val="2837705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End of Backup Slides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228</a:t>
            </a:fld>
            <a:endParaRPr lang="en-US">
              <a:solidFill>
                <a:srgbClr val="000000"/>
              </a:solidFill>
            </a:endParaRPr>
          </a:p>
        </p:txBody>
      </p:sp>
    </p:spTree>
    <p:extLst>
      <p:ext uri="{BB962C8B-B14F-4D97-AF65-F5344CB8AC3E}">
        <p14:creationId xmlns:p14="http://schemas.microsoft.com/office/powerpoint/2010/main" val="12193937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itle 1"/>
          <p:cNvSpPr>
            <a:spLocks noGrp="1"/>
          </p:cNvSpPr>
          <p:nvPr>
            <p:ph type="title"/>
          </p:nvPr>
        </p:nvSpPr>
        <p:spPr/>
        <p:txBody>
          <a:bodyPr/>
          <a:lstStyle/>
          <a:p>
            <a:r>
              <a:rPr lang="en-US" dirty="0" smtClean="0">
                <a:latin typeface="Garamond" charset="0"/>
                <a:ea typeface="ＭＳ Ｐゴシック" charset="0"/>
                <a:cs typeface="ＭＳ Ｐゴシック" charset="0"/>
              </a:rPr>
              <a:t>Brief Self Introduction</a:t>
            </a:r>
            <a:endParaRPr lang="en-US" dirty="0">
              <a:latin typeface="Garamond" charset="0"/>
              <a:ea typeface="ＭＳ Ｐゴシック" charset="0"/>
              <a:cs typeface="ＭＳ Ｐゴシック" charset="0"/>
            </a:endParaRPr>
          </a:p>
        </p:txBody>
      </p:sp>
      <p:sp>
        <p:nvSpPr>
          <p:cNvPr id="21506" name="Content Placeholder 2"/>
          <p:cNvSpPr>
            <a:spLocks noGrp="1"/>
          </p:cNvSpPr>
          <p:nvPr>
            <p:ph idx="1"/>
          </p:nvPr>
        </p:nvSpPr>
        <p:spPr>
          <a:xfrm>
            <a:off x="0" y="862013"/>
            <a:ext cx="9144000" cy="5194300"/>
          </a:xfrm>
        </p:spPr>
        <p:txBody>
          <a:bodyPr/>
          <a:lstStyle/>
          <a:p>
            <a:r>
              <a:rPr lang="en-US" sz="2200" dirty="0" smtClean="0">
                <a:latin typeface="Tahoma" charset="0"/>
                <a:ea typeface="ＭＳ Ｐゴシック" charset="0"/>
                <a:cs typeface="ＭＳ Ｐゴシック" charset="0"/>
              </a:rPr>
              <a:t>Onur </a:t>
            </a:r>
            <a:r>
              <a:rPr lang="en-US" sz="2200" dirty="0">
                <a:latin typeface="Tahoma" charset="0"/>
                <a:ea typeface="ＭＳ Ｐゴシック" charset="0"/>
                <a:cs typeface="ＭＳ Ｐゴシック" charset="0"/>
              </a:rPr>
              <a:t>Mutlu</a:t>
            </a:r>
          </a:p>
          <a:p>
            <a:pPr lvl="1"/>
            <a:r>
              <a:rPr lang="en-US" sz="1800" dirty="0" smtClean="0">
                <a:latin typeface="Tahoma" charset="0"/>
                <a:ea typeface="ＭＳ Ｐゴシック" charset="0"/>
              </a:rPr>
              <a:t>Full Professor @ ETH Zurich CS, since September 2015 </a:t>
            </a:r>
          </a:p>
          <a:p>
            <a:pPr lvl="1"/>
            <a:r>
              <a:rPr lang="en-US" sz="1800" dirty="0">
                <a:latin typeface="Tahoma" charset="0"/>
                <a:ea typeface="ＭＳ Ｐゴシック" charset="0"/>
              </a:rPr>
              <a:t>Strecker Professor @ Carnegie Mellon University ECE/CS, </a:t>
            </a:r>
            <a:r>
              <a:rPr lang="en-US" sz="1800" dirty="0" smtClean="0">
                <a:latin typeface="Tahoma" charset="0"/>
                <a:ea typeface="ＭＳ Ｐゴシック" charset="0"/>
              </a:rPr>
              <a:t>2009-2016, 2016-</a:t>
            </a:r>
            <a:r>
              <a:rPr lang="is-IS" sz="1800" dirty="0" smtClean="0">
                <a:latin typeface="Tahoma" charset="0"/>
                <a:ea typeface="ＭＳ Ｐゴシック" charset="0"/>
              </a:rPr>
              <a:t>…</a:t>
            </a:r>
            <a:endParaRPr lang="en-US" sz="1800" dirty="0">
              <a:latin typeface="Tahoma" charset="0"/>
              <a:ea typeface="ＭＳ Ｐゴシック" charset="0"/>
            </a:endParaRPr>
          </a:p>
          <a:p>
            <a:pPr lvl="1"/>
            <a:r>
              <a:rPr lang="en-US" sz="1800" dirty="0" smtClean="0">
                <a:latin typeface="Tahoma" charset="0"/>
                <a:ea typeface="ＭＳ Ｐゴシック" charset="0"/>
              </a:rPr>
              <a:t>PhD </a:t>
            </a:r>
            <a:r>
              <a:rPr lang="en-US" sz="1800" dirty="0">
                <a:latin typeface="Tahoma" charset="0"/>
                <a:ea typeface="ＭＳ Ｐゴシック" charset="0"/>
              </a:rPr>
              <a:t>from UT-</a:t>
            </a:r>
            <a:r>
              <a:rPr lang="en-US" sz="1800" dirty="0" smtClean="0">
                <a:latin typeface="Tahoma" charset="0"/>
                <a:ea typeface="ＭＳ Ｐゴシック" charset="0"/>
              </a:rPr>
              <a:t>Austin, </a:t>
            </a:r>
            <a:r>
              <a:rPr lang="en-US" sz="1800" dirty="0">
                <a:latin typeface="Tahoma" charset="0"/>
                <a:ea typeface="ＭＳ Ｐゴシック" charset="0"/>
              </a:rPr>
              <a:t>worked </a:t>
            </a:r>
            <a:r>
              <a:rPr lang="en-US" sz="1800" dirty="0" smtClean="0">
                <a:latin typeface="Tahoma" charset="0"/>
                <a:ea typeface="ＭＳ Ｐゴシック" charset="0"/>
              </a:rPr>
              <a:t>@ Google, VMware, Microsoft </a:t>
            </a:r>
            <a:r>
              <a:rPr lang="en-US" sz="1800" dirty="0">
                <a:latin typeface="Tahoma" charset="0"/>
                <a:ea typeface="ＭＳ Ｐゴシック" charset="0"/>
              </a:rPr>
              <a:t>Research, Intel, AMD</a:t>
            </a:r>
          </a:p>
          <a:p>
            <a:pPr lvl="1"/>
            <a:r>
              <a:rPr lang="en-US" sz="1800" dirty="0">
                <a:latin typeface="Tahoma" charset="0"/>
                <a:ea typeface="ＭＳ Ｐゴシック" charset="0"/>
                <a:hlinkClick r:id="rId2"/>
              </a:rPr>
              <a:t>https://people.inf.ethz.ch/omutlu</a:t>
            </a:r>
            <a:r>
              <a:rPr lang="en-US" sz="1800" dirty="0" smtClean="0">
                <a:latin typeface="Tahoma" charset="0"/>
                <a:ea typeface="ＭＳ Ｐゴシック" charset="0"/>
                <a:hlinkClick r:id="rId2"/>
              </a:rPr>
              <a:t>/</a:t>
            </a:r>
            <a:endParaRPr lang="en-US" sz="1800" dirty="0" smtClean="0">
              <a:latin typeface="Tahoma" charset="0"/>
              <a:ea typeface="ＭＳ Ｐゴシック" charset="0"/>
            </a:endParaRPr>
          </a:p>
          <a:p>
            <a:pPr lvl="1"/>
            <a:r>
              <a:rPr lang="en-US" sz="1800" dirty="0" smtClean="0">
                <a:latin typeface="Tahoma" charset="0"/>
                <a:ea typeface="ＭＳ Ｐゴシック" charset="0"/>
                <a:hlinkClick r:id="rId3"/>
              </a:rPr>
              <a:t>omutlu@gmail.com</a:t>
            </a:r>
            <a:r>
              <a:rPr lang="en-US" sz="1800" dirty="0" smtClean="0">
                <a:latin typeface="Tahoma" charset="0"/>
                <a:ea typeface="ＭＳ Ｐゴシック" charset="0"/>
              </a:rPr>
              <a:t> (Best way to reach me)</a:t>
            </a:r>
          </a:p>
          <a:p>
            <a:pPr lvl="1"/>
            <a:r>
              <a:rPr lang="en-US" sz="1800" dirty="0">
                <a:latin typeface="Tahoma" charset="0"/>
                <a:ea typeface="ＭＳ Ｐゴシック" charset="0"/>
                <a:hlinkClick r:id="rId4"/>
              </a:rPr>
              <a:t>https://people.inf.ethz.ch/omutlu/</a:t>
            </a:r>
            <a:r>
              <a:rPr lang="en-US" sz="1800" dirty="0" smtClean="0">
                <a:latin typeface="Tahoma" charset="0"/>
                <a:ea typeface="ＭＳ Ｐゴシック" charset="0"/>
                <a:hlinkClick r:id="rId4"/>
              </a:rPr>
              <a:t>projects.htm</a:t>
            </a:r>
            <a:r>
              <a:rPr lang="en-US" sz="1800" dirty="0" smtClean="0">
                <a:latin typeface="Tahoma" charset="0"/>
                <a:ea typeface="ＭＳ Ｐゴシック" charset="0"/>
              </a:rPr>
              <a:t> </a:t>
            </a:r>
          </a:p>
          <a:p>
            <a:pPr lvl="1"/>
            <a:endParaRPr lang="en-US" sz="700" dirty="0">
              <a:latin typeface="Tahoma" charset="0"/>
              <a:ea typeface="ＭＳ Ｐゴシック" charset="0"/>
            </a:endParaRPr>
          </a:p>
          <a:p>
            <a:r>
              <a:rPr lang="en-US" sz="2200" dirty="0" smtClean="0">
                <a:solidFill>
                  <a:srgbClr val="FF0000"/>
                </a:solidFill>
                <a:latin typeface="Tahoma" charset="0"/>
                <a:ea typeface="ＭＳ Ｐゴシック" charset="0"/>
                <a:cs typeface="ＭＳ Ｐゴシック" charset="0"/>
              </a:rPr>
              <a:t>Research, Education, Consulting </a:t>
            </a:r>
            <a:r>
              <a:rPr lang="en-US" sz="2200" dirty="0" smtClean="0">
                <a:latin typeface="Tahoma" charset="0"/>
                <a:ea typeface="ＭＳ Ｐゴシック" charset="0"/>
                <a:cs typeface="ＭＳ Ｐゴシック" charset="0"/>
              </a:rPr>
              <a:t>in</a:t>
            </a:r>
            <a:endParaRPr lang="en-US" sz="2200" dirty="0">
              <a:latin typeface="Tahoma" charset="0"/>
              <a:ea typeface="ＭＳ Ｐゴシック" charset="0"/>
              <a:cs typeface="ＭＳ Ｐゴシック" charset="0"/>
            </a:endParaRPr>
          </a:p>
          <a:p>
            <a:pPr lvl="1">
              <a:defRPr/>
            </a:pPr>
            <a:r>
              <a:rPr lang="en-US" sz="1800" dirty="0">
                <a:solidFill>
                  <a:srgbClr val="0000FF"/>
                </a:solidFill>
                <a:latin typeface="Tahoma" charset="0"/>
                <a:ea typeface="ＭＳ Ｐゴシック" charset="0"/>
              </a:rPr>
              <a:t>Computer </a:t>
            </a:r>
            <a:r>
              <a:rPr lang="en-US" sz="1800" dirty="0" smtClean="0">
                <a:solidFill>
                  <a:srgbClr val="0000FF"/>
                </a:solidFill>
                <a:latin typeface="Tahoma" charset="0"/>
                <a:ea typeface="ＭＳ Ｐゴシック" charset="0"/>
              </a:rPr>
              <a:t>architecture and systems, bioinformatics</a:t>
            </a:r>
            <a:endParaRPr lang="en-US" sz="1800" dirty="0">
              <a:solidFill>
                <a:srgbClr val="0000FF"/>
              </a:solidFill>
              <a:latin typeface="Tahoma" charset="0"/>
              <a:ea typeface="ＭＳ Ｐゴシック" charset="0"/>
            </a:endParaRPr>
          </a:p>
          <a:p>
            <a:pPr lvl="1">
              <a:defRPr/>
            </a:pPr>
            <a:r>
              <a:rPr lang="en-US" sz="1800" dirty="0">
                <a:latin typeface="Tahoma" charset="0"/>
                <a:ea typeface="ＭＳ Ｐゴシック" charset="0"/>
              </a:rPr>
              <a:t>Memory and storage </a:t>
            </a:r>
            <a:r>
              <a:rPr lang="en-US" sz="1800" dirty="0" smtClean="0">
                <a:latin typeface="Tahoma" charset="0"/>
                <a:ea typeface="ＭＳ Ｐゴシック" charset="0"/>
              </a:rPr>
              <a:t>systems, emerging technologies</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Many</a:t>
            </a:r>
            <a:r>
              <a:rPr lang="en-US" sz="1800" dirty="0">
                <a:latin typeface="Tahoma" charset="0"/>
                <a:ea typeface="ＭＳ Ｐゴシック" charset="0"/>
              </a:rPr>
              <a:t>-core </a:t>
            </a:r>
            <a:r>
              <a:rPr lang="en-US" sz="1800" dirty="0" smtClean="0">
                <a:latin typeface="Tahoma" charset="0"/>
                <a:ea typeface="ＭＳ Ｐゴシック" charset="0"/>
              </a:rPr>
              <a:t>systems, heterogeneous systems, core design</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Interconnects</a:t>
            </a:r>
            <a:endParaRPr lang="en-US" sz="1800" dirty="0">
              <a:latin typeface="Tahoma" charset="0"/>
              <a:ea typeface="ＭＳ Ｐゴシック" charset="0"/>
            </a:endParaRPr>
          </a:p>
          <a:p>
            <a:pPr lvl="1">
              <a:defRPr/>
            </a:pPr>
            <a:r>
              <a:rPr lang="en-US" sz="1800" dirty="0">
                <a:latin typeface="Tahoma" charset="0"/>
                <a:ea typeface="ＭＳ Ｐゴシック" charset="0"/>
              </a:rPr>
              <a:t>Hardware/software interaction and co-design (PL, OS, Architecture)</a:t>
            </a:r>
          </a:p>
          <a:p>
            <a:pPr lvl="1">
              <a:defRPr/>
            </a:pPr>
            <a:r>
              <a:rPr lang="en-US" sz="1800" dirty="0">
                <a:latin typeface="Tahoma" charset="0"/>
                <a:ea typeface="ＭＳ Ｐゴシック" charset="0"/>
              </a:rPr>
              <a:t>Predictable and QoS-aware systems</a:t>
            </a:r>
          </a:p>
          <a:p>
            <a:pPr lvl="1">
              <a:defRPr/>
            </a:pPr>
            <a:r>
              <a:rPr lang="en-US" sz="1800" dirty="0" smtClean="0">
                <a:latin typeface="Tahoma" charset="0"/>
                <a:ea typeface="ＭＳ Ｐゴシック" charset="0"/>
              </a:rPr>
              <a:t>Hardware fault tolerance and security</a:t>
            </a:r>
            <a:endParaRPr lang="en-US" sz="1800" dirty="0">
              <a:latin typeface="Tahoma" charset="0"/>
              <a:ea typeface="ＭＳ Ｐゴシック" charset="0"/>
            </a:endParaRPr>
          </a:p>
          <a:p>
            <a:pPr lvl="1"/>
            <a:r>
              <a:rPr lang="en-US" sz="1800" dirty="0" smtClean="0">
                <a:latin typeface="Tahoma" charset="0"/>
                <a:ea typeface="ＭＳ Ｐゴシック" charset="0"/>
              </a:rPr>
              <a:t>Algorithms </a:t>
            </a:r>
            <a:r>
              <a:rPr lang="en-US" sz="1800" dirty="0">
                <a:latin typeface="Tahoma" charset="0"/>
                <a:ea typeface="ＭＳ Ｐゴシック" charset="0"/>
              </a:rPr>
              <a:t>and architectures for genome analysis</a:t>
            </a:r>
          </a:p>
          <a:p>
            <a:pPr lvl="1"/>
            <a:r>
              <a:rPr lang="en-US" sz="1800" dirty="0">
                <a:latin typeface="Tahoma" charset="0"/>
                <a:ea typeface="ＭＳ Ｐゴシック" charset="0"/>
              </a:rPr>
              <a:t>…</a:t>
            </a:r>
          </a:p>
          <a:p>
            <a:pPr lvl="1"/>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p:txBody>
      </p:sp>
      <p:sp>
        <p:nvSpPr>
          <p:cNvPr id="2150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50F304-EB81-1C45-9F43-338BF2D95059}" type="slidenum">
              <a:rPr lang="en-US" sz="1600">
                <a:solidFill>
                  <a:srgbClr val="000000"/>
                </a:solidFill>
                <a:latin typeface="Garamond" charset="0"/>
              </a:rPr>
              <a:pPr eaLnBrk="1" hangingPunct="1"/>
              <a:t>229</a:t>
            </a:fld>
            <a:endParaRPr lang="en-US" sz="1600">
              <a:solidFill>
                <a:srgbClr val="000000"/>
              </a:solidFill>
              <a:latin typeface="Garamond" charset="0"/>
            </a:endParaRPr>
          </a:p>
        </p:txBody>
      </p:sp>
      <p:pic>
        <p:nvPicPr>
          <p:cNvPr id="2" name="Picture 1" descr="OnurMutlu_eth.jp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028384" y="0"/>
            <a:ext cx="1115616" cy="1366629"/>
          </a:xfrm>
          <a:prstGeom prst="rect">
            <a:avLst/>
          </a:prstGeom>
        </p:spPr>
      </p:pic>
    </p:spTree>
    <p:extLst>
      <p:ext uri="{BB962C8B-B14F-4D97-AF65-F5344CB8AC3E}">
        <p14:creationId xmlns:p14="http://schemas.microsoft.com/office/powerpoint/2010/main" val="13586592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150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506">
                                            <p:txEl>
                                              <p:pRg st="8" end="8"/>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1506">
                                            <p:txEl>
                                              <p:pRg st="9" end="9"/>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1506">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12" end="12"/>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3" end="13"/>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4" end="14"/>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5" end="15"/>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6" end="16"/>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506">
                                            <p:txEl>
                                              <p:pRg st="17" end="1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smtClean="0"/>
              <a:t>One Can Take Over an Otherwise-Secure System</a:t>
            </a:r>
            <a:endParaRPr lang="en-US" sz="34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latin typeface="Tahoma"/>
                <a:hlinkClick r:id="rId5"/>
              </a:rPr>
              <a:t>Exploiting the DRAM rowhammer bug to gain kernel </a:t>
            </a:r>
            <a:r>
              <a:rPr lang="en-US" dirty="0" smtClean="0">
                <a:solidFill>
                  <a:srgbClr val="0000FF"/>
                </a:solidFill>
                <a:latin typeface="Tahoma"/>
                <a:hlinkClick r:id="rId5"/>
              </a:rPr>
              <a:t>privileges </a:t>
            </a:r>
            <a:r>
              <a:rPr lang="en-US" dirty="0" smtClean="0">
                <a:solidFill>
                  <a:srgbClr val="0000FF"/>
                </a:solidFill>
                <a:latin typeface="Tahoma"/>
              </a:rPr>
              <a:t> (</a:t>
            </a:r>
            <a:r>
              <a:rPr lang="en-US" dirty="0" err="1" smtClean="0">
                <a:solidFill>
                  <a:srgbClr val="0000FF"/>
                </a:solidFill>
                <a:latin typeface="Tahoma"/>
              </a:rPr>
              <a:t>Seaborn</a:t>
            </a:r>
            <a:r>
              <a:rPr lang="en-US" dirty="0" smtClean="0">
                <a:solidFill>
                  <a:srgbClr val="0000FF"/>
                </a:solidFill>
                <a:latin typeface="Tahoma"/>
              </a:rPr>
              <a:t>, 2015)</a:t>
            </a:r>
            <a:endParaRPr lang="en-US" dirty="0">
              <a:solidFill>
                <a:srgbClr val="0000FF"/>
              </a:solidFill>
              <a:latin typeface="Tahoma"/>
            </a:endParaRP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smtClean="0">
                <a:solidFill>
                  <a:srgbClr val="0000FF"/>
                </a:solidFill>
                <a:latin typeface="Tahoma"/>
                <a:ea typeface="ＭＳ Ｐゴシック" charset="0"/>
                <a:cs typeface="ＭＳ Ｐゴシック" charset="0"/>
                <a:hlinkClick r:id="rId6"/>
              </a:rPr>
              <a:t>Flipping </a:t>
            </a:r>
            <a:r>
              <a:rPr lang="en-US" dirty="0">
                <a:solidFill>
                  <a:srgbClr val="0000FF"/>
                </a:solidFill>
                <a:latin typeface="Tahoma"/>
                <a:ea typeface="ＭＳ Ｐゴシック" charset="0"/>
                <a:cs typeface="ＭＳ Ｐゴシック" charset="0"/>
                <a:hlinkClick r:id="rId6"/>
              </a:rPr>
              <a:t>Bits in Memory Without Accessing Them: An Experimental Study of DRAM Disturbance </a:t>
            </a:r>
            <a:r>
              <a:rPr lang="en-US" dirty="0" smtClean="0">
                <a:solidFill>
                  <a:srgbClr val="0000FF"/>
                </a:solidFill>
                <a:latin typeface="Tahoma"/>
                <a:ea typeface="ＭＳ Ｐゴシック" charset="0"/>
                <a:cs typeface="ＭＳ Ｐゴシック" charset="0"/>
                <a:hlinkClick r:id="rId6"/>
              </a:rPr>
              <a:t>Errors</a:t>
            </a:r>
            <a:r>
              <a:rPr lang="en-US" dirty="0" smtClean="0">
                <a:solidFill>
                  <a:srgbClr val="0000FF"/>
                </a:solidFill>
                <a:latin typeface="Tahoma"/>
                <a:ea typeface="ＭＳ Ｐゴシック" charset="0"/>
                <a:cs typeface="ＭＳ Ｐゴシック" charset="0"/>
              </a:rPr>
              <a:t> (Kim et al., ISCA 2014)</a:t>
            </a:r>
            <a:endParaRPr lang="en-US" dirty="0">
              <a:solidFill>
                <a:srgbClr val="0000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2993881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RowHammer</a:t>
            </a:r>
            <a:r>
              <a:rPr lang="en-US" dirty="0" smtClean="0"/>
              <a:t> Security Attack Example</a:t>
            </a:r>
            <a:endParaRPr lang="en-US" dirty="0"/>
          </a:p>
        </p:txBody>
      </p:sp>
      <p:sp>
        <p:nvSpPr>
          <p:cNvPr id="3" name="Content Placeholder 2"/>
          <p:cNvSpPr>
            <a:spLocks noGrp="1"/>
          </p:cNvSpPr>
          <p:nvPr>
            <p:ph idx="1"/>
          </p:nvPr>
        </p:nvSpPr>
        <p:spPr>
          <a:xfrm>
            <a:off x="228600" y="908720"/>
            <a:ext cx="8915400" cy="5193723"/>
          </a:xfrm>
        </p:spPr>
        <p:txBody>
          <a:bodyPr/>
          <a:lstStyle/>
          <a:p>
            <a:r>
              <a:rPr lang="en-US" sz="2000" dirty="0" smtClean="0">
                <a:solidFill>
                  <a:srgbClr val="FF0000"/>
                </a:solidFill>
              </a:rPr>
              <a:t>“</a:t>
            </a:r>
            <a:r>
              <a:rPr lang="en-US" sz="2000" dirty="0" err="1" smtClean="0">
                <a:solidFill>
                  <a:srgbClr val="FF0000"/>
                </a:solidFill>
              </a:rPr>
              <a:t>Rowhammer</a:t>
            </a:r>
            <a:r>
              <a:rPr lang="en-US" sz="2000" dirty="0" smtClean="0">
                <a:solidFill>
                  <a:srgbClr val="FF0000"/>
                </a:solidFill>
              </a:rPr>
              <a:t>” is a problem with some recent DRAM devices in which repeatedly accessing a row of memory can cause bit flips in adjacent rows </a:t>
            </a:r>
            <a:r>
              <a:rPr lang="en-US" sz="2000" dirty="0" smtClean="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smtClean="0"/>
          </a:p>
          <a:p>
            <a:r>
              <a:rPr lang="en-US" sz="2000" dirty="0" smtClean="0"/>
              <a:t>We </a:t>
            </a:r>
            <a:r>
              <a:rPr lang="en-US" sz="2000" dirty="0"/>
              <a:t>tested a selection of laptops and found that a subset of them exhibited the problem. </a:t>
            </a:r>
            <a:endParaRPr lang="en-US" sz="2000" dirty="0" smtClean="0"/>
          </a:p>
          <a:p>
            <a:r>
              <a:rPr lang="en-US" sz="2000" dirty="0" smtClean="0"/>
              <a:t>We </a:t>
            </a:r>
            <a:r>
              <a:rPr lang="en-US" sz="2000" dirty="0"/>
              <a:t>built two working privilege escalation exploits that use this effect. </a:t>
            </a:r>
            <a:endParaRPr lang="en-US" sz="2000" dirty="0" smtClean="0"/>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800" dirty="0" err="1">
                <a:solidFill>
                  <a:srgbClr val="0000FF"/>
                </a:solidFill>
              </a:rPr>
              <a:t>Seaborn</a:t>
            </a:r>
            <a:r>
              <a:rPr lang="en-US" sz="1800" dirty="0">
                <a:solidFill>
                  <a:srgbClr val="0000FF"/>
                </a:solidFill>
              </a:rPr>
              <a:t>, 2015)</a:t>
            </a:r>
          </a:p>
          <a:p>
            <a:pPr lvl="1"/>
            <a:endParaRPr lang="en-US" sz="1400" dirty="0" smtClean="0"/>
          </a:p>
          <a:p>
            <a:r>
              <a:rPr lang="en-US" sz="2000" dirty="0" smtClean="0"/>
              <a:t>One </a:t>
            </a:r>
            <a:r>
              <a:rPr lang="en-US" sz="2000" dirty="0"/>
              <a:t>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endParaRPr lang="en-US" sz="2000" dirty="0" smtClean="0"/>
          </a:p>
          <a:p>
            <a:r>
              <a:rPr lang="en-US" sz="2000" dirty="0" smtClean="0">
                <a:solidFill>
                  <a:srgbClr val="FF0000"/>
                </a:solidFill>
              </a:rPr>
              <a:t>When </a:t>
            </a:r>
            <a:r>
              <a:rPr lang="en-US" sz="2000" dirty="0">
                <a:solidFill>
                  <a:srgbClr val="FF0000"/>
                </a:solidFill>
              </a:rPr>
              <a:t>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endParaRPr lang="en-US" sz="2000" dirty="0" smtClean="0">
              <a:solidFill>
                <a:srgbClr val="FF0000"/>
              </a:solidFill>
            </a:endParaRPr>
          </a:p>
          <a:p>
            <a:r>
              <a:rPr lang="en-US" sz="2000" dirty="0" smtClean="0">
                <a:solidFill>
                  <a:srgbClr val="0000FF"/>
                </a:solidFill>
              </a:rPr>
              <a:t>It </a:t>
            </a:r>
            <a:r>
              <a:rPr lang="en-US" sz="2000" dirty="0">
                <a:solidFill>
                  <a:srgbClr val="0000FF"/>
                </a:solidFill>
              </a:rPr>
              <a:t>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a:t>
            </a:fld>
            <a:endParaRPr lang="en-US"/>
          </a:p>
        </p:txBody>
      </p:sp>
      <p:sp>
        <p:nvSpPr>
          <p:cNvPr id="5" name="Rectangle 4"/>
          <p:cNvSpPr/>
          <p:nvPr/>
        </p:nvSpPr>
        <p:spPr>
          <a:xfrm>
            <a:off x="107504" y="6545534"/>
            <a:ext cx="8496944" cy="615553"/>
          </a:xfrm>
          <a:prstGeom prst="rect">
            <a:avLst/>
          </a:prstGeom>
        </p:spPr>
        <p:txBody>
          <a:bodyPr wrap="square">
            <a:spAutoFit/>
          </a:bodyPr>
          <a:lstStyle/>
          <a:p>
            <a:r>
              <a:rPr lang="en-US" sz="1600" dirty="0">
                <a:solidFill>
                  <a:srgbClr val="0000FF"/>
                </a:solidFill>
                <a:latin typeface="Tahoma"/>
                <a:hlinkClick r:id="rId3"/>
              </a:rPr>
              <a:t>Exploiting the DRAM rowhammer bug to gain kernel privileges </a:t>
            </a:r>
            <a:r>
              <a:rPr lang="en-US" sz="1600" dirty="0">
                <a:solidFill>
                  <a:srgbClr val="0000FF"/>
                </a:solidFill>
                <a:latin typeface="Tahoma"/>
              </a:rPr>
              <a:t> (</a:t>
            </a:r>
            <a:r>
              <a:rPr lang="en-US" sz="1600" dirty="0" err="1">
                <a:solidFill>
                  <a:srgbClr val="0000FF"/>
                </a:solidFill>
                <a:latin typeface="Tahoma"/>
              </a:rPr>
              <a:t>Seaborn</a:t>
            </a:r>
            <a:r>
              <a:rPr lang="en-US" sz="1600" dirty="0">
                <a:solidFill>
                  <a:srgbClr val="0000FF"/>
                </a:solidFill>
                <a:latin typeface="Tahoma"/>
              </a:rPr>
              <a:t>, 2015)</a:t>
            </a:r>
          </a:p>
          <a:p>
            <a:endParaRPr lang="en-US" dirty="0">
              <a:solidFill>
                <a:srgbClr val="0000FF"/>
              </a:solidFill>
              <a:latin typeface="Tahoma"/>
            </a:endParaRPr>
          </a:p>
        </p:txBody>
      </p:sp>
    </p:spTree>
    <p:extLst>
      <p:ext uri="{BB962C8B-B14F-4D97-AF65-F5344CB8AC3E}">
        <p14:creationId xmlns:p14="http://schemas.microsoft.com/office/powerpoint/2010/main" val="15614315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25</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34019318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600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812B5F-CE3B-564D-B1D9-5770355AF2FF}" type="slidenum">
              <a:rPr lang="en-US" sz="1600">
                <a:solidFill>
                  <a:srgbClr val="000000"/>
                </a:solidFill>
                <a:latin typeface="Garamond" charset="0"/>
              </a:rPr>
              <a:pPr eaLnBrk="1" hangingPunct="1"/>
              <a:t>26</a:t>
            </a:fld>
            <a:endParaRPr lang="en-US" sz="1600">
              <a:solidFill>
                <a:srgbClr val="000000"/>
              </a:solidFill>
              <a:latin typeface="Garamond" charset="0"/>
            </a:endParaRPr>
          </a:p>
        </p:txBody>
      </p:sp>
      <p:sp>
        <p:nvSpPr>
          <p:cNvPr id="256003" name="TextBox 5"/>
          <p:cNvSpPr txBox="1">
            <a:spLocks noChangeArrowheads="1"/>
          </p:cNvSpPr>
          <p:nvPr/>
        </p:nvSpPr>
        <p:spPr bwMode="auto">
          <a:xfrm>
            <a:off x="228600" y="6599238"/>
            <a:ext cx="29083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a:t>
            </a:r>
            <a:r>
              <a:rPr lang="en-US" sz="1000" smtClean="0">
                <a:solidFill>
                  <a:srgbClr val="000000"/>
                </a:solidFill>
                <a:hlinkClick r:id="rId2"/>
              </a:rPr>
              <a:t>https://lab.dsst.io/32c3-slides/7197.html</a:t>
            </a:r>
            <a:r>
              <a:rPr lang="en-US" sz="1000" smtClean="0">
                <a:solidFill>
                  <a:srgbClr val="000000"/>
                </a:solidFill>
              </a:rPr>
              <a:t> </a:t>
            </a:r>
          </a:p>
        </p:txBody>
      </p:sp>
      <p:pic>
        <p:nvPicPr>
          <p:cNvPr id="256004" name="Picture 6" descr="4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85090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971600" y="6084004"/>
            <a:ext cx="7848872" cy="369332"/>
          </a:xfrm>
          <a:prstGeom prst="rect">
            <a:avLst/>
          </a:prstGeom>
        </p:spPr>
        <p:txBody>
          <a:bodyPr wrap="square">
            <a:spAutoFit/>
          </a:bodyPr>
          <a:lstStyle/>
          <a:p>
            <a:r>
              <a:rPr lang="en-US" dirty="0" err="1">
                <a:solidFill>
                  <a:srgbClr val="0000FF"/>
                </a:solidFill>
              </a:rPr>
              <a:t>Rowhammer.js</a:t>
            </a:r>
            <a:r>
              <a:rPr lang="en-US" dirty="0">
                <a:solidFill>
                  <a:srgbClr val="0000FF"/>
                </a:solidFill>
              </a:rPr>
              <a:t>: A Remote Software-Induced Fault Attack in JavaScript</a:t>
            </a:r>
          </a:p>
        </p:txBody>
      </p:sp>
    </p:spTree>
    <p:extLst>
      <p:ext uri="{BB962C8B-B14F-4D97-AF65-F5344CB8AC3E}">
        <p14:creationId xmlns:p14="http://schemas.microsoft.com/office/powerpoint/2010/main" val="31518642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702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305A-74B5-C341-8457-3D076A48DDAD}" type="slidenum">
              <a:rPr lang="en-US" sz="1600">
                <a:solidFill>
                  <a:srgbClr val="000000"/>
                </a:solidFill>
                <a:latin typeface="Garamond" charset="0"/>
              </a:rPr>
              <a:pPr eaLnBrk="1" hangingPunct="1"/>
              <a:t>27</a:t>
            </a:fld>
            <a:endParaRPr lang="en-US" sz="1600">
              <a:solidFill>
                <a:srgbClr val="000000"/>
              </a:solidFill>
              <a:latin typeface="Garamond" charset="0"/>
            </a:endParaRPr>
          </a:p>
        </p:txBody>
      </p:sp>
      <p:pic>
        <p:nvPicPr>
          <p:cNvPr id="257027" name="Picture 4" descr="drammer-attack-androi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43000"/>
            <a:ext cx="9144000" cy="50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28" name="TextBox 5"/>
          <p:cNvSpPr txBox="1">
            <a:spLocks noChangeArrowheads="1"/>
          </p:cNvSpPr>
          <p:nvPr/>
        </p:nvSpPr>
        <p:spPr bwMode="auto">
          <a:xfrm>
            <a:off x="228600" y="6599238"/>
            <a:ext cx="47752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smtClean="0">
                <a:solidFill>
                  <a:srgbClr val="000000"/>
                </a:solidFill>
              </a:rPr>
              <a:t>Source: https://fossbytes.com/drammer-rowhammer-attack-android-root-devices/</a:t>
            </a:r>
          </a:p>
        </p:txBody>
      </p:sp>
      <p:sp>
        <p:nvSpPr>
          <p:cNvPr id="2" name="Rectangle 1"/>
          <p:cNvSpPr/>
          <p:nvPr/>
        </p:nvSpPr>
        <p:spPr>
          <a:xfrm>
            <a:off x="5040560" y="6165304"/>
            <a:ext cx="4572000" cy="646331"/>
          </a:xfrm>
          <a:prstGeom prst="rect">
            <a:avLst/>
          </a:prstGeom>
        </p:spPr>
        <p:txBody>
          <a:bodyPr>
            <a:spAutoFit/>
          </a:bodyPr>
          <a:lstStyle/>
          <a:p>
            <a:r>
              <a:rPr lang="en-US" dirty="0" err="1">
                <a:solidFill>
                  <a:srgbClr val="0000FF"/>
                </a:solidFill>
              </a:rPr>
              <a:t>Drammer</a:t>
            </a:r>
            <a:r>
              <a:rPr lang="en-US" dirty="0">
                <a:solidFill>
                  <a:srgbClr val="0000FF"/>
                </a:solidFill>
              </a:rPr>
              <a:t>: Deterministic </a:t>
            </a:r>
            <a:r>
              <a:rPr lang="en-US" dirty="0" err="1">
                <a:solidFill>
                  <a:srgbClr val="0000FF"/>
                </a:solidFill>
              </a:rPr>
              <a:t>Rowhammer</a:t>
            </a:r>
            <a:r>
              <a:rPr lang="en-US" dirty="0">
                <a:solidFill>
                  <a:srgbClr val="0000FF"/>
                </a:solidFill>
              </a:rPr>
              <a:t> Attacks on Mobile Platforms </a:t>
            </a:r>
            <a:endParaRPr lang="en-US" dirty="0"/>
          </a:p>
        </p:txBody>
      </p:sp>
    </p:spTree>
    <p:extLst>
      <p:ext uri="{BB962C8B-B14F-4D97-AF65-F5344CB8AC3E}">
        <p14:creationId xmlns:p14="http://schemas.microsoft.com/office/powerpoint/2010/main" val="41556749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805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1D2888-D5B0-E049-9B24-3010A3D9459E}" type="slidenum">
              <a:rPr lang="en-US" sz="1600">
                <a:solidFill>
                  <a:srgbClr val="000000"/>
                </a:solidFill>
                <a:latin typeface="Garamond" charset="0"/>
              </a:rPr>
              <a:pPr eaLnBrk="1" hangingPunct="1"/>
              <a:t>28</a:t>
            </a:fld>
            <a:endParaRPr lang="en-US" sz="1600">
              <a:solidFill>
                <a:srgbClr val="000000"/>
              </a:solidFill>
              <a:latin typeface="Garamond" charset="0"/>
            </a:endParaRPr>
          </a:p>
        </p:txBody>
      </p:sp>
      <p:pic>
        <p:nvPicPr>
          <p:cNvPr id="258051" name="Picture 4" descr="a-software-attempt-to-mitigate-rowhammer-attacks-630x33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1311275"/>
            <a:ext cx="9117013" cy="477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45552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r>
              <a:rPr lang="en-US" dirty="0" smtClean="0">
                <a:solidFill>
                  <a:srgbClr val="0000FF"/>
                </a:solidFill>
                <a:latin typeface="Tahoma"/>
              </a:rPr>
              <a:t>HP and Lenovo released similar patches</a:t>
            </a:r>
            <a:endParaRPr lang="en-US" dirty="0">
              <a:solidFill>
                <a:srgbClr val="0000FF"/>
              </a:solidFill>
              <a:latin typeface="Tahoma"/>
            </a:endParaRPr>
          </a:p>
        </p:txBody>
      </p:sp>
    </p:spTree>
    <p:extLst>
      <p:ext uri="{BB962C8B-B14F-4D97-AF65-F5344CB8AC3E}">
        <p14:creationId xmlns:p14="http://schemas.microsoft.com/office/powerpoint/2010/main" val="28456728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3</a:t>
            </a:fld>
            <a:endParaRPr lang="en-US"/>
          </a:p>
        </p:txBody>
      </p:sp>
      <p:sp>
        <p:nvSpPr>
          <p:cNvPr id="20486" name="TextBox 5"/>
          <p:cNvSpPr txBox="1">
            <a:spLocks noChangeArrowheads="1"/>
          </p:cNvSpPr>
          <p:nvPr/>
        </p:nvSpPr>
        <p:spPr bwMode="auto">
          <a:xfrm>
            <a:off x="964377" y="1108075"/>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1066800"/>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425729"/>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470304"/>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89441"/>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Tree>
    <p:extLst>
      <p:ext uri="{BB962C8B-B14F-4D97-AF65-F5344CB8AC3E}">
        <p14:creationId xmlns:p14="http://schemas.microsoft.com/office/powerpoint/2010/main" val="4237019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a:t>
            </a:r>
            <a:endParaRPr lang="en-US" dirty="0"/>
          </a:p>
        </p:txBody>
      </p:sp>
      <p:sp>
        <p:nvSpPr>
          <p:cNvPr id="3" name="Content Placeholder 2"/>
          <p:cNvSpPr>
            <a:spLocks noGrp="1"/>
          </p:cNvSpPr>
          <p:nvPr>
            <p:ph idx="1"/>
          </p:nvPr>
        </p:nvSpPr>
        <p:spPr>
          <a:xfrm>
            <a:off x="2627784" y="2636912"/>
            <a:ext cx="3744416" cy="2088232"/>
          </a:xfrm>
        </p:spPr>
        <p:txBody>
          <a:bodyPr/>
          <a:lstStyle/>
          <a:p>
            <a:pPr marL="0" indent="0" algn="ctr">
              <a:buNone/>
            </a:pPr>
            <a:r>
              <a:rPr lang="en-US" sz="4000" dirty="0" smtClean="0">
                <a:solidFill>
                  <a:srgbClr val="FF0000"/>
                </a:solidFill>
              </a:rPr>
              <a:t>Reliability</a:t>
            </a:r>
          </a:p>
          <a:p>
            <a:pPr marL="0" indent="0" algn="ctr">
              <a:buNone/>
            </a:pPr>
            <a:r>
              <a:rPr lang="en-US" sz="4000" dirty="0" smtClean="0">
                <a:solidFill>
                  <a:srgbClr val="FF0000"/>
                </a:solidFill>
              </a:rPr>
              <a:t>(and Security)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30</a:t>
            </a:fld>
            <a:endParaRPr lang="en-US"/>
          </a:p>
        </p:txBody>
      </p:sp>
    </p:spTree>
    <p:extLst>
      <p:ext uri="{BB962C8B-B14F-4D97-AF65-F5344CB8AC3E}">
        <p14:creationId xmlns:p14="http://schemas.microsoft.com/office/powerpoint/2010/main" val="23911641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31</a:t>
            </a:fld>
            <a:endParaRPr lang="en-US"/>
          </a:p>
        </p:txBody>
      </p:sp>
      <p:sp>
        <p:nvSpPr>
          <p:cNvPr id="5" name="Content Placeholder 2"/>
          <p:cNvSpPr>
            <a:spLocks noGrp="1"/>
          </p:cNvSpPr>
          <p:nvPr>
            <p:ph idx="1"/>
          </p:nvPr>
        </p:nvSpPr>
        <p:spPr>
          <a:xfrm>
            <a:off x="1979712" y="1412776"/>
            <a:ext cx="5112568" cy="2088232"/>
          </a:xfrm>
        </p:spPr>
        <p:txBody>
          <a:bodyPr/>
          <a:lstStyle/>
          <a:p>
            <a:pPr marL="0" indent="0" algn="ctr">
              <a:buNone/>
            </a:pPr>
            <a:r>
              <a:rPr lang="en-US" sz="4000" dirty="0" smtClean="0">
                <a:solidFill>
                  <a:srgbClr val="0000FF"/>
                </a:solidFill>
              </a:rPr>
              <a:t>More Intelligent</a:t>
            </a:r>
          </a:p>
          <a:p>
            <a:pPr marL="0" indent="0" algn="ctr">
              <a:buNone/>
            </a:pPr>
            <a:r>
              <a:rPr lang="en-US" sz="4000" dirty="0" smtClean="0">
                <a:solidFill>
                  <a:srgbClr val="0000FF"/>
                </a:solidFill>
              </a:rPr>
              <a:t>Memory Controllers</a:t>
            </a:r>
          </a:p>
        </p:txBody>
      </p:sp>
      <p:sp>
        <p:nvSpPr>
          <p:cNvPr id="6" name="Content Placeholder 2"/>
          <p:cNvSpPr txBox="1">
            <a:spLocks/>
          </p:cNvSpPr>
          <p:nvPr/>
        </p:nvSpPr>
        <p:spPr bwMode="auto">
          <a:xfrm>
            <a:off x="899592"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Online System-Level Tolerance</a:t>
            </a:r>
          </a:p>
          <a:p>
            <a:pPr marL="0" indent="0" algn="ctr">
              <a:buFont typeface="Wingdings" charset="0"/>
              <a:buNone/>
            </a:pPr>
            <a:r>
              <a:rPr lang="en-US" sz="4000" dirty="0" smtClean="0">
                <a:solidFill>
                  <a:srgbClr val="0000FF"/>
                </a:solidFill>
              </a:rPr>
              <a:t>of Memory “Issues”</a:t>
            </a:r>
          </a:p>
        </p:txBody>
      </p:sp>
    </p:spTree>
    <p:extLst>
      <p:ext uri="{BB962C8B-B14F-4D97-AF65-F5344CB8AC3E}">
        <p14:creationId xmlns:p14="http://schemas.microsoft.com/office/powerpoint/2010/main" val="36068098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32</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3925752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non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quadratic</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increase in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a:defRPr sz="1800" b="0" spc="0"/>
            </a:pPr>
            <a:r>
              <a:rPr lang="en-US" sz="6100" b="0" spc="-60" dirty="0" smtClean="0">
                <a:latin typeface="Tahoma"/>
              </a:rPr>
              <a:t>DRAM Reliability Reducing</a:t>
            </a:r>
            <a:endParaRPr sz="6100" b="0" spc="-60" dirty="0">
              <a:latin typeface="Tahoma"/>
            </a:endParaRPr>
          </a:p>
        </p:txBody>
      </p:sp>
      <p:pic>
        <p:nvPicPr>
          <p:cNvPr id="3" name="Picture 2"/>
          <p:cNvPicPr>
            <a:picLocks noChangeAspect="1"/>
          </p:cNvPicPr>
          <p:nvPr/>
        </p:nvPicPr>
        <p:blipFill>
          <a:blip r:embed="rId2"/>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2618269938"/>
      </p:ext>
    </p:extLst>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Aside: Flash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endParaRPr lang="en-US" sz="2200" dirty="0" smtClean="0">
              <a:solidFill>
                <a:srgbClr val="0000FF"/>
              </a:solidFill>
            </a:endParaRP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smtClean="0"/>
              <a:t>]</a:t>
            </a:r>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34</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708054"/>
            <a:ext cx="9144000" cy="1313234"/>
          </a:xfrm>
          <a:prstGeom prst="rect">
            <a:avLst/>
          </a:prstGeom>
        </p:spPr>
      </p:pic>
    </p:spTree>
    <p:extLst>
      <p:ext uri="{BB962C8B-B14F-4D97-AF65-F5344CB8AC3E}">
        <p14:creationId xmlns:p14="http://schemas.microsoft.com/office/powerpoint/2010/main" val="15260188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Aside: Experimental Infrastructure (Flash)</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35</a:t>
            </a:fld>
            <a:endParaRPr lang="en-US" altLang="en-US">
              <a:solidFill>
                <a:srgbClr val="000000"/>
              </a:solidFill>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latin typeface="Tahoma"/>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latin typeface="Tahoma"/>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a:t>
            </a:r>
            <a:r>
              <a:rPr lang="en-US" sz="1800" kern="0" dirty="0" smtClean="0">
                <a:solidFill>
                  <a:srgbClr val="FFFF00"/>
                </a:solidFill>
              </a:rPr>
              <a:t>x-nm</a:t>
            </a:r>
          </a:p>
          <a:p>
            <a:pPr algn="ctr">
              <a:defRPr/>
            </a:pPr>
            <a:r>
              <a:rPr lang="en-US" sz="1800" kern="0" dirty="0" smtClean="0">
                <a:solidFill>
                  <a:srgbClr val="FFFF00"/>
                </a:solidFill>
              </a:rPr>
              <a:t>NAND Flash</a:t>
            </a:r>
          </a:p>
        </p:txBody>
      </p:sp>
      <p:sp>
        <p:nvSpPr>
          <p:cNvPr id="61" name="Rectangle 60"/>
          <p:cNvSpPr/>
          <p:nvPr/>
        </p:nvSpPr>
        <p:spPr>
          <a:xfrm>
            <a:off x="0" y="5877272"/>
            <a:ext cx="6588224" cy="523220"/>
          </a:xfrm>
          <a:prstGeom prst="rect">
            <a:avLst/>
          </a:prstGeom>
        </p:spPr>
        <p:txBody>
          <a:bodyPr wrap="square">
            <a:spAutoFit/>
          </a:bodyPr>
          <a:lstStyle/>
          <a:p>
            <a:r>
              <a:rPr lang="en-US" sz="1400" dirty="0" smtClean="0">
                <a:solidFill>
                  <a:srgbClr val="006633"/>
                </a:solidFill>
                <a:latin typeface="Tahoma"/>
              </a:rPr>
              <a:t>[DATE </a:t>
            </a:r>
            <a:r>
              <a:rPr lang="en-US" sz="1400" dirty="0">
                <a:solidFill>
                  <a:srgbClr val="006633"/>
                </a:solidFill>
                <a:latin typeface="Tahoma"/>
              </a:rPr>
              <a:t>2012, ICCD 2012, DATE 2013, ITJ 2013, ICCD 2013, SIGMETRICS </a:t>
            </a:r>
            <a:r>
              <a:rPr lang="en-US" sz="1400" dirty="0" smtClean="0">
                <a:solidFill>
                  <a:srgbClr val="006633"/>
                </a:solidFill>
                <a:latin typeface="Tahoma"/>
              </a:rPr>
              <a:t>2014, HPCA 2015, DSN 2015, MSST 2015, JSAC 2016, HPCA 2017, DFRWS 2017]</a:t>
            </a:r>
            <a:endParaRPr lang="en-US" sz="1400" dirty="0">
              <a:solidFill>
                <a:srgbClr val="000000"/>
              </a:solidFill>
              <a:latin typeface="Tahoma"/>
            </a:endParaRPr>
          </a:p>
        </p:txBody>
      </p:sp>
    </p:spTree>
    <p:extLst>
      <p:ext uri="{BB962C8B-B14F-4D97-AF65-F5344CB8AC3E}">
        <p14:creationId xmlns:p14="http://schemas.microsoft.com/office/powerpoint/2010/main" val="27933784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Another Talk: NAND Flash Scaling Challenges</a:t>
            </a:r>
          </a:p>
        </p:txBody>
      </p:sp>
      <p:sp>
        <p:nvSpPr>
          <p:cNvPr id="3" name="Content Placeholder 2"/>
          <p:cNvSpPr>
            <a:spLocks noGrp="1"/>
          </p:cNvSpPr>
          <p:nvPr>
            <p:ph idx="1"/>
          </p:nvPr>
        </p:nvSpPr>
        <p:spPr>
          <a:xfrm>
            <a:off x="228600" y="908720"/>
            <a:ext cx="8915400" cy="5256584"/>
          </a:xfrm>
        </p:spPr>
        <p:txBody>
          <a:bodyPr/>
          <a:lstStyle/>
          <a:p>
            <a:r>
              <a:rPr lang="en-US" sz="1800" dirty="0" smtClean="0"/>
              <a:t>Onur Mutlu,</a:t>
            </a:r>
            <a:r>
              <a:rPr lang="en-US" sz="1800" dirty="0"/>
              <a:t/>
            </a:r>
            <a:br>
              <a:rPr lang="en-US" sz="1800" dirty="0"/>
            </a:br>
            <a:r>
              <a:rPr lang="en-US" sz="1800" b="1" dirty="0" smtClean="0">
                <a:hlinkClick r:id="rId2"/>
              </a:rPr>
              <a:t>"</a:t>
            </a:r>
            <a:r>
              <a:rPr lang="en-US" sz="1800" b="1" dirty="0">
                <a:hlinkClick r:id="rId2"/>
              </a:rPr>
              <a:t>Error Analysis and Management for MLC NAND Flash Memory"</a:t>
            </a:r>
            <a:r>
              <a:rPr lang="en-US" sz="1800" dirty="0"/>
              <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endParaRPr lang="en-US" sz="1800" dirty="0" smtClean="0"/>
          </a:p>
          <a:p>
            <a:endParaRPr lang="en-US" sz="1000" dirty="0" smtClean="0"/>
          </a:p>
          <a:p>
            <a:endParaRPr lang="en-US" sz="100" dirty="0" smtClean="0"/>
          </a:p>
          <a:p>
            <a:endParaRPr lang="en-US" sz="300" dirty="0"/>
          </a:p>
          <a:p>
            <a:pPr marL="0" indent="0">
              <a:buNone/>
            </a:pPr>
            <a:r>
              <a:rPr lang="en-US" sz="1300" dirty="0" err="1" smtClean="0"/>
              <a:t>Cai</a:t>
            </a:r>
            <a:r>
              <a:rPr lang="en-US" sz="1300" dirty="0"/>
              <a:t>+, “</a:t>
            </a:r>
            <a:r>
              <a:rPr lang="en-US" sz="1300" dirty="0">
                <a:solidFill>
                  <a:srgbClr val="0000FF"/>
                </a:solidFill>
              </a:rPr>
              <a:t>Error Patterns in MLC NAND Flash Memory: Measurement, Characterization, and </a:t>
            </a:r>
            <a:r>
              <a:rPr lang="en-US" sz="1300" dirty="0" smtClean="0">
                <a:solidFill>
                  <a:srgbClr val="0000FF"/>
                </a:solidFill>
              </a:rPr>
              <a:t>Analysis</a:t>
            </a:r>
            <a:r>
              <a:rPr lang="en-US" sz="1300" dirty="0" smtClean="0"/>
              <a:t>,</a:t>
            </a:r>
            <a:r>
              <a:rPr lang="en-US" sz="1300" dirty="0"/>
              <a:t>” DATE 2012</a:t>
            </a:r>
            <a:r>
              <a:rPr lang="en-US" sz="1300" dirty="0" smtClean="0"/>
              <a:t>.</a:t>
            </a:r>
          </a:p>
          <a:p>
            <a:pPr marL="0" indent="0">
              <a:buNone/>
            </a:pPr>
            <a:r>
              <a:rPr lang="en-US" sz="1300" dirty="0" err="1" smtClean="0"/>
              <a:t>Cai</a:t>
            </a:r>
            <a:r>
              <a:rPr lang="en-US" sz="1300" dirty="0"/>
              <a:t>+, “</a:t>
            </a:r>
            <a:r>
              <a:rPr lang="en-US" sz="1300" dirty="0">
                <a:solidFill>
                  <a:srgbClr val="0000FF"/>
                </a:solidFill>
              </a:rPr>
              <a:t>Flash Correct-and-Refresh: Retention-Aware Error Management for Increased Flash Memory </a:t>
            </a:r>
            <a:r>
              <a:rPr lang="en-US" sz="1300" dirty="0" smtClean="0">
                <a:solidFill>
                  <a:srgbClr val="0000FF"/>
                </a:solidFill>
              </a:rPr>
              <a:t>Lifetime</a:t>
            </a:r>
            <a:r>
              <a:rPr lang="en-US" sz="1300" dirty="0" smtClean="0"/>
              <a:t>,” ICCD 2012.</a:t>
            </a:r>
          </a:p>
          <a:p>
            <a:pPr marL="0" indent="0">
              <a:buNone/>
            </a:pPr>
            <a:r>
              <a:rPr lang="en-US" sz="1300" dirty="0" err="1" smtClean="0"/>
              <a:t>Cai</a:t>
            </a:r>
            <a:r>
              <a:rPr lang="en-US" sz="1300" dirty="0"/>
              <a:t>+, “</a:t>
            </a:r>
            <a:r>
              <a:rPr lang="en-US" sz="1300" dirty="0">
                <a:solidFill>
                  <a:srgbClr val="0000FF"/>
                </a:solidFill>
              </a:rPr>
              <a:t>Threshold Voltage Distribution in MLC NAND Flash Memory: Characterization, Analysis and </a:t>
            </a:r>
            <a:r>
              <a:rPr lang="en-US" sz="1300" dirty="0" smtClean="0">
                <a:solidFill>
                  <a:srgbClr val="0000FF"/>
                </a:solidFill>
              </a:rPr>
              <a:t>Modeling</a:t>
            </a:r>
            <a:r>
              <a:rPr lang="en-US" sz="1300" dirty="0" smtClean="0"/>
              <a:t>,” DATE 2013.</a:t>
            </a:r>
          </a:p>
          <a:p>
            <a:pPr marL="0" indent="0">
              <a:buNone/>
            </a:pPr>
            <a:r>
              <a:rPr lang="en-US" sz="1300" dirty="0" err="1" smtClean="0"/>
              <a:t>Cai</a:t>
            </a:r>
            <a:r>
              <a:rPr lang="en-US" sz="1300" dirty="0"/>
              <a:t>+, “</a:t>
            </a:r>
            <a:r>
              <a:rPr lang="en-US" sz="1300" dirty="0">
                <a:solidFill>
                  <a:srgbClr val="0000FF"/>
                </a:solidFill>
              </a:rPr>
              <a:t>Error Analysis and Retention-Aware Error Management for NAND Flash </a:t>
            </a:r>
            <a:r>
              <a:rPr lang="en-US" sz="1300" dirty="0" smtClean="0">
                <a:solidFill>
                  <a:srgbClr val="0000FF"/>
                </a:solidFill>
              </a:rPr>
              <a:t>Memory</a:t>
            </a:r>
            <a:r>
              <a:rPr lang="en-US" sz="1300" dirty="0" smtClean="0"/>
              <a:t>,” Intel Technology Journal 2013.</a:t>
            </a:r>
          </a:p>
          <a:p>
            <a:pPr marL="0" indent="0">
              <a:buNone/>
            </a:pPr>
            <a:r>
              <a:rPr lang="en-US" sz="1300" dirty="0" err="1" smtClean="0"/>
              <a:t>Cai</a:t>
            </a:r>
            <a:r>
              <a:rPr lang="en-US" sz="1300" dirty="0"/>
              <a:t>+, “</a:t>
            </a:r>
            <a:r>
              <a:rPr lang="en-US" sz="1300" dirty="0">
                <a:solidFill>
                  <a:srgbClr val="0000FF"/>
                </a:solidFill>
              </a:rPr>
              <a:t>Program Interference in MLC NAND Flash Memory: Characterization, Modeling, and </a:t>
            </a:r>
            <a:r>
              <a:rPr lang="en-US" sz="1300" dirty="0" smtClean="0">
                <a:solidFill>
                  <a:srgbClr val="0000FF"/>
                </a:solidFill>
              </a:rPr>
              <a:t>Mitigation</a:t>
            </a:r>
            <a:r>
              <a:rPr lang="en-US" sz="1300" dirty="0" smtClean="0"/>
              <a:t>,” ICCD 2013.</a:t>
            </a:r>
          </a:p>
          <a:p>
            <a:pPr marL="0" indent="0">
              <a:buNone/>
            </a:pPr>
            <a:r>
              <a:rPr lang="en-US" sz="1300" dirty="0" err="1" smtClean="0"/>
              <a:t>Cai</a:t>
            </a:r>
            <a:r>
              <a:rPr lang="en-US" sz="1300" dirty="0"/>
              <a:t>+, “</a:t>
            </a:r>
            <a:r>
              <a:rPr lang="en-US" sz="1300" dirty="0">
                <a:solidFill>
                  <a:srgbClr val="0000FF"/>
                </a:solidFill>
              </a:rPr>
              <a:t>Neighbor-Cell Assisted Error Correction for MLC NAND Flash </a:t>
            </a:r>
            <a:r>
              <a:rPr lang="en-US" sz="1300" dirty="0" smtClean="0">
                <a:solidFill>
                  <a:srgbClr val="0000FF"/>
                </a:solidFill>
              </a:rPr>
              <a:t>Memories</a:t>
            </a:r>
            <a:r>
              <a:rPr lang="en-US" sz="1300" dirty="0" smtClean="0"/>
              <a:t>,” SIGMETRICS 2014.</a:t>
            </a:r>
          </a:p>
          <a:p>
            <a:pPr marL="0" indent="0">
              <a:buNone/>
            </a:pPr>
            <a:r>
              <a:rPr lang="en-US" sz="1300" dirty="0" err="1" smtClean="0"/>
              <a:t>Cai</a:t>
            </a:r>
            <a:r>
              <a:rPr lang="en-US" sz="1300" dirty="0"/>
              <a:t>+,</a:t>
            </a:r>
            <a:r>
              <a:rPr lang="en-US" sz="1300" dirty="0" smtClean="0"/>
              <a:t>”</a:t>
            </a:r>
            <a:r>
              <a:rPr lang="en-US" sz="1300" dirty="0" smtClean="0">
                <a:solidFill>
                  <a:srgbClr val="0000FF"/>
                </a:solidFill>
              </a:rPr>
              <a:t>Data </a:t>
            </a:r>
            <a:r>
              <a:rPr lang="en-US" sz="1300" dirty="0">
                <a:solidFill>
                  <a:srgbClr val="0000FF"/>
                </a:solidFill>
              </a:rPr>
              <a:t>Retention in MLC NAND Flash Memory: Characterization, Optimization and Recovery</a:t>
            </a:r>
            <a:r>
              <a:rPr lang="en-US" sz="1300" dirty="0"/>
              <a:t>,” HPCA 2015</a:t>
            </a:r>
            <a:r>
              <a:rPr lang="en-US" sz="1300" dirty="0" smtClean="0"/>
              <a:t>.</a:t>
            </a:r>
          </a:p>
          <a:p>
            <a:pPr marL="0" indent="0">
              <a:buNone/>
            </a:pPr>
            <a:r>
              <a:rPr lang="en-US" sz="1300" dirty="0" err="1" smtClean="0"/>
              <a:t>Cai</a:t>
            </a:r>
            <a:r>
              <a:rPr lang="en-US" sz="1300" dirty="0" smtClean="0"/>
              <a:t>+, “</a:t>
            </a:r>
            <a:r>
              <a:rPr lang="en-US" sz="1300" dirty="0">
                <a:solidFill>
                  <a:srgbClr val="0000FF"/>
                </a:solidFill>
              </a:rPr>
              <a:t>Read Disturb Errors in MLC NAND Flash Memory: Characterization and </a:t>
            </a:r>
            <a:r>
              <a:rPr lang="en-US" sz="1300" dirty="0" smtClean="0">
                <a:solidFill>
                  <a:srgbClr val="0000FF"/>
                </a:solidFill>
              </a:rPr>
              <a:t>Mitigation</a:t>
            </a:r>
            <a:r>
              <a:rPr lang="en-US" sz="1300" dirty="0" smtClean="0"/>
              <a:t>,” DSN 2015. </a:t>
            </a:r>
          </a:p>
          <a:p>
            <a:pPr marL="0" indent="0">
              <a:buNone/>
            </a:pPr>
            <a:r>
              <a:rPr lang="en-US" sz="1300" dirty="0" err="1" smtClean="0"/>
              <a:t>Luo</a:t>
            </a:r>
            <a:r>
              <a:rPr lang="en-US" sz="1300" dirty="0" smtClean="0"/>
              <a:t>+, “</a:t>
            </a:r>
            <a:r>
              <a:rPr lang="en-US" sz="1300" dirty="0" smtClean="0">
                <a:solidFill>
                  <a:srgbClr val="0000FF"/>
                </a:solidFill>
              </a:rPr>
              <a:t>WARM: Improving </a:t>
            </a:r>
            <a:r>
              <a:rPr lang="en-US" sz="1300" dirty="0">
                <a:solidFill>
                  <a:srgbClr val="0000FF"/>
                </a:solidFill>
              </a:rPr>
              <a:t>NAND Flash Memory Lifetime with Write-hotness Aware Retention </a:t>
            </a:r>
            <a:r>
              <a:rPr lang="en-US" sz="1300" dirty="0" smtClean="0">
                <a:solidFill>
                  <a:srgbClr val="0000FF"/>
                </a:solidFill>
              </a:rPr>
              <a:t>Management</a:t>
            </a:r>
            <a:r>
              <a:rPr lang="en-US" sz="1300" dirty="0" smtClean="0"/>
              <a:t>,” MSST 2015.</a:t>
            </a:r>
          </a:p>
          <a:p>
            <a:pPr marL="0" indent="0">
              <a:buNone/>
            </a:pPr>
            <a:r>
              <a:rPr lang="en-US" sz="1300" dirty="0" smtClean="0"/>
              <a:t>Meza+, “</a:t>
            </a:r>
            <a:r>
              <a:rPr lang="en-US" sz="1300" dirty="0" smtClean="0">
                <a:solidFill>
                  <a:srgbClr val="0000FF"/>
                </a:solidFill>
              </a:rPr>
              <a:t>A Large-Scale Study of Flash Memory Errors in the Field</a:t>
            </a:r>
            <a:r>
              <a:rPr lang="en-US" sz="1300" dirty="0" smtClean="0"/>
              <a:t>,” SIGMETRICS 2015.</a:t>
            </a:r>
          </a:p>
          <a:p>
            <a:pPr marL="0" indent="0">
              <a:buNone/>
            </a:pPr>
            <a:r>
              <a:rPr lang="en-US" sz="1300" dirty="0"/>
              <a:t>Luo+, “</a:t>
            </a:r>
            <a:r>
              <a:rPr lang="en-US" sz="1300" dirty="0">
                <a:solidFill>
                  <a:srgbClr val="0000FF"/>
                </a:solidFill>
              </a:rPr>
              <a:t>Enabling Accurate and Practical Online Flash Channel Modeling for Modern MLC NAND Flash </a:t>
            </a:r>
            <a:r>
              <a:rPr lang="en-US" sz="1300" dirty="0" smtClean="0">
                <a:solidFill>
                  <a:srgbClr val="0000FF"/>
                </a:solidFill>
              </a:rPr>
              <a:t>Memory</a:t>
            </a:r>
            <a:r>
              <a:rPr lang="en-US" sz="1300" dirty="0" smtClean="0"/>
              <a:t>,” IEEE JSAC 2016.</a:t>
            </a:r>
          </a:p>
          <a:p>
            <a:pPr marL="0" indent="0">
              <a:buNone/>
            </a:pPr>
            <a:r>
              <a:rPr lang="en-US" sz="1300" dirty="0" smtClean="0"/>
              <a:t>Cai+, “</a:t>
            </a:r>
            <a:r>
              <a:rPr lang="en-US" sz="1300" dirty="0">
                <a:solidFill>
                  <a:srgbClr val="0000FF"/>
                </a:solidFill>
              </a:rPr>
              <a:t>Vulnerabilities in MLC NAND Flash Memory Programming: Experimental Analysis, Exploits, and Mitigation Techniques</a:t>
            </a:r>
            <a:r>
              <a:rPr lang="en-US" sz="1300" dirty="0" smtClean="0"/>
              <a:t>,” HPCA 2017.</a:t>
            </a:r>
          </a:p>
          <a:p>
            <a:pPr marL="0" indent="0">
              <a:buNone/>
            </a:pPr>
            <a:r>
              <a:rPr lang="en-US" sz="1300" dirty="0" err="1" smtClean="0"/>
              <a:t>Fukami</a:t>
            </a:r>
            <a:r>
              <a:rPr lang="en-US" sz="1300" dirty="0" smtClean="0"/>
              <a:t>+</a:t>
            </a:r>
            <a:r>
              <a:rPr lang="en-US" sz="1300" dirty="0"/>
              <a:t>, </a:t>
            </a:r>
            <a:r>
              <a:rPr lang="en-US" sz="1300" dirty="0" smtClean="0"/>
              <a:t>“</a:t>
            </a:r>
            <a:r>
              <a:rPr lang="en-US" sz="1300" dirty="0">
                <a:solidFill>
                  <a:srgbClr val="0000FF"/>
                </a:solidFill>
              </a:rPr>
              <a:t>I</a:t>
            </a:r>
            <a:r>
              <a:rPr lang="en-US" sz="1300" dirty="0" smtClean="0">
                <a:solidFill>
                  <a:srgbClr val="0000FF"/>
                </a:solidFill>
              </a:rPr>
              <a:t>mproving </a:t>
            </a:r>
            <a:r>
              <a:rPr lang="en-US" sz="1300" dirty="0">
                <a:solidFill>
                  <a:srgbClr val="0000FF"/>
                </a:solidFill>
              </a:rPr>
              <a:t>the Reliability of Chip-Off Forensic Analysis of NAND Flash Memory </a:t>
            </a:r>
            <a:r>
              <a:rPr lang="en-US" sz="1300" dirty="0" smtClean="0">
                <a:solidFill>
                  <a:srgbClr val="0000FF"/>
                </a:solidFill>
              </a:rPr>
              <a:t>Devices</a:t>
            </a:r>
            <a:r>
              <a:rPr lang="en-US" sz="1300" dirty="0" smtClean="0"/>
              <a:t>,</a:t>
            </a:r>
            <a:r>
              <a:rPr lang="en-US" sz="1300" dirty="0"/>
              <a:t>” DFRWS EU 2017. </a:t>
            </a:r>
            <a:endParaRPr lang="en-US" sz="1300" dirty="0" smtClean="0"/>
          </a:p>
          <a:p>
            <a:pPr marL="0" indent="0">
              <a:buNone/>
            </a:pP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36</a:t>
            </a:fld>
            <a:endParaRPr lang="en-US" altLang="en-US"/>
          </a:p>
        </p:txBody>
      </p:sp>
    </p:spTree>
    <p:extLst>
      <p:ext uri="{BB962C8B-B14F-4D97-AF65-F5344CB8AC3E}">
        <p14:creationId xmlns:p14="http://schemas.microsoft.com/office/powerpoint/2010/main" val="34013207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Recap: The DRAM Scaling Problem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37</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24142061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179512" y="980728"/>
            <a:ext cx="8856984" cy="5193723"/>
          </a:xfrm>
        </p:spPr>
        <p:txBody>
          <a:bodyPr/>
          <a:lstStyle/>
          <a:p>
            <a:r>
              <a:rPr lang="en-US" dirty="0" smtClean="0">
                <a:solidFill>
                  <a:srgbClr val="0000FF"/>
                </a:solidFill>
              </a:rPr>
              <a:t>Fix it</a:t>
            </a:r>
            <a:r>
              <a:rPr lang="en-US" dirty="0" smtClean="0"/>
              <a:t>: Make memory and controllers more intelligent</a:t>
            </a:r>
          </a:p>
          <a:p>
            <a:pPr lvl="1"/>
            <a:r>
              <a:rPr lang="en-US" dirty="0" smtClean="0">
                <a:solidFill>
                  <a:srgbClr val="FF0000"/>
                </a:solidFill>
              </a:rPr>
              <a:t>New interfaces, functions, architectures</a:t>
            </a:r>
            <a:r>
              <a:rPr lang="en-US" dirty="0" smtClean="0"/>
              <a:t>: system-</a:t>
            </a:r>
            <a:r>
              <a:rPr lang="en-US" dirty="0" err="1" smtClean="0"/>
              <a:t>mem</a:t>
            </a:r>
            <a:r>
              <a:rPr lang="en-US" dirty="0" smtClean="0"/>
              <a:t> </a:t>
            </a:r>
            <a:r>
              <a:rPr lang="en-US" dirty="0" err="1" smtClean="0"/>
              <a:t>codesign</a:t>
            </a:r>
            <a:endParaRPr lang="en-US" dirty="0" smtClean="0"/>
          </a:p>
          <a:p>
            <a:pPr lvl="1"/>
            <a:endParaRPr lang="en-US" dirty="0"/>
          </a:p>
          <a:p>
            <a:r>
              <a:rPr lang="en-US" dirty="0" smtClean="0">
                <a:solidFill>
                  <a:srgbClr val="0000FF"/>
                </a:solidFill>
              </a:rPr>
              <a:t>Eliminate or minimize it</a:t>
            </a:r>
            <a:r>
              <a:rPr lang="en-US" dirty="0" smtClean="0"/>
              <a:t>: Replace or (more likely) augment DRAM with a different technology</a:t>
            </a:r>
          </a:p>
          <a:p>
            <a:pPr lvl="1"/>
            <a:r>
              <a:rPr lang="en-US" dirty="0" smtClean="0">
                <a:solidFill>
                  <a:srgbClr val="FF0000"/>
                </a:solidFill>
              </a:rPr>
              <a:t>New technologies and system-wide rethinking</a:t>
            </a:r>
            <a:r>
              <a:rPr lang="en-US" dirty="0" smtClean="0"/>
              <a:t> of memory &amp; storage</a:t>
            </a:r>
          </a:p>
          <a:p>
            <a:endParaRPr lang="en-US" dirty="0"/>
          </a:p>
          <a:p>
            <a:r>
              <a:rPr lang="en-US" dirty="0" smtClean="0">
                <a:solidFill>
                  <a:srgbClr val="0000FF"/>
                </a:solidFill>
              </a:rPr>
              <a:t>Embrace it</a:t>
            </a:r>
            <a:r>
              <a:rPr lang="en-US" dirty="0" smtClean="0"/>
              <a:t>: Design heterogeneous memories (none of which are perfect) and map data intelligently across them</a:t>
            </a:r>
          </a:p>
          <a:p>
            <a:pPr lvl="1"/>
            <a:r>
              <a:rPr lang="en-US" dirty="0" smtClean="0">
                <a:solidFill>
                  <a:srgbClr val="FF0000"/>
                </a:solidFill>
              </a:rPr>
              <a:t>New models for data management and maybe usage</a:t>
            </a:r>
          </a:p>
          <a:p>
            <a:pPr lvl="1"/>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38</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Solutions (to memory scaling) require </a:t>
            </a:r>
          </a:p>
          <a:p>
            <a:pPr algn="ctr" defTabSz="457200" fontAlgn="base">
              <a:spcBef>
                <a:spcPct val="0"/>
              </a:spcBef>
              <a:spcAft>
                <a:spcPct val="0"/>
              </a:spcAft>
            </a:pPr>
            <a:r>
              <a:rPr lang="en-US" sz="4000" b="1" dirty="0" smtClean="0">
                <a:solidFill>
                  <a:srgbClr val="0000FF"/>
                </a:solidFill>
                <a:latin typeface="Calibri"/>
              </a:rPr>
              <a:t>software/hardware/device cooperation</a:t>
            </a:r>
            <a:endParaRPr lang="en-US" sz="4000" b="1" dirty="0">
              <a:solidFill>
                <a:srgbClr val="0000FF"/>
              </a:solidFill>
              <a:latin typeface="Calibri"/>
            </a:endParaRPr>
          </a:p>
        </p:txBody>
      </p:sp>
      <p:grpSp>
        <p:nvGrpSpPr>
          <p:cNvPr id="6" name="Group 16"/>
          <p:cNvGrpSpPr>
            <a:grpSpLocks/>
          </p:cNvGrpSpPr>
          <p:nvPr/>
        </p:nvGrpSpPr>
        <p:grpSpPr bwMode="auto">
          <a:xfrm>
            <a:off x="2843808" y="1186284"/>
            <a:ext cx="3054350" cy="3898900"/>
            <a:chOff x="1863" y="1035"/>
            <a:chExt cx="1924" cy="2456"/>
          </a:xfrm>
        </p:grpSpPr>
        <p:sp>
          <p:nvSpPr>
            <p:cNvPr id="7"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8"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9"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10"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dirty="0">
                  <a:solidFill>
                    <a:srgbClr val="000000"/>
                  </a:solidFill>
                  <a:latin typeface="Arial" pitchFamily="-105" charset="0"/>
                </a:rPr>
                <a:t>Algorithms</a:t>
              </a:r>
            </a:p>
          </p:txBody>
        </p:sp>
        <p:sp>
          <p:nvSpPr>
            <p:cNvPr id="11"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2"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3"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4"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5"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6"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8"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18418743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1124744"/>
            <a:ext cx="9036496" cy="5339680"/>
          </a:xfrm>
        </p:spPr>
        <p:txBody>
          <a:bodyPr/>
          <a:lstStyle/>
          <a:p>
            <a:pPr eaLnBrk="1" hangingPunct="1"/>
            <a:r>
              <a:rPr lang="en-US" dirty="0" smtClean="0">
                <a:solidFill>
                  <a:srgbClr val="000000"/>
                </a:solidFill>
                <a:latin typeface="Tahoma" charset="0"/>
                <a:ea typeface="ＭＳ Ｐゴシック" charset="0"/>
                <a:cs typeface="ＭＳ Ｐゴシック" charset="0"/>
              </a:rPr>
              <a:t>Overcome memory shortcomings with</a:t>
            </a:r>
          </a:p>
          <a:p>
            <a:pPr lvl="1" eaLnBrk="1" hangingPunct="1"/>
            <a:r>
              <a:rPr lang="en-US" dirty="0" smtClean="0">
                <a:solidFill>
                  <a:srgbClr val="0000FF"/>
                </a:solidFill>
                <a:latin typeface="Tahoma" charset="0"/>
                <a:ea typeface="ＭＳ Ｐゴシック" charset="0"/>
                <a:cs typeface="ＭＳ Ｐゴシック" charset="0"/>
              </a:rPr>
              <a:t>Memory-centric system design</a:t>
            </a:r>
          </a:p>
          <a:p>
            <a:pPr lvl="1" eaLnBrk="1" hangingPunct="1"/>
            <a:r>
              <a:rPr lang="en-US" dirty="0" smtClean="0">
                <a:solidFill>
                  <a:srgbClr val="000000"/>
                </a:solidFill>
                <a:latin typeface="Tahoma" charset="0"/>
                <a:ea typeface="ＭＳ Ｐゴシック" charset="0"/>
                <a:cs typeface="ＭＳ Ｐゴシック" charset="0"/>
              </a:rPr>
              <a:t>Novel memory architectures, interfaces, functions</a:t>
            </a:r>
          </a:p>
          <a:p>
            <a:pPr lvl="1" eaLnBrk="1" hangingPunct="1"/>
            <a:r>
              <a:rPr lang="en-US" dirty="0" smtClean="0">
                <a:solidFill>
                  <a:srgbClr val="000000"/>
                </a:solidFill>
                <a:latin typeface="Tahoma" charset="0"/>
                <a:ea typeface="ＭＳ Ｐゴシック" charset="0"/>
                <a:cs typeface="ＭＳ Ｐゴシック" charset="0"/>
              </a:rPr>
              <a:t>Better waste management (efficient utilization)</a:t>
            </a:r>
          </a:p>
          <a:p>
            <a:pPr lvl="1" eaLnBrk="1" hangingPunct="1"/>
            <a:endParaRPr lang="en-US" dirty="0" smtClean="0">
              <a:solidFill>
                <a:srgbClr val="000000"/>
              </a:solidFill>
              <a:latin typeface="Tahoma" charset="0"/>
              <a:ea typeface="ＭＳ Ｐゴシック" charset="0"/>
              <a:cs typeface="ＭＳ Ｐゴシック" charset="0"/>
            </a:endParaRPr>
          </a:p>
          <a:p>
            <a:pPr lvl="1" eaLnBrk="1" hangingPunct="1"/>
            <a:endParaRPr lang="en-US" sz="900" dirty="0">
              <a:solidFill>
                <a:srgbClr val="000000"/>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Key issues to tackle</a:t>
            </a:r>
          </a:p>
          <a:p>
            <a:pPr lvl="1" eaLnBrk="1" hangingPunct="1"/>
            <a:r>
              <a:rPr lang="en-US" dirty="0">
                <a:solidFill>
                  <a:srgbClr val="FF0000"/>
                </a:solidFill>
                <a:latin typeface="Tahoma" charset="0"/>
                <a:ea typeface="ＭＳ Ｐゴシック" charset="0"/>
                <a:cs typeface="ＭＳ Ｐゴシック" charset="0"/>
              </a:rPr>
              <a:t>Enable reliability at low cost</a:t>
            </a:r>
          </a:p>
          <a:p>
            <a:pPr lvl="1" eaLnBrk="1" hangingPunct="1"/>
            <a:r>
              <a:rPr lang="en-US" dirty="0" smtClean="0">
                <a:solidFill>
                  <a:srgbClr val="FF0000"/>
                </a:solidFill>
                <a:latin typeface="Tahoma" charset="0"/>
                <a:ea typeface="ＭＳ Ｐゴシック" charset="0"/>
                <a:cs typeface="ＭＳ Ｐゴシック" charset="0"/>
              </a:rPr>
              <a:t>Reduce energy</a:t>
            </a:r>
          </a:p>
          <a:p>
            <a:pPr lvl="1" eaLnBrk="1" hangingPunct="1"/>
            <a:r>
              <a:rPr lang="en-US" dirty="0" smtClean="0">
                <a:solidFill>
                  <a:srgbClr val="FF0000"/>
                </a:solidFill>
                <a:latin typeface="Tahoma" charset="0"/>
                <a:ea typeface="ＭＳ Ｐゴシック" charset="0"/>
                <a:cs typeface="ＭＳ Ｐゴシック" charset="0"/>
              </a:rPr>
              <a:t>Improve latency and bandwidth</a:t>
            </a:r>
          </a:p>
          <a:p>
            <a:pPr lvl="1" eaLnBrk="1" hangingPunct="1"/>
            <a:r>
              <a:rPr lang="en-US" dirty="0" smtClean="0">
                <a:solidFill>
                  <a:srgbClr val="FF0000"/>
                </a:solidFill>
                <a:latin typeface="Tahoma" charset="0"/>
                <a:ea typeface="ＭＳ Ｐゴシック" charset="0"/>
                <a:cs typeface="ＭＳ Ｐゴシック" charset="0"/>
              </a:rPr>
              <a:t>Reduce waste (capacity, bandwidth, latency)</a:t>
            </a:r>
          </a:p>
          <a:p>
            <a:pPr lvl="1" eaLnBrk="1" hangingPunct="1"/>
            <a:r>
              <a:rPr lang="en-US" dirty="0" smtClean="0">
                <a:solidFill>
                  <a:srgbClr val="FF0000"/>
                </a:solidFill>
                <a:latin typeface="Tahoma" charset="0"/>
                <a:ea typeface="ＭＳ Ｐゴシック" charset="0"/>
                <a:cs typeface="ＭＳ Ｐゴシック" charset="0"/>
              </a:rPr>
              <a:t>Enable computation close to data</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39</a:t>
            </a:fld>
            <a:endParaRPr lang="en-US" sz="1600" dirty="0">
              <a:solidFill>
                <a:srgbClr val="000000"/>
              </a:solidFill>
              <a:latin typeface="Garamond" charset="0"/>
            </a:endParaRPr>
          </a:p>
        </p:txBody>
      </p:sp>
    </p:spTree>
    <p:extLst>
      <p:ext uri="{BB962C8B-B14F-4D97-AF65-F5344CB8AC3E}">
        <p14:creationId xmlns:p14="http://schemas.microsoft.com/office/powerpoint/2010/main" val="35964710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5">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675">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675">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67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4</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80528" y="692696"/>
            <a:ext cx="9144000" cy="5339680"/>
          </a:xfrm>
        </p:spPr>
        <p:txBody>
          <a:bodyPr/>
          <a:lstStyle/>
          <a:p>
            <a:pPr lvl="1" eaLnBrk="1" hangingPunct="1">
              <a:buClr>
                <a:srgbClr val="3B812F"/>
              </a:buClr>
            </a:pPr>
            <a:endParaRPr lang="en-US" sz="1100" dirty="0">
              <a:solidFill>
                <a:srgbClr val="000000"/>
              </a:solidFill>
              <a:latin typeface="Tahoma" charset="0"/>
              <a:ea typeface="ＭＳ Ｐゴシック" charset="0"/>
              <a:cs typeface="ＭＳ Ｐゴシック" charset="0"/>
            </a:endParaRPr>
          </a:p>
          <a:p>
            <a:pPr eaLnBrk="1" hangingPunct="1"/>
            <a:r>
              <a:rPr lang="en-US" sz="770" dirty="0" smtClean="0">
                <a:solidFill>
                  <a:srgbClr val="000000"/>
                </a:solidFill>
                <a:ea typeface="ＭＳ Ｐゴシック" charset="0"/>
                <a:cs typeface="ＭＳ Ｐゴシック" charset="0"/>
              </a:rPr>
              <a:t>Liu+, “</a:t>
            </a:r>
            <a:r>
              <a:rPr lang="en-US" sz="770" dirty="0" smtClean="0">
                <a:solidFill>
                  <a:srgbClr val="0000FF"/>
                </a:solidFill>
                <a:ea typeface="ＭＳ Ｐゴシック" charset="0"/>
                <a:cs typeface="ＭＳ Ｐゴシック" charset="0"/>
              </a:rPr>
              <a:t>RAIDR: Retention-Aware Intelligent DRAM Refresh</a:t>
            </a:r>
            <a:r>
              <a:rPr lang="en-US" sz="770" dirty="0" smtClean="0">
                <a:solidFill>
                  <a:srgbClr val="000000"/>
                </a:solidFill>
                <a:ea typeface="ＭＳ Ｐゴシック" charset="0"/>
                <a:cs typeface="ＭＳ Ｐゴシック" charset="0"/>
              </a:rPr>
              <a:t>,” ISCA 2012.</a:t>
            </a:r>
          </a:p>
          <a:p>
            <a:pPr eaLnBrk="1" hangingPunct="1"/>
            <a:r>
              <a:rPr lang="en-US" sz="770" dirty="0" smtClean="0">
                <a:solidFill>
                  <a:srgbClr val="000000"/>
                </a:solidFill>
                <a:ea typeface="ＭＳ Ｐゴシック" charset="0"/>
                <a:cs typeface="ＭＳ Ｐゴシック" charset="0"/>
              </a:rPr>
              <a:t>Kim+, “</a:t>
            </a:r>
            <a:r>
              <a:rPr lang="en-US" sz="770" dirty="0" smtClean="0">
                <a:solidFill>
                  <a:srgbClr val="0000FF"/>
                </a:solidFill>
                <a:ea typeface="ＭＳ Ｐゴシック" charset="0"/>
                <a:cs typeface="ＭＳ Ｐゴシック" charset="0"/>
              </a:rPr>
              <a:t>A Case for Exploiting </a:t>
            </a:r>
            <a:r>
              <a:rPr lang="en-US" sz="770" dirty="0" err="1" smtClean="0">
                <a:solidFill>
                  <a:srgbClr val="0000FF"/>
                </a:solidFill>
                <a:ea typeface="ＭＳ Ｐゴシック" charset="0"/>
                <a:cs typeface="ＭＳ Ｐゴシック" charset="0"/>
              </a:rPr>
              <a:t>Subarray</a:t>
            </a:r>
            <a:r>
              <a:rPr lang="en-US" sz="770" dirty="0" smtClean="0">
                <a:solidFill>
                  <a:srgbClr val="0000FF"/>
                </a:solidFill>
                <a:ea typeface="ＭＳ Ｐゴシック" charset="0"/>
                <a:cs typeface="ＭＳ Ｐゴシック" charset="0"/>
              </a:rPr>
              <a:t>-Level Parallelism in DRAM</a:t>
            </a:r>
            <a:r>
              <a:rPr lang="en-US" sz="770" dirty="0" smtClean="0">
                <a:solidFill>
                  <a:srgbClr val="000000"/>
                </a:solidFill>
                <a:ea typeface="ＭＳ Ｐゴシック" charset="0"/>
                <a:cs typeface="ＭＳ Ｐゴシック" charset="0"/>
              </a:rPr>
              <a:t>,” ISCA 2012.</a:t>
            </a:r>
          </a:p>
          <a:p>
            <a:pPr eaLnBrk="1" hangingPunct="1"/>
            <a:r>
              <a:rPr lang="en-US" sz="770" dirty="0" smtClean="0">
                <a:solidFill>
                  <a:srgbClr val="000000"/>
                </a:solidFill>
                <a:ea typeface="ＭＳ Ｐゴシック" charset="0"/>
                <a:cs typeface="ＭＳ Ｐゴシック" charset="0"/>
              </a:rPr>
              <a:t>Lee+, “</a:t>
            </a:r>
            <a:r>
              <a:rPr lang="en-US" sz="770" dirty="0" smtClean="0">
                <a:solidFill>
                  <a:srgbClr val="0000FF"/>
                </a:solidFill>
                <a:ea typeface="ＭＳ Ｐゴシック" charset="0"/>
                <a:cs typeface="ＭＳ Ｐゴシック" charset="0"/>
              </a:rPr>
              <a:t>Tiered-Latency DRAM: A Low Latency and Low Cost DRAM Architecture</a:t>
            </a:r>
            <a:r>
              <a:rPr lang="en-US" sz="770" dirty="0" smtClean="0">
                <a:solidFill>
                  <a:srgbClr val="000000"/>
                </a:solidFill>
                <a:ea typeface="ＭＳ Ｐゴシック" charset="0"/>
                <a:cs typeface="ＭＳ Ｐゴシック" charset="0"/>
              </a:rPr>
              <a:t>,” HPCA 2013.</a:t>
            </a:r>
          </a:p>
          <a:p>
            <a:pPr eaLnBrk="1" hangingPunct="1"/>
            <a:r>
              <a:rPr lang="en-US" sz="770" dirty="0" smtClean="0">
                <a:solidFill>
                  <a:srgbClr val="000000"/>
                </a:solidFill>
                <a:ea typeface="ＭＳ Ｐゴシック" charset="0"/>
                <a:cs typeface="ＭＳ Ｐゴシック" charset="0"/>
              </a:rPr>
              <a:t>Liu+, “</a:t>
            </a:r>
            <a:r>
              <a:rPr lang="en-US" sz="770" dirty="0" smtClean="0">
                <a:solidFill>
                  <a:srgbClr val="0000FF"/>
                </a:solidFill>
                <a:ea typeface="ＭＳ Ｐゴシック" charset="0"/>
                <a:cs typeface="ＭＳ Ｐゴシック" charset="0"/>
              </a:rPr>
              <a:t>An Experimental Study of Data Retention Behavior in Modern DRAM Devices</a:t>
            </a:r>
            <a:r>
              <a:rPr lang="en-US" sz="770" dirty="0" smtClean="0">
                <a:solidFill>
                  <a:srgbClr val="000000"/>
                </a:solidFill>
                <a:ea typeface="ＭＳ Ｐゴシック" charset="0"/>
                <a:cs typeface="ＭＳ Ｐゴシック" charset="0"/>
              </a:rPr>
              <a:t>,” ISCA 2013.</a:t>
            </a:r>
          </a:p>
          <a:p>
            <a:pPr eaLnBrk="1" hangingPunct="1"/>
            <a:r>
              <a:rPr lang="en-US" sz="770" dirty="0" smtClean="0"/>
              <a:t>Seshadri+, “</a:t>
            </a:r>
            <a:r>
              <a:rPr lang="en-US" sz="770" dirty="0" smtClean="0">
                <a:solidFill>
                  <a:srgbClr val="0000FF"/>
                </a:solidFill>
              </a:rPr>
              <a:t>RowClone: Fast and Efficient In-DRAM Copy and Initialization of Bulk Data</a:t>
            </a:r>
            <a:r>
              <a:rPr lang="en-US" sz="770" dirty="0" smtClean="0"/>
              <a:t>,” MICRO 2013.</a:t>
            </a:r>
          </a:p>
          <a:p>
            <a:pPr eaLnBrk="1" hangingPunct="1"/>
            <a:r>
              <a:rPr lang="en-US" sz="770" dirty="0" smtClean="0">
                <a:ea typeface="ＭＳ Ｐゴシック" charset="0"/>
                <a:cs typeface="ＭＳ Ｐゴシック" charset="0"/>
              </a:rPr>
              <a:t>Pekhimenko+, “</a:t>
            </a:r>
            <a:r>
              <a:rPr lang="en-US" sz="770" dirty="0" smtClean="0">
                <a:solidFill>
                  <a:srgbClr val="0000FF"/>
                </a:solidFill>
                <a:ea typeface="ＭＳ Ｐゴシック" charset="0"/>
                <a:cs typeface="ＭＳ Ｐゴシック" charset="0"/>
              </a:rPr>
              <a:t>Linearly Compressed Pages: A Main Memory Compression Framework</a:t>
            </a:r>
            <a:r>
              <a:rPr lang="en-US" sz="770" dirty="0" smtClean="0">
                <a:ea typeface="ＭＳ Ｐゴシック" charset="0"/>
                <a:cs typeface="ＭＳ Ｐゴシック" charset="0"/>
              </a:rPr>
              <a:t>,” MICRO 2013.</a:t>
            </a:r>
          </a:p>
          <a:p>
            <a:pPr eaLnBrk="1" hangingPunct="1"/>
            <a:r>
              <a:rPr lang="en-US" sz="770" dirty="0" smtClean="0">
                <a:ea typeface="ＭＳ Ｐゴシック" charset="0"/>
                <a:cs typeface="ＭＳ Ｐゴシック" charset="0"/>
              </a:rPr>
              <a:t>Chang+, “</a:t>
            </a:r>
            <a:r>
              <a:rPr lang="en-US" sz="770" dirty="0" smtClean="0">
                <a:solidFill>
                  <a:srgbClr val="0000FF"/>
                </a:solidFill>
                <a:ea typeface="ＭＳ Ｐゴシック" charset="0"/>
                <a:cs typeface="ＭＳ Ｐゴシック" charset="0"/>
              </a:rPr>
              <a:t>Improving DRAM Performance by Parallelizing Refreshes with Accesses</a:t>
            </a:r>
            <a:r>
              <a:rPr lang="en-US" sz="770" dirty="0" smtClean="0">
                <a:ea typeface="ＭＳ Ｐゴシック" charset="0"/>
                <a:cs typeface="ＭＳ Ｐゴシック" charset="0"/>
              </a:rPr>
              <a:t>,” HPCA 2014.</a:t>
            </a:r>
          </a:p>
          <a:p>
            <a:pPr eaLnBrk="1" hangingPunct="1"/>
            <a:r>
              <a:rPr lang="en-US" sz="770" dirty="0" smtClean="0">
                <a:ea typeface="ＭＳ Ｐゴシック" charset="0"/>
                <a:cs typeface="ＭＳ Ｐゴシック" charset="0"/>
              </a:rPr>
              <a:t>Khan+, “</a:t>
            </a:r>
            <a:r>
              <a:rPr lang="en-US" sz="770" dirty="0" smtClean="0">
                <a:solidFill>
                  <a:srgbClr val="0000FF"/>
                </a:solidFill>
                <a:ea typeface="ＭＳ Ｐゴシック" charset="0"/>
                <a:cs typeface="ＭＳ Ｐゴシック" charset="0"/>
              </a:rPr>
              <a:t>The Efficacy of Error Mitigation Techniques for DRAM Retention Failures: A Comparative Experimental Study</a:t>
            </a:r>
            <a:r>
              <a:rPr lang="en-US" sz="770" dirty="0" smtClean="0">
                <a:ea typeface="ＭＳ Ｐゴシック" charset="0"/>
                <a:cs typeface="ＭＳ Ｐゴシック" charset="0"/>
              </a:rPr>
              <a:t>,” SIGMETRICS 2014.</a:t>
            </a:r>
          </a:p>
          <a:p>
            <a:pPr eaLnBrk="1" hangingPunct="1"/>
            <a:r>
              <a:rPr lang="en-US" sz="770" dirty="0" smtClean="0">
                <a:ea typeface="ＭＳ Ｐゴシック" charset="0"/>
                <a:cs typeface="ＭＳ Ｐゴシック" charset="0"/>
              </a:rPr>
              <a:t>Luo+, “</a:t>
            </a:r>
            <a:r>
              <a:rPr lang="en-US" sz="770" dirty="0" smtClean="0">
                <a:solidFill>
                  <a:srgbClr val="0000FF"/>
                </a:solidFill>
                <a:ea typeface="ＭＳ Ｐゴシック" charset="0"/>
                <a:cs typeface="ＭＳ Ｐゴシック" charset="0"/>
              </a:rPr>
              <a:t>Characterizing Application Memory Error Vulnerability to Optimize Data Center Cost</a:t>
            </a:r>
            <a:r>
              <a:rPr lang="en-US" sz="770" dirty="0" smtClean="0">
                <a:ea typeface="ＭＳ Ｐゴシック" charset="0"/>
                <a:cs typeface="ＭＳ Ｐゴシック" charset="0"/>
              </a:rPr>
              <a:t>,” DSN 2014.</a:t>
            </a:r>
          </a:p>
          <a:p>
            <a:pPr eaLnBrk="1" hangingPunct="1"/>
            <a:r>
              <a:rPr lang="en-US" sz="770" dirty="0" smtClean="0">
                <a:ea typeface="ＭＳ Ｐゴシック" charset="0"/>
                <a:cs typeface="ＭＳ Ｐゴシック" charset="0"/>
              </a:rPr>
              <a:t>Kim+, “</a:t>
            </a:r>
            <a:r>
              <a:rPr lang="en-US" sz="770" dirty="0" smtClean="0">
                <a:solidFill>
                  <a:srgbClr val="0000FF"/>
                </a:solidFill>
              </a:rPr>
              <a:t>Flipping Bits in Memory Without Accessing Them: An Experimental Study of DRAM Disturbance Errors</a:t>
            </a:r>
            <a:r>
              <a:rPr lang="en-US" sz="770" dirty="0" smtClean="0">
                <a:ea typeface="ＭＳ Ｐゴシック" charset="0"/>
                <a:cs typeface="ＭＳ Ｐゴシック" charset="0"/>
              </a:rPr>
              <a:t>,” ISCA 2014.</a:t>
            </a:r>
          </a:p>
          <a:p>
            <a:pPr eaLnBrk="1" hangingPunct="1"/>
            <a:r>
              <a:rPr lang="en-US" sz="770" dirty="0" smtClean="0">
                <a:ea typeface="ＭＳ Ｐゴシック" charset="0"/>
                <a:cs typeface="ＭＳ Ｐゴシック" charset="0"/>
              </a:rPr>
              <a:t>Lee+, “</a:t>
            </a:r>
            <a:r>
              <a:rPr lang="en-US" sz="770" dirty="0" smtClean="0">
                <a:solidFill>
                  <a:srgbClr val="0000FF"/>
                </a:solidFill>
                <a:ea typeface="ＭＳ Ｐゴシック" charset="0"/>
                <a:cs typeface="ＭＳ Ｐゴシック" charset="0"/>
              </a:rPr>
              <a:t>Adaptive-Latency DRAM: Optimizing DRAM Timing for the Common-Case</a:t>
            </a:r>
            <a:r>
              <a:rPr lang="en-US" sz="770" dirty="0" smtClean="0">
                <a:ea typeface="ＭＳ Ｐゴシック" charset="0"/>
                <a:cs typeface="ＭＳ Ｐゴシック" charset="0"/>
              </a:rPr>
              <a:t>,” HPCA 2015.</a:t>
            </a:r>
          </a:p>
          <a:p>
            <a:pPr eaLnBrk="1" hangingPunct="1"/>
            <a:r>
              <a:rPr lang="en-US" sz="770" dirty="0" err="1" smtClean="0">
                <a:ea typeface="ＭＳ Ｐゴシック" charset="0"/>
                <a:cs typeface="ＭＳ Ｐゴシック" charset="0"/>
              </a:rPr>
              <a:t>Qureshi</a:t>
            </a:r>
            <a:r>
              <a:rPr lang="en-US" sz="770" dirty="0" smtClean="0">
                <a:ea typeface="ＭＳ Ｐゴシック" charset="0"/>
                <a:cs typeface="ＭＳ Ｐゴシック" charset="0"/>
              </a:rPr>
              <a:t>+, “</a:t>
            </a:r>
            <a:r>
              <a:rPr lang="en-US" sz="770" dirty="0" smtClean="0">
                <a:solidFill>
                  <a:srgbClr val="0000FF"/>
                </a:solidFill>
                <a:ea typeface="ＭＳ Ｐゴシック" charset="0"/>
                <a:cs typeface="ＭＳ Ｐゴシック" charset="0"/>
              </a:rPr>
              <a:t>AVATAR: A Variable-Retention-Time (VRT) Aware Refresh for DRAM Systems</a:t>
            </a:r>
            <a:r>
              <a:rPr lang="en-US" sz="770" dirty="0" smtClean="0">
                <a:ea typeface="ＭＳ Ｐゴシック" charset="0"/>
                <a:cs typeface="ＭＳ Ｐゴシック" charset="0"/>
              </a:rPr>
              <a:t>,” DSN 2015.</a:t>
            </a:r>
          </a:p>
          <a:p>
            <a:pPr eaLnBrk="1" hangingPunct="1"/>
            <a:r>
              <a:rPr lang="en-US" sz="770" dirty="0" smtClean="0">
                <a:ea typeface="ＭＳ Ｐゴシック" charset="0"/>
                <a:cs typeface="ＭＳ Ｐゴシック" charset="0"/>
              </a:rPr>
              <a:t>Meza+, “</a:t>
            </a:r>
            <a:r>
              <a:rPr lang="en-US" sz="770" dirty="0" smtClean="0">
                <a:solidFill>
                  <a:srgbClr val="0000FF"/>
                </a:solidFill>
                <a:ea typeface="ＭＳ Ｐゴシック" charset="0"/>
                <a:cs typeface="ＭＳ Ｐゴシック" charset="0"/>
              </a:rPr>
              <a:t>Revisiting Memory Errors in Large-Scale Production Data Centers: Analysis and Modeling of New Trends from the Field</a:t>
            </a:r>
            <a:r>
              <a:rPr lang="en-US" sz="770" dirty="0" smtClean="0">
                <a:ea typeface="ＭＳ Ｐゴシック" charset="0"/>
                <a:cs typeface="ＭＳ Ｐゴシック" charset="0"/>
              </a:rPr>
              <a:t>,” DSN 2015.</a:t>
            </a:r>
          </a:p>
          <a:p>
            <a:pPr eaLnBrk="1" hangingPunct="1"/>
            <a:r>
              <a:rPr lang="en-US" sz="770" dirty="0" smtClean="0">
                <a:ea typeface="ＭＳ Ｐゴシック" charset="0"/>
                <a:cs typeface="ＭＳ Ｐゴシック" charset="0"/>
              </a:rPr>
              <a:t>Kim+, “</a:t>
            </a:r>
            <a:r>
              <a:rPr lang="en-US" sz="770" dirty="0" smtClean="0">
                <a:solidFill>
                  <a:srgbClr val="0000FF"/>
                </a:solidFill>
                <a:ea typeface="ＭＳ Ｐゴシック" charset="0"/>
                <a:cs typeface="ＭＳ Ｐゴシック" charset="0"/>
              </a:rPr>
              <a:t>Ramulator: A Fast and Extensible DRAM Simulator</a:t>
            </a:r>
            <a:r>
              <a:rPr lang="en-US" sz="770" dirty="0" smtClean="0">
                <a:ea typeface="ＭＳ Ｐゴシック" charset="0"/>
                <a:cs typeface="ＭＳ Ｐゴシック" charset="0"/>
              </a:rPr>
              <a:t>,” IEEE CAL 2015.</a:t>
            </a:r>
          </a:p>
          <a:p>
            <a:pPr eaLnBrk="1" hangingPunct="1"/>
            <a:r>
              <a:rPr lang="en-US" sz="770" dirty="0" smtClean="0">
                <a:ea typeface="ＭＳ Ｐゴシック" charset="0"/>
                <a:cs typeface="ＭＳ Ｐゴシック" charset="0"/>
              </a:rPr>
              <a:t>Seshadri+, “</a:t>
            </a:r>
            <a:r>
              <a:rPr lang="en-US" sz="770" dirty="0" smtClean="0">
                <a:solidFill>
                  <a:srgbClr val="0000FF"/>
                </a:solidFill>
                <a:ea typeface="ＭＳ Ｐゴシック" charset="0"/>
                <a:cs typeface="ＭＳ Ｐゴシック" charset="0"/>
              </a:rPr>
              <a:t>Fast Bulk Bitwise AND and OR in DRAM</a:t>
            </a:r>
            <a:r>
              <a:rPr lang="en-US" sz="770" dirty="0" smtClean="0">
                <a:ea typeface="ＭＳ Ｐゴシック" charset="0"/>
                <a:cs typeface="ＭＳ Ｐゴシック" charset="0"/>
              </a:rPr>
              <a:t>,” IEEE CAL 2015.</a:t>
            </a:r>
          </a:p>
          <a:p>
            <a:pPr eaLnBrk="1" hangingPunct="1"/>
            <a:r>
              <a:rPr lang="en-US" sz="770" dirty="0" smtClean="0">
                <a:ea typeface="ＭＳ Ｐゴシック" charset="0"/>
                <a:cs typeface="ＭＳ Ｐゴシック" charset="0"/>
              </a:rPr>
              <a:t>Ahn+, “</a:t>
            </a:r>
            <a:r>
              <a:rPr lang="en-US" sz="770" dirty="0" smtClean="0">
                <a:solidFill>
                  <a:srgbClr val="0000FF"/>
                </a:solidFill>
                <a:ea typeface="ＭＳ Ｐゴシック" charset="0"/>
                <a:cs typeface="ＭＳ Ｐゴシック" charset="0"/>
              </a:rPr>
              <a:t>A Scalable Processing-in-Memory Accelerator for Parallel Graph Processing</a:t>
            </a:r>
            <a:r>
              <a:rPr lang="en-US" sz="770" dirty="0" smtClean="0">
                <a:ea typeface="ＭＳ Ｐゴシック" charset="0"/>
                <a:cs typeface="ＭＳ Ｐゴシック" charset="0"/>
              </a:rPr>
              <a:t>,” ISCA 2015.</a:t>
            </a:r>
          </a:p>
          <a:p>
            <a:pPr eaLnBrk="1" hangingPunct="1"/>
            <a:r>
              <a:rPr lang="en-US" sz="770" dirty="0" smtClean="0">
                <a:ea typeface="ＭＳ Ｐゴシック" charset="0"/>
                <a:cs typeface="ＭＳ Ｐゴシック" charset="0"/>
              </a:rPr>
              <a:t>Ahn+, “</a:t>
            </a:r>
            <a:r>
              <a:rPr lang="en-US" sz="770" dirty="0" smtClean="0">
                <a:solidFill>
                  <a:srgbClr val="0000FF"/>
                </a:solidFill>
                <a:ea typeface="ＭＳ Ｐゴシック" charset="0"/>
                <a:cs typeface="ＭＳ Ｐゴシック" charset="0"/>
              </a:rPr>
              <a:t>PIM-Enabled Instructions: A Low-Overhead, Locality-Aware Processing-in-Memory Architecture</a:t>
            </a:r>
            <a:r>
              <a:rPr lang="en-US" sz="770" dirty="0" smtClean="0">
                <a:ea typeface="ＭＳ Ｐゴシック" charset="0"/>
                <a:cs typeface="ＭＳ Ｐゴシック" charset="0"/>
              </a:rPr>
              <a:t>,” ISCA 2015.</a:t>
            </a:r>
          </a:p>
          <a:p>
            <a:pPr eaLnBrk="1" hangingPunct="1"/>
            <a:r>
              <a:rPr lang="en-US" sz="770" dirty="0" smtClean="0">
                <a:ea typeface="ＭＳ Ｐゴシック" charset="0"/>
                <a:cs typeface="ＭＳ Ｐゴシック" charset="0"/>
              </a:rPr>
              <a:t>Lee+, “</a:t>
            </a:r>
            <a:r>
              <a:rPr lang="en-US" sz="770" dirty="0" smtClean="0">
                <a:solidFill>
                  <a:srgbClr val="0000FF"/>
                </a:solidFill>
                <a:ea typeface="ＭＳ Ｐゴシック" charset="0"/>
                <a:cs typeface="ＭＳ Ｐゴシック" charset="0"/>
              </a:rPr>
              <a:t>Decoupled Direct Memory Access: Isolating CPU and IO Traffic by Leveraging a Dual-Data-Port DRAM</a:t>
            </a:r>
            <a:r>
              <a:rPr lang="en-US" sz="770" dirty="0" smtClean="0">
                <a:ea typeface="ＭＳ Ｐゴシック" charset="0"/>
                <a:cs typeface="ＭＳ Ｐゴシック" charset="0"/>
              </a:rPr>
              <a:t>,” PACT 2015.</a:t>
            </a:r>
          </a:p>
          <a:p>
            <a:pPr eaLnBrk="1" hangingPunct="1"/>
            <a:r>
              <a:rPr lang="en-US" sz="770" dirty="0" smtClean="0">
                <a:ea typeface="ＭＳ Ｐゴシック" charset="0"/>
                <a:cs typeface="ＭＳ Ｐゴシック" charset="0"/>
              </a:rPr>
              <a:t>Seshadri+, “</a:t>
            </a:r>
            <a:r>
              <a:rPr lang="en-US" sz="770" dirty="0" smtClean="0">
                <a:solidFill>
                  <a:srgbClr val="0000FF"/>
                </a:solidFill>
                <a:ea typeface="ＭＳ Ｐゴシック" charset="0"/>
                <a:cs typeface="ＭＳ Ｐゴシック" charset="0"/>
              </a:rPr>
              <a:t>Gather-Scatter DRAM: </a:t>
            </a:r>
            <a:r>
              <a:rPr lang="en-US" sz="770" dirty="0" smtClean="0">
                <a:solidFill>
                  <a:srgbClr val="0000FF"/>
                </a:solidFill>
              </a:rPr>
              <a:t>In-DRAM Address Translation to Improve the Spatial Locality of Non-unit Strided Accesses</a:t>
            </a:r>
            <a:r>
              <a:rPr lang="en-US" sz="770" dirty="0" smtClean="0">
                <a:ea typeface="ＭＳ Ｐゴシック" charset="0"/>
                <a:cs typeface="ＭＳ Ｐゴシック" charset="0"/>
              </a:rPr>
              <a:t>,” MICRO 2015.</a:t>
            </a:r>
          </a:p>
          <a:p>
            <a:pPr eaLnBrk="1" hangingPunct="1"/>
            <a:r>
              <a:rPr lang="en-US" sz="770" dirty="0" smtClean="0">
                <a:ea typeface="ＭＳ Ｐゴシック" charset="0"/>
                <a:cs typeface="ＭＳ Ｐゴシック" charset="0"/>
              </a:rPr>
              <a:t>Lee+, “</a:t>
            </a:r>
            <a:r>
              <a:rPr lang="en-US" sz="770" dirty="0" smtClean="0">
                <a:solidFill>
                  <a:srgbClr val="0000FF"/>
                </a:solidFill>
                <a:ea typeface="ＭＳ Ｐゴシック" charset="0"/>
                <a:cs typeface="ＭＳ Ｐゴシック" charset="0"/>
              </a:rPr>
              <a:t>Simultaneous Multi-Layer Access: Improving 3D-Stacked Memory Bandwidth at Low Cost</a:t>
            </a:r>
            <a:r>
              <a:rPr lang="en-US" sz="770" dirty="0" smtClean="0">
                <a:ea typeface="ＭＳ Ｐゴシック" charset="0"/>
                <a:cs typeface="ＭＳ Ｐゴシック" charset="0"/>
              </a:rPr>
              <a:t>,” TACO 2016.</a:t>
            </a:r>
          </a:p>
          <a:p>
            <a:pPr eaLnBrk="1" hangingPunct="1"/>
            <a:r>
              <a:rPr lang="en-US" sz="770" dirty="0" smtClean="0">
                <a:ea typeface="ＭＳ Ｐゴシック" charset="0"/>
                <a:cs typeface="ＭＳ Ｐゴシック" charset="0"/>
              </a:rPr>
              <a:t>Hassan+, “</a:t>
            </a:r>
            <a:r>
              <a:rPr lang="en-US" sz="770" dirty="0" err="1" smtClean="0">
                <a:solidFill>
                  <a:srgbClr val="0000FF"/>
                </a:solidFill>
                <a:ea typeface="ＭＳ Ｐゴシック" charset="0"/>
                <a:cs typeface="ＭＳ Ｐゴシック" charset="0"/>
              </a:rPr>
              <a:t>ChargeCache</a:t>
            </a:r>
            <a:r>
              <a:rPr lang="en-US" sz="770" dirty="0" smtClean="0">
                <a:solidFill>
                  <a:srgbClr val="0000FF"/>
                </a:solidFill>
                <a:ea typeface="ＭＳ Ｐゴシック" charset="0"/>
                <a:cs typeface="ＭＳ Ｐゴシック" charset="0"/>
              </a:rPr>
              <a:t>: Reducing DRAM Latency by Exploiting Row Access Locality,</a:t>
            </a:r>
            <a:r>
              <a:rPr lang="en-US" sz="770" dirty="0" smtClean="0">
                <a:ea typeface="ＭＳ Ｐゴシック" charset="0"/>
                <a:cs typeface="ＭＳ Ｐゴシック" charset="0"/>
              </a:rPr>
              <a:t>” HPCA 2016.</a:t>
            </a:r>
          </a:p>
          <a:p>
            <a:pPr eaLnBrk="1" hangingPunct="1"/>
            <a:r>
              <a:rPr lang="en-US" sz="770" dirty="0" smtClean="0">
                <a:ea typeface="ＭＳ Ｐゴシック" charset="0"/>
                <a:cs typeface="ＭＳ Ｐゴシック" charset="0"/>
              </a:rPr>
              <a:t>Chang+, “</a:t>
            </a:r>
            <a:r>
              <a:rPr lang="en-US" sz="770" dirty="0" smtClean="0">
                <a:solidFill>
                  <a:srgbClr val="0000FF"/>
                </a:solidFill>
                <a:ea typeface="ＭＳ Ｐゴシック" charset="0"/>
                <a:cs typeface="ＭＳ Ｐゴシック" charset="0"/>
              </a:rPr>
              <a:t>Low-Cost Inter-Linked </a:t>
            </a:r>
            <a:r>
              <a:rPr lang="en-US" sz="770" dirty="0" err="1" smtClean="0">
                <a:solidFill>
                  <a:srgbClr val="0000FF"/>
                </a:solidFill>
                <a:ea typeface="ＭＳ Ｐゴシック" charset="0"/>
                <a:cs typeface="ＭＳ Ｐゴシック" charset="0"/>
              </a:rPr>
              <a:t>Subarrays</a:t>
            </a:r>
            <a:r>
              <a:rPr lang="en-US" sz="770" dirty="0" smtClean="0">
                <a:solidFill>
                  <a:srgbClr val="0000FF"/>
                </a:solidFill>
                <a:ea typeface="ＭＳ Ｐゴシック" charset="0"/>
                <a:cs typeface="ＭＳ Ｐゴシック" charset="0"/>
              </a:rPr>
              <a:t> (LISA): Enabling Fast Inter-</a:t>
            </a:r>
            <a:r>
              <a:rPr lang="en-US" sz="770" dirty="0" err="1" smtClean="0">
                <a:solidFill>
                  <a:srgbClr val="0000FF"/>
                </a:solidFill>
                <a:ea typeface="ＭＳ Ｐゴシック" charset="0"/>
                <a:cs typeface="ＭＳ Ｐゴシック" charset="0"/>
              </a:rPr>
              <a:t>Subarray</a:t>
            </a:r>
            <a:r>
              <a:rPr lang="en-US" sz="770" dirty="0" smtClean="0">
                <a:solidFill>
                  <a:srgbClr val="0000FF"/>
                </a:solidFill>
                <a:ea typeface="ＭＳ Ｐゴシック" charset="0"/>
                <a:cs typeface="ＭＳ Ｐゴシック" charset="0"/>
              </a:rPr>
              <a:t> Data Migration in DRAM,</a:t>
            </a:r>
            <a:r>
              <a:rPr lang="en-US" sz="770" dirty="0" smtClean="0">
                <a:ea typeface="ＭＳ Ｐゴシック" charset="0"/>
                <a:cs typeface="ＭＳ Ｐゴシック" charset="0"/>
              </a:rPr>
              <a:t>” HPCA 2016.</a:t>
            </a:r>
          </a:p>
          <a:p>
            <a:r>
              <a:rPr lang="en-US" sz="770" dirty="0" smtClean="0">
                <a:ea typeface="ＭＳ Ｐゴシック" charset="0"/>
                <a:cs typeface="ＭＳ Ｐゴシック" charset="0"/>
              </a:rPr>
              <a:t>Chang+, “</a:t>
            </a:r>
            <a:r>
              <a:rPr lang="en-US" sz="770" dirty="0" smtClean="0">
                <a:solidFill>
                  <a:srgbClr val="0000FF"/>
                </a:solidFill>
              </a:rPr>
              <a:t>Understanding Latency Variation in Modern DRAM Chips Experimental Characterization, Analysis, and Optimization</a:t>
            </a:r>
            <a:r>
              <a:rPr lang="en-US" sz="770" dirty="0" smtClean="0">
                <a:ea typeface="ＭＳ Ｐゴシック" charset="0"/>
                <a:cs typeface="ＭＳ Ｐゴシック" charset="0"/>
              </a:rPr>
              <a:t>,” SIGMETRICS 2016.</a:t>
            </a:r>
          </a:p>
          <a:p>
            <a:r>
              <a:rPr lang="en-US" sz="770" dirty="0" smtClean="0">
                <a:ea typeface="ＭＳ Ｐゴシック" charset="0"/>
                <a:cs typeface="ＭＳ Ｐゴシック" charset="0"/>
              </a:rPr>
              <a:t>Khan+, “</a:t>
            </a:r>
            <a:r>
              <a:rPr lang="en-US" sz="770" dirty="0" smtClean="0">
                <a:solidFill>
                  <a:srgbClr val="0000FF"/>
                </a:solidFill>
              </a:rPr>
              <a:t>PARBOR: An Efficient System-Level Technique to Detect Data Dependent Failures in DRAM</a:t>
            </a:r>
            <a:r>
              <a:rPr lang="en-US" sz="770" dirty="0" smtClean="0">
                <a:ea typeface="ＭＳ Ｐゴシック" charset="0"/>
                <a:cs typeface="ＭＳ Ｐゴシック" charset="0"/>
              </a:rPr>
              <a:t>,” DSN 2016.</a:t>
            </a:r>
          </a:p>
          <a:p>
            <a:r>
              <a:rPr lang="en-US" sz="770" dirty="0" smtClean="0">
                <a:ea typeface="ＭＳ Ｐゴシック" charset="0"/>
                <a:cs typeface="ＭＳ Ｐゴシック" charset="0"/>
              </a:rPr>
              <a:t>Hsieh+, “</a:t>
            </a:r>
            <a:r>
              <a:rPr lang="en-US" sz="770" dirty="0" smtClean="0">
                <a:solidFill>
                  <a:srgbClr val="0000FF"/>
                </a:solidFill>
                <a:ea typeface="ＭＳ Ｐゴシック" charset="0"/>
                <a:cs typeface="ＭＳ Ｐゴシック" charset="0"/>
              </a:rPr>
              <a:t>Transparent Offloading and Mapping (TOM): Enabling Programmer-Transparent Near-Data Processing in GPU Systems</a:t>
            </a:r>
            <a:r>
              <a:rPr lang="en-US" sz="770" dirty="0" smtClean="0">
                <a:ea typeface="ＭＳ Ｐゴシック" charset="0"/>
                <a:cs typeface="ＭＳ Ｐゴシック" charset="0"/>
              </a:rPr>
              <a:t>,” ISCA 2016.</a:t>
            </a:r>
          </a:p>
          <a:p>
            <a:r>
              <a:rPr lang="en-US" sz="770" dirty="0" smtClean="0">
                <a:ea typeface="ＭＳ Ｐゴシック" charset="0"/>
                <a:cs typeface="ＭＳ Ｐゴシック" charset="0"/>
              </a:rPr>
              <a:t>Hashemi+, “</a:t>
            </a:r>
            <a:r>
              <a:rPr lang="en-US" sz="770" dirty="0" smtClean="0">
                <a:solidFill>
                  <a:srgbClr val="0000FF"/>
                </a:solidFill>
                <a:ea typeface="ＭＳ Ｐゴシック" charset="0"/>
                <a:cs typeface="ＭＳ Ｐゴシック" charset="0"/>
              </a:rPr>
              <a:t>Accelerating Dependent Cache Misses with an Enhanced Memory Controller</a:t>
            </a:r>
            <a:r>
              <a:rPr lang="en-US" sz="770" dirty="0" smtClean="0">
                <a:ea typeface="ＭＳ Ｐゴシック" charset="0"/>
                <a:cs typeface="ＭＳ Ｐゴシック" charset="0"/>
              </a:rPr>
              <a:t>,” ISCA 2016.</a:t>
            </a:r>
          </a:p>
          <a:p>
            <a:r>
              <a:rPr lang="en-US" sz="770" dirty="0" smtClean="0">
                <a:ea typeface="ＭＳ Ｐゴシック" charset="0"/>
                <a:cs typeface="ＭＳ Ｐゴシック" charset="0"/>
              </a:rPr>
              <a:t>Boroumand+, </a:t>
            </a:r>
            <a:r>
              <a:rPr lang="en-US" sz="770" dirty="0" smtClean="0">
                <a:solidFill>
                  <a:srgbClr val="0000FF"/>
                </a:solidFill>
                <a:ea typeface="ＭＳ Ｐゴシック" charset="0"/>
                <a:cs typeface="ＭＳ Ｐゴシック" charset="0"/>
              </a:rPr>
              <a:t>“LazyPIM: An Efficient Cache Coherence Mechanism for Processing-in-Memory</a:t>
            </a:r>
            <a:r>
              <a:rPr lang="en-US" sz="770" dirty="0" smtClean="0">
                <a:ea typeface="ＭＳ Ｐゴシック" charset="0"/>
                <a:cs typeface="ＭＳ Ｐゴシック" charset="0"/>
              </a:rPr>
              <a:t>,” IEEE CAL 2016.</a:t>
            </a:r>
          </a:p>
          <a:p>
            <a:r>
              <a:rPr lang="en-US" sz="770" dirty="0" smtClean="0">
                <a:ea typeface="ＭＳ Ｐゴシック" charset="0"/>
                <a:cs typeface="ＭＳ Ｐゴシック" charset="0"/>
              </a:rPr>
              <a:t>Pattnaik+, “</a:t>
            </a:r>
            <a:r>
              <a:rPr lang="en-US" sz="770" dirty="0" smtClean="0">
                <a:solidFill>
                  <a:srgbClr val="0000FF"/>
                </a:solidFill>
                <a:ea typeface="ＭＳ Ｐゴシック" charset="0"/>
                <a:cs typeface="ＭＳ Ｐゴシック" charset="0"/>
              </a:rPr>
              <a:t>Scheduling Techniques for GPU Architectures with Processing-In-Memory Capabilities</a:t>
            </a:r>
            <a:r>
              <a:rPr lang="en-US" sz="770" dirty="0" smtClean="0">
                <a:ea typeface="ＭＳ Ｐゴシック" charset="0"/>
                <a:cs typeface="ＭＳ Ｐゴシック" charset="0"/>
              </a:rPr>
              <a:t>,” PACT 2016.</a:t>
            </a:r>
          </a:p>
          <a:p>
            <a:r>
              <a:rPr lang="en-US" sz="770" dirty="0" smtClean="0">
                <a:ea typeface="ＭＳ Ｐゴシック" charset="0"/>
                <a:cs typeface="ＭＳ Ｐゴシック" charset="0"/>
              </a:rPr>
              <a:t>Hsieh+, “</a:t>
            </a:r>
            <a:r>
              <a:rPr lang="en-US" sz="770" dirty="0" smtClean="0">
                <a:solidFill>
                  <a:srgbClr val="0000FF"/>
                </a:solidFill>
                <a:ea typeface="ＭＳ Ｐゴシック" charset="0"/>
                <a:cs typeface="ＭＳ Ｐゴシック" charset="0"/>
              </a:rPr>
              <a:t>Accelerating Pointer Chasing in 3D-Stacked Memory: Challenges, Mechanisms, Evaluation</a:t>
            </a:r>
            <a:r>
              <a:rPr lang="en-US" sz="770" dirty="0" smtClean="0">
                <a:ea typeface="ＭＳ Ｐゴシック" charset="0"/>
                <a:cs typeface="ＭＳ Ｐゴシック" charset="0"/>
              </a:rPr>
              <a:t>,” ICCD 2016.</a:t>
            </a:r>
          </a:p>
          <a:p>
            <a:r>
              <a:rPr lang="en-US" sz="770" dirty="0" smtClean="0">
                <a:ea typeface="ＭＳ Ｐゴシック" charset="0"/>
                <a:cs typeface="ＭＳ Ｐゴシック" charset="0"/>
              </a:rPr>
              <a:t>Hashemi+, “</a:t>
            </a:r>
            <a:r>
              <a:rPr lang="en-US" sz="770" dirty="0" smtClean="0">
                <a:solidFill>
                  <a:srgbClr val="0000FF"/>
                </a:solidFill>
                <a:ea typeface="ＭＳ Ｐゴシック" charset="0"/>
                <a:cs typeface="ＭＳ Ｐゴシック" charset="0"/>
              </a:rPr>
              <a:t>Continuous Runahead: Transparent Hardware Acceleration for Memory Intensive Workloads</a:t>
            </a:r>
            <a:r>
              <a:rPr lang="en-US" sz="770" dirty="0" smtClean="0">
                <a:ea typeface="ＭＳ Ｐゴシック" charset="0"/>
                <a:cs typeface="ＭＳ Ｐゴシック" charset="0"/>
              </a:rPr>
              <a:t>,” MICRO 2016.</a:t>
            </a:r>
          </a:p>
          <a:p>
            <a:r>
              <a:rPr lang="en-US" sz="770" dirty="0">
                <a:ea typeface="ＭＳ Ｐゴシック" charset="0"/>
                <a:cs typeface="ＭＳ Ｐゴシック" charset="0"/>
              </a:rPr>
              <a:t>Khan+, “</a:t>
            </a:r>
            <a:r>
              <a:rPr lang="en-US" sz="770" dirty="0">
                <a:solidFill>
                  <a:srgbClr val="0000FF"/>
                </a:solidFill>
                <a:ea typeface="ＭＳ Ｐゴシック" charset="0"/>
                <a:cs typeface="ＭＳ Ｐゴシック" charset="0"/>
              </a:rPr>
              <a:t>A Case for Memory Content-Based Detection and Mitigation of Data-Dependent Failures in DRAM</a:t>
            </a:r>
            <a:r>
              <a:rPr lang="en-US" sz="770" dirty="0">
                <a:ea typeface="ＭＳ Ｐゴシック" charset="0"/>
                <a:cs typeface="ＭＳ Ｐゴシック" charset="0"/>
              </a:rPr>
              <a:t>",” IEEE CAL 2016.</a:t>
            </a:r>
          </a:p>
          <a:p>
            <a:r>
              <a:rPr lang="en-US" sz="770" dirty="0" smtClean="0">
                <a:ea typeface="ＭＳ Ｐゴシック" charset="0"/>
                <a:cs typeface="ＭＳ Ｐゴシック" charset="0"/>
              </a:rPr>
              <a:t>Hassan+, “</a:t>
            </a:r>
            <a:r>
              <a:rPr lang="en-US" sz="770" dirty="0">
                <a:solidFill>
                  <a:srgbClr val="0000FF"/>
                </a:solidFill>
              </a:rPr>
              <a:t>SoftMC: A Flexible and Practical Open-</a:t>
            </a:r>
            <a:r>
              <a:rPr lang="en-US" sz="770" dirty="0" smtClean="0">
                <a:solidFill>
                  <a:srgbClr val="0000FF"/>
                </a:solidFill>
              </a:rPr>
              <a:t>Source Infrastructure </a:t>
            </a:r>
            <a:r>
              <a:rPr lang="en-US" sz="770" dirty="0">
                <a:solidFill>
                  <a:srgbClr val="0000FF"/>
                </a:solidFill>
              </a:rPr>
              <a:t>for Enabling Experimental DRAM Studies</a:t>
            </a:r>
            <a:r>
              <a:rPr lang="en-US" sz="770" dirty="0" smtClean="0">
                <a:ea typeface="ＭＳ Ｐゴシック" charset="0"/>
                <a:cs typeface="ＭＳ Ｐゴシック" charset="0"/>
              </a:rPr>
              <a:t>,” HPCA 2017.</a:t>
            </a:r>
          </a:p>
          <a:p>
            <a:pPr eaLnBrk="1" hangingPunct="1"/>
            <a:r>
              <a:rPr lang="en-US" sz="770" dirty="0" smtClean="0">
                <a:ea typeface="ＭＳ Ｐゴシック" charset="0"/>
                <a:cs typeface="ＭＳ Ｐゴシック" charset="0"/>
              </a:rPr>
              <a:t>Avoid DRAM:</a:t>
            </a:r>
          </a:p>
          <a:p>
            <a:pPr lvl="1" eaLnBrk="1" hangingPunct="1"/>
            <a:r>
              <a:rPr lang="en-US" sz="770" dirty="0" smtClean="0">
                <a:ea typeface="ＭＳ Ｐゴシック" charset="0"/>
                <a:cs typeface="ＭＳ Ｐゴシック" charset="0"/>
              </a:rPr>
              <a:t>Seshadri+, “</a:t>
            </a:r>
            <a:r>
              <a:rPr lang="en-US" sz="770" dirty="0" smtClean="0">
                <a:solidFill>
                  <a:srgbClr val="0000FF"/>
                </a:solidFill>
                <a:ea typeface="ＭＳ Ｐゴシック" charset="0"/>
                <a:cs typeface="ＭＳ Ｐゴシック" charset="0"/>
              </a:rPr>
              <a:t>The Evicted-Address Filter: A Unified Mechanism to Address Both Cache Pollution and Thrashing</a:t>
            </a:r>
            <a:r>
              <a:rPr lang="en-US" sz="770" dirty="0" smtClean="0">
                <a:ea typeface="ＭＳ Ｐゴシック" charset="0"/>
                <a:cs typeface="ＭＳ Ｐゴシック" charset="0"/>
              </a:rPr>
              <a:t>,” PACT 2012.</a:t>
            </a:r>
          </a:p>
          <a:p>
            <a:pPr lvl="1" eaLnBrk="1" hangingPunct="1"/>
            <a:r>
              <a:rPr lang="en-US" sz="770" dirty="0" smtClean="0">
                <a:ea typeface="ＭＳ Ｐゴシック" charset="0"/>
                <a:cs typeface="ＭＳ Ｐゴシック" charset="0"/>
              </a:rPr>
              <a:t>Pekhimenko+, “</a:t>
            </a:r>
            <a:r>
              <a:rPr lang="en-US" sz="770" dirty="0" smtClean="0">
                <a:solidFill>
                  <a:srgbClr val="0000FF"/>
                </a:solidFill>
                <a:ea typeface="ＭＳ Ｐゴシック" charset="0"/>
                <a:cs typeface="ＭＳ Ｐゴシック" charset="0"/>
              </a:rPr>
              <a:t>Base-Delta-Immediate Compression: Practical Data Compression for On-Chip Caches</a:t>
            </a:r>
            <a:r>
              <a:rPr lang="en-US" sz="770" dirty="0" smtClean="0">
                <a:ea typeface="ＭＳ Ｐゴシック" charset="0"/>
                <a:cs typeface="ＭＳ Ｐゴシック" charset="0"/>
              </a:rPr>
              <a:t>,” PACT 2012.</a:t>
            </a:r>
          </a:p>
          <a:p>
            <a:pPr lvl="1" eaLnBrk="1" hangingPunct="1"/>
            <a:r>
              <a:rPr lang="en-US" sz="770" dirty="0" smtClean="0">
                <a:ea typeface="ＭＳ Ｐゴシック" charset="0"/>
                <a:cs typeface="ＭＳ Ｐゴシック" charset="0"/>
              </a:rPr>
              <a:t>Seshadri+, “</a:t>
            </a:r>
            <a:r>
              <a:rPr lang="en-US" sz="770" dirty="0" smtClean="0">
                <a:solidFill>
                  <a:srgbClr val="0000FF"/>
                </a:solidFill>
                <a:ea typeface="ＭＳ Ｐゴシック" charset="0"/>
                <a:cs typeface="ＭＳ Ｐゴシック" charset="0"/>
              </a:rPr>
              <a:t>The Dirty-Block Index</a:t>
            </a:r>
            <a:r>
              <a:rPr lang="en-US" sz="770" dirty="0" smtClean="0">
                <a:ea typeface="ＭＳ Ｐゴシック" charset="0"/>
                <a:cs typeface="ＭＳ Ｐゴシック" charset="0"/>
              </a:rPr>
              <a:t>,” ISCA 2014.</a:t>
            </a:r>
          </a:p>
          <a:p>
            <a:pPr lvl="1" eaLnBrk="1" hangingPunct="1"/>
            <a:r>
              <a:rPr lang="en-US" sz="770" dirty="0" smtClean="0">
                <a:ea typeface="ＭＳ Ｐゴシック" charset="0"/>
                <a:cs typeface="ＭＳ Ｐゴシック" charset="0"/>
              </a:rPr>
              <a:t>Pekhimenko+, “</a:t>
            </a:r>
            <a:r>
              <a:rPr lang="en-US" sz="770" dirty="0" smtClean="0">
                <a:solidFill>
                  <a:srgbClr val="0000FF"/>
                </a:solidFill>
                <a:ea typeface="ＭＳ Ｐゴシック" charset="0"/>
                <a:cs typeface="ＭＳ Ｐゴシック" charset="0"/>
              </a:rPr>
              <a:t>Exploiting Compressed Block Size as an Indicator of Future Reuse</a:t>
            </a:r>
            <a:r>
              <a:rPr lang="en-US" sz="770" dirty="0" smtClean="0">
                <a:ea typeface="ＭＳ Ｐゴシック" charset="0"/>
                <a:cs typeface="ＭＳ Ｐゴシック" charset="0"/>
              </a:rPr>
              <a:t>,” HPCA 2015.</a:t>
            </a:r>
          </a:p>
          <a:p>
            <a:pPr lvl="1" eaLnBrk="1" hangingPunct="1"/>
            <a:r>
              <a:rPr lang="en-US" sz="770" dirty="0" err="1" smtClean="0">
                <a:ea typeface="ＭＳ Ｐゴシック" charset="0"/>
                <a:cs typeface="ＭＳ Ｐゴシック" charset="0"/>
              </a:rPr>
              <a:t>Vijaykumar</a:t>
            </a:r>
            <a:r>
              <a:rPr lang="en-US" sz="770" dirty="0" smtClean="0">
                <a:ea typeface="ＭＳ Ｐゴシック" charset="0"/>
                <a:cs typeface="ＭＳ Ｐゴシック" charset="0"/>
              </a:rPr>
              <a:t>+, “</a:t>
            </a:r>
            <a:r>
              <a:rPr lang="en-US" sz="770" dirty="0" smtClean="0">
                <a:solidFill>
                  <a:srgbClr val="0000FF"/>
                </a:solidFill>
                <a:ea typeface="ＭＳ Ｐゴシック" charset="0"/>
                <a:cs typeface="ＭＳ Ｐゴシック" charset="0"/>
              </a:rPr>
              <a:t>A Case for Core-Assisted Bottleneck Acceleration in GPUs: Enabling Flexible Data Compression with Assist Warps</a:t>
            </a:r>
            <a:r>
              <a:rPr lang="en-US" sz="770" dirty="0" smtClean="0">
                <a:ea typeface="ＭＳ Ｐゴシック" charset="0"/>
                <a:cs typeface="ＭＳ Ｐゴシック" charset="0"/>
              </a:rPr>
              <a:t>,” ISCA 2015.</a:t>
            </a:r>
          </a:p>
          <a:p>
            <a:pPr lvl="1" eaLnBrk="1" hangingPunct="1"/>
            <a:r>
              <a:rPr lang="en-US" sz="770" dirty="0" smtClean="0">
                <a:ea typeface="ＭＳ Ｐゴシック" charset="0"/>
                <a:cs typeface="ＭＳ Ｐゴシック" charset="0"/>
              </a:rPr>
              <a:t>Pekhimenko+, “</a:t>
            </a:r>
            <a:r>
              <a:rPr lang="en-US" sz="770" dirty="0" smtClean="0">
                <a:solidFill>
                  <a:srgbClr val="0000FF"/>
                </a:solidFill>
                <a:ea typeface="ＭＳ Ｐゴシック" charset="0"/>
                <a:cs typeface="ＭＳ Ｐゴシック" charset="0"/>
              </a:rPr>
              <a:t>Toggle-Aware Bandwidth Compression for GPUs,</a:t>
            </a:r>
            <a:r>
              <a:rPr lang="en-US" sz="770" dirty="0" smtClean="0">
                <a:ea typeface="ＭＳ Ｐゴシック" charset="0"/>
                <a:cs typeface="ＭＳ Ｐゴシック" charset="0"/>
              </a:rPr>
              <a:t>” HPCA 2016.</a:t>
            </a:r>
          </a:p>
          <a:p>
            <a:pPr eaLnBrk="1" hangingPunct="1"/>
            <a:endParaRPr lang="en-US" sz="810" dirty="0">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40</a:t>
            </a:fld>
            <a:endParaRPr lang="en-US" sz="1600" dirty="0">
              <a:solidFill>
                <a:srgbClr val="000000"/>
              </a:solidFill>
              <a:latin typeface="Garamond" charset="0"/>
            </a:endParaRPr>
          </a:p>
        </p:txBody>
      </p:sp>
    </p:spTree>
    <p:extLst>
      <p:ext uri="{BB962C8B-B14F-4D97-AF65-F5344CB8AC3E}">
        <p14:creationId xmlns:p14="http://schemas.microsoft.com/office/powerpoint/2010/main" val="28903780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9167936" cy="1066800"/>
          </a:xfrm>
        </p:spPr>
        <p:txBody>
          <a:bodyPr/>
          <a:lstStyle/>
          <a:p>
            <a:r>
              <a:rPr lang="en-US" dirty="0" smtClean="0">
                <a:latin typeface="Garamond" charset="0"/>
                <a:ea typeface="ＭＳ Ｐゴシック" charset="0"/>
                <a:cs typeface="ＭＳ Ｐゴシック" charset="0"/>
              </a:rPr>
              <a:t>Solution 2: Emerging Memory Technologies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868785"/>
            <a:ext cx="8928992"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a:t>
            </a:r>
            <a:r>
              <a:rPr lang="en-US" dirty="0" smtClean="0">
                <a:solidFill>
                  <a:srgbClr val="000000"/>
                </a:solidFill>
                <a:latin typeface="Tahoma" charset="0"/>
                <a:ea typeface="ＭＳ Ｐゴシック" charset="0"/>
                <a:cs typeface="ＭＳ Ｐゴシック" charset="0"/>
              </a:rPr>
              <a:t>Memory</a:t>
            </a:r>
            <a:endParaRPr lang="en-US" dirty="0">
              <a:solidFill>
                <a:srgbClr val="000000"/>
              </a:solidFill>
              <a:latin typeface="Tahoma" charset="0"/>
              <a:ea typeface="ＭＳ Ｐゴシック" charset="0"/>
              <a:cs typeface="ＭＳ Ｐゴシック" charset="0"/>
            </a:endParaRPr>
          </a:p>
          <a:p>
            <a:pPr lvl="1"/>
            <a:r>
              <a:rPr lang="en-US" dirty="0" smtClean="0">
                <a:latin typeface="Tahoma" charset="0"/>
                <a:ea typeface="ＭＳ Ｐゴシック" charset="0"/>
              </a:rPr>
              <a:t>Expected </a:t>
            </a:r>
            <a:r>
              <a:rPr lang="en-US" dirty="0">
                <a:latin typeface="Tahoma" charset="0"/>
                <a:ea typeface="ＭＳ Ｐゴシック" charset="0"/>
              </a:rPr>
              <a:t>to scale to 9nm (2022 [ITRS])</a:t>
            </a:r>
          </a:p>
          <a:p>
            <a:pPr lvl="1"/>
            <a:r>
              <a:rPr lang="en-US" dirty="0" smtClean="0">
                <a:latin typeface="Tahoma" charset="0"/>
                <a:ea typeface="ＭＳ Ｐゴシック" charset="0"/>
              </a:rPr>
              <a:t>Expected to be denser than DRAM: can store multiple bits/cell</a:t>
            </a:r>
            <a:endParaRPr lang="en-US" sz="1500" dirty="0">
              <a:latin typeface="Tahoma" charset="0"/>
              <a:ea typeface="ＭＳ Ｐゴシック" charset="0"/>
            </a:endParaRPr>
          </a:p>
          <a:p>
            <a:r>
              <a:rPr lang="en-US" dirty="0" smtClean="0">
                <a:latin typeface="Tahoma" charset="0"/>
                <a:ea typeface="ＭＳ Ｐゴシック" charset="0"/>
              </a:rPr>
              <a:t>But, emerging technologies have shortcomings as well</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Can they be enabled to replace/augment/surpass DRAM?</a:t>
            </a:r>
            <a:endParaRPr lang="en-US" dirty="0">
              <a:latin typeface="Tahoma" charset="0"/>
              <a:ea typeface="ＭＳ Ｐゴシック" charset="0"/>
            </a:endParaRPr>
          </a:p>
          <a:p>
            <a:pPr marL="344487" lvl="1" indent="0" eaLnBrk="1" hangingPunct="1">
              <a:buNone/>
            </a:pPr>
            <a:endParaRPr lang="en-US" sz="600" dirty="0">
              <a:solidFill>
                <a:srgbClr val="000000"/>
              </a:solidFill>
              <a:latin typeface="Tahoma" charset="0"/>
              <a:ea typeface="ＭＳ Ｐゴシック" charset="0"/>
              <a:cs typeface="ＭＳ Ｐゴシック" charset="0"/>
            </a:endParaRPr>
          </a:p>
          <a:p>
            <a:pPr lvl="0">
              <a:buClr>
                <a:srgbClr val="CC9900"/>
              </a:buClr>
              <a:buFont typeface="Wingdings" charset="0"/>
              <a:buChar char="n"/>
            </a:pPr>
            <a:endParaRPr lang="en-US" sz="600" dirty="0" smtClean="0">
              <a:solidFill>
                <a:srgbClr val="000000"/>
              </a:solidFill>
              <a:latin typeface="Tahoma" charset="0"/>
              <a:ea typeface="ＭＳ Ｐゴシック" charset="0"/>
              <a:cs typeface="ＭＳ Ｐゴシック" charset="0"/>
            </a:endParaRPr>
          </a:p>
          <a:p>
            <a:pPr lvl="0">
              <a:buClr>
                <a:srgbClr val="CC9900"/>
              </a:buClr>
              <a:buFont typeface="Wingdings" charset="0"/>
              <a:buChar char="n"/>
            </a:pPr>
            <a:endParaRPr lang="en-US" sz="600" dirty="0" smtClean="0">
              <a:solidFill>
                <a:srgbClr val="000000"/>
              </a:solidFill>
              <a:latin typeface="Tahoma" charset="0"/>
              <a:ea typeface="ＭＳ Ｐゴシック" charset="0"/>
              <a:cs typeface="ＭＳ Ｐゴシック" charset="0"/>
            </a:endParaRPr>
          </a:p>
          <a:p>
            <a:pPr lvl="0">
              <a:buClr>
                <a:srgbClr val="CC9900"/>
              </a:buClr>
              <a:buFont typeface="Wingdings" charset="0"/>
              <a:buChar char="n"/>
            </a:pPr>
            <a:r>
              <a:rPr lang="en-US" sz="1200" dirty="0" smtClean="0">
                <a:solidFill>
                  <a:srgbClr val="000000"/>
                </a:solidFill>
                <a:latin typeface="Tahoma" charset="0"/>
                <a:ea typeface="ＭＳ Ｐゴシック" charset="0"/>
                <a:cs typeface="ＭＳ Ｐゴシック" charset="0"/>
              </a:rPr>
              <a:t>Lee+, </a:t>
            </a:r>
            <a:r>
              <a:rPr lang="ja-JP" altLang="en-US" sz="1200" dirty="0">
                <a:solidFill>
                  <a:srgbClr val="000000"/>
                </a:solidFill>
                <a:latin typeface="Tahoma" charset="0"/>
                <a:ea typeface="ＭＳ Ｐゴシック" charset="0"/>
                <a:cs typeface="ＭＳ Ｐゴシック" charset="0"/>
              </a:rPr>
              <a:t>“</a:t>
            </a:r>
            <a:r>
              <a:rPr lang="en-US" sz="1200" dirty="0">
                <a:solidFill>
                  <a:srgbClr val="0000FF"/>
                </a:solidFill>
                <a:latin typeface="Tahoma" charset="0"/>
                <a:ea typeface="ＭＳ Ｐゴシック" charset="0"/>
                <a:cs typeface="ＭＳ Ｐゴシック" charset="0"/>
              </a:rPr>
              <a:t>Architecting Phase Change Memory as a Scalable DRAM Alternative</a:t>
            </a:r>
            <a:r>
              <a:rPr lang="en-US" sz="1200" dirty="0">
                <a:solidFill>
                  <a:srgbClr val="000000"/>
                </a:solidFill>
                <a:latin typeface="Tahoma" charset="0"/>
                <a:ea typeface="ＭＳ Ｐゴシック" charset="0"/>
                <a:cs typeface="ＭＳ Ｐゴシック" charset="0"/>
              </a:rPr>
              <a:t>,</a:t>
            </a:r>
            <a:r>
              <a:rPr lang="ja-JP" altLang="en-US" sz="1200" dirty="0">
                <a:solidFill>
                  <a:srgbClr val="000000"/>
                </a:solidFill>
                <a:latin typeface="Tahoma" charset="0"/>
                <a:ea typeface="ＭＳ Ｐゴシック" charset="0"/>
                <a:cs typeface="ＭＳ Ｐゴシック" charset="0"/>
              </a:rPr>
              <a:t>”</a:t>
            </a:r>
            <a:r>
              <a:rPr lang="en-US" sz="1200" dirty="0">
                <a:solidFill>
                  <a:srgbClr val="000000"/>
                </a:solidFill>
                <a:latin typeface="Tahoma" charset="0"/>
                <a:ea typeface="ＭＳ Ｐゴシック" charset="0"/>
                <a:cs typeface="ＭＳ Ｐゴシック" charset="0"/>
              </a:rPr>
              <a:t> </a:t>
            </a:r>
            <a:r>
              <a:rPr lang="en-US" sz="1200" dirty="0" smtClean="0">
                <a:solidFill>
                  <a:srgbClr val="000000"/>
                </a:solidFill>
                <a:latin typeface="Tahoma" charset="0"/>
                <a:ea typeface="ＭＳ Ｐゴシック" charset="0"/>
                <a:cs typeface="ＭＳ Ｐゴシック" charset="0"/>
              </a:rPr>
              <a:t>ISCA’09</a:t>
            </a:r>
            <a:r>
              <a:rPr lang="en-US" sz="1200" dirty="0">
                <a:solidFill>
                  <a:srgbClr val="000000"/>
                </a:solidFill>
                <a:latin typeface="Tahoma" charset="0"/>
                <a:ea typeface="ＭＳ Ｐゴシック" charset="0"/>
                <a:cs typeface="ＭＳ Ｐゴシック" charset="0"/>
              </a:rPr>
              <a:t>, </a:t>
            </a:r>
            <a:r>
              <a:rPr lang="en-US" sz="1200" dirty="0" smtClean="0">
                <a:solidFill>
                  <a:srgbClr val="000000"/>
                </a:solidFill>
                <a:latin typeface="Tahoma" charset="0"/>
                <a:ea typeface="ＭＳ Ｐゴシック" charset="0"/>
                <a:cs typeface="ＭＳ Ｐゴシック" charset="0"/>
              </a:rPr>
              <a:t>CACM’10</a:t>
            </a:r>
            <a:r>
              <a:rPr lang="en-US" sz="1200" dirty="0">
                <a:solidFill>
                  <a:srgbClr val="000000"/>
                </a:solidFill>
                <a:latin typeface="Tahoma" charset="0"/>
                <a:ea typeface="ＭＳ Ｐゴシック" charset="0"/>
                <a:cs typeface="ＭＳ Ｐゴシック" charset="0"/>
              </a:rPr>
              <a:t>, </a:t>
            </a:r>
            <a:r>
              <a:rPr lang="en-US" sz="1200" dirty="0" smtClean="0">
                <a:solidFill>
                  <a:srgbClr val="000000"/>
                </a:solidFill>
                <a:latin typeface="Tahoma" charset="0"/>
                <a:ea typeface="ＭＳ Ｐゴシック" charset="0"/>
                <a:cs typeface="ＭＳ Ｐゴシック" charset="0"/>
              </a:rPr>
              <a:t>IEEE Micro’10</a:t>
            </a:r>
            <a:r>
              <a:rPr lang="en-US" sz="1200" dirty="0">
                <a:solidFill>
                  <a:srgbClr val="000000"/>
                </a:solidFill>
                <a:latin typeface="Tahoma" charset="0"/>
                <a:ea typeface="ＭＳ Ｐゴシック" charset="0"/>
                <a:cs typeface="ＭＳ Ｐゴシック" charset="0"/>
              </a:rPr>
              <a:t>.</a:t>
            </a:r>
          </a:p>
          <a:p>
            <a:pPr>
              <a:buClr>
                <a:srgbClr val="CC9900"/>
              </a:buClr>
              <a:buFont typeface="Wingdings" charset="0"/>
              <a:buChar char="n"/>
            </a:pPr>
            <a:r>
              <a:rPr lang="en-US" sz="1200" dirty="0" smtClean="0"/>
              <a:t>Meza+, </a:t>
            </a:r>
            <a:r>
              <a:rPr lang="en-US" sz="1200" dirty="0"/>
              <a:t>“</a:t>
            </a:r>
            <a:r>
              <a:rPr lang="en-US" sz="1200" dirty="0">
                <a:solidFill>
                  <a:srgbClr val="0000FF"/>
                </a:solidFill>
              </a:rPr>
              <a:t>Enabling Efficient and Scalable Hybrid Memories</a:t>
            </a:r>
            <a:r>
              <a:rPr lang="en-US" sz="1200" dirty="0"/>
              <a:t>,” IEEE Comp. Arch. Letters 2012.</a:t>
            </a:r>
          </a:p>
          <a:p>
            <a:pPr>
              <a:buClr>
                <a:srgbClr val="CC9900"/>
              </a:buClr>
              <a:buFont typeface="Wingdings" charset="0"/>
              <a:buChar char="n"/>
            </a:pPr>
            <a:r>
              <a:rPr lang="en-US" sz="1200" dirty="0" smtClean="0"/>
              <a:t>Yoon, Meza+, </a:t>
            </a:r>
            <a:r>
              <a:rPr lang="en-US" sz="1200" dirty="0"/>
              <a:t>“</a:t>
            </a:r>
            <a:r>
              <a:rPr lang="en-US" sz="1200" dirty="0">
                <a:solidFill>
                  <a:srgbClr val="0000FF"/>
                </a:solidFill>
              </a:rPr>
              <a:t>Row Buffer </a:t>
            </a:r>
            <a:r>
              <a:rPr lang="en-US" sz="1200" dirty="0" smtClean="0">
                <a:solidFill>
                  <a:srgbClr val="0000FF"/>
                </a:solidFill>
              </a:rPr>
              <a:t>Locality</a:t>
            </a:r>
            <a:r>
              <a:rPr lang="en-US" sz="1200" dirty="0">
                <a:solidFill>
                  <a:srgbClr val="0000FF"/>
                </a:solidFill>
              </a:rPr>
              <a:t> </a:t>
            </a:r>
            <a:r>
              <a:rPr lang="en-US" sz="1200" dirty="0" smtClean="0">
                <a:solidFill>
                  <a:srgbClr val="0000FF"/>
                </a:solidFill>
              </a:rPr>
              <a:t>Aware Caching Policies for </a:t>
            </a:r>
            <a:r>
              <a:rPr lang="en-US" sz="1200" dirty="0">
                <a:solidFill>
                  <a:srgbClr val="0000FF"/>
                </a:solidFill>
              </a:rPr>
              <a:t>Hybrid Memories</a:t>
            </a:r>
            <a:r>
              <a:rPr lang="en-US" sz="1200" dirty="0"/>
              <a:t>,” </a:t>
            </a:r>
            <a:r>
              <a:rPr lang="en-US" sz="1200" dirty="0" smtClean="0"/>
              <a:t>ICCD 2012.</a:t>
            </a:r>
          </a:p>
          <a:p>
            <a:pPr>
              <a:buClr>
                <a:srgbClr val="CC9900"/>
              </a:buClr>
              <a:buFont typeface="Wingdings" charset="0"/>
              <a:buChar char="n"/>
            </a:pPr>
            <a:r>
              <a:rPr lang="en-US" sz="1200" dirty="0" err="1" smtClean="0"/>
              <a:t>Kultursay</a:t>
            </a:r>
            <a:r>
              <a:rPr lang="en-US" sz="1200" dirty="0"/>
              <a:t>+, “</a:t>
            </a:r>
            <a:r>
              <a:rPr lang="en-US" sz="1200" dirty="0">
                <a:solidFill>
                  <a:srgbClr val="0000FF"/>
                </a:solidFill>
              </a:rPr>
              <a:t>Evaluating STT-RAM as an Energy-Efficient Main Memory </a:t>
            </a:r>
            <a:r>
              <a:rPr lang="en-US" sz="1200" dirty="0" smtClean="0">
                <a:solidFill>
                  <a:srgbClr val="0000FF"/>
                </a:solidFill>
              </a:rPr>
              <a:t>Alternative</a:t>
            </a:r>
            <a:r>
              <a:rPr lang="en-US" sz="1200" dirty="0" smtClean="0"/>
              <a:t>,</a:t>
            </a:r>
            <a:r>
              <a:rPr lang="en-US" sz="1200" dirty="0"/>
              <a:t>” ISPASS 2013. </a:t>
            </a:r>
            <a:endParaRPr lang="en-US" sz="1200" dirty="0" smtClean="0"/>
          </a:p>
          <a:p>
            <a:pPr>
              <a:buClr>
                <a:srgbClr val="CC9900"/>
              </a:buClr>
              <a:buFont typeface="Wingdings" charset="0"/>
              <a:buChar char="n"/>
            </a:pPr>
            <a:r>
              <a:rPr lang="en-US" sz="1200" dirty="0" smtClean="0"/>
              <a:t>Meza+, “</a:t>
            </a:r>
            <a:r>
              <a:rPr lang="en-US" sz="1200" dirty="0" smtClean="0">
                <a:solidFill>
                  <a:srgbClr val="0000FF"/>
                </a:solidFill>
              </a:rPr>
              <a:t>A Case for Efficient Hardware-Software Cooperative Management of Storage and Memory</a:t>
            </a:r>
            <a:r>
              <a:rPr lang="en-US" sz="1200" dirty="0" smtClean="0"/>
              <a:t>,” WEED 2013.</a:t>
            </a:r>
          </a:p>
          <a:p>
            <a:pPr>
              <a:buClr>
                <a:srgbClr val="CC9900"/>
              </a:buClr>
              <a:buFont typeface="Wingdings" charset="0"/>
              <a:buChar char="n"/>
            </a:pPr>
            <a:r>
              <a:rPr lang="en-US" sz="1200" dirty="0" smtClean="0"/>
              <a:t>Lu+, “</a:t>
            </a:r>
            <a:r>
              <a:rPr lang="en-US" sz="1200" dirty="0" smtClean="0">
                <a:solidFill>
                  <a:srgbClr val="0000FF"/>
                </a:solidFill>
              </a:rPr>
              <a:t>Loose Ordering Consistency for Persistent Memory</a:t>
            </a:r>
            <a:r>
              <a:rPr lang="en-US" sz="1200" dirty="0" smtClean="0"/>
              <a:t>,” ICCD 2014.</a:t>
            </a:r>
          </a:p>
          <a:p>
            <a:pPr>
              <a:buClr>
                <a:srgbClr val="CC9900"/>
              </a:buClr>
              <a:buFont typeface="Wingdings" charset="0"/>
              <a:buChar char="n"/>
            </a:pPr>
            <a:r>
              <a:rPr lang="en-US" sz="1200" dirty="0"/>
              <a:t>Zhao+, “</a:t>
            </a:r>
            <a:r>
              <a:rPr lang="en-US" sz="1200" dirty="0">
                <a:solidFill>
                  <a:srgbClr val="0000FF"/>
                </a:solidFill>
              </a:rPr>
              <a:t>FIRM: Fair and High-Performance Memory Control for Persistent Memory </a:t>
            </a:r>
            <a:r>
              <a:rPr lang="en-US" sz="1200" dirty="0" smtClean="0">
                <a:solidFill>
                  <a:srgbClr val="0000FF"/>
                </a:solidFill>
              </a:rPr>
              <a:t>Systems</a:t>
            </a:r>
            <a:r>
              <a:rPr lang="en-US" sz="1200" dirty="0" smtClean="0"/>
              <a:t>,</a:t>
            </a:r>
            <a:r>
              <a:rPr lang="en-US" sz="1200" dirty="0"/>
              <a:t>” MICRO 2014</a:t>
            </a:r>
            <a:r>
              <a:rPr lang="en-US" sz="1200" dirty="0" smtClean="0"/>
              <a:t>.</a:t>
            </a:r>
          </a:p>
          <a:p>
            <a:pPr>
              <a:buClr>
                <a:srgbClr val="CC9900"/>
              </a:buClr>
              <a:buFont typeface="Wingdings" charset="0"/>
              <a:buChar char="n"/>
            </a:pPr>
            <a:r>
              <a:rPr lang="en-US" sz="1200" dirty="0" smtClean="0"/>
              <a:t>Yoon, Meza+</a:t>
            </a:r>
            <a:r>
              <a:rPr lang="en-US" sz="1200" dirty="0"/>
              <a:t>, “</a:t>
            </a:r>
            <a:r>
              <a:rPr lang="en-US" sz="1200" dirty="0">
                <a:solidFill>
                  <a:srgbClr val="0000FF"/>
                </a:solidFill>
              </a:rPr>
              <a:t>Efficient Data Mapping and Buffering Techniques for Multi-Level Cell Phase-Change </a:t>
            </a:r>
            <a:r>
              <a:rPr lang="en-US" sz="1200" dirty="0" smtClean="0">
                <a:solidFill>
                  <a:srgbClr val="0000FF"/>
                </a:solidFill>
              </a:rPr>
              <a:t>Memories</a:t>
            </a:r>
            <a:r>
              <a:rPr lang="en-US" sz="1200" dirty="0" smtClean="0"/>
              <a:t>,” TACO 2014.</a:t>
            </a:r>
          </a:p>
          <a:p>
            <a:pPr>
              <a:buClr>
                <a:srgbClr val="CC9900"/>
              </a:buClr>
              <a:buFont typeface="Wingdings" charset="0"/>
              <a:buChar char="n"/>
            </a:pPr>
            <a:r>
              <a:rPr lang="en-US" sz="1200" dirty="0" smtClean="0"/>
              <a:t>Ren+, “</a:t>
            </a:r>
            <a:r>
              <a:rPr lang="en-US" sz="1200" dirty="0" smtClean="0">
                <a:solidFill>
                  <a:srgbClr val="0000FF"/>
                </a:solidFill>
              </a:rPr>
              <a:t>ThyNVM: Enabling </a:t>
            </a:r>
            <a:r>
              <a:rPr lang="en-US" sz="1200" dirty="0">
                <a:solidFill>
                  <a:srgbClr val="0000FF"/>
                </a:solidFill>
              </a:rPr>
              <a:t>Software-Transparent </a:t>
            </a:r>
            <a:r>
              <a:rPr lang="en-US" sz="1200" dirty="0" smtClean="0">
                <a:solidFill>
                  <a:srgbClr val="0000FF"/>
                </a:solidFill>
              </a:rPr>
              <a:t>Crash </a:t>
            </a:r>
            <a:r>
              <a:rPr lang="en-US" sz="1200" dirty="0">
                <a:solidFill>
                  <a:srgbClr val="0000FF"/>
                </a:solidFill>
              </a:rPr>
              <a:t>Consistency in Persistent Memory </a:t>
            </a:r>
            <a:r>
              <a:rPr lang="en-US" sz="1200" dirty="0" smtClean="0">
                <a:solidFill>
                  <a:srgbClr val="0000FF"/>
                </a:solidFill>
              </a:rPr>
              <a:t>Systems</a:t>
            </a:r>
            <a:r>
              <a:rPr lang="en-US" sz="1200" dirty="0" smtClean="0"/>
              <a:t>,” MICRO 2015.</a:t>
            </a:r>
          </a:p>
          <a:p>
            <a:pPr>
              <a:buClr>
                <a:srgbClr val="CC9900"/>
              </a:buClr>
              <a:buFont typeface="Wingdings" charset="0"/>
              <a:buChar char="n"/>
            </a:pPr>
            <a:r>
              <a:rPr lang="en-US" sz="1200" dirty="0" err="1" smtClean="0"/>
              <a:t>Chauhan</a:t>
            </a:r>
            <a:r>
              <a:rPr lang="en-US" sz="1200" dirty="0" smtClean="0"/>
              <a:t>+</a:t>
            </a:r>
            <a:r>
              <a:rPr lang="en-US" sz="1200" dirty="0"/>
              <a:t>, “</a:t>
            </a:r>
            <a:r>
              <a:rPr lang="en-US" sz="1200" dirty="0" err="1">
                <a:solidFill>
                  <a:srgbClr val="0000FF"/>
                </a:solidFill>
              </a:rPr>
              <a:t>NVMove</a:t>
            </a:r>
            <a:r>
              <a:rPr lang="en-US" sz="1200" dirty="0">
                <a:solidFill>
                  <a:srgbClr val="0000FF"/>
                </a:solidFill>
              </a:rPr>
              <a:t>: Helping Programmers Move to Byte-Based </a:t>
            </a:r>
            <a:r>
              <a:rPr lang="en-US" sz="1200" dirty="0" smtClean="0">
                <a:solidFill>
                  <a:srgbClr val="0000FF"/>
                </a:solidFill>
              </a:rPr>
              <a:t>Persistence</a:t>
            </a:r>
            <a:r>
              <a:rPr lang="en-US" sz="1200" dirty="0" smtClean="0"/>
              <a:t>,</a:t>
            </a:r>
            <a:r>
              <a:rPr lang="en-US" sz="1200" dirty="0"/>
              <a:t>” INFLOW 2016.</a:t>
            </a:r>
          </a:p>
          <a:p>
            <a:pPr>
              <a:buClr>
                <a:srgbClr val="CC9900"/>
              </a:buClr>
              <a:buFont typeface="Wingdings" charset="0"/>
              <a:buChar char="n"/>
            </a:pPr>
            <a:endParaRPr lang="en-US" sz="2000" dirty="0"/>
          </a:p>
          <a:p>
            <a:pPr lvl="0">
              <a:buClr>
                <a:srgbClr val="CC9900"/>
              </a:buClr>
              <a:buFont typeface="Wingdings" charset="0"/>
              <a:buChar char="n"/>
            </a:pPr>
            <a:endParaRPr lang="en-US" sz="2000" dirty="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41</a:t>
            </a:fld>
            <a:endParaRPr lang="en-US" sz="1600" dirty="0">
              <a:solidFill>
                <a:srgbClr val="000000"/>
              </a:solidFill>
              <a:latin typeface="Garamond" charset="0"/>
            </a:endParaRPr>
          </a:p>
        </p:txBody>
      </p:sp>
    </p:spTree>
    <p:extLst>
      <p:ext uri="{BB962C8B-B14F-4D97-AF65-F5344CB8AC3E}">
        <p14:creationId xmlns:p14="http://schemas.microsoft.com/office/powerpoint/2010/main" val="29298926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8675">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675">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675">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675">
                                            <p:txEl>
                                              <p:pRg st="12" end="12"/>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8675">
                                            <p:txEl>
                                              <p:pRg st="13" end="13"/>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8675">
                                            <p:txEl>
                                              <p:pRg st="14" end="14"/>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8675">
                                            <p:txEl>
                                              <p:pRg st="15" end="15"/>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8675">
                                            <p:txEl>
                                              <p:pRg st="16" end="16"/>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8675">
                                            <p:txEl>
                                              <p:pRg st="17" end="17"/>
                                            </p:txEl>
                                          </p:spTgt>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8675">
                                            <p:txEl>
                                              <p:pRg st="18" end="1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Solution 3: Hybrid Memory </a:t>
            </a:r>
            <a:r>
              <a:rPr lang="en-US"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a:t>Yoon, Meza et al.,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5070391" y="2364939"/>
            <a:ext cx="2741969" cy="369332"/>
          </a:xfrm>
          <a:prstGeom prst="rect">
            <a:avLst/>
          </a:prstGeom>
          <a:noFill/>
        </p:spPr>
        <p:txBody>
          <a:bodyPr wrap="none" rtlCol="0">
            <a:spAutoFit/>
          </a:bodyPr>
          <a:lstStyle/>
          <a:p>
            <a:r>
              <a:rPr lang="en-US" dirty="0" smtClean="0">
                <a:solidFill>
                  <a:srgbClr val="303030"/>
                </a:solidFill>
                <a:latin typeface="Tahoma"/>
              </a:rPr>
              <a:t>Technology X (e.g., PCM)</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
        <p:nvSpPr>
          <p:cNvPr id="16" name="AutoShape 25"/>
          <p:cNvSpPr>
            <a:spLocks noChangeArrowheads="1"/>
          </p:cNvSpPr>
          <p:nvPr/>
        </p:nvSpPr>
        <p:spPr bwMode="auto">
          <a:xfrm>
            <a:off x="1199169" y="1905287"/>
            <a:ext cx="2557463"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7" name="AutoShape 25"/>
          <p:cNvSpPr>
            <a:spLocks noChangeArrowheads="1"/>
          </p:cNvSpPr>
          <p:nvPr/>
        </p:nvSpPr>
        <p:spPr bwMode="auto">
          <a:xfrm>
            <a:off x="3851920" y="1916832"/>
            <a:ext cx="4824536"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193790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4038884187"/>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 </a:t>
            </a:r>
            <a:br>
              <a:rPr lang="en-US" sz="4000" dirty="0" smtClean="0"/>
            </a:br>
            <a:r>
              <a:rPr lang="en-US" sz="4000" dirty="0" smtClean="0"/>
              <a:t>with Hybrid Memory Systems</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 </a:t>
            </a:r>
            <a:r>
              <a:rPr lang="en-US" sz="2400" b="1" dirty="0" smtClean="0">
                <a:solidFill>
                  <a:srgbClr val="1A5712"/>
                </a:solidFill>
                <a:latin typeface="Calibri"/>
              </a:rPr>
              <a:t>[DSN 2014]</a:t>
            </a:r>
            <a:endParaRPr lang="en-US" sz="2400" b="1" dirty="0">
              <a:solidFill>
                <a:srgbClr val="1A5712"/>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43</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workload</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4042588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051720" y="2636912"/>
            <a:ext cx="4968552" cy="2088232"/>
          </a:xfrm>
        </p:spPr>
        <p:txBody>
          <a:bodyPr/>
          <a:lstStyle/>
          <a:p>
            <a:pPr marL="0" indent="0" algn="ctr">
              <a:buNone/>
            </a:pPr>
            <a:r>
              <a:rPr lang="en-US" sz="4000" dirty="0" smtClean="0">
                <a:solidFill>
                  <a:srgbClr val="FF0000"/>
                </a:solidFill>
              </a:rPr>
              <a:t>Providing the Best of</a:t>
            </a:r>
          </a:p>
          <a:p>
            <a:pPr marL="0" indent="0" algn="ctr">
              <a:buNone/>
            </a:pPr>
            <a:r>
              <a:rPr lang="en-US" sz="4000" dirty="0" smtClean="0">
                <a:solidFill>
                  <a:srgbClr val="FF0000"/>
                </a:solidFill>
              </a:rPr>
              <a:t>Multiple Metrics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44</a:t>
            </a:fld>
            <a:endParaRPr lang="en-US"/>
          </a:p>
        </p:txBody>
      </p:sp>
    </p:spTree>
    <p:extLst>
      <p:ext uri="{BB962C8B-B14F-4D97-AF65-F5344CB8AC3E}">
        <p14:creationId xmlns:p14="http://schemas.microsoft.com/office/powerpoint/2010/main" val="18806647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45</a:t>
            </a:fld>
            <a:endParaRPr lang="en-US"/>
          </a:p>
        </p:txBody>
      </p:sp>
      <p:sp>
        <p:nvSpPr>
          <p:cNvPr id="5" name="Content Placeholder 2"/>
          <p:cNvSpPr>
            <a:spLocks noGrp="1"/>
          </p:cNvSpPr>
          <p:nvPr>
            <p:ph idx="1"/>
          </p:nvPr>
        </p:nvSpPr>
        <p:spPr>
          <a:xfrm>
            <a:off x="251520" y="1700808"/>
            <a:ext cx="8352928" cy="2088232"/>
          </a:xfrm>
        </p:spPr>
        <p:txBody>
          <a:bodyPr/>
          <a:lstStyle/>
          <a:p>
            <a:pPr marL="0" indent="0" algn="ctr">
              <a:buNone/>
            </a:pPr>
            <a:r>
              <a:rPr lang="en-US" sz="4000" dirty="0" smtClean="0">
                <a:solidFill>
                  <a:srgbClr val="0000FF"/>
                </a:solidFill>
              </a:rPr>
              <a:t>Heterogeneous Memory Systems</a:t>
            </a:r>
          </a:p>
        </p:txBody>
      </p:sp>
      <p:sp>
        <p:nvSpPr>
          <p:cNvPr id="6" name="Content Placeholder 2"/>
          <p:cNvSpPr txBox="1">
            <a:spLocks/>
          </p:cNvSpPr>
          <p:nvPr/>
        </p:nvSpPr>
        <p:spPr bwMode="auto">
          <a:xfrm>
            <a:off x="683568"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Configurable Memory Systems</a:t>
            </a:r>
          </a:p>
        </p:txBody>
      </p:sp>
    </p:spTree>
    <p:extLst>
      <p:ext uri="{BB962C8B-B14F-4D97-AF65-F5344CB8AC3E}">
        <p14:creationId xmlns:p14="http://schemas.microsoft.com/office/powerpoint/2010/main" val="23284157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228600" y="152400"/>
            <a:ext cx="8915400" cy="1066800"/>
          </a:xfrm>
        </p:spPr>
        <p:txBody>
          <a:bodyPr/>
          <a:lstStyle/>
          <a:p>
            <a:r>
              <a:rPr lang="en-US" dirty="0" smtClean="0"/>
              <a:t>An Orthogonal Issue: Memory Interference</a:t>
            </a:r>
          </a:p>
        </p:txBody>
      </p:sp>
      <p:sp>
        <p:nvSpPr>
          <p:cNvPr id="10268" name="Rectangle 65"/>
          <p:cNvSpPr>
            <a:spLocks noChangeArrowheads="1"/>
          </p:cNvSpPr>
          <p:nvPr/>
        </p:nvSpPr>
        <p:spPr bwMode="auto">
          <a:xfrm>
            <a:off x="5472764" y="1700808"/>
            <a:ext cx="2571768" cy="2928958"/>
          </a:xfrm>
          <a:prstGeom prst="rect">
            <a:avLst/>
          </a:prstGeom>
          <a:noFill/>
          <a:ln w="54864" algn="ctr">
            <a:solidFill>
              <a:schemeClr val="tx1"/>
            </a:solidFill>
            <a:round/>
            <a:headEnd/>
            <a:tailEnd/>
          </a:ln>
        </p:spPr>
        <p:txBody>
          <a:bodyPr anchor="ctr"/>
          <a:lstStyle/>
          <a:p>
            <a:pPr algn="ctr" eaLnBrk="0" hangingPunct="0"/>
            <a:r>
              <a:rPr lang="en-US" sz="3000" dirty="0" smtClean="0">
                <a:solidFill>
                  <a:srgbClr val="000000"/>
                </a:solidFill>
                <a:latin typeface="Tahoma"/>
              </a:rPr>
              <a:t>Main </a:t>
            </a:r>
          </a:p>
          <a:p>
            <a:pPr algn="ctr" eaLnBrk="0" hangingPunct="0"/>
            <a:r>
              <a:rPr lang="en-US" sz="3000" dirty="0" smtClean="0">
                <a:solidFill>
                  <a:srgbClr val="000000"/>
                </a:solidFill>
                <a:latin typeface="Tahoma"/>
              </a:rPr>
              <a:t>Memory</a:t>
            </a:r>
            <a:endParaRPr lang="en-US" sz="3000" dirty="0">
              <a:solidFill>
                <a:srgbClr val="000000"/>
              </a:solidFill>
              <a:latin typeface="Tahoma"/>
            </a:endParaRPr>
          </a:p>
        </p:txBody>
      </p:sp>
      <p:sp>
        <p:nvSpPr>
          <p:cNvPr id="272" name="Left-Right Arrow 271"/>
          <p:cNvSpPr/>
          <p:nvPr/>
        </p:nvSpPr>
        <p:spPr>
          <a:xfrm>
            <a:off x="3686814" y="2876824"/>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solidFill>
                  <a:srgbClr val="000000"/>
                </a:solidFill>
              </a:rPr>
              <a:pPr/>
              <a:t>46</a:t>
            </a:fld>
            <a:endParaRPr lang="en-US" altLang="en-US">
              <a:solidFill>
                <a:srgbClr val="000000"/>
              </a:solidFill>
            </a:endParaRPr>
          </a:p>
        </p:txBody>
      </p:sp>
      <p:sp>
        <p:nvSpPr>
          <p:cNvPr id="60" name="Rectangle 59"/>
          <p:cNvSpPr/>
          <p:nvPr/>
        </p:nvSpPr>
        <p:spPr>
          <a:xfrm>
            <a:off x="1043608"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1" name="Rectangle 60"/>
          <p:cNvSpPr/>
          <p:nvPr/>
        </p:nvSpPr>
        <p:spPr>
          <a:xfrm>
            <a:off x="2400930"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2" name="Rectangle 61"/>
          <p:cNvSpPr/>
          <p:nvPr/>
        </p:nvSpPr>
        <p:spPr>
          <a:xfrm>
            <a:off x="1043608"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3" name="Rectangle 62"/>
          <p:cNvSpPr/>
          <p:nvPr/>
        </p:nvSpPr>
        <p:spPr>
          <a:xfrm>
            <a:off x="2400930"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2" name="TextBox 1"/>
          <p:cNvSpPr txBox="1"/>
          <p:nvPr/>
        </p:nvSpPr>
        <p:spPr>
          <a:xfrm>
            <a:off x="179512" y="5446385"/>
            <a:ext cx="8869761" cy="430887"/>
          </a:xfrm>
          <a:prstGeom prst="rect">
            <a:avLst/>
          </a:prstGeom>
          <a:noFill/>
        </p:spPr>
        <p:txBody>
          <a:bodyPr wrap="none" rtlCol="0">
            <a:spAutoFit/>
          </a:bodyPr>
          <a:lstStyle/>
          <a:p>
            <a:r>
              <a:rPr lang="en-US" sz="2200" dirty="0" smtClean="0">
                <a:solidFill>
                  <a:srgbClr val="0000FF"/>
                </a:solidFill>
              </a:rPr>
              <a:t>Cores’ interfere with each other when accessing shared main memory</a:t>
            </a:r>
            <a:endParaRPr lang="en-US" sz="2200" dirty="0">
              <a:solidFill>
                <a:srgbClr val="0000FF"/>
              </a:solidFill>
            </a:endParaRPr>
          </a:p>
        </p:txBody>
      </p:sp>
      <p:sp>
        <p:nvSpPr>
          <p:cNvPr id="11" name="TextBox 10"/>
          <p:cNvSpPr txBox="1"/>
          <p:nvPr/>
        </p:nvSpPr>
        <p:spPr>
          <a:xfrm>
            <a:off x="251520" y="5878433"/>
            <a:ext cx="8437902" cy="430887"/>
          </a:xfrm>
          <a:prstGeom prst="rect">
            <a:avLst/>
          </a:prstGeom>
          <a:noFill/>
        </p:spPr>
        <p:txBody>
          <a:bodyPr wrap="none" rtlCol="0">
            <a:spAutoFit/>
          </a:bodyPr>
          <a:lstStyle/>
          <a:p>
            <a:r>
              <a:rPr lang="en-US" sz="2200" dirty="0" smtClean="0">
                <a:solidFill>
                  <a:srgbClr val="FF0000"/>
                </a:solidFill>
              </a:rPr>
              <a:t>This is uncontrolled today </a:t>
            </a:r>
            <a:r>
              <a:rPr lang="en-US" sz="2200" dirty="0" smtClean="0">
                <a:solidFill>
                  <a:srgbClr val="FF0000"/>
                </a:solidFill>
                <a:sym typeface="Wingdings"/>
              </a:rPr>
              <a:t> Unpredictable, uncontrollable system</a:t>
            </a:r>
            <a:endParaRPr lang="en-US" sz="2200" dirty="0">
              <a:solidFill>
                <a:srgbClr val="FF0000"/>
              </a:solidFill>
            </a:endParaRPr>
          </a:p>
        </p:txBody>
      </p:sp>
    </p:spTree>
    <p:extLst>
      <p:ext uri="{BB962C8B-B14F-4D97-AF65-F5344CB8AC3E}">
        <p14:creationId xmlns:p14="http://schemas.microsoft.com/office/powerpoint/2010/main" val="29431132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smtClean="0"/>
              <a:t>Goal: Predictable Performance in Complex Systems</a:t>
            </a:r>
            <a:endParaRPr lang="en-US" sz="3400" dirty="0"/>
          </a:p>
        </p:txBody>
      </p:sp>
      <p:sp>
        <p:nvSpPr>
          <p:cNvPr id="3" name="Content Placeholder 2"/>
          <p:cNvSpPr>
            <a:spLocks noGrp="1"/>
          </p:cNvSpPr>
          <p:nvPr>
            <p:ph idx="1"/>
          </p:nvPr>
        </p:nvSpPr>
        <p:spPr>
          <a:xfrm>
            <a:off x="228600" y="4377767"/>
            <a:ext cx="8610600" cy="986115"/>
          </a:xfrm>
        </p:spPr>
        <p:txBody>
          <a:bodyPr/>
          <a:lstStyle/>
          <a:p>
            <a:r>
              <a:rPr lang="en-US" dirty="0" smtClean="0"/>
              <a:t>Heterogeneous agents: CPUs, GPUs, and HWAs </a:t>
            </a:r>
          </a:p>
          <a:p>
            <a:r>
              <a:rPr lang="en-US" dirty="0" smtClean="0"/>
              <a:t>Main memory interference between CPUs, GPUs, HWAs</a:t>
            </a:r>
            <a:endParaRPr lang="en-US" dirty="0"/>
          </a:p>
        </p:txBody>
      </p:sp>
      <p:sp>
        <p:nvSpPr>
          <p:cNvPr id="4" name="Slide Number Placeholder 3"/>
          <p:cNvSpPr>
            <a:spLocks noGrp="1"/>
          </p:cNvSpPr>
          <p:nvPr>
            <p:ph type="sldNum" sz="quarter" idx="11"/>
          </p:nvPr>
        </p:nvSpPr>
        <p:spPr/>
        <p:txBody>
          <a:bodyPr/>
          <a:lstStyle/>
          <a:p>
            <a:fld id="{752AE0C9-F7C4-4547-82DB-A8816991FA84}" type="slidenum">
              <a:rPr lang="en-US" smtClean="0">
                <a:solidFill>
                  <a:srgbClr val="000000"/>
                </a:solidFill>
              </a:rPr>
              <a:pPr/>
              <a:t>47</a:t>
            </a:fld>
            <a:endParaRPr lang="en-US">
              <a:solidFill>
                <a:srgbClr val="000000"/>
              </a:solidFill>
            </a:endParaRPr>
          </a:p>
        </p:txBody>
      </p:sp>
      <p:sp>
        <p:nvSpPr>
          <p:cNvPr id="5" name="Rectangle 4"/>
          <p:cNvSpPr/>
          <p:nvPr/>
        </p:nvSpPr>
        <p:spPr>
          <a:xfrm>
            <a:off x="602125"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6" name="Rectangle 5"/>
          <p:cNvSpPr/>
          <p:nvPr/>
        </p:nvSpPr>
        <p:spPr>
          <a:xfrm>
            <a:off x="1766043"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7" name="Rectangle 6"/>
          <p:cNvSpPr/>
          <p:nvPr/>
        </p:nvSpPr>
        <p:spPr>
          <a:xfrm>
            <a:off x="2910538"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8" name="Rectangle 7"/>
          <p:cNvSpPr/>
          <p:nvPr/>
        </p:nvSpPr>
        <p:spPr>
          <a:xfrm>
            <a:off x="4049057"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9" name="Rectangle 8"/>
          <p:cNvSpPr/>
          <p:nvPr/>
        </p:nvSpPr>
        <p:spPr>
          <a:xfrm>
            <a:off x="602125" y="2241176"/>
            <a:ext cx="4473391" cy="37353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Shared Cache</a:t>
            </a:r>
            <a:endParaRPr lang="en-US" dirty="0">
              <a:solidFill>
                <a:srgbClr val="FFFFFF"/>
              </a:solidFill>
              <a:latin typeface="Tahoma"/>
            </a:endParaRPr>
          </a:p>
        </p:txBody>
      </p:sp>
      <p:sp>
        <p:nvSpPr>
          <p:cNvPr id="10" name="Rectangle 9"/>
          <p:cNvSpPr/>
          <p:nvPr/>
        </p:nvSpPr>
        <p:spPr>
          <a:xfrm>
            <a:off x="5283201" y="1268761"/>
            <a:ext cx="1026459" cy="1345946"/>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GPU</a:t>
            </a:r>
            <a:endParaRPr lang="en-US" dirty="0">
              <a:solidFill>
                <a:srgbClr val="FFFFFF"/>
              </a:solidFill>
              <a:latin typeface="Tahoma"/>
            </a:endParaRPr>
          </a:p>
        </p:txBody>
      </p:sp>
      <p:sp>
        <p:nvSpPr>
          <p:cNvPr id="11" name="Rectangle 10"/>
          <p:cNvSpPr/>
          <p:nvPr/>
        </p:nvSpPr>
        <p:spPr>
          <a:xfrm>
            <a:off x="6413495"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2" name="Rectangle 11"/>
          <p:cNvSpPr/>
          <p:nvPr/>
        </p:nvSpPr>
        <p:spPr>
          <a:xfrm>
            <a:off x="7567700"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3" name="Rectangle 12"/>
          <p:cNvSpPr/>
          <p:nvPr/>
        </p:nvSpPr>
        <p:spPr>
          <a:xfrm>
            <a:off x="602125" y="3033059"/>
            <a:ext cx="7992034" cy="373529"/>
          </a:xfrm>
          <a:prstGeom prst="rect">
            <a:avLst/>
          </a:prstGeom>
          <a:solidFill>
            <a:srgbClr val="FF66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Memory Controllers</a:t>
            </a:r>
            <a:endParaRPr lang="en-US" dirty="0">
              <a:solidFill>
                <a:srgbClr val="FFFFFF"/>
              </a:solidFill>
              <a:latin typeface="Tahoma"/>
            </a:endParaRPr>
          </a:p>
        </p:txBody>
      </p:sp>
      <p:sp>
        <p:nvSpPr>
          <p:cNvPr id="14" name="Rectangle 13"/>
          <p:cNvSpPr/>
          <p:nvPr/>
        </p:nvSpPr>
        <p:spPr>
          <a:xfrm>
            <a:off x="2290474" y="3788485"/>
            <a:ext cx="4681076" cy="373529"/>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Memories</a:t>
            </a:r>
            <a:endParaRPr lang="en-US" dirty="0">
              <a:solidFill>
                <a:srgbClr val="FFFFFF"/>
              </a:solidFill>
              <a:latin typeface="Tahoma"/>
            </a:endParaRPr>
          </a:p>
        </p:txBody>
      </p:sp>
      <p:cxnSp>
        <p:nvCxnSpPr>
          <p:cNvPr id="16" name="Straight Arrow Connector 15"/>
          <p:cNvCxnSpPr>
            <a:stCxn id="5" idx="2"/>
          </p:cNvCxnSpPr>
          <p:nvPr/>
        </p:nvCxnSpPr>
        <p:spPr>
          <a:xfrm>
            <a:off x="1115355"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a:off x="228031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40807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a:off x="454599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2910538" y="261470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a:off x="5785818"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69267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0951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4678378" y="3406588"/>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a:off x="266544" y="5367350"/>
            <a:ext cx="8605240" cy="830997"/>
          </a:xfrm>
          <a:prstGeom prst="rect">
            <a:avLst/>
          </a:prstGeom>
          <a:noFill/>
        </p:spPr>
        <p:txBody>
          <a:bodyPr wrap="none" rtlCol="0">
            <a:spAutoFit/>
          </a:bodyPr>
          <a:lstStyle/>
          <a:p>
            <a:pPr algn="ctr" defTabSz="457200"/>
            <a:r>
              <a:rPr lang="en-US" sz="2400" dirty="0" smtClean="0">
                <a:solidFill>
                  <a:srgbClr val="FF0000"/>
                </a:solidFill>
                <a:latin typeface="Tahoma"/>
              </a:rPr>
              <a:t>How to allocate resources to heterogeneous agents</a:t>
            </a:r>
          </a:p>
          <a:p>
            <a:pPr algn="ctr" defTabSz="457200"/>
            <a:r>
              <a:rPr lang="en-US" sz="2400" dirty="0" smtClean="0">
                <a:solidFill>
                  <a:srgbClr val="FF0000"/>
                </a:solidFill>
                <a:latin typeface="Tahoma"/>
              </a:rPr>
              <a:t>to mitigate interference and provide predictable performance? </a:t>
            </a:r>
            <a:endParaRPr lang="en-US" sz="2400" dirty="0">
              <a:solidFill>
                <a:srgbClr val="FF0000"/>
              </a:solidFill>
              <a:latin typeface="Tahoma"/>
            </a:endParaRPr>
          </a:p>
        </p:txBody>
      </p:sp>
      <p:sp>
        <p:nvSpPr>
          <p:cNvPr id="28" name="Rectangle 27"/>
          <p:cNvSpPr/>
          <p:nvPr/>
        </p:nvSpPr>
        <p:spPr>
          <a:xfrm>
            <a:off x="179512" y="2824344"/>
            <a:ext cx="8712968" cy="79208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18663085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74625"/>
            <a:ext cx="8915400" cy="5046663"/>
          </a:xfrm>
        </p:spPr>
        <p:txBody>
          <a:bodyPr/>
          <a:lstStyle/>
          <a:p>
            <a:r>
              <a:rPr lang="en-US" dirty="0" smtClean="0">
                <a:latin typeface="Tahoma" charset="0"/>
                <a:sym typeface="Wingdings" charset="0"/>
              </a:rPr>
              <a:t>Solution</a:t>
            </a:r>
            <a:r>
              <a:rPr lang="en-US" dirty="0">
                <a:latin typeface="Tahoma" charset="0"/>
                <a:sym typeface="Wingdings" charset="0"/>
              </a:rPr>
              <a:t>: </a:t>
            </a:r>
            <a:r>
              <a:rPr lang="en-US" dirty="0" smtClean="0">
                <a:solidFill>
                  <a:srgbClr val="0000FF"/>
                </a:solidFill>
                <a:latin typeface="Tahoma" charset="0"/>
                <a:sym typeface="Wingdings" charset="0"/>
              </a:rPr>
              <a:t>QoS-Aware Memory Systems</a:t>
            </a:r>
            <a:endParaRPr lang="en-US" dirty="0">
              <a:solidFill>
                <a:srgbClr val="0000FF"/>
              </a:solidFill>
              <a:latin typeface="Tahoma" charset="0"/>
              <a:sym typeface="Wingdings" charset="0"/>
            </a:endParaRPr>
          </a:p>
          <a:p>
            <a:pPr lvl="1"/>
            <a:endParaRPr lang="en-US" dirty="0" smtClean="0">
              <a:solidFill>
                <a:srgbClr val="008000"/>
              </a:solidFill>
              <a:latin typeface="Tahoma" charset="0"/>
              <a:ea typeface="ＭＳ Ｐゴシック" charset="0"/>
              <a:sym typeface="Wingdings" charset="0"/>
            </a:endParaRPr>
          </a:p>
          <a:p>
            <a:r>
              <a:rPr lang="en-US" dirty="0" smtClean="0">
                <a:solidFill>
                  <a:srgbClr val="FF0000"/>
                </a:solidFill>
                <a:latin typeface="Tahoma" charset="0"/>
                <a:ea typeface="ＭＳ Ｐゴシック" charset="0"/>
                <a:sym typeface="Wingdings" charset="0"/>
              </a:rPr>
              <a:t>Hardware provides </a:t>
            </a:r>
            <a:r>
              <a:rPr lang="en-US" dirty="0">
                <a:solidFill>
                  <a:srgbClr val="008000"/>
                </a:solidFill>
                <a:latin typeface="Tahoma" charset="0"/>
                <a:ea typeface="ＭＳ Ｐゴシック" charset="0"/>
                <a:sym typeface="Wingdings" charset="0"/>
              </a:rPr>
              <a:t>a configurable </a:t>
            </a:r>
            <a:r>
              <a:rPr lang="en-US" dirty="0" smtClean="0">
                <a:solidFill>
                  <a:srgbClr val="008000"/>
                </a:solidFill>
                <a:latin typeface="Tahoma" charset="0"/>
                <a:ea typeface="ＭＳ Ｐゴシック" charset="0"/>
                <a:sym typeface="Wingdings" charset="0"/>
              </a:rPr>
              <a:t>QoS substrate </a:t>
            </a:r>
            <a:endParaRPr lang="en-US" dirty="0">
              <a:solidFill>
                <a:srgbClr val="008000"/>
              </a:solidFill>
              <a:latin typeface="Tahoma" charset="0"/>
              <a:ea typeface="ＭＳ Ｐゴシック" charset="0"/>
              <a:sym typeface="Wingdings" charset="0"/>
            </a:endParaRPr>
          </a:p>
          <a:p>
            <a:pPr lvl="1"/>
            <a:r>
              <a:rPr lang="en-US" dirty="0">
                <a:latin typeface="Tahoma" charset="0"/>
                <a:ea typeface="ＭＳ Ｐゴシック" charset="0"/>
                <a:sym typeface="Wingdings" charset="0"/>
              </a:rPr>
              <a:t>Application-aware memory scheduling, partitioning, throttling</a:t>
            </a:r>
          </a:p>
          <a:p>
            <a:pPr lvl="1"/>
            <a:endParaRPr lang="en-US" dirty="0" smtClean="0">
              <a:solidFill>
                <a:srgbClr val="008000"/>
              </a:solidFill>
              <a:latin typeface="Tahoma" charset="0"/>
              <a:ea typeface="ＭＳ Ｐゴシック" charset="0"/>
              <a:sym typeface="Wingdings" charset="0"/>
            </a:endParaRPr>
          </a:p>
          <a:p>
            <a:r>
              <a:rPr lang="en-US" dirty="0" smtClean="0">
                <a:solidFill>
                  <a:srgbClr val="FF0000"/>
                </a:solidFill>
                <a:latin typeface="Tahoma" charset="0"/>
                <a:ea typeface="ＭＳ Ｐゴシック" charset="0"/>
                <a:sym typeface="Wingdings" charset="0"/>
              </a:rPr>
              <a:t>Software configures </a:t>
            </a:r>
            <a:r>
              <a:rPr lang="en-US" dirty="0">
                <a:solidFill>
                  <a:srgbClr val="008000"/>
                </a:solidFill>
                <a:latin typeface="Tahoma" charset="0"/>
                <a:ea typeface="ＭＳ Ｐゴシック" charset="0"/>
                <a:sym typeface="Wingdings" charset="0"/>
              </a:rPr>
              <a:t>the </a:t>
            </a:r>
            <a:r>
              <a:rPr lang="en-US" dirty="0" smtClean="0">
                <a:solidFill>
                  <a:srgbClr val="008000"/>
                </a:solidFill>
                <a:latin typeface="Tahoma" charset="0"/>
                <a:ea typeface="ＭＳ Ｐゴシック" charset="0"/>
                <a:sym typeface="Wingdings" charset="0"/>
              </a:rPr>
              <a:t>substrate to </a:t>
            </a:r>
            <a:r>
              <a:rPr lang="en-US" dirty="0">
                <a:solidFill>
                  <a:srgbClr val="008000"/>
                </a:solidFill>
                <a:latin typeface="Tahoma" charset="0"/>
                <a:ea typeface="ＭＳ Ｐゴシック" charset="0"/>
                <a:sym typeface="Wingdings" charset="0"/>
              </a:rPr>
              <a:t>satisfy </a:t>
            </a:r>
            <a:r>
              <a:rPr lang="en-US" dirty="0" smtClean="0">
                <a:solidFill>
                  <a:srgbClr val="008000"/>
                </a:solidFill>
                <a:latin typeface="Tahoma" charset="0"/>
                <a:ea typeface="ＭＳ Ｐゴシック" charset="0"/>
                <a:sym typeface="Wingdings" charset="0"/>
              </a:rPr>
              <a:t>various QoS goals</a:t>
            </a:r>
          </a:p>
          <a:p>
            <a:pPr lvl="1"/>
            <a:endParaRPr lang="en-US" dirty="0">
              <a:latin typeface="Tahoma" charset="0"/>
              <a:ea typeface="ＭＳ Ｐゴシック" charset="0"/>
              <a:sym typeface="Wingdings" charset="0"/>
            </a:endParaRPr>
          </a:p>
          <a:p>
            <a:r>
              <a:rPr lang="en-US" dirty="0" smtClean="0">
                <a:latin typeface="Tahoma" charset="0"/>
                <a:ea typeface="ＭＳ Ｐゴシック" charset="0"/>
                <a:sym typeface="Wingdings" charset="0"/>
              </a:rPr>
              <a:t>QoS-aware memory systems provide predictable </a:t>
            </a:r>
            <a:r>
              <a:rPr lang="en-US" dirty="0">
                <a:latin typeface="Tahoma" charset="0"/>
                <a:ea typeface="ＭＳ Ｐゴシック" charset="0"/>
                <a:sym typeface="Wingdings" charset="0"/>
              </a:rPr>
              <a:t>performance </a:t>
            </a:r>
            <a:r>
              <a:rPr lang="en-US" dirty="0" smtClean="0">
                <a:latin typeface="Tahoma" charset="0"/>
                <a:ea typeface="ＭＳ Ｐゴシック" charset="0"/>
                <a:sym typeface="Wingdings" charset="0"/>
              </a:rPr>
              <a:t>and higher efficiency</a:t>
            </a:r>
          </a:p>
          <a:p>
            <a:endParaRPr lang="en-US" dirty="0">
              <a:latin typeface="Tahoma" charset="0"/>
              <a:sym typeface="Wingdings" charset="0"/>
            </a:endParaRPr>
          </a:p>
          <a:p>
            <a:pPr marL="0" indent="0">
              <a:buNone/>
            </a:pPr>
            <a:r>
              <a:rPr lang="en-US" sz="1600" dirty="0"/>
              <a:t>Subramanian et al., “</a:t>
            </a:r>
            <a:r>
              <a:rPr lang="en-US" sz="1600" dirty="0">
                <a:solidFill>
                  <a:srgbClr val="0000FF"/>
                </a:solidFill>
              </a:rPr>
              <a:t>MISE: Providing Performance Predictability and Improving Fairness in Shared Main Memory Systems</a:t>
            </a:r>
            <a:r>
              <a:rPr lang="en-US" sz="1600" dirty="0"/>
              <a:t>,” HPCA 2013.</a:t>
            </a:r>
          </a:p>
          <a:p>
            <a:pPr marL="0" indent="0">
              <a:buNone/>
            </a:pPr>
            <a:r>
              <a:rPr lang="en-US" sz="1600" dirty="0"/>
              <a:t>Subramanian et al., “</a:t>
            </a:r>
            <a:r>
              <a:rPr lang="en-US" sz="1600" dirty="0">
                <a:solidFill>
                  <a:srgbClr val="0000FF"/>
                </a:solidFill>
              </a:rPr>
              <a:t>The Application Slowdown Model</a:t>
            </a:r>
            <a:r>
              <a:rPr lang="en-US" sz="1600" dirty="0"/>
              <a:t>,” MICRO 2015.</a:t>
            </a:r>
          </a:p>
          <a:p>
            <a:endParaRPr lang="en-US" dirty="0">
              <a:latin typeface="Tahoma" charset="0"/>
            </a:endParaRPr>
          </a:p>
        </p:txBody>
      </p:sp>
      <p:sp>
        <p:nvSpPr>
          <p:cNvPr id="20482" name="Title 3"/>
          <p:cNvSpPr>
            <a:spLocks noGrp="1"/>
          </p:cNvSpPr>
          <p:nvPr>
            <p:ph type="title"/>
          </p:nvPr>
        </p:nvSpPr>
        <p:spPr>
          <a:xfrm>
            <a:off x="228600" y="152400"/>
            <a:ext cx="8915400" cy="1066800"/>
          </a:xfrm>
        </p:spPr>
        <p:txBody>
          <a:bodyPr/>
          <a:lstStyle/>
          <a:p>
            <a:r>
              <a:rPr lang="en-US" dirty="0" smtClean="0">
                <a:latin typeface="Garamond" charset="0"/>
              </a:rPr>
              <a:t>QoS-Aware Memory Systems</a:t>
            </a:r>
            <a:endParaRPr lang="en-US" dirty="0">
              <a:latin typeface="Garamond" charset="0"/>
            </a:endParaRPr>
          </a:p>
        </p:txBody>
      </p:sp>
    </p:spTree>
    <p:extLst>
      <p:ext uri="{BB962C8B-B14F-4D97-AF65-F5344CB8AC3E}">
        <p14:creationId xmlns:p14="http://schemas.microsoft.com/office/powerpoint/2010/main" val="18274933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051720" y="2132856"/>
            <a:ext cx="4968552" cy="2088232"/>
          </a:xfrm>
        </p:spPr>
        <p:txBody>
          <a:bodyPr/>
          <a:lstStyle/>
          <a:p>
            <a:pPr marL="0" indent="0" algn="ctr">
              <a:buNone/>
            </a:pPr>
            <a:r>
              <a:rPr lang="en-US" sz="4000" dirty="0" smtClean="0">
                <a:solidFill>
                  <a:srgbClr val="FF0000"/>
                </a:solidFill>
              </a:rPr>
              <a:t>Strong </a:t>
            </a:r>
          </a:p>
          <a:p>
            <a:pPr marL="0" indent="0" algn="ctr">
              <a:buNone/>
            </a:pPr>
            <a:r>
              <a:rPr lang="en-US" sz="4000" dirty="0" smtClean="0">
                <a:solidFill>
                  <a:srgbClr val="FF0000"/>
                </a:solidFill>
              </a:rPr>
              <a:t>Memory Service</a:t>
            </a:r>
          </a:p>
          <a:p>
            <a:pPr marL="0" indent="0" algn="ctr">
              <a:buNone/>
            </a:pPr>
            <a:r>
              <a:rPr lang="en-US" sz="4000" dirty="0" smtClean="0">
                <a:solidFill>
                  <a:srgbClr val="FF0000"/>
                </a:solidFill>
              </a:rPr>
              <a:t> Guarantees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49</a:t>
            </a:fld>
            <a:endParaRPr lang="en-US"/>
          </a:p>
        </p:txBody>
      </p:sp>
    </p:spTree>
    <p:extLst>
      <p:ext uri="{BB962C8B-B14F-4D97-AF65-F5344CB8AC3E}">
        <p14:creationId xmlns:p14="http://schemas.microsoft.com/office/powerpoint/2010/main" val="31981172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FF"/>
                </a:solidFill>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5</a:t>
            </a:fld>
            <a:endParaRPr lang="en-US" sz="1600">
              <a:solidFill>
                <a:srgbClr val="000000"/>
              </a:solidFill>
              <a:latin typeface="Garamond" charset="0"/>
            </a:endParaRPr>
          </a:p>
        </p:txBody>
      </p:sp>
    </p:spTree>
    <p:extLst>
      <p:ext uri="{BB962C8B-B14F-4D97-AF65-F5344CB8AC3E}">
        <p14:creationId xmlns:p14="http://schemas.microsoft.com/office/powerpoint/2010/main" val="40336747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50</a:t>
            </a:fld>
            <a:endParaRPr lang="en-US"/>
          </a:p>
        </p:txBody>
      </p:sp>
      <p:sp>
        <p:nvSpPr>
          <p:cNvPr id="5" name="Content Placeholder 2"/>
          <p:cNvSpPr>
            <a:spLocks noGrp="1"/>
          </p:cNvSpPr>
          <p:nvPr>
            <p:ph idx="1"/>
          </p:nvPr>
        </p:nvSpPr>
        <p:spPr>
          <a:xfrm>
            <a:off x="251520" y="1700808"/>
            <a:ext cx="8352928" cy="2088232"/>
          </a:xfrm>
        </p:spPr>
        <p:txBody>
          <a:bodyPr/>
          <a:lstStyle/>
          <a:p>
            <a:pPr marL="0" indent="0" algn="ctr">
              <a:buNone/>
            </a:pPr>
            <a:r>
              <a:rPr lang="en-US" sz="4000" dirty="0" smtClean="0">
                <a:solidFill>
                  <a:srgbClr val="0000FF"/>
                </a:solidFill>
              </a:rPr>
              <a:t>Predictable Memory Management</a:t>
            </a:r>
          </a:p>
        </p:txBody>
      </p:sp>
      <p:sp>
        <p:nvSpPr>
          <p:cNvPr id="6" name="Content Placeholder 2"/>
          <p:cNvSpPr txBox="1">
            <a:spLocks/>
          </p:cNvSpPr>
          <p:nvPr/>
        </p:nvSpPr>
        <p:spPr bwMode="auto">
          <a:xfrm>
            <a:off x="683568"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Programmable Memory Systems</a:t>
            </a:r>
          </a:p>
        </p:txBody>
      </p:sp>
    </p:spTree>
    <p:extLst>
      <p:ext uri="{BB962C8B-B14F-4D97-AF65-F5344CB8AC3E}">
        <p14:creationId xmlns:p14="http://schemas.microsoft.com/office/powerpoint/2010/main" val="1914363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Some Promising Directions</a:t>
            </a:r>
            <a:endParaRPr lang="en-US" dirty="0"/>
          </a:p>
        </p:txBody>
      </p:sp>
      <p:sp>
        <p:nvSpPr>
          <p:cNvPr id="3" name="Content Placeholder 2"/>
          <p:cNvSpPr>
            <a:spLocks noGrp="1"/>
          </p:cNvSpPr>
          <p:nvPr>
            <p:ph idx="1"/>
          </p:nvPr>
        </p:nvSpPr>
        <p:spPr>
          <a:xfrm>
            <a:off x="228600" y="908720"/>
            <a:ext cx="8915400" cy="5193723"/>
          </a:xfrm>
        </p:spPr>
        <p:txBody>
          <a:bodyPr/>
          <a:lstStyle/>
          <a:p>
            <a:endParaRPr lang="en-US" sz="1200" dirty="0">
              <a:solidFill>
                <a:srgbClr val="0000FF"/>
              </a:solidFill>
            </a:endParaRPr>
          </a:p>
          <a:p>
            <a:r>
              <a:rPr lang="en-US" dirty="0">
                <a:solidFill>
                  <a:srgbClr val="0000FF"/>
                </a:solidFill>
              </a:rPr>
              <a:t>New memory architectures</a:t>
            </a:r>
          </a:p>
          <a:p>
            <a:pPr lvl="1"/>
            <a:r>
              <a:rPr lang="en-US" sz="1900" dirty="0" smtClean="0">
                <a:solidFill>
                  <a:schemeClr val="accent2">
                    <a:lumMod val="75000"/>
                  </a:schemeClr>
                </a:solidFill>
              </a:rPr>
              <a:t>Memory</a:t>
            </a:r>
            <a:r>
              <a:rPr lang="en-US" sz="1900" dirty="0">
                <a:solidFill>
                  <a:schemeClr val="accent2">
                    <a:lumMod val="75000"/>
                  </a:schemeClr>
                </a:solidFill>
              </a:rPr>
              <a:t>-centric system design</a:t>
            </a:r>
          </a:p>
          <a:p>
            <a:pPr marL="0" indent="0">
              <a:buNone/>
            </a:pPr>
            <a:endParaRPr lang="en-US" dirty="0">
              <a:solidFill>
                <a:srgbClr val="0000FF"/>
              </a:solidFill>
            </a:endParaRPr>
          </a:p>
          <a:p>
            <a:pPr marL="0" indent="0">
              <a:buNone/>
            </a:pPr>
            <a:endParaRPr lang="en-US" dirty="0" smtClean="0">
              <a:solidFill>
                <a:srgbClr val="0000FF"/>
              </a:solidFill>
            </a:endParaRPr>
          </a:p>
          <a:p>
            <a:r>
              <a:rPr lang="en-US" dirty="0" smtClean="0">
                <a:solidFill>
                  <a:srgbClr val="0000FF"/>
                </a:solidFill>
              </a:rPr>
              <a:t>Enabling and exploiting emerging </a:t>
            </a:r>
            <a:r>
              <a:rPr lang="en-US" dirty="0">
                <a:solidFill>
                  <a:srgbClr val="0000FF"/>
                </a:solidFill>
              </a:rPr>
              <a:t>NVM technologies </a:t>
            </a:r>
          </a:p>
          <a:p>
            <a:pPr lvl="1"/>
            <a:r>
              <a:rPr lang="en-US" sz="1900" dirty="0">
                <a:solidFill>
                  <a:srgbClr val="2C6123"/>
                </a:solidFill>
              </a:rPr>
              <a:t>Hybrid memory systems </a:t>
            </a:r>
          </a:p>
          <a:p>
            <a:pPr lvl="1"/>
            <a:r>
              <a:rPr lang="en-US" sz="1900" dirty="0" smtClean="0">
                <a:solidFill>
                  <a:srgbClr val="2C6123"/>
                </a:solidFill>
              </a:rPr>
              <a:t>Unified interface to all data</a:t>
            </a:r>
          </a:p>
          <a:p>
            <a:endParaRPr lang="en-US" dirty="0" smtClean="0">
              <a:solidFill>
                <a:srgbClr val="2C6123"/>
              </a:solidFill>
            </a:endParaRPr>
          </a:p>
          <a:p>
            <a:endParaRPr lang="en-US" dirty="0">
              <a:solidFill>
                <a:srgbClr val="2C6123"/>
              </a:solidFill>
            </a:endParaRPr>
          </a:p>
          <a:p>
            <a:r>
              <a:rPr lang="en-US" dirty="0" smtClean="0">
                <a:solidFill>
                  <a:srgbClr val="0000FF"/>
                </a:solidFill>
              </a:rPr>
              <a:t>System-level QoS and predictability</a:t>
            </a:r>
          </a:p>
          <a:p>
            <a:pPr lvl="1"/>
            <a:r>
              <a:rPr lang="en-US" sz="1900" dirty="0">
                <a:solidFill>
                  <a:srgbClr val="008000"/>
                </a:solidFill>
              </a:rPr>
              <a:t>Predictable systems with configurable QoS</a:t>
            </a:r>
          </a:p>
          <a:p>
            <a:pPr lvl="1"/>
            <a:endParaRPr lang="en-US" dirty="0">
              <a:solidFill>
                <a:srgbClr val="0000FF"/>
              </a:solidFill>
            </a:endParaRPr>
          </a:p>
          <a:p>
            <a:endParaRPr lang="en-US" sz="1600" dirty="0" smtClean="0">
              <a:solidFill>
                <a:srgbClr val="2C6123"/>
              </a:solidFill>
            </a:endParaRPr>
          </a:p>
          <a:p>
            <a:endParaRPr lang="en-US" sz="1600" dirty="0">
              <a:solidFill>
                <a:srgbClr val="2C6123"/>
              </a:solidFill>
            </a:endParaRPr>
          </a:p>
          <a:p>
            <a:endParaRPr lang="en-US" sz="1600" dirty="0" smtClean="0">
              <a:solidFill>
                <a:srgbClr val="2C6123"/>
              </a:solidFill>
            </a:endParaRPr>
          </a:p>
          <a:p>
            <a:pPr lvl="1"/>
            <a:endParaRPr lang="en-US" sz="15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51</a:t>
            </a:fld>
            <a:endParaRPr lang="en-US"/>
          </a:p>
        </p:txBody>
      </p:sp>
    </p:spTree>
    <p:extLst>
      <p:ext uri="{BB962C8B-B14F-4D97-AF65-F5344CB8AC3E}">
        <p14:creationId xmlns:p14="http://schemas.microsoft.com/office/powerpoint/2010/main" val="2546589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000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52</a:t>
            </a:fld>
            <a:endParaRPr lang="en-US" sz="1600">
              <a:solidFill>
                <a:srgbClr val="000000"/>
              </a:solidFill>
              <a:latin typeface="Garamond" charset="0"/>
            </a:endParaRPr>
          </a:p>
        </p:txBody>
      </p:sp>
    </p:spTree>
    <p:extLst>
      <p:ext uri="{BB962C8B-B14F-4D97-AF65-F5344CB8AC3E}">
        <p14:creationId xmlns:p14="http://schemas.microsoft.com/office/powerpoint/2010/main" val="4264700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Compute-capable memory</a:t>
            </a:r>
          </a:p>
          <a:p>
            <a:endParaRPr lang="en-US" sz="2000" dirty="0" smtClean="0"/>
          </a:p>
          <a:p>
            <a:r>
              <a:rPr lang="en-US" dirty="0" smtClean="0"/>
              <a:t>Refresh</a:t>
            </a:r>
          </a:p>
          <a:p>
            <a:endParaRPr lang="en-US" sz="2000" dirty="0" smtClean="0"/>
          </a:p>
          <a:p>
            <a:r>
              <a:rPr lang="en-US" dirty="0" smtClean="0"/>
              <a:t>Reliability</a:t>
            </a:r>
          </a:p>
          <a:p>
            <a:endParaRPr lang="en-US" sz="2000" dirty="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53</a:t>
            </a:fld>
            <a:endParaRPr lang="en-US" altLang="en-US"/>
          </a:p>
        </p:txBody>
      </p:sp>
      <p:sp>
        <p:nvSpPr>
          <p:cNvPr id="5" name="Rectangle 4"/>
          <p:cNvSpPr/>
          <p:nvPr/>
        </p:nvSpPr>
        <p:spPr>
          <a:xfrm>
            <a:off x="551882" y="1052735"/>
            <a:ext cx="373208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5999128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In-Memory Computation Today?</a:t>
            </a:r>
            <a:endParaRPr lang="en-US" dirty="0"/>
          </a:p>
        </p:txBody>
      </p:sp>
      <p:sp>
        <p:nvSpPr>
          <p:cNvPr id="3" name="Content Placeholder 2"/>
          <p:cNvSpPr>
            <a:spLocks noGrp="1"/>
          </p:cNvSpPr>
          <p:nvPr>
            <p:ph idx="1"/>
          </p:nvPr>
        </p:nvSpPr>
        <p:spPr/>
        <p:txBody>
          <a:bodyPr/>
          <a:lstStyle/>
          <a:p>
            <a:r>
              <a:rPr lang="en-US" dirty="0" smtClean="0">
                <a:solidFill>
                  <a:srgbClr val="FF0000"/>
                </a:solidFill>
              </a:rPr>
              <a:t>Push from Technology</a:t>
            </a:r>
          </a:p>
          <a:p>
            <a:pPr lvl="1"/>
            <a:r>
              <a:rPr lang="en-US" dirty="0" smtClean="0">
                <a:solidFill>
                  <a:srgbClr val="0000FF"/>
                </a:solidFill>
              </a:rPr>
              <a:t>DRAM Scaling at jeopardy </a:t>
            </a:r>
          </a:p>
          <a:p>
            <a:pPr marL="344487" lvl="1" indent="0">
              <a:buNone/>
            </a:pPr>
            <a:r>
              <a:rPr lang="en-US" dirty="0">
                <a:sym typeface="Wingdings"/>
              </a:rPr>
              <a:t> </a:t>
            </a:r>
            <a:r>
              <a:rPr lang="en-US" dirty="0" smtClean="0">
                <a:sym typeface="Wingdings"/>
              </a:rPr>
              <a:t>   Controllers close to DRAM</a:t>
            </a:r>
          </a:p>
          <a:p>
            <a:pPr marL="344487" lvl="1" indent="0">
              <a:buNone/>
            </a:pPr>
            <a:r>
              <a:rPr lang="en-US" dirty="0">
                <a:sym typeface="Wingdings"/>
              </a:rPr>
              <a:t> </a:t>
            </a:r>
            <a:r>
              <a:rPr lang="en-US" dirty="0" smtClean="0">
                <a:sym typeface="Wingdings"/>
              </a:rPr>
              <a:t>   Industry open to new memory architectures</a:t>
            </a:r>
          </a:p>
          <a:p>
            <a:pPr lvl="1"/>
            <a:endParaRPr lang="en-US" dirty="0" smtClean="0"/>
          </a:p>
          <a:p>
            <a:endParaRPr lang="en-US" dirty="0">
              <a:solidFill>
                <a:srgbClr val="FF0000"/>
              </a:solidFill>
            </a:endParaRPr>
          </a:p>
          <a:p>
            <a:endParaRPr lang="en-US" dirty="0" smtClean="0">
              <a:solidFill>
                <a:srgbClr val="FF0000"/>
              </a:solidFill>
            </a:endParaRPr>
          </a:p>
          <a:p>
            <a:r>
              <a:rPr lang="en-US" dirty="0" smtClean="0">
                <a:solidFill>
                  <a:srgbClr val="FF0000"/>
                </a:solidFill>
              </a:rPr>
              <a:t>Pull from Systems and Applications</a:t>
            </a:r>
          </a:p>
          <a:p>
            <a:pPr lvl="1"/>
            <a:r>
              <a:rPr lang="en-US" dirty="0" smtClean="0">
                <a:solidFill>
                  <a:srgbClr val="0000FF"/>
                </a:solidFill>
              </a:rPr>
              <a:t>Data access is a major system and application bottleneck</a:t>
            </a:r>
          </a:p>
          <a:p>
            <a:pPr lvl="1"/>
            <a:r>
              <a:rPr lang="en-US" dirty="0" smtClean="0">
                <a:solidFill>
                  <a:srgbClr val="0000FF"/>
                </a:solidFill>
              </a:rPr>
              <a:t>Systems are energy limited</a:t>
            </a:r>
          </a:p>
          <a:p>
            <a:pPr lvl="1"/>
            <a:r>
              <a:rPr lang="en-US" dirty="0" smtClean="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54</a:t>
            </a:fld>
            <a:endParaRPr lang="en-US" altLang="en-US"/>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712" y="1250038"/>
            <a:ext cx="5040560" cy="361912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pic>
        <p:nvPicPr>
          <p:cNvPr id="8" name="Picture 7"/>
          <p:cNvPicPr>
            <a:picLocks noChangeAspect="1"/>
          </p:cNvPicPr>
          <p:nvPr/>
        </p:nvPicPr>
        <p:blipFill>
          <a:blip r:embed="rId5"/>
          <a:stretch>
            <a:fillRect/>
          </a:stretch>
        </p:blipFill>
        <p:spPr>
          <a:xfrm>
            <a:off x="3923928" y="980728"/>
            <a:ext cx="5076056" cy="3320928"/>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smtClean="0">
                <a:solidFill>
                  <a:schemeClr val="bg1"/>
                </a:solidFill>
              </a:rPr>
              <a:t>Dally, </a:t>
            </a:r>
            <a:r>
              <a:rPr lang="en-US" sz="1400" dirty="0" err="1" smtClean="0">
                <a:solidFill>
                  <a:schemeClr val="bg1"/>
                </a:solidFill>
              </a:rPr>
              <a:t>HiPEAC</a:t>
            </a:r>
            <a:r>
              <a:rPr lang="en-US" sz="1400" dirty="0" smtClean="0">
                <a:solidFill>
                  <a:schemeClr val="bg1"/>
                </a:solidFill>
              </a:rPr>
              <a:t> 2015</a:t>
            </a:r>
            <a:endParaRPr lang="en-US" sz="1400" dirty="0">
              <a:solidFill>
                <a:schemeClr val="bg1"/>
              </a:solidFill>
            </a:endParaRPr>
          </a:p>
        </p:txBody>
      </p:sp>
    </p:spTree>
    <p:extLst>
      <p:ext uri="{BB962C8B-B14F-4D97-AF65-F5344CB8AC3E}">
        <p14:creationId xmlns:p14="http://schemas.microsoft.com/office/powerpoint/2010/main" val="5891188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969640"/>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DRAM</a:t>
            </a:r>
            <a:r>
              <a:rPr lang="en-US" dirty="0"/>
              <a:t> to 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smtClean="0"/>
              <a:t>)</a:t>
            </a:r>
          </a:p>
          <a:p>
            <a:pPr lvl="1"/>
            <a:r>
              <a:rPr lang="en-US" sz="1800" dirty="0" smtClean="0">
                <a:hlinkClick r:id="rId4"/>
              </a:rPr>
              <a:t>Gather</a:t>
            </a:r>
            <a:r>
              <a:rPr lang="en-US" sz="1800" dirty="0">
                <a:hlinkClick r:id="rId4"/>
              </a:rPr>
              <a:t>-Scatter DRAM: In-DRAM Address Translation to Improve the Spatial Locality of Non-unit Strided </a:t>
            </a:r>
            <a:r>
              <a:rPr lang="en-US" sz="1800" dirty="0" smtClean="0">
                <a:hlinkClick r:id="rId4"/>
              </a:rPr>
              <a:t>Accesses</a:t>
            </a:r>
            <a:r>
              <a:rPr lang="en-US" sz="1800" dirty="0" smtClean="0"/>
              <a:t> (</a:t>
            </a:r>
            <a:r>
              <a:rPr lang="en-US" sz="1800" dirty="0">
                <a:solidFill>
                  <a:srgbClr val="0000FF"/>
                </a:solidFill>
              </a:rPr>
              <a:t>Seshadri et al., </a:t>
            </a:r>
            <a:r>
              <a:rPr lang="en-US" sz="1800" dirty="0" smtClean="0">
                <a:solidFill>
                  <a:srgbClr val="0000FF"/>
                </a:solidFill>
              </a:rPr>
              <a:t>MICRO 2015</a:t>
            </a:r>
            <a:r>
              <a:rPr lang="en-US" sz="1800" dirty="0" smtClean="0"/>
              <a:t>)</a:t>
            </a:r>
            <a:endParaRPr lang="en-US" sz="1800" dirty="0"/>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5"/>
              </a:rPr>
              <a:t>PIM-Enabled Instructions: A Low-Overhead, Locality-Aware Processing-in-Memory </a:t>
            </a:r>
            <a:r>
              <a:rPr lang="en-US" sz="1800" dirty="0" smtClean="0">
                <a:hlinkClick r:id="rId5"/>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6"/>
              </a:rPr>
              <a:t>A </a:t>
            </a:r>
            <a:r>
              <a:rPr lang="en-US" sz="1800" dirty="0">
                <a:hlinkClick r:id="rId6"/>
              </a:rPr>
              <a:t>Scalable Processing-in-Memory Accelerator for Parallel Graph </a:t>
            </a:r>
            <a:r>
              <a:rPr lang="en-US" sz="1800" dirty="0" smtClean="0">
                <a:hlinkClick r:id="rId6"/>
              </a:rPr>
              <a:t>Processing </a:t>
            </a:r>
            <a:r>
              <a:rPr lang="en-US" sz="1800" dirty="0" smtClean="0"/>
              <a:t>(</a:t>
            </a:r>
            <a:r>
              <a:rPr lang="en-US" sz="1800" dirty="0" smtClean="0">
                <a:solidFill>
                  <a:srgbClr val="0000FF"/>
                </a:solidFill>
              </a:rPr>
              <a:t>Ahn et al., ISCA 2015</a:t>
            </a:r>
            <a:r>
              <a:rPr lang="en-US" sz="1800" dirty="0" smtClean="0"/>
              <a:t>)</a:t>
            </a:r>
          </a:p>
          <a:p>
            <a:pPr marL="690563" lvl="1" indent="-347663"/>
            <a:r>
              <a:rPr lang="en-US" sz="1800" dirty="0" smtClean="0">
                <a:hlinkClick r:id="rId7"/>
              </a:rPr>
              <a:t>Accelerating </a:t>
            </a:r>
            <a:r>
              <a:rPr lang="en-US" sz="1800" dirty="0">
                <a:hlinkClick r:id="rId7"/>
              </a:rPr>
              <a:t>Pointer Chasing in 3D-Stacked Memory: Challenges, Mechanisms, </a:t>
            </a:r>
            <a:r>
              <a:rPr lang="en-US" sz="1800" dirty="0" smtClean="0">
                <a:hlinkClick r:id="rId7"/>
              </a:rPr>
              <a:t>Evaluation</a:t>
            </a:r>
            <a:r>
              <a:rPr lang="en-US" sz="1800" dirty="0" smtClean="0"/>
              <a:t>  (</a:t>
            </a:r>
            <a:r>
              <a:rPr lang="en-US" sz="1800" dirty="0" smtClean="0">
                <a:solidFill>
                  <a:srgbClr val="0000FF"/>
                </a:solidFill>
              </a:rPr>
              <a:t>Hsieh et al., ICCD 2016</a:t>
            </a:r>
            <a:r>
              <a:rPr lang="en-US" sz="1800" dirty="0" smtClean="0"/>
              <a:t>)</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55</a:t>
            </a:fld>
            <a:endParaRPr lang="en-US" altLang="en-US">
              <a:solidFill>
                <a:srgbClr val="000000"/>
              </a:solidFill>
            </a:endParaRPr>
          </a:p>
        </p:txBody>
      </p:sp>
      <p:sp>
        <p:nvSpPr>
          <p:cNvPr id="5" name="Rectangle 4"/>
          <p:cNvSpPr/>
          <p:nvPr/>
        </p:nvSpPr>
        <p:spPr>
          <a:xfrm>
            <a:off x="551882" y="1010402"/>
            <a:ext cx="8052566"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9414060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Bulk Copy and Initialization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56</a:t>
            </a:fld>
            <a:endParaRPr lang="en-US" altLang="en-US"/>
          </a:p>
        </p:txBody>
      </p:sp>
      <p:grpSp>
        <p:nvGrpSpPr>
          <p:cNvPr id="32" name="Group 31"/>
          <p:cNvGrpSpPr/>
          <p:nvPr/>
        </p:nvGrpSpPr>
        <p:grpSpPr>
          <a:xfrm>
            <a:off x="914400" y="1828800"/>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Forking</a:t>
              </a:r>
            </a:p>
          </p:txBody>
        </p:sp>
      </p:grpSp>
      <p:grpSp>
        <p:nvGrpSpPr>
          <p:cNvPr id="36" name="Group 35"/>
          <p:cNvGrpSpPr/>
          <p:nvPr/>
        </p:nvGrpSpPr>
        <p:grpSpPr>
          <a:xfrm>
            <a:off x="2752707" y="1575137"/>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ysClr val="window" lastClr="FFFFFF"/>
                  </a:solidFill>
                  <a:effectLst/>
                  <a:uLnTx/>
                  <a:uFillTx/>
                  <a:latin typeface="Arial" pitchFamily="34" charset="0"/>
                  <a:ea typeface="+mn-ea"/>
                  <a:cs typeface="Arial" pitchFamily="34" charset="0"/>
                </a:rPr>
                <a:t>000000000000000</a:t>
              </a:r>
              <a:endParaRPr kumimoji="0" lang="en-US" sz="1800" b="0" i="0" u="none" strike="noStrike" kern="0" cap="none" spc="0" normalizeH="0" baseline="0" noProof="0" dirty="0">
                <a:ln>
                  <a:noFill/>
                </a:ln>
                <a:solidFill>
                  <a:sysClr val="window" lastClr="FFFFFF"/>
                </a:solidFill>
                <a:effectLst/>
                <a:uLnTx/>
                <a:uFillTx/>
                <a:latin typeface="Arial" pitchFamily="34" charset="0"/>
                <a:ea typeface="+mn-ea"/>
                <a:cs typeface="Arial" pitchFamily="34" charset="0"/>
              </a:endParaRPr>
            </a:p>
          </p:txBody>
        </p:sp>
        <p:sp>
          <p:nvSpPr>
            <p:cNvPr id="38" name="TextBox 37"/>
            <p:cNvSpPr txBox="1"/>
            <p:nvPr/>
          </p:nvSpPr>
          <p:spPr>
            <a:xfrm>
              <a:off x="2752707" y="3072825"/>
              <a:ext cx="3324949" cy="1015663"/>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Zero initialization</a:t>
              </a:r>
              <a:endParaRPr kumimoji="0" lang="en-US" sz="2800" b="0" i="0" u="none" strike="noStrike" kern="0" cap="none" spc="0" normalizeH="0" baseline="0" noProof="0" dirty="0" smtClean="0">
                <a:ln>
                  <a:noFill/>
                </a:ln>
                <a:solidFill>
                  <a:srgbClr val="262626">
                    <a:lumMod val="95000"/>
                    <a:lumOff val="5000"/>
                  </a:srgbClr>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smtClean="0">
                  <a:ln>
                    <a:noFill/>
                  </a:ln>
                  <a:solidFill>
                    <a:srgbClr val="262626">
                      <a:lumMod val="95000"/>
                      <a:lumOff val="5000"/>
                    </a:srgbClr>
                  </a:solidFill>
                  <a:effectLst/>
                  <a:uLnTx/>
                  <a:uFillTx/>
                </a:rPr>
                <a:t>(e.g., security)</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VM Cloning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Deduplication</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043903" y="1803748"/>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Checkpointing</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3860061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sz="4000" dirty="0" smtClean="0">
                <a:solidFill>
                  <a:srgbClr val="1A5712"/>
                </a:solidFill>
                <a:latin typeface="Garamond"/>
                <a:cs typeface="Garamond"/>
              </a:rPr>
              <a:t>Today’s Memory: Bulk Data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latin typeface="Calibri"/>
              </a:rPr>
              <a:t>1) High latency</a:t>
            </a:r>
            <a:endParaRPr lang="en-US" sz="2400" dirty="0">
              <a:solidFill>
                <a:srgbClr val="C00000"/>
              </a:solidFill>
              <a:latin typeface="Calibri"/>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latin typeface="Calibri"/>
              </a:rPr>
              <a:t>2</a:t>
            </a:r>
            <a:r>
              <a:rPr lang="en-US" sz="2400" dirty="0" smtClean="0">
                <a:solidFill>
                  <a:srgbClr val="C00000"/>
                </a:solidFill>
                <a:latin typeface="Calibri"/>
              </a:rPr>
              <a:t>) High bandwidth utilization</a:t>
            </a:r>
            <a:endParaRPr lang="en-US" sz="2400" dirty="0">
              <a:solidFill>
                <a:srgbClr val="C00000"/>
              </a:solidFill>
              <a:latin typeface="Calibri"/>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669320" cy="461665"/>
          </a:xfrm>
          <a:prstGeom prst="rect">
            <a:avLst/>
          </a:prstGeom>
          <a:noFill/>
        </p:spPr>
        <p:txBody>
          <a:bodyPr wrap="none" rtlCol="0">
            <a:spAutoFit/>
          </a:bodyPr>
          <a:lstStyle/>
          <a:p>
            <a:r>
              <a:rPr lang="en-US" sz="2400" dirty="0" smtClean="0">
                <a:solidFill>
                  <a:srgbClr val="C00000"/>
                </a:solidFill>
                <a:latin typeface="Calibri"/>
              </a:rPr>
              <a:t>3) Cache pollution</a:t>
            </a:r>
            <a:endParaRPr lang="en-US" sz="2400" dirty="0">
              <a:solidFill>
                <a:srgbClr val="C00000"/>
              </a:solidFill>
              <a:latin typeface="Calibri"/>
            </a:endParaRPr>
          </a:p>
        </p:txBody>
      </p:sp>
      <p:cxnSp>
        <p:nvCxnSpPr>
          <p:cNvPr id="35" name="Curved Connector 48"/>
          <p:cNvCxnSpPr>
            <a:stCxn id="34" idx="3"/>
            <a:endCxn id="21" idx="0"/>
          </p:cNvCxnSpPr>
          <p:nvPr/>
        </p:nvCxnSpPr>
        <p:spPr bwMode="auto">
          <a:xfrm flipH="1">
            <a:off x="2031232" y="2092649"/>
            <a:ext cx="1017012" cy="1105497"/>
          </a:xfrm>
          <a:prstGeom prst="curvedConnector4">
            <a:avLst>
              <a:gd name="adj1" fmla="val -22478"/>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latin typeface="Calibri"/>
              </a:rPr>
              <a:t>4</a:t>
            </a:r>
            <a:r>
              <a:rPr lang="en-US" sz="2400" dirty="0" smtClean="0">
                <a:solidFill>
                  <a:srgbClr val="C00000"/>
                </a:solidFill>
                <a:latin typeface="Calibri"/>
              </a:rPr>
              <a:t>) Unwanted data movement</a:t>
            </a:r>
            <a:endParaRPr lang="en-US" sz="2400" dirty="0">
              <a:solidFill>
                <a:srgbClr val="C00000"/>
              </a:solidFill>
              <a:latin typeface="Calibri"/>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57</a:t>
            </a:fld>
            <a:endParaRPr lang="en-US">
              <a:solidFill>
                <a:prstClr val="black">
                  <a:tint val="75000"/>
                </a:prstClr>
              </a:solidFill>
              <a:latin typeface="Calibri"/>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latin typeface="Calibri"/>
              </a:rPr>
              <a:t>1046ns, 3.6uJ    (for 4KB page copy via DMA)</a:t>
            </a:r>
            <a:endParaRPr lang="en-US" sz="3200" dirty="0">
              <a:solidFill>
                <a:srgbClr val="FF0000"/>
              </a:solidFill>
              <a:latin typeface="Calibri"/>
            </a:endParaRPr>
          </a:p>
        </p:txBody>
      </p:sp>
    </p:spTree>
    <p:extLst>
      <p:ext uri="{BB962C8B-B14F-4D97-AF65-F5344CB8AC3E}">
        <p14:creationId xmlns:p14="http://schemas.microsoft.com/office/powerpoint/2010/main" val="2254950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sz="4000" dirty="0" smtClean="0">
                <a:solidFill>
                  <a:srgbClr val="1A5712"/>
                </a:solidFill>
                <a:latin typeface="Garamond"/>
                <a:cs typeface="Garamond"/>
              </a:rPr>
              <a:t>Future: </a:t>
            </a:r>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(In-Memory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latin typeface="Calibri"/>
              </a:rPr>
              <a:t>1) Low latency</a:t>
            </a:r>
            <a:endParaRPr lang="en-US" sz="2400" dirty="0">
              <a:solidFill>
                <a:srgbClr val="003399"/>
              </a:solidFill>
              <a:latin typeface="Calibri"/>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latin typeface="Calibri"/>
              </a:rPr>
              <a:t>2</a:t>
            </a:r>
            <a:r>
              <a:rPr lang="en-US" sz="2400" dirty="0" smtClean="0">
                <a:solidFill>
                  <a:srgbClr val="003399"/>
                </a:solidFill>
                <a:latin typeface="Calibri"/>
              </a:rPr>
              <a:t>) Low bandwidth utilization</a:t>
            </a:r>
            <a:endParaRPr lang="en-US" sz="2400" dirty="0">
              <a:solidFill>
                <a:srgbClr val="003399"/>
              </a:solidFill>
              <a:latin typeface="Calibri"/>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latin typeface="Calibri"/>
              </a:rPr>
              <a:t>3) No cache pollution</a:t>
            </a:r>
            <a:endParaRPr lang="en-US" sz="2400" dirty="0">
              <a:solidFill>
                <a:srgbClr val="003399"/>
              </a:solidFill>
              <a:latin typeface="Calibri"/>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latin typeface="Calibri"/>
              </a:rPr>
              <a:t>4) No unwanted data movement</a:t>
            </a:r>
            <a:endParaRPr lang="en-US" sz="2400" dirty="0">
              <a:solidFill>
                <a:srgbClr val="003399"/>
              </a:solidFill>
              <a:latin typeface="Calibri"/>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58</a:t>
            </a:fld>
            <a:endParaRPr lang="en-US">
              <a:solidFill>
                <a:prstClr val="black">
                  <a:tint val="75000"/>
                </a:prstClr>
              </a:solidFill>
              <a:latin typeface="Calibri"/>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latin typeface="Calibri"/>
              </a:rPr>
              <a:t>1046ns, 3.6uJ</a:t>
            </a:r>
            <a:endParaRPr lang="en-US" sz="3200" dirty="0">
              <a:solidFill>
                <a:srgbClr val="FF0000"/>
              </a:solidFill>
              <a:latin typeface="Calibri"/>
            </a:endParaRPr>
          </a:p>
        </p:txBody>
      </p:sp>
      <p:sp>
        <p:nvSpPr>
          <p:cNvPr id="30" name="TextBox 29"/>
          <p:cNvSpPr txBox="1"/>
          <p:nvPr/>
        </p:nvSpPr>
        <p:spPr>
          <a:xfrm>
            <a:off x="395536" y="6093296"/>
            <a:ext cx="2245927" cy="584776"/>
          </a:xfrm>
          <a:prstGeom prst="rect">
            <a:avLst/>
          </a:prstGeom>
          <a:noFill/>
        </p:spPr>
        <p:txBody>
          <a:bodyPr wrap="none" rtlCol="0">
            <a:spAutoFit/>
          </a:bodyPr>
          <a:lstStyle/>
          <a:p>
            <a:r>
              <a:rPr lang="en-US" sz="3200" dirty="0" smtClean="0">
                <a:solidFill>
                  <a:srgbClr val="008000"/>
                </a:solidFill>
                <a:latin typeface="Calibri"/>
              </a:rPr>
              <a:t>90ns, 0.04uJ</a:t>
            </a:r>
            <a:endParaRPr lang="en-US" sz="3200" dirty="0">
              <a:solidFill>
                <a:srgbClr val="008000"/>
              </a:solidFill>
              <a:latin typeface="Calibri"/>
            </a:endParaRPr>
          </a:p>
        </p:txBody>
      </p:sp>
    </p:spTree>
    <p:extLst>
      <p:ext uri="{BB962C8B-B14F-4D97-AF65-F5344CB8AC3E}">
        <p14:creationId xmlns:p14="http://schemas.microsoft.com/office/powerpoint/2010/main" val="19644852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9"/>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29" grpId="1"/>
      <p:bldP spid="3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40" name="Group 32"/>
          <p:cNvGrpSpPr>
            <a:grpSpLocks/>
          </p:cNvGrpSpPr>
          <p:nvPr/>
        </p:nvGrpSpPr>
        <p:grpSpPr bwMode="auto">
          <a:xfrm>
            <a:off x="1784350" y="5017294"/>
            <a:ext cx="4400550" cy="260350"/>
            <a:chOff x="0" y="0"/>
            <a:chExt cx="5544" cy="328"/>
          </a:xfrm>
        </p:grpSpPr>
        <p:sp>
          <p:nvSpPr>
            <p:cNvPr id="17409" name="Line 1"/>
            <p:cNvSpPr>
              <a:spLocks noChangeShapeType="1"/>
            </p:cNvSpPr>
            <p:nvPr/>
          </p:nvSpPr>
          <p:spPr bwMode="auto">
            <a:xfrm>
              <a:off x="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0" name="Line 2"/>
            <p:cNvSpPr>
              <a:spLocks noChangeShapeType="1"/>
            </p:cNvSpPr>
            <p:nvPr/>
          </p:nvSpPr>
          <p:spPr bwMode="auto">
            <a:xfrm>
              <a:off x="18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1" name="Line 3"/>
            <p:cNvSpPr>
              <a:spLocks noChangeShapeType="1"/>
            </p:cNvSpPr>
            <p:nvPr/>
          </p:nvSpPr>
          <p:spPr bwMode="auto">
            <a:xfrm>
              <a:off x="36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2" name="Line 4"/>
            <p:cNvSpPr>
              <a:spLocks noChangeShapeType="1"/>
            </p:cNvSpPr>
            <p:nvPr/>
          </p:nvSpPr>
          <p:spPr bwMode="auto">
            <a:xfrm>
              <a:off x="55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3" name="Line 5"/>
            <p:cNvSpPr>
              <a:spLocks noChangeShapeType="1"/>
            </p:cNvSpPr>
            <p:nvPr/>
          </p:nvSpPr>
          <p:spPr bwMode="auto">
            <a:xfrm>
              <a:off x="73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4" name="Line 6"/>
            <p:cNvSpPr>
              <a:spLocks noChangeShapeType="1"/>
            </p:cNvSpPr>
            <p:nvPr/>
          </p:nvSpPr>
          <p:spPr bwMode="auto">
            <a:xfrm>
              <a:off x="92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5" name="Line 7"/>
            <p:cNvSpPr>
              <a:spLocks noChangeShapeType="1"/>
            </p:cNvSpPr>
            <p:nvPr/>
          </p:nvSpPr>
          <p:spPr bwMode="auto">
            <a:xfrm>
              <a:off x="110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6" name="Line 8"/>
            <p:cNvSpPr>
              <a:spLocks noChangeShapeType="1"/>
            </p:cNvSpPr>
            <p:nvPr/>
          </p:nvSpPr>
          <p:spPr bwMode="auto">
            <a:xfrm>
              <a:off x="129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7" name="Line 9"/>
            <p:cNvSpPr>
              <a:spLocks noChangeShapeType="1"/>
            </p:cNvSpPr>
            <p:nvPr/>
          </p:nvSpPr>
          <p:spPr bwMode="auto">
            <a:xfrm>
              <a:off x="147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8" name="Line 10"/>
            <p:cNvSpPr>
              <a:spLocks noChangeShapeType="1"/>
            </p:cNvSpPr>
            <p:nvPr/>
          </p:nvSpPr>
          <p:spPr bwMode="auto">
            <a:xfrm>
              <a:off x="166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9" name="Line 11"/>
            <p:cNvSpPr>
              <a:spLocks noChangeShapeType="1"/>
            </p:cNvSpPr>
            <p:nvPr/>
          </p:nvSpPr>
          <p:spPr bwMode="auto">
            <a:xfrm>
              <a:off x="184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0" name="Line 12"/>
            <p:cNvSpPr>
              <a:spLocks noChangeShapeType="1"/>
            </p:cNvSpPr>
            <p:nvPr/>
          </p:nvSpPr>
          <p:spPr bwMode="auto">
            <a:xfrm>
              <a:off x="203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1" name="Line 13"/>
            <p:cNvSpPr>
              <a:spLocks noChangeShapeType="1"/>
            </p:cNvSpPr>
            <p:nvPr/>
          </p:nvSpPr>
          <p:spPr bwMode="auto">
            <a:xfrm>
              <a:off x="221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2" name="Line 14"/>
            <p:cNvSpPr>
              <a:spLocks noChangeShapeType="1"/>
            </p:cNvSpPr>
            <p:nvPr/>
          </p:nvSpPr>
          <p:spPr bwMode="auto">
            <a:xfrm>
              <a:off x="240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3" name="Line 15"/>
            <p:cNvSpPr>
              <a:spLocks noChangeShapeType="1"/>
            </p:cNvSpPr>
            <p:nvPr/>
          </p:nvSpPr>
          <p:spPr bwMode="auto">
            <a:xfrm>
              <a:off x="258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4" name="Line 16"/>
            <p:cNvSpPr>
              <a:spLocks noChangeShapeType="1"/>
            </p:cNvSpPr>
            <p:nvPr/>
          </p:nvSpPr>
          <p:spPr bwMode="auto">
            <a:xfrm>
              <a:off x="277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5" name="Line 17"/>
            <p:cNvSpPr>
              <a:spLocks noChangeShapeType="1"/>
            </p:cNvSpPr>
            <p:nvPr/>
          </p:nvSpPr>
          <p:spPr bwMode="auto">
            <a:xfrm>
              <a:off x="295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6" name="Line 18"/>
            <p:cNvSpPr>
              <a:spLocks noChangeShapeType="1"/>
            </p:cNvSpPr>
            <p:nvPr/>
          </p:nvSpPr>
          <p:spPr bwMode="auto">
            <a:xfrm>
              <a:off x="314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7" name="Line 19"/>
            <p:cNvSpPr>
              <a:spLocks noChangeShapeType="1"/>
            </p:cNvSpPr>
            <p:nvPr/>
          </p:nvSpPr>
          <p:spPr bwMode="auto">
            <a:xfrm>
              <a:off x="332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8" name="Line 20"/>
            <p:cNvSpPr>
              <a:spLocks noChangeShapeType="1"/>
            </p:cNvSpPr>
            <p:nvPr/>
          </p:nvSpPr>
          <p:spPr bwMode="auto">
            <a:xfrm>
              <a:off x="351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9" name="Line 21"/>
            <p:cNvSpPr>
              <a:spLocks noChangeShapeType="1"/>
            </p:cNvSpPr>
            <p:nvPr/>
          </p:nvSpPr>
          <p:spPr bwMode="auto">
            <a:xfrm>
              <a:off x="369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0" name="Line 22"/>
            <p:cNvSpPr>
              <a:spLocks noChangeShapeType="1"/>
            </p:cNvSpPr>
            <p:nvPr/>
          </p:nvSpPr>
          <p:spPr bwMode="auto">
            <a:xfrm>
              <a:off x="388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1" name="Line 23"/>
            <p:cNvSpPr>
              <a:spLocks noChangeShapeType="1"/>
            </p:cNvSpPr>
            <p:nvPr/>
          </p:nvSpPr>
          <p:spPr bwMode="auto">
            <a:xfrm>
              <a:off x="406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2" name="Line 24"/>
            <p:cNvSpPr>
              <a:spLocks noChangeShapeType="1"/>
            </p:cNvSpPr>
            <p:nvPr/>
          </p:nvSpPr>
          <p:spPr bwMode="auto">
            <a:xfrm>
              <a:off x="425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3" name="Line 25"/>
            <p:cNvSpPr>
              <a:spLocks noChangeShapeType="1"/>
            </p:cNvSpPr>
            <p:nvPr/>
          </p:nvSpPr>
          <p:spPr bwMode="auto">
            <a:xfrm>
              <a:off x="443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4" name="Line 26"/>
            <p:cNvSpPr>
              <a:spLocks noChangeShapeType="1"/>
            </p:cNvSpPr>
            <p:nvPr/>
          </p:nvSpPr>
          <p:spPr bwMode="auto">
            <a:xfrm>
              <a:off x="461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5" name="Line 27"/>
            <p:cNvSpPr>
              <a:spLocks noChangeShapeType="1"/>
            </p:cNvSpPr>
            <p:nvPr/>
          </p:nvSpPr>
          <p:spPr bwMode="auto">
            <a:xfrm>
              <a:off x="480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6" name="Line 28"/>
            <p:cNvSpPr>
              <a:spLocks noChangeShapeType="1"/>
            </p:cNvSpPr>
            <p:nvPr/>
          </p:nvSpPr>
          <p:spPr bwMode="auto">
            <a:xfrm>
              <a:off x="498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7" name="Line 29"/>
            <p:cNvSpPr>
              <a:spLocks noChangeShapeType="1"/>
            </p:cNvSpPr>
            <p:nvPr/>
          </p:nvSpPr>
          <p:spPr bwMode="auto">
            <a:xfrm>
              <a:off x="517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8" name="Line 30"/>
            <p:cNvSpPr>
              <a:spLocks noChangeShapeType="1"/>
            </p:cNvSpPr>
            <p:nvPr/>
          </p:nvSpPr>
          <p:spPr bwMode="auto">
            <a:xfrm>
              <a:off x="535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9" name="Line 31"/>
            <p:cNvSpPr>
              <a:spLocks noChangeShapeType="1"/>
            </p:cNvSpPr>
            <p:nvPr/>
          </p:nvSpPr>
          <p:spPr bwMode="auto">
            <a:xfrm>
              <a:off x="554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441" name="Rectangle 33"/>
          <p:cNvSpPr>
            <a:spLocks/>
          </p:cNvSpPr>
          <p:nvPr/>
        </p:nvSpPr>
        <p:spPr bwMode="auto">
          <a:xfrm>
            <a:off x="1714500" y="2082800"/>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2" name="Rectangle 34"/>
          <p:cNvSpPr>
            <a:spLocks/>
          </p:cNvSpPr>
          <p:nvPr/>
        </p:nvSpPr>
        <p:spPr bwMode="auto">
          <a:xfrm>
            <a:off x="2895600" y="2089150"/>
            <a:ext cx="1168400" cy="165100"/>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3" name="Rectangle 35"/>
          <p:cNvSpPr>
            <a:spLocks noGrp="1" noChangeArrowheads="1"/>
          </p:cNvSpPr>
          <p:nvPr>
            <p:ph type="title"/>
          </p:nvPr>
        </p:nvSpPr>
        <p:spPr>
          <a:xfrm>
            <a:off x="419100" y="196850"/>
            <a:ext cx="8617396" cy="558800"/>
          </a:xfrm>
          <a:ln/>
        </p:spPr>
        <p:txBody>
          <a:bodyPr/>
          <a:lstStyle/>
          <a:p>
            <a:r>
              <a:rPr lang="en-US" sz="4000" dirty="0">
                <a:solidFill>
                  <a:srgbClr val="1A5712"/>
                </a:solidFill>
                <a:latin typeface="Garamond"/>
                <a:cs typeface="Garamond"/>
              </a:rPr>
              <a:t>DRAM S</a:t>
            </a:r>
            <a:r>
              <a:rPr lang="en-US" sz="4000" dirty="0" smtClean="0">
                <a:solidFill>
                  <a:srgbClr val="1A5712"/>
                </a:solidFill>
                <a:latin typeface="Garamond"/>
                <a:cs typeface="Garamond"/>
              </a:rPr>
              <a:t>ubarray </a:t>
            </a:r>
            <a:r>
              <a:rPr lang="en-US" sz="4000" dirty="0">
                <a:solidFill>
                  <a:srgbClr val="1A5712"/>
                </a:solidFill>
                <a:latin typeface="Garamond"/>
                <a:cs typeface="Garamond"/>
              </a:rPr>
              <a:t>O</a:t>
            </a:r>
            <a:r>
              <a:rPr lang="en-US" sz="4000" dirty="0" smtClean="0">
                <a:solidFill>
                  <a:srgbClr val="1A5712"/>
                </a:solidFill>
                <a:latin typeface="Garamond"/>
                <a:cs typeface="Garamond"/>
              </a:rPr>
              <a:t>peration (</a:t>
            </a:r>
            <a:r>
              <a:rPr lang="en-US" sz="4000" dirty="0">
                <a:solidFill>
                  <a:srgbClr val="1A5712"/>
                </a:solidFill>
                <a:latin typeface="Garamond"/>
                <a:cs typeface="Garamond"/>
              </a:rPr>
              <a:t>load one byte)</a:t>
            </a:r>
          </a:p>
        </p:txBody>
      </p:sp>
      <p:grpSp>
        <p:nvGrpSpPr>
          <p:cNvPr id="17468" name="Group 60"/>
          <p:cNvGrpSpPr>
            <a:grpSpLocks/>
          </p:cNvGrpSpPr>
          <p:nvPr/>
        </p:nvGrpSpPr>
        <p:grpSpPr bwMode="auto">
          <a:xfrm>
            <a:off x="1695450" y="1662907"/>
            <a:ext cx="4574382" cy="3359944"/>
            <a:chOff x="0" y="0"/>
            <a:chExt cx="5763" cy="4232"/>
          </a:xfrm>
        </p:grpSpPr>
        <p:sp>
          <p:nvSpPr>
            <p:cNvPr id="17444" name="Line 36"/>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5" name="Line 37"/>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6" name="Line 38"/>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7" name="Line 39"/>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8" name="Line 40"/>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9" name="Line 41"/>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0" name="Line 42"/>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1" name="Line 43"/>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2" name="Line 44"/>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3" name="Line 45"/>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4" name="Line 46"/>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5" name="Line 47"/>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6" name="Line 48"/>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7" name="Line 49"/>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8" name="Line 50"/>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9" name="Line 51"/>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0" name="Line 52"/>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1" name="Line 53"/>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2" name="Line 54"/>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3" name="Line 55"/>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4" name="Line 56"/>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5" name="Line 57"/>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6" name="Line 58"/>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7" name="Line 59"/>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7501" name="Group 93"/>
          <p:cNvGrpSpPr>
            <a:grpSpLocks/>
          </p:cNvGrpSpPr>
          <p:nvPr/>
        </p:nvGrpSpPr>
        <p:grpSpPr bwMode="auto">
          <a:xfrm>
            <a:off x="1706563" y="1658938"/>
            <a:ext cx="4559300" cy="3371850"/>
            <a:chOff x="0" y="0"/>
            <a:chExt cx="5744" cy="4248"/>
          </a:xfrm>
        </p:grpSpPr>
        <p:sp>
          <p:nvSpPr>
            <p:cNvPr id="17469" name="Line 61"/>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0" name="Line 62"/>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1" name="Line 63"/>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2" name="Line 64"/>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3" name="Line 65"/>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4" name="Line 66"/>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5" name="Line 67"/>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6" name="Line 68"/>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7" name="Line 69"/>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8" name="Line 70"/>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9" name="Line 71"/>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0" name="Line 72"/>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1" name="Line 73"/>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2" name="Line 74"/>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3" name="Line 75"/>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4" name="Line 76"/>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5" name="Line 77"/>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6" name="Line 78"/>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7" name="Line 79"/>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8" name="Line 80"/>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9" name="Line 81"/>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0" name="Line 82"/>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1" name="Line 83"/>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2" name="Line 84"/>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3" name="Line 85"/>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4" name="Line 86"/>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5" name="Line 87"/>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6" name="Line 88"/>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7" name="Line 89"/>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8" name="Line 90"/>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9" name="Line 91"/>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0" name="Line 92"/>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2" name="Rectangle 94"/>
          <p:cNvSpPr>
            <a:spLocks/>
          </p:cNvSpPr>
          <p:nvPr/>
        </p:nvSpPr>
        <p:spPr bwMode="auto">
          <a:xfrm>
            <a:off x="6503988" y="5227250"/>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3" name="Line 95"/>
          <p:cNvSpPr>
            <a:spLocks noChangeShapeType="1"/>
          </p:cNvSpPr>
          <p:nvPr/>
        </p:nvSpPr>
        <p:spPr bwMode="auto">
          <a:xfrm rot="10800000" flipH="1">
            <a:off x="431800" y="6330157"/>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06" name="Group 98"/>
          <p:cNvGrpSpPr>
            <a:grpSpLocks/>
          </p:cNvGrpSpPr>
          <p:nvPr/>
        </p:nvGrpSpPr>
        <p:grpSpPr bwMode="auto">
          <a:xfrm>
            <a:off x="1701800" y="5283200"/>
            <a:ext cx="4552950" cy="177800"/>
            <a:chOff x="0" y="0"/>
            <a:chExt cx="5736" cy="224"/>
          </a:xfrm>
        </p:grpSpPr>
        <p:sp>
          <p:nvSpPr>
            <p:cNvPr id="17504" name="Rectangle 96"/>
            <p:cNvSpPr>
              <a:spLocks/>
            </p:cNvSpPr>
            <p:nvPr/>
          </p:nvSpPr>
          <p:spPr bwMode="auto">
            <a:xfrm>
              <a:off x="0" y="0"/>
              <a:ext cx="5736" cy="224"/>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5" name="Rectangle 97"/>
            <p:cNvSpPr>
              <a:spLocks/>
            </p:cNvSpPr>
            <p:nvPr/>
          </p:nvSpPr>
          <p:spPr bwMode="auto">
            <a:xfrm>
              <a:off x="1488" y="0"/>
              <a:ext cx="1472" cy="216"/>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7" name="Line 99"/>
          <p:cNvSpPr>
            <a:spLocks noChangeShapeType="1"/>
          </p:cNvSpPr>
          <p:nvPr/>
        </p:nvSpPr>
        <p:spPr bwMode="auto">
          <a:xfrm>
            <a:off x="4064000" y="5537200"/>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8" name="Rectangle 100"/>
          <p:cNvSpPr>
            <a:spLocks/>
          </p:cNvSpPr>
          <p:nvPr/>
        </p:nvSpPr>
        <p:spPr bwMode="auto">
          <a:xfrm>
            <a:off x="7342982" y="6408350"/>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9" name="Rectangle 101"/>
          <p:cNvSpPr>
            <a:spLocks/>
          </p:cNvSpPr>
          <p:nvPr/>
        </p:nvSpPr>
        <p:spPr bwMode="auto">
          <a:xfrm>
            <a:off x="4149725" y="5798750"/>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0" name="Rectangle 102"/>
          <p:cNvSpPr>
            <a:spLocks/>
          </p:cNvSpPr>
          <p:nvPr/>
        </p:nvSpPr>
        <p:spPr bwMode="auto">
          <a:xfrm>
            <a:off x="6484938" y="3125400"/>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1" name="Line 103"/>
          <p:cNvSpPr>
            <a:spLocks noChangeShapeType="1"/>
          </p:cNvSpPr>
          <p:nvPr/>
        </p:nvSpPr>
        <p:spPr bwMode="auto">
          <a:xfrm rot="10800000" flipH="1">
            <a:off x="1701800" y="1415257"/>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2" name="Rectangle 104"/>
          <p:cNvSpPr>
            <a:spLocks/>
          </p:cNvSpPr>
          <p:nvPr/>
        </p:nvSpPr>
        <p:spPr bwMode="auto">
          <a:xfrm>
            <a:off x="3689350" y="1131500"/>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3" name="Line 105"/>
          <p:cNvSpPr>
            <a:spLocks noChangeShapeType="1"/>
          </p:cNvSpPr>
          <p:nvPr/>
        </p:nvSpPr>
        <p:spPr bwMode="auto">
          <a:xfrm rot="10800000" flipH="1">
            <a:off x="1695450" y="5460207"/>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4" name="Line 106"/>
          <p:cNvSpPr>
            <a:spLocks noChangeShapeType="1"/>
          </p:cNvSpPr>
          <p:nvPr/>
        </p:nvSpPr>
        <p:spPr bwMode="auto">
          <a:xfrm rot="10800000" flipH="1">
            <a:off x="1701800" y="5276850"/>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47" name="Group 139"/>
          <p:cNvGrpSpPr>
            <a:grpSpLocks/>
          </p:cNvGrpSpPr>
          <p:nvPr/>
        </p:nvGrpSpPr>
        <p:grpSpPr bwMode="auto">
          <a:xfrm>
            <a:off x="1701800" y="5270500"/>
            <a:ext cx="4559300" cy="190500"/>
            <a:chOff x="0" y="0"/>
            <a:chExt cx="5744" cy="240"/>
          </a:xfrm>
        </p:grpSpPr>
        <p:sp>
          <p:nvSpPr>
            <p:cNvPr id="17515" name="Line 107"/>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6" name="Line 108"/>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7" name="Line 109"/>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8" name="Line 110"/>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9" name="Line 111"/>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0" name="Line 112"/>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1" name="Line 113"/>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2" name="Line 114"/>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3" name="Line 115"/>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4" name="Line 116"/>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5" name="Line 117"/>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6" name="Line 118"/>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7" name="Line 119"/>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8" name="Line 120"/>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9" name="Line 121"/>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0" name="Line 122"/>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1" name="Line 123"/>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2" name="Line 124"/>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3" name="Line 125"/>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4" name="Line 126"/>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5" name="Line 127"/>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6" name="Line 128"/>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7" name="Line 129"/>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8" name="Line 130"/>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9" name="Line 131"/>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0" name="Line 132"/>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1" name="Line 133"/>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2" name="Line 134"/>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3" name="Line 135"/>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4" name="Line 136"/>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5" name="Line 137"/>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6" name="Line 138"/>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48" name="Freeform 140"/>
          <p:cNvSpPr>
            <a:spLocks/>
          </p:cNvSpPr>
          <p:nvPr/>
        </p:nvSpPr>
        <p:spPr bwMode="auto">
          <a:xfrm>
            <a:off x="922338" y="2194719"/>
            <a:ext cx="742950" cy="31813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9" name="Rectangle 141"/>
          <p:cNvSpPr>
            <a:spLocks/>
          </p:cNvSpPr>
          <p:nvPr/>
        </p:nvSpPr>
        <p:spPr bwMode="auto">
          <a:xfrm>
            <a:off x="6369050" y="2048589"/>
            <a:ext cx="12567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 Activate </a:t>
            </a:r>
            <a:r>
              <a:rPr lang="en-US" sz="1600" dirty="0">
                <a:solidFill>
                  <a:srgbClr val="D90B00"/>
                </a:solidFill>
                <a:latin typeface="Myriad Pro Bold Cond" charset="0"/>
                <a:ea typeface="ＭＳ Ｐゴシック" charset="0"/>
                <a:cs typeface="Myriad Pro Bold Cond" charset="0"/>
                <a:sym typeface="Myriad Pro Bold Cond" charset="0"/>
              </a:rPr>
              <a:t>row</a:t>
            </a:r>
          </a:p>
        </p:txBody>
      </p:sp>
      <p:sp>
        <p:nvSpPr>
          <p:cNvPr id="17550" name="Rectangle 142"/>
          <p:cNvSpPr>
            <a:spLocks/>
          </p:cNvSpPr>
          <p:nvPr/>
        </p:nvSpPr>
        <p:spPr bwMode="auto">
          <a:xfrm>
            <a:off x="99492" y="3100228"/>
            <a:ext cx="8001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    row</a:t>
            </a:r>
            <a:endParaRPr lang="en-US" sz="1600" dirty="0">
              <a:solidFill>
                <a:srgbClr val="D90B00"/>
              </a:solidFill>
              <a:latin typeface="Myriad Pro Bold Cond" charset="0"/>
              <a:ea typeface="ＭＳ Ｐゴシック" charset="0"/>
              <a:cs typeface="Myriad Pro Bold Cond" charset="0"/>
              <a:sym typeface="Myriad Pro Bold Cond" charset="0"/>
            </a:endParaRPr>
          </a:p>
        </p:txBody>
      </p:sp>
      <p:sp>
        <p:nvSpPr>
          <p:cNvPr id="17551" name="Rectangle 143"/>
          <p:cNvSpPr>
            <a:spLocks/>
          </p:cNvSpPr>
          <p:nvPr/>
        </p:nvSpPr>
        <p:spPr bwMode="auto">
          <a:xfrm>
            <a:off x="2411760" y="5600853"/>
            <a:ext cx="151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squar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Read  </a:t>
            </a:r>
          </a:p>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a:t>
            </a:r>
            <a:r>
              <a:rPr lang="en-US" sz="1600" dirty="0">
                <a:solidFill>
                  <a:srgbClr val="D90B00"/>
                </a:solidFill>
                <a:latin typeface="Myriad Pro Bold Cond" charset="0"/>
                <a:ea typeface="ＭＳ Ｐゴシック" charset="0"/>
                <a:cs typeface="Myriad Pro Bold Cond" charset="0"/>
                <a:sym typeface="Myriad Pro Bold Cond" charset="0"/>
              </a:rPr>
              <a:t> </a:t>
            </a:r>
            <a:r>
              <a:rPr lang="en-US" sz="1600" dirty="0" smtClean="0">
                <a:solidFill>
                  <a:srgbClr val="D90B00"/>
                </a:solidFill>
                <a:latin typeface="Myriad Pro Bold Cond" charset="0"/>
                <a:ea typeface="ＭＳ Ｐゴシック" charset="0"/>
                <a:cs typeface="Myriad Pro Bold Cond" charset="0"/>
                <a:sym typeface="Myriad Pro Bold Cond" charset="0"/>
              </a:rPr>
              <a:t>byte </a:t>
            </a:r>
            <a:r>
              <a:rPr lang="en-US" sz="1600" dirty="0">
                <a:solidFill>
                  <a:srgbClr val="D90B00"/>
                </a:solidFill>
                <a:latin typeface="Myriad Pro Bold Cond" charset="0"/>
                <a:ea typeface="ＭＳ Ｐゴシック" charset="0"/>
                <a:cs typeface="Myriad Pro Bold Cond" charset="0"/>
                <a:sym typeface="Myriad Pro Bold Cond" charset="0"/>
              </a:rPr>
              <a:t>onto bus</a:t>
            </a:r>
          </a:p>
        </p:txBody>
      </p:sp>
    </p:spTree>
    <p:extLst>
      <p:ext uri="{BB962C8B-B14F-4D97-AF65-F5344CB8AC3E}">
        <p14:creationId xmlns:p14="http://schemas.microsoft.com/office/powerpoint/2010/main" val="962410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4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754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499"/>
                                          </p:stCondLst>
                                        </p:cTn>
                                        <p:tgtEl>
                                          <p:spTgt spid="1750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754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755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75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41" grpId="0" animBg="1"/>
      <p:bldP spid="17548" grpId="0" animBg="1"/>
      <p:bldP spid="17549" grpId="0" autoUpdateAnimBg="0"/>
      <p:bldP spid="17550" grpId="0" autoUpdateAnimBg="0"/>
      <p:bldP spid="17551"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6</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a:t>
            </a:r>
            <a:r>
              <a:rPr lang="en-US" sz="1600" dirty="0">
                <a:solidFill>
                  <a:srgbClr val="D90B00"/>
                </a:solidFill>
                <a:latin typeface="Myriad Pro Bold Cond" charset="0"/>
                <a:ea typeface="ＭＳ Ｐゴシック" charset="0"/>
                <a:cs typeface="Myriad Pro Bold Cond" charset="0"/>
                <a:sym typeface="Myriad Pro Bold Cond" charset="0"/>
              </a:rPr>
              <a:t>:</a:t>
            </a:r>
            <a:r>
              <a:rPr lang="en-US" sz="1600" dirty="0" smtClean="0">
                <a:solidFill>
                  <a:srgbClr val="D90B00"/>
                </a:solidFill>
                <a:latin typeface="Myriad Pro Bold Cond" charset="0"/>
                <a:ea typeface="ＭＳ Ｐゴシック" charset="0"/>
                <a:cs typeface="Myriad Pro Bold Cond" charset="0"/>
                <a:sym typeface="Myriad Pro Bold Cond" charset="0"/>
              </a:rPr>
              <a:t> </a:t>
            </a:r>
            <a:r>
              <a:rPr lang="en-US" sz="1600" dirty="0">
                <a:solidFill>
                  <a:srgbClr val="D90B00"/>
                </a:solidFill>
                <a:latin typeface="Myriad Pro Bold Cond" charset="0"/>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smtClean="0">
                <a:solidFill>
                  <a:srgbClr val="D90B00"/>
                </a:solidFill>
                <a:latin typeface="Tahoma"/>
                <a:ea typeface="ＭＳ Ｐゴシック" charset="0"/>
                <a:cs typeface="Tahoma"/>
                <a:sym typeface="Myriad Pro Bold Cond" charset="0"/>
              </a:rPr>
              <a:t>Transfer</a:t>
            </a:r>
            <a:r>
              <a:rPr lang="en-US" sz="1400" dirty="0">
                <a:solidFill>
                  <a:srgbClr val="D90B00"/>
                </a:solidFill>
                <a:latin typeface="Tahoma"/>
                <a:ea typeface="ＭＳ Ｐゴシック" charset="0"/>
                <a:cs typeface="Tahoma"/>
                <a:sym typeface="Myriad Pro Bold Cond" charset="0"/>
              </a:rPr>
              <a:t> </a:t>
            </a:r>
            <a:r>
              <a:rPr lang="en-US" sz="1400" dirty="0" smtClean="0">
                <a:solidFill>
                  <a:srgbClr val="D90B00"/>
                </a:solidFill>
                <a:latin typeface="Tahoma"/>
                <a:ea typeface="ＭＳ Ｐゴシック" charset="0"/>
                <a:cs typeface="Tahoma"/>
                <a:sym typeface="Myriad Pro Bold Cond" charset="0"/>
              </a:rPr>
              <a:t>row</a:t>
            </a:r>
            <a:endParaRPr lang="en-US" sz="1400" dirty="0">
              <a:solidFill>
                <a:srgbClr val="D90B00"/>
              </a:solidFill>
              <a:latin typeface="Tahoma"/>
              <a:ea typeface="ＭＳ Ｐゴシック" charset="0"/>
              <a:cs typeface="Tahoma"/>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Activate </a:t>
            </a:r>
            <a:r>
              <a:rPr lang="en-US" sz="1600" dirty="0">
                <a:solidFill>
                  <a:srgbClr val="D90B00"/>
                </a:solidFill>
                <a:latin typeface="Myriad Pro Bold Cond" charset="0"/>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latin typeface="Myriad Pro Bold Cond" charset="0"/>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latin typeface="Myriad Pro Bold Cond" charset="0"/>
              <a:ea typeface="ＭＳ Ｐゴシック" charset="0"/>
              <a:cs typeface="Myriad Pro Bold Cond" charset="0"/>
              <a:sym typeface="Myriad Pro Bold Cond" charset="0"/>
            </a:endParaRPr>
          </a:p>
        </p:txBody>
      </p:sp>
    </p:spTree>
    <p:extLst>
      <p:ext uri="{BB962C8B-B14F-4D97-AF65-F5344CB8AC3E}">
        <p14:creationId xmlns:p14="http://schemas.microsoft.com/office/powerpoint/2010/main" val="20781013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9" name="Straight Connector 68"/>
          <p:cNvCxnSpPr>
            <a:stCxn id="75" idx="0"/>
          </p:cNvCxnSpPr>
          <p:nvPr/>
        </p:nvCxnSpPr>
        <p:spPr>
          <a:xfrm rot="5400000" flipH="1" flipV="1">
            <a:off x="49067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0" name="Straight Connector 69"/>
          <p:cNvCxnSpPr/>
          <p:nvPr/>
        </p:nvCxnSpPr>
        <p:spPr>
          <a:xfrm rot="5400000" flipH="1" flipV="1">
            <a:off x="5243591"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1" name="Straight Connector 70"/>
          <p:cNvCxnSpPr/>
          <p:nvPr/>
        </p:nvCxnSpPr>
        <p:spPr>
          <a:xfrm rot="5400000" flipH="1" flipV="1">
            <a:off x="5545277"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2" name="Straight Connector 71"/>
          <p:cNvCxnSpPr/>
          <p:nvPr/>
        </p:nvCxnSpPr>
        <p:spPr>
          <a:xfrm rot="5400000" flipH="1" flipV="1">
            <a:off x="5865843"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3" name="Straight Connector 72"/>
          <p:cNvCxnSpPr/>
          <p:nvPr/>
        </p:nvCxnSpPr>
        <p:spPr>
          <a:xfrm rot="5400000" flipH="1" flipV="1">
            <a:off x="62021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4" name="Straight Connector 73"/>
          <p:cNvCxnSpPr/>
          <p:nvPr/>
        </p:nvCxnSpPr>
        <p:spPr>
          <a:xfrm rot="5400000" flipH="1" flipV="1">
            <a:off x="6522741" y="4982976"/>
            <a:ext cx="1752600" cy="16249"/>
          </a:xfrm>
          <a:prstGeom prst="line">
            <a:avLst/>
          </a:prstGeom>
          <a:noFill/>
          <a:ln w="38100" cap="flat" cmpd="sng" algn="ctr">
            <a:solidFill>
              <a:srgbClr val="262626"/>
            </a:solidFill>
            <a:prstDash val="solid"/>
            <a:headEnd type="none" w="med" len="med"/>
            <a:tailEnd type="none" w="med" len="med"/>
          </a:ln>
          <a:effectLst/>
        </p:spPr>
      </p:cxnSp>
      <p:sp>
        <p:nvSpPr>
          <p:cNvPr id="75" name="Rounded Rectangle 74"/>
          <p:cNvSpPr/>
          <p:nvPr/>
        </p:nvSpPr>
        <p:spPr>
          <a:xfrm>
            <a:off x="5610359"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6" name="Rounded Rectangle 75"/>
          <p:cNvSpPr/>
          <p:nvPr/>
        </p:nvSpPr>
        <p:spPr>
          <a:xfrm>
            <a:off x="593878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7" name="Rounded Rectangle 76"/>
          <p:cNvSpPr/>
          <p:nvPr/>
        </p:nvSpPr>
        <p:spPr>
          <a:xfrm>
            <a:off x="626234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8" name="Rounded Rectangle 77"/>
          <p:cNvSpPr/>
          <p:nvPr/>
        </p:nvSpPr>
        <p:spPr>
          <a:xfrm>
            <a:off x="6573598"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9" name="Rounded Rectangle 78"/>
          <p:cNvSpPr/>
          <p:nvPr/>
        </p:nvSpPr>
        <p:spPr>
          <a:xfrm>
            <a:off x="6907765"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80" name="Rounded Rectangle 79"/>
          <p:cNvSpPr/>
          <p:nvPr/>
        </p:nvSpPr>
        <p:spPr>
          <a:xfrm>
            <a:off x="7234783"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grpSp>
        <p:nvGrpSpPr>
          <p:cNvPr id="81" name="Group 80"/>
          <p:cNvGrpSpPr/>
          <p:nvPr/>
        </p:nvGrpSpPr>
        <p:grpSpPr>
          <a:xfrm>
            <a:off x="294361" y="2514600"/>
            <a:ext cx="4038600" cy="2590799"/>
            <a:chOff x="417468" y="3935105"/>
            <a:chExt cx="6059532" cy="3696201"/>
          </a:xfrm>
        </p:grpSpPr>
        <p:sp>
          <p:nvSpPr>
            <p:cNvPr id="82" name="Rounded Rectangle 81"/>
            <p:cNvSpPr/>
            <p:nvPr/>
          </p:nvSpPr>
          <p:spPr>
            <a:xfrm>
              <a:off x="1676400" y="3962400"/>
              <a:ext cx="4800600" cy="3505200"/>
            </a:xfrm>
            <a:prstGeom prst="roundRect">
              <a:avLst>
                <a:gd name="adj" fmla="val 5683"/>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262626"/>
                </a:solidFill>
                <a:effectLst/>
                <a:uLnTx/>
                <a:uFillTx/>
                <a:latin typeface="Corbel"/>
                <a:ea typeface="+mn-ea"/>
                <a:cs typeface="+mn-cs"/>
              </a:endParaRPr>
            </a:p>
          </p:txBody>
        </p:sp>
        <p:cxnSp>
          <p:nvCxnSpPr>
            <p:cNvPr id="83" name="Straight Arrow Connector 82"/>
            <p:cNvCxnSpPr/>
            <p:nvPr/>
          </p:nvCxnSpPr>
          <p:spPr>
            <a:xfrm rot="5400000">
              <a:off x="-534195" y="5763905"/>
              <a:ext cx="3658394" cy="794"/>
            </a:xfrm>
            <a:prstGeom prst="straightConnector1">
              <a:avLst/>
            </a:prstGeom>
            <a:noFill/>
            <a:ln w="38100" cap="flat" cmpd="sng" algn="ctr">
              <a:solidFill>
                <a:srgbClr val="262626">
                  <a:lumMod val="75000"/>
                  <a:lumOff val="25000"/>
                </a:srgbClr>
              </a:solidFill>
              <a:prstDash val="solid"/>
              <a:headEnd type="stealth" w="lg" len="lg"/>
              <a:tailEnd type="stealth" w="lg" len="lg"/>
            </a:ln>
            <a:effectLst/>
          </p:spPr>
        </p:cxnSp>
        <p:sp>
          <p:nvSpPr>
            <p:cNvPr id="84" name="TextBox 83"/>
            <p:cNvSpPr txBox="1"/>
            <p:nvPr/>
          </p:nvSpPr>
          <p:spPr>
            <a:xfrm rot="16200000">
              <a:off x="-678216" y="6012402"/>
              <a:ext cx="2714588" cy="52321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Memory Channel</a:t>
              </a:r>
            </a:p>
          </p:txBody>
        </p:sp>
        <p:sp>
          <p:nvSpPr>
            <p:cNvPr id="85" name="Rounded Rectangle 84"/>
            <p:cNvSpPr/>
            <p:nvPr/>
          </p:nvSpPr>
          <p:spPr>
            <a:xfrm>
              <a:off x="1905000" y="4114800"/>
              <a:ext cx="685800" cy="3200400"/>
            </a:xfrm>
            <a:prstGeom prst="roundRect">
              <a:avLst/>
            </a:prstGeom>
            <a:solidFill>
              <a:sysClr val="window" lastClr="FFFFFF"/>
            </a:solidFill>
            <a:ln w="28575" cap="flat" cmpd="sng" algn="ctr">
              <a:solidFill>
                <a:srgbClr val="262626"/>
              </a:solidFill>
              <a:prstDash val="solid"/>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Chip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cxnSp>
          <p:nvCxnSpPr>
            <p:cNvPr id="86" name="Straight Arrow Connector 85"/>
            <p:cNvCxnSpPr>
              <a:stCxn id="85" idx="1"/>
            </p:cNvCxnSpPr>
            <p:nvPr/>
          </p:nvCxnSpPr>
          <p:spPr>
            <a:xfrm rot="10800000">
              <a:off x="1295400" y="5715000"/>
              <a:ext cx="609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cxnSp>
          <p:nvCxnSpPr>
            <p:cNvPr id="87" name="Straight Arrow Connector 86"/>
            <p:cNvCxnSpPr/>
            <p:nvPr/>
          </p:nvCxnSpPr>
          <p:spPr>
            <a:xfrm rot="10800000">
              <a:off x="2590800" y="5715000"/>
              <a:ext cx="3657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sp>
          <p:nvSpPr>
            <p:cNvPr id="88" name="Rounded Rectangle 87"/>
            <p:cNvSpPr/>
            <p:nvPr/>
          </p:nvSpPr>
          <p:spPr>
            <a:xfrm>
              <a:off x="28194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89" name="Rounded Rectangle 88"/>
            <p:cNvSpPr/>
            <p:nvPr/>
          </p:nvSpPr>
          <p:spPr>
            <a:xfrm>
              <a:off x="46482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0" name="Rounded Rectangle 89"/>
            <p:cNvSpPr/>
            <p:nvPr/>
          </p:nvSpPr>
          <p:spPr>
            <a:xfrm>
              <a:off x="28194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1" name="Rounded Rectangle 90"/>
            <p:cNvSpPr/>
            <p:nvPr/>
          </p:nvSpPr>
          <p:spPr>
            <a:xfrm>
              <a:off x="46482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cxnSp>
          <p:nvCxnSpPr>
            <p:cNvPr id="92" name="Straight Connector 91"/>
            <p:cNvCxnSpPr>
              <a:stCxn id="89" idx="2"/>
              <a:endCxn id="91" idx="0"/>
            </p:cNvCxnSpPr>
            <p:nvPr/>
          </p:nvCxnSpPr>
          <p:spPr>
            <a:xfrm rot="5400000">
              <a:off x="51435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3" name="Straight Connector 92"/>
            <p:cNvCxnSpPr>
              <a:stCxn id="88" idx="2"/>
              <a:endCxn id="90" idx="0"/>
            </p:cNvCxnSpPr>
            <p:nvPr/>
          </p:nvCxnSpPr>
          <p:spPr>
            <a:xfrm rot="5400000">
              <a:off x="33147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grpSp>
      <p:grpSp>
        <p:nvGrpSpPr>
          <p:cNvPr id="94" name="Group 93"/>
          <p:cNvGrpSpPr/>
          <p:nvPr/>
        </p:nvGrpSpPr>
        <p:grpSpPr>
          <a:xfrm>
            <a:off x="5475961" y="1371600"/>
            <a:ext cx="2209800" cy="2133600"/>
            <a:chOff x="7696200" y="4038600"/>
            <a:chExt cx="3200400" cy="3276600"/>
          </a:xfrm>
        </p:grpSpPr>
        <p:sp>
          <p:nvSpPr>
            <p:cNvPr id="95" name="Rounded Rectangle 94"/>
            <p:cNvSpPr/>
            <p:nvPr/>
          </p:nvSpPr>
          <p:spPr>
            <a:xfrm>
              <a:off x="7696200" y="4038600"/>
              <a:ext cx="3200400" cy="3276600"/>
            </a:xfrm>
            <a:prstGeom prst="roundRect">
              <a:avLst>
                <a:gd name="adj" fmla="val 4365"/>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6" name="Rounded Rectangle 95"/>
            <p:cNvSpPr/>
            <p:nvPr/>
          </p:nvSpPr>
          <p:spPr>
            <a:xfrm>
              <a:off x="7848600" y="6477000"/>
              <a:ext cx="2895600" cy="685800"/>
            </a:xfrm>
            <a:prstGeom prst="roundRect">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7" name="Rounded Rectangle 96"/>
            <p:cNvSpPr/>
            <p:nvPr/>
          </p:nvSpPr>
          <p:spPr>
            <a:xfrm>
              <a:off x="7848600" y="5334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8" name="Rounded Rectangle 97"/>
            <p:cNvSpPr/>
            <p:nvPr/>
          </p:nvSpPr>
          <p:spPr>
            <a:xfrm>
              <a:off x="7848600" y="4191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Subarray</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grpSp>
      <p:cxnSp>
        <p:nvCxnSpPr>
          <p:cNvPr id="99" name="Straight Connector 98"/>
          <p:cNvCxnSpPr/>
          <p:nvPr/>
        </p:nvCxnSpPr>
        <p:spPr>
          <a:xfrm>
            <a:off x="4114800" y="3505200"/>
            <a:ext cx="1361161" cy="0"/>
          </a:xfrm>
          <a:prstGeom prst="line">
            <a:avLst/>
          </a:prstGeom>
          <a:noFill/>
          <a:ln w="19050" cap="flat" cmpd="sng" algn="ctr">
            <a:solidFill>
              <a:srgbClr val="262626">
                <a:lumMod val="75000"/>
                <a:lumOff val="25000"/>
              </a:srgbClr>
            </a:solidFill>
            <a:prstDash val="dash"/>
            <a:headEnd type="none" w="med" len="med"/>
            <a:tailEnd type="none" w="med" len="med"/>
          </a:ln>
          <a:effectLst/>
        </p:spPr>
      </p:cxnSp>
      <p:cxnSp>
        <p:nvCxnSpPr>
          <p:cNvPr id="100" name="Straight Connector 99"/>
          <p:cNvCxnSpPr/>
          <p:nvPr/>
        </p:nvCxnSpPr>
        <p:spPr>
          <a:xfrm flipV="1">
            <a:off x="4114800" y="1447802"/>
            <a:ext cx="1361160" cy="1219198"/>
          </a:xfrm>
          <a:prstGeom prst="line">
            <a:avLst/>
          </a:prstGeom>
          <a:noFill/>
          <a:ln w="19050" cap="flat" cmpd="sng" algn="ctr">
            <a:solidFill>
              <a:srgbClr val="262626">
                <a:lumMod val="75000"/>
                <a:lumOff val="25000"/>
              </a:srgbClr>
            </a:solidFill>
            <a:prstDash val="dash"/>
            <a:headEnd type="none" w="med" len="med"/>
            <a:tailEnd type="none" w="med" len="med"/>
          </a:ln>
          <a:effectLst/>
        </p:spPr>
      </p:cxnSp>
      <p:sp>
        <p:nvSpPr>
          <p:cNvPr id="101" name="Oval 100"/>
          <p:cNvSpPr/>
          <p:nvPr/>
        </p:nvSpPr>
        <p:spPr>
          <a:xfrm>
            <a:off x="593115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2" name="Oval 101"/>
          <p:cNvSpPr/>
          <p:nvPr/>
        </p:nvSpPr>
        <p:spPr>
          <a:xfrm>
            <a:off x="6256009"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3" name="Oval 102"/>
          <p:cNvSpPr/>
          <p:nvPr/>
        </p:nvSpPr>
        <p:spPr>
          <a:xfrm>
            <a:off x="6580862"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4" name="Oval 103"/>
          <p:cNvSpPr/>
          <p:nvPr/>
        </p:nvSpPr>
        <p:spPr>
          <a:xfrm>
            <a:off x="6905715"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5" name="Oval 104"/>
          <p:cNvSpPr/>
          <p:nvPr/>
        </p:nvSpPr>
        <p:spPr>
          <a:xfrm>
            <a:off x="723056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6" name="Oval 105"/>
          <p:cNvSpPr/>
          <p:nvPr/>
        </p:nvSpPr>
        <p:spPr>
          <a:xfrm>
            <a:off x="593115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7" name="Oval 106"/>
          <p:cNvSpPr/>
          <p:nvPr/>
        </p:nvSpPr>
        <p:spPr>
          <a:xfrm>
            <a:off x="6256009"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8" name="Oval 107"/>
          <p:cNvSpPr/>
          <p:nvPr/>
        </p:nvSpPr>
        <p:spPr>
          <a:xfrm>
            <a:off x="6580862"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9" name="Oval 108"/>
          <p:cNvSpPr/>
          <p:nvPr/>
        </p:nvSpPr>
        <p:spPr>
          <a:xfrm>
            <a:off x="6905715"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0" name="Oval 109"/>
          <p:cNvSpPr/>
          <p:nvPr/>
        </p:nvSpPr>
        <p:spPr>
          <a:xfrm>
            <a:off x="723056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1" name="Oval 110"/>
          <p:cNvSpPr/>
          <p:nvPr/>
        </p:nvSpPr>
        <p:spPr>
          <a:xfrm>
            <a:off x="5606304"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2" name="Oval 111"/>
          <p:cNvSpPr/>
          <p:nvPr/>
        </p:nvSpPr>
        <p:spPr>
          <a:xfrm>
            <a:off x="5606304"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nvGrpSpPr>
          <p:cNvPr id="113" name="Group 120"/>
          <p:cNvGrpSpPr/>
          <p:nvPr/>
        </p:nvGrpSpPr>
        <p:grpSpPr>
          <a:xfrm>
            <a:off x="5606304" y="5025189"/>
            <a:ext cx="1949116" cy="324853"/>
            <a:chOff x="11963400" y="12192000"/>
            <a:chExt cx="2743200" cy="457200"/>
          </a:xfrm>
        </p:grpSpPr>
        <p:sp>
          <p:nvSpPr>
            <p:cNvPr id="114" name="Oval 113"/>
            <p:cNvSpPr/>
            <p:nvPr/>
          </p:nvSpPr>
          <p:spPr>
            <a:xfrm>
              <a:off x="124206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5" name="Oval 114"/>
            <p:cNvSpPr/>
            <p:nvPr/>
          </p:nvSpPr>
          <p:spPr>
            <a:xfrm>
              <a:off x="128778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6" name="Oval 115"/>
            <p:cNvSpPr/>
            <p:nvPr/>
          </p:nvSpPr>
          <p:spPr>
            <a:xfrm>
              <a:off x="137922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7" name="Oval 116"/>
            <p:cNvSpPr/>
            <p:nvPr/>
          </p:nvSpPr>
          <p:spPr>
            <a:xfrm>
              <a:off x="14249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8" name="Oval 117"/>
            <p:cNvSpPr/>
            <p:nvPr/>
          </p:nvSpPr>
          <p:spPr>
            <a:xfrm>
              <a:off x="11963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9" name="Oval 118"/>
            <p:cNvSpPr/>
            <p:nvPr/>
          </p:nvSpPr>
          <p:spPr>
            <a:xfrm>
              <a:off x="133350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sp>
        <p:nvSpPr>
          <p:cNvPr id="120" name="Oval 119"/>
          <p:cNvSpPr/>
          <p:nvPr/>
        </p:nvSpPr>
        <p:spPr>
          <a:xfrm>
            <a:off x="5606304"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1" name="Oval 120"/>
          <p:cNvSpPr/>
          <p:nvPr/>
        </p:nvSpPr>
        <p:spPr>
          <a:xfrm>
            <a:off x="593115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2" name="Oval 121"/>
          <p:cNvSpPr/>
          <p:nvPr/>
        </p:nvSpPr>
        <p:spPr>
          <a:xfrm>
            <a:off x="6256009"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3" name="Oval 122"/>
          <p:cNvSpPr/>
          <p:nvPr/>
        </p:nvSpPr>
        <p:spPr>
          <a:xfrm>
            <a:off x="6580862"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4" name="Oval 123"/>
          <p:cNvSpPr/>
          <p:nvPr/>
        </p:nvSpPr>
        <p:spPr>
          <a:xfrm>
            <a:off x="6905715"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5" name="Oval 124"/>
          <p:cNvSpPr/>
          <p:nvPr/>
        </p:nvSpPr>
        <p:spPr>
          <a:xfrm>
            <a:off x="723056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6" name="Freeform 125"/>
          <p:cNvSpPr/>
          <p:nvPr/>
        </p:nvSpPr>
        <p:spPr>
          <a:xfrm>
            <a:off x="7570939" y="2091846"/>
            <a:ext cx="492690" cy="2327754"/>
          </a:xfrm>
          <a:custGeom>
            <a:avLst/>
            <a:gdLst>
              <a:gd name="connsiteX0" fmla="*/ 0 w 492690"/>
              <a:gd name="connsiteY0" fmla="*/ 0 h 1941534"/>
              <a:gd name="connsiteX1" fmla="*/ 488515 w 492690"/>
              <a:gd name="connsiteY1" fmla="*/ 1102290 h 1941534"/>
              <a:gd name="connsiteX2" fmla="*/ 25052 w 492690"/>
              <a:gd name="connsiteY2" fmla="*/ 1941534 h 1941534"/>
            </a:gdLst>
            <a:ahLst/>
            <a:cxnLst>
              <a:cxn ang="0">
                <a:pos x="connsiteX0" y="connsiteY0"/>
              </a:cxn>
              <a:cxn ang="0">
                <a:pos x="connsiteX1" y="connsiteY1"/>
              </a:cxn>
              <a:cxn ang="0">
                <a:pos x="connsiteX2" y="connsiteY2"/>
              </a:cxn>
            </a:cxnLst>
            <a:rect l="l" t="t" r="r" b="b"/>
            <a:pathLst>
              <a:path w="492690" h="1941534">
                <a:moveTo>
                  <a:pt x="0" y="0"/>
                </a:moveTo>
                <a:cubicBezTo>
                  <a:pt x="242170" y="389350"/>
                  <a:pt x="484340" y="778701"/>
                  <a:pt x="488515" y="1102290"/>
                </a:cubicBezTo>
                <a:cubicBezTo>
                  <a:pt x="492690" y="1425879"/>
                  <a:pt x="258871" y="1683706"/>
                  <a:pt x="25052" y="1941534"/>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sp>
        <p:nvSpPr>
          <p:cNvPr id="127" name="Freeform 126"/>
          <p:cNvSpPr/>
          <p:nvPr/>
        </p:nvSpPr>
        <p:spPr>
          <a:xfrm>
            <a:off x="7570939" y="1465544"/>
            <a:ext cx="1192061" cy="4859055"/>
          </a:xfrm>
          <a:custGeom>
            <a:avLst/>
            <a:gdLst>
              <a:gd name="connsiteX0" fmla="*/ 0 w 1192061"/>
              <a:gd name="connsiteY0" fmla="*/ 0 h 4572000"/>
              <a:gd name="connsiteX1" fmla="*/ 1189973 w 1192061"/>
              <a:gd name="connsiteY1" fmla="*/ 1979113 h 4572000"/>
              <a:gd name="connsiteX2" fmla="*/ 12526 w 1192061"/>
              <a:gd name="connsiteY2" fmla="*/ 4572000 h 4572000"/>
            </a:gdLst>
            <a:ahLst/>
            <a:cxnLst>
              <a:cxn ang="0">
                <a:pos x="connsiteX0" y="connsiteY0"/>
              </a:cxn>
              <a:cxn ang="0">
                <a:pos x="connsiteX1" y="connsiteY1"/>
              </a:cxn>
              <a:cxn ang="0">
                <a:pos x="connsiteX2" y="connsiteY2"/>
              </a:cxn>
            </a:cxnLst>
            <a:rect l="l" t="t" r="r" b="b"/>
            <a:pathLst>
              <a:path w="1192061" h="4572000">
                <a:moveTo>
                  <a:pt x="0" y="0"/>
                </a:moveTo>
                <a:cubicBezTo>
                  <a:pt x="593942" y="608556"/>
                  <a:pt x="1187885" y="1217113"/>
                  <a:pt x="1189973" y="1979113"/>
                </a:cubicBezTo>
                <a:cubicBezTo>
                  <a:pt x="1192061" y="2741113"/>
                  <a:pt x="602293" y="3656556"/>
                  <a:pt x="12526" y="4572000"/>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cxnSp>
        <p:nvCxnSpPr>
          <p:cNvPr id="128" name="Curved Connector 127"/>
          <p:cNvCxnSpPr>
            <a:stCxn id="112" idx="2"/>
            <a:endCxn id="120" idx="2"/>
          </p:cNvCxnSpPr>
          <p:nvPr/>
        </p:nvCxnSpPr>
        <p:spPr>
          <a:xfrm rot="10800000" flipV="1">
            <a:off x="5606303" y="4862763"/>
            <a:ext cx="1588" cy="649705"/>
          </a:xfrm>
          <a:prstGeom prst="curvedConnector3">
            <a:avLst>
              <a:gd name="adj1" fmla="val 34115313"/>
            </a:avLst>
          </a:prstGeom>
          <a:noFill/>
          <a:ln w="38100" cap="flat" cmpd="sng" algn="ctr">
            <a:solidFill>
              <a:srgbClr val="C00000"/>
            </a:solidFill>
            <a:prstDash val="solid"/>
            <a:headEnd type="triangle" w="lg" len="med"/>
            <a:tailEnd type="triangle" w="lg" len="med"/>
          </a:ln>
          <a:effectLst/>
        </p:spPr>
      </p:cxnSp>
      <p:sp>
        <p:nvSpPr>
          <p:cNvPr id="129" name="TextBox 128"/>
          <p:cNvSpPr txBox="1"/>
          <p:nvPr/>
        </p:nvSpPr>
        <p:spPr>
          <a:xfrm>
            <a:off x="3163016" y="5399782"/>
            <a:ext cx="2159566" cy="830997"/>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Intra </a:t>
            </a:r>
            <a:r>
              <a:rPr lang="en-US" sz="2400" kern="0" dirty="0" err="1">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Copy (2 ACTs)</a:t>
            </a:r>
          </a:p>
        </p:txBody>
      </p:sp>
      <p:cxnSp>
        <p:nvCxnSpPr>
          <p:cNvPr id="130" name="Curved Connector 129"/>
          <p:cNvCxnSpPr>
            <a:stCxn id="90" idx="2"/>
            <a:endCxn id="91" idx="2"/>
          </p:cNvCxnSpPr>
          <p:nvPr/>
        </p:nvCxnSpPr>
        <p:spPr>
          <a:xfrm rot="16200000" flipH="1">
            <a:off x="3037910" y="4274393"/>
            <a:ext cx="1588" cy="1218871"/>
          </a:xfrm>
          <a:prstGeom prst="curvedConnector3">
            <a:avLst>
              <a:gd name="adj1" fmla="val 33326522"/>
            </a:avLst>
          </a:prstGeom>
          <a:noFill/>
          <a:ln w="38100" cap="flat" cmpd="sng" algn="ctr">
            <a:solidFill>
              <a:srgbClr val="C00000"/>
            </a:solidFill>
            <a:prstDash val="solid"/>
            <a:headEnd type="triangle" w="lg" len="med"/>
            <a:tailEnd type="triangle" w="lg" len="med"/>
          </a:ln>
          <a:effectLst/>
        </p:spPr>
      </p:cxnSp>
      <p:sp>
        <p:nvSpPr>
          <p:cNvPr id="131" name="TextBox 130"/>
          <p:cNvSpPr txBox="1"/>
          <p:nvPr/>
        </p:nvSpPr>
        <p:spPr>
          <a:xfrm>
            <a:off x="495587" y="5325016"/>
            <a:ext cx="2450461" cy="120032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Bank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(Pipelined</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 </a:t>
            </a:r>
          </a:p>
          <a:p>
            <a:pPr marL="0" marR="0" lvl="0" indent="0" algn="ctr" defTabSz="914400" eaLnBrk="1" fontAlgn="auto" latinLnBrk="0" hangingPunct="1">
              <a:lnSpc>
                <a:spcPct val="100000"/>
              </a:lnSpc>
              <a:spcBef>
                <a:spcPts val="0"/>
              </a:spcBef>
              <a:spcAft>
                <a:spcPts val="0"/>
              </a:spcAft>
              <a:buClrTx/>
              <a:buSzTx/>
              <a:buFontTx/>
              <a:buNone/>
              <a:tabLst/>
              <a:defRPr/>
            </a:pPr>
            <a:r>
              <a:rPr lang="en-US" sz="2400" kern="0" noProof="0" dirty="0" smtClean="0">
                <a:solidFill>
                  <a:srgbClr val="262626">
                    <a:lumMod val="95000"/>
                    <a:lumOff val="5000"/>
                  </a:srgbClr>
                </a:solidFill>
                <a:latin typeface="Tahoma"/>
                <a:cs typeface="Tahoma"/>
              </a:rPr>
              <a:t>I</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nternal RD/WR)</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p:txBody>
      </p:sp>
      <p:cxnSp>
        <p:nvCxnSpPr>
          <p:cNvPr id="132" name="Curved Connector 131"/>
          <p:cNvCxnSpPr>
            <a:stCxn id="98" idx="1"/>
            <a:endCxn id="97" idx="1"/>
          </p:cNvCxnSpPr>
          <p:nvPr/>
        </p:nvCxnSpPr>
        <p:spPr>
          <a:xfrm rot="10800000" flipV="1">
            <a:off x="5581190" y="1793357"/>
            <a:ext cx="1588" cy="744279"/>
          </a:xfrm>
          <a:prstGeom prst="curvedConnector3">
            <a:avLst>
              <a:gd name="adj1" fmla="val 68822188"/>
            </a:avLst>
          </a:prstGeom>
          <a:noFill/>
          <a:ln w="38100" cap="flat" cmpd="sng" algn="ctr">
            <a:solidFill>
              <a:srgbClr val="C00000"/>
            </a:solidFill>
            <a:prstDash val="solid"/>
            <a:headEnd type="triangle" w="lg" len="med"/>
            <a:tailEnd type="triangle" w="lg" len="med"/>
          </a:ln>
          <a:effectLst/>
        </p:spPr>
      </p:cxnSp>
      <p:sp>
        <p:nvSpPr>
          <p:cNvPr id="133" name="TextBox 132"/>
          <p:cNvSpPr txBox="1"/>
          <p:nvPr/>
        </p:nvSpPr>
        <p:spPr>
          <a:xfrm>
            <a:off x="374953" y="1268760"/>
            <a:ext cx="4109869" cy="830997"/>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a:t>
            </a:r>
            <a:r>
              <a:rPr lang="en-US" sz="2400" kern="0" dirty="0" smtClean="0">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(Use Inter-Bank Copy Twice)</a:t>
            </a:r>
          </a:p>
        </p:txBody>
      </p:sp>
      <p:sp>
        <p:nvSpPr>
          <p:cNvPr id="134" name="Rectangle 4"/>
          <p:cNvSpPr>
            <a:spLocks noGrp="1" noChangeArrowheads="1"/>
          </p:cNvSpPr>
          <p:nvPr>
            <p:ph type="title"/>
          </p:nvPr>
        </p:nvSpPr>
        <p:spPr>
          <a:xfrm>
            <a:off x="419100" y="196850"/>
            <a:ext cx="8545388" cy="558800"/>
          </a:xfrm>
          <a:ln/>
        </p:spPr>
        <p:txBody>
          <a:bodyPr/>
          <a:lstStyle/>
          <a:p>
            <a:r>
              <a:rPr lang="en-US" sz="4000" dirty="0" smtClean="0">
                <a:solidFill>
                  <a:srgbClr val="1A5712"/>
                </a:solidFill>
                <a:latin typeface="Garamond"/>
                <a:cs typeface="Garamond"/>
              </a:rPr>
              <a:t>Generalized RowClone</a:t>
            </a:r>
            <a:endParaRPr lang="en-US" sz="4000" dirty="0">
              <a:solidFill>
                <a:srgbClr val="1A5712"/>
              </a:solidFill>
              <a:latin typeface="Garamond"/>
              <a:cs typeface="Garamond"/>
            </a:endParaRPr>
          </a:p>
        </p:txBody>
      </p:sp>
      <p:sp>
        <p:nvSpPr>
          <p:cNvPr id="68" name="TextBox 67"/>
          <p:cNvSpPr txBox="1"/>
          <p:nvPr/>
        </p:nvSpPr>
        <p:spPr>
          <a:xfrm>
            <a:off x="5940152" y="395952"/>
            <a:ext cx="3276358" cy="523220"/>
          </a:xfrm>
          <a:prstGeom prst="rect">
            <a:avLst/>
          </a:prstGeom>
          <a:noFill/>
        </p:spPr>
        <p:txBody>
          <a:bodyPr wrap="none" rtlCol="0">
            <a:spAutoFit/>
          </a:bodyPr>
          <a:lstStyle/>
          <a:p>
            <a:r>
              <a:rPr lang="en-US" sz="2800" b="1" dirty="0" smtClean="0">
                <a:solidFill>
                  <a:srgbClr val="008000"/>
                </a:solidFill>
                <a:latin typeface="Tahoma"/>
                <a:ea typeface="ヒラギノ角ゴ ProN W6"/>
                <a:cs typeface="Tahoma"/>
              </a:rPr>
              <a:t>0.01% area cost</a:t>
            </a:r>
            <a:endParaRPr lang="en-US" sz="2800" b="1" dirty="0">
              <a:solidFill>
                <a:srgbClr val="008000"/>
              </a:solidFill>
              <a:latin typeface="Tahoma"/>
              <a:ea typeface="ヒラギノ角ゴ ProN W6"/>
              <a:cs typeface="Tahoma"/>
            </a:endParaRPr>
          </a:p>
        </p:txBody>
      </p:sp>
    </p:spTree>
    <p:extLst>
      <p:ext uri="{BB962C8B-B14F-4D97-AF65-F5344CB8AC3E}">
        <p14:creationId xmlns:p14="http://schemas.microsoft.com/office/powerpoint/2010/main" val="1196835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fade">
                                      <p:cBhvr>
                                        <p:cTn id="7" dur="500"/>
                                        <p:tgtEl>
                                          <p:spTgt spid="1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9"/>
                                        </p:tgtEl>
                                        <p:attrNameLst>
                                          <p:attrName>style.visibility</p:attrName>
                                        </p:attrNameLst>
                                      </p:cBhvr>
                                      <p:to>
                                        <p:strVal val="visible"/>
                                      </p:to>
                                    </p:set>
                                    <p:animEffect transition="in" filter="fade">
                                      <p:cBhvr>
                                        <p:cTn id="10" dur="500"/>
                                        <p:tgtEl>
                                          <p:spTgt spid="1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28"/>
                                        </p:tgtEl>
                                      </p:cBhvr>
                                    </p:animEffect>
                                    <p:set>
                                      <p:cBhvr>
                                        <p:cTn id="15" dur="1" fill="hold">
                                          <p:stCondLst>
                                            <p:cond delay="499"/>
                                          </p:stCondLst>
                                        </p:cTn>
                                        <p:tgtEl>
                                          <p:spTgt spid="12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9"/>
                                        </p:tgtEl>
                                      </p:cBhvr>
                                    </p:animEffect>
                                    <p:set>
                                      <p:cBhvr>
                                        <p:cTn id="18" dur="1" fill="hold">
                                          <p:stCondLst>
                                            <p:cond delay="499"/>
                                          </p:stCondLst>
                                        </p:cTn>
                                        <p:tgtEl>
                                          <p:spTgt spid="129"/>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31"/>
                                        </p:tgtEl>
                                        <p:attrNameLst>
                                          <p:attrName>style.visibility</p:attrName>
                                        </p:attrNameLst>
                                      </p:cBhvr>
                                      <p:to>
                                        <p:strVal val="visible"/>
                                      </p:to>
                                    </p:set>
                                    <p:animEffect transition="in" filter="fade">
                                      <p:cBhvr>
                                        <p:cTn id="23" dur="500"/>
                                        <p:tgtEl>
                                          <p:spTgt spid="131"/>
                                        </p:tgtEl>
                                      </p:cBhvr>
                                    </p:animEffect>
                                  </p:childTnLst>
                                </p:cTn>
                              </p:par>
                              <p:par>
                                <p:cTn id="24" presetID="10" presetClass="entr" presetSubtype="0" fill="hold" nodeType="withEffect">
                                  <p:stCondLst>
                                    <p:cond delay="0"/>
                                  </p:stCondLst>
                                  <p:childTnLst>
                                    <p:set>
                                      <p:cBhvr>
                                        <p:cTn id="25" dur="1" fill="hold">
                                          <p:stCondLst>
                                            <p:cond delay="0"/>
                                          </p:stCondLst>
                                        </p:cTn>
                                        <p:tgtEl>
                                          <p:spTgt spid="130"/>
                                        </p:tgtEl>
                                        <p:attrNameLst>
                                          <p:attrName>style.visibility</p:attrName>
                                        </p:attrNameLst>
                                      </p:cBhvr>
                                      <p:to>
                                        <p:strVal val="visible"/>
                                      </p:to>
                                    </p:set>
                                    <p:animEffect transition="in" filter="fade">
                                      <p:cBhvr>
                                        <p:cTn id="26" dur="500"/>
                                        <p:tgtEl>
                                          <p:spTgt spid="1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30"/>
                                        </p:tgtEl>
                                      </p:cBhvr>
                                    </p:animEffect>
                                    <p:set>
                                      <p:cBhvr>
                                        <p:cTn id="31" dur="1" fill="hold">
                                          <p:stCondLst>
                                            <p:cond delay="499"/>
                                          </p:stCondLst>
                                        </p:cTn>
                                        <p:tgtEl>
                                          <p:spTgt spid="130"/>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2"/>
                                        </p:tgtEl>
                                        <p:attrNameLst>
                                          <p:attrName>style.visibility</p:attrName>
                                        </p:attrNameLst>
                                      </p:cBhvr>
                                      <p:to>
                                        <p:strVal val="visible"/>
                                      </p:to>
                                    </p:set>
                                    <p:animEffect transition="in" filter="fade">
                                      <p:cBhvr>
                                        <p:cTn id="39" dur="500"/>
                                        <p:tgtEl>
                                          <p:spTgt spid="13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3"/>
                                        </p:tgtEl>
                                        <p:attrNameLst>
                                          <p:attrName>style.visibility</p:attrName>
                                        </p:attrNameLst>
                                      </p:cBhvr>
                                      <p:to>
                                        <p:strVal val="visible"/>
                                      </p:to>
                                    </p:set>
                                    <p:animEffect transition="in" filter="fade">
                                      <p:cBhvr>
                                        <p:cTn id="42" dur="500"/>
                                        <p:tgtEl>
                                          <p:spTgt spid="13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133"/>
                                        </p:tgtEl>
                                      </p:cBhvr>
                                    </p:animEffect>
                                    <p:set>
                                      <p:cBhvr>
                                        <p:cTn id="47" dur="1" fill="hold">
                                          <p:stCondLst>
                                            <p:cond delay="499"/>
                                          </p:stCondLst>
                                        </p:cTn>
                                        <p:tgtEl>
                                          <p:spTgt spid="133"/>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32"/>
                                        </p:tgtEl>
                                      </p:cBhvr>
                                    </p:animEffect>
                                    <p:set>
                                      <p:cBhvr>
                                        <p:cTn id="50" dur="1" fill="hold">
                                          <p:stCondLst>
                                            <p:cond delay="499"/>
                                          </p:stCondLst>
                                        </p:cTn>
                                        <p:tgtEl>
                                          <p:spTgt spid="13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29" grpId="1"/>
      <p:bldP spid="131" grpId="0"/>
      <p:bldP spid="131" grpId="1"/>
      <p:bldP spid="133" grpId="0"/>
      <p:bldP spid="133" grpId="1"/>
      <p:bldP spid="6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79755" cy="523220"/>
          </a:xfrm>
          <a:prstGeom prst="rect">
            <a:avLst/>
          </a:prstGeom>
          <a:noFill/>
          <a:ln>
            <a:noFill/>
          </a:ln>
        </p:spPr>
        <p:txBody>
          <a:bodyPr wrap="none" rtlCol="0">
            <a:spAutoFit/>
          </a:bodyPr>
          <a:lstStyle/>
          <a:p>
            <a:r>
              <a:rPr lang="en-US" sz="2800" dirty="0" smtClean="0">
                <a:solidFill>
                  <a:prstClr val="black"/>
                </a:solidFill>
                <a:latin typeface="Calibri"/>
              </a:rPr>
              <a:t>11.6x</a:t>
            </a:r>
            <a:endParaRPr lang="en-US" sz="2800" dirty="0">
              <a:solidFill>
                <a:prstClr val="black"/>
              </a:solidFill>
              <a:latin typeface="Calibri"/>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05642" cy="523220"/>
          </a:xfrm>
          <a:prstGeom prst="rect">
            <a:avLst/>
          </a:prstGeom>
          <a:noFill/>
          <a:ln>
            <a:noFill/>
          </a:ln>
        </p:spPr>
        <p:txBody>
          <a:bodyPr wrap="none" rtlCol="0">
            <a:spAutoFit/>
          </a:bodyPr>
          <a:lstStyle/>
          <a:p>
            <a:r>
              <a:rPr lang="en-US" sz="2800" dirty="0" smtClean="0">
                <a:solidFill>
                  <a:prstClr val="black"/>
                </a:solidFill>
                <a:latin typeface="Calibri"/>
              </a:rPr>
              <a:t>74x</a:t>
            </a:r>
            <a:endParaRPr lang="en-US" sz="2800" dirty="0">
              <a:solidFill>
                <a:prstClr val="black"/>
              </a:solidFill>
              <a:latin typeface="Calibri"/>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62</a:t>
            </a:fld>
            <a:endParaRPr lang="en-US">
              <a:solidFill>
                <a:prstClr val="black">
                  <a:tint val="75000"/>
                </a:prstClr>
              </a:solidFill>
              <a:latin typeface="Calibri"/>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ea typeface="ＭＳ Ｐゴシック"/>
              </a:rPr>
              <a:t>RowClone</a:t>
            </a:r>
            <a:r>
              <a:rPr lang="en-US" altLang="ja-JP" sz="1900" dirty="0">
                <a:solidFill>
                  <a:srgbClr val="0000FF"/>
                </a:solidFill>
                <a:latin typeface="Tahoma" charset="0"/>
                <a:ea typeface="ＭＳ Ｐゴシック"/>
              </a:rPr>
              <a:t>: Fast and Efficient In-DRAM Copy and Initialization of Bulk Data</a:t>
            </a:r>
            <a:r>
              <a:rPr lang="en-US" altLang="ja-JP" sz="1900" dirty="0" smtClean="0">
                <a:solidFill>
                  <a:srgbClr val="000000"/>
                </a:solidFill>
                <a:latin typeface="Tahoma" charset="0"/>
                <a:ea typeface="ＭＳ Ｐゴシック"/>
              </a:rPr>
              <a:t>,</a:t>
            </a:r>
            <a:r>
              <a:rPr lang="en-US" sz="1900" dirty="0">
                <a:solidFill>
                  <a:srgbClr val="000000"/>
                </a:solidFill>
                <a:latin typeface="Tahoma" charset="0"/>
              </a:rPr>
              <a:t>”</a:t>
            </a:r>
            <a:r>
              <a:rPr lang="en-US" altLang="ja-JP" sz="1900" dirty="0">
                <a:solidFill>
                  <a:srgbClr val="000000"/>
                </a:solidFill>
                <a:latin typeface="Tahoma" charset="0"/>
                <a:ea typeface="ＭＳ Ｐゴシック"/>
              </a:rPr>
              <a:t> </a:t>
            </a:r>
            <a:r>
              <a:rPr lang="en-US" altLang="ja-JP" sz="1900" dirty="0" smtClean="0">
                <a:solidFill>
                  <a:srgbClr val="000000"/>
                </a:solidFill>
                <a:latin typeface="Tahoma" charset="0"/>
                <a:ea typeface="ＭＳ Ｐゴシック"/>
              </a:rPr>
              <a:t>MICRO 2013.</a:t>
            </a:r>
            <a:endParaRPr lang="en-US" sz="1900" dirty="0">
              <a:solidFill>
                <a:srgbClr val="000000"/>
              </a:solidFill>
              <a:latin typeface="Tahoma"/>
            </a:endParaRPr>
          </a:p>
        </p:txBody>
      </p:sp>
    </p:spTree>
    <p:extLst>
      <p:ext uri="{BB962C8B-B14F-4D97-AF65-F5344CB8AC3E}">
        <p14:creationId xmlns:p14="http://schemas.microsoft.com/office/powerpoint/2010/main" val="876493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229600" cy="1143000"/>
          </a:xfrm>
        </p:spPr>
        <p:txBody>
          <a:bodyPr>
            <a:normAutofit/>
          </a:bodyPr>
          <a:lstStyle/>
          <a:p>
            <a:r>
              <a:rPr lang="en-US" sz="4000" dirty="0" smtClean="0">
                <a:solidFill>
                  <a:srgbClr val="1A5712"/>
                </a:solidFill>
                <a:latin typeface="Garamond"/>
                <a:cs typeface="Garamond"/>
              </a:rPr>
              <a:t>RowClone: Application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63</a:t>
            </a:fld>
            <a:endParaRPr lang="en-US">
              <a:solidFill>
                <a:prstClr val="black">
                  <a:tint val="75000"/>
                </a:prstClr>
              </a:solidFill>
              <a:latin typeface="Calibri"/>
            </a:endParaRPr>
          </a:p>
        </p:txBody>
      </p:sp>
      <p:graphicFrame>
        <p:nvGraphicFramePr>
          <p:cNvPr id="6" name="Chart 5"/>
          <p:cNvGraphicFramePr/>
          <p:nvPr>
            <p:extLst>
              <p:ext uri="{D42A27DB-BD31-4B8C-83A1-F6EECF244321}">
                <p14:modId xmlns:p14="http://schemas.microsoft.com/office/powerpoint/2010/main" val="1342297271"/>
              </p:ext>
            </p:extLst>
          </p:nvPr>
        </p:nvGraphicFramePr>
        <p:xfrm>
          <a:off x="395536" y="1556792"/>
          <a:ext cx="8412479" cy="482019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1121751"/>
      </p:ext>
    </p:extLst>
  </p:cSld>
  <p:clrMapOvr>
    <a:masterClrMapping/>
  </p:clrMapOvr>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579296" cy="1143000"/>
          </a:xfrm>
        </p:spPr>
        <p:txBody>
          <a:bodyPr>
            <a:normAutofit/>
          </a:bodyPr>
          <a:lstStyle/>
          <a:p>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Multi-Core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64</a:t>
            </a:fld>
            <a:endParaRPr lang="en-US">
              <a:solidFill>
                <a:prstClr val="black">
                  <a:tint val="75000"/>
                </a:prstClr>
              </a:solidFill>
              <a:latin typeface="Calibri"/>
            </a:endParaRPr>
          </a:p>
        </p:txBody>
      </p:sp>
      <p:graphicFrame>
        <p:nvGraphicFramePr>
          <p:cNvPr id="5" name="Chart 4"/>
          <p:cNvGraphicFramePr/>
          <p:nvPr>
            <p:extLst>
              <p:ext uri="{D42A27DB-BD31-4B8C-83A1-F6EECF244321}">
                <p14:modId xmlns:p14="http://schemas.microsoft.com/office/powerpoint/2010/main" val="1012349255"/>
              </p:ext>
            </p:extLst>
          </p:nvPr>
        </p:nvGraphicFramePr>
        <p:xfrm>
          <a:off x="613953" y="1280161"/>
          <a:ext cx="7850777" cy="476794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524331"/>
      </p:ext>
    </p:extLst>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25760"/>
            <a:ext cx="8229600" cy="1143000"/>
          </a:xfrm>
        </p:spPr>
        <p:txBody>
          <a:bodyPr>
            <a:normAutofit/>
          </a:bodyPr>
          <a:lstStyle/>
          <a:p>
            <a:r>
              <a:rPr lang="en-US" sz="4000" dirty="0" smtClean="0">
                <a:solidFill>
                  <a:srgbClr val="1A5712"/>
                </a:solidFill>
                <a:latin typeface="Garamond"/>
                <a:cs typeface="Garamond"/>
              </a:rPr>
              <a:t>End-to-End System Design</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65</a:t>
            </a:fld>
            <a:endParaRPr lang="en-US">
              <a:solidFill>
                <a:prstClr val="black">
                  <a:tint val="75000"/>
                </a:prstClr>
              </a:solidFill>
              <a:latin typeface="Calibri"/>
            </a:endParaRPr>
          </a:p>
        </p:txBody>
      </p:sp>
      <p:sp>
        <p:nvSpPr>
          <p:cNvPr id="23" name="Rounded Rectangle 22"/>
          <p:cNvSpPr/>
          <p:nvPr/>
        </p:nvSpPr>
        <p:spPr>
          <a:xfrm>
            <a:off x="838200" y="5486400"/>
            <a:ext cx="3276600" cy="762000"/>
          </a:xfrm>
          <a:prstGeom prst="roundRect">
            <a:avLst/>
          </a:prstGeom>
          <a:ln w="57150"/>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b="1" dirty="0" smtClean="0"/>
              <a:t> DRAM (RowClone)</a:t>
            </a:r>
            <a:endParaRPr lang="en-US" sz="2800" b="1" dirty="0"/>
          </a:p>
        </p:txBody>
      </p:sp>
      <p:sp>
        <p:nvSpPr>
          <p:cNvPr id="24" name="Rounded Rectangle 23"/>
          <p:cNvSpPr/>
          <p:nvPr/>
        </p:nvSpPr>
        <p:spPr>
          <a:xfrm>
            <a:off x="838200" y="44958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Microarchitecture</a:t>
            </a:r>
            <a:endParaRPr lang="en-US" sz="2800" b="1" dirty="0"/>
          </a:p>
        </p:txBody>
      </p:sp>
      <p:sp>
        <p:nvSpPr>
          <p:cNvPr id="25" name="Rounded Rectangle 24"/>
          <p:cNvSpPr/>
          <p:nvPr/>
        </p:nvSpPr>
        <p:spPr>
          <a:xfrm>
            <a:off x="838200" y="35052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ISA</a:t>
            </a:r>
            <a:endParaRPr lang="en-US" sz="2800" b="1" dirty="0"/>
          </a:p>
        </p:txBody>
      </p:sp>
      <p:sp>
        <p:nvSpPr>
          <p:cNvPr id="26" name="Rounded Rectangle 25"/>
          <p:cNvSpPr/>
          <p:nvPr/>
        </p:nvSpPr>
        <p:spPr>
          <a:xfrm>
            <a:off x="838200" y="25146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Operating System</a:t>
            </a:r>
            <a:endParaRPr lang="en-US" sz="2800" b="1" dirty="0"/>
          </a:p>
        </p:txBody>
      </p:sp>
      <p:sp>
        <p:nvSpPr>
          <p:cNvPr id="27" name="Rounded Rectangle 26"/>
          <p:cNvSpPr/>
          <p:nvPr/>
        </p:nvSpPr>
        <p:spPr>
          <a:xfrm>
            <a:off x="838200" y="15240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Application</a:t>
            </a:r>
            <a:endParaRPr lang="en-US" sz="2800" b="1" dirty="0"/>
          </a:p>
        </p:txBody>
      </p:sp>
      <p:sp>
        <p:nvSpPr>
          <p:cNvPr id="28" name="TextBox 27"/>
          <p:cNvSpPr txBox="1"/>
          <p:nvPr/>
        </p:nvSpPr>
        <p:spPr>
          <a:xfrm>
            <a:off x="4648200" y="1412776"/>
            <a:ext cx="4191000" cy="1200328"/>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communicate occurrences of bulk copy/initialization across layers?</a:t>
            </a:r>
          </a:p>
        </p:txBody>
      </p:sp>
      <p:sp>
        <p:nvSpPr>
          <p:cNvPr id="29" name="TextBox 28"/>
          <p:cNvSpPr txBox="1"/>
          <p:nvPr/>
        </p:nvSpPr>
        <p:spPr>
          <a:xfrm>
            <a:off x="4648200" y="4293096"/>
            <a:ext cx="4191000" cy="830997"/>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maximize latency and energy savings?</a:t>
            </a:r>
          </a:p>
        </p:txBody>
      </p:sp>
      <p:sp>
        <p:nvSpPr>
          <p:cNvPr id="30" name="TextBox 29"/>
          <p:cNvSpPr txBox="1"/>
          <p:nvPr/>
        </p:nvSpPr>
        <p:spPr>
          <a:xfrm>
            <a:off x="4648200" y="3197294"/>
            <a:ext cx="4495800" cy="1200328"/>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ensure data coherence?</a:t>
            </a:r>
          </a:p>
          <a:p>
            <a:endParaRPr lang="en-US" sz="2400" dirty="0">
              <a:solidFill>
                <a:schemeClr val="tx1">
                  <a:lumMod val="95000"/>
                  <a:lumOff val="5000"/>
                </a:schemeClr>
              </a:solidFill>
              <a:latin typeface="Tahoma"/>
              <a:cs typeface="Tahoma"/>
            </a:endParaRPr>
          </a:p>
          <a:p>
            <a:endParaRPr lang="en-US" sz="2400" dirty="0" smtClean="0">
              <a:solidFill>
                <a:schemeClr val="tx1">
                  <a:lumMod val="95000"/>
                  <a:lumOff val="5000"/>
                </a:schemeClr>
              </a:solidFill>
              <a:latin typeface="Tahoma"/>
              <a:cs typeface="Tahoma"/>
            </a:endParaRPr>
          </a:p>
        </p:txBody>
      </p:sp>
      <p:sp>
        <p:nvSpPr>
          <p:cNvPr id="31" name="TextBox 30"/>
          <p:cNvSpPr txBox="1"/>
          <p:nvPr/>
        </p:nvSpPr>
        <p:spPr>
          <a:xfrm>
            <a:off x="4648200" y="5714092"/>
            <a:ext cx="4191000" cy="461665"/>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handle data reuse?</a:t>
            </a:r>
          </a:p>
        </p:txBody>
      </p:sp>
    </p:spTree>
    <p:extLst>
      <p:ext uri="{BB962C8B-B14F-4D97-AF65-F5344CB8AC3E}">
        <p14:creationId xmlns:p14="http://schemas.microsoft.com/office/powerpoint/2010/main" val="12737905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p:bldP spid="29" grpId="0"/>
      <p:bldP spid="30" grpId="0"/>
      <p:bldP spid="31"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000" dirty="0" smtClean="0">
                <a:solidFill>
                  <a:srgbClr val="1A5712"/>
                </a:solidFill>
                <a:latin typeface="Garamond"/>
                <a:cs typeface="Garamond"/>
              </a:rPr>
              <a:t>Goal: Ultra-Efficient Processing Near Data</a:t>
            </a:r>
            <a:endParaRPr lang="en-US" sz="4000" dirty="0">
              <a:solidFill>
                <a:srgbClr val="1A5712"/>
              </a:solidFill>
              <a:latin typeface="Garamond"/>
              <a:cs typeface="Garamond"/>
            </a:endParaRP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latin typeface="Myriad Pro Bold Cond" charset="0"/>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smtClean="0">
                <a:solidFill>
                  <a:srgbClr val="FF0000"/>
                </a:solidFill>
                <a:latin typeface="Tahoma"/>
                <a:ea typeface="ヒラギノ角ゴ ProN W6"/>
                <a:cs typeface="Tahoma"/>
              </a:rPr>
              <a:t>Memory similar to a “conventional” accelerator</a:t>
            </a:r>
            <a:endParaRPr lang="en-US" sz="2400" b="1" kern="0" dirty="0">
              <a:solidFill>
                <a:srgbClr val="FF0000"/>
              </a:solidFill>
              <a:latin typeface="Tahoma"/>
              <a:ea typeface="ヒラギノ角ゴ ProN W6"/>
              <a:cs typeface="Tahoma"/>
            </a:endParaRPr>
          </a:p>
        </p:txBody>
      </p:sp>
    </p:spTree>
    <p:extLst>
      <p:ext uri="{BB962C8B-B14F-4D97-AF65-F5344CB8AC3E}">
        <p14:creationId xmlns:p14="http://schemas.microsoft.com/office/powerpoint/2010/main" val="13143957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Enabling In-Memory X</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r>
              <a:rPr lang="en-US" sz="2400" dirty="0" smtClean="0">
                <a:latin typeface="Tahoma"/>
                <a:cs typeface="Tahoma"/>
              </a:rPr>
              <a:t>What is a flexible and scalable memory interface?</a:t>
            </a:r>
          </a:p>
          <a:p>
            <a:r>
              <a:rPr lang="en-US" sz="2400" dirty="0" smtClean="0">
                <a:latin typeface="Tahoma"/>
                <a:cs typeface="Tahoma"/>
              </a:rPr>
              <a:t>What is the right partitioning of computation capability?</a:t>
            </a:r>
          </a:p>
          <a:p>
            <a:r>
              <a:rPr lang="en-US" sz="2400" dirty="0" smtClean="0">
                <a:latin typeface="Tahoma"/>
                <a:cs typeface="Tahoma"/>
              </a:rPr>
              <a:t>What is the right low-cost memory substrate?</a:t>
            </a:r>
          </a:p>
          <a:p>
            <a:r>
              <a:rPr lang="en-US" sz="2400" dirty="0" smtClean="0">
                <a:latin typeface="Tahoma"/>
                <a:cs typeface="Tahoma"/>
              </a:rPr>
              <a:t>What memory technologies are the best enablers?</a:t>
            </a:r>
          </a:p>
          <a:p>
            <a:r>
              <a:rPr lang="en-US" sz="2400" dirty="0" smtClean="0">
                <a:latin typeface="Tahoma"/>
                <a:cs typeface="Tahoma"/>
              </a:rPr>
              <a:t>How do we rethink/ease X algorithms/applications?</a:t>
            </a:r>
            <a:endParaRPr lang="en-US" sz="2400" dirty="0">
              <a:latin typeface="Tahoma"/>
              <a:cs typeface="Tahoma"/>
            </a:endParaRP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smtClean="0">
                <a:solidFill>
                  <a:srgbClr val="000000"/>
                </a:solidFill>
                <a:latin typeface="Myriad Pro Bold Cond" charset="0"/>
                <a:ea typeface="ＭＳ Ｐゴシック" charset="0"/>
                <a:cs typeface="Myriad Pro Bold Cond" charset="0"/>
                <a:sym typeface="Myriad Pro Bold Cond" charset="0"/>
              </a:rPr>
              <a:t>Core</a:t>
            </a:r>
            <a:endParaRPr lang="en-US" sz="1500" dirty="0">
              <a:solidFill>
                <a:srgbClr val="000000"/>
              </a:solidFill>
              <a:latin typeface="Myriad Pro Bold Cond" charset="0"/>
              <a:ea typeface="ＭＳ Ｐゴシック" charset="0"/>
              <a:cs typeface="Myriad Pro Bold Cond" charset="0"/>
              <a:sym typeface="Myriad Pro Bold Cond" charset="0"/>
            </a:endParaRP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Media </a:t>
            </a:r>
            <a:r>
              <a:rPr lang="en-US" sz="2400" dirty="0" smtClean="0">
                <a:solidFill>
                  <a:srgbClr val="000000"/>
                </a:solidFill>
                <a:latin typeface="Myriad Pro Bold Cond" charset="0"/>
                <a:ea typeface="ＭＳ Ｐゴシック" charset="0"/>
                <a:cs typeface="Myriad Pro Bold Cond" charset="0"/>
                <a:sym typeface="Myriad Pro Bold Cond" charset="0"/>
              </a:rPr>
              <a:t>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smtClean="0">
                  <a:solidFill>
                    <a:srgbClr val="D90B00"/>
                  </a:solidFill>
                  <a:latin typeface="Myriad Pro Bold Cond" charset="0"/>
                  <a:ea typeface="ＭＳ Ｐゴシック" charset="0"/>
                  <a:cs typeface="Myriad Pro Bold Cond" charset="0"/>
                  <a:sym typeface="Myriad Pro Bold Cond" charset="0"/>
                </a:rPr>
                <a:t>Query</a:t>
              </a:r>
              <a:endParaRPr lang="en-US" sz="1300" dirty="0">
                <a:solidFill>
                  <a:srgbClr val="D90B00"/>
                </a:solidFill>
                <a:latin typeface="Myriad Pro Bold Cond" charset="0"/>
                <a:ea typeface="ＭＳ Ｐゴシック" charset="0"/>
                <a:cs typeface="Myriad Pro Bold Cond" charset="0"/>
                <a:sym typeface="Myriad Pro Bold Cond" charset="0"/>
              </a:endParaRP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25486349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In-DRAM AND/OR: Triple Row Activation</a:t>
            </a:r>
            <a:endParaRPr lang="en-US" sz="3800" dirty="0"/>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68</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smtClean="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endParaRPr lang="en-US" sz="2800" b="1" i="1" dirty="0" smtClean="0">
              <a:solidFill>
                <a:prstClr val="black"/>
              </a:solidFill>
              <a:latin typeface="Calibri"/>
            </a:endParaRP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smtClean="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endParaRPr lang="en-US" sz="2800" b="1" i="1" dirty="0" smtClean="0">
              <a:solidFill>
                <a:prstClr val="black"/>
              </a:solidFill>
              <a:latin typeface="Calibri"/>
            </a:endParaRP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smtClean="0">
                <a:ln>
                  <a:noFill/>
                </a:ln>
                <a:solidFill>
                  <a:prstClr val="white"/>
                </a:solidFill>
                <a:effectLst/>
                <a:uLnTx/>
                <a:uFillTx/>
                <a:latin typeface="Calibri"/>
                <a:ea typeface="+mn-ea"/>
                <a:cs typeface="+mn-cs"/>
              </a:rPr>
              <a:t>Final State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1" u="none" strike="noStrike" kern="0" cap="none" spc="0" normalizeH="0" baseline="0" noProof="0" dirty="0" smtClean="0">
                <a:ln>
                  <a:noFill/>
                </a:ln>
                <a:solidFill>
                  <a:prstClr val="white"/>
                </a:solidFill>
                <a:effectLst/>
                <a:uLnTx/>
                <a:uFillTx/>
                <a:latin typeface="Calibri"/>
                <a:ea typeface="+mn-ea"/>
                <a:cs typeface="+mn-cs"/>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r>
              <a:rPr lang="en-US" sz="2800" b="1" i="1" dirty="0" smtClean="0">
                <a:solidFill>
                  <a:prstClr val="black"/>
                </a:solidFill>
                <a:latin typeface="Calibri"/>
              </a:rPr>
              <a:t>+</a:t>
            </a:r>
            <a:r>
              <a:rPr lang="el-GR" sz="2800" b="1" i="1" dirty="0" smtClean="0">
                <a:solidFill>
                  <a:prstClr val="black"/>
                </a:solidFill>
                <a:latin typeface="Calibri"/>
              </a:rPr>
              <a:t>δ</a:t>
            </a:r>
            <a:endParaRPr lang="en-US" sz="2800" b="1" i="1" dirty="0" smtClean="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1" u="none" strike="noStrike" kern="0" cap="none" spc="0" normalizeH="0" baseline="0" noProof="0" dirty="0" smtClean="0">
                <a:ln>
                  <a:noFill/>
                </a:ln>
                <a:solidFill>
                  <a:prstClr val="white"/>
                </a:solidFill>
                <a:effectLst/>
                <a:uLnTx/>
                <a:uFillTx/>
                <a:latin typeface="Calibri"/>
                <a:ea typeface="+mn-ea"/>
                <a:cs typeface="+mn-cs"/>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smtClean="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smtClean="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smtClean="0">
                <a:solidFill>
                  <a:prstClr val="black"/>
                </a:solidFill>
                <a:latin typeface="Calibri"/>
              </a:rPr>
              <a:t>V</a:t>
            </a:r>
            <a:r>
              <a:rPr lang="en-US" sz="2800" b="1" i="1" baseline="-25000" dirty="0" smtClean="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spTree>
    <p:extLst>
      <p:ext uri="{BB962C8B-B14F-4D97-AF65-F5344CB8AC3E}">
        <p14:creationId xmlns:p14="http://schemas.microsoft.com/office/powerpoint/2010/main" val="36307810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AND/</a:t>
            </a:r>
            <a:r>
              <a:rPr lang="en-US" dirty="0" smtClean="0"/>
              <a:t>OR Results</a:t>
            </a:r>
            <a:endParaRPr lang="en-US" dirty="0"/>
          </a:p>
        </p:txBody>
      </p:sp>
      <p:sp>
        <p:nvSpPr>
          <p:cNvPr id="3" name="Content Placeholder 2"/>
          <p:cNvSpPr>
            <a:spLocks noGrp="1"/>
          </p:cNvSpPr>
          <p:nvPr>
            <p:ph idx="1"/>
          </p:nvPr>
        </p:nvSpPr>
        <p:spPr>
          <a:xfrm>
            <a:off x="228600" y="849041"/>
            <a:ext cx="8610600" cy="5123656"/>
          </a:xfrm>
        </p:spPr>
        <p:txBody>
          <a:bodyPr/>
          <a:lstStyle/>
          <a:p>
            <a:r>
              <a:rPr lang="en-US" dirty="0" smtClean="0">
                <a:solidFill>
                  <a:srgbClr val="0000FF"/>
                </a:solidFill>
              </a:rPr>
              <a:t>20X improvement in AND/OR throughput</a:t>
            </a:r>
            <a:r>
              <a:rPr lang="en-US" dirty="0" smtClean="0"/>
              <a:t> vs. Intel AVX</a:t>
            </a:r>
          </a:p>
          <a:p>
            <a:r>
              <a:rPr lang="en-US" dirty="0" smtClean="0">
                <a:solidFill>
                  <a:srgbClr val="0000FF"/>
                </a:solidFill>
              </a:rPr>
              <a:t>50.5X reduction in memory energy consumption</a:t>
            </a:r>
          </a:p>
          <a:p>
            <a:r>
              <a:rPr lang="en-US" dirty="0" smtClean="0">
                <a:solidFill>
                  <a:srgbClr val="0000FF"/>
                </a:solidFill>
              </a:rPr>
              <a:t>At least 30% performance improvement in range queries</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69</a:t>
            </a:fld>
            <a:endParaRPr lang="en-US" altLang="en-US">
              <a:solidFill>
                <a:srgbClr val="000000"/>
              </a:solidFill>
            </a:endParaRPr>
          </a:p>
        </p:txBody>
      </p:sp>
      <p:sp>
        <p:nvSpPr>
          <p:cNvPr id="6" name="TextBox 5"/>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grpSp>
        <p:nvGrpSpPr>
          <p:cNvPr id="18" name="Group 17"/>
          <p:cNvGrpSpPr/>
          <p:nvPr/>
        </p:nvGrpSpPr>
        <p:grpSpPr>
          <a:xfrm>
            <a:off x="-183298" y="2132856"/>
            <a:ext cx="7707626" cy="4248472"/>
            <a:chOff x="-183298" y="2060848"/>
            <a:chExt cx="7707626" cy="4248472"/>
          </a:xfrm>
        </p:grpSpPr>
        <p:pic>
          <p:nvPicPr>
            <p:cNvPr id="12" name="Picture 11"/>
            <p:cNvPicPr>
              <a:picLocks noChangeAspect="1"/>
            </p:cNvPicPr>
            <p:nvPr/>
          </p:nvPicPr>
          <p:blipFill>
            <a:blip r:embed="rId2"/>
            <a:stretch>
              <a:fillRect/>
            </a:stretch>
          </p:blipFill>
          <p:spPr>
            <a:xfrm>
              <a:off x="1763688" y="2060848"/>
              <a:ext cx="5760640" cy="3978861"/>
            </a:xfrm>
            <a:prstGeom prst="rect">
              <a:avLst/>
            </a:prstGeom>
          </p:spPr>
        </p:pic>
        <p:sp>
          <p:nvSpPr>
            <p:cNvPr id="13" name="TextBox 12"/>
            <p:cNvSpPr txBox="1"/>
            <p:nvPr/>
          </p:nvSpPr>
          <p:spPr>
            <a:xfrm>
              <a:off x="3143520" y="5970766"/>
              <a:ext cx="2724624" cy="338554"/>
            </a:xfrm>
            <a:prstGeom prst="rect">
              <a:avLst/>
            </a:prstGeom>
            <a:noFill/>
          </p:spPr>
          <p:txBody>
            <a:bodyPr wrap="none" rtlCol="0">
              <a:spAutoFit/>
            </a:bodyPr>
            <a:lstStyle/>
            <a:p>
              <a:r>
                <a:rPr lang="en-US" sz="1600" dirty="0" smtClean="0"/>
                <a:t>Size of Vectors to be </a:t>
              </a:r>
              <a:r>
                <a:rPr lang="en-US" sz="1600" dirty="0" err="1" smtClean="0"/>
                <a:t>ANDed</a:t>
              </a:r>
              <a:endParaRPr lang="en-US" sz="1600" dirty="0"/>
            </a:p>
          </p:txBody>
        </p:sp>
        <p:sp>
          <p:nvSpPr>
            <p:cNvPr id="14" name="TextBox 13"/>
            <p:cNvSpPr txBox="1"/>
            <p:nvPr/>
          </p:nvSpPr>
          <p:spPr>
            <a:xfrm>
              <a:off x="-183298" y="3717032"/>
              <a:ext cx="3603170" cy="338554"/>
            </a:xfrm>
            <a:prstGeom prst="rect">
              <a:avLst/>
            </a:prstGeom>
            <a:noFill/>
            <a:scene3d>
              <a:camera prst="orthographicFront">
                <a:rot lat="0" lon="0" rev="5400000"/>
              </a:camera>
              <a:lightRig rig="threePt" dir="t"/>
            </a:scene3d>
          </p:spPr>
          <p:txBody>
            <a:bodyPr wrap="none" rtlCol="0">
              <a:spAutoFit/>
            </a:bodyPr>
            <a:lstStyle/>
            <a:p>
              <a:r>
                <a:rPr lang="en-US" sz="1600" dirty="0" smtClean="0"/>
                <a:t>Throughput of AND operations (GB/s) </a:t>
              </a:r>
              <a:endParaRPr lang="en-US" sz="1600" dirty="0"/>
            </a:p>
          </p:txBody>
        </p:sp>
        <p:sp>
          <p:nvSpPr>
            <p:cNvPr id="15" name="TextBox 14"/>
            <p:cNvSpPr txBox="1"/>
            <p:nvPr/>
          </p:nvSpPr>
          <p:spPr>
            <a:xfrm>
              <a:off x="4646360" y="2276872"/>
              <a:ext cx="2386691" cy="338554"/>
            </a:xfrm>
            <a:prstGeom prst="rect">
              <a:avLst/>
            </a:prstGeom>
            <a:noFill/>
          </p:spPr>
          <p:txBody>
            <a:bodyPr wrap="none" rtlCol="0">
              <a:spAutoFit/>
            </a:bodyPr>
            <a:lstStyle/>
            <a:p>
              <a:r>
                <a:rPr lang="en-US" sz="1600" dirty="0" smtClean="0">
                  <a:solidFill>
                    <a:srgbClr val="FF0000"/>
                  </a:solidFill>
                </a:rPr>
                <a:t>In-DRAM AND (2 banks)</a:t>
              </a:r>
              <a:endParaRPr lang="en-US" sz="1600" dirty="0">
                <a:solidFill>
                  <a:srgbClr val="FF0000"/>
                </a:solidFill>
              </a:endParaRPr>
            </a:p>
          </p:txBody>
        </p:sp>
        <p:sp>
          <p:nvSpPr>
            <p:cNvPr id="16" name="TextBox 15"/>
            <p:cNvSpPr txBox="1"/>
            <p:nvPr/>
          </p:nvSpPr>
          <p:spPr>
            <a:xfrm>
              <a:off x="4644008" y="3645024"/>
              <a:ext cx="2295120" cy="338554"/>
            </a:xfrm>
            <a:prstGeom prst="rect">
              <a:avLst/>
            </a:prstGeom>
            <a:noFill/>
          </p:spPr>
          <p:txBody>
            <a:bodyPr wrap="none" rtlCol="0">
              <a:spAutoFit/>
            </a:bodyPr>
            <a:lstStyle/>
            <a:p>
              <a:r>
                <a:rPr lang="en-US" sz="1600" dirty="0" smtClean="0">
                  <a:solidFill>
                    <a:srgbClr val="FF6600"/>
                  </a:solidFill>
                </a:rPr>
                <a:t>In-DRAM AND (1 bank)</a:t>
              </a:r>
              <a:endParaRPr lang="en-US" sz="1600" dirty="0">
                <a:solidFill>
                  <a:srgbClr val="FF6600"/>
                </a:solidFill>
              </a:endParaRPr>
            </a:p>
          </p:txBody>
        </p:sp>
        <p:sp>
          <p:nvSpPr>
            <p:cNvPr id="17" name="TextBox 16"/>
            <p:cNvSpPr txBox="1"/>
            <p:nvPr/>
          </p:nvSpPr>
          <p:spPr>
            <a:xfrm>
              <a:off x="6012160" y="4797152"/>
              <a:ext cx="1021333" cy="338554"/>
            </a:xfrm>
            <a:prstGeom prst="rect">
              <a:avLst/>
            </a:prstGeom>
            <a:noFill/>
          </p:spPr>
          <p:txBody>
            <a:bodyPr wrap="none" rtlCol="0">
              <a:spAutoFit/>
            </a:bodyPr>
            <a:lstStyle/>
            <a:p>
              <a:r>
                <a:rPr lang="en-US" sz="1600" dirty="0" smtClean="0">
                  <a:solidFill>
                    <a:srgbClr val="2A55D6"/>
                  </a:solidFill>
                </a:rPr>
                <a:t>Intel AVX</a:t>
              </a:r>
              <a:endParaRPr lang="en-US" sz="1600" dirty="0">
                <a:solidFill>
                  <a:srgbClr val="2A55D6"/>
                </a:solidFill>
              </a:endParaRPr>
            </a:p>
          </p:txBody>
        </p:sp>
      </p:grpSp>
    </p:spTree>
    <p:extLst>
      <p:ext uri="{BB962C8B-B14F-4D97-AF65-F5344CB8AC3E}">
        <p14:creationId xmlns:p14="http://schemas.microsoft.com/office/powerpoint/2010/main" val="914639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7</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Going Forward</a:t>
            </a:r>
            <a:endParaRPr lang="en-US" dirty="0"/>
          </a:p>
        </p:txBody>
      </p:sp>
      <p:sp>
        <p:nvSpPr>
          <p:cNvPr id="3" name="Content Placeholder 2"/>
          <p:cNvSpPr>
            <a:spLocks noGrp="1"/>
          </p:cNvSpPr>
          <p:nvPr>
            <p:ph idx="1"/>
          </p:nvPr>
        </p:nvSpPr>
        <p:spPr>
          <a:xfrm>
            <a:off x="228600" y="1124744"/>
            <a:ext cx="5711552" cy="5123656"/>
          </a:xfrm>
        </p:spPr>
        <p:txBody>
          <a:bodyPr/>
          <a:lstStyle/>
          <a:p>
            <a:r>
              <a:rPr lang="en-US" dirty="0" smtClean="0">
                <a:solidFill>
                  <a:srgbClr val="0000FF"/>
                </a:solidFill>
              </a:rPr>
              <a:t>A bulk computation model in memory</a:t>
            </a:r>
          </a:p>
          <a:p>
            <a:endParaRPr lang="en-US" dirty="0" smtClean="0"/>
          </a:p>
          <a:p>
            <a:r>
              <a:rPr lang="en-US" dirty="0" smtClean="0"/>
              <a:t>New memory &amp; software interfaces to enable bulk in-memory computation</a:t>
            </a:r>
          </a:p>
          <a:p>
            <a:endParaRPr lang="en-US" dirty="0" smtClean="0"/>
          </a:p>
          <a:p>
            <a:r>
              <a:rPr lang="en-US" dirty="0" smtClean="0"/>
              <a:t>New programming models, algorithms, compilers, and system designs that can take advantage of the model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70</a:t>
            </a:fld>
            <a:endParaRPr lang="en-US" altLang="en-US">
              <a:solidFill>
                <a:srgbClr val="000000"/>
              </a:solidFill>
            </a:endParaRPr>
          </a:p>
        </p:txBody>
      </p:sp>
      <p:grpSp>
        <p:nvGrpSpPr>
          <p:cNvPr id="5" name="Group 16"/>
          <p:cNvGrpSpPr>
            <a:grpSpLocks/>
          </p:cNvGrpSpPr>
          <p:nvPr/>
        </p:nvGrpSpPr>
        <p:grpSpPr bwMode="auto">
          <a:xfrm>
            <a:off x="5940152" y="1340768"/>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dirty="0">
                  <a:solidFill>
                    <a:srgbClr val="000000"/>
                  </a:solidFill>
                  <a:latin typeface="Arial" pitchFamily="-105" charset="0"/>
                </a:rPr>
                <a:t>Runtime System</a:t>
              </a:r>
            </a:p>
            <a:p>
              <a:pPr>
                <a:defRPr/>
              </a:pPr>
              <a:r>
                <a:rPr lang="en-US" dirty="0">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20554698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Gather-Scatter DRAM </a:t>
            </a:r>
            <a:r>
              <a:rPr lang="en-US" sz="2800" b="1" dirty="0" smtClean="0"/>
              <a:t>[MICRO 2015]</a:t>
            </a:r>
            <a:endParaRPr lang="en-US" sz="2800" b="1"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71</a:t>
            </a:fld>
            <a:endParaRPr lang="en-US" altLang="en-US"/>
          </a:p>
        </p:txBody>
      </p:sp>
      <p:pic>
        <p:nvPicPr>
          <p:cNvPr id="5" name="Picture 4"/>
          <p:cNvPicPr>
            <a:picLocks noChangeAspect="1"/>
          </p:cNvPicPr>
          <p:nvPr/>
        </p:nvPicPr>
        <p:blipFill>
          <a:blip r:embed="rId2"/>
          <a:stretch>
            <a:fillRect/>
          </a:stretch>
        </p:blipFill>
        <p:spPr>
          <a:xfrm>
            <a:off x="971600" y="937580"/>
            <a:ext cx="6768752" cy="5330269"/>
          </a:xfrm>
          <a:prstGeom prst="rect">
            <a:avLst/>
          </a:prstGeom>
        </p:spPr>
      </p:pic>
      <p:sp>
        <p:nvSpPr>
          <p:cNvPr id="6" name="TextBox 5"/>
          <p:cNvSpPr txBox="1"/>
          <p:nvPr/>
        </p:nvSpPr>
        <p:spPr>
          <a:xfrm>
            <a:off x="1781681" y="6381328"/>
            <a:ext cx="5523204" cy="492443"/>
          </a:xfrm>
          <a:prstGeom prst="rect">
            <a:avLst/>
          </a:prstGeom>
          <a:noFill/>
        </p:spPr>
        <p:txBody>
          <a:bodyPr wrap="none" rtlCol="0">
            <a:spAutoFit/>
          </a:bodyPr>
          <a:lstStyle/>
          <a:p>
            <a:r>
              <a:rPr lang="en-US" sz="1300" dirty="0" smtClean="0">
                <a:solidFill>
                  <a:srgbClr val="000000"/>
                </a:solidFill>
                <a:latin typeface="Tahoma"/>
              </a:rPr>
              <a:t>Seshadri+, </a:t>
            </a:r>
            <a:r>
              <a:rPr lang="en-US" sz="1300" dirty="0">
                <a:solidFill>
                  <a:srgbClr val="000000"/>
                </a:solidFill>
              </a:rPr>
              <a:t>“</a:t>
            </a:r>
            <a:r>
              <a:rPr lang="en-US" sz="1300" dirty="0">
                <a:solidFill>
                  <a:srgbClr val="0000FF"/>
                </a:solidFill>
              </a:rPr>
              <a:t>Gather-Scatter DRAM: In-DRAM Address Translation to </a:t>
            </a:r>
            <a:endParaRPr lang="en-US" sz="1300" dirty="0" smtClean="0">
              <a:solidFill>
                <a:srgbClr val="0000FF"/>
              </a:solidFill>
            </a:endParaRPr>
          </a:p>
          <a:p>
            <a:r>
              <a:rPr lang="en-US" sz="1300" dirty="0" smtClean="0">
                <a:solidFill>
                  <a:srgbClr val="0000FF"/>
                </a:solidFill>
              </a:rPr>
              <a:t>Improve </a:t>
            </a:r>
            <a:r>
              <a:rPr lang="en-US" sz="1300" dirty="0">
                <a:solidFill>
                  <a:srgbClr val="0000FF"/>
                </a:solidFill>
              </a:rPr>
              <a:t>the Spatial Locality of Non-unit Strided </a:t>
            </a:r>
            <a:r>
              <a:rPr lang="en-US" sz="1300" dirty="0" smtClean="0">
                <a:solidFill>
                  <a:srgbClr val="0000FF"/>
                </a:solidFill>
              </a:rPr>
              <a:t>Accesses</a:t>
            </a:r>
            <a:r>
              <a:rPr lang="en-US" sz="1300" dirty="0" smtClean="0">
                <a:solidFill>
                  <a:srgbClr val="000000"/>
                </a:solidFill>
              </a:rPr>
              <a:t>”</a:t>
            </a:r>
            <a:r>
              <a:rPr lang="en-US" sz="1300" dirty="0" smtClean="0">
                <a:solidFill>
                  <a:srgbClr val="000000"/>
                </a:solidFill>
                <a:latin typeface="Tahoma"/>
              </a:rPr>
              <a:t>, MICRO 2015.</a:t>
            </a:r>
            <a:endParaRPr lang="en-US" sz="1300" dirty="0">
              <a:solidFill>
                <a:srgbClr val="000000"/>
              </a:solidFill>
              <a:latin typeface="Tahoma"/>
            </a:endParaRPr>
          </a:p>
        </p:txBody>
      </p:sp>
    </p:spTree>
    <p:extLst>
      <p:ext uri="{BB962C8B-B14F-4D97-AF65-F5344CB8AC3E}">
        <p14:creationId xmlns:p14="http://schemas.microsoft.com/office/powerpoint/2010/main" val="10474434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1259632" y="2204864"/>
            <a:ext cx="6696744" cy="2088232"/>
          </a:xfrm>
        </p:spPr>
        <p:txBody>
          <a:bodyPr/>
          <a:lstStyle/>
          <a:p>
            <a:pPr marL="0" indent="0" algn="ctr">
              <a:buNone/>
            </a:pPr>
            <a:r>
              <a:rPr lang="en-US" sz="4000" dirty="0" smtClean="0">
                <a:solidFill>
                  <a:srgbClr val="FF0000"/>
                </a:solidFill>
              </a:rPr>
              <a:t>Primitives and Interfaces </a:t>
            </a:r>
          </a:p>
          <a:p>
            <a:pPr marL="0" indent="0" algn="ctr">
              <a:buNone/>
            </a:pPr>
            <a:r>
              <a:rPr lang="en-US" sz="4000" dirty="0" smtClean="0">
                <a:solidFill>
                  <a:srgbClr val="FF0000"/>
                </a:solidFill>
              </a:rPr>
              <a:t>for</a:t>
            </a:r>
          </a:p>
          <a:p>
            <a:pPr marL="0" indent="0" algn="ctr">
              <a:buNone/>
            </a:pPr>
            <a:r>
              <a:rPr lang="en-US" sz="4000" dirty="0" smtClean="0">
                <a:solidFill>
                  <a:srgbClr val="FF0000"/>
                </a:solidFill>
              </a:rPr>
              <a:t>Computation </a:t>
            </a:r>
            <a:r>
              <a:rPr lang="en-US" sz="4000" dirty="0">
                <a:solidFill>
                  <a:srgbClr val="FF0000"/>
                </a:solidFill>
              </a:rPr>
              <a:t>i</a:t>
            </a:r>
            <a:r>
              <a:rPr lang="en-US" sz="4000" dirty="0" smtClean="0">
                <a:solidFill>
                  <a:srgbClr val="FF0000"/>
                </a:solidFill>
              </a:rPr>
              <a:t>n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72</a:t>
            </a:fld>
            <a:endParaRPr lang="en-US"/>
          </a:p>
        </p:txBody>
      </p:sp>
    </p:spTree>
    <p:extLst>
      <p:ext uri="{BB962C8B-B14F-4D97-AF65-F5344CB8AC3E}">
        <p14:creationId xmlns:p14="http://schemas.microsoft.com/office/powerpoint/2010/main" val="36775513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73</a:t>
            </a:fld>
            <a:endParaRPr lang="en-US" altLang="en-US">
              <a:solidFill>
                <a:srgbClr val="000000"/>
              </a:solidFill>
            </a:endParaRPr>
          </a:p>
        </p:txBody>
      </p:sp>
    </p:spTree>
    <p:extLst>
      <p:ext uri="{BB962C8B-B14F-4D97-AF65-F5344CB8AC3E}">
        <p14:creationId xmlns:p14="http://schemas.microsoft.com/office/powerpoint/2010/main" val="40674458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74</a:t>
            </a:fld>
            <a:endParaRPr lang="en-US"/>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4000" dirty="0" smtClean="0">
                <a:solidFill>
                  <a:srgbClr val="0000FF"/>
                </a:solidFill>
              </a:rPr>
              <a:t>Memory No Longer a Dumb Device</a:t>
            </a:r>
          </a:p>
        </p:txBody>
      </p:sp>
    </p:spTree>
    <p:extLst>
      <p:ext uri="{BB962C8B-B14F-4D97-AF65-F5344CB8AC3E}">
        <p14:creationId xmlns:p14="http://schemas.microsoft.com/office/powerpoint/2010/main" val="982307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969640"/>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DRAM</a:t>
            </a:r>
            <a:r>
              <a:rPr lang="en-US" dirty="0"/>
              <a:t> to 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smtClean="0"/>
              <a:t>)</a:t>
            </a:r>
          </a:p>
          <a:p>
            <a:pPr lvl="1"/>
            <a:r>
              <a:rPr lang="en-US" sz="1800" dirty="0" smtClean="0">
                <a:hlinkClick r:id="rId4"/>
              </a:rPr>
              <a:t>Gather</a:t>
            </a:r>
            <a:r>
              <a:rPr lang="en-US" sz="1800" dirty="0">
                <a:hlinkClick r:id="rId4"/>
              </a:rPr>
              <a:t>-Scatter DRAM: In-DRAM Address Translation to Improve the Spatial Locality of Non-unit Strided </a:t>
            </a:r>
            <a:r>
              <a:rPr lang="en-US" sz="1800" dirty="0" smtClean="0">
                <a:hlinkClick r:id="rId4"/>
              </a:rPr>
              <a:t>Accesses</a:t>
            </a:r>
            <a:r>
              <a:rPr lang="en-US" sz="1800" dirty="0" smtClean="0"/>
              <a:t> (</a:t>
            </a:r>
            <a:r>
              <a:rPr lang="en-US" sz="1800" dirty="0">
                <a:solidFill>
                  <a:srgbClr val="0000FF"/>
                </a:solidFill>
              </a:rPr>
              <a:t>Seshadri et al., </a:t>
            </a:r>
            <a:r>
              <a:rPr lang="en-US" sz="1800" dirty="0" smtClean="0">
                <a:solidFill>
                  <a:srgbClr val="0000FF"/>
                </a:solidFill>
              </a:rPr>
              <a:t>MICRO 2015</a:t>
            </a:r>
            <a:r>
              <a:rPr lang="en-US" sz="1800" dirty="0" smtClean="0"/>
              <a:t>)</a:t>
            </a:r>
            <a:endParaRPr lang="en-US" sz="1800" dirty="0"/>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5"/>
              </a:rPr>
              <a:t>PIM-Enabled Instructions: A Low-Overhead, Locality-Aware Processing-in-Memory </a:t>
            </a:r>
            <a:r>
              <a:rPr lang="en-US" sz="1800" dirty="0" smtClean="0">
                <a:hlinkClick r:id="rId5"/>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6"/>
              </a:rPr>
              <a:t>A </a:t>
            </a:r>
            <a:r>
              <a:rPr lang="en-US" sz="1800" dirty="0">
                <a:hlinkClick r:id="rId6"/>
              </a:rPr>
              <a:t>Scalable Processing-in-Memory Accelerator for Parallel Graph </a:t>
            </a:r>
            <a:r>
              <a:rPr lang="en-US" sz="1800" dirty="0" smtClean="0">
                <a:hlinkClick r:id="rId6"/>
              </a:rPr>
              <a:t>Processing </a:t>
            </a:r>
            <a:r>
              <a:rPr lang="en-US" sz="1800" dirty="0" smtClean="0"/>
              <a:t>(</a:t>
            </a:r>
            <a:r>
              <a:rPr lang="en-US" sz="1800" dirty="0" smtClean="0">
                <a:solidFill>
                  <a:srgbClr val="0000FF"/>
                </a:solidFill>
              </a:rPr>
              <a:t>Ahn et al., ISCA 2015</a:t>
            </a:r>
            <a:r>
              <a:rPr lang="en-US" sz="1800" dirty="0" smtClean="0"/>
              <a:t>)</a:t>
            </a:r>
          </a:p>
          <a:p>
            <a:pPr marL="690563" lvl="1" indent="-347663"/>
            <a:r>
              <a:rPr lang="en-US" sz="1800" dirty="0" smtClean="0">
                <a:hlinkClick r:id="rId7"/>
              </a:rPr>
              <a:t>Accelerating </a:t>
            </a:r>
            <a:r>
              <a:rPr lang="en-US" sz="1800" dirty="0">
                <a:hlinkClick r:id="rId7"/>
              </a:rPr>
              <a:t>Pointer Chasing in 3D-Stacked Memory: Challenges, Mechanisms, </a:t>
            </a:r>
            <a:r>
              <a:rPr lang="en-US" sz="1800" dirty="0" smtClean="0">
                <a:hlinkClick r:id="rId7"/>
              </a:rPr>
              <a:t>Evaluation</a:t>
            </a:r>
            <a:r>
              <a:rPr lang="en-US" sz="1800" dirty="0" smtClean="0"/>
              <a:t>  (</a:t>
            </a:r>
            <a:r>
              <a:rPr lang="en-US" sz="1800" dirty="0" smtClean="0">
                <a:solidFill>
                  <a:srgbClr val="0000FF"/>
                </a:solidFill>
              </a:rPr>
              <a:t>Hsieh et al., ICCD 2016</a:t>
            </a:r>
            <a:r>
              <a:rPr lang="en-US" sz="1800" dirty="0" smtClean="0"/>
              <a:t>)</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75</a:t>
            </a:fld>
            <a:endParaRPr lang="en-US" altLang="en-US">
              <a:solidFill>
                <a:srgbClr val="000000"/>
              </a:solidFill>
            </a:endParaRPr>
          </a:p>
        </p:txBody>
      </p:sp>
      <p:sp>
        <p:nvSpPr>
          <p:cNvPr id="6" name="Rectangle 5"/>
          <p:cNvSpPr/>
          <p:nvPr/>
        </p:nvSpPr>
        <p:spPr>
          <a:xfrm>
            <a:off x="551882" y="3754348"/>
            <a:ext cx="8268590"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0583671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Bottlenecks in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76</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for</a:t>
            </a:r>
            <a:r>
              <a:rPr lang="en-US" altLang="ko-KR" sz="2400" dirty="0" smtClean="0">
                <a:solidFill>
                  <a:sysClr val="windowText" lastClr="000000"/>
                </a:solidFill>
                <a:latin typeface="Calibri"/>
                <a:ea typeface="나눔고딕"/>
              </a:rPr>
              <a:t> (v: </a:t>
            </a:r>
            <a:r>
              <a:rPr lang="en-US" altLang="ko-KR" sz="2400" dirty="0" err="1" smtClean="0">
                <a:solidFill>
                  <a:sysClr val="windowText" lastClr="000000"/>
                </a:solidFill>
                <a:latin typeface="Calibri"/>
                <a:ea typeface="나눔고딕"/>
              </a:rPr>
              <a:t>graph.vertices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    for</a:t>
            </a:r>
            <a:r>
              <a:rPr lang="en-US" altLang="ko-KR" sz="2400" dirty="0" smtClean="0">
                <a:solidFill>
                  <a:sysClr val="windowText" lastClr="000000"/>
                </a:solidFill>
                <a:latin typeface="Calibri"/>
                <a:ea typeface="나눔고딕"/>
              </a:rPr>
              <a:t> (w: </a:t>
            </a:r>
            <a:r>
              <a:rPr lang="en-US" altLang="ko-KR" sz="2400" dirty="0" err="1" smtClean="0">
                <a:solidFill>
                  <a:sysClr val="windowText" lastClr="000000"/>
                </a:solidFill>
                <a:latin typeface="Calibri"/>
                <a:ea typeface="나눔고딕"/>
              </a:rPr>
              <a:t>v.successors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r>
              <a:rPr lang="en-US" altLang="ko-KR" sz="2400" dirty="0" err="1" smtClean="0">
                <a:solidFill>
                  <a:sysClr val="windowText" lastClr="000000"/>
                </a:solidFill>
                <a:latin typeface="Calibri"/>
                <a:ea typeface="나눔고딕"/>
              </a:rPr>
              <a:t>w.next_rank</a:t>
            </a:r>
            <a:r>
              <a:rPr lang="en-US" altLang="ko-KR" sz="2400" dirty="0" smtClean="0">
                <a:solidFill>
                  <a:sysClr val="windowText" lastClr="000000"/>
                </a:solidFill>
                <a:latin typeface="Calibri"/>
                <a:ea typeface="나눔고딕"/>
              </a:rPr>
              <a:t> += weight * </a:t>
            </a:r>
            <a:r>
              <a:rPr lang="en-US" altLang="ko-KR" sz="2400" dirty="0" err="1" smtClean="0">
                <a:solidFill>
                  <a:sysClr val="windowText" lastClr="000000"/>
                </a:solidFill>
                <a:latin typeface="Calibri"/>
                <a:ea typeface="나눔고딕"/>
              </a:rPr>
              <a:t>v.rank</a:t>
            </a: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smtClean="0">
                  <a:solidFill>
                    <a:sysClr val="windowText" lastClr="000000"/>
                  </a:solidFill>
                  <a:latin typeface="Tahoma"/>
                </a:rPr>
                <a:t>weight * </a:t>
              </a:r>
              <a:r>
                <a:rPr lang="en-US" altLang="ko-KR" sz="2400" kern="0" dirty="0" err="1" smtClean="0">
                  <a:solidFill>
                    <a:sysClr val="windowText" lastClr="000000"/>
                  </a:solidFill>
                  <a:latin typeface="Tahoma"/>
                </a:rPr>
                <a:t>v.rank</a:t>
              </a:r>
              <a:endParaRPr lang="ko-KR" altLang="en-US" sz="2400" kern="0" dirty="0">
                <a:solidFill>
                  <a:sysClr val="windowText" lastClr="000000"/>
                </a:solidFill>
                <a:latin typeface="Tahoma"/>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1. Frequent random memory accesses</a:t>
              </a:r>
              <a:endParaRPr lang="ko-KR" altLang="en-US" sz="2400" b="1" kern="0" dirty="0">
                <a:solidFill>
                  <a:srgbClr val="0000FF"/>
                </a:solidFill>
                <a:latin typeface="Tahoma"/>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2. Little amount of computation</a:t>
              </a:r>
              <a:endParaRPr lang="ko-KR" altLang="en-US" sz="2400" b="1" kern="0" dirty="0">
                <a:solidFill>
                  <a:srgbClr val="0000FF"/>
                </a:solidFill>
                <a:latin typeface="Tahoma"/>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w.rank</a:t>
                </a:r>
                <a:endParaRPr lang="en-US" altLang="ko-KR" sz="1600" kern="0" dirty="0" smtClean="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w.next_rank</a:t>
                </a:r>
                <a:endParaRPr lang="en-US" altLang="ko-KR" sz="1600" kern="0" dirty="0" smtClean="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w.edges</a:t>
                </a:r>
                <a:endParaRPr lang="en-US" altLang="ko-KR" sz="1600" kern="0" dirty="0" smtClean="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a:t>
                </a:r>
                <a:endParaRPr lang="en-US" altLang="ko-KR" sz="1600" kern="0" dirty="0" smtClean="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32204921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a:xfrm>
            <a:off x="6974904" y="6284168"/>
            <a:ext cx="2133600" cy="457200"/>
          </a:xfrm>
        </p:spPr>
        <p:txBody>
          <a:bodyPr/>
          <a:lstStyle/>
          <a:p>
            <a:fld id="{323594FA-E141-4234-AE05-360401972BE7}" type="slidenum">
              <a:rPr lang="en-US" altLang="en-US" smtClean="0">
                <a:solidFill>
                  <a:srgbClr val="000000"/>
                </a:solidFill>
              </a:rPr>
              <a:pPr/>
              <a:t>77</a:t>
            </a:fld>
            <a:endParaRPr lang="en-US" altLang="en-US" dirty="0">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3" name="TextBox 2"/>
          <p:cNvSpPr txBox="1"/>
          <p:nvPr/>
        </p:nvSpPr>
        <p:spPr>
          <a:xfrm>
            <a:off x="1224136" y="6453336"/>
            <a:ext cx="7740352" cy="307777"/>
          </a:xfrm>
          <a:prstGeom prst="rect">
            <a:avLst/>
          </a:prstGeom>
          <a:noFill/>
        </p:spPr>
        <p:txBody>
          <a:bodyPr wrap="square" rtlCol="0">
            <a:spAutoFit/>
          </a:bodyPr>
          <a:lstStyle/>
          <a:p>
            <a:r>
              <a:rPr lang="en-US" sz="1400" dirty="0" smtClean="0"/>
              <a:t>Ahn+, “</a:t>
            </a:r>
            <a:r>
              <a:rPr lang="en-US" sz="1400" dirty="0" smtClean="0">
                <a:solidFill>
                  <a:srgbClr val="0000FF"/>
                </a:solidFill>
              </a:rPr>
              <a:t>A Scalable Processing-in-Memory Accelerator for Parallel Graph Processing</a:t>
            </a:r>
            <a:r>
              <a:rPr lang="en-US" sz="1400" dirty="0" smtClean="0"/>
              <a:t>” ISCA 2015.</a:t>
            </a:r>
            <a:endParaRPr lang="en-US" sz="1400" dirty="0"/>
          </a:p>
        </p:txBody>
      </p:sp>
    </p:spTree>
    <p:extLst>
      <p:ext uri="{BB962C8B-B14F-4D97-AF65-F5344CB8AC3E}">
        <p14:creationId xmlns:p14="http://schemas.microsoft.com/office/powerpoint/2010/main" val="17103702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78</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Communication via</a:t>
            </a:r>
            <a:br>
              <a:rPr lang="en-US" altLang="ko-KR" sz="2400" kern="0" dirty="0" smtClean="0">
                <a:solidFill>
                  <a:sysClr val="windowText" lastClr="000000"/>
                </a:solidFill>
                <a:latin typeface="Calibri"/>
                <a:ea typeface="나눔고딕"/>
              </a:rPr>
            </a:br>
            <a:r>
              <a:rPr lang="en-US" altLang="ko-KR" sz="2400" kern="0" dirty="0" smtClean="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28190441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79</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7837354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8</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smtClean="0">
                <a:solidFill>
                  <a:srgbClr val="000000"/>
                </a:solidFill>
                <a:latin typeface="Tahoma"/>
              </a:rPr>
              <a:t>Lim et al., ISCA 2009</a:t>
            </a:r>
            <a:endParaRPr lang="en-US" sz="1600" dirty="0">
              <a:solidFill>
                <a:srgbClr val="000000"/>
              </a:solidFill>
              <a:latin typeface="Tahoma"/>
            </a:endParaRPr>
          </a:p>
        </p:txBody>
      </p:sp>
    </p:spTree>
    <p:extLst>
      <p:ext uri="{BB962C8B-B14F-4D97-AF65-F5344CB8AC3E}">
        <p14:creationId xmlns:p14="http://schemas.microsoft.com/office/powerpoint/2010/main" val="2775275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Systems</a:t>
            </a:r>
            <a:endParaRPr lang="en-US" dirty="0"/>
          </a:p>
        </p:txBody>
      </p:sp>
      <p:sp>
        <p:nvSpPr>
          <p:cNvPr id="4" name="Slide Number Placeholder 3"/>
          <p:cNvSpPr>
            <a:spLocks noGrp="1"/>
          </p:cNvSpPr>
          <p:nvPr>
            <p:ph type="sldNum" sz="quarter" idx="11"/>
          </p:nvPr>
        </p:nvSpPr>
        <p:spPr>
          <a:xfrm>
            <a:off x="7046912" y="6284168"/>
            <a:ext cx="2133600" cy="457200"/>
          </a:xfrm>
        </p:spPr>
        <p:txBody>
          <a:bodyPr/>
          <a:lstStyle/>
          <a:p>
            <a:fld id="{323594FA-E141-4234-AE05-360401972BE7}" type="slidenum">
              <a:rPr lang="en-US" altLang="en-US" smtClean="0">
                <a:solidFill>
                  <a:srgbClr val="000000"/>
                </a:solidFill>
              </a:rPr>
              <a:pPr/>
              <a:t>80</a:t>
            </a:fld>
            <a:endParaRPr lang="en-US" altLang="en-US">
              <a:solidFill>
                <a:srgbClr val="000000"/>
              </a:solidFill>
            </a:endParaRPr>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HMC-MC</a:t>
              </a:r>
              <a:endParaRPr lang="ko-KR" altLang="en-US" sz="2400" kern="0" dirty="0">
                <a:solidFill>
                  <a:sysClr val="windowText" lastClr="000000"/>
                </a:solidFill>
                <a:latin typeface="Tahoma"/>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smtClean="0">
                      <a:solidFill>
                        <a:sysClr val="windowText" lastClr="000000"/>
                      </a:solidFill>
                      <a:latin typeface="Calibri"/>
                      <a:ea typeface="나눔고딕"/>
                    </a:rPr>
                    <a:t>128</a:t>
                  </a:r>
                  <a:br>
                    <a:rPr lang="en-US" altLang="ko-KR" sz="1400" kern="0" dirty="0" smtClean="0">
                      <a:solidFill>
                        <a:sysClr val="windowText" lastClr="000000"/>
                      </a:solidFill>
                      <a:latin typeface="Calibri"/>
                      <a:ea typeface="나눔고딕"/>
                    </a:rPr>
                  </a:br>
                  <a:r>
                    <a:rPr lang="en-US" altLang="ko-KR" sz="1400" kern="0" spc="-100" dirty="0" smtClean="0">
                      <a:solidFill>
                        <a:sysClr val="windowText" lastClr="000000"/>
                      </a:solidFill>
                      <a:latin typeface="Calibri"/>
                      <a:ea typeface="나눔고딕"/>
                    </a:rPr>
                    <a:t>In-Order</a:t>
                  </a:r>
                </a:p>
                <a:p>
                  <a:pPr algn="ctr">
                    <a:defRPr/>
                  </a:pPr>
                  <a:r>
                    <a:rPr lang="en-US" altLang="ko-KR" sz="1400" kern="0" dirty="0" smtClean="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102.4GB/s</a:t>
            </a:r>
            <a:endParaRPr lang="ko-KR" altLang="en-US" sz="2000" kern="0" dirty="0">
              <a:solidFill>
                <a:sysClr val="windowText" lastClr="000000"/>
              </a:solidFill>
              <a:latin typeface="Tahoma"/>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9" name="TextBox 298"/>
          <p:cNvSpPr txBox="1"/>
          <p:nvPr/>
        </p:nvSpPr>
        <p:spPr>
          <a:xfrm>
            <a:off x="7415237" y="5924599"/>
            <a:ext cx="774506"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8TB/s</a:t>
            </a:r>
            <a:endParaRPr lang="ko-KR" altLang="en-US" sz="2000" kern="0" dirty="0">
              <a:solidFill>
                <a:sysClr val="windowText" lastClr="000000"/>
              </a:solidFill>
              <a:latin typeface="Tahoma"/>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a:t>
              </a:r>
              <a:r>
                <a:rPr lang="en-US" altLang="ko-KR" sz="2400" kern="0" dirty="0" err="1" smtClean="0">
                  <a:solidFill>
                    <a:sysClr val="windowText" lastClr="000000"/>
                  </a:solidFill>
                  <a:latin typeface="Tahoma"/>
                </a:rPr>
                <a:t>OoO</a:t>
              </a:r>
              <a:endParaRPr lang="ko-KR" altLang="en-US" sz="2400" kern="0" dirty="0">
                <a:solidFill>
                  <a:sysClr val="windowText" lastClr="000000"/>
                </a:solidFill>
                <a:latin typeface="Tahoma"/>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sp>
          <p:nvSpPr>
            <p:cNvPr id="303" name="TextBox 302"/>
            <p:cNvSpPr txBox="1"/>
            <p:nvPr/>
          </p:nvSpPr>
          <p:spPr>
            <a:xfrm>
              <a:off x="2958287"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8 </a:t>
                  </a:r>
                  <a:r>
                    <a:rPr lang="en-US" altLang="ko-KR" sz="1600" kern="0" dirty="0" err="1" smtClean="0">
                      <a:solidFill>
                        <a:sysClr val="windowText" lastClr="000000"/>
                      </a:solidFill>
                      <a:latin typeface="Calibri"/>
                      <a:ea typeface="나눔고딕"/>
                    </a:rPr>
                    <a:t>OoO</a:t>
                  </a:r>
                  <a:endParaRPr lang="en-US" altLang="ko-KR" sz="1600" kern="0" dirty="0" smtClean="0">
                    <a:solidFill>
                      <a:sysClr val="windowText" lastClr="000000"/>
                    </a:solidFill>
                    <a:latin typeface="Calibri"/>
                    <a:ea typeface="나눔고딕"/>
                  </a:endParaRPr>
                </a:p>
                <a:p>
                  <a:pPr algn="ctr">
                    <a:defRPr/>
                  </a:pPr>
                  <a:r>
                    <a:rPr lang="en-US" altLang="ko-KR" sz="1600" kern="0" dirty="0" smtClean="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DDR3-OoO</a:t>
              </a:r>
              <a:endParaRPr lang="ko-KR" altLang="en-US" sz="2400" kern="0" dirty="0">
                <a:solidFill>
                  <a:sysClr val="windowText" lastClr="000000"/>
                </a:solidFill>
                <a:latin typeface="Tahoma"/>
              </a:endParaRPr>
            </a:p>
          </p:txBody>
        </p:sp>
        <p:sp>
          <p:nvSpPr>
            <p:cNvPr id="352" name="TextBox 351"/>
            <p:cNvSpPr txBox="1"/>
            <p:nvPr/>
          </p:nvSpPr>
          <p:spPr>
            <a:xfrm>
              <a:off x="804982"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432" name="그룹 10"/>
          <p:cNvGrpSpPr/>
          <p:nvPr/>
        </p:nvGrpSpPr>
        <p:grpSpPr>
          <a:xfrm>
            <a:off x="6646243" y="1140133"/>
            <a:ext cx="2312493" cy="3923809"/>
            <a:chOff x="6646243" y="1340768"/>
            <a:chExt cx="2312493" cy="3923809"/>
          </a:xfrm>
        </p:grpSpPr>
        <p:sp>
          <p:nvSpPr>
            <p:cNvPr id="433" name="TextBox 432"/>
            <p:cNvSpPr txBox="1"/>
            <p:nvPr/>
          </p:nvSpPr>
          <p:spPr>
            <a:xfrm>
              <a:off x="7133877" y="1340768"/>
              <a:ext cx="133722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Tesseract</a:t>
              </a:r>
              <a:endParaRPr lang="ko-KR" altLang="en-US" sz="2400" kern="0" dirty="0">
                <a:solidFill>
                  <a:sysClr val="windowText" lastClr="000000"/>
                </a:solidFill>
                <a:latin typeface="Tahoma"/>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sp>
          <p:nvSpPr>
            <p:cNvPr id="438" name="TextBox 437"/>
            <p:cNvSpPr txBox="1"/>
            <p:nvPr/>
          </p:nvSpPr>
          <p:spPr>
            <a:xfrm>
              <a:off x="6646243" y="1689644"/>
              <a:ext cx="2312493"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(32-entry MQ, 4KB PF Buffer)</a:t>
              </a:r>
              <a:endParaRPr lang="ko-KR" altLang="en-US" sz="1400" kern="0" dirty="0">
                <a:solidFill>
                  <a:sysClr val="windowText" lastClr="000000"/>
                </a:solidFill>
                <a:latin typeface="Tahoma"/>
              </a:endParaRPr>
            </a:p>
          </p:txBody>
        </p:sp>
      </p:grpSp>
      <p:sp>
        <p:nvSpPr>
          <p:cNvPr id="244" name="TextBox 243"/>
          <p:cNvSpPr txBox="1"/>
          <p:nvPr/>
        </p:nvSpPr>
        <p:spPr>
          <a:xfrm>
            <a:off x="1224136" y="6453336"/>
            <a:ext cx="7740352" cy="307777"/>
          </a:xfrm>
          <a:prstGeom prst="rect">
            <a:avLst/>
          </a:prstGeom>
          <a:noFill/>
        </p:spPr>
        <p:txBody>
          <a:bodyPr wrap="square" rtlCol="0">
            <a:spAutoFit/>
          </a:bodyPr>
          <a:lstStyle/>
          <a:p>
            <a:r>
              <a:rPr lang="en-US" sz="1400" dirty="0" smtClean="0"/>
              <a:t>Ahn+, “</a:t>
            </a:r>
            <a:r>
              <a:rPr lang="en-US" sz="1400" dirty="0" smtClean="0">
                <a:solidFill>
                  <a:srgbClr val="0000FF"/>
                </a:solidFill>
              </a:rPr>
              <a:t>A Scalable Processing-in-Memory Accelerator for Parallel Graph Processing</a:t>
            </a:r>
            <a:r>
              <a:rPr lang="en-US" sz="1400" dirty="0" smtClean="0"/>
              <a:t>” ISCA 2015.</a:t>
            </a:r>
            <a:endParaRPr lang="en-US" sz="1400" dirty="0"/>
          </a:p>
        </p:txBody>
      </p:sp>
    </p:spTree>
    <p:extLst>
      <p:ext uri="{BB962C8B-B14F-4D97-AF65-F5344CB8AC3E}">
        <p14:creationId xmlns:p14="http://schemas.microsoft.com/office/powerpoint/2010/main" val="1444101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9"/>
                                        </p:tgtEl>
                                        <p:attrNameLst>
                                          <p:attrName>style.visibility</p:attrName>
                                        </p:attrNameLst>
                                      </p:cBhvr>
                                      <p:to>
                                        <p:strVal val="visible"/>
                                      </p:to>
                                    </p:set>
                                    <p:animEffect transition="in" filter="fade">
                                      <p:cBhvr>
                                        <p:cTn id="7" dur="200"/>
                                        <p:tgtEl>
                                          <p:spTgt spid="34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3"/>
                                        </p:tgtEl>
                                        <p:attrNameLst>
                                          <p:attrName>style.visibility</p:attrName>
                                        </p:attrNameLst>
                                      </p:cBhvr>
                                      <p:to>
                                        <p:strVal val="visible"/>
                                      </p:to>
                                    </p:set>
                                    <p:animEffect transition="in" filter="fade">
                                      <p:cBhvr>
                                        <p:cTn id="12" dur="200"/>
                                        <p:tgtEl>
                                          <p:spTgt spid="293"/>
                                        </p:tgtEl>
                                      </p:cBhvr>
                                    </p:animEffect>
                                  </p:childTnLst>
                                </p:cTn>
                              </p:par>
                              <p:par>
                                <p:cTn id="13" presetID="10" presetClass="entr" presetSubtype="0" fill="hold" nodeType="withEffect">
                                  <p:stCondLst>
                                    <p:cond delay="0"/>
                                  </p:stCondLst>
                                  <p:childTnLst>
                                    <p:set>
                                      <p:cBhvr>
                                        <p:cTn id="14" dur="1" fill="hold">
                                          <p:stCondLst>
                                            <p:cond delay="0"/>
                                          </p:stCondLst>
                                        </p:cTn>
                                        <p:tgtEl>
                                          <p:spTgt spid="300"/>
                                        </p:tgtEl>
                                        <p:attrNameLst>
                                          <p:attrName>style.visibility</p:attrName>
                                        </p:attrNameLst>
                                      </p:cBhvr>
                                      <p:to>
                                        <p:strVal val="visible"/>
                                      </p:to>
                                    </p:set>
                                    <p:animEffect transition="in" filter="fade">
                                      <p:cBhvr>
                                        <p:cTn id="15" dur="200"/>
                                        <p:tgtEl>
                                          <p:spTgt spid="30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94"/>
                                        </p:tgtEl>
                                        <p:attrNameLst>
                                          <p:attrName>style.visibility</p:attrName>
                                        </p:attrNameLst>
                                      </p:cBhvr>
                                      <p:to>
                                        <p:strVal val="visible"/>
                                      </p:to>
                                    </p:set>
                                    <p:animEffect transition="in" filter="fade">
                                      <p:cBhvr>
                                        <p:cTn id="20" dur="200"/>
                                        <p:tgtEl>
                                          <p:spTgt spid="294"/>
                                        </p:tgtEl>
                                      </p:cBhvr>
                                    </p:animEffect>
                                  </p:childTnLst>
                                </p:cTn>
                              </p:par>
                              <p:par>
                                <p:cTn id="21" presetID="10" presetClass="entr" presetSubtype="0" fill="hold" nodeType="withEffect">
                                  <p:stCondLst>
                                    <p:cond delay="0"/>
                                  </p:stCondLst>
                                  <p:childTnLst>
                                    <p:set>
                                      <p:cBhvr>
                                        <p:cTn id="22" dur="1" fill="hold">
                                          <p:stCondLst>
                                            <p:cond delay="0"/>
                                          </p:stCondLst>
                                        </p:cTn>
                                        <p:tgtEl>
                                          <p:spTgt spid="245"/>
                                        </p:tgtEl>
                                        <p:attrNameLst>
                                          <p:attrName>style.visibility</p:attrName>
                                        </p:attrNameLst>
                                      </p:cBhvr>
                                      <p:to>
                                        <p:strVal val="visible"/>
                                      </p:to>
                                    </p:set>
                                    <p:animEffect transition="in" filter="fade">
                                      <p:cBhvr>
                                        <p:cTn id="23" dur="200"/>
                                        <p:tgtEl>
                                          <p:spTgt spid="24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95"/>
                                        </p:tgtEl>
                                        <p:attrNameLst>
                                          <p:attrName>style.visibility</p:attrName>
                                        </p:attrNameLst>
                                      </p:cBhvr>
                                      <p:to>
                                        <p:strVal val="visible"/>
                                      </p:to>
                                    </p:set>
                                    <p:animEffect transition="in" filter="fade">
                                      <p:cBhvr>
                                        <p:cTn id="28" dur="200"/>
                                        <p:tgtEl>
                                          <p:spTgt spid="295"/>
                                        </p:tgtEl>
                                      </p:cBhvr>
                                    </p:animEffect>
                                  </p:childTnLst>
                                </p:cTn>
                              </p:par>
                              <p:par>
                                <p:cTn id="29" presetID="10" presetClass="entr" presetSubtype="0" fill="hold" nodeType="withEffect">
                                  <p:stCondLst>
                                    <p:cond delay="0"/>
                                  </p:stCondLst>
                                  <p:childTnLst>
                                    <p:set>
                                      <p:cBhvr>
                                        <p:cTn id="30" dur="1" fill="hold">
                                          <p:stCondLst>
                                            <p:cond delay="0"/>
                                          </p:stCondLst>
                                        </p:cTn>
                                        <p:tgtEl>
                                          <p:spTgt spid="432"/>
                                        </p:tgtEl>
                                        <p:attrNameLst>
                                          <p:attrName>style.visibility</p:attrName>
                                        </p:attrNameLst>
                                      </p:cBhvr>
                                      <p:to>
                                        <p:strVal val="visible"/>
                                      </p:to>
                                    </p:set>
                                    <p:animEffect transition="in" filter="fade">
                                      <p:cBhvr>
                                        <p:cTn id="31" dur="200"/>
                                        <p:tgtEl>
                                          <p:spTgt spid="43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96"/>
                                        </p:tgtEl>
                                        <p:attrNameLst>
                                          <p:attrName>style.visibility</p:attrName>
                                        </p:attrNameLst>
                                      </p:cBhvr>
                                      <p:to>
                                        <p:strVal val="visible"/>
                                      </p:to>
                                    </p:set>
                                    <p:animEffect transition="in" filter="fade">
                                      <p:cBhvr>
                                        <p:cTn id="36" dur="200"/>
                                        <p:tgtEl>
                                          <p:spTgt spid="29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97"/>
                                        </p:tgtEl>
                                        <p:attrNameLst>
                                          <p:attrName>style.visibility</p:attrName>
                                        </p:attrNameLst>
                                      </p:cBhvr>
                                      <p:to>
                                        <p:strVal val="visible"/>
                                      </p:to>
                                    </p:set>
                                    <p:animEffect transition="in" filter="fade">
                                      <p:cBhvr>
                                        <p:cTn id="41" dur="200"/>
                                        <p:tgtEl>
                                          <p:spTgt spid="29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98"/>
                                        </p:tgtEl>
                                        <p:attrNameLst>
                                          <p:attrName>style.visibility</p:attrName>
                                        </p:attrNameLst>
                                      </p:cBhvr>
                                      <p:to>
                                        <p:strVal val="visible"/>
                                      </p:to>
                                    </p:set>
                                    <p:animEffect transition="in" filter="fade">
                                      <p:cBhvr>
                                        <p:cTn id="44" dur="200"/>
                                        <p:tgtEl>
                                          <p:spTgt spid="29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99"/>
                                        </p:tgtEl>
                                        <p:attrNameLst>
                                          <p:attrName>style.visibility</p:attrName>
                                        </p:attrNameLst>
                                      </p:cBhvr>
                                      <p:to>
                                        <p:strVal val="visible"/>
                                      </p:to>
                                    </p:set>
                                    <p:animEffect transition="in" filter="fade">
                                      <p:cBhvr>
                                        <p:cTn id="49"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7" grpId="0"/>
      <p:bldP spid="298" grpId="0"/>
      <p:bldP spid="299"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en-US" altLang="ko-KR" dirty="0" smtClean="0"/>
              <a:t>Workloads</a:t>
            </a:r>
            <a:endParaRPr lang="ko-KR" altLang="en-US" dirty="0"/>
          </a:p>
        </p:txBody>
      </p:sp>
      <p:sp>
        <p:nvSpPr>
          <p:cNvPr id="3" name="내용 개체 틀 2"/>
          <p:cNvSpPr>
            <a:spLocks noGrp="1"/>
          </p:cNvSpPr>
          <p:nvPr>
            <p:ph idx="1"/>
          </p:nvPr>
        </p:nvSpPr>
        <p:spPr>
          <a:xfrm>
            <a:off x="228600" y="1196752"/>
            <a:ext cx="8610600" cy="5051648"/>
          </a:xfrm>
        </p:spPr>
        <p:txBody>
          <a:bodyPr>
            <a:normAutofit/>
          </a:bodyPr>
          <a:lstStyle/>
          <a:p>
            <a:r>
              <a:rPr lang="en-US" altLang="ko-KR" dirty="0" smtClean="0">
                <a:solidFill>
                  <a:srgbClr val="0000FF"/>
                </a:solidFill>
              </a:rPr>
              <a:t>Five graph processing algorithms</a:t>
            </a:r>
          </a:p>
          <a:p>
            <a:pPr lvl="1"/>
            <a:r>
              <a:rPr lang="en-US" altLang="ko-KR" dirty="0" smtClean="0"/>
              <a:t>Average teenage follower</a:t>
            </a:r>
          </a:p>
          <a:p>
            <a:pPr lvl="1"/>
            <a:r>
              <a:rPr lang="en-US" altLang="ko-KR" dirty="0" smtClean="0"/>
              <a:t>Conductance</a:t>
            </a:r>
          </a:p>
          <a:p>
            <a:pPr lvl="1"/>
            <a:r>
              <a:rPr lang="en-US" altLang="ko-KR" dirty="0" smtClean="0"/>
              <a:t>PageRank</a:t>
            </a:r>
          </a:p>
          <a:p>
            <a:pPr lvl="1"/>
            <a:r>
              <a:rPr lang="en-US" altLang="ko-KR" dirty="0" smtClean="0"/>
              <a:t>Single-source shortest path</a:t>
            </a:r>
          </a:p>
          <a:p>
            <a:pPr lvl="1"/>
            <a:r>
              <a:rPr lang="en-US" altLang="ko-KR" dirty="0" smtClean="0"/>
              <a:t>Vertex cover</a:t>
            </a:r>
          </a:p>
          <a:p>
            <a:pPr lvl="1"/>
            <a:endParaRPr lang="en-US" altLang="ko-KR" dirty="0"/>
          </a:p>
          <a:p>
            <a:r>
              <a:rPr lang="en-US" altLang="ko-KR" dirty="0" smtClean="0">
                <a:solidFill>
                  <a:srgbClr val="0000FF"/>
                </a:solidFill>
              </a:rPr>
              <a:t>Three real-world large graphs</a:t>
            </a:r>
          </a:p>
          <a:p>
            <a:pPr lvl="1"/>
            <a:r>
              <a:rPr lang="en-US" altLang="ko-KR" dirty="0" smtClean="0"/>
              <a:t>ljournal-2008 (social network)</a:t>
            </a:r>
          </a:p>
          <a:p>
            <a:pPr lvl="1"/>
            <a:r>
              <a:rPr lang="en-US" altLang="ko-KR" dirty="0" smtClean="0"/>
              <a:t>enwiki-2003 (Wikipedia)</a:t>
            </a:r>
          </a:p>
          <a:p>
            <a:pPr lvl="1"/>
            <a:r>
              <a:rPr lang="en-US" altLang="ko-KR" dirty="0" smtClean="0"/>
              <a:t>indochina-0024 (web graph)</a:t>
            </a:r>
            <a:endParaRPr lang="en-US" altLang="ko-KR" dirty="0"/>
          </a:p>
          <a:p>
            <a:pPr lvl="1"/>
            <a:r>
              <a:rPr lang="en-US" altLang="ko-KR" dirty="0" smtClean="0"/>
              <a:t>4~7M vertices, 79~194M edges</a:t>
            </a:r>
          </a:p>
        </p:txBody>
      </p:sp>
    </p:spTree>
    <p:extLst>
      <p:ext uri="{BB962C8B-B14F-4D97-AF65-F5344CB8AC3E}">
        <p14:creationId xmlns:p14="http://schemas.microsoft.com/office/powerpoint/2010/main" val="3221003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a:xfrm>
            <a:off x="6974904" y="6243638"/>
            <a:ext cx="2133600" cy="457200"/>
          </a:xfrm>
        </p:spPr>
        <p:txBody>
          <a:bodyPr/>
          <a:lstStyle/>
          <a:p>
            <a:fld id="{323594FA-E141-4234-AE05-360401972BE7}" type="slidenum">
              <a:rPr lang="en-US" altLang="en-US" smtClean="0">
                <a:solidFill>
                  <a:srgbClr val="000000"/>
                </a:solidFill>
              </a:rPr>
              <a:pPr/>
              <a:t>82</a:t>
            </a:fld>
            <a:endParaRPr lang="en-US" altLang="en-US" dirty="0">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2367122992"/>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412305" y="1052736"/>
            <a:ext cx="5320236" cy="461665"/>
          </a:xfrm>
          <a:prstGeom prst="rect">
            <a:avLst/>
          </a:prstGeom>
          <a:noFill/>
        </p:spPr>
        <p:txBody>
          <a:bodyPr wrap="none" rtlCol="0" anchor="b">
            <a:spAutoFit/>
          </a:bodyPr>
          <a:lstStyle/>
          <a:p>
            <a:pPr algn="ctr">
              <a:defRPr/>
            </a:pPr>
            <a:r>
              <a:rPr lang="en-US" altLang="ko-KR" sz="2400" b="1" kern="0" dirty="0" smtClean="0">
                <a:solidFill>
                  <a:srgbClr val="FF0000"/>
                </a:solidFill>
                <a:latin typeface="Tahoma"/>
              </a:rPr>
              <a:t>&gt;13X Performance Improvement</a:t>
            </a:r>
            <a:endParaRPr lang="ko-KR" altLang="en-US" sz="2400" b="1" kern="0" dirty="0">
              <a:solidFill>
                <a:srgbClr val="FF0000"/>
              </a:solidFill>
              <a:latin typeface="Tahoma"/>
            </a:endParaRPr>
          </a:p>
        </p:txBody>
      </p:sp>
      <p:sp>
        <p:nvSpPr>
          <p:cNvPr id="7" name="TextBox 6"/>
          <p:cNvSpPr txBox="1"/>
          <p:nvPr/>
        </p:nvSpPr>
        <p:spPr>
          <a:xfrm>
            <a:off x="1224136" y="6453336"/>
            <a:ext cx="7740352" cy="307777"/>
          </a:xfrm>
          <a:prstGeom prst="rect">
            <a:avLst/>
          </a:prstGeom>
          <a:noFill/>
        </p:spPr>
        <p:txBody>
          <a:bodyPr wrap="square" rtlCol="0">
            <a:spAutoFit/>
          </a:bodyPr>
          <a:lstStyle/>
          <a:p>
            <a:r>
              <a:rPr lang="en-US" sz="1400" dirty="0" smtClean="0"/>
              <a:t>Ahn+, “</a:t>
            </a:r>
            <a:r>
              <a:rPr lang="en-US" sz="1400" dirty="0" smtClean="0">
                <a:solidFill>
                  <a:srgbClr val="0000FF"/>
                </a:solidFill>
              </a:rPr>
              <a:t>A Scalable Processing-in-Memory Accelerator for Parallel Graph Processing</a:t>
            </a:r>
            <a:r>
              <a:rPr lang="en-US" sz="1400" dirty="0" smtClean="0"/>
              <a:t>” ISCA 2015.</a:t>
            </a:r>
            <a:endParaRPr lang="en-US" sz="1400" dirty="0"/>
          </a:p>
        </p:txBody>
      </p:sp>
    </p:spTree>
    <p:extLst>
      <p:ext uri="{BB962C8B-B14F-4D97-AF65-F5344CB8AC3E}">
        <p14:creationId xmlns:p14="http://schemas.microsoft.com/office/powerpoint/2010/main" val="31483724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83</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3507586574"/>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ext uri="{D42A27DB-BD31-4B8C-83A1-F6EECF244321}">
                <p14:modId xmlns:p14="http://schemas.microsoft.com/office/powerpoint/2010/main" val="2512651857"/>
              </p:ext>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73284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Memory Energy Consumption (Normalized)</a:t>
            </a:r>
            <a:endParaRPr lang="en-US" dirty="0"/>
          </a:p>
        </p:txBody>
      </p:sp>
      <p:sp>
        <p:nvSpPr>
          <p:cNvPr id="4" name="Slide Number Placeholder 3"/>
          <p:cNvSpPr>
            <a:spLocks noGrp="1"/>
          </p:cNvSpPr>
          <p:nvPr>
            <p:ph type="sldNum" sz="quarter" idx="11"/>
          </p:nvPr>
        </p:nvSpPr>
        <p:spPr>
          <a:xfrm>
            <a:off x="6974904" y="6243638"/>
            <a:ext cx="2133600" cy="457200"/>
          </a:xfrm>
        </p:spPr>
        <p:txBody>
          <a:bodyPr/>
          <a:lstStyle/>
          <a:p>
            <a:fld id="{323594FA-E141-4234-AE05-360401972BE7}" type="slidenum">
              <a:rPr lang="en-US" altLang="en-US" smtClean="0">
                <a:solidFill>
                  <a:srgbClr val="000000"/>
                </a:solidFill>
              </a:rPr>
              <a:pPr/>
              <a:t>84</a:t>
            </a:fld>
            <a:endParaRPr lang="en-US" altLang="en-US" dirty="0">
              <a:solidFill>
                <a:srgbClr val="000000"/>
              </a:solidFill>
            </a:endParaRPr>
          </a:p>
        </p:txBody>
      </p:sp>
      <p:graphicFrame>
        <p:nvGraphicFramePr>
          <p:cNvPr id="7" name="내용 개체 틀 11"/>
          <p:cNvGraphicFramePr>
            <a:graphicFrameLocks noGrp="1"/>
          </p:cNvGraphicFramePr>
          <p:nvPr>
            <p:ph idx="1"/>
            <p:extLst>
              <p:ext uri="{D42A27DB-BD31-4B8C-83A1-F6EECF244321}">
                <p14:modId xmlns:p14="http://schemas.microsoft.com/office/powerpoint/2010/main" val="3902954138"/>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4921312" y="4848835"/>
            <a:ext cx="3412112" cy="461665"/>
          </a:xfrm>
          <a:prstGeom prst="rect">
            <a:avLst/>
          </a:prstGeom>
          <a:noFill/>
        </p:spPr>
        <p:txBody>
          <a:bodyPr wrap="none" rtlCol="0" anchor="b">
            <a:spAutoFit/>
          </a:bodyPr>
          <a:lstStyle/>
          <a:p>
            <a:pPr algn="ctr">
              <a:defRPr/>
            </a:pPr>
            <a:r>
              <a:rPr lang="en-US" altLang="ko-KR" sz="2400" b="1" kern="0" dirty="0" smtClean="0">
                <a:solidFill>
                  <a:srgbClr val="FF0000"/>
                </a:solidFill>
                <a:latin typeface="Tahoma"/>
              </a:rPr>
              <a:t>8X Energy </a:t>
            </a:r>
            <a:r>
              <a:rPr lang="en-US" altLang="ko-KR" sz="2400" b="1" kern="0" dirty="0" smtClean="0">
                <a:solidFill>
                  <a:srgbClr val="FF0000"/>
                </a:solidFill>
              </a:rPr>
              <a:t>Reduction</a:t>
            </a:r>
            <a:endParaRPr lang="ko-KR" altLang="en-US" sz="2400" b="1" kern="0" dirty="0">
              <a:solidFill>
                <a:srgbClr val="FF0000"/>
              </a:solidFill>
              <a:latin typeface="Tahoma"/>
            </a:endParaRPr>
          </a:p>
        </p:txBody>
      </p:sp>
      <p:sp>
        <p:nvSpPr>
          <p:cNvPr id="6" name="TextBox 5"/>
          <p:cNvSpPr txBox="1"/>
          <p:nvPr/>
        </p:nvSpPr>
        <p:spPr>
          <a:xfrm>
            <a:off x="1224136" y="6453336"/>
            <a:ext cx="7740352" cy="307777"/>
          </a:xfrm>
          <a:prstGeom prst="rect">
            <a:avLst/>
          </a:prstGeom>
          <a:noFill/>
        </p:spPr>
        <p:txBody>
          <a:bodyPr wrap="square" rtlCol="0">
            <a:spAutoFit/>
          </a:bodyPr>
          <a:lstStyle/>
          <a:p>
            <a:r>
              <a:rPr lang="en-US" sz="1400" dirty="0" smtClean="0"/>
              <a:t>Ahn+, “</a:t>
            </a:r>
            <a:r>
              <a:rPr lang="en-US" sz="1400" dirty="0" smtClean="0">
                <a:solidFill>
                  <a:srgbClr val="0000FF"/>
                </a:solidFill>
              </a:rPr>
              <a:t>A Scalable Processing-in-Memory Accelerator for Parallel Graph Processing</a:t>
            </a:r>
            <a:r>
              <a:rPr lang="en-US" sz="1400" dirty="0" smtClean="0"/>
              <a:t>” ISCA 2015.</a:t>
            </a:r>
            <a:endParaRPr lang="en-US" sz="1400" dirty="0"/>
          </a:p>
        </p:txBody>
      </p:sp>
    </p:spTree>
    <p:extLst>
      <p:ext uri="{BB962C8B-B14F-4D97-AF65-F5344CB8AC3E}">
        <p14:creationId xmlns:p14="http://schemas.microsoft.com/office/powerpoint/2010/main" val="35774095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627784" y="2060848"/>
            <a:ext cx="3744416" cy="2664296"/>
          </a:xfrm>
        </p:spPr>
        <p:txBody>
          <a:bodyPr/>
          <a:lstStyle/>
          <a:p>
            <a:pPr marL="0" indent="0" algn="ctr">
              <a:buNone/>
            </a:pPr>
            <a:r>
              <a:rPr lang="en-US" sz="4000" dirty="0" smtClean="0">
                <a:solidFill>
                  <a:srgbClr val="FF0000"/>
                </a:solidFill>
              </a:rPr>
              <a:t>Memory</a:t>
            </a:r>
          </a:p>
          <a:p>
            <a:pPr marL="0" indent="0" algn="ctr">
              <a:buNone/>
            </a:pPr>
            <a:r>
              <a:rPr lang="en-US" sz="4000" dirty="0" smtClean="0">
                <a:solidFill>
                  <a:srgbClr val="FF0000"/>
                </a:solidFill>
              </a:rPr>
              <a:t>Bandwidth</a:t>
            </a:r>
          </a:p>
          <a:p>
            <a:pPr marL="0" indent="0" algn="ctr">
              <a:buNone/>
            </a:pPr>
            <a:r>
              <a:rPr lang="en-US" sz="4000" dirty="0">
                <a:solidFill>
                  <a:srgbClr val="FF0000"/>
                </a:solidFill>
              </a:rPr>
              <a:t>a</a:t>
            </a:r>
            <a:r>
              <a:rPr lang="en-US" sz="4000" dirty="0" smtClean="0">
                <a:solidFill>
                  <a:srgbClr val="FF0000"/>
                </a:solidFill>
              </a:rPr>
              <a:t>nd</a:t>
            </a:r>
          </a:p>
          <a:p>
            <a:pPr marL="0" indent="0" algn="ctr">
              <a:buNone/>
            </a:pPr>
            <a:r>
              <a:rPr lang="en-US" sz="4000" dirty="0" smtClean="0">
                <a:solidFill>
                  <a:srgbClr val="FF0000"/>
                </a:solidFill>
              </a:rPr>
              <a:t>Energy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85</a:t>
            </a:fld>
            <a:endParaRPr lang="en-US"/>
          </a:p>
        </p:txBody>
      </p:sp>
    </p:spTree>
    <p:extLst>
      <p:ext uri="{BB962C8B-B14F-4D97-AF65-F5344CB8AC3E}">
        <p14:creationId xmlns:p14="http://schemas.microsoft.com/office/powerpoint/2010/main" val="1549793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86</a:t>
            </a:fld>
            <a:endParaRPr lang="en-US"/>
          </a:p>
        </p:txBody>
      </p:sp>
      <p:sp>
        <p:nvSpPr>
          <p:cNvPr id="5" name="Content Placeholder 2"/>
          <p:cNvSpPr>
            <a:spLocks noGrp="1"/>
          </p:cNvSpPr>
          <p:nvPr>
            <p:ph idx="1"/>
          </p:nvPr>
        </p:nvSpPr>
        <p:spPr>
          <a:xfrm>
            <a:off x="395536" y="1556792"/>
            <a:ext cx="8352928" cy="2088232"/>
          </a:xfrm>
        </p:spPr>
        <p:txBody>
          <a:bodyPr/>
          <a:lstStyle/>
          <a:p>
            <a:pPr marL="0" indent="0" algn="ctr">
              <a:buNone/>
            </a:pPr>
            <a:r>
              <a:rPr lang="en-US" sz="4000" dirty="0" smtClean="0">
                <a:solidFill>
                  <a:srgbClr val="0000FF"/>
                </a:solidFill>
              </a:rPr>
              <a:t>Memory No Longer a Dumb Device</a:t>
            </a:r>
          </a:p>
          <a:p>
            <a:pPr marL="0" indent="0" algn="ctr">
              <a:buNone/>
            </a:pPr>
            <a:endParaRPr lang="en-US" sz="4000" dirty="0">
              <a:solidFill>
                <a:srgbClr val="0000FF"/>
              </a:solidFill>
            </a:endParaRPr>
          </a:p>
          <a:p>
            <a:pPr marL="0" indent="0" algn="ctr">
              <a:buNone/>
            </a:pPr>
            <a:endParaRPr lang="en-US" sz="4000" dirty="0" smtClean="0">
              <a:solidFill>
                <a:srgbClr val="0000FF"/>
              </a:solidFill>
            </a:endParaRPr>
          </a:p>
          <a:p>
            <a:pPr marL="0" indent="0" algn="ctr">
              <a:buNone/>
            </a:pPr>
            <a:r>
              <a:rPr lang="en-US" sz="4000" dirty="0" smtClean="0">
                <a:solidFill>
                  <a:srgbClr val="0000FF"/>
                </a:solidFill>
              </a:rPr>
              <a:t>Autonomous and Self-Managing</a:t>
            </a:r>
          </a:p>
          <a:p>
            <a:pPr marL="0" indent="0" algn="ctr">
              <a:buNone/>
            </a:pPr>
            <a:r>
              <a:rPr lang="en-US" sz="4000" dirty="0" smtClean="0">
                <a:solidFill>
                  <a:srgbClr val="0000FF"/>
                </a:solidFill>
              </a:rPr>
              <a:t>Memory</a:t>
            </a:r>
          </a:p>
        </p:txBody>
      </p:sp>
    </p:spTree>
    <p:extLst>
      <p:ext uri="{BB962C8B-B14F-4D97-AF65-F5344CB8AC3E}">
        <p14:creationId xmlns:p14="http://schemas.microsoft.com/office/powerpoint/2010/main" val="270242746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 PIM-Enabled Instructions</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err="1"/>
              <a:t>Junwhan</a:t>
            </a:r>
            <a:r>
              <a:rPr lang="en-US" dirty="0"/>
              <a:t> </a:t>
            </a:r>
            <a:r>
              <a:rPr lang="en-US" dirty="0" err="1"/>
              <a:t>Ahn</a:t>
            </a:r>
            <a:r>
              <a:rPr lang="en-US" dirty="0"/>
              <a:t>,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"PIM-Enabled Instructions: A Low-Overhead, Locality-Aware Processing-in-Memory Architecture"</a:t>
            </a:r>
            <a:r>
              <a:rPr lang="en-US" dirty="0"/>
              <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 </a:t>
            </a:r>
            <a:r>
              <a:rPr lang="en-US" dirty="0" smtClean="0"/>
              <a:t> </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87</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177496"/>
            <a:ext cx="9144000" cy="2275840"/>
          </a:xfrm>
          <a:prstGeom prst="rect">
            <a:avLst/>
          </a:prstGeom>
        </p:spPr>
      </p:pic>
    </p:spTree>
    <p:extLst>
      <p:ext uri="{BB962C8B-B14F-4D97-AF65-F5344CB8AC3E}">
        <p14:creationId xmlns:p14="http://schemas.microsoft.com/office/powerpoint/2010/main" val="5556279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 Design: 3D-Stacked GPU I</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88</a:t>
            </a:fld>
            <a:endParaRPr lang="en-US" altLang="en-US"/>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3698330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More on PIM Design: 3D-Stacked GPU II</a:t>
            </a:r>
            <a:endParaRPr lang="en-US" dirty="0"/>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r>
              <a:rPr lang="en-US" sz="2000" dirty="0"/>
              <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89</a:t>
            </a:fld>
            <a:endParaRPr lang="en-US" altLang="en-US"/>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42502454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Computer 2003</a:t>
            </a:r>
            <a:r>
              <a:rPr lang="en-US" sz="1800" dirty="0" smtClean="0">
                <a:solidFill>
                  <a:srgbClr val="008000"/>
                </a:solidFill>
                <a:latin typeface="Tahoma" charset="0"/>
                <a:ea typeface="ＭＳ Ｐゴシック" charset="0"/>
              </a:rPr>
              <a:t>] </a:t>
            </a:r>
            <a:endParaRPr lang="en-US" dirty="0">
              <a:solidFill>
                <a:srgbClr val="FF0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9</a:t>
            </a:fld>
            <a:endParaRPr lang="en-US" sz="1600" dirty="0">
              <a:solidFill>
                <a:srgbClr val="000000"/>
              </a:solidFill>
              <a:latin typeface="Garamond" charset="0"/>
            </a:endParaRPr>
          </a:p>
        </p:txBody>
      </p:sp>
    </p:spTree>
    <p:extLst>
      <p:ext uri="{BB962C8B-B14F-4D97-AF65-F5344CB8AC3E}">
        <p14:creationId xmlns:p14="http://schemas.microsoft.com/office/powerpoint/2010/main" val="35612343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a:t>
            </a:r>
            <a:r>
              <a:rPr lang="en-US" dirty="0" smtClean="0">
                <a:latin typeface="+mn-lt"/>
              </a:rPr>
              <a:t>1</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a typeface=""/>
              <a:cs typeface=""/>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a:solidFill>
                  <a:srgbClr val="FFFFFF"/>
                </a:solidFill>
              </a14:hiddenFill>
            </a:ext>
          </a:extLst>
        </p:spPr>
      </p:pic>
      <p:sp>
        <p:nvSpPr>
          <p:cNvPr id="68" name="Rectangle 67"/>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215083800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a:t>
            </a:r>
            <a:r>
              <a:rPr lang="en-US" dirty="0" smtClean="0">
                <a:latin typeface="+mn-lt"/>
              </a:rPr>
              <a:t>1</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a typeface=""/>
              <a:cs typeface=""/>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60" name="Rectangle 59"/>
          <p:cNvSpPr/>
          <p:nvPr/>
        </p:nvSpPr>
        <p:spPr>
          <a:xfrm>
            <a:off x="4820948" y="1813082"/>
            <a:ext cx="530169" cy="646331"/>
          </a:xfrm>
          <a:prstGeom prst="rect">
            <a:avLst/>
          </a:prstGeom>
        </p:spPr>
        <p:txBody>
          <a:bodyPr wrap="square">
            <a:spAutoFit/>
          </a:bodyPr>
          <a:lstStyle/>
          <a:p>
            <a:r>
              <a:rPr lang="en-US" sz="3600" b="1" dirty="0" smtClean="0">
                <a:solidFill>
                  <a:srgbClr val="C00000"/>
                </a:solidFill>
                <a:latin typeface="Calibri"/>
                <a:ea typeface="Times New Roman" charset="0"/>
                <a:cs typeface="Times New Roman" charset="0"/>
              </a:rPr>
              <a:t>?</a:t>
            </a:r>
            <a:endParaRPr lang="en-US" sz="3600" b="1" dirty="0">
              <a:solidFill>
                <a:srgbClr val="C00000"/>
              </a:solidFill>
              <a:latin typeface="Calibri"/>
              <a:ea typeface="Times New Roman" charset="0"/>
              <a:cs typeface="Times New Roman" charset="0"/>
            </a:endParaRPr>
          </a:p>
        </p:txBody>
      </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a:solidFill>
                  <a:srgbClr val="FFFFFF"/>
                </a:solidFill>
              </a14:hiddenFill>
            </a:ext>
          </a:extLst>
        </p:spPr>
      </p:pic>
      <p:cxnSp>
        <p:nvCxnSpPr>
          <p:cNvPr id="65" name="Straight Arrow Connector 64"/>
          <p:cNvCxnSpPr/>
          <p:nvPr/>
        </p:nvCxnSpPr>
        <p:spPr>
          <a:xfrm>
            <a:off x="7910782" y="3507815"/>
            <a:ext cx="34338" cy="1338505"/>
          </a:xfrm>
          <a:prstGeom prst="straightConnector1">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143"/>
          <p:cNvCxnSpPr>
            <a:endCxn id="50" idx="1"/>
          </p:cNvCxnSpPr>
          <p:nvPr/>
        </p:nvCxnSpPr>
        <p:spPr>
          <a:xfrm rot="5400000">
            <a:off x="3823168" y="2815999"/>
            <a:ext cx="2189702" cy="1483929"/>
          </a:xfrm>
          <a:prstGeom prst="bentConnector3">
            <a:avLst>
              <a:gd name="adj1" fmla="val -1039"/>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8" name="Content Placeholder 2"/>
          <p:cNvSpPr>
            <a:spLocks noGrp="1"/>
          </p:cNvSpPr>
          <p:nvPr>
            <p:ph idx="1"/>
          </p:nvPr>
        </p:nvSpPr>
        <p:spPr>
          <a:xfrm>
            <a:off x="610146" y="1123094"/>
            <a:ext cx="8300174" cy="909876"/>
          </a:xfrm>
        </p:spPr>
        <p:txBody>
          <a:bodyPr>
            <a:normAutofit/>
          </a:bodyPr>
          <a:lstStyle/>
          <a:p>
            <a:r>
              <a:rPr lang="en-US" b="1" dirty="0">
                <a:solidFill>
                  <a:srgbClr val="0070C0"/>
                </a:solidFill>
              </a:rPr>
              <a:t>Challenge </a:t>
            </a:r>
            <a:r>
              <a:rPr lang="en-US" b="1" dirty="0" smtClean="0">
                <a:solidFill>
                  <a:srgbClr val="0070C0"/>
                </a:solidFill>
                <a:latin typeface="+mn-lt"/>
              </a:rPr>
              <a:t>1</a:t>
            </a:r>
            <a:r>
              <a:rPr lang="en-US" b="1" dirty="0" smtClean="0">
                <a:solidFill>
                  <a:srgbClr val="0070C0"/>
                </a:solidFill>
              </a:rPr>
              <a:t>:</a:t>
            </a:r>
            <a:r>
              <a:rPr lang="en-US" dirty="0" smtClean="0">
                <a:solidFill>
                  <a:srgbClr val="0070C0"/>
                </a:solidFill>
              </a:rPr>
              <a:t> </a:t>
            </a:r>
            <a:r>
              <a:rPr lang="en-US" dirty="0">
                <a:solidFill>
                  <a:srgbClr val="0070C0"/>
                </a:solidFill>
              </a:rPr>
              <a:t>Which operations should be executed on </a:t>
            </a:r>
            <a:r>
              <a:rPr lang="en-US" dirty="0" smtClean="0">
                <a:solidFill>
                  <a:srgbClr val="0070C0"/>
                </a:solidFill>
              </a:rPr>
              <a:t>the logic layer SMs?</a:t>
            </a:r>
            <a:endParaRPr lang="en-US" dirty="0">
              <a:solidFill>
                <a:srgbClr val="0070C0"/>
              </a:solidFill>
            </a:endParaRPr>
          </a:p>
          <a:p>
            <a:pPr lvl="1"/>
            <a:endParaRPr lang="en-US" dirty="0">
              <a:solidFill>
                <a:srgbClr val="0070C0"/>
              </a:solidFill>
            </a:endParaRPr>
          </a:p>
        </p:txBody>
      </p:sp>
      <p:sp>
        <p:nvSpPr>
          <p:cNvPr id="69" name="Rectangle 68"/>
          <p:cNvSpPr/>
          <p:nvPr/>
        </p:nvSpPr>
        <p:spPr>
          <a:xfrm>
            <a:off x="7992481" y="3532975"/>
            <a:ext cx="530169" cy="646331"/>
          </a:xfrm>
          <a:prstGeom prst="rect">
            <a:avLst/>
          </a:prstGeom>
        </p:spPr>
        <p:txBody>
          <a:bodyPr wrap="square">
            <a:spAutoFit/>
          </a:bodyPr>
          <a:lstStyle/>
          <a:p>
            <a:r>
              <a:rPr lang="en-US" sz="3600" b="1" dirty="0" smtClean="0">
                <a:solidFill>
                  <a:srgbClr val="C00000"/>
                </a:solidFill>
                <a:latin typeface="Calibri"/>
                <a:ea typeface="Times New Roman" charset="0"/>
                <a:cs typeface="Times New Roman" charset="0"/>
              </a:rPr>
              <a:t>?</a:t>
            </a:r>
            <a:endParaRPr lang="en-US" sz="3600" b="1" dirty="0">
              <a:solidFill>
                <a:srgbClr val="C00000"/>
              </a:solidFill>
              <a:latin typeface="Calibri"/>
              <a:ea typeface="Times New Roman" charset="0"/>
              <a:cs typeface="Times New Roman" charset="0"/>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3418781005"/>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Challenge 2</a:t>
            </a:r>
            <a:endParaRPr lang="en-US" dirty="0"/>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smtClean="0">
              <a:solidFill>
                <a:prstClr val="white"/>
              </a:solidFill>
              <a:latin typeface="Gill Sans MT" panose="020B0502020104020203" pitchFamily="34" charset="0"/>
              <a:ea typeface=""/>
              <a:cs typeface=""/>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smtClean="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smtClean="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smtClean="0">
                <a:solidFill>
                  <a:prstClr val="white"/>
                </a:solidFill>
                <a:latin typeface="Calibri" panose="020F0502020204030204"/>
                <a:ea typeface=""/>
                <a:cs typeface=""/>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Logic layer</a:t>
            </a:r>
            <a:endParaRPr lang="en-US" sz="1600" b="1" dirty="0">
              <a:solidFill>
                <a:prstClr val="black"/>
              </a:solidFill>
              <a:latin typeface="Gill Sans MT" panose="020B0502020104020203" pitchFamily="34" charset="0"/>
              <a:ea typeface="Times New Roman" charset="0"/>
              <a:cs typeface="Times New Roman" charset="0"/>
            </a:endParaRP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smtClean="0">
                <a:solidFill>
                  <a:prstClr val="white"/>
                </a:solidFill>
                <a:latin typeface="Calibri" panose="020F0502020204030204"/>
                <a:ea typeface=""/>
                <a:cs typeface=""/>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Main GPU</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smtClean="0">
                <a:solidFill>
                  <a:prstClr val="black"/>
                </a:solidFill>
                <a:latin typeface="Gill Sans MT" panose="020B0502020104020203" pitchFamily="34" charset="0"/>
                <a:ea typeface="Times New Roman" charset="0"/>
                <a:cs typeface="Times New Roman" charset="0"/>
              </a:rPr>
              <a:t>3D-stacked memory</a:t>
            </a:r>
          </a:p>
          <a:p>
            <a:r>
              <a:rPr lang="en-US" sz="2000" b="1" dirty="0" smtClean="0">
                <a:solidFill>
                  <a:prstClr val="black"/>
                </a:solidFill>
                <a:latin typeface="Gill Sans MT" panose="020B0502020104020203" pitchFamily="34" charset="0"/>
                <a:ea typeface="Times New Roman" charset="0"/>
                <a:cs typeface="Times New Roman" charset="0"/>
              </a:rPr>
              <a:t>(memory stack)</a:t>
            </a:r>
            <a:endParaRPr lang="en-US" sz="2000" b="1" dirty="0">
              <a:solidFill>
                <a:prstClr val="black"/>
              </a:solidFill>
              <a:latin typeface="Gill Sans MT" panose="020B0502020104020203" pitchFamily="34" charset="0"/>
              <a:ea typeface="Times New Roman" charset="0"/>
              <a:cs typeface="Times New Roman" charset="0"/>
            </a:endParaRPr>
          </a:p>
        </p:txBody>
      </p:sp>
      <p:sp>
        <p:nvSpPr>
          <p:cNvPr id="69" name="Content Placeholder 2"/>
          <p:cNvSpPr txBox="1">
            <a:spLocks/>
          </p:cNvSpPr>
          <p:nvPr/>
        </p:nvSpPr>
        <p:spPr>
          <a:xfrm>
            <a:off x="700063" y="1386295"/>
            <a:ext cx="7799174" cy="107998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smtClean="0">
                <a:solidFill>
                  <a:srgbClr val="0070C0"/>
                </a:solidFill>
              </a:rPr>
              <a:t>Challenge 2:</a:t>
            </a:r>
            <a:r>
              <a:rPr lang="en-US" dirty="0">
                <a:solidFill>
                  <a:srgbClr val="0070C0"/>
                </a:solidFill>
              </a:rPr>
              <a:t> How should data be mapped to different 3D memory stacks? </a:t>
            </a:r>
            <a:endParaRPr lang="en-US" dirty="0" smtClean="0">
              <a:solidFill>
                <a:srgbClr val="0070C0"/>
              </a:solidFill>
            </a:endParaRPr>
          </a:p>
          <a:p>
            <a:endParaRPr lang="en-US" dirty="0" smtClean="0">
              <a:solidFill>
                <a:srgbClr val="0070C0"/>
              </a:solidFill>
            </a:endParaRPr>
          </a:p>
        </p:txBody>
      </p:sp>
      <p:sp>
        <p:nvSpPr>
          <p:cNvPr id="67" name="Oval 66"/>
          <p:cNvSpPr/>
          <p:nvPr/>
        </p:nvSpPr>
        <p:spPr>
          <a:xfrm>
            <a:off x="1390900" y="3668380"/>
            <a:ext cx="1953938" cy="116967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0" name="Oval 69"/>
          <p:cNvSpPr/>
          <p:nvPr/>
        </p:nvSpPr>
        <p:spPr>
          <a:xfrm>
            <a:off x="1054333" y="4885098"/>
            <a:ext cx="1774621" cy="1163905"/>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1" name="Oval 70"/>
          <p:cNvSpPr/>
          <p:nvPr/>
        </p:nvSpPr>
        <p:spPr>
          <a:xfrm>
            <a:off x="4476313" y="4842578"/>
            <a:ext cx="1889711" cy="1191383"/>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2" name="Oval 71"/>
          <p:cNvSpPr/>
          <p:nvPr/>
        </p:nvSpPr>
        <p:spPr>
          <a:xfrm>
            <a:off x="4974267" y="3668380"/>
            <a:ext cx="1870825" cy="108482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smtClean="0">
                <a:solidFill>
                  <a:prstClr val="black"/>
                </a:solidFill>
                <a:latin typeface="Gill Sans MT" panose="020B0502020104020203" pitchFamily="34" charset="0"/>
                <a:ea typeface="Times New Roman" charset="0"/>
                <a:cs typeface="Times New Roman" charset="0"/>
              </a:rPr>
              <a:t>SM </a:t>
            </a:r>
            <a:r>
              <a:rPr lang="en-US" sz="1600" b="1" smtClean="0">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2497120046"/>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 Design: Dependent Misses</a:t>
            </a:r>
            <a:endParaRPr lang="en-US" dirty="0"/>
          </a:p>
        </p:txBody>
      </p:sp>
      <p:sp>
        <p:nvSpPr>
          <p:cNvPr id="3" name="Content Placeholder 2"/>
          <p:cNvSpPr>
            <a:spLocks noGrp="1"/>
          </p:cNvSpPr>
          <p:nvPr>
            <p:ph idx="1"/>
          </p:nvPr>
        </p:nvSpPr>
        <p:spPr>
          <a:xfrm>
            <a:off x="228600" y="1052736"/>
            <a:ext cx="8807896" cy="5195664"/>
          </a:xfrm>
        </p:spPr>
        <p:txBody>
          <a:bodyPr/>
          <a:lstStyle/>
          <a:p>
            <a:r>
              <a:rPr lang="en-US" sz="2000" dirty="0" err="1"/>
              <a:t>Milad</a:t>
            </a:r>
            <a:r>
              <a:rPr lang="en-US" sz="2000" dirty="0"/>
              <a:t> Hashemi, </a:t>
            </a:r>
            <a:r>
              <a:rPr lang="en-US" sz="2000" dirty="0" err="1"/>
              <a:t>Khubaib</a:t>
            </a:r>
            <a:r>
              <a:rPr lang="en-US" sz="2000" dirty="0"/>
              <a:t>, </a:t>
            </a:r>
            <a:r>
              <a:rPr lang="en-US" sz="2000" dirty="0" err="1"/>
              <a:t>Eiman</a:t>
            </a:r>
            <a:r>
              <a:rPr lang="en-US" sz="2000" dirty="0"/>
              <a:t> </a:t>
            </a:r>
            <a:r>
              <a:rPr lang="en-US" sz="2000" dirty="0" err="1"/>
              <a:t>Ebrahimi</a:t>
            </a:r>
            <a:r>
              <a:rPr lang="en-US" sz="2000" dirty="0"/>
              <a:t>, Onur Mutlu, and Yale N. </a:t>
            </a:r>
            <a:r>
              <a:rPr lang="en-US" sz="2000" dirty="0" err="1"/>
              <a:t>Patt</a:t>
            </a:r>
            <a:r>
              <a:rPr lang="en-US" sz="2000" dirty="0"/>
              <a:t>,</a:t>
            </a:r>
            <a:br>
              <a:rPr lang="en-US" sz="2000" dirty="0"/>
            </a:br>
            <a:r>
              <a:rPr lang="en-US" sz="2000" b="1" dirty="0">
                <a:hlinkClick r:id="rId2"/>
              </a:rPr>
              <a:t>"Accelerating Dependent Cache Misses with an Enhanced Memory Controller"</a:t>
            </a:r>
            <a:r>
              <a:rPr lang="en-US" sz="2000" dirty="0"/>
              <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93</a:t>
            </a:fld>
            <a:endParaRPr lang="en-US" altLang="en-US"/>
          </a:p>
        </p:txBody>
      </p:sp>
      <p:pic>
        <p:nvPicPr>
          <p:cNvPr id="5" name="Picture 4"/>
          <p:cNvPicPr>
            <a:picLocks noChangeAspect="1"/>
          </p:cNvPicPr>
          <p:nvPr/>
        </p:nvPicPr>
        <p:blipFill>
          <a:blip r:embed="rId8"/>
          <a:stretch>
            <a:fillRect/>
          </a:stretch>
        </p:blipFill>
        <p:spPr>
          <a:xfrm>
            <a:off x="0" y="4018088"/>
            <a:ext cx="9144000" cy="1643160"/>
          </a:xfrm>
          <a:prstGeom prst="rect">
            <a:avLst/>
          </a:prstGeom>
        </p:spPr>
      </p:pic>
      <p:pic>
        <p:nvPicPr>
          <p:cNvPr id="6" name="Picture 5"/>
          <p:cNvPicPr>
            <a:picLocks noChangeAspect="1"/>
          </p:cNvPicPr>
          <p:nvPr/>
        </p:nvPicPr>
        <p:blipFill>
          <a:blip r:embed="rId9"/>
          <a:stretch>
            <a:fillRect/>
          </a:stretch>
        </p:blipFill>
        <p:spPr>
          <a:xfrm>
            <a:off x="0" y="5805264"/>
            <a:ext cx="9144000" cy="332336"/>
          </a:xfrm>
          <a:prstGeom prst="rect">
            <a:avLst/>
          </a:prstGeom>
        </p:spPr>
      </p:pic>
    </p:spTree>
    <p:extLst>
      <p:ext uri="{BB962C8B-B14F-4D97-AF65-F5344CB8AC3E}">
        <p14:creationId xmlns:p14="http://schemas.microsoft.com/office/powerpoint/2010/main" val="8187230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PIM: Linked Data Structures</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r>
              <a:rPr lang="en-US" sz="2000" dirty="0"/>
              <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94</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116498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smtClean="0"/>
              <a:t>More on PIM Design: Coherence</a:t>
            </a:r>
            <a:endParaRPr lang="en-US" dirty="0"/>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r>
              <a:rPr lang="en-US" dirty="0" smtClean="0"/>
              <a:t>.</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95</a:t>
            </a:fld>
            <a:endParaRPr lang="en-US" altLang="en-US"/>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3107568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An FPGA-based Test-bed for PIM?</a:t>
            </a:r>
            <a:endParaRPr lang="en-US" dirty="0"/>
          </a:p>
        </p:txBody>
      </p:sp>
      <p:sp>
        <p:nvSpPr>
          <p:cNvPr id="3" name="Content Placeholder 2"/>
          <p:cNvSpPr>
            <a:spLocks noGrp="1"/>
          </p:cNvSpPr>
          <p:nvPr>
            <p:ph idx="1"/>
          </p:nvPr>
        </p:nvSpPr>
        <p:spPr>
          <a:xfrm>
            <a:off x="35496" y="1432520"/>
            <a:ext cx="5112568" cy="4876800"/>
          </a:xfrm>
        </p:spPr>
        <p:txBody>
          <a:bodyPr/>
          <a:lstStyle/>
          <a:p>
            <a:r>
              <a:rPr lang="en-US" dirty="0" smtClean="0"/>
              <a:t>Hasan Hassan et al., “</a:t>
            </a:r>
            <a:r>
              <a:rPr lang="en-US" b="1" dirty="0"/>
              <a:t>SoftMC: A Flexible and Practical Open-Source Infrastructure for Enabling Experimental DRAM </a:t>
            </a:r>
            <a:r>
              <a:rPr lang="en-US" b="1" dirty="0" smtClean="0"/>
              <a:t>Studies,”</a:t>
            </a:r>
            <a:r>
              <a:rPr lang="en-US" dirty="0" smtClean="0"/>
              <a:t> HPCA 2017.</a:t>
            </a:r>
          </a:p>
          <a:p>
            <a:pPr marL="0" indent="0">
              <a:buNone/>
            </a:pPr>
            <a:endParaRPr lang="en-US" dirty="0" smtClean="0"/>
          </a:p>
          <a:p>
            <a:pPr marL="0" indent="0">
              <a:buNone/>
            </a:pPr>
            <a:endParaRPr lang="en-US" dirty="0"/>
          </a:p>
          <a:p>
            <a:r>
              <a:rPr lang="en-US" b="1" dirty="0">
                <a:solidFill>
                  <a:schemeClr val="accent2">
                    <a:lumMod val="75000"/>
                  </a:schemeClr>
                </a:solidFill>
              </a:rPr>
              <a:t>Flexible</a:t>
            </a:r>
          </a:p>
          <a:p>
            <a:r>
              <a:rPr lang="en-US" b="1" dirty="0" smtClean="0">
                <a:solidFill>
                  <a:schemeClr val="accent2">
                    <a:lumMod val="75000"/>
                  </a:schemeClr>
                </a:solidFill>
              </a:rPr>
              <a:t>Easy </a:t>
            </a:r>
            <a:r>
              <a:rPr lang="en-US" b="1" dirty="0">
                <a:solidFill>
                  <a:schemeClr val="accent2">
                    <a:lumMod val="75000"/>
                  </a:schemeClr>
                </a:solidFill>
              </a:rPr>
              <a:t>to Use (C++ API)</a:t>
            </a:r>
          </a:p>
          <a:p>
            <a:r>
              <a:rPr lang="en-US" b="1" dirty="0" smtClean="0">
                <a:solidFill>
                  <a:schemeClr val="accent2">
                    <a:lumMod val="75000"/>
                  </a:schemeClr>
                </a:solidFill>
              </a:rPr>
              <a:t>Open</a:t>
            </a:r>
            <a:r>
              <a:rPr lang="en-US" b="1" dirty="0">
                <a:solidFill>
                  <a:schemeClr val="accent2">
                    <a:lumMod val="75000"/>
                  </a:schemeClr>
                </a:solidFill>
              </a:rPr>
              <a:t>-source </a:t>
            </a:r>
          </a:p>
          <a:p>
            <a:pPr marL="0" indent="0">
              <a:buNone/>
            </a:pPr>
            <a:r>
              <a:rPr lang="en-US" i="1" dirty="0" smtClean="0">
                <a:solidFill>
                  <a:srgbClr val="0000FF"/>
                </a:solidFill>
              </a:rPr>
              <a:t>    </a:t>
            </a:r>
            <a:r>
              <a:rPr lang="en-US" i="1" dirty="0" err="1" smtClean="0">
                <a:solidFill>
                  <a:srgbClr val="0000FF"/>
                </a:solidFill>
              </a:rPr>
              <a:t>github.com</a:t>
            </a:r>
            <a:r>
              <a:rPr lang="en-US" i="1" dirty="0">
                <a:solidFill>
                  <a:srgbClr val="0000FF"/>
                </a:solidFill>
              </a:rPr>
              <a:t>/CMU-SAFARI/</a:t>
            </a:r>
            <a:r>
              <a:rPr lang="en-US" i="1" dirty="0" smtClean="0">
                <a:solidFill>
                  <a:srgbClr val="0000FF"/>
                </a:solidFill>
              </a:rPr>
              <a:t>SoftMC </a:t>
            </a:r>
            <a:endParaRPr lang="en-US" b="1" dirty="0" smtClean="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96</a:t>
            </a:fld>
            <a:endParaRPr lang="en-US" alt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03727" y="1232693"/>
            <a:ext cx="4004777" cy="4830993"/>
          </a:xfrm>
          <a:prstGeom prst="rect">
            <a:avLst/>
          </a:prstGeom>
        </p:spPr>
      </p:pic>
      <p:pic>
        <p:nvPicPr>
          <p:cNvPr id="6" name="Content Placeholder 7"/>
          <p:cNvPicPr>
            <a:picLocks noChangeAspect="1"/>
          </p:cNvPicPr>
          <p:nvPr/>
        </p:nvPicPr>
        <p:blipFill>
          <a:blip r:embed="rId3">
            <a:extLst>
              <a:ext uri="{28A0092B-C50C-407E-A947-70E740481C1C}">
                <a14:useLocalDpi xmlns:a14="http://schemas.microsoft.com/office/drawing/2010/main" val="0"/>
              </a:ext>
            </a:extLst>
          </a:blip>
          <a:stretch>
            <a:fillRect/>
          </a:stretch>
        </p:blipFill>
        <p:spPr bwMode="auto">
          <a:xfrm>
            <a:off x="5103727"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18521052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Simulation Infrastructures for PIM</a:t>
            </a:r>
            <a:endParaRPr lang="en-US" dirty="0"/>
          </a:p>
        </p:txBody>
      </p:sp>
      <p:sp>
        <p:nvSpPr>
          <p:cNvPr id="3" name="Content Placeholder 2"/>
          <p:cNvSpPr>
            <a:spLocks noGrp="1"/>
          </p:cNvSpPr>
          <p:nvPr>
            <p:ph idx="1"/>
          </p:nvPr>
        </p:nvSpPr>
        <p:spPr>
          <a:xfrm>
            <a:off x="228600" y="1216496"/>
            <a:ext cx="8610600" cy="4876800"/>
          </a:xfrm>
        </p:spPr>
        <p:txBody>
          <a:bodyPr/>
          <a:lstStyle/>
          <a:p>
            <a:r>
              <a:rPr lang="en-US" dirty="0" smtClean="0">
                <a:solidFill>
                  <a:srgbClr val="0000FF"/>
                </a:solidFill>
              </a:rPr>
              <a:t>Ramulator</a:t>
            </a:r>
            <a:r>
              <a:rPr lang="en-US" dirty="0" smtClean="0"/>
              <a:t> extended for PIM</a:t>
            </a:r>
          </a:p>
          <a:p>
            <a:pPr lvl="1"/>
            <a:r>
              <a:rPr lang="en-US" dirty="0" smtClean="0"/>
              <a:t>Flexible and extensible DRAM simulator</a:t>
            </a:r>
          </a:p>
          <a:p>
            <a:pPr lvl="1"/>
            <a:r>
              <a:rPr lang="en-US" dirty="0" smtClean="0"/>
              <a:t>Can model many different memory standards and proposals</a:t>
            </a:r>
          </a:p>
          <a:p>
            <a:pPr lvl="1"/>
            <a:r>
              <a:rPr lang="en-US" dirty="0" smtClean="0"/>
              <a:t>Kim+, “</a:t>
            </a:r>
            <a:r>
              <a:rPr lang="en-US" b="1" dirty="0" smtClean="0"/>
              <a:t>Ramulator: A Flexible and Extensible DRAM Simulator</a:t>
            </a:r>
            <a:r>
              <a:rPr lang="en-US" dirty="0" smtClean="0"/>
              <a:t>”, IEEE CAL 2015.</a:t>
            </a:r>
          </a:p>
          <a:p>
            <a:pPr lvl="1"/>
            <a:r>
              <a:rPr lang="en-US" dirty="0">
                <a:hlinkClick r:id="rId2"/>
              </a:rPr>
              <a:t>https://github.com/CMU-SAFARI/</a:t>
            </a:r>
            <a:r>
              <a:rPr lang="en-US" dirty="0" smtClean="0">
                <a:hlinkClick r:id="rId2"/>
              </a:rPr>
              <a:t>ramulator</a:t>
            </a:r>
            <a:r>
              <a:rPr lang="en-US" dirty="0" smtClean="0"/>
              <a:t> </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97</a:t>
            </a:fld>
            <a:endParaRPr lang="en-US" altLang="en-US"/>
          </a:p>
        </p:txBody>
      </p:sp>
      <p:pic>
        <p:nvPicPr>
          <p:cNvPr id="6" name="Picture 5"/>
          <p:cNvPicPr>
            <a:picLocks noChangeAspect="1"/>
          </p:cNvPicPr>
          <p:nvPr/>
        </p:nvPicPr>
        <p:blipFill>
          <a:blip r:embed="rId3"/>
          <a:stretch>
            <a:fillRect/>
          </a:stretch>
        </p:blipFill>
        <p:spPr>
          <a:xfrm>
            <a:off x="0" y="4365104"/>
            <a:ext cx="9144000" cy="1190231"/>
          </a:xfrm>
          <a:prstGeom prst="rect">
            <a:avLst/>
          </a:prstGeom>
        </p:spPr>
      </p:pic>
    </p:spTree>
    <p:extLst>
      <p:ext uri="{BB962C8B-B14F-4D97-AF65-F5344CB8AC3E}">
        <p14:creationId xmlns:p14="http://schemas.microsoft.com/office/powerpoint/2010/main" val="26754729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98</a:t>
            </a:fld>
            <a:endParaRPr lang="en-US" altLang="en-US">
              <a:solidFill>
                <a:srgbClr val="000000"/>
              </a:solidFill>
            </a:endParaRPr>
          </a:p>
        </p:txBody>
      </p:sp>
      <p:sp>
        <p:nvSpPr>
          <p:cNvPr id="5" name="Rectangle 4"/>
          <p:cNvSpPr/>
          <p:nvPr/>
        </p:nvSpPr>
        <p:spPr>
          <a:xfrm>
            <a:off x="539552" y="1844824"/>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57264490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477000" y="42863"/>
            <a:ext cx="2646363" cy="227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4" name="Title 1"/>
          <p:cNvSpPr>
            <a:spLocks noGrp="1"/>
          </p:cNvSpPr>
          <p:nvPr>
            <p:ph type="title"/>
          </p:nvPr>
        </p:nvSpPr>
        <p:spPr/>
        <p:txBody>
          <a:bodyPr/>
          <a:lstStyle/>
          <a:p>
            <a:r>
              <a:rPr lang="en-US">
                <a:latin typeface="Garamond" charset="0"/>
                <a:ea typeface="ＭＳ Ｐゴシック" charset="0"/>
                <a:cs typeface="ＭＳ Ｐゴシック" charset="0"/>
              </a:rPr>
              <a:t>DRAM Refresh</a:t>
            </a:r>
          </a:p>
        </p:txBody>
      </p:sp>
      <p:sp>
        <p:nvSpPr>
          <p:cNvPr id="3" name="Content Placeholder 2"/>
          <p:cNvSpPr>
            <a:spLocks noGrp="1"/>
          </p:cNvSpPr>
          <p:nvPr>
            <p:ph idx="1"/>
          </p:nvPr>
        </p:nvSpPr>
        <p:spPr>
          <a:xfrm>
            <a:off x="228600" y="996950"/>
            <a:ext cx="8610600" cy="5194300"/>
          </a:xfrm>
        </p:spPr>
        <p:txBody>
          <a:bodyPr/>
          <a:lstStyle/>
          <a:p>
            <a:pPr>
              <a:defRPr/>
            </a:pPr>
            <a:r>
              <a:rPr lang="en-US" dirty="0">
                <a:latin typeface="Tahoma" charset="0"/>
              </a:rPr>
              <a:t>DRAM capacitor charge leaks over time</a:t>
            </a:r>
          </a:p>
          <a:p>
            <a:pPr>
              <a:defRPr/>
            </a:pPr>
            <a:endParaRPr lang="en-US" dirty="0" smtClean="0">
              <a:latin typeface="Tahoma" charset="0"/>
            </a:endParaRPr>
          </a:p>
          <a:p>
            <a:pPr>
              <a:defRPr/>
            </a:pPr>
            <a:r>
              <a:rPr lang="en-US" dirty="0" smtClean="0">
                <a:latin typeface="Tahoma" charset="0"/>
              </a:rPr>
              <a:t>The </a:t>
            </a:r>
            <a:r>
              <a:rPr lang="en-US" dirty="0">
                <a:latin typeface="Tahoma" charset="0"/>
              </a:rPr>
              <a:t>memory controller needs to </a:t>
            </a:r>
            <a:r>
              <a:rPr lang="en-US" dirty="0" smtClean="0">
                <a:latin typeface="Tahoma" charset="0"/>
              </a:rPr>
              <a:t>refresh each </a:t>
            </a:r>
            <a:r>
              <a:rPr lang="en-US" dirty="0">
                <a:latin typeface="Tahoma" charset="0"/>
              </a:rPr>
              <a:t>row periodically to </a:t>
            </a:r>
            <a:r>
              <a:rPr lang="en-US" dirty="0" smtClean="0">
                <a:latin typeface="Tahoma" charset="0"/>
              </a:rPr>
              <a:t>restore charge</a:t>
            </a:r>
            <a:endParaRPr lang="en-US" dirty="0">
              <a:latin typeface="Tahoma" charset="0"/>
            </a:endParaRPr>
          </a:p>
          <a:p>
            <a:pPr lvl="1">
              <a:defRPr/>
            </a:pPr>
            <a:r>
              <a:rPr lang="en-US" dirty="0" smtClean="0">
                <a:latin typeface="Tahoma" charset="0"/>
                <a:ea typeface="ＭＳ Ｐゴシック" charset="0"/>
              </a:rPr>
              <a:t>Activate each </a:t>
            </a:r>
            <a:r>
              <a:rPr lang="en-US" dirty="0">
                <a:latin typeface="Tahoma" charset="0"/>
                <a:ea typeface="ＭＳ Ｐゴシック" charset="0"/>
              </a:rPr>
              <a:t>row every N </a:t>
            </a:r>
            <a:r>
              <a:rPr lang="en-US" dirty="0" err="1">
                <a:latin typeface="Tahoma" charset="0"/>
                <a:ea typeface="ＭＳ Ｐゴシック" charset="0"/>
              </a:rPr>
              <a:t>ms</a:t>
            </a:r>
            <a:endParaRPr lang="en-US" dirty="0">
              <a:latin typeface="Tahoma" charset="0"/>
              <a:ea typeface="ＭＳ Ｐゴシック" charset="0"/>
            </a:endParaRPr>
          </a:p>
          <a:p>
            <a:pPr lvl="1">
              <a:defRPr/>
            </a:pPr>
            <a:r>
              <a:rPr lang="en-US" dirty="0">
                <a:latin typeface="Tahoma" charset="0"/>
                <a:ea typeface="ＭＳ Ｐゴシック" charset="0"/>
              </a:rPr>
              <a:t>Typical N = 64 </a:t>
            </a:r>
            <a:r>
              <a:rPr lang="en-US" dirty="0" err="1" smtClean="0">
                <a:latin typeface="Tahoma" charset="0"/>
                <a:ea typeface="ＭＳ Ｐゴシック" charset="0"/>
              </a:rPr>
              <a:t>ms</a:t>
            </a:r>
            <a:endParaRPr lang="en-US" dirty="0" smtClean="0">
              <a:latin typeface="Tahoma" charset="0"/>
              <a:ea typeface="ＭＳ Ｐゴシック" charset="0"/>
            </a:endParaRPr>
          </a:p>
          <a:p>
            <a:pPr lvl="1">
              <a:defRPr/>
            </a:pPr>
            <a:endParaRPr lang="en-US" dirty="0">
              <a:latin typeface="Tahoma" charset="0"/>
              <a:ea typeface="ＭＳ Ｐゴシック" charset="0"/>
            </a:endParaRPr>
          </a:p>
          <a:p>
            <a:pPr>
              <a:defRPr/>
            </a:pPr>
            <a:r>
              <a:rPr lang="en-US" dirty="0" smtClean="0">
                <a:latin typeface="Tahoma" charset="0"/>
              </a:rPr>
              <a:t>Downsides of refresh</a:t>
            </a:r>
          </a:p>
          <a:p>
            <a:pPr marL="0" indent="0">
              <a:buFont typeface="Wingdings" charset="0"/>
              <a:buNone/>
              <a:defRPr/>
            </a:pPr>
            <a:r>
              <a:rPr lang="en-US" sz="2200" dirty="0">
                <a:latin typeface="Tahoma" charset="0"/>
                <a:ea typeface="ＭＳ Ｐゴシック" charset="0"/>
              </a:rPr>
              <a:t> </a:t>
            </a:r>
            <a:r>
              <a:rPr lang="en-US" sz="2200" dirty="0" smtClean="0">
                <a:latin typeface="Tahoma" charset="0"/>
                <a:ea typeface="ＭＳ Ｐゴシック" charset="0"/>
              </a:rPr>
              <a:t>   -- </a:t>
            </a:r>
            <a:r>
              <a:rPr lang="en-US" sz="2200" dirty="0">
                <a:solidFill>
                  <a:srgbClr val="0000FF"/>
                </a:solidFill>
                <a:latin typeface="Tahoma" charset="0"/>
                <a:ea typeface="ＭＳ Ｐゴシック" charset="0"/>
              </a:rPr>
              <a:t>E</a:t>
            </a:r>
            <a:r>
              <a:rPr lang="en-US" sz="2200" dirty="0" smtClean="0">
                <a:solidFill>
                  <a:srgbClr val="0000FF"/>
                </a:solidFill>
                <a:latin typeface="Tahoma" charset="0"/>
                <a:ea typeface="ＭＳ Ｐゴシック" charset="0"/>
              </a:rPr>
              <a:t>nergy consumption</a:t>
            </a:r>
            <a:r>
              <a:rPr lang="en-US" sz="2200" dirty="0" smtClean="0">
                <a:latin typeface="Tahoma" charset="0"/>
                <a:ea typeface="ＭＳ Ｐゴシック" charset="0"/>
              </a:rPr>
              <a:t>: Each refresh consumes energy</a:t>
            </a:r>
          </a:p>
          <a:p>
            <a:pPr lvl="1">
              <a:buFont typeface="Wingdings" charset="0"/>
              <a:buNone/>
              <a:defRPr/>
            </a:pPr>
            <a:r>
              <a:rPr lang="en-US" dirty="0" smtClean="0">
                <a:latin typeface="Tahoma" charset="0"/>
                <a:ea typeface="ＭＳ Ｐゴシック" charset="0"/>
              </a:rPr>
              <a:t>-</a:t>
            </a:r>
            <a:r>
              <a:rPr lang="en-US" dirty="0">
                <a:latin typeface="Tahoma" charset="0"/>
                <a:ea typeface="ＭＳ Ｐゴシック" charset="0"/>
              </a:rPr>
              <a:t>- </a:t>
            </a:r>
            <a:r>
              <a:rPr lang="en-US" dirty="0" smtClean="0">
                <a:solidFill>
                  <a:srgbClr val="0000FF"/>
                </a:solidFill>
                <a:latin typeface="Tahoma" charset="0"/>
                <a:ea typeface="ＭＳ Ｐゴシック" charset="0"/>
              </a:rPr>
              <a:t>Performance degradation</a:t>
            </a:r>
            <a:r>
              <a:rPr lang="en-US" dirty="0" smtClean="0">
                <a:latin typeface="Tahoma" charset="0"/>
                <a:ea typeface="ＭＳ Ｐゴシック" charset="0"/>
              </a:rPr>
              <a:t>: DRAM rank/bank </a:t>
            </a:r>
            <a:r>
              <a:rPr lang="en-US" dirty="0">
                <a:latin typeface="Tahoma" charset="0"/>
                <a:ea typeface="ＭＳ Ｐゴシック" charset="0"/>
              </a:rPr>
              <a:t>unavailable while refreshed</a:t>
            </a:r>
          </a:p>
          <a:p>
            <a:pPr lvl="1">
              <a:buFont typeface="Wingdings" charset="0"/>
              <a:buNone/>
              <a:defRPr/>
            </a:pPr>
            <a:r>
              <a:rPr lang="en-US" dirty="0">
                <a:latin typeface="Tahoma" charset="0"/>
                <a:ea typeface="ＭＳ Ｐゴシック" charset="0"/>
              </a:rPr>
              <a:t>-- </a:t>
            </a:r>
            <a:r>
              <a:rPr lang="en-US" dirty="0" smtClean="0">
                <a:solidFill>
                  <a:srgbClr val="0000FF"/>
                </a:solidFill>
                <a:latin typeface="Tahoma" charset="0"/>
                <a:ea typeface="ＭＳ Ｐゴシック" charset="0"/>
              </a:rPr>
              <a:t>QoS/predictability impact</a:t>
            </a:r>
            <a:r>
              <a:rPr lang="en-US" dirty="0" smtClean="0">
                <a:latin typeface="Tahoma" charset="0"/>
                <a:ea typeface="ＭＳ Ｐゴシック" charset="0"/>
              </a:rPr>
              <a:t>: (Long) pause times during refresh</a:t>
            </a:r>
            <a:endParaRPr lang="en-US" dirty="0">
              <a:latin typeface="Tahoma" charset="0"/>
              <a:ea typeface="ＭＳ Ｐゴシック" charset="0"/>
            </a:endParaRPr>
          </a:p>
          <a:p>
            <a:pPr lvl="1">
              <a:buFont typeface="Wingdings" charset="0"/>
              <a:buNone/>
              <a:defRPr/>
            </a:pPr>
            <a:r>
              <a:rPr lang="en-US" dirty="0" smtClean="0">
                <a:latin typeface="Tahoma" charset="0"/>
                <a:ea typeface="ＭＳ Ｐゴシック" charset="0"/>
              </a:rPr>
              <a:t>-- </a:t>
            </a:r>
            <a:r>
              <a:rPr lang="en-US" dirty="0">
                <a:solidFill>
                  <a:srgbClr val="0000FF"/>
                </a:solidFill>
                <a:latin typeface="Tahoma" charset="0"/>
              </a:rPr>
              <a:t>Refresh rate limits DRAM </a:t>
            </a:r>
            <a:r>
              <a:rPr lang="en-US" dirty="0" smtClean="0">
                <a:solidFill>
                  <a:srgbClr val="0000FF"/>
                </a:solidFill>
                <a:latin typeface="Tahoma" charset="0"/>
              </a:rPr>
              <a:t>capacity scaling </a:t>
            </a:r>
            <a:endParaRPr lang="en-US" dirty="0">
              <a:solidFill>
                <a:srgbClr val="0000FF"/>
              </a:solidFill>
              <a:latin typeface="Tahoma" charset="0"/>
            </a:endParaRPr>
          </a:p>
          <a:p>
            <a:pPr lvl="1">
              <a:buFont typeface="Wingdings" charset="0"/>
              <a:buNone/>
              <a:defRPr/>
            </a:pPr>
            <a:endParaRPr lang="en-US" dirty="0">
              <a:latin typeface="Tahoma" charset="0"/>
            </a:endParaRPr>
          </a:p>
          <a:p>
            <a:pPr>
              <a:defRPr/>
            </a:pPr>
            <a:endParaRPr lang="en-US" dirty="0">
              <a:latin typeface="Tahoma" charset="0"/>
            </a:endParaRPr>
          </a:p>
          <a:p>
            <a:pPr lvl="1">
              <a:defRPr/>
            </a:pPr>
            <a:endParaRPr lang="en-US" dirty="0">
              <a:latin typeface="Tahoma" charset="0"/>
              <a:ea typeface="ＭＳ Ｐゴシック" charset="0"/>
            </a:endParaRPr>
          </a:p>
          <a:p>
            <a:pPr>
              <a:defRPr/>
            </a:pPr>
            <a:endParaRPr lang="en-US" dirty="0">
              <a:latin typeface="Tahoma" charset="0"/>
            </a:endParaRPr>
          </a:p>
        </p:txBody>
      </p:sp>
      <p:sp>
        <p:nvSpPr>
          <p:cNvPr id="9523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3C4982-98C9-324D-9F65-FCC9C20E067B}" type="slidenum">
              <a:rPr lang="en-US" sz="1600">
                <a:solidFill>
                  <a:srgbClr val="000000"/>
                </a:solidFill>
                <a:latin typeface="Garamond" charset="0"/>
              </a:rPr>
              <a:pPr eaLnBrk="1" hangingPunct="1"/>
              <a:t>99</a:t>
            </a:fld>
            <a:endParaRPr lang="en-US" sz="1600">
              <a:solidFill>
                <a:srgbClr val="000000"/>
              </a:solidFill>
              <a:latin typeface="Garamond" charset="0"/>
            </a:endParaRPr>
          </a:p>
        </p:txBody>
      </p:sp>
    </p:spTree>
    <p:extLst>
      <p:ext uri="{BB962C8B-B14F-4D97-AF65-F5344CB8AC3E}">
        <p14:creationId xmlns:p14="http://schemas.microsoft.com/office/powerpoint/2010/main" val="25069568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_rels/theme67.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0.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106.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0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0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0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1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1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1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127.xml><?xml version="1.0" encoding="utf-8"?>
<a:theme xmlns:a="http://schemas.openxmlformats.org/drawingml/2006/main" name="1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1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1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1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7.xml><?xml version="1.0" encoding="utf-8"?>
<a:theme xmlns:a="http://schemas.openxmlformats.org/drawingml/2006/main" name="2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8.xml><?xml version="1.0" encoding="utf-8"?>
<a:theme xmlns:a="http://schemas.openxmlformats.org/drawingml/2006/main" name="3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9.xml><?xml version="1.0" encoding="utf-8"?>
<a:theme xmlns:a="http://schemas.openxmlformats.org/drawingml/2006/main" name="1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1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1.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2.xml><?xml version="1.0" encoding="utf-8"?>
<a:theme xmlns:a="http://schemas.openxmlformats.org/drawingml/2006/main" name="1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7.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1.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2.xml><?xml version="1.0" encoding="utf-8"?>
<a:theme xmlns:a="http://schemas.openxmlformats.org/drawingml/2006/main" name="1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3.xml><?xml version="1.0" encoding="utf-8"?>
<a:theme xmlns:a="http://schemas.openxmlformats.org/drawingml/2006/main" name="1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4.xml><?xml version="1.0" encoding="utf-8"?>
<a:theme xmlns:a="http://schemas.openxmlformats.org/drawingml/2006/main" name="1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5.xml><?xml version="1.0" encoding="utf-8"?>
<a:theme xmlns:a="http://schemas.openxmlformats.org/drawingml/2006/main" name="1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6.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57.xml><?xml version="1.0" encoding="utf-8"?>
<a:theme xmlns:a="http://schemas.openxmlformats.org/drawingml/2006/main" name="1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8.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1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1.xml><?xml version="1.0" encoding="utf-8"?>
<a:theme xmlns:a="http://schemas.openxmlformats.org/drawingml/2006/main" name="1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3.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1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5.xml><?xml version="1.0" encoding="utf-8"?>
<a:theme xmlns:a="http://schemas.openxmlformats.org/drawingml/2006/main" name="1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6.xml><?xml version="1.0" encoding="utf-8"?>
<a:theme xmlns:a="http://schemas.openxmlformats.org/drawingml/2006/main" name="10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7.xml><?xml version="1.0" encoding="utf-8"?>
<a:theme xmlns:a="http://schemas.openxmlformats.org/drawingml/2006/main" name="1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8.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9.xml><?xml version="1.0" encoding="utf-8"?>
<a:theme xmlns:a="http://schemas.openxmlformats.org/drawingml/2006/main" name="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0.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7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7.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98.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161909</TotalTime>
  <Words>15775</Words>
  <Application>Microsoft Macintosh PowerPoint</Application>
  <PresentationFormat>On-screen Show (4:3)</PresentationFormat>
  <Paragraphs>2807</Paragraphs>
  <Slides>229</Slides>
  <Notes>55</Notes>
  <HiddenSlides>0</HiddenSlides>
  <MMClips>0</MMClips>
  <ScaleCrop>false</ScaleCrop>
  <HeadingPairs>
    <vt:vector size="4" baseType="variant">
      <vt:variant>
        <vt:lpstr>Theme</vt:lpstr>
      </vt:variant>
      <vt:variant>
        <vt:i4>170</vt:i4>
      </vt:variant>
      <vt:variant>
        <vt:lpstr>Slide Titles</vt:lpstr>
      </vt:variant>
      <vt:variant>
        <vt:i4>229</vt:i4>
      </vt:variant>
    </vt:vector>
  </HeadingPairs>
  <TitlesOfParts>
    <vt:vector size="399" baseType="lpstr">
      <vt:lpstr>Edge</vt:lpstr>
      <vt:lpstr>1_Edge</vt:lpstr>
      <vt:lpstr>2_Edge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4_Office Theme</vt:lpstr>
      <vt:lpstr>Title &amp; Bullets</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80_Edge</vt:lpstr>
      <vt:lpstr>81_Edge</vt:lpstr>
      <vt:lpstr>84_Edge</vt:lpstr>
      <vt:lpstr>85_Edge</vt:lpstr>
      <vt:lpstr>86_Edge</vt:lpstr>
      <vt:lpstr>87_Edge</vt:lpstr>
      <vt:lpstr>88_Edge</vt:lpstr>
      <vt:lpstr>89_Edge</vt:lpstr>
      <vt:lpstr>90_Edge</vt:lpstr>
      <vt:lpstr>91_Edge</vt:lpstr>
      <vt:lpstr>92_Edge</vt:lpstr>
      <vt:lpstr>93_Edge</vt:lpstr>
      <vt:lpstr>94_Edge</vt:lpstr>
      <vt:lpstr>95_Edge</vt:lpstr>
      <vt:lpstr>1_Metropolitan_bullet</vt:lpstr>
      <vt:lpstr>96_Edge</vt:lpstr>
      <vt:lpstr>97_Edge</vt:lpstr>
      <vt:lpstr>98_Edge</vt:lpstr>
      <vt:lpstr>83_Edge</vt:lpstr>
      <vt:lpstr>99_Edge</vt:lpstr>
      <vt:lpstr>100_Edge</vt:lpstr>
      <vt:lpstr>101_Edge</vt:lpstr>
      <vt:lpstr>2_Metropolitan_bullet</vt:lpstr>
      <vt:lpstr>103_Edge</vt:lpstr>
      <vt:lpstr>104_Edge</vt:lpstr>
      <vt:lpstr>105_Edge</vt:lpstr>
      <vt:lpstr>106_Edge</vt:lpstr>
      <vt:lpstr>82_Edge</vt:lpstr>
      <vt:lpstr>107_Edge</vt:lpstr>
      <vt:lpstr>108_Edge</vt:lpstr>
      <vt:lpstr>109_Edge</vt:lpstr>
      <vt:lpstr>110_Edge</vt:lpstr>
      <vt:lpstr>111_Edge</vt:lpstr>
      <vt:lpstr>112_Edge</vt:lpstr>
      <vt:lpstr>113_Edge</vt:lpstr>
      <vt:lpstr>114_Edge</vt:lpstr>
      <vt:lpstr>115_Edge</vt:lpstr>
      <vt:lpstr>116_Edge</vt:lpstr>
      <vt:lpstr>117_Edge</vt:lpstr>
      <vt:lpstr>118_Edge</vt:lpstr>
      <vt:lpstr>119_Edge</vt:lpstr>
      <vt:lpstr>120_Edge</vt:lpstr>
      <vt:lpstr>121_Edge</vt:lpstr>
      <vt:lpstr>Metropolitan_bullet</vt:lpstr>
      <vt:lpstr>122_Edge</vt:lpstr>
      <vt:lpstr>123_Edge</vt:lpstr>
      <vt:lpstr>124_Edge</vt:lpstr>
      <vt:lpstr>125_Edge</vt:lpstr>
      <vt:lpstr>126_Edge</vt:lpstr>
      <vt:lpstr>127_Edge</vt:lpstr>
      <vt:lpstr>128_Edge</vt:lpstr>
      <vt:lpstr>129_Edge</vt:lpstr>
      <vt:lpstr>130_Edge</vt:lpstr>
      <vt:lpstr>1_Office 테마</vt:lpstr>
      <vt:lpstr>2_Office 테마</vt:lpstr>
      <vt:lpstr>3_Office 테마</vt:lpstr>
      <vt:lpstr>131_Edge</vt:lpstr>
      <vt:lpstr>132_Edge</vt:lpstr>
      <vt:lpstr>133_Edge</vt:lpstr>
      <vt:lpstr>134_Edge</vt:lpstr>
      <vt:lpstr>135_Edge</vt:lpstr>
      <vt:lpstr>136_Edge</vt:lpstr>
      <vt:lpstr>102_Edge</vt:lpstr>
      <vt:lpstr>Office Theme</vt:lpstr>
      <vt:lpstr>137_Edge</vt:lpstr>
      <vt:lpstr>138_Edge</vt:lpstr>
      <vt:lpstr>139_Edge</vt:lpstr>
      <vt:lpstr>12_Office Theme</vt:lpstr>
      <vt:lpstr>14_Office Theme</vt:lpstr>
      <vt:lpstr>17_Office Theme</vt:lpstr>
      <vt:lpstr>18_Office Theme</vt:lpstr>
      <vt:lpstr>19_Office Theme</vt:lpstr>
      <vt:lpstr>140_Edge</vt:lpstr>
      <vt:lpstr>8_Office Theme</vt:lpstr>
      <vt:lpstr>141_Edge</vt:lpstr>
      <vt:lpstr>65_Edge</vt:lpstr>
      <vt:lpstr>142_Edge</vt:lpstr>
      <vt:lpstr>15_Office Theme</vt:lpstr>
      <vt:lpstr>143_Edge</vt:lpstr>
      <vt:lpstr>6_Office Theme</vt:lpstr>
      <vt:lpstr>144_Edge</vt:lpstr>
      <vt:lpstr>145_Edge</vt:lpstr>
      <vt:lpstr>16_Office Theme</vt:lpstr>
      <vt:lpstr>10_Office Theme</vt:lpstr>
      <vt:lpstr>11_Office Theme</vt:lpstr>
      <vt:lpstr>13_Office Theme</vt:lpstr>
      <vt:lpstr>9_Office Theme</vt:lpstr>
      <vt:lpstr>5_Office Theme</vt:lpstr>
      <vt:lpstr>Rethinking Memory System Design  (and the Platforms We Design Around It)</vt:lpstr>
      <vt:lpstr>The Main Memory System</vt:lpstr>
      <vt:lpstr>Memory System: A Shared Resource View</vt:lpstr>
      <vt:lpstr>State of the Main Memory System</vt:lpstr>
      <vt:lpstr>Agenda</vt:lpstr>
      <vt:lpstr>Major Trends Affecting Main Memory (I)</vt:lpstr>
      <vt:lpstr>Major Trends Affecting Main Memory (II)</vt:lpstr>
      <vt:lpstr>Example: The Memory Capacity Gap</vt:lpstr>
      <vt:lpstr>Major Trends Affecting Main Memory (III)</vt:lpstr>
      <vt:lpstr>Major Trends Affecting Main Memory (IV)</vt:lpstr>
      <vt:lpstr>Agenda</vt:lpstr>
      <vt:lpstr>The DRAM Scaling Problem</vt:lpstr>
      <vt:lpstr>An Example of the DRAM Scaling Problem</vt:lpstr>
      <vt:lpstr>Most DRAM Modules Are at Risk</vt:lpstr>
      <vt:lpstr>PowerPoint Presentation</vt:lpstr>
      <vt:lpstr>PowerPoint Presentation</vt:lpstr>
      <vt:lpstr>PowerPoint Presentation</vt:lpstr>
      <vt:lpstr>PowerPoint Presentation</vt:lpstr>
      <vt:lpstr>Observed Errors in Real Systems</vt:lpstr>
      <vt:lpstr>Errors vs. Vintage</vt:lpstr>
      <vt:lpstr>Experimental DRAM Testing Infrastructure</vt:lpstr>
      <vt:lpstr>Experimental Infrastructure (DRAM)</vt:lpstr>
      <vt:lpstr>One Can Take Over an Otherwise-Secure System</vt:lpstr>
      <vt:lpstr>RowHammer Security Attack Example</vt:lpstr>
      <vt:lpstr>Security Implications</vt:lpstr>
      <vt:lpstr>More Security Implications</vt:lpstr>
      <vt:lpstr>More Security Implications</vt:lpstr>
      <vt:lpstr>More Security Implications?</vt:lpstr>
      <vt:lpstr>Apple’s Patch for RowHammer</vt:lpstr>
      <vt:lpstr>Challenge and Opportunity</vt:lpstr>
      <vt:lpstr>Departing From “Business as Usual”</vt:lpstr>
      <vt:lpstr>Large-Scale Failure Analysis of DRAM Chips</vt:lpstr>
      <vt:lpstr>PowerPoint Presentation</vt:lpstr>
      <vt:lpstr>Aside: Flash Error Analysis in the Field</vt:lpstr>
      <vt:lpstr>Aside: Experimental Infrastructure (Flash)</vt:lpstr>
      <vt:lpstr>Another Talk: NAND Flash Scaling Challenges</vt:lpstr>
      <vt:lpstr>Recap: The DRAM Scaling Problem</vt:lpstr>
      <vt:lpstr>How Do We Solve The Problem?</vt:lpstr>
      <vt:lpstr>Solution 1: New Memory Architectures</vt:lpstr>
      <vt:lpstr>Solution 1: New Memory Architectures</vt:lpstr>
      <vt:lpstr>Solution 2: Emerging Memory Technologies</vt:lpstr>
      <vt:lpstr>Solution 3: Hybrid Memory Systems</vt:lpstr>
      <vt:lpstr>Exploiting Memory Error Tolerance  with Hybrid Memory Systems</vt:lpstr>
      <vt:lpstr>Challenge and Opportunity</vt:lpstr>
      <vt:lpstr>Departing From “Business as Usual”</vt:lpstr>
      <vt:lpstr>An Orthogonal Issue: Memory Interference</vt:lpstr>
      <vt:lpstr>Goal: Predictable Performance in Complex Systems</vt:lpstr>
      <vt:lpstr>QoS-Aware Memory Systems</vt:lpstr>
      <vt:lpstr>Challenge and Opportunity</vt:lpstr>
      <vt:lpstr>Departing From “Business as Usual”</vt:lpstr>
      <vt:lpstr>Some Promising Directions</vt:lpstr>
      <vt:lpstr>Agenda</vt:lpstr>
      <vt:lpstr>Rethinking Memory Architecture</vt:lpstr>
      <vt:lpstr>Why In-Memory Computation Today?</vt:lpstr>
      <vt:lpstr>Two Approaches to In-Memory Processing </vt:lpstr>
      <vt:lpstr>Bulk Copy and Initialization</vt:lpstr>
      <vt:lpstr>Today’s Memory: Bulk Data Copy</vt:lpstr>
      <vt:lpstr>Future: RowClone (In-Memory Copy)</vt:lpstr>
      <vt:lpstr>DRAM Subarray Operation (load one byte)</vt:lpstr>
      <vt:lpstr>RowClone: In-DRAM Row Copy</vt:lpstr>
      <vt:lpstr>Generalized RowClone</vt:lpstr>
      <vt:lpstr>RowClone: Latency and Energy Savings</vt:lpstr>
      <vt:lpstr>RowClone: Application Performance</vt:lpstr>
      <vt:lpstr>RowClone: Multi-Core Performance</vt:lpstr>
      <vt:lpstr>End-to-End System Design</vt:lpstr>
      <vt:lpstr>Goal: Ultra-Efficient Processing Near Data</vt:lpstr>
      <vt:lpstr>Enabling In-Memory X</vt:lpstr>
      <vt:lpstr>In-DRAM AND/OR: Triple Row Activation</vt:lpstr>
      <vt:lpstr>In-DRAM AND/OR Results</vt:lpstr>
      <vt:lpstr>Going Forward</vt:lpstr>
      <vt:lpstr>Gather-Scatter DRAM [MICRO 2015]</vt:lpstr>
      <vt:lpstr>Challenge and Opportunity</vt:lpstr>
      <vt:lpstr>PowerPoint Presentation</vt:lpstr>
      <vt:lpstr>Departing From “Business as Usual”</vt:lpstr>
      <vt:lpstr>Two Approaches to In-Memory Processing </vt:lpstr>
      <vt:lpstr>Key Bottlenecks in Graph Processing</vt:lpstr>
      <vt:lpstr>Tesseract System for Graph Processing</vt:lpstr>
      <vt:lpstr>Tesseract System for Graph Processing</vt:lpstr>
      <vt:lpstr>Tesseract System for Graph Processing</vt:lpstr>
      <vt:lpstr>Evaluated Systems</vt:lpstr>
      <vt:lpstr>Workloads</vt:lpstr>
      <vt:lpstr>Tesseract Graph Processing Performance</vt:lpstr>
      <vt:lpstr>Tesseract Graph Processing Performance</vt:lpstr>
      <vt:lpstr>Memory Energy Consumption (Normalized)</vt:lpstr>
      <vt:lpstr>Challenge and Opportunity</vt:lpstr>
      <vt:lpstr>Departing From “Business as Usual”</vt:lpstr>
      <vt:lpstr>More on PIM: PIM-Enabled Instructions</vt:lpstr>
      <vt:lpstr>More on PIM Design: 3D-Stacked GPU I</vt:lpstr>
      <vt:lpstr>More on PIM Design: 3D-Stacked GPU II</vt:lpstr>
      <vt:lpstr>Key Challenge 1</vt:lpstr>
      <vt:lpstr>Key Challenge 1</vt:lpstr>
      <vt:lpstr>Key Challenge 2</vt:lpstr>
      <vt:lpstr>More on PIM Design: Dependent Misses</vt:lpstr>
      <vt:lpstr>More on PIM: Linked Data Structures</vt:lpstr>
      <vt:lpstr>More on PIM Design: Coherence</vt:lpstr>
      <vt:lpstr>An FPGA-based Test-bed for PIM?</vt:lpstr>
      <vt:lpstr>Simulation Infrastructures for PIM</vt:lpstr>
      <vt:lpstr>Rethinking Memory Architecture</vt:lpstr>
      <vt:lpstr>DRAM Refresh</vt:lpstr>
      <vt:lpstr>Refresh Overhead: Performance</vt:lpstr>
      <vt:lpstr>Refresh Overhead: Energy</vt:lpstr>
      <vt:lpstr>Retention Time Profile of DRAM</vt:lpstr>
      <vt:lpstr>RAIDR: Eliminating Unnecessary Refreshes</vt:lpstr>
      <vt:lpstr>Experimental DRAM Testing Infrastructure</vt:lpstr>
      <vt:lpstr>Experimental Infrastructure (DRAM)</vt:lpstr>
      <vt:lpstr>More Information [ISCA’13]</vt:lpstr>
      <vt:lpstr>More Information [SIGMETRICS’14]</vt:lpstr>
      <vt:lpstr>Online Profiling of DRAM In the Field</vt:lpstr>
      <vt:lpstr>Online Profiling of DRAM [DSN’15]</vt:lpstr>
      <vt:lpstr>Online Profiling of DRAM [DSN’16]</vt:lpstr>
      <vt:lpstr>Online Profiling of DRAM [IEEE CAL’16]</vt:lpstr>
      <vt:lpstr>Challenge and Opportunity</vt:lpstr>
      <vt:lpstr>Departing From “Business as Usual”</vt:lpstr>
      <vt:lpstr>Rethinking Memory Architecture</vt:lpstr>
      <vt:lpstr>Agenda</vt:lpstr>
      <vt:lpstr>Limits of Charge Memory</vt:lpstr>
      <vt:lpstr>Promising Resistive Memory Technologies</vt:lpstr>
      <vt:lpstr>Emerging Memory Technologies</vt:lpstr>
      <vt:lpstr>Phase Change Memory: Pros and Cons</vt:lpstr>
      <vt:lpstr>PCM-based Main Memory (I)</vt:lpstr>
      <vt:lpstr>PCM-based Main Memory (II)</vt:lpstr>
      <vt:lpstr>An Initial Study: Replace DRAM with PCM</vt:lpstr>
      <vt:lpstr>Results: Naïve Replacement of DRAM with PCM</vt:lpstr>
      <vt:lpstr>Results: Architected PCM as Main Memory </vt:lpstr>
      <vt:lpstr>A More Viable Approach: Hybrid Memory Systems</vt:lpstr>
      <vt:lpstr>Data Placement Between DRAM and PCM</vt:lpstr>
      <vt:lpstr>Hybrid vs. All-PCM/DRAM [ICCD’12]</vt:lpstr>
      <vt:lpstr>STT-MRAM as Main Memory</vt:lpstr>
      <vt:lpstr>STT-MRAM: Pros and Cons</vt:lpstr>
      <vt:lpstr>Architected STT-MRAM as Main Memory</vt:lpstr>
      <vt:lpstr>Challenge and Opportunity</vt:lpstr>
      <vt:lpstr>Departing From Business As Usual</vt:lpstr>
      <vt:lpstr>Other Opportunities with Emerging Technologies</vt:lpstr>
      <vt:lpstr>Coordinated Memory and Storage with NVM (I)</vt:lpstr>
      <vt:lpstr>Coordinated Memory and Storage with NVM (II)</vt:lpstr>
      <vt:lpstr>The Persistent Memory Manager (PMM)</vt:lpstr>
      <vt:lpstr>The Persistent Memory Manager (PMM)</vt:lpstr>
      <vt:lpstr>Performance Benefits of a Single-Level Store</vt:lpstr>
      <vt:lpstr>Energy Benefits of a Single-Level Store</vt:lpstr>
      <vt:lpstr>Challenge and Opportunity</vt:lpstr>
      <vt:lpstr>Departing From “Business as Usual”</vt:lpstr>
      <vt:lpstr>Agenda</vt:lpstr>
      <vt:lpstr>Principles (So Far)</vt:lpstr>
      <vt:lpstr>Agenda</vt:lpstr>
      <vt:lpstr>Summary</vt:lpstr>
      <vt:lpstr>Summary</vt:lpstr>
      <vt:lpstr>Acknowledgments</vt:lpstr>
      <vt:lpstr>Funding Acknowledgments</vt:lpstr>
      <vt:lpstr>Some Open Source Tools</vt:lpstr>
      <vt:lpstr>Referenced Papers</vt:lpstr>
      <vt:lpstr>Related Videos and Course Materials</vt:lpstr>
      <vt:lpstr>Thank you.</vt:lpstr>
      <vt:lpstr>Rethinking Memory System Design  (and the Platforms We Design Around It)</vt:lpstr>
      <vt:lpstr>Backup Slides</vt:lpstr>
      <vt:lpstr>NAND Flash Memory Scaling</vt:lpstr>
      <vt:lpstr>Another Talk: NAND Flash Scaling Challenges</vt:lpstr>
      <vt:lpstr>Experimental Infrastructure (Flash)</vt:lpstr>
      <vt:lpstr>Error Management in MLC NAND Flash</vt:lpstr>
      <vt:lpstr>Ramulator: A Fast and Extensible DRAM Simulator   [IEEE Comp Arch Letters’15]</vt:lpstr>
      <vt:lpstr>Ramulator Motivation</vt:lpstr>
      <vt:lpstr>Ramulator </vt:lpstr>
      <vt:lpstr>Case Study: Comparison of DRAM Standards</vt:lpstr>
      <vt:lpstr>Ramulator Paper and Source Code</vt:lpstr>
      <vt:lpstr>DRAM Infrastructure</vt:lpstr>
      <vt:lpstr>Experimental DRAM Testing Infrastructure</vt:lpstr>
      <vt:lpstr>Experimental Infrastructure (DRAM)</vt:lpstr>
      <vt:lpstr>ThyNVM</vt:lpstr>
      <vt:lpstr>One Challenge</vt:lpstr>
      <vt:lpstr>CHALLENGE: CRASH CONSISTENCY</vt:lpstr>
      <vt:lpstr>CURRENT SOLUTIONS</vt:lpstr>
      <vt:lpstr>OUR APPROACH: ThyNVM</vt:lpstr>
      <vt:lpstr>ThyNVM: Summary</vt:lpstr>
      <vt:lpstr>More About ThyNVM</vt:lpstr>
      <vt:lpstr>CHALLENGE: CRASH CONSISTENCY</vt:lpstr>
      <vt:lpstr>CURRENT SOLUTIONS</vt:lpstr>
      <vt:lpstr>OUR APPROACH: ThyNVM</vt:lpstr>
      <vt:lpstr>ThyNVM: Summary</vt:lpstr>
      <vt:lpstr>DRAM Latency</vt:lpstr>
      <vt:lpstr>Rethinking Memory Architecture</vt:lpstr>
      <vt:lpstr>DRAM Latency vs. Capacity vs. Bandwidth</vt:lpstr>
      <vt:lpstr>A Closer Look …</vt:lpstr>
      <vt:lpstr>Why the Long Latency?</vt:lpstr>
      <vt:lpstr>Tackling the Fixed Latency Mindset</vt:lpstr>
      <vt:lpstr>AL-DRAM</vt:lpstr>
      <vt:lpstr>PowerPoint Presentation</vt:lpstr>
      <vt:lpstr>PowerPoint Presentation</vt:lpstr>
      <vt:lpstr>PowerPoint Presentation</vt:lpstr>
      <vt:lpstr>PowerPoint Presentation</vt:lpstr>
      <vt:lpstr>Heterogeneous Latency within A Chip</vt:lpstr>
      <vt:lpstr>And, What If …</vt:lpstr>
      <vt:lpstr>ChargeCache </vt:lpstr>
      <vt:lpstr>ChargeCache: Executive Summary</vt:lpstr>
      <vt:lpstr>PowerPoint Presentation</vt:lpstr>
      <vt:lpstr>PowerPoint Presentation</vt:lpstr>
      <vt:lpstr>Observation 1</vt:lpstr>
      <vt:lpstr>PowerPoint Presentation</vt:lpstr>
      <vt:lpstr>Observation 2</vt:lpstr>
      <vt:lpstr>PowerPoint Presentation</vt:lpstr>
      <vt:lpstr>Key Idea</vt:lpstr>
      <vt:lpstr>ChargeCache Overview</vt:lpstr>
      <vt:lpstr>Area and Power Overhead</vt:lpstr>
      <vt:lpstr>Methodology</vt:lpstr>
      <vt:lpstr>Single-core Performance</vt:lpstr>
      <vt:lpstr>Eight-core Performance</vt:lpstr>
      <vt:lpstr>DRAM Energy Savings</vt:lpstr>
      <vt:lpstr>More on ChargeCache</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Rethinking Memory Architecture</vt:lpstr>
      <vt:lpstr>Large DRAM Power in Modern Systems</vt:lpstr>
      <vt:lpstr>Why Is Power Large?</vt:lpstr>
      <vt:lpstr>Memory Dynamic Voltage/Freq. Scaling</vt:lpstr>
      <vt:lpstr>New Memory Architectures</vt:lpstr>
      <vt:lpstr>Readings on Memory Compression (I)</vt:lpstr>
      <vt:lpstr>Readings on Memory Compression (II)</vt:lpstr>
      <vt:lpstr>Readings on Memory Compression (III)</vt:lpstr>
      <vt:lpstr>Readings on Memory Compression (IV)</vt:lpstr>
      <vt:lpstr>Readings on Memory Compression (V)</vt:lpstr>
      <vt:lpstr>End of Backup Slides</vt:lpstr>
      <vt:lpstr>Brief Self Introduction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OM</cp:lastModifiedBy>
  <cp:revision>2434</cp:revision>
  <cp:lastPrinted>2010-05-26T16:43:32Z</cp:lastPrinted>
  <dcterms:created xsi:type="dcterms:W3CDTF">2010-10-08T20:41:54Z</dcterms:created>
  <dcterms:modified xsi:type="dcterms:W3CDTF">2017-05-06T20:16:33Z</dcterms:modified>
</cp:coreProperties>
</file>