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2.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3.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4.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6.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67.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68.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theme/theme69.xml" ContentType="application/vnd.openxmlformats-officedocument.theme+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70.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71.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72.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73.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5.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theme/theme76.xml" ContentType="application/vnd.openxmlformats-officedocument.theme+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33.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notesSlides/notesSlide34.xml" ContentType="application/vnd.openxmlformats-officedocument.presentationml.notesSlide+xml"/>
  <Override PartName="/ppt/charts/chart12.xml" ContentType="application/vnd.openxmlformats-officedocument.drawingml.chart+xml"/>
  <Override PartName="/ppt/theme/themeOverride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123.jpg" ContentType="image/png"/>
  <Override PartName="/ppt/notesSlides/notesSlide52.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theme/themeOverride10.xml" ContentType="application/vnd.openxmlformats-officedocument.themeOverride+xml"/>
  <Override PartName="/ppt/charts/chart21.xml" ContentType="application/vnd.openxmlformats-officedocument.drawingml.chart+xml"/>
  <Override PartName="/ppt/theme/themeOverride11.xml" ContentType="application/vnd.openxmlformats-officedocument.themeOverride+xml"/>
  <Override PartName="/ppt/charts/chart22.xml" ContentType="application/vnd.openxmlformats-officedocument.drawingml.chart+xml"/>
  <Override PartName="/ppt/theme/themeOverride12.xml" ContentType="application/vnd.openxmlformats-officedocument.themeOverride+xml"/>
  <Override PartName="/ppt/charts/chart23.xml" ContentType="application/vnd.openxmlformats-officedocument.drawingml.chart+xml"/>
  <Override PartName="/ppt/theme/themeOverride13.xml" ContentType="application/vnd.openxmlformats-officedocument.themeOverride+xml"/>
  <Override PartName="/ppt/charts/chart24.xml" ContentType="application/vnd.openxmlformats-officedocument.drawingml.chart+xml"/>
  <Override PartName="/ppt/theme/themeOverride14.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847" r:id="rId30"/>
    <p:sldMasterId id="2147486871" r:id="rId31"/>
    <p:sldMasterId id="2147486966" r:id="rId32"/>
    <p:sldMasterId id="2147487084" r:id="rId33"/>
    <p:sldMasterId id="2147487120" r:id="rId34"/>
    <p:sldMasterId id="2147487144" r:id="rId35"/>
    <p:sldMasterId id="2147487194" r:id="rId36"/>
    <p:sldMasterId id="2147487206" r:id="rId37"/>
    <p:sldMasterId id="2147487258" r:id="rId38"/>
    <p:sldMasterId id="2147487459" r:id="rId39"/>
    <p:sldMasterId id="2147487471" r:id="rId40"/>
    <p:sldMasterId id="2147487483" r:id="rId41"/>
    <p:sldMasterId id="2147487574" r:id="rId42"/>
    <p:sldMasterId id="2147487610" r:id="rId43"/>
    <p:sldMasterId id="2147487623" r:id="rId44"/>
    <p:sldMasterId id="2147487731" r:id="rId45"/>
    <p:sldMasterId id="2147487743" r:id="rId46"/>
    <p:sldMasterId id="2147487755" r:id="rId47"/>
    <p:sldMasterId id="2147487767" r:id="rId48"/>
    <p:sldMasterId id="2147487791" r:id="rId49"/>
    <p:sldMasterId id="2147488050" r:id="rId50"/>
    <p:sldMasterId id="2147488063" r:id="rId51"/>
    <p:sldMasterId id="2147488076" r:id="rId52"/>
    <p:sldMasterId id="2147488088" r:id="rId53"/>
    <p:sldMasterId id="2147488101" r:id="rId54"/>
    <p:sldMasterId id="2147488114" r:id="rId55"/>
    <p:sldMasterId id="2147488127" r:id="rId56"/>
    <p:sldMasterId id="2147488152" r:id="rId57"/>
    <p:sldMasterId id="2147488164" r:id="rId58"/>
    <p:sldMasterId id="2147488189" r:id="rId59"/>
    <p:sldMasterId id="2147488241" r:id="rId60"/>
    <p:sldMasterId id="2147488253" r:id="rId61"/>
    <p:sldMasterId id="2147488265" r:id="rId62"/>
    <p:sldMasterId id="2147488277" r:id="rId63"/>
    <p:sldMasterId id="2147488289" r:id="rId64"/>
    <p:sldMasterId id="2147488329" r:id="rId65"/>
    <p:sldMasterId id="2147488379" r:id="rId66"/>
    <p:sldMasterId id="2147488486" r:id="rId67"/>
    <p:sldMasterId id="2147488499" r:id="rId68"/>
    <p:sldMasterId id="2147488512" r:id="rId69"/>
    <p:sldMasterId id="2147488524" r:id="rId70"/>
    <p:sldMasterId id="2147488560" r:id="rId71"/>
    <p:sldMasterId id="2147488573" r:id="rId72"/>
    <p:sldMasterId id="2147488580" r:id="rId73"/>
    <p:sldMasterId id="2147488592" r:id="rId74"/>
    <p:sldMasterId id="2147488600" r:id="rId75"/>
    <p:sldMasterId id="2147488612" r:id="rId76"/>
    <p:sldMasterId id="2147488624" r:id="rId77"/>
  </p:sldMasterIdLst>
  <p:notesMasterIdLst>
    <p:notesMasterId r:id="rId371"/>
  </p:notesMasterIdLst>
  <p:handoutMasterIdLst>
    <p:handoutMasterId r:id="rId372"/>
  </p:handoutMasterIdLst>
  <p:sldIdLst>
    <p:sldId id="4256" r:id="rId78"/>
    <p:sldId id="4678" r:id="rId79"/>
    <p:sldId id="4915" r:id="rId80"/>
    <p:sldId id="4441" r:id="rId81"/>
    <p:sldId id="4443" r:id="rId82"/>
    <p:sldId id="4839" r:id="rId83"/>
    <p:sldId id="4840" r:id="rId84"/>
    <p:sldId id="4841" r:id="rId85"/>
    <p:sldId id="4842" r:id="rId86"/>
    <p:sldId id="4843" r:id="rId87"/>
    <p:sldId id="4844" r:id="rId88"/>
    <p:sldId id="4692" r:id="rId89"/>
    <p:sldId id="4845" r:id="rId90"/>
    <p:sldId id="4846" r:id="rId91"/>
    <p:sldId id="4847" r:id="rId92"/>
    <p:sldId id="4848" r:id="rId93"/>
    <p:sldId id="4607" r:id="rId94"/>
    <p:sldId id="4619" r:id="rId95"/>
    <p:sldId id="4696" r:id="rId96"/>
    <p:sldId id="4850" r:id="rId97"/>
    <p:sldId id="4851" r:id="rId98"/>
    <p:sldId id="4697" r:id="rId99"/>
    <p:sldId id="4142" r:id="rId100"/>
    <p:sldId id="3295" r:id="rId101"/>
    <p:sldId id="3296" r:id="rId102"/>
    <p:sldId id="3297" r:id="rId103"/>
    <p:sldId id="2886" r:id="rId104"/>
    <p:sldId id="2887" r:id="rId105"/>
    <p:sldId id="4408" r:id="rId106"/>
    <p:sldId id="2889" r:id="rId107"/>
    <p:sldId id="2890" r:id="rId108"/>
    <p:sldId id="2891" r:id="rId109"/>
    <p:sldId id="3845" r:id="rId110"/>
    <p:sldId id="3846" r:id="rId111"/>
    <p:sldId id="3847" r:id="rId112"/>
    <p:sldId id="3264" r:id="rId113"/>
    <p:sldId id="2893" r:id="rId114"/>
    <p:sldId id="3660" r:id="rId115"/>
    <p:sldId id="3707" r:id="rId116"/>
    <p:sldId id="3853" r:id="rId117"/>
    <p:sldId id="3856" r:id="rId118"/>
    <p:sldId id="4143" r:id="rId119"/>
    <p:sldId id="4144" r:id="rId120"/>
    <p:sldId id="4852" r:id="rId121"/>
    <p:sldId id="4681" r:id="rId122"/>
    <p:sldId id="4147" r:id="rId123"/>
    <p:sldId id="4698" r:id="rId124"/>
    <p:sldId id="4853" r:id="rId125"/>
    <p:sldId id="4854" r:id="rId126"/>
    <p:sldId id="3581" r:id="rId127"/>
    <p:sldId id="3582" r:id="rId128"/>
    <p:sldId id="3609" r:id="rId129"/>
    <p:sldId id="4145" r:id="rId130"/>
    <p:sldId id="3583" r:id="rId131"/>
    <p:sldId id="3614" r:id="rId132"/>
    <p:sldId id="3615" r:id="rId133"/>
    <p:sldId id="4146" r:id="rId134"/>
    <p:sldId id="3584" r:id="rId135"/>
    <p:sldId id="3585" r:id="rId136"/>
    <p:sldId id="3586" r:id="rId137"/>
    <p:sldId id="3848" r:id="rId138"/>
    <p:sldId id="3710" r:id="rId139"/>
    <p:sldId id="3711" r:id="rId140"/>
    <p:sldId id="3712" r:id="rId141"/>
    <p:sldId id="4855" r:id="rId142"/>
    <p:sldId id="4856" r:id="rId143"/>
    <p:sldId id="4857" r:id="rId144"/>
    <p:sldId id="4858" r:id="rId145"/>
    <p:sldId id="4859" r:id="rId146"/>
    <p:sldId id="4860" r:id="rId147"/>
    <p:sldId id="3719" r:id="rId148"/>
    <p:sldId id="4861" r:id="rId149"/>
    <p:sldId id="3720" r:id="rId150"/>
    <p:sldId id="4862" r:id="rId151"/>
    <p:sldId id="2489" r:id="rId152"/>
    <p:sldId id="2490" r:id="rId153"/>
    <p:sldId id="2644" r:id="rId154"/>
    <p:sldId id="2491" r:id="rId155"/>
    <p:sldId id="4863" r:id="rId156"/>
    <p:sldId id="4893" r:id="rId157"/>
    <p:sldId id="3721" r:id="rId158"/>
    <p:sldId id="3722" r:id="rId159"/>
    <p:sldId id="1513" r:id="rId160"/>
    <p:sldId id="1512" r:id="rId161"/>
    <p:sldId id="4699" r:id="rId162"/>
    <p:sldId id="3723" r:id="rId163"/>
    <p:sldId id="2356" r:id="rId164"/>
    <p:sldId id="3958" r:id="rId165"/>
    <p:sldId id="3978" r:id="rId166"/>
    <p:sldId id="2054" r:id="rId167"/>
    <p:sldId id="2379" r:id="rId168"/>
    <p:sldId id="3981" r:id="rId169"/>
    <p:sldId id="3982" r:id="rId170"/>
    <p:sldId id="3983" r:id="rId171"/>
    <p:sldId id="3984" r:id="rId172"/>
    <p:sldId id="3726" r:id="rId173"/>
    <p:sldId id="3728" r:id="rId174"/>
    <p:sldId id="3855" r:id="rId175"/>
    <p:sldId id="3959" r:id="rId176"/>
    <p:sldId id="3294" r:id="rId177"/>
    <p:sldId id="3961" r:id="rId178"/>
    <p:sldId id="3985" r:id="rId179"/>
    <p:sldId id="4826" r:id="rId180"/>
    <p:sldId id="4835" r:id="rId181"/>
    <p:sldId id="2473" r:id="rId182"/>
    <p:sldId id="4868" r:id="rId183"/>
    <p:sldId id="4874" r:id="rId184"/>
    <p:sldId id="4871" r:id="rId185"/>
    <p:sldId id="3966" r:id="rId186"/>
    <p:sldId id="4875" r:id="rId187"/>
    <p:sldId id="4876" r:id="rId188"/>
    <p:sldId id="4870" r:id="rId189"/>
    <p:sldId id="3972" r:id="rId190"/>
    <p:sldId id="3989" r:id="rId191"/>
    <p:sldId id="4683" r:id="rId192"/>
    <p:sldId id="4015" r:id="rId193"/>
    <p:sldId id="4016" r:id="rId194"/>
    <p:sldId id="3841" r:id="rId195"/>
    <p:sldId id="3812" r:id="rId196"/>
    <p:sldId id="3813" r:id="rId197"/>
    <p:sldId id="3814" r:id="rId198"/>
    <p:sldId id="3815" r:id="rId199"/>
    <p:sldId id="2533" r:id="rId200"/>
    <p:sldId id="1174" r:id="rId201"/>
    <p:sldId id="3817" r:id="rId202"/>
    <p:sldId id="3818" r:id="rId203"/>
    <p:sldId id="3819" r:id="rId204"/>
    <p:sldId id="3820" r:id="rId205"/>
    <p:sldId id="4904" r:id="rId206"/>
    <p:sldId id="3822" r:id="rId207"/>
    <p:sldId id="3823" r:id="rId208"/>
    <p:sldId id="3824" r:id="rId209"/>
    <p:sldId id="3825" r:id="rId210"/>
    <p:sldId id="3826" r:id="rId211"/>
    <p:sldId id="3827" r:id="rId212"/>
    <p:sldId id="3828" r:id="rId213"/>
    <p:sldId id="1257" r:id="rId214"/>
    <p:sldId id="3829" r:id="rId215"/>
    <p:sldId id="3830" r:id="rId216"/>
    <p:sldId id="3831" r:id="rId217"/>
    <p:sldId id="3832" r:id="rId218"/>
    <p:sldId id="3833" r:id="rId219"/>
    <p:sldId id="3834" r:id="rId220"/>
    <p:sldId id="3835" r:id="rId221"/>
    <p:sldId id="3836" r:id="rId222"/>
    <p:sldId id="3837" r:id="rId223"/>
    <p:sldId id="1275" r:id="rId224"/>
    <p:sldId id="1276" r:id="rId225"/>
    <p:sldId id="1286" r:id="rId226"/>
    <p:sldId id="3838" r:id="rId227"/>
    <p:sldId id="3839" r:id="rId228"/>
    <p:sldId id="257" r:id="rId229"/>
    <p:sldId id="352" r:id="rId230"/>
    <p:sldId id="382" r:id="rId231"/>
    <p:sldId id="359" r:id="rId232"/>
    <p:sldId id="358" r:id="rId233"/>
    <p:sldId id="367" r:id="rId234"/>
    <p:sldId id="380" r:id="rId235"/>
    <p:sldId id="381" r:id="rId236"/>
    <p:sldId id="346" r:id="rId237"/>
    <p:sldId id="4827" r:id="rId238"/>
    <p:sldId id="3916" r:id="rId239"/>
    <p:sldId id="4914" r:id="rId240"/>
    <p:sldId id="4905" r:id="rId241"/>
    <p:sldId id="4906" r:id="rId242"/>
    <p:sldId id="4682" r:id="rId243"/>
    <p:sldId id="3996" r:id="rId244"/>
    <p:sldId id="2637" r:id="rId245"/>
    <p:sldId id="4690" r:id="rId246"/>
    <p:sldId id="3997" r:id="rId247"/>
    <p:sldId id="4409" r:id="rId248"/>
    <p:sldId id="4410" r:id="rId249"/>
    <p:sldId id="4411" r:id="rId250"/>
    <p:sldId id="4412" r:id="rId251"/>
    <p:sldId id="4413" r:id="rId252"/>
    <p:sldId id="4414" r:id="rId253"/>
    <p:sldId id="4419" r:id="rId254"/>
    <p:sldId id="4417" r:id="rId255"/>
    <p:sldId id="4418" r:id="rId256"/>
    <p:sldId id="4415" r:id="rId257"/>
    <p:sldId id="4416" r:id="rId258"/>
    <p:sldId id="3859" r:id="rId259"/>
    <p:sldId id="3860" r:id="rId260"/>
    <p:sldId id="4081" r:id="rId261"/>
    <p:sldId id="4695" r:id="rId262"/>
    <p:sldId id="3741" r:id="rId263"/>
    <p:sldId id="3742" r:id="rId264"/>
    <p:sldId id="3743" r:id="rId265"/>
    <p:sldId id="3869" r:id="rId266"/>
    <p:sldId id="3998" r:id="rId267"/>
    <p:sldId id="3744" r:id="rId268"/>
    <p:sldId id="3745" r:id="rId269"/>
    <p:sldId id="3746" r:id="rId270"/>
    <p:sldId id="3747" r:id="rId271"/>
    <p:sldId id="3748" r:id="rId272"/>
    <p:sldId id="3749" r:id="rId273"/>
    <p:sldId id="3874" r:id="rId274"/>
    <p:sldId id="3751" r:id="rId275"/>
    <p:sldId id="4265" r:id="rId276"/>
    <p:sldId id="4431" r:id="rId277"/>
    <p:sldId id="4432" r:id="rId278"/>
    <p:sldId id="4430" r:id="rId279"/>
    <p:sldId id="4686" r:id="rId280"/>
    <p:sldId id="3758" r:id="rId281"/>
    <p:sldId id="3759" r:id="rId282"/>
    <p:sldId id="4167" r:id="rId283"/>
    <p:sldId id="4272" r:id="rId284"/>
    <p:sldId id="3792" r:id="rId285"/>
    <p:sldId id="3999" r:id="rId286"/>
    <p:sldId id="4273" r:id="rId287"/>
    <p:sldId id="3763" r:id="rId288"/>
    <p:sldId id="3877" r:id="rId289"/>
    <p:sldId id="4420" r:id="rId290"/>
    <p:sldId id="3765" r:id="rId291"/>
    <p:sldId id="3766" r:id="rId292"/>
    <p:sldId id="3767" r:id="rId293"/>
    <p:sldId id="3768" r:id="rId294"/>
    <p:sldId id="3769" r:id="rId295"/>
    <p:sldId id="3770" r:id="rId296"/>
    <p:sldId id="3771" r:id="rId297"/>
    <p:sldId id="3882" r:id="rId298"/>
    <p:sldId id="3772" r:id="rId299"/>
    <p:sldId id="3773" r:id="rId300"/>
    <p:sldId id="4901" r:id="rId301"/>
    <p:sldId id="4894" r:id="rId302"/>
    <p:sldId id="4895" r:id="rId303"/>
    <p:sldId id="4896" r:id="rId304"/>
    <p:sldId id="4897" r:id="rId305"/>
    <p:sldId id="4898" r:id="rId306"/>
    <p:sldId id="4899" r:id="rId307"/>
    <p:sldId id="4900" r:id="rId308"/>
    <p:sldId id="4274" r:id="rId309"/>
    <p:sldId id="4275" r:id="rId310"/>
    <p:sldId id="4276" r:id="rId311"/>
    <p:sldId id="4279" r:id="rId312"/>
    <p:sldId id="3372" r:id="rId313"/>
    <p:sldId id="4277" r:id="rId314"/>
    <p:sldId id="4278" r:id="rId315"/>
    <p:sldId id="4291" r:id="rId316"/>
    <p:sldId id="1368" r:id="rId317"/>
    <p:sldId id="4902" r:id="rId318"/>
    <p:sldId id="3374" r:id="rId319"/>
    <p:sldId id="4421" r:id="rId320"/>
    <p:sldId id="3324" r:id="rId321"/>
    <p:sldId id="3325" r:id="rId322"/>
    <p:sldId id="4188" r:id="rId323"/>
    <p:sldId id="4215" r:id="rId324"/>
    <p:sldId id="4903" r:id="rId325"/>
    <p:sldId id="3781" r:id="rId326"/>
    <p:sldId id="3782" r:id="rId327"/>
    <p:sldId id="3908" r:id="rId328"/>
    <p:sldId id="3909" r:id="rId329"/>
    <p:sldId id="3926" r:id="rId330"/>
    <p:sldId id="3786" r:id="rId331"/>
    <p:sldId id="3910" r:id="rId332"/>
    <p:sldId id="3796" r:id="rId333"/>
    <p:sldId id="3795" r:id="rId334"/>
    <p:sldId id="3906" r:id="rId335"/>
    <p:sldId id="4830" r:id="rId336"/>
    <p:sldId id="4086" r:id="rId337"/>
    <p:sldId id="4356" r:id="rId338"/>
    <p:sldId id="4357" r:id="rId339"/>
    <p:sldId id="4358" r:id="rId340"/>
    <p:sldId id="4359" r:id="rId341"/>
    <p:sldId id="4360" r:id="rId342"/>
    <p:sldId id="4361" r:id="rId343"/>
    <p:sldId id="4362" r:id="rId344"/>
    <p:sldId id="4363" r:id="rId345"/>
    <p:sldId id="4364" r:id="rId346"/>
    <p:sldId id="4365" r:id="rId347"/>
    <p:sldId id="4366" r:id="rId348"/>
    <p:sldId id="4093" r:id="rId349"/>
    <p:sldId id="4422" r:id="rId350"/>
    <p:sldId id="4367" r:id="rId351"/>
    <p:sldId id="4907" r:id="rId352"/>
    <p:sldId id="4424" r:id="rId353"/>
    <p:sldId id="4425" r:id="rId354"/>
    <p:sldId id="4429" r:id="rId355"/>
    <p:sldId id="3844" r:id="rId356"/>
    <p:sldId id="4908" r:id="rId357"/>
    <p:sldId id="4909" r:id="rId358"/>
    <p:sldId id="4910" r:id="rId359"/>
    <p:sldId id="4911" r:id="rId360"/>
    <p:sldId id="4912" r:id="rId361"/>
    <p:sldId id="4864" r:id="rId362"/>
    <p:sldId id="4865" r:id="rId363"/>
    <p:sldId id="4866" r:id="rId364"/>
    <p:sldId id="4913" r:id="rId365"/>
    <p:sldId id="4872" r:id="rId366"/>
    <p:sldId id="4867" r:id="rId367"/>
    <p:sldId id="4849" r:id="rId368"/>
    <p:sldId id="4405" r:id="rId369"/>
    <p:sldId id="4680" r:id="rId3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FFFF"/>
    <a:srgbClr val="0432FF"/>
    <a:srgbClr val="FF00C4"/>
    <a:srgbClr val="1A5712"/>
    <a:srgbClr val="948A54"/>
    <a:srgbClr val="2A55D6"/>
    <a:srgbClr val="8C0000"/>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11" autoAdjust="0"/>
    <p:restoredTop sz="99433" autoAdjust="0"/>
  </p:normalViewPr>
  <p:slideViewPr>
    <p:cSldViewPr>
      <p:cViewPr varScale="1">
        <p:scale>
          <a:sx n="93" d="100"/>
          <a:sy n="93" d="100"/>
        </p:scale>
        <p:origin x="81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0.xml"/><Relationship Id="rId299" Type="http://schemas.openxmlformats.org/officeDocument/2006/relationships/slide" Target="slides/slide22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2.xml"/><Relationship Id="rId324" Type="http://schemas.openxmlformats.org/officeDocument/2006/relationships/slide" Target="slides/slide247.xml"/><Relationship Id="rId366" Type="http://schemas.openxmlformats.org/officeDocument/2006/relationships/slide" Target="slides/slide289.xml"/><Relationship Id="rId170" Type="http://schemas.openxmlformats.org/officeDocument/2006/relationships/slide" Target="slides/slide93.xml"/><Relationship Id="rId226" Type="http://schemas.openxmlformats.org/officeDocument/2006/relationships/slide" Target="slides/slide149.xml"/><Relationship Id="rId268" Type="http://schemas.openxmlformats.org/officeDocument/2006/relationships/slide" Target="slides/slide19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1.xml"/><Relationship Id="rId335" Type="http://schemas.openxmlformats.org/officeDocument/2006/relationships/slide" Target="slides/slide258.xml"/><Relationship Id="rId5" Type="http://schemas.openxmlformats.org/officeDocument/2006/relationships/slideMaster" Target="slideMasters/slideMaster5.xml"/><Relationship Id="rId181" Type="http://schemas.openxmlformats.org/officeDocument/2006/relationships/slide" Target="slides/slide104.xml"/><Relationship Id="rId237" Type="http://schemas.openxmlformats.org/officeDocument/2006/relationships/slide" Target="slides/slide160.xml"/><Relationship Id="rId279" Type="http://schemas.openxmlformats.org/officeDocument/2006/relationships/slide" Target="slides/slide202.xml"/><Relationship Id="rId43" Type="http://schemas.openxmlformats.org/officeDocument/2006/relationships/slideMaster" Target="slideMasters/slideMaster43.xml"/><Relationship Id="rId139" Type="http://schemas.openxmlformats.org/officeDocument/2006/relationships/slide" Target="slides/slide62.xml"/><Relationship Id="rId290" Type="http://schemas.openxmlformats.org/officeDocument/2006/relationships/slide" Target="slides/slide213.xml"/><Relationship Id="rId304" Type="http://schemas.openxmlformats.org/officeDocument/2006/relationships/slide" Target="slides/slide227.xml"/><Relationship Id="rId346" Type="http://schemas.openxmlformats.org/officeDocument/2006/relationships/slide" Target="slides/slide269.xml"/><Relationship Id="rId85" Type="http://schemas.openxmlformats.org/officeDocument/2006/relationships/slide" Target="slides/slide8.xml"/><Relationship Id="rId150" Type="http://schemas.openxmlformats.org/officeDocument/2006/relationships/slide" Target="slides/slide73.xml"/><Relationship Id="rId192" Type="http://schemas.openxmlformats.org/officeDocument/2006/relationships/slide" Target="slides/slide115.xml"/><Relationship Id="rId206" Type="http://schemas.openxmlformats.org/officeDocument/2006/relationships/slide" Target="slides/slide129.xml"/><Relationship Id="rId248" Type="http://schemas.openxmlformats.org/officeDocument/2006/relationships/slide" Target="slides/slide171.xml"/><Relationship Id="rId12" Type="http://schemas.openxmlformats.org/officeDocument/2006/relationships/slideMaster" Target="slideMasters/slideMaster12.xml"/><Relationship Id="rId108" Type="http://schemas.openxmlformats.org/officeDocument/2006/relationships/slide" Target="slides/slide31.xml"/><Relationship Id="rId315" Type="http://schemas.openxmlformats.org/officeDocument/2006/relationships/slide" Target="slides/slide238.xml"/><Relationship Id="rId357" Type="http://schemas.openxmlformats.org/officeDocument/2006/relationships/slide" Target="slides/slide280.xml"/><Relationship Id="rId54" Type="http://schemas.openxmlformats.org/officeDocument/2006/relationships/slideMaster" Target="slideMasters/slideMaster54.xml"/><Relationship Id="rId96" Type="http://schemas.openxmlformats.org/officeDocument/2006/relationships/slide" Target="slides/slide19.xml"/><Relationship Id="rId161" Type="http://schemas.openxmlformats.org/officeDocument/2006/relationships/slide" Target="slides/slide84.xml"/><Relationship Id="rId217" Type="http://schemas.openxmlformats.org/officeDocument/2006/relationships/slide" Target="slides/slide140.xml"/><Relationship Id="rId259" Type="http://schemas.openxmlformats.org/officeDocument/2006/relationships/slide" Target="slides/slide182.xml"/><Relationship Id="rId23" Type="http://schemas.openxmlformats.org/officeDocument/2006/relationships/slideMaster" Target="slideMasters/slideMaster23.xml"/><Relationship Id="rId119" Type="http://schemas.openxmlformats.org/officeDocument/2006/relationships/slide" Target="slides/slide42.xml"/><Relationship Id="rId270" Type="http://schemas.openxmlformats.org/officeDocument/2006/relationships/slide" Target="slides/slide193.xml"/><Relationship Id="rId326" Type="http://schemas.openxmlformats.org/officeDocument/2006/relationships/slide" Target="slides/slide249.xml"/><Relationship Id="rId65" Type="http://schemas.openxmlformats.org/officeDocument/2006/relationships/slideMaster" Target="slideMasters/slideMaster65.xml"/><Relationship Id="rId130" Type="http://schemas.openxmlformats.org/officeDocument/2006/relationships/slide" Target="slides/slide53.xml"/><Relationship Id="rId368" Type="http://schemas.openxmlformats.org/officeDocument/2006/relationships/slide" Target="slides/slide291.xml"/><Relationship Id="rId172" Type="http://schemas.openxmlformats.org/officeDocument/2006/relationships/slide" Target="slides/slide95.xml"/><Relationship Id="rId228" Type="http://schemas.openxmlformats.org/officeDocument/2006/relationships/slide" Target="slides/slide151.xml"/><Relationship Id="rId281" Type="http://schemas.openxmlformats.org/officeDocument/2006/relationships/slide" Target="slides/slide204.xml"/><Relationship Id="rId337" Type="http://schemas.openxmlformats.org/officeDocument/2006/relationships/slide" Target="slides/slide26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64.xml"/><Relationship Id="rId7" Type="http://schemas.openxmlformats.org/officeDocument/2006/relationships/slideMaster" Target="slideMasters/slideMaster7.xml"/><Relationship Id="rId183" Type="http://schemas.openxmlformats.org/officeDocument/2006/relationships/slide" Target="slides/slide106.xml"/><Relationship Id="rId239" Type="http://schemas.openxmlformats.org/officeDocument/2006/relationships/slide" Target="slides/slide162.xml"/><Relationship Id="rId250" Type="http://schemas.openxmlformats.org/officeDocument/2006/relationships/slide" Target="slides/slide173.xml"/><Relationship Id="rId292" Type="http://schemas.openxmlformats.org/officeDocument/2006/relationships/slide" Target="slides/slide215.xml"/><Relationship Id="rId306" Type="http://schemas.openxmlformats.org/officeDocument/2006/relationships/slide" Target="slides/slide229.xml"/><Relationship Id="rId45" Type="http://schemas.openxmlformats.org/officeDocument/2006/relationships/slideMaster" Target="slideMasters/slideMaster45.xml"/><Relationship Id="rId87" Type="http://schemas.openxmlformats.org/officeDocument/2006/relationships/slide" Target="slides/slide10.xml"/><Relationship Id="rId110" Type="http://schemas.openxmlformats.org/officeDocument/2006/relationships/slide" Target="slides/slide33.xml"/><Relationship Id="rId348" Type="http://schemas.openxmlformats.org/officeDocument/2006/relationships/slide" Target="slides/slide271.xml"/><Relationship Id="rId152" Type="http://schemas.openxmlformats.org/officeDocument/2006/relationships/slide" Target="slides/slide75.xml"/><Relationship Id="rId194" Type="http://schemas.openxmlformats.org/officeDocument/2006/relationships/slide" Target="slides/slide117.xml"/><Relationship Id="rId208" Type="http://schemas.openxmlformats.org/officeDocument/2006/relationships/slide" Target="slides/slide131.xml"/><Relationship Id="rId261" Type="http://schemas.openxmlformats.org/officeDocument/2006/relationships/slide" Target="slides/slide18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0.xml"/><Relationship Id="rId359" Type="http://schemas.openxmlformats.org/officeDocument/2006/relationships/slide" Target="slides/slide282.xml"/><Relationship Id="rId98" Type="http://schemas.openxmlformats.org/officeDocument/2006/relationships/slide" Target="slides/slide21.xml"/><Relationship Id="rId121" Type="http://schemas.openxmlformats.org/officeDocument/2006/relationships/slide" Target="slides/slide44.xml"/><Relationship Id="rId163" Type="http://schemas.openxmlformats.org/officeDocument/2006/relationships/slide" Target="slides/slide86.xml"/><Relationship Id="rId219" Type="http://schemas.openxmlformats.org/officeDocument/2006/relationships/slide" Target="slides/slide142.xml"/><Relationship Id="rId370" Type="http://schemas.openxmlformats.org/officeDocument/2006/relationships/slide" Target="slides/slide293.xml"/><Relationship Id="rId230" Type="http://schemas.openxmlformats.org/officeDocument/2006/relationships/slide" Target="slides/slide15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5.xml"/><Relationship Id="rId328" Type="http://schemas.openxmlformats.org/officeDocument/2006/relationships/slide" Target="slides/slide251.xml"/><Relationship Id="rId132" Type="http://schemas.openxmlformats.org/officeDocument/2006/relationships/slide" Target="slides/slide55.xml"/><Relationship Id="rId174" Type="http://schemas.openxmlformats.org/officeDocument/2006/relationships/slide" Target="slides/slide97.xml"/><Relationship Id="rId241" Type="http://schemas.openxmlformats.org/officeDocument/2006/relationships/slide" Target="slides/slide164.xml"/><Relationship Id="rId36" Type="http://schemas.openxmlformats.org/officeDocument/2006/relationships/slideMaster" Target="slideMasters/slideMaster36.xml"/><Relationship Id="rId283" Type="http://schemas.openxmlformats.org/officeDocument/2006/relationships/slide" Target="slides/slide206.xml"/><Relationship Id="rId339" Type="http://schemas.openxmlformats.org/officeDocument/2006/relationships/slide" Target="slides/slide262.xml"/><Relationship Id="rId78" Type="http://schemas.openxmlformats.org/officeDocument/2006/relationships/slide" Target="slides/slide1.xml"/><Relationship Id="rId99" Type="http://schemas.openxmlformats.org/officeDocument/2006/relationships/slide" Target="slides/slide22.xml"/><Relationship Id="rId101" Type="http://schemas.openxmlformats.org/officeDocument/2006/relationships/slide" Target="slides/slide24.xml"/><Relationship Id="rId122" Type="http://schemas.openxmlformats.org/officeDocument/2006/relationships/slide" Target="slides/slide45.xml"/><Relationship Id="rId143" Type="http://schemas.openxmlformats.org/officeDocument/2006/relationships/slide" Target="slides/slide66.xml"/><Relationship Id="rId164" Type="http://schemas.openxmlformats.org/officeDocument/2006/relationships/slide" Target="slides/slide87.xml"/><Relationship Id="rId185" Type="http://schemas.openxmlformats.org/officeDocument/2006/relationships/slide" Target="slides/slide108.xml"/><Relationship Id="rId350" Type="http://schemas.openxmlformats.org/officeDocument/2006/relationships/slide" Target="slides/slide273.xml"/><Relationship Id="rId371" Type="http://schemas.openxmlformats.org/officeDocument/2006/relationships/notesMaster" Target="notesMasters/notesMaster1.xml"/><Relationship Id="rId9" Type="http://schemas.openxmlformats.org/officeDocument/2006/relationships/slideMaster" Target="slideMasters/slideMaster9.xml"/><Relationship Id="rId210" Type="http://schemas.openxmlformats.org/officeDocument/2006/relationships/slide" Target="slides/slide133.xml"/><Relationship Id="rId26" Type="http://schemas.openxmlformats.org/officeDocument/2006/relationships/slideMaster" Target="slideMasters/slideMaster26.xml"/><Relationship Id="rId231" Type="http://schemas.openxmlformats.org/officeDocument/2006/relationships/slide" Target="slides/slide154.xml"/><Relationship Id="rId252" Type="http://schemas.openxmlformats.org/officeDocument/2006/relationships/slide" Target="slides/slide175.xml"/><Relationship Id="rId273" Type="http://schemas.openxmlformats.org/officeDocument/2006/relationships/slide" Target="slides/slide196.xml"/><Relationship Id="rId294" Type="http://schemas.openxmlformats.org/officeDocument/2006/relationships/slide" Target="slides/slide217.xml"/><Relationship Id="rId308" Type="http://schemas.openxmlformats.org/officeDocument/2006/relationships/slide" Target="slides/slide231.xml"/><Relationship Id="rId329" Type="http://schemas.openxmlformats.org/officeDocument/2006/relationships/slide" Target="slides/slide252.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2.xml"/><Relationship Id="rId112" Type="http://schemas.openxmlformats.org/officeDocument/2006/relationships/slide" Target="slides/slide35.xml"/><Relationship Id="rId133" Type="http://schemas.openxmlformats.org/officeDocument/2006/relationships/slide" Target="slides/slide56.xml"/><Relationship Id="rId154" Type="http://schemas.openxmlformats.org/officeDocument/2006/relationships/slide" Target="slides/slide77.xml"/><Relationship Id="rId175" Type="http://schemas.openxmlformats.org/officeDocument/2006/relationships/slide" Target="slides/slide98.xml"/><Relationship Id="rId340" Type="http://schemas.openxmlformats.org/officeDocument/2006/relationships/slide" Target="slides/slide263.xml"/><Relationship Id="rId361" Type="http://schemas.openxmlformats.org/officeDocument/2006/relationships/slide" Target="slides/slide284.xml"/><Relationship Id="rId196" Type="http://schemas.openxmlformats.org/officeDocument/2006/relationships/slide" Target="slides/slide119.xml"/><Relationship Id="rId200" Type="http://schemas.openxmlformats.org/officeDocument/2006/relationships/slide" Target="slides/slide123.xml"/><Relationship Id="rId16" Type="http://schemas.openxmlformats.org/officeDocument/2006/relationships/slideMaster" Target="slideMasters/slideMaster16.xml"/><Relationship Id="rId221" Type="http://schemas.openxmlformats.org/officeDocument/2006/relationships/slide" Target="slides/slide144.xml"/><Relationship Id="rId242" Type="http://schemas.openxmlformats.org/officeDocument/2006/relationships/slide" Target="slides/slide165.xml"/><Relationship Id="rId263" Type="http://schemas.openxmlformats.org/officeDocument/2006/relationships/slide" Target="slides/slide186.xml"/><Relationship Id="rId284" Type="http://schemas.openxmlformats.org/officeDocument/2006/relationships/slide" Target="slides/slide207.xml"/><Relationship Id="rId319" Type="http://schemas.openxmlformats.org/officeDocument/2006/relationships/slide" Target="slides/slide24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xml"/><Relationship Id="rId102" Type="http://schemas.openxmlformats.org/officeDocument/2006/relationships/slide" Target="slides/slide25.xml"/><Relationship Id="rId123" Type="http://schemas.openxmlformats.org/officeDocument/2006/relationships/slide" Target="slides/slide46.xml"/><Relationship Id="rId144" Type="http://schemas.openxmlformats.org/officeDocument/2006/relationships/slide" Target="slides/slide67.xml"/><Relationship Id="rId330" Type="http://schemas.openxmlformats.org/officeDocument/2006/relationships/slide" Target="slides/slide253.xml"/><Relationship Id="rId90" Type="http://schemas.openxmlformats.org/officeDocument/2006/relationships/slide" Target="slides/slide13.xml"/><Relationship Id="rId165" Type="http://schemas.openxmlformats.org/officeDocument/2006/relationships/slide" Target="slides/slide88.xml"/><Relationship Id="rId186" Type="http://schemas.openxmlformats.org/officeDocument/2006/relationships/slide" Target="slides/slide109.xml"/><Relationship Id="rId351" Type="http://schemas.openxmlformats.org/officeDocument/2006/relationships/slide" Target="slides/slide274.xml"/><Relationship Id="rId372" Type="http://schemas.openxmlformats.org/officeDocument/2006/relationships/handoutMaster" Target="handoutMasters/handoutMaster1.xml"/><Relationship Id="rId211" Type="http://schemas.openxmlformats.org/officeDocument/2006/relationships/slide" Target="slides/slide134.xml"/><Relationship Id="rId232" Type="http://schemas.openxmlformats.org/officeDocument/2006/relationships/slide" Target="slides/slide155.xml"/><Relationship Id="rId253" Type="http://schemas.openxmlformats.org/officeDocument/2006/relationships/slide" Target="slides/slide176.xml"/><Relationship Id="rId274" Type="http://schemas.openxmlformats.org/officeDocument/2006/relationships/slide" Target="slides/slide197.xml"/><Relationship Id="rId295" Type="http://schemas.openxmlformats.org/officeDocument/2006/relationships/slide" Target="slides/slide218.xml"/><Relationship Id="rId309" Type="http://schemas.openxmlformats.org/officeDocument/2006/relationships/slide" Target="slides/slide23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6.xml"/><Relationship Id="rId134" Type="http://schemas.openxmlformats.org/officeDocument/2006/relationships/slide" Target="slides/slide57.xml"/><Relationship Id="rId320" Type="http://schemas.openxmlformats.org/officeDocument/2006/relationships/slide" Target="slides/slide243.xml"/><Relationship Id="rId80" Type="http://schemas.openxmlformats.org/officeDocument/2006/relationships/slide" Target="slides/slide3.xml"/><Relationship Id="rId155" Type="http://schemas.openxmlformats.org/officeDocument/2006/relationships/slide" Target="slides/slide78.xml"/><Relationship Id="rId176" Type="http://schemas.openxmlformats.org/officeDocument/2006/relationships/slide" Target="slides/slide99.xml"/><Relationship Id="rId197" Type="http://schemas.openxmlformats.org/officeDocument/2006/relationships/slide" Target="slides/slide120.xml"/><Relationship Id="rId341" Type="http://schemas.openxmlformats.org/officeDocument/2006/relationships/slide" Target="slides/slide264.xml"/><Relationship Id="rId362" Type="http://schemas.openxmlformats.org/officeDocument/2006/relationships/slide" Target="slides/slide285.xml"/><Relationship Id="rId201" Type="http://schemas.openxmlformats.org/officeDocument/2006/relationships/slide" Target="slides/slide124.xml"/><Relationship Id="rId222" Type="http://schemas.openxmlformats.org/officeDocument/2006/relationships/slide" Target="slides/slide145.xml"/><Relationship Id="rId243" Type="http://schemas.openxmlformats.org/officeDocument/2006/relationships/slide" Target="slides/slide166.xml"/><Relationship Id="rId264" Type="http://schemas.openxmlformats.org/officeDocument/2006/relationships/slide" Target="slides/slide187.xml"/><Relationship Id="rId285"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6.xml"/><Relationship Id="rId124" Type="http://schemas.openxmlformats.org/officeDocument/2006/relationships/slide" Target="slides/slide47.xml"/><Relationship Id="rId310" Type="http://schemas.openxmlformats.org/officeDocument/2006/relationships/slide" Target="slides/slide233.xml"/><Relationship Id="rId70" Type="http://schemas.openxmlformats.org/officeDocument/2006/relationships/slideMaster" Target="slideMasters/slideMaster70.xml"/><Relationship Id="rId91" Type="http://schemas.openxmlformats.org/officeDocument/2006/relationships/slide" Target="slides/slide14.xml"/><Relationship Id="rId145" Type="http://schemas.openxmlformats.org/officeDocument/2006/relationships/slide" Target="slides/slide68.xml"/><Relationship Id="rId166" Type="http://schemas.openxmlformats.org/officeDocument/2006/relationships/slide" Target="slides/slide89.xml"/><Relationship Id="rId187" Type="http://schemas.openxmlformats.org/officeDocument/2006/relationships/slide" Target="slides/slide110.xml"/><Relationship Id="rId331" Type="http://schemas.openxmlformats.org/officeDocument/2006/relationships/slide" Target="slides/slide254.xml"/><Relationship Id="rId352" Type="http://schemas.openxmlformats.org/officeDocument/2006/relationships/slide" Target="slides/slide275.xml"/><Relationship Id="rId373"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35.xml"/><Relationship Id="rId233" Type="http://schemas.openxmlformats.org/officeDocument/2006/relationships/slide" Target="slides/slide156.xml"/><Relationship Id="rId254" Type="http://schemas.openxmlformats.org/officeDocument/2006/relationships/slide" Target="slides/slide17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7.xml"/><Relationship Id="rId275" Type="http://schemas.openxmlformats.org/officeDocument/2006/relationships/slide" Target="slides/slide198.xml"/><Relationship Id="rId296" Type="http://schemas.openxmlformats.org/officeDocument/2006/relationships/slide" Target="slides/slide219.xml"/><Relationship Id="rId300" Type="http://schemas.openxmlformats.org/officeDocument/2006/relationships/slide" Target="slides/slide223.xml"/><Relationship Id="rId60" Type="http://schemas.openxmlformats.org/officeDocument/2006/relationships/slideMaster" Target="slideMasters/slideMaster60.xml"/><Relationship Id="rId81" Type="http://schemas.openxmlformats.org/officeDocument/2006/relationships/slide" Target="slides/slide4.xml"/><Relationship Id="rId135" Type="http://schemas.openxmlformats.org/officeDocument/2006/relationships/slide" Target="slides/slide58.xml"/><Relationship Id="rId156" Type="http://schemas.openxmlformats.org/officeDocument/2006/relationships/slide" Target="slides/slide79.xml"/><Relationship Id="rId177" Type="http://schemas.openxmlformats.org/officeDocument/2006/relationships/slide" Target="slides/slide100.xml"/><Relationship Id="rId198" Type="http://schemas.openxmlformats.org/officeDocument/2006/relationships/slide" Target="slides/slide121.xml"/><Relationship Id="rId321" Type="http://schemas.openxmlformats.org/officeDocument/2006/relationships/slide" Target="slides/slide244.xml"/><Relationship Id="rId342" Type="http://schemas.openxmlformats.org/officeDocument/2006/relationships/slide" Target="slides/slide265.xml"/><Relationship Id="rId363" Type="http://schemas.openxmlformats.org/officeDocument/2006/relationships/slide" Target="slides/slide286.xml"/><Relationship Id="rId202" Type="http://schemas.openxmlformats.org/officeDocument/2006/relationships/slide" Target="slides/slide125.xml"/><Relationship Id="rId223" Type="http://schemas.openxmlformats.org/officeDocument/2006/relationships/slide" Target="slides/slide146.xml"/><Relationship Id="rId244" Type="http://schemas.openxmlformats.org/officeDocument/2006/relationships/slide" Target="slides/slide16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8.xml"/><Relationship Id="rId286"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27.xml"/><Relationship Id="rId125" Type="http://schemas.openxmlformats.org/officeDocument/2006/relationships/slide" Target="slides/slide48.xml"/><Relationship Id="rId146" Type="http://schemas.openxmlformats.org/officeDocument/2006/relationships/slide" Target="slides/slide69.xml"/><Relationship Id="rId167" Type="http://schemas.openxmlformats.org/officeDocument/2006/relationships/slide" Target="slides/slide90.xml"/><Relationship Id="rId188" Type="http://schemas.openxmlformats.org/officeDocument/2006/relationships/slide" Target="slides/slide111.xml"/><Relationship Id="rId311" Type="http://schemas.openxmlformats.org/officeDocument/2006/relationships/slide" Target="slides/slide234.xml"/><Relationship Id="rId332" Type="http://schemas.openxmlformats.org/officeDocument/2006/relationships/slide" Target="slides/slide255.xml"/><Relationship Id="rId353" Type="http://schemas.openxmlformats.org/officeDocument/2006/relationships/slide" Target="slides/slide276.xml"/><Relationship Id="rId374"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 Target="slides/slide15.xml"/><Relationship Id="rId213" Type="http://schemas.openxmlformats.org/officeDocument/2006/relationships/slide" Target="slides/slide136.xml"/><Relationship Id="rId234"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8.xml"/><Relationship Id="rId276" Type="http://schemas.openxmlformats.org/officeDocument/2006/relationships/slide" Target="slides/slide199.xml"/><Relationship Id="rId297" Type="http://schemas.openxmlformats.org/officeDocument/2006/relationships/slide" Target="slides/slide220.xml"/><Relationship Id="rId40" Type="http://schemas.openxmlformats.org/officeDocument/2006/relationships/slideMaster" Target="slideMasters/slideMaster40.xml"/><Relationship Id="rId115" Type="http://schemas.openxmlformats.org/officeDocument/2006/relationships/slide" Target="slides/slide38.xml"/><Relationship Id="rId136" Type="http://schemas.openxmlformats.org/officeDocument/2006/relationships/slide" Target="slides/slide59.xml"/><Relationship Id="rId157" Type="http://schemas.openxmlformats.org/officeDocument/2006/relationships/slide" Target="slides/slide80.xml"/><Relationship Id="rId178" Type="http://schemas.openxmlformats.org/officeDocument/2006/relationships/slide" Target="slides/slide101.xml"/><Relationship Id="rId301" Type="http://schemas.openxmlformats.org/officeDocument/2006/relationships/slide" Target="slides/slide224.xml"/><Relationship Id="rId322" Type="http://schemas.openxmlformats.org/officeDocument/2006/relationships/slide" Target="slides/slide245.xml"/><Relationship Id="rId343" Type="http://schemas.openxmlformats.org/officeDocument/2006/relationships/slide" Target="slides/slide266.xml"/><Relationship Id="rId364" Type="http://schemas.openxmlformats.org/officeDocument/2006/relationships/slide" Target="slides/slide287.xml"/><Relationship Id="rId61" Type="http://schemas.openxmlformats.org/officeDocument/2006/relationships/slideMaster" Target="slideMasters/slideMaster61.xml"/><Relationship Id="rId82" Type="http://schemas.openxmlformats.org/officeDocument/2006/relationships/slide" Target="slides/slide5.xml"/><Relationship Id="rId199" Type="http://schemas.openxmlformats.org/officeDocument/2006/relationships/slide" Target="slides/slide122.xml"/><Relationship Id="rId203" Type="http://schemas.openxmlformats.org/officeDocument/2006/relationships/slide" Target="slides/slide126.xml"/><Relationship Id="rId19" Type="http://schemas.openxmlformats.org/officeDocument/2006/relationships/slideMaster" Target="slideMasters/slideMaster19.xml"/><Relationship Id="rId224" Type="http://schemas.openxmlformats.org/officeDocument/2006/relationships/slide" Target="slides/slide147.xml"/><Relationship Id="rId245" Type="http://schemas.openxmlformats.org/officeDocument/2006/relationships/slide" Target="slides/slide168.xml"/><Relationship Id="rId266" Type="http://schemas.openxmlformats.org/officeDocument/2006/relationships/slide" Target="slides/slide189.xml"/><Relationship Id="rId287"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28.xml"/><Relationship Id="rId126" Type="http://schemas.openxmlformats.org/officeDocument/2006/relationships/slide" Target="slides/slide49.xml"/><Relationship Id="rId147" Type="http://schemas.openxmlformats.org/officeDocument/2006/relationships/slide" Target="slides/slide70.xml"/><Relationship Id="rId168" Type="http://schemas.openxmlformats.org/officeDocument/2006/relationships/slide" Target="slides/slide91.xml"/><Relationship Id="rId312" Type="http://schemas.openxmlformats.org/officeDocument/2006/relationships/slide" Target="slides/slide235.xml"/><Relationship Id="rId333" Type="http://schemas.openxmlformats.org/officeDocument/2006/relationships/slide" Target="slides/slide256.xml"/><Relationship Id="rId354" Type="http://schemas.openxmlformats.org/officeDocument/2006/relationships/slide" Target="slides/slide27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6.xml"/><Relationship Id="rId189" Type="http://schemas.openxmlformats.org/officeDocument/2006/relationships/slide" Target="slides/slide112.xml"/><Relationship Id="rId375"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137.xml"/><Relationship Id="rId235" Type="http://schemas.openxmlformats.org/officeDocument/2006/relationships/slide" Target="slides/slide158.xml"/><Relationship Id="rId256" Type="http://schemas.openxmlformats.org/officeDocument/2006/relationships/slide" Target="slides/slide179.xml"/><Relationship Id="rId277" Type="http://schemas.openxmlformats.org/officeDocument/2006/relationships/slide" Target="slides/slide200.xml"/><Relationship Id="rId298" Type="http://schemas.openxmlformats.org/officeDocument/2006/relationships/slide" Target="slides/slide221.xml"/><Relationship Id="rId116" Type="http://schemas.openxmlformats.org/officeDocument/2006/relationships/slide" Target="slides/slide39.xml"/><Relationship Id="rId137" Type="http://schemas.openxmlformats.org/officeDocument/2006/relationships/slide" Target="slides/slide60.xml"/><Relationship Id="rId158" Type="http://schemas.openxmlformats.org/officeDocument/2006/relationships/slide" Target="slides/slide81.xml"/><Relationship Id="rId302" Type="http://schemas.openxmlformats.org/officeDocument/2006/relationships/slide" Target="slides/slide225.xml"/><Relationship Id="rId323" Type="http://schemas.openxmlformats.org/officeDocument/2006/relationships/slide" Target="slides/slide246.xml"/><Relationship Id="rId344" Type="http://schemas.openxmlformats.org/officeDocument/2006/relationships/slide" Target="slides/slide2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6.xml"/><Relationship Id="rId179" Type="http://schemas.openxmlformats.org/officeDocument/2006/relationships/slide" Target="slides/slide102.xml"/><Relationship Id="rId365" Type="http://schemas.openxmlformats.org/officeDocument/2006/relationships/slide" Target="slides/slide288.xml"/><Relationship Id="rId190" Type="http://schemas.openxmlformats.org/officeDocument/2006/relationships/slide" Target="slides/slide113.xml"/><Relationship Id="rId204" Type="http://schemas.openxmlformats.org/officeDocument/2006/relationships/slide" Target="slides/slide127.xml"/><Relationship Id="rId225" Type="http://schemas.openxmlformats.org/officeDocument/2006/relationships/slide" Target="slides/slide148.xml"/><Relationship Id="rId246" Type="http://schemas.openxmlformats.org/officeDocument/2006/relationships/slide" Target="slides/slide169.xml"/><Relationship Id="rId267" Type="http://schemas.openxmlformats.org/officeDocument/2006/relationships/slide" Target="slides/slide190.xml"/><Relationship Id="rId288" Type="http://schemas.openxmlformats.org/officeDocument/2006/relationships/slide" Target="slides/slide211.xml"/><Relationship Id="rId106" Type="http://schemas.openxmlformats.org/officeDocument/2006/relationships/slide" Target="slides/slide29.xml"/><Relationship Id="rId127" Type="http://schemas.openxmlformats.org/officeDocument/2006/relationships/slide" Target="slides/slide50.xml"/><Relationship Id="rId313" Type="http://schemas.openxmlformats.org/officeDocument/2006/relationships/slide" Target="slides/slide23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7.xml"/><Relationship Id="rId148" Type="http://schemas.openxmlformats.org/officeDocument/2006/relationships/slide" Target="slides/slide71.xml"/><Relationship Id="rId169" Type="http://schemas.openxmlformats.org/officeDocument/2006/relationships/slide" Target="slides/slide92.xml"/><Relationship Id="rId334" Type="http://schemas.openxmlformats.org/officeDocument/2006/relationships/slide" Target="slides/slide257.xml"/><Relationship Id="rId355" Type="http://schemas.openxmlformats.org/officeDocument/2006/relationships/slide" Target="slides/slide278.xml"/><Relationship Id="rId376"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03.xml"/><Relationship Id="rId215" Type="http://schemas.openxmlformats.org/officeDocument/2006/relationships/slide" Target="slides/slide138.xml"/><Relationship Id="rId236" Type="http://schemas.openxmlformats.org/officeDocument/2006/relationships/slide" Target="slides/slide159.xml"/><Relationship Id="rId257" Type="http://schemas.openxmlformats.org/officeDocument/2006/relationships/slide" Target="slides/slide180.xml"/><Relationship Id="rId278" Type="http://schemas.openxmlformats.org/officeDocument/2006/relationships/slide" Target="slides/slide201.xml"/><Relationship Id="rId303" Type="http://schemas.openxmlformats.org/officeDocument/2006/relationships/slide" Target="slides/slide226.xml"/><Relationship Id="rId42" Type="http://schemas.openxmlformats.org/officeDocument/2006/relationships/slideMaster" Target="slideMasters/slideMaster42.xml"/><Relationship Id="rId84" Type="http://schemas.openxmlformats.org/officeDocument/2006/relationships/slide" Target="slides/slide7.xml"/><Relationship Id="rId138" Type="http://schemas.openxmlformats.org/officeDocument/2006/relationships/slide" Target="slides/slide61.xml"/><Relationship Id="rId345" Type="http://schemas.openxmlformats.org/officeDocument/2006/relationships/slide" Target="slides/slide268.xml"/><Relationship Id="rId191" Type="http://schemas.openxmlformats.org/officeDocument/2006/relationships/slide" Target="slides/slide114.xml"/><Relationship Id="rId205" Type="http://schemas.openxmlformats.org/officeDocument/2006/relationships/slide" Target="slides/slide128.xml"/><Relationship Id="rId247" Type="http://schemas.openxmlformats.org/officeDocument/2006/relationships/slide" Target="slides/slide170.xml"/><Relationship Id="rId107" Type="http://schemas.openxmlformats.org/officeDocument/2006/relationships/slide" Target="slides/slide30.xml"/><Relationship Id="rId289" Type="http://schemas.openxmlformats.org/officeDocument/2006/relationships/slide" Target="slides/slide21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2.xml"/><Relationship Id="rId314" Type="http://schemas.openxmlformats.org/officeDocument/2006/relationships/slide" Target="slides/slide237.xml"/><Relationship Id="rId356" Type="http://schemas.openxmlformats.org/officeDocument/2006/relationships/slide" Target="slides/slide279.xml"/><Relationship Id="rId95" Type="http://schemas.openxmlformats.org/officeDocument/2006/relationships/slide" Target="slides/slide18.xml"/><Relationship Id="rId160" Type="http://schemas.openxmlformats.org/officeDocument/2006/relationships/slide" Target="slides/slide83.xml"/><Relationship Id="rId216" Type="http://schemas.openxmlformats.org/officeDocument/2006/relationships/slide" Target="slides/slide139.xml"/><Relationship Id="rId258" Type="http://schemas.openxmlformats.org/officeDocument/2006/relationships/slide" Target="slides/slide1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1.xml"/><Relationship Id="rId325" Type="http://schemas.openxmlformats.org/officeDocument/2006/relationships/slide" Target="slides/slide248.xml"/><Relationship Id="rId367" Type="http://schemas.openxmlformats.org/officeDocument/2006/relationships/slide" Target="slides/slide290.xml"/><Relationship Id="rId171" Type="http://schemas.openxmlformats.org/officeDocument/2006/relationships/slide" Target="slides/slide94.xml"/><Relationship Id="rId227" Type="http://schemas.openxmlformats.org/officeDocument/2006/relationships/slide" Target="slides/slide150.xml"/><Relationship Id="rId269" Type="http://schemas.openxmlformats.org/officeDocument/2006/relationships/slide" Target="slides/slide192.xml"/><Relationship Id="rId33" Type="http://schemas.openxmlformats.org/officeDocument/2006/relationships/slideMaster" Target="slideMasters/slideMaster33.xml"/><Relationship Id="rId129" Type="http://schemas.openxmlformats.org/officeDocument/2006/relationships/slide" Target="slides/slide52.xml"/><Relationship Id="rId280" Type="http://schemas.openxmlformats.org/officeDocument/2006/relationships/slide" Target="slides/slide203.xml"/><Relationship Id="rId336" Type="http://schemas.openxmlformats.org/officeDocument/2006/relationships/slide" Target="slides/slide259.xml"/><Relationship Id="rId75" Type="http://schemas.openxmlformats.org/officeDocument/2006/relationships/slideMaster" Target="slideMasters/slideMaster75.xml"/><Relationship Id="rId140" Type="http://schemas.openxmlformats.org/officeDocument/2006/relationships/slide" Target="slides/slide63.xml"/><Relationship Id="rId182" Type="http://schemas.openxmlformats.org/officeDocument/2006/relationships/slide" Target="slides/slide105.xml"/><Relationship Id="rId6" Type="http://schemas.openxmlformats.org/officeDocument/2006/relationships/slideMaster" Target="slideMasters/slideMaster6.xml"/><Relationship Id="rId238" Type="http://schemas.openxmlformats.org/officeDocument/2006/relationships/slide" Target="slides/slide161.xml"/><Relationship Id="rId291" Type="http://schemas.openxmlformats.org/officeDocument/2006/relationships/slide" Target="slides/slide214.xml"/><Relationship Id="rId305" Type="http://schemas.openxmlformats.org/officeDocument/2006/relationships/slide" Target="slides/slide228.xml"/><Relationship Id="rId347" Type="http://schemas.openxmlformats.org/officeDocument/2006/relationships/slide" Target="slides/slide270.xml"/><Relationship Id="rId44" Type="http://schemas.openxmlformats.org/officeDocument/2006/relationships/slideMaster" Target="slideMasters/slideMaster44.xml"/><Relationship Id="rId86" Type="http://schemas.openxmlformats.org/officeDocument/2006/relationships/slide" Target="slides/slide9.xml"/><Relationship Id="rId151" Type="http://schemas.openxmlformats.org/officeDocument/2006/relationships/slide" Target="slides/slide74.xml"/><Relationship Id="rId193" Type="http://schemas.openxmlformats.org/officeDocument/2006/relationships/slide" Target="slides/slide116.xml"/><Relationship Id="rId207" Type="http://schemas.openxmlformats.org/officeDocument/2006/relationships/slide" Target="slides/slide130.xml"/><Relationship Id="rId249" Type="http://schemas.openxmlformats.org/officeDocument/2006/relationships/slide" Target="slides/slide172.xml"/><Relationship Id="rId13" Type="http://schemas.openxmlformats.org/officeDocument/2006/relationships/slideMaster" Target="slideMasters/slideMaster13.xml"/><Relationship Id="rId109" Type="http://schemas.openxmlformats.org/officeDocument/2006/relationships/slide" Target="slides/slide32.xml"/><Relationship Id="rId260" Type="http://schemas.openxmlformats.org/officeDocument/2006/relationships/slide" Target="slides/slide183.xml"/><Relationship Id="rId316" Type="http://schemas.openxmlformats.org/officeDocument/2006/relationships/slide" Target="slides/slide239.xml"/><Relationship Id="rId55" Type="http://schemas.openxmlformats.org/officeDocument/2006/relationships/slideMaster" Target="slideMasters/slideMaster55.xml"/><Relationship Id="rId97" Type="http://schemas.openxmlformats.org/officeDocument/2006/relationships/slide" Target="slides/slide20.xml"/><Relationship Id="rId120" Type="http://schemas.openxmlformats.org/officeDocument/2006/relationships/slide" Target="slides/slide43.xml"/><Relationship Id="rId358" Type="http://schemas.openxmlformats.org/officeDocument/2006/relationships/slide" Target="slides/slide281.xml"/><Relationship Id="rId162" Type="http://schemas.openxmlformats.org/officeDocument/2006/relationships/slide" Target="slides/slide85.xml"/><Relationship Id="rId218" Type="http://schemas.openxmlformats.org/officeDocument/2006/relationships/slide" Target="slides/slide141.xml"/><Relationship Id="rId271" Type="http://schemas.openxmlformats.org/officeDocument/2006/relationships/slide" Target="slides/slide19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4.xml"/><Relationship Id="rId327" Type="http://schemas.openxmlformats.org/officeDocument/2006/relationships/slide" Target="slides/slide250.xml"/><Relationship Id="rId369" Type="http://schemas.openxmlformats.org/officeDocument/2006/relationships/slide" Target="slides/slide292.xml"/><Relationship Id="rId173" Type="http://schemas.openxmlformats.org/officeDocument/2006/relationships/slide" Target="slides/slide96.xml"/><Relationship Id="rId229" Type="http://schemas.openxmlformats.org/officeDocument/2006/relationships/slide" Target="slides/slide152.xml"/><Relationship Id="rId240" Type="http://schemas.openxmlformats.org/officeDocument/2006/relationships/slide" Target="slides/slide16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23.xml"/><Relationship Id="rId282" Type="http://schemas.openxmlformats.org/officeDocument/2006/relationships/slide" Target="slides/slide205.xml"/><Relationship Id="rId338" Type="http://schemas.openxmlformats.org/officeDocument/2006/relationships/slide" Target="slides/slide261.xml"/><Relationship Id="rId8" Type="http://schemas.openxmlformats.org/officeDocument/2006/relationships/slideMaster" Target="slideMasters/slideMaster8.xml"/><Relationship Id="rId142" Type="http://schemas.openxmlformats.org/officeDocument/2006/relationships/slide" Target="slides/slide65.xml"/><Relationship Id="rId184" Type="http://schemas.openxmlformats.org/officeDocument/2006/relationships/slide" Target="slides/slide107.xml"/><Relationship Id="rId251" Type="http://schemas.openxmlformats.org/officeDocument/2006/relationships/slide" Target="slides/slide174.xml"/><Relationship Id="rId46" Type="http://schemas.openxmlformats.org/officeDocument/2006/relationships/slideMaster" Target="slideMasters/slideMaster46.xml"/><Relationship Id="rId293" Type="http://schemas.openxmlformats.org/officeDocument/2006/relationships/slide" Target="slides/slide216.xml"/><Relationship Id="rId307" Type="http://schemas.openxmlformats.org/officeDocument/2006/relationships/slide" Target="slides/slide230.xml"/><Relationship Id="rId349" Type="http://schemas.openxmlformats.org/officeDocument/2006/relationships/slide" Target="slides/slide272.xml"/><Relationship Id="rId88" Type="http://schemas.openxmlformats.org/officeDocument/2006/relationships/slide" Target="slides/slide11.xml"/><Relationship Id="rId111" Type="http://schemas.openxmlformats.org/officeDocument/2006/relationships/slide" Target="slides/slide34.xml"/><Relationship Id="rId153" Type="http://schemas.openxmlformats.org/officeDocument/2006/relationships/slide" Target="slides/slide76.xml"/><Relationship Id="rId195" Type="http://schemas.openxmlformats.org/officeDocument/2006/relationships/slide" Target="slides/slide118.xml"/><Relationship Id="rId209" Type="http://schemas.openxmlformats.org/officeDocument/2006/relationships/slide" Target="slides/slide132.xml"/><Relationship Id="rId360" Type="http://schemas.openxmlformats.org/officeDocument/2006/relationships/slide" Target="slides/slide283.xml"/><Relationship Id="rId220" Type="http://schemas.openxmlformats.org/officeDocument/2006/relationships/slide" Target="slides/slide14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5.xml"/><Relationship Id="rId318" Type="http://schemas.openxmlformats.org/officeDocument/2006/relationships/slide" Target="slides/slide24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1.8708704390250682E-2"/>
                  <c:y val="-6.8276437496774343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Alignment</a:t>
                    </a:r>
                  </a:p>
                  <a:p>
                    <a:pPr>
                      <a:defRPr>
                        <a:solidFill>
                          <a:schemeClr val="bg1"/>
                        </a:solidFill>
                      </a:defRPr>
                    </a:pPr>
                    <a:r>
                      <a:rPr lang="en-US" b="1" dirty="0">
                        <a:solidFill>
                          <a:schemeClr val="bg1"/>
                        </a:solidFill>
                        <a:effectLst/>
                      </a:rPr>
                      <a:t>(Edit-distance</a:t>
                    </a:r>
                    <a:r>
                      <a:rPr lang="en-US" b="1" baseline="0" dirty="0">
                        <a:solidFill>
                          <a:schemeClr val="bg1"/>
                        </a:solidFill>
                        <a:effectLst/>
                      </a:rPr>
                      <a:t> comp)</a:t>
                    </a:r>
                    <a:r>
                      <a:rPr lang="en-US" b="1" dirty="0">
                        <a:solidFill>
                          <a:schemeClr val="bg1"/>
                        </a:solidFill>
                        <a:effectLst/>
                      </a:rPr>
                      <a:t>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841624240"/>
        <c:axId val="-1841615904"/>
      </c:barChart>
      <c:catAx>
        <c:axId val="-184162424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15904"/>
        <c:crosses val="autoZero"/>
        <c:auto val="1"/>
        <c:lblAlgn val="ctr"/>
        <c:lblOffset val="100"/>
        <c:noMultiLvlLbl val="0"/>
      </c:catAx>
      <c:valAx>
        <c:axId val="-1841615904"/>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416242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370848832"/>
        <c:axId val="-1370863152"/>
      </c:barChart>
      <c:catAx>
        <c:axId val="-137084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370863152"/>
        <c:crosses val="autoZero"/>
        <c:auto val="1"/>
        <c:lblAlgn val="ctr"/>
        <c:lblOffset val="0"/>
        <c:noMultiLvlLbl val="0"/>
      </c:catAx>
      <c:valAx>
        <c:axId val="-1370863152"/>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370848832"/>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A21-5245-BC6B-EAB6C9F89FE6}"/>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A21-5245-BC6B-EAB6C9F89FE6}"/>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742549184"/>
        <c:axId val="-1747153040"/>
      </c:barChart>
      <c:catAx>
        <c:axId val="-1742549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747153040"/>
        <c:crosses val="autoZero"/>
        <c:auto val="1"/>
        <c:lblAlgn val="ctr"/>
        <c:lblOffset val="0"/>
        <c:noMultiLvlLbl val="0"/>
      </c:catAx>
      <c:valAx>
        <c:axId val="-1747153040"/>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742549184"/>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8813-A849-BA83-E6C83623A0EA}"/>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8813-A849-BA83-E6C83623A0EA}"/>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8813-A849-BA83-E6C83623A0EA}"/>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8813-A849-BA83-E6C83623A0EA}"/>
            </c:ext>
          </c:extLst>
        </c:ser>
        <c:dLbls>
          <c:showLegendKey val="0"/>
          <c:showVal val="0"/>
          <c:showCatName val="0"/>
          <c:showSerName val="0"/>
          <c:showPercent val="0"/>
          <c:showBubbleSize val="0"/>
        </c:dLbls>
        <c:gapWidth val="150"/>
        <c:axId val="-1405469872"/>
        <c:axId val="-1421289472"/>
      </c:barChart>
      <c:catAx>
        <c:axId val="-1405469872"/>
        <c:scaling>
          <c:orientation val="minMax"/>
        </c:scaling>
        <c:delete val="0"/>
        <c:axPos val="b"/>
        <c:numFmt formatCode="General" sourceLinked="0"/>
        <c:majorTickMark val="out"/>
        <c:minorTickMark val="none"/>
        <c:tickLblPos val="nextTo"/>
        <c:txPr>
          <a:bodyPr/>
          <a:lstStyle/>
          <a:p>
            <a:pPr>
              <a:defRPr sz="2400"/>
            </a:pPr>
            <a:endParaRPr lang="en-US"/>
          </a:p>
        </c:txPr>
        <c:crossAx val="-1421289472"/>
        <c:crosses val="autoZero"/>
        <c:auto val="1"/>
        <c:lblAlgn val="ctr"/>
        <c:lblOffset val="100"/>
        <c:noMultiLvlLbl val="0"/>
      </c:catAx>
      <c:valAx>
        <c:axId val="-1421289472"/>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405469872"/>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948594896"/>
        <c:axId val="-1951759872"/>
      </c:barChart>
      <c:catAx>
        <c:axId val="-194859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951759872"/>
        <c:crosses val="autoZero"/>
        <c:auto val="1"/>
        <c:lblAlgn val="ctr"/>
        <c:lblOffset val="100"/>
        <c:noMultiLvlLbl val="0"/>
      </c:catAx>
      <c:valAx>
        <c:axId val="-1951759872"/>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485948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4AC-9443-ACA1-C35F37B6282E}"/>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4AC-9443-ACA1-C35F37B6282E}"/>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4AC-9443-ACA1-C35F37B6282E}"/>
            </c:ext>
          </c:extLst>
        </c:ser>
        <c:dLbls>
          <c:showLegendKey val="0"/>
          <c:showVal val="0"/>
          <c:showCatName val="0"/>
          <c:showSerName val="0"/>
          <c:showPercent val="0"/>
          <c:showBubbleSize val="0"/>
        </c:dLbls>
        <c:marker val="1"/>
        <c:smooth val="0"/>
        <c:axId val="-1736773904"/>
        <c:axId val="-173676969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4AC-9443-ACA1-C35F37B6282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4AC-9443-ACA1-C35F37B6282E}"/>
                  </c:ext>
                </c:extLst>
              </c15:ser>
            </c15:filteredLineSeries>
          </c:ext>
        </c:extLst>
      </c:lineChart>
      <c:catAx>
        <c:axId val="-1736773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69696"/>
        <c:crosses val="autoZero"/>
        <c:auto val="1"/>
        <c:lblAlgn val="ctr"/>
        <c:lblOffset val="100"/>
        <c:noMultiLvlLbl val="0"/>
      </c:catAx>
      <c:valAx>
        <c:axId val="-173676969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3677390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363D-C64A-B9C9-99E9254D5ED4}"/>
              </c:ext>
            </c:extLst>
          </c:dPt>
          <c:dPt>
            <c:idx val="11"/>
            <c:invertIfNegative val="0"/>
            <c:bubble3D val="0"/>
            <c:spPr>
              <a:noFill/>
              <a:ln>
                <a:noFill/>
              </a:ln>
              <a:effectLst/>
            </c:spPr>
            <c:extLst>
              <c:ext xmlns:c16="http://schemas.microsoft.com/office/drawing/2014/chart" uri="{C3380CC4-5D6E-409C-BE32-E72D297353CC}">
                <c16:uniqueId val="{00000003-363D-C64A-B9C9-99E9254D5ED4}"/>
              </c:ext>
            </c:extLst>
          </c:dPt>
          <c:dPt>
            <c:idx val="12"/>
            <c:invertIfNegative val="0"/>
            <c:bubble3D val="0"/>
            <c:spPr>
              <a:noFill/>
              <a:ln>
                <a:noFill/>
              </a:ln>
              <a:effectLst/>
            </c:spPr>
            <c:extLst>
              <c:ext xmlns:c16="http://schemas.microsoft.com/office/drawing/2014/chart" uri="{C3380CC4-5D6E-409C-BE32-E72D297353CC}">
                <c16:uniqueId val="{00000005-363D-C64A-B9C9-99E9254D5ED4}"/>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363D-C64A-B9C9-99E9254D5ED4}"/>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63D-C64A-B9C9-99E9254D5ED4}"/>
            </c:ext>
          </c:extLst>
        </c:ser>
        <c:dLbls>
          <c:showLegendKey val="0"/>
          <c:showVal val="0"/>
          <c:showCatName val="0"/>
          <c:showSerName val="0"/>
          <c:showPercent val="0"/>
          <c:showBubbleSize val="0"/>
        </c:dLbls>
        <c:gapWidth val="100"/>
        <c:axId val="-1747345264"/>
        <c:axId val="-1747340496"/>
      </c:barChart>
      <c:catAx>
        <c:axId val="-174734526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0496"/>
        <c:crosses val="autoZero"/>
        <c:auto val="1"/>
        <c:lblAlgn val="ctr"/>
        <c:lblOffset val="100"/>
        <c:noMultiLvlLbl val="0"/>
      </c:catAx>
      <c:valAx>
        <c:axId val="-17473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4526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1357-0540-8E80-F564E52C1628}"/>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1357-0540-8E80-F564E52C1628}"/>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1357-0540-8E80-F564E52C1628}"/>
            </c:ext>
          </c:extLst>
        </c:ser>
        <c:dLbls>
          <c:showLegendKey val="0"/>
          <c:showVal val="0"/>
          <c:showCatName val="0"/>
          <c:showSerName val="0"/>
          <c:showPercent val="0"/>
          <c:showBubbleSize val="0"/>
        </c:dLbls>
        <c:gapWidth val="100"/>
        <c:axId val="-1522724544"/>
        <c:axId val="-1522719856"/>
      </c:barChart>
      <c:catAx>
        <c:axId val="-1522724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19856"/>
        <c:crosses val="autoZero"/>
        <c:auto val="1"/>
        <c:lblAlgn val="ctr"/>
        <c:lblOffset val="100"/>
        <c:noMultiLvlLbl val="0"/>
      </c:catAx>
      <c:valAx>
        <c:axId val="-15227198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522724544"/>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A01-C847-9E74-92E374151B71}"/>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A01-C847-9E74-92E374151B71}"/>
            </c:ext>
          </c:extLst>
        </c:ser>
        <c:dLbls>
          <c:showLegendKey val="0"/>
          <c:showVal val="0"/>
          <c:showCatName val="0"/>
          <c:showSerName val="0"/>
          <c:showPercent val="0"/>
          <c:showBubbleSize val="0"/>
        </c:dLbls>
        <c:gapWidth val="100"/>
        <c:axId val="-1752879232"/>
        <c:axId val="-1752874544"/>
      </c:barChart>
      <c:catAx>
        <c:axId val="-175287923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4544"/>
        <c:crosses val="autoZero"/>
        <c:auto val="1"/>
        <c:lblAlgn val="ctr"/>
        <c:lblOffset val="100"/>
        <c:noMultiLvlLbl val="0"/>
      </c:catAx>
      <c:valAx>
        <c:axId val="-175287454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5287923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7/2/18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7/2/18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44838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8153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3923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4983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648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27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12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14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964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115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18845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8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939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12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392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009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94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575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994038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896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25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92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196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075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685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5291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38987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926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161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79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167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98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457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20752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5085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44732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521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49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457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8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191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337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42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396883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768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50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880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18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129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122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67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272</a:t>
            </a:fld>
            <a:endParaRPr lang="en-US">
              <a:solidFill>
                <a:prstClr val="black"/>
              </a:solidFill>
            </a:endParaRPr>
          </a:p>
        </p:txBody>
      </p:sp>
    </p:spTree>
    <p:extLst>
      <p:ext uri="{BB962C8B-B14F-4D97-AF65-F5344CB8AC3E}">
        <p14:creationId xmlns:p14="http://schemas.microsoft.com/office/powerpoint/2010/main" val="853802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02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13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67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00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2018. 7. 2.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7/2/18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7/2/18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7/2/18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7/2/18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7/2/18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7/2/18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7/2/18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7/2/18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7/2/18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7/2/18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7/2/18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7/2/18</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7/2/18</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7/2/18</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7/2/18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7/2/18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7/2/18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7/2/18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297008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6912728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548916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54876963"/>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9392480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3108331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27639034"/>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575393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4015696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47586066"/>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203182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33399734"/>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313141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9226690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56084142"/>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647961"/>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9265304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6842673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0915770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5354853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51812301"/>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9515992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266572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99457974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3955470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7692272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0743317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26142578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94556170"/>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22598165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97092654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755075614"/>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874149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3092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10894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951961"/>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183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835034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78100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97482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75648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929532"/>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06969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02810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9401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11450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207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16654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456437"/>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4196694"/>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545343"/>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65111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9009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76449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775843"/>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021945"/>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81633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72531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2978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018761"/>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265755"/>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97559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2173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74433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20175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816616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775288"/>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30973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8749314"/>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936411"/>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31496"/>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71212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1014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036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5388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34662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46759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457200"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9" name="Rectangle 6"/>
          <p:cNvSpPr>
            <a:spLocks noGrp="1" noChangeArrowheads="1"/>
          </p:cNvSpPr>
          <p:nvPr>
            <p:ph type="sldNum" sz="quarter" idx="12"/>
          </p:nvPr>
        </p:nvSpPr>
        <p:spPr>
          <a:xfrm>
            <a:off x="6553200" y="6243638"/>
            <a:ext cx="2133600" cy="457200"/>
          </a:xfrm>
          <a:prstGeom prst="rect">
            <a:avLst/>
          </a:prstGeom>
        </p:spPr>
        <p:txBody>
          <a:bodyPr/>
          <a:lstStyle>
            <a:lvl1pPr>
              <a:defRPr sz="1200"/>
            </a:lvl1pPr>
          </a:lstStyle>
          <a:p>
            <a:fld id="{7341D3D9-3FE8-4025-BF66-8DAB1ABB951F}"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193565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323594FA-E141-4234-AE05-360401972B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1455952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C7AC7BA1-BEA2-40AF-9056-44DC8C98568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014166077"/>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4D2BBBE-2A44-4D16-8758-0239282DCC58}"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2388153665"/>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8"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D5FD5635-BCCD-45D2-B61E-320731E13B17}" type="slidenum">
              <a:rPr lang="en-US" altLang="en-US">
                <a:solidFill>
                  <a:srgbClr val="000000">
                    <a:tint val="75000"/>
                  </a:srgbClr>
                </a:solidFill>
              </a:rPr>
              <a:pPr/>
              <a:t>‹#›</a:t>
            </a:fld>
            <a:endParaRPr lang="en-US" altLang="en-US" dirty="0">
              <a:solidFill>
                <a:srgbClr val="000000">
                  <a:tint val="75000"/>
                </a:srgbClr>
              </a:solidFill>
            </a:endParaRPr>
          </a:p>
        </p:txBody>
      </p:sp>
    </p:spTree>
    <p:extLst>
      <p:ext uri="{BB962C8B-B14F-4D97-AF65-F5344CB8AC3E}">
        <p14:creationId xmlns:p14="http://schemas.microsoft.com/office/powerpoint/2010/main" val="2170968704"/>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4"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018A7077-2B78-4FB5-8F56-24239751AEF0}"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3946950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3"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6E86574E-FA2E-425B-A84C-39F9592E9ECB}"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400936413"/>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148CFD0-6DDB-45F0-A989-9F5CE648BC1E}"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8290176"/>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6"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9E97B092-8552-4BA4-B0E1-CE51B98A2A2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547195469"/>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F44DDA66-0DFC-412A-A4B0-EFE91F0913E7}"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113152468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defTabSz="457200" eaLnBrk="1" fontAlgn="auto" hangingPunct="1">
              <a:spcBef>
                <a:spcPts val="0"/>
              </a:spcBef>
              <a:spcAft>
                <a:spcPts val="0"/>
              </a:spcAft>
            </a:pPr>
            <a:endParaRPr lang="en-US" altLang="en-US">
              <a:solidFill>
                <a:srgbClr val="000000"/>
              </a:solidFill>
              <a:latin typeface="Tahoma"/>
              <a:ea typeface=""/>
            </a:endParaRPr>
          </a:p>
        </p:txBody>
      </p:sp>
      <p:sp>
        <p:nvSpPr>
          <p:cNvPr id="5" name="Rectangle 1030"/>
          <p:cNvSpPr>
            <a:spLocks noGrp="1" noChangeArrowheads="1"/>
          </p:cNvSpPr>
          <p:nvPr>
            <p:ph type="sldNum" sz="quarter" idx="11"/>
          </p:nvPr>
        </p:nvSpPr>
        <p:spPr>
          <a:xfrm>
            <a:off x="6553200" y="6243638"/>
            <a:ext cx="2133600" cy="457200"/>
          </a:xfrm>
          <a:prstGeom prst="rect">
            <a:avLst/>
          </a:prstGeom>
          <a:ln/>
        </p:spPr>
        <p:txBody>
          <a:bodyPr/>
          <a:lstStyle>
            <a:lvl1pPr>
              <a:defRPr/>
            </a:lvl1pPr>
          </a:lstStyle>
          <a:p>
            <a:fld id="{4D1F9A79-97CD-456A-8962-B51E5744B9CD}" type="slidenum">
              <a:rPr lang="en-US" altLang="en-US">
                <a:solidFill>
                  <a:srgbClr val="000000">
                    <a:tint val="75000"/>
                  </a:srgbClr>
                </a:solidFill>
              </a:rPr>
              <a:pPr/>
              <a:t>‹#›</a:t>
            </a:fld>
            <a:endParaRPr lang="en-US" altLang="en-US">
              <a:solidFill>
                <a:srgbClr val="000000">
                  <a:tint val="75000"/>
                </a:srgbClr>
              </a:solidFill>
            </a:endParaRPr>
          </a:p>
        </p:txBody>
      </p:sp>
    </p:spTree>
    <p:extLst>
      <p:ext uri="{BB962C8B-B14F-4D97-AF65-F5344CB8AC3E}">
        <p14:creationId xmlns:p14="http://schemas.microsoft.com/office/powerpoint/2010/main" val="3622470030"/>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49123"/>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4982912"/>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11139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822335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87793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177366"/>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8921941"/>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7060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953456"/>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89220"/>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90278"/>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7/2/18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7196826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7/2/18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4242400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7/2/18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3127256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7/2/18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24606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7/2/18</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9886370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7/2/18</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9526314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7/2/18</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5084532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7/2/18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9717432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7/2/18</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03472783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7/2/18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128901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7/2/18</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8177882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3877542145"/>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58391442"/>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141624784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342228169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1341187445"/>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3598186972"/>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2203238266"/>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7866465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784986099"/>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723982478"/>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16406613"/>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622067604"/>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6932924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9856240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44037725"/>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1393915862"/>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819244013"/>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63728627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136939014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38800776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2645839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489786302"/>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336710610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308775257"/>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5863302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72318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826179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84397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98109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568634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139575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98590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452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966285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803304"/>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768167"/>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380996"/>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566714"/>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41851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8779011"/>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85552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534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917542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605626"/>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28212"/>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6080133"/>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2453926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81831887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693733649"/>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281327910"/>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05592223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049257245"/>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87384121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200111052"/>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836369111"/>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69042759"/>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30845700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9658922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4577162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91652693"/>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04321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97347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292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2794"/>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7/2/18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6943362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65509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159770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658961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2763111"/>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926449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705694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113247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310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712005"/>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373698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264711575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21872955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82818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21728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25334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08443"/>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80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7/2/18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12872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223628061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997977"/>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839003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837586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624196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7316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023299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5053466"/>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8635817"/>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795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7/2/18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5504537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133864549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06838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62510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7/2/18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901965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7/2/18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749523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7/2/18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5262030"/>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347508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7/2/18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711317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705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1827109"/>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73838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0583835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1.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1.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theme" Target="../theme/theme43.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1.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1.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50.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theme" Target="../theme/theme51.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image" Target="../media/image1.png"/><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52.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theme" Target="../theme/theme53.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theme" Target="../theme/theme54.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theme" Target="../theme/theme55.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image" Target="../media/image1.png"/><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1.pn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66.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theme" Target="../theme/theme67.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6.xml"/><Relationship Id="rId13" Type="http://schemas.openxmlformats.org/officeDocument/2006/relationships/theme" Target="../theme/theme68.xml"/><Relationship Id="rId3" Type="http://schemas.openxmlformats.org/officeDocument/2006/relationships/slideLayout" Target="../slideLayouts/slideLayout741.xml"/><Relationship Id="rId7" Type="http://schemas.openxmlformats.org/officeDocument/2006/relationships/slideLayout" Target="../slideLayouts/slideLayout745.xml"/><Relationship Id="rId12" Type="http://schemas.openxmlformats.org/officeDocument/2006/relationships/slideLayout" Target="../slideLayouts/slideLayout750.xml"/><Relationship Id="rId2" Type="http://schemas.openxmlformats.org/officeDocument/2006/relationships/slideLayout" Target="../slideLayouts/slideLayout740.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5" Type="http://schemas.openxmlformats.org/officeDocument/2006/relationships/slideLayout" Target="../slideLayouts/slideLayout743.xml"/><Relationship Id="rId10" Type="http://schemas.openxmlformats.org/officeDocument/2006/relationships/slideLayout" Target="../slideLayouts/slideLayout748.xml"/><Relationship Id="rId4" Type="http://schemas.openxmlformats.org/officeDocument/2006/relationships/slideLayout" Target="../slideLayouts/slideLayout742.xml"/><Relationship Id="rId9" Type="http://schemas.openxmlformats.org/officeDocument/2006/relationships/slideLayout" Target="../slideLayouts/slideLayout74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8.xml"/><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theme" Target="../theme/theme69.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9.xml"/><Relationship Id="rId13" Type="http://schemas.openxmlformats.org/officeDocument/2006/relationships/image" Target="../media/image1.png"/><Relationship Id="rId3" Type="http://schemas.openxmlformats.org/officeDocument/2006/relationships/slideLayout" Target="../slideLayouts/slideLayout764.xml"/><Relationship Id="rId7" Type="http://schemas.openxmlformats.org/officeDocument/2006/relationships/slideLayout" Target="../slideLayouts/slideLayout768.xml"/><Relationship Id="rId12" Type="http://schemas.openxmlformats.org/officeDocument/2006/relationships/theme" Target="../theme/theme70.xml"/><Relationship Id="rId2" Type="http://schemas.openxmlformats.org/officeDocument/2006/relationships/slideLayout" Target="../slideLayouts/slideLayout763.xml"/><Relationship Id="rId1" Type="http://schemas.openxmlformats.org/officeDocument/2006/relationships/slideLayout" Target="../slideLayouts/slideLayout762.xml"/><Relationship Id="rId6" Type="http://schemas.openxmlformats.org/officeDocument/2006/relationships/slideLayout" Target="../slideLayouts/slideLayout767.xml"/><Relationship Id="rId11" Type="http://schemas.openxmlformats.org/officeDocument/2006/relationships/slideLayout" Target="../slideLayouts/slideLayout772.xml"/><Relationship Id="rId5" Type="http://schemas.openxmlformats.org/officeDocument/2006/relationships/slideLayout" Target="../slideLayouts/slideLayout766.xml"/><Relationship Id="rId10" Type="http://schemas.openxmlformats.org/officeDocument/2006/relationships/slideLayout" Target="../slideLayouts/slideLayout771.xml"/><Relationship Id="rId4" Type="http://schemas.openxmlformats.org/officeDocument/2006/relationships/slideLayout" Target="../slideLayouts/slideLayout765.xml"/><Relationship Id="rId9" Type="http://schemas.openxmlformats.org/officeDocument/2006/relationships/slideLayout" Target="../slideLayouts/slideLayout77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0.xml"/><Relationship Id="rId13" Type="http://schemas.openxmlformats.org/officeDocument/2006/relationships/theme" Target="../theme/theme71.xml"/><Relationship Id="rId3" Type="http://schemas.openxmlformats.org/officeDocument/2006/relationships/slideLayout" Target="../slideLayouts/slideLayout775.xml"/><Relationship Id="rId7" Type="http://schemas.openxmlformats.org/officeDocument/2006/relationships/slideLayout" Target="../slideLayouts/slideLayout779.xml"/><Relationship Id="rId12" Type="http://schemas.openxmlformats.org/officeDocument/2006/relationships/slideLayout" Target="../slideLayouts/slideLayout784.xml"/><Relationship Id="rId2" Type="http://schemas.openxmlformats.org/officeDocument/2006/relationships/slideLayout" Target="../slideLayouts/slideLayout774.xml"/><Relationship Id="rId1" Type="http://schemas.openxmlformats.org/officeDocument/2006/relationships/slideLayout" Target="../slideLayouts/slideLayout773.xml"/><Relationship Id="rId6" Type="http://schemas.openxmlformats.org/officeDocument/2006/relationships/slideLayout" Target="../slideLayouts/slideLayout778.xml"/><Relationship Id="rId11" Type="http://schemas.openxmlformats.org/officeDocument/2006/relationships/slideLayout" Target="../slideLayouts/slideLayout783.xml"/><Relationship Id="rId5" Type="http://schemas.openxmlformats.org/officeDocument/2006/relationships/slideLayout" Target="../slideLayouts/slideLayout777.xml"/><Relationship Id="rId10" Type="http://schemas.openxmlformats.org/officeDocument/2006/relationships/slideLayout" Target="../slideLayouts/slideLayout782.xml"/><Relationship Id="rId4" Type="http://schemas.openxmlformats.org/officeDocument/2006/relationships/slideLayout" Target="../slideLayouts/slideLayout776.xml"/><Relationship Id="rId9" Type="http://schemas.openxmlformats.org/officeDocument/2006/relationships/slideLayout" Target="../slideLayouts/slideLayout781.xml"/><Relationship Id="rId1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3" Type="http://schemas.openxmlformats.org/officeDocument/2006/relationships/slideLayout" Target="../slideLayouts/slideLayout787.xml"/><Relationship Id="rId7" Type="http://schemas.openxmlformats.org/officeDocument/2006/relationships/theme" Target="../theme/theme72.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5" Type="http://schemas.openxmlformats.org/officeDocument/2006/relationships/slideLayout" Target="../slideLayouts/slideLayout789.xml"/><Relationship Id="rId4" Type="http://schemas.openxmlformats.org/officeDocument/2006/relationships/slideLayout" Target="../slideLayouts/slideLayout78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8.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theme" Target="../theme/theme73.xml"/><Relationship Id="rId2" Type="http://schemas.openxmlformats.org/officeDocument/2006/relationships/slideLayout" Target="../slideLayouts/slideLayout79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s>
</file>

<file path=ppt/slideMasters/_rels/slideMaster74.xml.rels><?xml version="1.0" encoding="UTF-8" standalone="yes"?>
<Relationships xmlns="http://schemas.openxmlformats.org/package/2006/relationships"><Relationship Id="rId8" Type="http://schemas.openxmlformats.org/officeDocument/2006/relationships/theme" Target="../theme/theme74.xml"/><Relationship Id="rId3" Type="http://schemas.openxmlformats.org/officeDocument/2006/relationships/slideLayout" Target="../slideLayouts/slideLayout804.xml"/><Relationship Id="rId7" Type="http://schemas.openxmlformats.org/officeDocument/2006/relationships/slideLayout" Target="../slideLayouts/slideLayout808.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slideLayout" Target="../slideLayouts/slideLayout807.xml"/><Relationship Id="rId5" Type="http://schemas.openxmlformats.org/officeDocument/2006/relationships/slideLayout" Target="../slideLayouts/slideLayout806.xml"/><Relationship Id="rId4" Type="http://schemas.openxmlformats.org/officeDocument/2006/relationships/slideLayout" Target="../slideLayouts/slideLayout805.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theme" Target="../theme/theme75.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7.xml"/><Relationship Id="rId3" Type="http://schemas.openxmlformats.org/officeDocument/2006/relationships/slideLayout" Target="../slideLayouts/slideLayout822.xml"/><Relationship Id="rId7" Type="http://schemas.openxmlformats.org/officeDocument/2006/relationships/slideLayout" Target="../slideLayouts/slideLayout826.xml"/><Relationship Id="rId12" Type="http://schemas.openxmlformats.org/officeDocument/2006/relationships/theme" Target="../theme/theme76.xml"/><Relationship Id="rId2" Type="http://schemas.openxmlformats.org/officeDocument/2006/relationships/slideLayout" Target="../slideLayouts/slideLayout821.xml"/><Relationship Id="rId1" Type="http://schemas.openxmlformats.org/officeDocument/2006/relationships/slideLayout" Target="../slideLayouts/slideLayout820.xml"/><Relationship Id="rId6" Type="http://schemas.openxmlformats.org/officeDocument/2006/relationships/slideLayout" Target="../slideLayouts/slideLayout825.xml"/><Relationship Id="rId11" Type="http://schemas.openxmlformats.org/officeDocument/2006/relationships/slideLayout" Target="../slideLayouts/slideLayout830.xml"/><Relationship Id="rId5" Type="http://schemas.openxmlformats.org/officeDocument/2006/relationships/slideLayout" Target="../slideLayouts/slideLayout824.xml"/><Relationship Id="rId10" Type="http://schemas.openxmlformats.org/officeDocument/2006/relationships/slideLayout" Target="../slideLayouts/slideLayout829.xml"/><Relationship Id="rId4" Type="http://schemas.openxmlformats.org/officeDocument/2006/relationships/slideLayout" Target="../slideLayouts/slideLayout823.xml"/><Relationship Id="rId9" Type="http://schemas.openxmlformats.org/officeDocument/2006/relationships/slideLayout" Target="../slideLayouts/slideLayout828.xml"/></Relationships>
</file>

<file path=ppt/slideMasters/_rels/slideMaster77.xml.rels><?xml version="1.0" encoding="UTF-8" standalone="yes"?>
<Relationships xmlns="http://schemas.openxmlformats.org/package/2006/relationships"><Relationship Id="rId3" Type="http://schemas.openxmlformats.org/officeDocument/2006/relationships/theme" Target="../theme/theme77.xml"/><Relationship Id="rId2" Type="http://schemas.openxmlformats.org/officeDocument/2006/relationships/slideLayout" Target="../slideLayouts/slideLayout832.xml"/><Relationship Id="rId1" Type="http://schemas.openxmlformats.org/officeDocument/2006/relationships/slideLayout" Target="../slideLayouts/slideLayout8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2018. 7. 2.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7/2/18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7/2/18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79788953"/>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4001"/>
      </p:ext>
    </p:extLst>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4332147"/>
      </p:ext>
    </p:extLst>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129"/>
      </p:ext>
    </p:extLst>
  </p:cSld>
  <p:clrMap bg1="lt1" tx1="dk1" bg2="lt2" tx2="dk2" accent1="accent1" accent2="accent2" accent3="accent3" accent4="accent4" accent5="accent5" accent6="accent6" hlink="hlink" folHlink="folHlink"/>
  <p:sldLayoutIdLst>
    <p:sldLayoutId id="2147487792" r:id="rId1"/>
    <p:sldLayoutId id="2147487793" r:id="rId2"/>
    <p:sldLayoutId id="2147487794" r:id="rId3"/>
    <p:sldLayoutId id="2147487795" r:id="rId4"/>
    <p:sldLayoutId id="2147487796" r:id="rId5"/>
    <p:sldLayoutId id="2147487797" r:id="rId6"/>
    <p:sldLayoutId id="2147487798" r:id="rId7"/>
    <p:sldLayoutId id="2147487799" r:id="rId8"/>
    <p:sldLayoutId id="2147487800" r:id="rId9"/>
    <p:sldLayoutId id="2147487801" r:id="rId10"/>
    <p:sldLayoutId id="21474878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42111834"/>
      </p:ext>
    </p:extLst>
  </p:cSld>
  <p:clrMap bg1="lt1" tx1="dk1" bg2="lt2" tx2="dk2" accent1="accent1" accent2="accent2" accent3="accent3" accent4="accent4" accent5="accent5" accent6="accent6" hlink="hlink" folHlink="folHlink"/>
  <p:sldLayoutIdLst>
    <p:sldLayoutId id="2147488051" r:id="rId1"/>
    <p:sldLayoutId id="2147488052" r:id="rId2"/>
    <p:sldLayoutId id="2147488053" r:id="rId3"/>
    <p:sldLayoutId id="2147488054" r:id="rId4"/>
    <p:sldLayoutId id="2147488055" r:id="rId5"/>
    <p:sldLayoutId id="2147488056" r:id="rId6"/>
    <p:sldLayoutId id="2147488057" r:id="rId7"/>
    <p:sldLayoutId id="2147488058" r:id="rId8"/>
    <p:sldLayoutId id="2147488059" r:id="rId9"/>
    <p:sldLayoutId id="2147488060" r:id="rId10"/>
    <p:sldLayoutId id="2147488061" r:id="rId11"/>
    <p:sldLayoutId id="214748806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878423446"/>
      </p:ext>
    </p:extLst>
  </p:cSld>
  <p:clrMap bg1="lt1" tx1="dk1" bg2="lt2" tx2="dk2" accent1="accent1" accent2="accent2" accent3="accent3" accent4="accent4" accent5="accent5" accent6="accent6" hlink="hlink" folHlink="folHlink"/>
  <p:sldLayoutIdLst>
    <p:sldLayoutId id="2147488064" r:id="rId1"/>
    <p:sldLayoutId id="2147488065" r:id="rId2"/>
    <p:sldLayoutId id="2147488066" r:id="rId3"/>
    <p:sldLayoutId id="2147488067" r:id="rId4"/>
    <p:sldLayoutId id="2147488068" r:id="rId5"/>
    <p:sldLayoutId id="2147488069" r:id="rId6"/>
    <p:sldLayoutId id="2147488070" r:id="rId7"/>
    <p:sldLayoutId id="2147488071" r:id="rId8"/>
    <p:sldLayoutId id="2147488072" r:id="rId9"/>
    <p:sldLayoutId id="2147488073" r:id="rId10"/>
    <p:sldLayoutId id="2147488074" r:id="rId11"/>
    <p:sldLayoutId id="214748807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92129211"/>
      </p:ext>
    </p:extLst>
  </p:cSld>
  <p:clrMap bg1="lt1" tx1="dk1" bg2="lt2" tx2="dk2" accent1="accent1" accent2="accent2" accent3="accent3" accent4="accent4" accent5="accent5" accent6="accent6" hlink="hlink" folHlink="folHlink"/>
  <p:sldLayoutIdLst>
    <p:sldLayoutId id="2147488089" r:id="rId1"/>
    <p:sldLayoutId id="2147488090" r:id="rId2"/>
    <p:sldLayoutId id="2147488091" r:id="rId3"/>
    <p:sldLayoutId id="2147488092" r:id="rId4"/>
    <p:sldLayoutId id="2147488093" r:id="rId5"/>
    <p:sldLayoutId id="2147488094" r:id="rId6"/>
    <p:sldLayoutId id="2147488095" r:id="rId7"/>
    <p:sldLayoutId id="2147488096" r:id="rId8"/>
    <p:sldLayoutId id="2147488097" r:id="rId9"/>
    <p:sldLayoutId id="2147488098" r:id="rId10"/>
    <p:sldLayoutId id="2147488099" r:id="rId11"/>
    <p:sldLayoutId id="214748810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741370012"/>
      </p:ext>
    </p:extLst>
  </p:cSld>
  <p:clrMap bg1="lt1" tx1="dk1" bg2="lt2" tx2="dk2" accent1="accent1" accent2="accent2" accent3="accent3" accent4="accent4" accent5="accent5" accent6="accent6" hlink="hlink" folHlink="folHlink"/>
  <p:sldLayoutIdLst>
    <p:sldLayoutId id="2147488102" r:id="rId1"/>
    <p:sldLayoutId id="2147488103" r:id="rId2"/>
    <p:sldLayoutId id="2147488104" r:id="rId3"/>
    <p:sldLayoutId id="2147488105" r:id="rId4"/>
    <p:sldLayoutId id="2147488106" r:id="rId5"/>
    <p:sldLayoutId id="2147488107" r:id="rId6"/>
    <p:sldLayoutId id="2147488108" r:id="rId7"/>
    <p:sldLayoutId id="2147488109" r:id="rId8"/>
    <p:sldLayoutId id="2147488110" r:id="rId9"/>
    <p:sldLayoutId id="2147488111" r:id="rId10"/>
    <p:sldLayoutId id="2147488112" r:id="rId11"/>
    <p:sldLayoutId id="21474881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94989613"/>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81852700"/>
      </p:ext>
    </p:extLst>
  </p:cSld>
  <p:clrMap bg1="lt1" tx1="dk1" bg2="lt2" tx2="dk2" accent1="accent1" accent2="accent2" accent3="accent3" accent4="accent4" accent5="accent5" accent6="accent6" hlink="hlink" folHlink="folHlink"/>
  <p:sldLayoutIdLst>
    <p:sldLayoutId id="2147488128" r:id="rId1"/>
    <p:sldLayoutId id="2147488129" r:id="rId2"/>
    <p:sldLayoutId id="2147488130" r:id="rId3"/>
    <p:sldLayoutId id="2147488131" r:id="rId4"/>
    <p:sldLayoutId id="2147488132" r:id="rId5"/>
    <p:sldLayoutId id="2147488133" r:id="rId6"/>
    <p:sldLayoutId id="2147488134" r:id="rId7"/>
    <p:sldLayoutId id="2147488135" r:id="rId8"/>
    <p:sldLayoutId id="2147488136" r:id="rId9"/>
    <p:sldLayoutId id="2147488137" r:id="rId10"/>
    <p:sldLayoutId id="2147488138"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4035824772"/>
      </p:ext>
    </p:extLst>
  </p:cSld>
  <p:clrMap bg1="lt1" tx1="dk1" bg2="lt2" tx2="dk2" accent1="accent1" accent2="accent2" accent3="accent3" accent4="accent4" accent5="accent5" accent6="accent6" hlink="hlink" folHlink="folHlink"/>
  <p:sldLayoutIdLst>
    <p:sldLayoutId id="2147488153" r:id="rId1"/>
    <p:sldLayoutId id="2147488154" r:id="rId2"/>
    <p:sldLayoutId id="2147488155" r:id="rId3"/>
    <p:sldLayoutId id="2147488156" r:id="rId4"/>
    <p:sldLayoutId id="2147488157" r:id="rId5"/>
    <p:sldLayoutId id="2147488158" r:id="rId6"/>
    <p:sldLayoutId id="2147488159" r:id="rId7"/>
    <p:sldLayoutId id="2147488160" r:id="rId8"/>
    <p:sldLayoutId id="2147488161" r:id="rId9"/>
    <p:sldLayoutId id="2147488162" r:id="rId10"/>
    <p:sldLayoutId id="21474881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latin typeface="Tahoma"/>
            </a:endParaRPr>
          </a:p>
        </p:txBody>
      </p:sp>
    </p:spTree>
    <p:extLst>
      <p:ext uri="{BB962C8B-B14F-4D97-AF65-F5344CB8AC3E}">
        <p14:creationId xmlns:p14="http://schemas.microsoft.com/office/powerpoint/2010/main" val="4254399577"/>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 id="2147488174" r:id="rId10"/>
    <p:sldLayoutId id="214748817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2695229678"/>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8556464"/>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12376025"/>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ＭＳ Ｐゴシック" charset="0"/>
                <a:cs typeface="ＭＳ Ｐゴシック" charset="0"/>
              </a:rPr>
              <a:pPr eaLnBrk="1" fontAlgn="auto" hangingPunct="1">
                <a:spcBef>
                  <a:spcPts val="0"/>
                </a:spcBef>
                <a:spcAft>
                  <a:spcPts val="0"/>
                </a:spcAft>
              </a:pPr>
              <a:t>‹#›</a:t>
            </a:fld>
            <a:endParaRPr lang="en-US" altLang="en-US">
              <a:solidFill>
                <a:srgbClr val="000000"/>
              </a:solidFill>
              <a:ea typeface="ＭＳ Ｐゴシック" charset="0"/>
              <a:cs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591475840"/>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eaLnBrk="1" fontAlgn="auto" hangingPunct="1">
              <a:spcBef>
                <a:spcPts val="0"/>
              </a:spcBef>
              <a:spcAft>
                <a:spcPts val="0"/>
              </a:spcAft>
            </a:pPr>
            <a:fld id="{6F400BD0-49BF-48FC-8114-37C1D4F5AB3D}" type="slidenum">
              <a:rPr lang="en-US" altLang="en-US">
                <a:solidFill>
                  <a:srgbClr val="000000"/>
                </a:solidFill>
                <a:ea typeface=""/>
              </a:rPr>
              <a:pPr defTabSz="914259"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1827275"/>
      </p:ext>
    </p:extLst>
  </p:cSld>
  <p:clrMap bg1="lt1" tx1="dk1" bg2="lt2" tx2="dk2" accent1="accent1" accent2="accent2" accent3="accent3" accent4="accent4" accent5="accent5" accent6="accent6" hlink="hlink" folHlink="folHlink"/>
  <p:sldLayoutIdLst>
    <p:sldLayoutId id="2147488278" r:id="rId1"/>
    <p:sldLayoutId id="2147488279" r:id="rId2"/>
    <p:sldLayoutId id="2147488280" r:id="rId3"/>
    <p:sldLayoutId id="2147488281" r:id="rId4"/>
    <p:sldLayoutId id="2147488282" r:id="rId5"/>
    <p:sldLayoutId id="2147488283" r:id="rId6"/>
    <p:sldLayoutId id="2147488284" r:id="rId7"/>
    <p:sldLayoutId id="2147488285" r:id="rId8"/>
    <p:sldLayoutId id="2147488286" r:id="rId9"/>
    <p:sldLayoutId id="2147488287" r:id="rId10"/>
    <p:sldLayoutId id="2147488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457200" eaLnBrk="1" fontAlgn="auto" hangingPunct="1">
              <a:spcBef>
                <a:spcPts val="0"/>
              </a:spcBef>
              <a:spcAft>
                <a:spcPts val="0"/>
              </a:spcAft>
              <a:defRPr/>
            </a:pPr>
            <a:endParaRPr lang="en-US">
              <a:solidFill>
                <a:srgbClr val="000000"/>
              </a:solidFill>
              <a:latin typeface="Tahoma"/>
              <a:ea typeface=""/>
            </a:endParaRP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BE9CF4-FEF8-6C4E-93E0-DBB5FD807A09}" type="slidenum">
              <a:rPr lang="en-US" smtClean="0">
                <a:solidFill>
                  <a:srgbClr val="000000">
                    <a:tint val="75000"/>
                  </a:srgbClr>
                </a:solidFill>
                <a:latin typeface="Tahoma"/>
                <a:ea typeface=""/>
              </a:rPr>
              <a:pPr defTabSz="457200" eaLnBrk="1" fontAlgn="auto" hangingPunct="1">
                <a:spcBef>
                  <a:spcPts val="0"/>
                </a:spcBef>
                <a:spcAft>
                  <a:spcPts val="0"/>
                </a:spcAft>
              </a:pPr>
              <a:t>‹#›</a:t>
            </a:fld>
            <a:endParaRPr lang="en-US">
              <a:solidFill>
                <a:srgbClr val="000000">
                  <a:tint val="75000"/>
                </a:srgbClr>
              </a:solidFill>
              <a:latin typeface="Tahoma"/>
              <a:ea typeface=""/>
            </a:endParaRPr>
          </a:p>
        </p:txBody>
      </p:sp>
    </p:spTree>
    <p:extLst>
      <p:ext uri="{BB962C8B-B14F-4D97-AF65-F5344CB8AC3E}">
        <p14:creationId xmlns:p14="http://schemas.microsoft.com/office/powerpoint/2010/main" val="3275704331"/>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200">
          <a:solidFill>
            <a:schemeClr val="tx1"/>
          </a:solidFill>
          <a:latin typeface="Perpetua"/>
          <a:ea typeface="+mn-ea"/>
          <a:cs typeface="Perpetua"/>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800">
          <a:solidFill>
            <a:schemeClr val="tx1"/>
          </a:solidFill>
          <a:latin typeface="Perpetua"/>
          <a:cs typeface="Perpetua"/>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800">
          <a:solidFill>
            <a:schemeClr val="tx1"/>
          </a:solidFill>
          <a:latin typeface="Perpetua"/>
          <a:cs typeface="Perpetua"/>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400">
          <a:solidFill>
            <a:schemeClr val="tx1"/>
          </a:solidFill>
          <a:latin typeface="Perpetua"/>
          <a:cs typeface="Perpetua"/>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Perpetua"/>
          <a:cs typeface="Perpetua"/>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eaLnBrk="1" fontAlgn="auto" hangingPunct="1">
              <a:spcBef>
                <a:spcPts val="0"/>
              </a:spcBef>
              <a:spcAft>
                <a:spcPts val="0"/>
              </a:spcAft>
            </a:pPr>
            <a:fld id="{6F400BD0-49BF-48FC-8114-37C1D4F5AB3D}" type="slidenum">
              <a:rPr lang="en-US" altLang="en-US" smtClean="0">
                <a:solidFill>
                  <a:srgbClr val="000000"/>
                </a:solidFill>
                <a:ea typeface=""/>
              </a:rPr>
              <a:pPr defTabSz="914165"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eaLnBrk="1" fontAlgn="auto" hangingPunct="1">
              <a:spcBef>
                <a:spcPts val="0"/>
              </a:spcBef>
              <a:spcAft>
                <a:spcPts val="0"/>
              </a:spcAft>
              <a:defRPr/>
            </a:pPr>
            <a:endParaRPr lang="en-US">
              <a:solidFill>
                <a:srgbClr val="000000"/>
              </a:solidFill>
              <a:latin typeface="Tahoma"/>
              <a:ea typeface=""/>
            </a:endParaRPr>
          </a:p>
        </p:txBody>
      </p:sp>
    </p:spTree>
    <p:extLst>
      <p:ext uri="{BB962C8B-B14F-4D97-AF65-F5344CB8AC3E}">
        <p14:creationId xmlns:p14="http://schemas.microsoft.com/office/powerpoint/2010/main" val="265084684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54713066"/>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76313748"/>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 id="214748849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13023667"/>
      </p:ext>
    </p:extLst>
  </p:cSld>
  <p:clrMap bg1="lt1" tx1="dk1" bg2="lt2" tx2="dk2" accent1="accent1" accent2="accent2" accent3="accent3" accent4="accent4" accent5="accent5" accent6="accent6" hlink="hlink" folHlink="folHlink"/>
  <p:sldLayoutIdLst>
    <p:sldLayoutId id="2147488500" r:id="rId1"/>
    <p:sldLayoutId id="2147488501" r:id="rId2"/>
    <p:sldLayoutId id="2147488502" r:id="rId3"/>
    <p:sldLayoutId id="2147488503" r:id="rId4"/>
    <p:sldLayoutId id="2147488504" r:id="rId5"/>
    <p:sldLayoutId id="2147488505" r:id="rId6"/>
    <p:sldLayoutId id="2147488506" r:id="rId7"/>
    <p:sldLayoutId id="2147488507" r:id="rId8"/>
    <p:sldLayoutId id="2147488508" r:id="rId9"/>
    <p:sldLayoutId id="2147488509" r:id="rId10"/>
    <p:sldLayoutId id="2147488510" r:id="rId11"/>
    <p:sldLayoutId id="214748851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9943817"/>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0001896"/>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 id="2147488528" r:id="rId4"/>
    <p:sldLayoutId id="2147488529" r:id="rId5"/>
    <p:sldLayoutId id="2147488530" r:id="rId6"/>
    <p:sldLayoutId id="2147488531" r:id="rId7"/>
    <p:sldLayoutId id="2147488532" r:id="rId8"/>
    <p:sldLayoutId id="2147488533" r:id="rId9"/>
    <p:sldLayoutId id="2147488534" r:id="rId10"/>
    <p:sldLayoutId id="21474885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6309946"/>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477721"/>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7/2/18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2563559691"/>
      </p:ext>
    </p:extLst>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271416"/>
      </p:ext>
    </p:extLst>
  </p:cSld>
  <p:clrMap bg1="lt1" tx1="dk1" bg2="lt2" tx2="dk2" accent1="accent1" accent2="accent2" accent3="accent3" accent4="accent4" accent5="accent5" accent6="accent6" hlink="hlink" folHlink="folHlink"/>
  <p:sldLayoutIdLst>
    <p:sldLayoutId id="2147488593" r:id="rId1"/>
    <p:sldLayoutId id="2147488594" r:id="rId2"/>
    <p:sldLayoutId id="2147488595" r:id="rId3"/>
    <p:sldLayoutId id="2147488596" r:id="rId4"/>
    <p:sldLayoutId id="2147488597" r:id="rId5"/>
    <p:sldLayoutId id="2147488598" r:id="rId6"/>
    <p:sldLayoutId id="214748859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96C65B-3C59-4ED5-9C7F-730621DD0788}" type="datetime1">
              <a:rPr lang="en-US" smtClean="0">
                <a:solidFill>
                  <a:prstClr val="black">
                    <a:tint val="75000"/>
                  </a:prstClr>
                </a:solidFill>
              </a:rPr>
              <a:pPr>
                <a:defRPr/>
              </a:pPr>
              <a:t>7/2/18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3047509"/>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7/2/18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547699354"/>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979489"/>
      </p:ext>
    </p:extLst>
  </p:cSld>
  <p:clrMap bg1="lt1" tx1="dk1" bg2="lt2" tx2="dk2" accent1="accent1" accent2="accent2" accent3="accent3" accent4="accent4" accent5="accent5" accent6="accent6" hlink="hlink" folHlink="folHlink"/>
  <p:sldLayoutIdLst>
    <p:sldLayoutId id="2147488625" r:id="rId1"/>
    <p:sldLayoutId id="21474886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7.xml"/><Relationship Id="rId1" Type="http://schemas.openxmlformats.org/officeDocument/2006/relationships/slideLayout" Target="../slideLayouts/slideLayout640.xml"/><Relationship Id="rId5" Type="http://schemas.openxmlformats.org/officeDocument/2006/relationships/hyperlink" Target="http://mrfast.sourceforge.net/" TargetMode="External"/><Relationship Id="rId4" Type="http://schemas.openxmlformats.org/officeDocument/2006/relationships/image" Target="../media/image39.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8" Type="http://schemas.openxmlformats.org/officeDocument/2006/relationships/hyperlink" Target="http://www.techspot.com/news/61090-researchers-publish-first-large-scale-field-ssd-reliability.html" TargetMode="External"/><Relationship Id="rId3" Type="http://schemas.openxmlformats.org/officeDocument/2006/relationships/hyperlink" Target="http://www.sigmetrics.org/sigmetrics2015/" TargetMode="External"/><Relationship Id="rId7" Type="http://schemas.openxmlformats.org/officeDocument/2006/relationships/hyperlink" Target="http://www.theregister.co.uk/2015/06/22/facebook_reveals_ssd_failure_rate_trough/" TargetMode="External"/><Relationship Id="rId2" Type="http://schemas.openxmlformats.org/officeDocument/2006/relationships/hyperlink" Target="https://people.inf.ethz.ch/omutlu/pub/flash-memory-failures-in-the-field-at-facebook_sigmetrics15.pdf" TargetMode="External"/><Relationship Id="rId1" Type="http://schemas.openxmlformats.org/officeDocument/2006/relationships/slideLayout" Target="../slideLayouts/slideLayout13.xml"/><Relationship Id="rId6" Type="http://schemas.openxmlformats.org/officeDocument/2006/relationships/hyperlink" Target="http://www.zdnet.com/article/facebooks-ssd-experience/" TargetMode="External"/><Relationship Id="rId5" Type="http://schemas.openxmlformats.org/officeDocument/2006/relationships/hyperlink" Target="https://people.inf.ethz.ch/omutlu/pub/flash-memory-failures-in-the-field-at-facebook_sigmetrics15-talk.pdf" TargetMode="External"/><Relationship Id="rId10" Type="http://schemas.openxmlformats.org/officeDocument/2006/relationships/image" Target="../media/image100.png"/><Relationship Id="rId4" Type="http://schemas.openxmlformats.org/officeDocument/2006/relationships/hyperlink" Target="https://people.inf.ethz.ch/omutlu/pub/flash-memory-failures-in-the-field-at-facebook_sigmetrics15-talk.pptx" TargetMode="External"/><Relationship Id="rId9" Type="http://schemas.openxmlformats.org/officeDocument/2006/relationships/hyperlink" Target="http://techreport.com/news/28519/facebook-ssd-reliability-study-shows-early-burnouts"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people.inf.ethz.ch/omutlu/pub/flash-memory-programming-vulnerabilities_hpca17.pdf" TargetMode="External"/><Relationship Id="rId2" Type="http://schemas.openxmlformats.org/officeDocument/2006/relationships/image" Target="../media/image101.emf"/><Relationship Id="rId1" Type="http://schemas.openxmlformats.org/officeDocument/2006/relationships/slideLayout" Target="../slideLayouts/slideLayout260.xml"/></Relationships>
</file>

<file path=ppt/slides/_rels/slide106.xml.rels><?xml version="1.0" encoding="UTF-8" standalone="yes"?>
<Relationships xmlns="http://schemas.openxmlformats.org/package/2006/relationships"><Relationship Id="rId8" Type="http://schemas.openxmlformats.org/officeDocument/2006/relationships/hyperlink" Target="https://people.inf.ethz.ch/omutlu/pub/heatwatch-3D-nand-errors-and-self-recovery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heatwatch-3D-nand-errors-and-self-recovery_hpca18_lightning-talk.pptx" TargetMode="External"/><Relationship Id="rId2" Type="http://schemas.openxmlformats.org/officeDocument/2006/relationships/hyperlink" Target="https://people.inf.ethz.ch/omutlu/pub/heatwatch-3D-nand-errors-and-self-recovery_hpca18.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heatwatch-3D-nand-errors-and-self-recovery_hpca18_talk.pdf" TargetMode="External"/><Relationship Id="rId5" Type="http://schemas.openxmlformats.org/officeDocument/2006/relationships/hyperlink" Target="https://people.inf.ethz.ch/omutlu/pub/heatwatch-3D-nand-errors-and-self-recovery_hpca18_talk.pptx" TargetMode="External"/><Relationship Id="rId4" Type="http://schemas.openxmlformats.org/officeDocument/2006/relationships/hyperlink" Target="https://www.youtube.com/watch?v=7ZpGozzEVpY&amp;feature=youtu.be" TargetMode="External"/><Relationship Id="rId9"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hyperlink" Target="https://people.inf.ethz.ch/omutlu/pub/3D-NAND-flash-lifetime-early-retention-loss-and-process-variation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260.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2" Type="http://schemas.openxmlformats.org/officeDocument/2006/relationships/hyperlink" Target="http://proceedingsoftheieee.ieee.org/" TargetMode="External"/><Relationship Id="rId1" Type="http://schemas.openxmlformats.org/officeDocument/2006/relationships/slideLayout" Target="../slideLayouts/slideLayout26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77.xml"/><Relationship Id="rId4"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6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mrfast.sourceforge.net/" TargetMode="External"/><Relationship Id="rId1" Type="http://schemas.openxmlformats.org/officeDocument/2006/relationships/slideLayout" Target="../slideLayouts/slideLayout6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8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8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86.xml"/></Relationships>
</file>

<file path=ppt/slides/_rels/slide1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86.xml"/><Relationship Id="rId4" Type="http://schemas.openxmlformats.org/officeDocument/2006/relationships/chart" Target="../charts/chart7.xml"/></Relationships>
</file>

<file path=ppt/slides/_rels/slide1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78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136.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1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34.xml"/><Relationship Id="rId1" Type="http://schemas.openxmlformats.org/officeDocument/2006/relationships/slideLayout" Target="../slideLayouts/slideLayout792.xml"/></Relationships>
</file>

<file path=ppt/slides/_rels/slide138.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sigmetrics.org/sigmetrics2016/" TargetMode="External"/><Relationship Id="rId7" Type="http://schemas.openxmlformats.org/officeDocument/2006/relationships/image" Target="../media/image11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4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0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0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03.xml"/></Relationships>
</file>

<file path=ppt/slides/_rels/slide14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8.xml"/><Relationship Id="rId1" Type="http://schemas.openxmlformats.org/officeDocument/2006/relationships/slideLayout" Target="../slideLayouts/slideLayout803.xml"/><Relationship Id="rId4" Type="http://schemas.openxmlformats.org/officeDocument/2006/relationships/chart" Target="../charts/chart14.xml"/></Relationships>
</file>

<file path=ppt/slides/_rels/slide144.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03.xml"/><Relationship Id="rId4" Type="http://schemas.openxmlformats.org/officeDocument/2006/relationships/image" Target="../media/image11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0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82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1.xml"/><Relationship Id="rId1" Type="http://schemas.openxmlformats.org/officeDocument/2006/relationships/slideLayout" Target="../slideLayouts/slideLayout821.xml"/></Relationships>
</file>

<file path=ppt/slides/_rels/slide14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2.xml"/><Relationship Id="rId1" Type="http://schemas.openxmlformats.org/officeDocument/2006/relationships/slideLayout" Target="../slideLayouts/slideLayout821.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3.xml"/><Relationship Id="rId1" Type="http://schemas.openxmlformats.org/officeDocument/2006/relationships/vmlDrawing" Target="../drawings/vmlDrawing2.vml"/><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oleObject" Target="../embeddings/oleObject3.bin"/></Relationships>
</file>

<file path=ppt/slides/_rels/slide150.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83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3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3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3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3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3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0.xml"/><Relationship Id="rId1" Type="http://schemas.openxmlformats.org/officeDocument/2006/relationships/slideLayout" Target="../slideLayouts/slideLayout832.xml"/></Relationships>
</file>

<file path=ppt/slides/_rels/slide16.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3.jpg"/><Relationship Id="rId2" Type="http://schemas.openxmlformats.org/officeDocument/2006/relationships/notesSlide" Target="../notesSlides/notesSlide51.xml"/><Relationship Id="rId1" Type="http://schemas.openxmlformats.org/officeDocument/2006/relationships/slideLayout" Target="../slideLayouts/slideLayout83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161.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2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5.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12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png"/><Relationship Id="rId1" Type="http://schemas.openxmlformats.org/officeDocument/2006/relationships/slideLayout" Target="../slideLayouts/slideLayout260.xml"/></Relationships>
</file>

<file path=ppt/slides/_rels/slide1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8.png"/><Relationship Id="rId1" Type="http://schemas.openxmlformats.org/officeDocument/2006/relationships/slideLayout" Target="../slideLayouts/slideLayout260.xml"/><Relationship Id="rId6" Type="http://schemas.openxmlformats.org/officeDocument/2006/relationships/image" Target="../media/image129.tiff"/><Relationship Id="rId5" Type="http://schemas.openxmlformats.org/officeDocument/2006/relationships/image" Target="../media/image12.jpeg"/><Relationship Id="rId4" Type="http://schemas.openxmlformats.org/officeDocument/2006/relationships/image" Target="../media/image16.png"/></Relationships>
</file>

<file path=ppt/slides/_rels/slide1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60.xml"/></Relationships>
</file>

<file path=ppt/slides/_rels/slide1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60.xml"/></Relationships>
</file>

<file path=ppt/slides/_rels/slide177.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83.xml"/><Relationship Id="rId5" Type="http://schemas.openxmlformats.org/officeDocument/2006/relationships/image" Target="../media/image131.tiff"/><Relationship Id="rId4" Type="http://schemas.openxmlformats.org/officeDocument/2006/relationships/hyperlink" Target="https://people.inf.ethz.ch/omutlu/pub/mutlu_hpca03_talk.pdf" TargetMode="External"/></Relationships>
</file>

<file path=ppt/slides/_rels/slide178.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571.xml"/></Relationships>
</file>

<file path=ppt/slides/_rels/slide179.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571.xml"/></Relationships>
</file>

<file path=ppt/slides/_rels/slide18.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arxiv.org/pdf/1711.01177.pdf"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1.png"/><Relationship Id="rId1" Type="http://schemas.openxmlformats.org/officeDocument/2006/relationships/slideLayout" Target="../slideLayouts/slideLayout260.xml"/></Relationships>
</file>

<file path=ppt/slides/_rels/slide18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36.tiff"/></Relationships>
</file>

<file path=ppt/slides/_rels/slide18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03.xml"/><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0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3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5.xml"/></Relationships>
</file>

<file path=ppt/slides/_rels/slide19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14.xml"/></Relationships>
</file>

<file path=ppt/slides/_rels/slide19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4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47.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44.tiff"/><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0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303.xml"/></Relationships>
</file>

<file path=ppt/slides/_rels/slide204.xml.rels><?xml version="1.0" encoding="UTF-8" standalone="yes"?>
<Relationships xmlns="http://schemas.openxmlformats.org/package/2006/relationships"><Relationship Id="rId2" Type="http://schemas.openxmlformats.org/officeDocument/2006/relationships/image" Target="../media/image146.tiff"/><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47.tiff"/><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207.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4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60.xml"/><Relationship Id="rId6" Type="http://schemas.openxmlformats.org/officeDocument/2006/relationships/chart" Target="../charts/chart19.xml"/><Relationship Id="rId5" Type="http://schemas.openxmlformats.org/officeDocument/2006/relationships/image" Target="../media/image155.png"/><Relationship Id="rId4" Type="http://schemas.openxmlformats.org/officeDocument/2006/relationships/image" Target="../media/image154.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1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36.xml"/></Relationships>
</file>

<file path=ppt/slides/_rels/slide2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36.xml"/></Relationships>
</file>

<file path=ppt/slides/_rels/slide2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3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1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336.xml"/></Relationships>
</file>

<file path=ppt/slides/_rels/slide22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403.xml"/></Relationships>
</file>

<file path=ppt/slides/_rels/slide22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36.xml"/></Relationships>
</file>

<file path=ppt/slides/_rels/slide223.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36.tiff"/></Relationships>
</file>

<file path=ppt/slides/_rels/slide225.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1.jpg"/><Relationship Id="rId2" Type="http://schemas.openxmlformats.org/officeDocument/2006/relationships/image" Target="../media/image157.png"/><Relationship Id="rId1" Type="http://schemas.openxmlformats.org/officeDocument/2006/relationships/slideLayout" Target="../slideLayouts/slideLayout716.xml"/><Relationship Id="rId6" Type="http://schemas.openxmlformats.org/officeDocument/2006/relationships/image" Target="../media/image160.png"/><Relationship Id="rId5" Type="http://schemas.openxmlformats.org/officeDocument/2006/relationships/image" Target="../media/image1.png"/><Relationship Id="rId4" Type="http://schemas.openxmlformats.org/officeDocument/2006/relationships/image" Target="../media/image159.png"/></Relationships>
</file>

<file path=ppt/slides/_rels/slide2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5.png"/><Relationship Id="rId2" Type="http://schemas.openxmlformats.org/officeDocument/2006/relationships/notesSlide" Target="../notesSlides/notesSlide53.xml"/><Relationship Id="rId1" Type="http://schemas.openxmlformats.org/officeDocument/2006/relationships/slideLayout" Target="../slideLayouts/slideLayout71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2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png"/><Relationship Id="rId7" Type="http://schemas.openxmlformats.org/officeDocument/2006/relationships/image" Target="../media/image169.png"/><Relationship Id="rId2" Type="http://schemas.openxmlformats.org/officeDocument/2006/relationships/notesSlide" Target="../notesSlides/notesSlide54.xml"/><Relationship Id="rId1" Type="http://schemas.openxmlformats.org/officeDocument/2006/relationships/slideLayout" Target="../slideLayouts/slideLayout71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17.xml"/></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image" Target="../media/image160.png"/><Relationship Id="rId7"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1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3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36.tiff"/></Relationships>
</file>

<file path=ppt/slides/_rels/slide23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36.xml"/></Relationships>
</file>

<file path=ppt/slides/_rels/slide23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73.png"/></Relationships>
</file>

<file path=ppt/slides/_rels/slide23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23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76.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03.xml"/><Relationship Id="rId6" Type="http://schemas.openxmlformats.org/officeDocument/2006/relationships/image" Target="../media/image177.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23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24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76.png"/></Relationships>
</file>

<file path=ppt/slides/_rels/slide24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78.png"/></Relationships>
</file>

<file path=ppt/slides/_rels/slide24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3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4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251.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73.png"/></Relationships>
</file>

<file path=ppt/slides/_rels/slide25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255.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256.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82.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github.com/CMU-SAFARI/ramulator" TargetMode="Externa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59.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84.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81.xml"/><Relationship Id="rId4" Type="http://schemas.openxmlformats.org/officeDocument/2006/relationships/image" Target="../media/image50.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26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60.xml"/></Relationships>
</file>

<file path=ppt/slides/_rels/slide2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60.xml"/></Relationships>
</file>

<file path=ppt/slides/_rels/slide26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60.xml"/><Relationship Id="rId4" Type="http://schemas.openxmlformats.org/officeDocument/2006/relationships/image" Target="../media/image187.png"/></Relationships>
</file>

<file path=ppt/slides/_rels/slide26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36.xml"/></Relationships>
</file>

<file path=ppt/slides/_rels/slide2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36.xml"/></Relationships>
</file>

<file path=ppt/slides/_rels/slide26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60.xml"/></Relationships>
</file>

<file path=ppt/slides/_rels/slide26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60.xml"/></Relationships>
</file>

<file path=ppt/slides/_rels/slide26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548.xml"/></Relationships>
</file>

<file path=ppt/slides/_rels/slide26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1.png"/><Relationship Id="rId1" Type="http://schemas.openxmlformats.org/officeDocument/2006/relationships/slideLayout" Target="../slideLayouts/slideLayout81.xml"/></Relationships>
</file>

<file path=ppt/slides/_rels/slide2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48.xml"/></Relationships>
</file>

<file path=ppt/slides/_rels/slide2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48.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arxiv.org/pdf/1706.08642" TargetMode="External"/><Relationship Id="rId1" Type="http://schemas.openxmlformats.org/officeDocument/2006/relationships/slideLayout" Target="../slideLayouts/slideLayout314.xml"/></Relationships>
</file>

<file path=ppt/slides/_rels/slide27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arxiv.org/pdf/1802.00320.pdf" TargetMode="External"/><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99.png"/></Relationships>
</file>

<file path=ppt/slides/_rels/slide28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6.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8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774.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Q2soXY2Zi9OhoVQBXYFIZywZXCPl4M_"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www.ece.cmu.edu/~ece740/f13/doku.php?id=schedule" TargetMode="External"/><Relationship Id="rId14" Type="http://schemas.openxmlformats.org/officeDocument/2006/relationships/hyperlink" Target="http://www.ece.cmu.edu/~ece740/f15/doku.php?id=schedule"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774.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8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95.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8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95.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95.xml"/><Relationship Id="rId4" Type="http://schemas.openxmlformats.org/officeDocument/2006/relationships/image" Target="../media/image2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28.xml"/><Relationship Id="rId5" Type="http://schemas.openxmlformats.org/officeDocument/2006/relationships/image" Target="../media/image202.png"/><Relationship Id="rId4" Type="http://schemas.openxmlformats.org/officeDocument/2006/relationships/hyperlink" Target="https://people.inf.ethz.ch/omutlu/projects.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36.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4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65.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6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3.xml"/><Relationship Id="rId1" Type="http://schemas.openxmlformats.org/officeDocument/2006/relationships/slideLayout" Target="../slideLayouts/slideLayout49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503.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503.xml"/><Relationship Id="rId4" Type="http://schemas.openxmlformats.org/officeDocument/2006/relationships/image" Target="../media/image76.jpg"/></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503.xml"/><Relationship Id="rId4" Type="http://schemas.openxmlformats.org/officeDocument/2006/relationships/image" Target="../media/image76.jpg"/></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7.xml"/><Relationship Id="rId1" Type="http://schemas.openxmlformats.org/officeDocument/2006/relationships/slideLayout" Target="../slideLayouts/slideLayout503.xml"/><Relationship Id="rId4" Type="http://schemas.openxmlformats.org/officeDocument/2006/relationships/image" Target="../media/image76.jp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14.xml"/><Relationship Id="rId6" Type="http://schemas.openxmlformats.org/officeDocument/2006/relationships/hyperlink" Target="https://github.com/CMU-SAFARI/rowhammer" TargetMode="External"/><Relationship Id="rId5" Type="http://schemas.openxmlformats.org/officeDocument/2006/relationships/image" Target="../media/image77.jpe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14.xml"/><Relationship Id="rId6" Type="http://schemas.openxmlformats.org/officeDocument/2006/relationships/hyperlink" Target="https://github.com/CMU-SAFARI/rowhammer" TargetMode="External"/><Relationship Id="rId5" Type="http://schemas.openxmlformats.org/officeDocument/2006/relationships/image" Target="../media/image77.jpe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14.xml"/><Relationship Id="rId6" Type="http://schemas.openxmlformats.org/officeDocument/2006/relationships/hyperlink" Target="https://github.com/CMU-SAFARI/rowhammer" TargetMode="External"/><Relationship Id="rId5" Type="http://schemas.openxmlformats.org/officeDocument/2006/relationships/image" Target="../media/image77.jpe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14.xml"/><Relationship Id="rId6" Type="http://schemas.openxmlformats.org/officeDocument/2006/relationships/hyperlink" Target="https://github.com/CMU-SAFARI/rowhammer" TargetMode="External"/><Relationship Id="rId5" Type="http://schemas.openxmlformats.org/officeDocument/2006/relationships/image" Target="../media/image77.jpe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14.xml"/><Relationship Id="rId6" Type="http://schemas.openxmlformats.org/officeDocument/2006/relationships/hyperlink" Target="https://github.com/CMU-SAFARI/rowhammer" TargetMode="External"/><Relationship Id="rId5" Type="http://schemas.openxmlformats.org/officeDocument/2006/relationships/image" Target="../media/image7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tiff"/><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3.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60.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60.xml"/><Relationship Id="rId5" Type="http://schemas.openxmlformats.org/officeDocument/2006/relationships/image" Target="../media/image83.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260.xml"/><Relationship Id="rId4" Type="http://schemas.openxmlformats.org/officeDocument/2006/relationships/hyperlink" Target="http://dl.acm.org/citation.cfm?doid=2872362.2872390"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xml"/><Relationship Id="rId7" Type="http://schemas.openxmlformats.org/officeDocument/2006/relationships/image" Target="../media/image32.emf"/><Relationship Id="rId2" Type="http://schemas.openxmlformats.org/officeDocument/2006/relationships/slideLayout" Target="../slideLayouts/slideLayout62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10" Type="http://schemas.openxmlformats.org/officeDocument/2006/relationships/image" Target="../media/image36.jpeg"/><Relationship Id="rId4" Type="http://schemas.openxmlformats.org/officeDocument/2006/relationships/image" Target="../media/image34.png"/><Relationship Id="rId9" Type="http://schemas.openxmlformats.org/officeDocument/2006/relationships/image" Target="../media/image33.emf"/></Relationships>
</file>

<file path=ppt/slides/_rels/slide80.xml.rels><?xml version="1.0" encoding="UTF-8" standalone="yes"?>
<Relationships xmlns="http://schemas.openxmlformats.org/package/2006/relationships"><Relationship Id="rId2" Type="http://schemas.openxmlformats.org/officeDocument/2006/relationships/hyperlink" Target="https://arxiv.org/pdf/1805.04956.pdf" TargetMode="External"/><Relationship Id="rId1" Type="http://schemas.openxmlformats.org/officeDocument/2006/relationships/slideLayout" Target="../slideLayouts/slideLayout260.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40.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40.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40.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5.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ndex.php?curid=30550950" TargetMode="External"/><Relationship Id="rId2" Type="http://schemas.openxmlformats.org/officeDocument/2006/relationships/image" Target="../media/image37.png"/><Relationship Id="rId1" Type="http://schemas.openxmlformats.org/officeDocument/2006/relationships/slideLayout" Target="../slideLayouts/slideLayout26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52.xml"/></Relationships>
</file>

<file path=ppt/slides/_rels/slide9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95.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6.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4.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84.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98.jpeg"/><Relationship Id="rId1" Type="http://schemas.openxmlformats.org/officeDocument/2006/relationships/slideLayout" Target="../slideLayouts/slideLayout260.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July 3, 2018</a:t>
            </a:r>
          </a:p>
          <a:p>
            <a:r>
              <a:rPr lang="en-US" sz="2200" dirty="0"/>
              <a:t>IOLTS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587624"/>
            <a:ext cx="8382000" cy="2201416"/>
          </a:xfrm>
        </p:spPr>
        <p:txBody>
          <a:bodyPr>
            <a:normAutofit fontScale="90000"/>
          </a:bodyPr>
          <a:lstStyle/>
          <a:p>
            <a:pPr algn="ctr"/>
            <a:r>
              <a:rPr lang="en-US" sz="4400" b="1" dirty="0"/>
              <a:t>Rethinking Memory System Design</a:t>
            </a:r>
            <a:br>
              <a:rPr lang="en-US" sz="4400" dirty="0"/>
            </a:br>
            <a:r>
              <a:rPr lang="en-US" sz="4400" dirty="0"/>
              <a:t>Robustness, Energy, Performance</a:t>
            </a:r>
            <a:br>
              <a:rPr lang="en-US" sz="4400" dirty="0"/>
            </a:br>
            <a:br>
              <a:rPr lang="en-US" sz="800" dirty="0"/>
            </a:b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291DF8D7-1B8D-E04F-905D-49754AD3DEC4}"/>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447696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Table Based Read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http://mrfast.sourceforge.net/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Alkan+,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"Personalized copy number and segmental duplication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maps using next-generation sequencing”</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rPr>
              <a:t>Nature Genetics 2009.</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9177089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817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101</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sz="3500" dirty="0">
                <a:solidFill>
                  <a:srgbClr val="006633"/>
                </a:solidFill>
              </a:rPr>
              <a:t>Understand and Model with Experiments (DRAM)</a:t>
            </a:r>
          </a:p>
        </p:txBody>
      </p:sp>
    </p:spTree>
    <p:extLst>
      <p:ext uri="{BB962C8B-B14F-4D97-AF65-F5344CB8AC3E}">
        <p14:creationId xmlns:p14="http://schemas.microsoft.com/office/powerpoint/2010/main" val="3538018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Virtex-II Pro</a:t>
              </a:r>
            </a:p>
            <a:p>
              <a:pPr algn="ctr">
                <a:defRPr/>
              </a:pPr>
              <a:r>
                <a:rPr lang="en-US" sz="1800" ker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a:solidFill>
                  <a:srgbClr val="FFFF00"/>
                </a:solidFill>
              </a:rPr>
              <a:t>Virtex-V FPGA</a:t>
            </a:r>
          </a:p>
          <a:p>
            <a:pPr algn="ctr">
              <a:defRPr/>
            </a:pPr>
            <a:r>
              <a:rPr lang="en-US" sz="1800" ker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dirty="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dirty="0">
                <a:solidFill>
                  <a:srgbClr val="FFFF00"/>
                </a:solidFill>
              </a:rPr>
              <a:t>1x-nm</a:t>
            </a:r>
          </a:p>
          <a:p>
            <a:pPr algn="ctr">
              <a:defRPr/>
            </a:pPr>
            <a:r>
              <a:rPr lang="en-US" sz="1800" kern="0" dirty="0">
                <a:solidFill>
                  <a:srgbClr val="FFFF00"/>
                </a:solidFill>
              </a:rPr>
              <a:t>NAND Flash</a:t>
            </a:r>
          </a:p>
        </p:txBody>
      </p:sp>
      <p:sp>
        <p:nvSpPr>
          <p:cNvPr id="61" name="Rectangle 60"/>
          <p:cNvSpPr/>
          <p:nvPr/>
        </p:nvSpPr>
        <p:spPr>
          <a:xfrm>
            <a:off x="-36512" y="5805264"/>
            <a:ext cx="6858001" cy="738664"/>
          </a:xfrm>
          <a:prstGeom prst="rect">
            <a:avLst/>
          </a:prstGeom>
        </p:spPr>
        <p:txBody>
          <a:bodyPr wrap="square">
            <a:spAutoFit/>
          </a:bodyPr>
          <a:lstStyle/>
          <a:p>
            <a:r>
              <a:rPr lang="en-US" sz="1400" dirty="0">
                <a:solidFill>
                  <a:srgbClr val="006633"/>
                </a:solidFill>
              </a:rPr>
              <a:t>[DATE 2012, ICCD 2012, DATE 2013, ITJ 2013, ICCD 2013, SIGMETRICS 2014, HPCA 2015, DSN 2015, MSST 2015, JSAC 2016, HPCA 2017, DFRWS 2017, </a:t>
            </a:r>
          </a:p>
          <a:p>
            <a:r>
              <a:rPr lang="en-US" sz="1400" dirty="0">
                <a:solidFill>
                  <a:srgbClr val="006633"/>
                </a:solidFill>
              </a:rPr>
              <a:t>PIEEE’17, HPCA’18]</a:t>
            </a:r>
            <a:endParaRPr lang="en-US" sz="1400" dirty="0">
              <a:solidFill>
                <a:srgbClr val="000000"/>
              </a:solidFill>
            </a:endParaRPr>
          </a:p>
        </p:txBody>
      </p:sp>
      <p:sp>
        <p:nvSpPr>
          <p:cNvPr id="5" name="TextBox 4"/>
          <p:cNvSpPr txBox="1"/>
          <p:nvPr/>
        </p:nvSpPr>
        <p:spPr>
          <a:xfrm>
            <a:off x="-19422" y="6496146"/>
            <a:ext cx="9332690" cy="307777"/>
          </a:xfrm>
          <a:prstGeom prst="rect">
            <a:avLst/>
          </a:prstGeom>
          <a:noFill/>
        </p:spPr>
        <p:txBody>
          <a:bodyPr wrap="none" rtlCol="0">
            <a:spAutoFit/>
          </a:bodyPr>
          <a:lstStyle/>
          <a:p>
            <a:r>
              <a:rPr lang="en-US" sz="1400" dirty="0">
                <a:solidFill>
                  <a:srgbClr val="000000"/>
                </a:solidFill>
              </a:rPr>
              <a:t>Cai+, “</a:t>
            </a:r>
            <a:r>
              <a:rPr lang="en-US" sz="1400" dirty="0">
                <a:solidFill>
                  <a:srgbClr val="0000FF"/>
                </a:solidFill>
              </a:rPr>
              <a:t>Error Characterization, Mitigation, and Recovery in Flash Memory Based Solid State Drives</a:t>
            </a:r>
            <a:r>
              <a:rPr lang="en-US" sz="1400" dirty="0">
                <a:solidFill>
                  <a:srgbClr val="000000"/>
                </a:solidFill>
              </a:rPr>
              <a:t>,” Proc. IEEE 2017.</a:t>
            </a:r>
          </a:p>
        </p:txBody>
      </p:sp>
    </p:spTree>
    <p:extLst>
      <p:ext uri="{BB962C8B-B14F-4D97-AF65-F5344CB8AC3E}">
        <p14:creationId xmlns:p14="http://schemas.microsoft.com/office/powerpoint/2010/main" val="148991883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Understanding Flash Memory Reliability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05" y="1219200"/>
            <a:ext cx="8453023" cy="5164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06939" y="1484784"/>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52681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575-181B-3C48-AC96-8F9C9DE9E980}"/>
              </a:ext>
            </a:extLst>
          </p:cNvPr>
          <p:cNvSpPr>
            <a:spLocks noGrp="1"/>
          </p:cNvSpPr>
          <p:nvPr>
            <p:ph type="title"/>
          </p:nvPr>
        </p:nvSpPr>
        <p:spPr/>
        <p:txBody>
          <a:bodyPr/>
          <a:lstStyle/>
          <a:p>
            <a:r>
              <a:rPr lang="en-US" dirty="0"/>
              <a:t>Understanding Flash Memory Reliability</a:t>
            </a:r>
          </a:p>
        </p:txBody>
      </p:sp>
      <p:sp>
        <p:nvSpPr>
          <p:cNvPr id="3" name="Content Placeholder 2">
            <a:extLst>
              <a:ext uri="{FF2B5EF4-FFF2-40B4-BE49-F238E27FC236}">
                <a16:creationId xmlns:a16="http://schemas.microsoft.com/office/drawing/2014/main" id="{2D441233-28C4-D14B-9D23-00386DE0C1F9}"/>
              </a:ext>
            </a:extLst>
          </p:cNvPr>
          <p:cNvSpPr>
            <a:spLocks noGrp="1"/>
          </p:cNvSpPr>
          <p:nvPr>
            <p:ph idx="1"/>
          </p:nvPr>
        </p:nvSpPr>
        <p:spPr>
          <a:xfrm>
            <a:off x="228600" y="1052736"/>
            <a:ext cx="8610600" cy="5195664"/>
          </a:xfrm>
        </p:spPr>
        <p:txBody>
          <a:bodyPr/>
          <a:lstStyle/>
          <a:p>
            <a:r>
              <a:rPr lang="en-US" sz="2000" dirty="0"/>
              <a:t>Justin Meza, </a:t>
            </a:r>
            <a:r>
              <a:rPr lang="en-US" sz="2000" dirty="0" err="1"/>
              <a:t>Qiang</a:t>
            </a:r>
            <a:r>
              <a:rPr lang="en-US" sz="2000" dirty="0"/>
              <a:t> Wu, Sanjeev Kumar, and </a:t>
            </a:r>
            <a:r>
              <a:rPr lang="en-US" sz="2000" u="sng" dirty="0"/>
              <a:t>Onur Mutlu</a:t>
            </a:r>
            <a:r>
              <a:rPr lang="en-US" sz="2000" dirty="0"/>
              <a:t>,</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a:t>
            </a:r>
          </a:p>
          <a:p>
            <a:pPr marL="0" indent="0">
              <a:buNone/>
            </a:pPr>
            <a:br>
              <a:rPr lang="en-US" sz="2000" dirty="0"/>
            </a:br>
            <a:endParaRPr lang="en-US" sz="2000" dirty="0"/>
          </a:p>
        </p:txBody>
      </p:sp>
      <p:sp>
        <p:nvSpPr>
          <p:cNvPr id="4" name="Slide Number Placeholder 3">
            <a:extLst>
              <a:ext uri="{FF2B5EF4-FFF2-40B4-BE49-F238E27FC236}">
                <a16:creationId xmlns:a16="http://schemas.microsoft.com/office/drawing/2014/main" id="{D976BA20-FA8B-1A44-849F-A9FFDE3D034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pic>
        <p:nvPicPr>
          <p:cNvPr id="5" name="Picture 4">
            <a:extLst>
              <a:ext uri="{FF2B5EF4-FFF2-40B4-BE49-F238E27FC236}">
                <a16:creationId xmlns:a16="http://schemas.microsoft.com/office/drawing/2014/main" id="{9985DE80-46FE-384D-A22A-647CFCF3BDC8}"/>
              </a:ext>
            </a:extLst>
          </p:cNvPr>
          <p:cNvPicPr>
            <a:picLocks noChangeAspect="1"/>
          </p:cNvPicPr>
          <p:nvPr/>
        </p:nvPicPr>
        <p:blipFill>
          <a:blip r:embed="rId10"/>
          <a:stretch>
            <a:fillRect/>
          </a:stretch>
        </p:blipFill>
        <p:spPr>
          <a:xfrm>
            <a:off x="0" y="4271678"/>
            <a:ext cx="9144000" cy="1461578"/>
          </a:xfrm>
          <a:prstGeom prst="rect">
            <a:avLst/>
          </a:prstGeom>
        </p:spPr>
      </p:pic>
    </p:spTree>
    <p:extLst>
      <p:ext uri="{BB962C8B-B14F-4D97-AF65-F5344CB8AC3E}">
        <p14:creationId xmlns:p14="http://schemas.microsoft.com/office/powerpoint/2010/main" val="197736310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NAND Flash Vulnerabilities </a:t>
            </a:r>
            <a:r>
              <a:rPr lang="en-US" sz="3200" b="1" dirty="0">
                <a:solidFill>
                  <a:srgbClr val="006633"/>
                </a:solidFill>
                <a:latin typeface="Garamond" charset="0"/>
                <a:ea typeface="ＭＳ Ｐゴシック" pitchFamily="-105" charset="-128"/>
                <a:cs typeface="ＭＳ Ｐゴシック" pitchFamily="-105" charset="-128"/>
              </a:rPr>
              <a:t>[HPCA’17]</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rotWithShape="1">
          <a:blip r:embed="rId2"/>
          <a:srcRect t="6317" b="32108"/>
          <a:stretch/>
        </p:blipFill>
        <p:spPr>
          <a:xfrm>
            <a:off x="35496" y="1052736"/>
            <a:ext cx="8969184" cy="4402008"/>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p:cNvSpPr txBox="1"/>
          <p:nvPr/>
        </p:nvSpPr>
        <p:spPr>
          <a:xfrm>
            <a:off x="0" y="5805264"/>
            <a:ext cx="9111662"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https://people.inf.ethz.ch/omutlu/pub/flash-memory-programming-vulnerabilities_hpca17.pdf</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7" name="TextBox 6"/>
          <p:cNvSpPr txBox="1"/>
          <p:nvPr/>
        </p:nvSpPr>
        <p:spPr>
          <a:xfrm>
            <a:off x="3538332" y="1009814"/>
            <a:ext cx="18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Tahoma"/>
                <a:ea typeface="+mn-ea"/>
                <a:cs typeface="+mn-cs"/>
              </a:rPr>
              <a:t>HPCA, Feb. </a:t>
            </a:r>
            <a:r>
              <a:rPr kumimoji="0" lang="en-US" sz="1800" b="0" i="1" u="none" strike="noStrike" kern="1200" cap="none" spc="0" normalizeH="0" baseline="0" noProof="0" dirty="0">
                <a:ln>
                  <a:noFill/>
                </a:ln>
                <a:solidFill>
                  <a:srgbClr val="FF0000"/>
                </a:solidFill>
                <a:effectLst/>
                <a:uLnTx/>
                <a:uFillTx/>
                <a:latin typeface="Tahoma"/>
                <a:ea typeface="+mn-ea"/>
                <a:cs typeface="+mn-cs"/>
              </a:rPr>
              <a:t>2017</a:t>
            </a:r>
          </a:p>
        </p:txBody>
      </p:sp>
    </p:spTree>
    <p:extLst>
      <p:ext uri="{BB962C8B-B14F-4D97-AF65-F5344CB8AC3E}">
        <p14:creationId xmlns:p14="http://schemas.microsoft.com/office/powerpoint/2010/main" val="170192126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p:txBody>
          <a:bodyPr/>
          <a:lstStyle/>
          <a:p>
            <a:r>
              <a:rPr lang="en-US" dirty="0"/>
              <a:t>3D NAND Flash Reliability I </a:t>
            </a:r>
            <a:r>
              <a:rPr lang="en-US" sz="3200" b="1" dirty="0">
                <a:solidFill>
                  <a:srgbClr val="006633"/>
                </a:solidFill>
                <a:latin typeface="Garamond" charset="0"/>
                <a:ea typeface="ＭＳ Ｐゴシック" pitchFamily="-105" charset="-128"/>
                <a:cs typeface="ＭＳ Ｐゴシック" pitchFamily="-105" charset="-128"/>
              </a:rPr>
              <a:t>[HPCA’18]</a:t>
            </a:r>
            <a:r>
              <a:rPr lang="en-US"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hlinkClick r:id="rId2"/>
              </a:rPr>
              <a:t>"HeatWatch: Improving 3D NAND Flash Memory Device Reliability by Exploiting Self-Recovery and Temperature-Awareness"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a:p>
            <a:pPr marL="0" indent="0">
              <a:buNone/>
            </a:pP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4CC2D85-85E9-C443-AED0-5ED880D0C28D}"/>
              </a:ext>
            </a:extLst>
          </p:cNvPr>
          <p:cNvPicPr>
            <a:picLocks noChangeAspect="1"/>
          </p:cNvPicPr>
          <p:nvPr/>
        </p:nvPicPr>
        <p:blipFill>
          <a:blip r:embed="rId9"/>
          <a:stretch>
            <a:fillRect/>
          </a:stretch>
        </p:blipFill>
        <p:spPr>
          <a:xfrm>
            <a:off x="0" y="4346293"/>
            <a:ext cx="9144000" cy="1674995"/>
          </a:xfrm>
          <a:prstGeom prst="rect">
            <a:avLst/>
          </a:prstGeom>
        </p:spPr>
      </p:pic>
    </p:spTree>
    <p:extLst>
      <p:ext uri="{BB962C8B-B14F-4D97-AF65-F5344CB8AC3E}">
        <p14:creationId xmlns:p14="http://schemas.microsoft.com/office/powerpoint/2010/main" val="345568653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92CD-381C-7C45-9785-4A855047A957}"/>
              </a:ext>
            </a:extLst>
          </p:cNvPr>
          <p:cNvSpPr>
            <a:spLocks noGrp="1"/>
          </p:cNvSpPr>
          <p:nvPr>
            <p:ph type="title"/>
          </p:nvPr>
        </p:nvSpPr>
        <p:spPr>
          <a:xfrm>
            <a:off x="228600" y="152400"/>
            <a:ext cx="8915400" cy="1066800"/>
          </a:xfrm>
        </p:spPr>
        <p:txBody>
          <a:bodyPr/>
          <a:lstStyle/>
          <a:p>
            <a:r>
              <a:rPr lang="en-US" dirty="0"/>
              <a:t>3D NAND Flash Reliability II</a:t>
            </a:r>
            <a:r>
              <a:rPr lang="en-US" sz="2400" dirty="0"/>
              <a:t> </a:t>
            </a:r>
            <a:r>
              <a:rPr lang="en-US" sz="2400" b="1" dirty="0">
                <a:solidFill>
                  <a:srgbClr val="006633"/>
                </a:solidFill>
                <a:latin typeface="Garamond" charset="0"/>
                <a:ea typeface="ＭＳ Ｐゴシック" pitchFamily="-105" charset="-128"/>
                <a:cs typeface="ＭＳ Ｐゴシック" pitchFamily="-105" charset="-128"/>
              </a:rPr>
              <a:t>[SIGMETRICS’18]</a:t>
            </a:r>
            <a:r>
              <a:rPr lang="en-US" sz="2400" dirty="0"/>
              <a:t> </a:t>
            </a:r>
          </a:p>
        </p:txBody>
      </p:sp>
      <p:sp>
        <p:nvSpPr>
          <p:cNvPr id="3" name="Content Placeholder 2">
            <a:extLst>
              <a:ext uri="{FF2B5EF4-FFF2-40B4-BE49-F238E27FC236}">
                <a16:creationId xmlns:a16="http://schemas.microsoft.com/office/drawing/2014/main" id="{B3C132E5-3F90-7947-BD1B-0E3FAA005A5C}"/>
              </a:ext>
            </a:extLst>
          </p:cNvPr>
          <p:cNvSpPr>
            <a:spLocks noGrp="1"/>
          </p:cNvSpPr>
          <p:nvPr>
            <p:ph idx="1"/>
          </p:nvPr>
        </p:nvSpPr>
        <p:spPr/>
        <p:txBody>
          <a:bodyPr/>
          <a:lstStyle/>
          <a:p>
            <a:r>
              <a:rPr lang="en-US" sz="2000" dirty="0"/>
              <a:t>Yixin Luo, Saugata Ghose, Yu Cai, Erich F. </a:t>
            </a:r>
            <a:r>
              <a:rPr lang="en-US" sz="2000" dirty="0" err="1"/>
              <a:t>Haratsch</a:t>
            </a:r>
            <a:r>
              <a:rPr lang="en-US" sz="2000" dirty="0"/>
              <a:t>, and Onur Mutlu,</a:t>
            </a:r>
            <a:br>
              <a:rPr lang="en-US" sz="2000" dirty="0"/>
            </a:br>
            <a:r>
              <a:rPr lang="en-US" sz="2000" b="1" dirty="0"/>
              <a:t>"Improving 3D NAND Flash Memory Lifetime by Tolerating Early Retention Loss and Process Variation"</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a:p>
            <a:pPr marL="0" indent="0">
              <a:buNone/>
            </a:pPr>
            <a:br>
              <a:rPr lang="en-US" sz="2000" dirty="0"/>
            </a:br>
            <a:endParaRPr lang="en-US" dirty="0"/>
          </a:p>
        </p:txBody>
      </p:sp>
      <p:sp>
        <p:nvSpPr>
          <p:cNvPr id="4" name="Slide Number Placeholder 3">
            <a:extLst>
              <a:ext uri="{FF2B5EF4-FFF2-40B4-BE49-F238E27FC236}">
                <a16:creationId xmlns:a16="http://schemas.microsoft.com/office/drawing/2014/main" id="{3950B8C8-DAF4-6549-8895-6579AD5382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9DE96A07-FDB9-AD4A-A94E-B3BE0AD167ED}"/>
              </a:ext>
            </a:extLst>
          </p:cNvPr>
          <p:cNvPicPr>
            <a:picLocks noChangeAspect="1"/>
          </p:cNvPicPr>
          <p:nvPr/>
        </p:nvPicPr>
        <p:blipFill>
          <a:blip r:embed="rId4"/>
          <a:stretch>
            <a:fillRect/>
          </a:stretch>
        </p:blipFill>
        <p:spPr>
          <a:xfrm>
            <a:off x="0" y="4062093"/>
            <a:ext cx="9144000" cy="1743171"/>
          </a:xfrm>
          <a:prstGeom prst="rect">
            <a:avLst/>
          </a:prstGeom>
        </p:spPr>
      </p:pic>
    </p:spTree>
    <p:extLst>
      <p:ext uri="{BB962C8B-B14F-4D97-AF65-F5344CB8AC3E}">
        <p14:creationId xmlns:p14="http://schemas.microsoft.com/office/powerpoint/2010/main" val="361419593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Another Talk: NAND Flash Memory Robustness</a:t>
            </a:r>
          </a:p>
        </p:txBody>
      </p:sp>
      <p:sp>
        <p:nvSpPr>
          <p:cNvPr id="3" name="Content Placeholder 2"/>
          <p:cNvSpPr>
            <a:spLocks noGrp="1"/>
          </p:cNvSpPr>
          <p:nvPr>
            <p:ph idx="1"/>
          </p:nvPr>
        </p:nvSpPr>
        <p:spPr>
          <a:xfrm>
            <a:off x="228600" y="908720"/>
            <a:ext cx="8915400" cy="5256584"/>
          </a:xfrm>
        </p:spPr>
        <p:txBody>
          <a:bodyPr/>
          <a:lstStyle/>
          <a:p>
            <a:r>
              <a:rPr lang="en-US" sz="1800" dirty="0"/>
              <a:t>Yu Cai, </a:t>
            </a:r>
            <a:r>
              <a:rPr lang="en-US" sz="1800" dirty="0" err="1"/>
              <a:t>Saugata</a:t>
            </a:r>
            <a:r>
              <a:rPr lang="en-US" sz="1800" dirty="0"/>
              <a:t> </a:t>
            </a:r>
            <a:r>
              <a:rPr lang="en-US" sz="1800" dirty="0" err="1"/>
              <a:t>Ghose</a:t>
            </a:r>
            <a:r>
              <a:rPr lang="en-US" sz="1800" dirty="0"/>
              <a:t>, Erich F. </a:t>
            </a:r>
            <a:r>
              <a:rPr lang="en-US" sz="1800" dirty="0" err="1"/>
              <a:t>Haratsch</a:t>
            </a:r>
            <a:r>
              <a:rPr lang="en-US" sz="1800" dirty="0"/>
              <a:t>, </a:t>
            </a:r>
            <a:r>
              <a:rPr lang="en-US" sz="1800" dirty="0" err="1"/>
              <a:t>Yixin</a:t>
            </a:r>
            <a:r>
              <a:rPr lang="en-US" sz="1800" dirty="0"/>
              <a:t> Luo, and Onur Mutlu,</a:t>
            </a:r>
            <a:br>
              <a:rPr lang="en-US" sz="1800" dirty="0"/>
            </a:br>
            <a:r>
              <a:rPr lang="en-US" sz="1800" b="1" dirty="0"/>
              <a:t>"Error Characterization, Mitigation, and Recovery in Flash Memory Based Solid State Drives"</a:t>
            </a:r>
            <a:br>
              <a:rPr lang="en-US" sz="1800" dirty="0"/>
            </a:br>
            <a:r>
              <a:rPr lang="en-US" sz="1800" i="1" dirty="0"/>
              <a:t>to appear in </a:t>
            </a:r>
            <a:r>
              <a:rPr lang="en-US" sz="1800" i="1" dirty="0">
                <a:hlinkClick r:id="rId2"/>
              </a:rPr>
              <a:t>Proceedings of the IEEE</a:t>
            </a:r>
            <a:r>
              <a:rPr lang="en-US" sz="1800" dirty="0"/>
              <a:t>, 2017. </a:t>
            </a:r>
          </a:p>
          <a:p>
            <a:endParaRPr lang="en-US" sz="600" dirty="0"/>
          </a:p>
          <a:p>
            <a:endParaRPr lang="en-US" sz="100" dirty="0"/>
          </a:p>
          <a:p>
            <a:endParaRPr lang="en-US" sz="300" dirty="0"/>
          </a:p>
          <a:p>
            <a:pPr marL="0" indent="0">
              <a:buNone/>
            </a:pPr>
            <a:r>
              <a:rPr lang="en-US" sz="1250" dirty="0" err="1"/>
              <a:t>Cai</a:t>
            </a:r>
            <a:r>
              <a:rPr lang="en-US" sz="1250" dirty="0"/>
              <a:t>+, “</a:t>
            </a:r>
            <a:r>
              <a:rPr lang="en-US" sz="1250" dirty="0">
                <a:solidFill>
                  <a:srgbClr val="0000FF"/>
                </a:solidFill>
              </a:rPr>
              <a:t>Error Patterns in MLC NAND Flash Memory: Measurement, Characterization, and Analysis</a:t>
            </a:r>
            <a:r>
              <a:rPr lang="en-US" sz="1250" dirty="0"/>
              <a:t>,” DATE 2012.</a:t>
            </a:r>
          </a:p>
          <a:p>
            <a:pPr marL="0" indent="0">
              <a:buNone/>
            </a:pPr>
            <a:r>
              <a:rPr lang="en-US" sz="1250" dirty="0" err="1"/>
              <a:t>Cai</a:t>
            </a:r>
            <a:r>
              <a:rPr lang="en-US" sz="1250" dirty="0"/>
              <a:t>+, “</a:t>
            </a:r>
            <a:r>
              <a:rPr lang="en-US" sz="1250" dirty="0">
                <a:solidFill>
                  <a:srgbClr val="0000FF"/>
                </a:solidFill>
              </a:rPr>
              <a:t>Flash Correct-and-Refresh: Retention-Aware Error Management for Increased Flash Memory Lifetime</a:t>
            </a:r>
            <a:r>
              <a:rPr lang="en-US" sz="1250" dirty="0"/>
              <a:t>,” ICCD 2012.</a:t>
            </a:r>
          </a:p>
          <a:p>
            <a:pPr marL="0" indent="0">
              <a:buNone/>
            </a:pPr>
            <a:r>
              <a:rPr lang="en-US" sz="1250" dirty="0" err="1"/>
              <a:t>Cai</a:t>
            </a:r>
            <a:r>
              <a:rPr lang="en-US" sz="1250" dirty="0"/>
              <a:t>+, “</a:t>
            </a:r>
            <a:r>
              <a:rPr lang="en-US" sz="1250" dirty="0">
                <a:solidFill>
                  <a:srgbClr val="0000FF"/>
                </a:solidFill>
              </a:rPr>
              <a:t>Threshold Voltage Distribution in MLC NAND Flash Memory: Characterization, Analysis and Modeling</a:t>
            </a:r>
            <a:r>
              <a:rPr lang="en-US" sz="1250" dirty="0"/>
              <a:t>,” DATE 2013.</a:t>
            </a:r>
          </a:p>
          <a:p>
            <a:pPr marL="0" indent="0">
              <a:buNone/>
            </a:pPr>
            <a:r>
              <a:rPr lang="en-US" sz="1250" dirty="0" err="1"/>
              <a:t>Cai</a:t>
            </a:r>
            <a:r>
              <a:rPr lang="en-US" sz="1250" dirty="0"/>
              <a:t>+, “</a:t>
            </a:r>
            <a:r>
              <a:rPr lang="en-US" sz="1250" dirty="0">
                <a:solidFill>
                  <a:srgbClr val="0000FF"/>
                </a:solidFill>
              </a:rPr>
              <a:t>Error Analysis and Retention-Aware Error Management for NAND Flash Memory</a:t>
            </a:r>
            <a:r>
              <a:rPr lang="en-US" sz="1250" dirty="0"/>
              <a:t>,” Intel Technology Journal 2013.</a:t>
            </a:r>
          </a:p>
          <a:p>
            <a:pPr marL="0" indent="0">
              <a:buNone/>
            </a:pPr>
            <a:r>
              <a:rPr lang="en-US" sz="1250" dirty="0" err="1"/>
              <a:t>Cai</a:t>
            </a:r>
            <a:r>
              <a:rPr lang="en-US" sz="1250" dirty="0"/>
              <a:t>+, “</a:t>
            </a:r>
            <a:r>
              <a:rPr lang="en-US" sz="1250" dirty="0">
                <a:solidFill>
                  <a:srgbClr val="0000FF"/>
                </a:solidFill>
              </a:rPr>
              <a:t>Program Interference in MLC NAND Flash Memory: Characterization, Modeling, and Mitigation</a:t>
            </a:r>
            <a:r>
              <a:rPr lang="en-US" sz="1250" dirty="0"/>
              <a:t>,” ICCD 2013.</a:t>
            </a:r>
          </a:p>
          <a:p>
            <a:pPr marL="0" indent="0">
              <a:buNone/>
            </a:pPr>
            <a:r>
              <a:rPr lang="en-US" sz="1250" dirty="0" err="1"/>
              <a:t>Cai</a:t>
            </a:r>
            <a:r>
              <a:rPr lang="en-US" sz="1250" dirty="0"/>
              <a:t>+, “</a:t>
            </a:r>
            <a:r>
              <a:rPr lang="en-US" sz="1250" dirty="0">
                <a:solidFill>
                  <a:srgbClr val="0000FF"/>
                </a:solidFill>
              </a:rPr>
              <a:t>Neighbor-Cell Assisted Error Correction for MLC NAND Flash Memories</a:t>
            </a:r>
            <a:r>
              <a:rPr lang="en-US" sz="1250" dirty="0"/>
              <a:t>,” SIGMETRICS 2014.</a:t>
            </a:r>
          </a:p>
          <a:p>
            <a:pPr marL="0" indent="0">
              <a:buNone/>
            </a:pPr>
            <a:r>
              <a:rPr lang="en-US" sz="1250" dirty="0" err="1"/>
              <a:t>Cai</a:t>
            </a:r>
            <a:r>
              <a:rPr lang="en-US" sz="1250" dirty="0"/>
              <a:t>+,”</a:t>
            </a:r>
            <a:r>
              <a:rPr lang="en-US" sz="1250" dirty="0">
                <a:solidFill>
                  <a:srgbClr val="0000FF"/>
                </a:solidFill>
              </a:rPr>
              <a:t>Data Retention in MLC NAND Flash Memory: Characterization, Optimization and Recovery</a:t>
            </a:r>
            <a:r>
              <a:rPr lang="en-US" sz="1250" dirty="0"/>
              <a:t>,” HPCA 2015.</a:t>
            </a:r>
          </a:p>
          <a:p>
            <a:pPr marL="0" indent="0">
              <a:buNone/>
            </a:pPr>
            <a:r>
              <a:rPr lang="en-US" sz="1250" dirty="0" err="1"/>
              <a:t>Cai</a:t>
            </a:r>
            <a:r>
              <a:rPr lang="en-US" sz="1250" dirty="0"/>
              <a:t>+, “</a:t>
            </a:r>
            <a:r>
              <a:rPr lang="en-US" sz="1250" dirty="0">
                <a:solidFill>
                  <a:srgbClr val="0000FF"/>
                </a:solidFill>
              </a:rPr>
              <a:t>Read Disturb Errors in MLC NAND Flash Memory: Characterization and Mitigation</a:t>
            </a:r>
            <a:r>
              <a:rPr lang="en-US" sz="1250" dirty="0"/>
              <a:t>,” DSN 2015. </a:t>
            </a:r>
          </a:p>
          <a:p>
            <a:pPr marL="0" indent="0">
              <a:buNone/>
            </a:pPr>
            <a:r>
              <a:rPr lang="en-US" sz="1250" dirty="0" err="1"/>
              <a:t>Luo</a:t>
            </a:r>
            <a:r>
              <a:rPr lang="en-US" sz="1250" dirty="0"/>
              <a:t>+, “</a:t>
            </a:r>
            <a:r>
              <a:rPr lang="en-US" sz="1250" dirty="0">
                <a:solidFill>
                  <a:srgbClr val="0000FF"/>
                </a:solidFill>
              </a:rPr>
              <a:t>WARM: Improving NAND Flash Memory Lifetime with Write-hotness Aware Retention Management</a:t>
            </a:r>
            <a:r>
              <a:rPr lang="en-US" sz="1250" dirty="0"/>
              <a:t>,” MSST 2015.</a:t>
            </a:r>
          </a:p>
          <a:p>
            <a:pPr marL="0" indent="0">
              <a:buNone/>
            </a:pPr>
            <a:r>
              <a:rPr lang="en-US" sz="1250" dirty="0"/>
              <a:t>Meza+, “</a:t>
            </a:r>
            <a:r>
              <a:rPr lang="en-US" sz="1250" dirty="0">
                <a:solidFill>
                  <a:srgbClr val="0000FF"/>
                </a:solidFill>
              </a:rPr>
              <a:t>A Large-Scale Study of Flash Memory Errors in the Field</a:t>
            </a:r>
            <a:r>
              <a:rPr lang="en-US" sz="1250" dirty="0"/>
              <a:t>,” SIGMETRICS 2015.</a:t>
            </a:r>
          </a:p>
          <a:p>
            <a:pPr marL="0" indent="0">
              <a:buNone/>
            </a:pPr>
            <a:r>
              <a:rPr lang="en-US" sz="1250" dirty="0"/>
              <a:t>Luo+, “</a:t>
            </a:r>
            <a:r>
              <a:rPr lang="en-US" sz="1250" dirty="0">
                <a:solidFill>
                  <a:srgbClr val="0000FF"/>
                </a:solidFill>
              </a:rPr>
              <a:t>Enabling Accurate and Practical Online Flash Channel Modeling for Modern MLC NAND Flash Memory</a:t>
            </a:r>
            <a:r>
              <a:rPr lang="en-US" sz="1250" dirty="0"/>
              <a:t>,” IEEE JSAC 2016.</a:t>
            </a:r>
          </a:p>
          <a:p>
            <a:pPr marL="0" indent="0">
              <a:buNone/>
            </a:pPr>
            <a:r>
              <a:rPr lang="en-US" sz="1250" dirty="0"/>
              <a:t>Cai+, “</a:t>
            </a:r>
            <a:r>
              <a:rPr lang="en-US" sz="1250" dirty="0">
                <a:solidFill>
                  <a:srgbClr val="0000FF"/>
                </a:solidFill>
              </a:rPr>
              <a:t>Vulnerabilities in MLC NAND Flash Memory Programming: Experimental Analysis, Exploits, and Mitigation Techniques</a:t>
            </a:r>
            <a:r>
              <a:rPr lang="en-US" sz="1250" dirty="0"/>
              <a:t>,” HPCA 2017.</a:t>
            </a:r>
          </a:p>
          <a:p>
            <a:pPr marL="0" indent="0">
              <a:buNone/>
            </a:pPr>
            <a:r>
              <a:rPr lang="en-US" sz="1250" dirty="0" err="1"/>
              <a:t>Fukami</a:t>
            </a:r>
            <a:r>
              <a:rPr lang="en-US" sz="1250" dirty="0"/>
              <a:t>+, “</a:t>
            </a:r>
            <a:r>
              <a:rPr lang="en-US" sz="1250" dirty="0">
                <a:solidFill>
                  <a:srgbClr val="0000FF"/>
                </a:solidFill>
              </a:rPr>
              <a:t>Improving the Reliability of Chip-Off Forensic Analysis of NAND Flash Memory Devices</a:t>
            </a:r>
            <a:r>
              <a:rPr lang="en-US" sz="1250" dirty="0"/>
              <a:t>,” DFRWS EU 2017. </a:t>
            </a:r>
          </a:p>
          <a:p>
            <a:pPr marL="0" indent="0">
              <a:buNone/>
            </a:pPr>
            <a:r>
              <a:rPr lang="en-US" sz="1250" dirty="0"/>
              <a:t>Luo+, “</a:t>
            </a:r>
            <a:r>
              <a:rPr lang="en-US" sz="1250" dirty="0" err="1">
                <a:solidFill>
                  <a:srgbClr val="0000FF"/>
                </a:solidFill>
              </a:rPr>
              <a:t>HeatWatch</a:t>
            </a:r>
            <a:r>
              <a:rPr lang="en-US" sz="1250" dirty="0">
                <a:solidFill>
                  <a:srgbClr val="0000FF"/>
                </a:solidFill>
              </a:rPr>
              <a:t>: Improving 3D NAND Flash Memory Device Reliability by Exploiting Self-Recovery and Temperature-Awareness</a:t>
            </a:r>
            <a:r>
              <a:rPr lang="en-US" sz="1250" dirty="0"/>
              <a:t>," HPCA 2018.</a:t>
            </a:r>
          </a:p>
          <a:p>
            <a:pPr marL="0" indent="0">
              <a:buNone/>
            </a:pPr>
            <a:r>
              <a:rPr lang="en-US" sz="1250" dirty="0"/>
              <a:t>Luo+, “</a:t>
            </a:r>
            <a:r>
              <a:rPr lang="en-US" sz="1250" dirty="0">
                <a:solidFill>
                  <a:srgbClr val="0000FF"/>
                </a:solidFill>
              </a:rPr>
              <a:t>Improving 3D NAND Flash Memory Lifetime by Tolerating Early Retention Loss and Process Variation</a:t>
            </a:r>
            <a:r>
              <a:rPr lang="en-US" sz="1250" dirty="0"/>
              <a:t>," SIGMETRICS 2018.</a:t>
            </a:r>
          </a:p>
          <a:p>
            <a:pPr marL="0" indent="0">
              <a:buNone/>
            </a:pPr>
            <a:endParaRPr lang="en-US" sz="1200" dirty="0"/>
          </a:p>
          <a:p>
            <a:pPr marL="0" indent="0">
              <a:buNone/>
            </a:pPr>
            <a:endParaRPr lang="en-US" sz="1500" dirty="0"/>
          </a:p>
          <a:p>
            <a:endParaRPr lang="en-US" sz="1700" dirty="0"/>
          </a:p>
          <a:p>
            <a:endParaRPr lang="en-US" sz="2000" dirty="0"/>
          </a:p>
        </p:txBody>
      </p:sp>
      <p:sp>
        <p:nvSpPr>
          <p:cNvPr id="5" name="TextBox 4"/>
          <p:cNvSpPr txBox="1"/>
          <p:nvPr/>
        </p:nvSpPr>
        <p:spPr>
          <a:xfrm>
            <a:off x="-19422" y="6505599"/>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 name="Rectangle 5"/>
          <p:cNvSpPr>
            <a:spLocks noChangeArrowheads="1"/>
          </p:cNvSpPr>
          <p:nvPr/>
        </p:nvSpPr>
        <p:spPr bwMode="auto">
          <a:xfrm>
            <a:off x="232939" y="3140968"/>
            <a:ext cx="8227493" cy="28803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7" name="Rectangle 6"/>
          <p:cNvSpPr>
            <a:spLocks noChangeArrowheads="1"/>
          </p:cNvSpPr>
          <p:nvPr/>
        </p:nvSpPr>
        <p:spPr bwMode="auto">
          <a:xfrm>
            <a:off x="228600" y="3854969"/>
            <a:ext cx="7223720" cy="22210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8" name="Rectangle 7"/>
          <p:cNvSpPr>
            <a:spLocks noChangeArrowheads="1"/>
          </p:cNvSpPr>
          <p:nvPr/>
        </p:nvSpPr>
        <p:spPr bwMode="auto">
          <a:xfrm>
            <a:off x="228600" y="4941168"/>
            <a:ext cx="8087816" cy="46482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3362809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Two Other Solution Directions</a:t>
            </a:r>
          </a:p>
        </p:txBody>
      </p:sp>
      <p:sp>
        <p:nvSpPr>
          <p:cNvPr id="3" name="Content Placeholder 2"/>
          <p:cNvSpPr>
            <a:spLocks noGrp="1"/>
          </p:cNvSpPr>
          <p:nvPr>
            <p:ph idx="1"/>
          </p:nvPr>
        </p:nvSpPr>
        <p:spPr>
          <a:xfrm>
            <a:off x="107504" y="980728"/>
            <a:ext cx="8964488" cy="5193723"/>
          </a:xfrm>
        </p:spPr>
        <p:txBody>
          <a:bodyPr/>
          <a:lstStyle/>
          <a:p>
            <a:r>
              <a:rPr lang="en-US" b="1" dirty="0">
                <a:solidFill>
                  <a:srgbClr val="FF0000"/>
                </a:solidFill>
              </a:rPr>
              <a:t>New Technologies: </a:t>
            </a:r>
            <a:r>
              <a:rPr lang="en-US" dirty="0"/>
              <a:t>Replace or (more likely) augment DRAM with a different technology</a:t>
            </a:r>
          </a:p>
          <a:p>
            <a:pPr lvl="1"/>
            <a:r>
              <a:rPr lang="en-US" dirty="0">
                <a:solidFill>
                  <a:srgbClr val="0000FF"/>
                </a:solidFill>
              </a:rPr>
              <a:t>Non-volatile memories</a:t>
            </a:r>
          </a:p>
          <a:p>
            <a:endParaRPr lang="en-US" dirty="0"/>
          </a:p>
          <a:p>
            <a:r>
              <a:rPr lang="en-US" b="1" dirty="0">
                <a:solidFill>
                  <a:srgbClr val="FF0000"/>
                </a:solidFill>
              </a:rPr>
              <a:t>Embracing Un-reliability:</a:t>
            </a:r>
            <a:r>
              <a:rPr lang="en-US" dirty="0">
                <a:solidFill>
                  <a:srgbClr val="FF0000"/>
                </a:solidFill>
              </a:rPr>
              <a:t> </a:t>
            </a:r>
          </a:p>
          <a:p>
            <a:pPr marL="0" indent="0">
              <a:buNone/>
            </a:pPr>
            <a:r>
              <a:rPr lang="en-US" dirty="0">
                <a:solidFill>
                  <a:srgbClr val="FF0000"/>
                </a:solidFill>
              </a:rPr>
              <a:t>    </a:t>
            </a:r>
            <a:r>
              <a:rPr lang="en-US" dirty="0"/>
              <a:t>Design memories with different reliability</a:t>
            </a:r>
          </a:p>
          <a:p>
            <a:pPr marL="0" indent="0">
              <a:buNone/>
            </a:pPr>
            <a:r>
              <a:rPr lang="en-US" dirty="0"/>
              <a:t>    and store data intelligently across them</a:t>
            </a:r>
          </a:p>
          <a:p>
            <a:pPr marL="0" indent="0">
              <a:buNone/>
            </a:pPr>
            <a:endParaRPr lang="en-US" dirty="0"/>
          </a:p>
          <a:p>
            <a:pPr marL="0" indent="0">
              <a:buNone/>
            </a:pPr>
            <a:endParaRPr lang="en-US" dirty="0"/>
          </a:p>
          <a:p>
            <a:r>
              <a:rPr lang="en-US" dirty="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109</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a:solidFill>
                  <a:srgbClr val="0000FF"/>
                </a:solidFill>
                <a:latin typeface="Calibri"/>
              </a:rPr>
              <a:t>Fundamental solutions to security require co-design across the hierarchy</a:t>
            </a:r>
          </a:p>
        </p:txBody>
      </p:sp>
      <p:sp>
        <p:nvSpPr>
          <p:cNvPr id="19" name="Text Box 17"/>
          <p:cNvSpPr txBox="1">
            <a:spLocks noChangeArrowheads="1"/>
          </p:cNvSpPr>
          <p:nvPr/>
        </p:nvSpPr>
        <p:spPr bwMode="auto">
          <a:xfrm>
            <a:off x="6957984" y="333077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20" name="Text Box 18"/>
          <p:cNvSpPr txBox="1">
            <a:spLocks noChangeAspect="1" noChangeArrowheads="1"/>
          </p:cNvSpPr>
          <p:nvPr/>
        </p:nvSpPr>
        <p:spPr bwMode="auto">
          <a:xfrm>
            <a:off x="6957984" y="295929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21" name="Text Box 19"/>
          <p:cNvSpPr txBox="1">
            <a:spLocks noChangeAspect="1" noChangeArrowheads="1"/>
          </p:cNvSpPr>
          <p:nvPr/>
        </p:nvSpPr>
        <p:spPr bwMode="auto">
          <a:xfrm>
            <a:off x="6954809" y="229498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22" name="Text Box 20"/>
          <p:cNvSpPr txBox="1">
            <a:spLocks noChangeAspect="1" noChangeArrowheads="1"/>
          </p:cNvSpPr>
          <p:nvPr/>
        </p:nvSpPr>
        <p:spPr bwMode="auto">
          <a:xfrm>
            <a:off x="6954809" y="192350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23" name="Text Box 21"/>
          <p:cNvSpPr txBox="1">
            <a:spLocks noChangeAspect="1" noChangeArrowheads="1"/>
          </p:cNvSpPr>
          <p:nvPr/>
        </p:nvSpPr>
        <p:spPr bwMode="auto">
          <a:xfrm>
            <a:off x="6954809" y="155679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24" name="Text Box 22"/>
          <p:cNvSpPr txBox="1">
            <a:spLocks noChangeAspect="1" noChangeArrowheads="1"/>
          </p:cNvSpPr>
          <p:nvPr/>
        </p:nvSpPr>
        <p:spPr bwMode="auto">
          <a:xfrm>
            <a:off x="6957984" y="370383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25" name="Text Box 23"/>
          <p:cNvSpPr txBox="1">
            <a:spLocks noChangeAspect="1" noChangeArrowheads="1"/>
          </p:cNvSpPr>
          <p:nvPr/>
        </p:nvSpPr>
        <p:spPr bwMode="auto">
          <a:xfrm>
            <a:off x="6957984" y="407531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26" name="Text Box 24"/>
          <p:cNvSpPr txBox="1">
            <a:spLocks noChangeAspect="1" noChangeArrowheads="1"/>
          </p:cNvSpPr>
          <p:nvPr/>
        </p:nvSpPr>
        <p:spPr bwMode="auto">
          <a:xfrm>
            <a:off x="6957984" y="263691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27" name="Text Box 23"/>
          <p:cNvSpPr txBox="1">
            <a:spLocks noChangeAspect="1" noChangeArrowheads="1"/>
          </p:cNvSpPr>
          <p:nvPr/>
        </p:nvSpPr>
        <p:spPr bwMode="auto">
          <a:xfrm>
            <a:off x="6959572" y="443091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28" name="Rounded Rectangle 27"/>
          <p:cNvSpPr>
            <a:spLocks noChangeArrowheads="1"/>
          </p:cNvSpPr>
          <p:nvPr/>
        </p:nvSpPr>
        <p:spPr bwMode="auto">
          <a:xfrm rot="5400000">
            <a:off x="6849380" y="2033972"/>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623870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3559585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1868668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296069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Memory Reliability and Security</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dirty="0" err="1"/>
              <a:t>Rowhammer</a:t>
            </a:r>
            <a:r>
              <a:rPr lang="en-US" sz="2200" dirty="0"/>
              <a:t> is an example </a:t>
            </a:r>
          </a:p>
          <a:p>
            <a:pPr lvl="1"/>
            <a:r>
              <a:rPr lang="en-US" sz="2000" dirty="0"/>
              <a:t>Its implications on system security research are tremendous &amp; exciting</a:t>
            </a:r>
          </a:p>
          <a:p>
            <a:endParaRPr lang="en-US" dirty="0">
              <a:solidFill>
                <a:srgbClr val="0000FF"/>
              </a:solidFill>
            </a:endParaRPr>
          </a:p>
          <a:p>
            <a:r>
              <a:rPr lang="en-US" sz="2200" b="1" dirty="0">
                <a:solidFill>
                  <a:schemeClr val="accent6">
                    <a:lumMod val="75000"/>
                  </a:schemeClr>
                </a:solidFill>
              </a:rPr>
              <a:t>Good news: We have a lot more to do.</a:t>
            </a:r>
          </a:p>
          <a:p>
            <a:r>
              <a:rPr lang="en-US" sz="2200" dirty="0">
                <a:solidFill>
                  <a:srgbClr val="FF0000"/>
                </a:solidFill>
              </a:rPr>
              <a:t>Understand:</a:t>
            </a:r>
            <a:r>
              <a:rPr lang="en-US" sz="2200" dirty="0">
                <a:solidFill>
                  <a:srgbClr val="0000FF"/>
                </a:solidFill>
              </a:rPr>
              <a:t> Solid methodologies for failure modeling and discovery</a:t>
            </a:r>
          </a:p>
          <a:p>
            <a:pPr lvl="1"/>
            <a:r>
              <a:rPr lang="en-US" sz="2000" dirty="0"/>
              <a:t>Modeling based on real device data – small scale and large scale</a:t>
            </a:r>
          </a:p>
          <a:p>
            <a:r>
              <a:rPr lang="en-US" sz="2200" dirty="0">
                <a:solidFill>
                  <a:srgbClr val="FF0000"/>
                </a:solidFill>
              </a:rPr>
              <a:t>Architect:</a:t>
            </a:r>
            <a:r>
              <a:rPr lang="en-US" sz="2200" dirty="0">
                <a:solidFill>
                  <a:srgbClr val="0000FF"/>
                </a:solidFill>
              </a:rPr>
              <a:t> Principled co-architecting of system and memory</a:t>
            </a:r>
          </a:p>
          <a:p>
            <a:pPr lvl="1"/>
            <a:r>
              <a:rPr lang="en-US" sz="2000" dirty="0"/>
              <a:t>Good partitioning of duties across the stack</a:t>
            </a:r>
          </a:p>
          <a:p>
            <a:r>
              <a:rPr lang="en-US" sz="2200" dirty="0">
                <a:solidFill>
                  <a:srgbClr val="FF0000"/>
                </a:solidFill>
              </a:rPr>
              <a:t>Design &amp; Test:</a:t>
            </a:r>
            <a:r>
              <a:rPr lang="en-US" sz="2200" dirty="0">
                <a:solidFill>
                  <a:srgbClr val="0000FF"/>
                </a:solidFill>
              </a:rPr>
              <a:t> Principled electronic design, automation, testing</a:t>
            </a:r>
          </a:p>
          <a:p>
            <a:pPr lvl="1"/>
            <a:r>
              <a:rPr lang="en-US" sz="2000"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1633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113</a:t>
            </a:fld>
            <a:endParaRPr lang="en-US">
              <a:solidFill>
                <a:srgbClr val="000000"/>
              </a:solidFill>
            </a:endParaRPr>
          </a:p>
        </p:txBody>
      </p:sp>
    </p:spTree>
    <p:extLst>
      <p:ext uri="{BB962C8B-B14F-4D97-AF65-F5344CB8AC3E}">
        <p14:creationId xmlns:p14="http://schemas.microsoft.com/office/powerpoint/2010/main" val="55432475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114</a:t>
            </a:fld>
            <a:endParaRPr lang="en-US"/>
          </a:p>
        </p:txBody>
      </p:sp>
    </p:spTree>
    <p:extLst>
      <p:ext uri="{BB962C8B-B14F-4D97-AF65-F5344CB8AC3E}">
        <p14:creationId xmlns:p14="http://schemas.microsoft.com/office/powerpoint/2010/main" val="185577491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4077072"/>
            <a:ext cx="592980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191609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764704"/>
            <a:ext cx="7416824" cy="5562618"/>
          </a:xfrm>
          <a:prstGeom prst="rect">
            <a:avLst/>
          </a:prstGeom>
        </p:spPr>
      </p:pic>
      <p:sp>
        <p:nvSpPr>
          <p:cNvPr id="6" name="Rectangle 5"/>
          <p:cNvSpPr/>
          <p:nvPr/>
        </p:nvSpPr>
        <p:spPr>
          <a:xfrm>
            <a:off x="2160240"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0310303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spTree>
    <p:extLst>
      <p:ext uri="{BB962C8B-B14F-4D97-AF65-F5344CB8AC3E}">
        <p14:creationId xmlns:p14="http://schemas.microsoft.com/office/powerpoint/2010/main" val="1362344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Reducing Memory Latency</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43159813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2446207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“approximate string comparisons”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24507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246683116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93706313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161071319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2999744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84832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mn-ea"/>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mn-ea"/>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mn-ea"/>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mn-ea"/>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mn-ea"/>
                <a:cs typeface="+mn-cs"/>
              </a:rPr>
              <a:t>latency variation in timing parameters</a:t>
            </a:r>
          </a:p>
        </p:txBody>
      </p:sp>
    </p:spTree>
    <p:extLst>
      <p:ext uri="{BB962C8B-B14F-4D97-AF65-F5344CB8AC3E}">
        <p14:creationId xmlns:p14="http://schemas.microsoft.com/office/powerpoint/2010/main" val="3514298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9779458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01060175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498998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6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a:t>
            </a:r>
          </a:p>
          <a:p>
            <a:pPr lvl="1"/>
            <a:endParaRPr lang="is-IS" sz="1800"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6094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Our First Filter: Pure Software Approach</a:t>
            </a:r>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23409400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5569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6480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42675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56675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improves single-core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3080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higher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29757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49333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153339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a:bodyPr>
          <a:lstStyle/>
          <a:p>
            <a:r>
              <a:rPr lang="en-US" dirty="0"/>
              <a:t>Heterogeneous Latency within A Chip</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38797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Heterogeneous Latency within A Chip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12" name="Chart 11"/>
          <p:cNvGraphicFramePr>
            <a:graphicFrameLocks/>
          </p:cNvGraphicFramePr>
          <p:nvPr>
            <p:extLst/>
          </p:nvPr>
        </p:nvGraphicFramePr>
        <p:xfrm>
          <a:off x="762000" y="816322"/>
          <a:ext cx="7391400" cy="5060950"/>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Connector 12"/>
          <p:cNvCxnSpPr/>
          <p:nvPr/>
        </p:nvCxnSpPr>
        <p:spPr>
          <a:xfrm>
            <a:off x="2171699" y="3924648"/>
            <a:ext cx="3505200" cy="0"/>
          </a:xfrm>
          <a:prstGeom prst="line">
            <a:avLst/>
          </a:prstGeom>
          <a:noFill/>
          <a:ln w="34925" cap="rnd" cmpd="sng" algn="ctr">
            <a:solidFill>
              <a:sysClr val="windowText" lastClr="000000"/>
            </a:solidFill>
            <a:prstDash val="solid"/>
            <a:miter lim="800000"/>
            <a:tailEnd type="none" w="lg" len="lg"/>
          </a:ln>
          <a:effectLst/>
        </p:spPr>
      </p:cxnSp>
      <p:sp>
        <p:nvSpPr>
          <p:cNvPr id="14" name="TextBox 13"/>
          <p:cNvSpPr txBox="1"/>
          <p:nvPr/>
        </p:nvSpPr>
        <p:spPr>
          <a:xfrm>
            <a:off x="3449532" y="157154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17.6%</a:t>
            </a:r>
          </a:p>
        </p:txBody>
      </p:sp>
      <p:sp>
        <p:nvSpPr>
          <p:cNvPr id="15" name="TextBox 14"/>
          <p:cNvSpPr txBox="1"/>
          <p:nvPr/>
        </p:nvSpPr>
        <p:spPr>
          <a:xfrm>
            <a:off x="3924299" y="133099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19.5%</a:t>
            </a:r>
          </a:p>
        </p:txBody>
      </p:sp>
      <p:sp>
        <p:nvSpPr>
          <p:cNvPr id="16" name="TextBox 15"/>
          <p:cNvSpPr txBox="1"/>
          <p:nvPr/>
        </p:nvSpPr>
        <p:spPr>
          <a:xfrm>
            <a:off x="4572000" y="1171431"/>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19.7%</a:t>
            </a:r>
          </a:p>
        </p:txBody>
      </p:sp>
      <p:sp>
        <p:nvSpPr>
          <p:cNvPr id="17" name="TextBox 16"/>
          <p:cNvSpPr txBox="1"/>
          <p:nvPr/>
        </p:nvSpPr>
        <p:spPr>
          <a:xfrm>
            <a:off x="2895600" y="2062837"/>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ahoma"/>
                <a:ea typeface="+mn-ea"/>
                <a:cs typeface="+mn-cs"/>
              </a:rPr>
              <a:t>13.3%</a:t>
            </a:r>
          </a:p>
        </p:txBody>
      </p:sp>
      <p:sp>
        <p:nvSpPr>
          <p:cNvPr id="19" name="TextBox 18"/>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91650113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01341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a:xfrm>
            <a:off x="228600" y="152400"/>
            <a:ext cx="8807848" cy="756320"/>
          </a:xfrm>
        </p:spPr>
        <p:txBody>
          <a:bodyPr/>
          <a:lstStyle/>
          <a:p>
            <a:r>
              <a:rPr lang="en-US" sz="3600" dirty="0"/>
              <a:t>Shifted Hamming Distance: SIMD Acceleration</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Xin+, </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"Shifted Hamming Distance: A Fast and Accurate SIMD-friendly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 action="ppaction://noaction"/>
              </a:rPr>
              <a:t>to Accelerate Alignment Verification in Read Mapping”</a:t>
            </a:r>
            <a:r>
              <a:rPr kumimoji="0" lang="en-US" sz="1800" b="1" i="0" u="none" strike="noStrike" kern="1200" cap="none" spc="0" normalizeH="0" baseline="0" noProof="0" dirty="0">
                <a:ln>
                  <a:noFill/>
                </a:ln>
                <a:solidFill>
                  <a:srgbClr val="000000"/>
                </a:solidFill>
                <a:effectLst/>
                <a:uLnTx/>
                <a:uFillTx/>
                <a:latin typeface="Tahoma"/>
                <a:ea typeface="+mn-ea"/>
                <a:cs typeface="+mn-cs"/>
              </a:rPr>
              <a:t>, Bioinformatics 2015.</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4984515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mn-ea"/>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mn-ea"/>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mn-ea"/>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mn-ea"/>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 </a:t>
            </a:r>
            <a:r>
              <a:rPr kumimoji="0" lang="en-US" sz="3600" b="0" i="0" u="none" strike="noStrike" kern="1200" cap="none" spc="0" normalizeH="0" baseline="0" noProof="0" dirty="0">
                <a:ln>
                  <a:noFill/>
                </a:ln>
                <a:solidFill>
                  <a:prstClr val="white"/>
                </a:solidFill>
                <a:effectLst/>
                <a:uLnTx/>
                <a:uFillTx/>
                <a:latin typeface="Calibri Light"/>
                <a:ea typeface="+mn-ea"/>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mn-ea"/>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mn-ea"/>
                  <a:cs typeface="+mn-cs"/>
                </a:rPr>
                <a:t> driver</a:t>
              </a:r>
            </a:p>
          </p:txBody>
        </p:sp>
      </p:grpSp>
    </p:spTree>
    <p:extLst>
      <p:ext uri="{BB962C8B-B14F-4D97-AF65-F5344CB8AC3E}">
        <p14:creationId xmlns:p14="http://schemas.microsoft.com/office/powerpoint/2010/main" val="16413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mn-ea"/>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13990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mn-ea"/>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mn-ea"/>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mn-ea"/>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mn-ea"/>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mn-ea"/>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mn-ea"/>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mn-ea"/>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mn-ea"/>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mn-ea"/>
                <a:cs typeface="+mn-cs"/>
              </a:rPr>
              <a:t>D</a:t>
            </a:r>
            <a:r>
              <a:rPr kumimoji="0" lang="en-US" sz="3200" b="0" i="0" u="none" strike="noStrike" kern="1200" cap="none" spc="-100" normalizeH="0" baseline="0" noProof="0" dirty="0">
                <a:ln>
                  <a:noFill/>
                </a:ln>
                <a:solidFill>
                  <a:prstClr val="black"/>
                </a:solidFill>
                <a:effectLst/>
                <a:uLnTx/>
                <a:uFillTx/>
                <a:latin typeface="Calibri"/>
                <a:ea typeface="+mn-ea"/>
                <a:cs typeface="+mn-cs"/>
              </a:rPr>
              <a:t>esign-</a:t>
            </a:r>
            <a:r>
              <a:rPr kumimoji="0" lang="en-US" sz="3200" b="1" i="0" u="none" strike="noStrike" kern="1200" cap="none" spc="-100" normalizeH="0" baseline="0" noProof="0" dirty="0">
                <a:ln>
                  <a:noFill/>
                </a:ln>
                <a:solidFill>
                  <a:prstClr val="black"/>
                </a:solidFill>
                <a:effectLst/>
                <a:uLnTx/>
                <a:uFillTx/>
                <a:latin typeface="Calibri"/>
                <a:ea typeface="+mn-ea"/>
                <a:cs typeface="+mn-cs"/>
              </a:rPr>
              <a:t>I</a:t>
            </a:r>
            <a:r>
              <a:rPr kumimoji="0" lang="en-US" sz="3200" b="0" i="0" u="none" strike="noStrike" kern="1200" cap="none" spc="-100" normalizeH="0" baseline="0" noProof="0" dirty="0">
                <a:ln>
                  <a:noFill/>
                </a:ln>
                <a:solidFill>
                  <a:prstClr val="black"/>
                </a:solidFill>
                <a:effectLst/>
                <a:uLnTx/>
                <a:uFillTx/>
                <a:latin typeface="Calibri"/>
                <a:ea typeface="+mn-ea"/>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t>
            </a:r>
            <a:r>
              <a:rPr kumimoji="0" lang="en-US" sz="3200" b="1" i="0" u="none" strike="noStrike" kern="1200" cap="none" spc="-100" normalizeH="0" baseline="0" noProof="0" dirty="0">
                <a:ln>
                  <a:noFill/>
                </a:ln>
                <a:solidFill>
                  <a:prstClr val="black"/>
                </a:solidFill>
                <a:effectLst/>
                <a:uLnTx/>
                <a:uFillTx/>
                <a:latin typeface="Calibri"/>
                <a:ea typeface="+mn-ea"/>
                <a:cs typeface="+mn-cs"/>
              </a:rPr>
              <a:t>V</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mn-ea"/>
                <a:cs typeface="+mn-cs"/>
              </a:rPr>
              <a:t>A</a:t>
            </a:r>
            <a:r>
              <a:rPr kumimoji="0" lang="en-US" sz="3200" b="0" i="0" u="none" strike="noStrike" kern="1200" cap="none" spc="-100" normalizeH="0" baseline="0" noProof="0" dirty="0">
                <a:ln>
                  <a:noFill/>
                </a:ln>
                <a:solidFill>
                  <a:prstClr val="black"/>
                </a:solidFill>
                <a:effectLst/>
                <a:uLnTx/>
                <a:uFillTx/>
                <a:latin typeface="Calibri Light"/>
                <a:ea typeface="+mn-ea"/>
                <a:cs typeface="+mn-cs"/>
              </a:rPr>
              <a:t>ware</a:t>
            </a:r>
          </a:p>
        </p:txBody>
      </p:sp>
    </p:spTree>
    <p:extLst>
      <p:ext uri="{BB962C8B-B14F-4D97-AF65-F5344CB8AC3E}">
        <p14:creationId xmlns:p14="http://schemas.microsoft.com/office/powerpoint/2010/main" val="41021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mn-ea"/>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mn-ea"/>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mn-ea"/>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mn-ea"/>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mn-ea"/>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mn-ea"/>
                <a:cs typeface="+mn-cs"/>
              </a:rPr>
            </a:br>
            <a:r>
              <a:rPr kumimoji="0" lang="en-US" sz="3600" b="0" i="0" u="none" strike="noStrike" kern="1200" cap="none" spc="-100" normalizeH="0" baseline="0" noProof="0" dirty="0">
                <a:ln>
                  <a:noFill/>
                </a:ln>
                <a:solidFill>
                  <a:prstClr val="white"/>
                </a:solidFill>
                <a:effectLst/>
                <a:uLnTx/>
                <a:uFillTx/>
                <a:latin typeface="Calibri Light"/>
                <a:ea typeface="+mn-ea"/>
                <a:cs typeface="+mn-cs"/>
              </a:rPr>
              <a:t>and uses ECC to correct random slow cells</a:t>
            </a:r>
          </a:p>
        </p:txBody>
      </p:sp>
    </p:spTree>
    <p:extLst>
      <p:ext uri="{BB962C8B-B14F-4D97-AF65-F5344CB8AC3E}">
        <p14:creationId xmlns:p14="http://schemas.microsoft.com/office/powerpoint/2010/main" val="19116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898463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Voltron: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1097259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a:t>
            </a:r>
          </a:p>
        </p:txBody>
      </p:sp>
      <p:sp>
        <p:nvSpPr>
          <p:cNvPr id="3" name="Content Placeholder 2"/>
          <p:cNvSpPr>
            <a:spLocks noGrp="1"/>
          </p:cNvSpPr>
          <p:nvPr>
            <p:ph idx="1"/>
          </p:nvPr>
        </p:nvSpPr>
        <p:spPr/>
        <p:txBody>
          <a:bodyPr>
            <a:noAutofit/>
          </a:bodyPr>
          <a:lstStyle/>
          <a:p>
            <a:r>
              <a:rPr lang="en-US" sz="2300" spc="-20" dirty="0">
                <a:solidFill>
                  <a:srgbClr val="FF4136"/>
                </a:solidFill>
              </a:rPr>
              <a:t>DRAM (memory) power is significant in today’s systems</a:t>
            </a:r>
          </a:p>
          <a:p>
            <a:pPr lvl="1"/>
            <a:r>
              <a:rPr lang="en-US" sz="2000" dirty="0"/>
              <a:t>Existing low-voltage DRAM reduces voltage </a:t>
            </a:r>
            <a:r>
              <a:rPr lang="en-US" sz="2000" b="1" dirty="0"/>
              <a:t>conservatively</a:t>
            </a:r>
          </a:p>
          <a:p>
            <a:pPr lvl="1"/>
            <a:endParaRPr lang="en-US" sz="1000" b="1" dirty="0"/>
          </a:p>
          <a:p>
            <a:r>
              <a:rPr lang="en-US" sz="2300" u="sng" dirty="0"/>
              <a:t>Goal</a:t>
            </a:r>
            <a:r>
              <a:rPr lang="en-US" sz="2300" dirty="0"/>
              <a:t>: Understand and exploit the reliability and latency behavior of real DRAM chips under</a:t>
            </a:r>
            <a:r>
              <a:rPr lang="en-US" sz="2300" b="1" i="1" dirty="0"/>
              <a:t> aggressive reduced-voltage operation</a:t>
            </a:r>
          </a:p>
          <a:p>
            <a:endParaRPr lang="en-US" sz="1000" dirty="0"/>
          </a:p>
          <a:p>
            <a:r>
              <a:rPr lang="en-US" sz="2300" u="sng" dirty="0"/>
              <a:t>Key experimental observations</a:t>
            </a:r>
            <a:r>
              <a:rPr lang="en-US" sz="2300" dirty="0"/>
              <a:t>:</a:t>
            </a:r>
          </a:p>
          <a:p>
            <a:pPr lvl="1"/>
            <a:r>
              <a:rPr lang="en-US" sz="2000" dirty="0">
                <a:solidFill>
                  <a:srgbClr val="FF4136"/>
                </a:solidFill>
              </a:rPr>
              <a:t>Huge voltage margin -- Errors occur beyond some voltage</a:t>
            </a:r>
          </a:p>
          <a:p>
            <a:pPr lvl="1"/>
            <a:r>
              <a:rPr lang="en-US" sz="2000" dirty="0"/>
              <a:t>Errors exhibit </a:t>
            </a:r>
            <a:r>
              <a:rPr lang="en-US" sz="2000" dirty="0">
                <a:solidFill>
                  <a:srgbClr val="0070C0"/>
                </a:solidFill>
              </a:rPr>
              <a:t>spatial locality</a:t>
            </a:r>
          </a:p>
          <a:p>
            <a:pPr lvl="1"/>
            <a:r>
              <a:rPr lang="en-US" sz="2000" dirty="0">
                <a:solidFill>
                  <a:srgbClr val="0070C0"/>
                </a:solidFill>
              </a:rPr>
              <a:t>Higher operation latency mitigates voltage-induced errors</a:t>
            </a:r>
          </a:p>
          <a:p>
            <a:pPr lvl="1"/>
            <a:endParaRPr lang="en-US" sz="1000" dirty="0"/>
          </a:p>
          <a:p>
            <a:r>
              <a:rPr lang="en-US" sz="2300" b="1" u="sng" dirty="0">
                <a:solidFill>
                  <a:srgbClr val="0070C0"/>
                </a:solidFill>
              </a:rPr>
              <a:t>Voltron</a:t>
            </a:r>
            <a:r>
              <a:rPr lang="en-US" sz="2300" dirty="0"/>
              <a:t>: A new DRAM energy reduction mechanism </a:t>
            </a:r>
          </a:p>
          <a:p>
            <a:pPr lvl="1"/>
            <a:r>
              <a:rPr lang="en-US" sz="2000" dirty="0"/>
              <a:t>Reduce DRAM voltage </a:t>
            </a:r>
            <a:r>
              <a:rPr lang="en-US" sz="2000" b="1" dirty="0"/>
              <a:t>without introducing errors </a:t>
            </a:r>
          </a:p>
          <a:p>
            <a:pPr lvl="1"/>
            <a:r>
              <a:rPr lang="en-US" sz="2000" dirty="0"/>
              <a:t>Use a </a:t>
            </a:r>
            <a:r>
              <a:rPr lang="en-US" sz="2000" b="1" dirty="0"/>
              <a:t>regression model </a:t>
            </a:r>
            <a:r>
              <a:rPr lang="en-US" sz="2000" dirty="0"/>
              <a:t>to select voltage that does not degrade performance beyond a chosen target </a:t>
            </a:r>
            <a:r>
              <a:rPr lang="en-US" sz="2000" dirty="0">
                <a:sym typeface="Wingdings"/>
              </a:rPr>
              <a:t> </a:t>
            </a:r>
            <a:r>
              <a:rPr lang="en-US" sz="2000" dirty="0">
                <a:solidFill>
                  <a:schemeClr val="accent3">
                    <a:lumMod val="50000"/>
                  </a:schemeClr>
                </a:solidFill>
                <a:sym typeface="Wingdings"/>
              </a:rPr>
              <a:t>7.3% system energy reduction</a:t>
            </a:r>
            <a:endParaRPr lang="en-US" sz="2000" dirty="0">
              <a:solidFill>
                <a:schemeClr val="accent3">
                  <a:lumMod val="50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2339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DIMMs Operating at Higher Latency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3863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22494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3813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8218"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Garamond"/>
                <a:ea typeface="+mj-ea"/>
                <a:cs typeface="+mj-cs"/>
              </a:rPr>
              <a:t>An Example Solution: </a:t>
            </a:r>
            <a:r>
              <a:rPr kumimoji="0" lang="en-US" sz="4000" b="0" i="0" u="none" strike="noStrike" kern="1200" cap="none" spc="0" normalizeH="0" baseline="0" noProof="0" dirty="0" err="1">
                <a:ln>
                  <a:noFill/>
                </a:ln>
                <a:solidFill>
                  <a:srgbClr val="9BBB59">
                    <a:lumMod val="50000"/>
                  </a:srgbClr>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0319331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342868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382542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29230950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8366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6797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224730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66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14441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sz="3400" dirty="0"/>
              <a:t>DL-PUF is </a:t>
            </a:r>
            <a:r>
              <a:rPr lang="en-US" sz="3400" b="1" dirty="0">
                <a:solidFill>
                  <a:schemeClr val="accent6">
                    <a:lumMod val="75000"/>
                  </a:schemeClr>
                </a:solidFill>
              </a:rPr>
              <a:t>orders of magnitude faster </a:t>
            </a:r>
            <a:r>
              <a:rPr lang="en-US" sz="3400" dirty="0"/>
              <a:t>than prior DRAM PUFs &amp; temperature independent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3478113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r>
              <a:rPr lang="en-US" dirty="0"/>
              <a:t>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hlinkClick r:id="rId2"/>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32322563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25127772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2597676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916832"/>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8835655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Important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0673390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On DRAM Power Consumption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04151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36600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14406" y="2564904"/>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94894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167</a:t>
            </a:fld>
            <a:endParaRPr lang="en-US" altLang="en-US">
              <a:solidFill>
                <a:srgbClr val="000000"/>
              </a:solidFill>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r>
              <a:rPr lang="en-US" sz="3200" b="1">
                <a:solidFill>
                  <a:srgbClr val="FFFF00"/>
                </a:solidFill>
              </a:rPr>
              <a:t>Everlasting energy</a:t>
            </a:r>
            <a:endParaRPr lang="en-US" sz="3200" b="1" dirty="0">
              <a:solidFill>
                <a:srgbClr val="FFFF00"/>
              </a:solidFill>
            </a:endParaRPr>
          </a:p>
        </p:txBody>
      </p:sp>
      <p:sp>
        <p:nvSpPr>
          <p:cNvPr id="8" name="TextBox 7"/>
          <p:cNvSpPr txBox="1"/>
          <p:nvPr/>
        </p:nvSpPr>
        <p:spPr>
          <a:xfrm>
            <a:off x="1780551" y="6512454"/>
            <a:ext cx="3160741" cy="246221"/>
          </a:xfrm>
          <a:prstGeom prst="rect">
            <a:avLst/>
          </a:prstGeom>
          <a:noFill/>
        </p:spPr>
        <p:txBody>
          <a:bodyPr wrap="none" rtlCol="0">
            <a:spAutoFit/>
          </a:bodyPr>
          <a:lstStyle/>
          <a:p>
            <a:r>
              <a:rPr lang="en-US" sz="1000" dirty="0">
                <a:solidFill>
                  <a:srgbClr val="000000"/>
                </a:solidFill>
                <a:latin typeface="Calibri"/>
                <a:cs typeface="Calibri"/>
              </a:rPr>
              <a:t>Source: https://</a:t>
            </a:r>
            <a:r>
              <a:rPr lang="en-US" sz="1000" dirty="0" err="1">
                <a:solidFill>
                  <a:srgbClr val="000000"/>
                </a:solidFill>
                <a:latin typeface="Calibri"/>
                <a:cs typeface="Calibri"/>
              </a:rPr>
              <a:t>www.simplypsychology.org</a:t>
            </a:r>
            <a:r>
              <a:rPr lang="en-US" sz="1000" dirty="0">
                <a:solidFill>
                  <a:srgbClr val="000000"/>
                </a:solidFill>
                <a:latin typeface="Calibri"/>
                <a:cs typeface="Calibri"/>
              </a:rPr>
              <a:t>/</a:t>
            </a:r>
            <a:r>
              <a:rPr lang="en-US" sz="1000" dirty="0" err="1">
                <a:solidFill>
                  <a:srgbClr val="000000"/>
                </a:solidFill>
                <a:latin typeface="Calibri"/>
                <a:cs typeface="Calibri"/>
              </a:rPr>
              <a:t>maslow.html</a:t>
            </a:r>
            <a:endParaRPr lang="en-US" sz="1000" dirty="0">
              <a:solidFill>
                <a:srgbClr val="000000"/>
              </a:solidFill>
              <a:latin typeface="Calibri"/>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r>
              <a:rPr lang="en-US" dirty="0">
                <a:solidFill>
                  <a:srgbClr val="000000"/>
                </a:solidFill>
              </a:rPr>
              <a:t>Maslow, “</a:t>
            </a:r>
            <a:r>
              <a:rPr lang="en-US" dirty="0">
                <a:solidFill>
                  <a:srgbClr val="0000FF"/>
                </a:solidFill>
              </a:rPr>
              <a:t>A Theory of Human Motivation</a:t>
            </a:r>
            <a:r>
              <a:rPr lang="en-US" dirty="0">
                <a:solidFill>
                  <a:srgbClr val="000000"/>
                </a:solidFill>
              </a:rPr>
              <a:t>,” </a:t>
            </a:r>
          </a:p>
          <a:p>
            <a:r>
              <a:rPr lang="en-US" dirty="0">
                <a:solidFill>
                  <a:srgbClr val="000000"/>
                </a:solidFill>
              </a:rPr>
              <a:t>Psychological Review, 1943. </a:t>
            </a:r>
          </a:p>
          <a:p>
            <a:endParaRPr lang="en-US" dirty="0">
              <a:solidFill>
                <a:srgbClr val="000000"/>
              </a:solidFill>
            </a:endParaRPr>
          </a:p>
          <a:p>
            <a:r>
              <a:rPr lang="en-US" dirty="0">
                <a:solidFill>
                  <a:srgbClr val="000000"/>
                </a:solidFill>
              </a:rPr>
              <a:t>Maslow, “</a:t>
            </a:r>
            <a:r>
              <a:rPr lang="en-US" dirty="0">
                <a:solidFill>
                  <a:srgbClr val="0000FF"/>
                </a:solidFill>
              </a:rPr>
              <a:t>Motivation and Personality</a:t>
            </a:r>
            <a:r>
              <a:rPr lang="en-US" dirty="0">
                <a:solidFill>
                  <a:srgbClr val="000000"/>
                </a:solidFill>
              </a:rPr>
              <a:t>,”</a:t>
            </a:r>
          </a:p>
          <a:p>
            <a:r>
              <a:rPr lang="en-US" dirty="0">
                <a:solidFill>
                  <a:srgbClr val="000000"/>
                </a:solidFill>
              </a:rPr>
              <a:t>Book, 1954-1970.</a:t>
            </a:r>
          </a:p>
        </p:txBody>
      </p:sp>
    </p:spTree>
    <p:extLst>
      <p:ext uri="{BB962C8B-B14F-4D97-AF65-F5344CB8AC3E}">
        <p14:creationId xmlns:p14="http://schemas.microsoft.com/office/powerpoint/2010/main" val="1606223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168</a:t>
            </a:fld>
            <a:endParaRPr lang="en-US" altLang="en-US"/>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324976064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169</a:t>
            </a:fld>
            <a:endParaRPr lang="en-US" altLang="en-US"/>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r>
              <a:rPr lang="en-US" sz="1000" dirty="0">
                <a:latin typeface="Calibri"/>
                <a:cs typeface="Calibri"/>
              </a:rPr>
              <a:t>Source: V. </a:t>
            </a:r>
            <a:r>
              <a:rPr lang="en-US" sz="1000" dirty="0" err="1">
                <a:latin typeface="Calibri"/>
                <a:cs typeface="Calibri"/>
              </a:rPr>
              <a:t>Milutinovic</a:t>
            </a:r>
            <a:endParaRPr lang="en-US" sz="1000" dirty="0">
              <a:latin typeface="Calibri"/>
              <a:cs typeface="Calibri"/>
            </a:endParaRPr>
          </a:p>
        </p:txBody>
      </p:sp>
    </p:spTree>
    <p:extLst>
      <p:ext uri="{BB962C8B-B14F-4D97-AF65-F5344CB8AC3E}">
        <p14:creationId xmlns:p14="http://schemas.microsoft.com/office/powerpoint/2010/main" val="27056228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DNA 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a:t>
            </a:r>
            <a:r>
              <a:rPr lang="en-US" b="1" dirty="0">
                <a:solidFill>
                  <a:srgbClr val="FF0000"/>
                </a:solidFill>
              </a:rPr>
              <a:t>Heavily</a:t>
            </a:r>
            <a:r>
              <a:rPr lang="en-US" dirty="0">
                <a:solidFill>
                  <a:srgbClr val="FF0000"/>
                </a:solidFill>
              </a:rPr>
              <a:t> </a:t>
            </a:r>
            <a:r>
              <a:rPr lang="en-US" b="1" dirty="0">
                <a:solidFill>
                  <a:srgbClr val="FF0000"/>
                </a:solidFill>
              </a:rPr>
              <a:t>bottlenecked</a:t>
            </a:r>
            <a:r>
              <a:rPr lang="en-US" dirty="0">
                <a:solidFill>
                  <a:srgbClr val="FF0000"/>
                </a:solidFill>
              </a:rPr>
              <a:t> </a:t>
            </a:r>
            <a:r>
              <a:rPr lang="en-US" b="1" dirty="0">
                <a:solidFill>
                  <a:srgbClr val="FF0000"/>
                </a:solidFill>
              </a:rPr>
              <a:t>by</a:t>
            </a:r>
            <a:r>
              <a:rPr lang="en-US" dirty="0">
                <a:solidFill>
                  <a:srgbClr val="FF0000"/>
                </a:solidFill>
              </a:rPr>
              <a:t> </a:t>
            </a:r>
            <a:r>
              <a:rPr lang="en-US" b="1" dirty="0">
                <a:solidFill>
                  <a:srgbClr val="FF0000"/>
                </a:solidFill>
              </a:rPr>
              <a:t>Data Movement</a:t>
            </a:r>
          </a:p>
          <a:p>
            <a:endParaRPr lang="en-US" dirty="0"/>
          </a:p>
          <a:p>
            <a:r>
              <a:rPr lang="en-US" dirty="0" err="1"/>
              <a:t>GateKeeper</a:t>
            </a:r>
            <a:r>
              <a:rPr lang="en-US" dirty="0"/>
              <a:t> FPGA performance limited by DRAM bandwidth [</a:t>
            </a:r>
            <a:r>
              <a:rPr lang="en-US" dirty="0" err="1"/>
              <a:t>Alser</a:t>
            </a:r>
            <a:r>
              <a:rPr lang="en-US" dirty="0"/>
              <a:t>+, Bioinformatics 2017]</a:t>
            </a:r>
          </a:p>
          <a:p>
            <a:endParaRPr lang="en-US" dirty="0"/>
          </a:p>
          <a:p>
            <a:r>
              <a:rPr lang="en-US" dirty="0"/>
              <a:t>Ditto for SHD on SIMD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546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Sustainable</a:t>
            </a:r>
          </a:p>
          <a:p>
            <a:pPr marL="0" indent="0" algn="ctr">
              <a:buNone/>
            </a:pPr>
            <a:r>
              <a:rPr lang="en-US" sz="6400" dirty="0">
                <a:solidFill>
                  <a:srgbClr val="FF0000"/>
                </a:solidFill>
              </a:rPr>
              <a:t>and</a:t>
            </a:r>
          </a:p>
          <a:p>
            <a:pPr marL="0" indent="0" algn="ctr">
              <a:buNone/>
            </a:pPr>
            <a:r>
              <a:rPr lang="en-US" sz="6400" dirty="0">
                <a:solidFill>
                  <a:srgbClr val="FF0000"/>
                </a:solidFill>
              </a:rPr>
              <a:t>Energy Efficient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192596367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spTree>
    <p:extLst>
      <p:ext uri="{BB962C8B-B14F-4D97-AF65-F5344CB8AC3E}">
        <p14:creationId xmlns:p14="http://schemas.microsoft.com/office/powerpoint/2010/main" val="154882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Tree>
    <p:extLst>
      <p:ext uri="{BB962C8B-B14F-4D97-AF65-F5344CB8AC3E}">
        <p14:creationId xmlns:p14="http://schemas.microsoft.com/office/powerpoint/2010/main" val="145445613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237856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19087639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511963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r>
              <a:rPr lang="en-US" sz="1250" dirty="0">
                <a:solidFill>
                  <a:srgbClr val="000000"/>
                </a:solidFill>
              </a:rPr>
              <a:t>Mutlu+, “</a:t>
            </a:r>
            <a:r>
              <a:rPr lang="en-US" sz="1250" dirty="0">
                <a:solidFill>
                  <a:srgbClr val="0000FF"/>
                </a:solidFill>
              </a:rPr>
              <a:t>Runahead Execution: An Alternative to Very Large Instruction Windows for Out-of-Order Processors</a:t>
            </a:r>
            <a:r>
              <a:rPr lang="en-US" sz="1250" dirty="0">
                <a:solidFill>
                  <a:srgbClr val="000000"/>
                </a:solidFill>
              </a:rPr>
              <a:t>,” HPCA 2003.</a:t>
            </a:r>
          </a:p>
        </p:txBody>
      </p:sp>
    </p:spTree>
    <p:extLst>
      <p:ext uri="{BB962C8B-B14F-4D97-AF65-F5344CB8AC3E}">
        <p14:creationId xmlns:p14="http://schemas.microsoft.com/office/powerpoint/2010/main" val="175807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a:defRPr/>
            </a:pPr>
            <a:fld id="{C693BED2-1B18-8744-B8F0-03CBD3594789}" type="slidenum">
              <a:rPr lang="en-US" altLang="en-US"/>
              <a:pPr>
                <a:defRPr/>
              </a:pPr>
              <a:t>177</a:t>
            </a:fld>
            <a:endParaRPr lang="en-US" altLang="en-US"/>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0567179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178</a:t>
            </a:fld>
            <a:endParaRPr lang="en-US"/>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spTree>
    <p:extLst>
      <p:ext uri="{BB962C8B-B14F-4D97-AF65-F5344CB8AC3E}">
        <p14:creationId xmlns:p14="http://schemas.microsoft.com/office/powerpoint/2010/main" val="284825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179</a:t>
            </a:fld>
            <a:endParaRPr lang="en-US"/>
          </a:p>
        </p:txBody>
      </p:sp>
      <p:sp>
        <p:nvSpPr>
          <p:cNvPr id="7" name="TextBox 6"/>
          <p:cNvSpPr txBox="1"/>
          <p:nvPr/>
        </p:nvSpPr>
        <p:spPr>
          <a:xfrm>
            <a:off x="2339752" y="6528683"/>
            <a:ext cx="4516749" cy="284693"/>
          </a:xfrm>
          <a:prstGeom prst="rect">
            <a:avLst/>
          </a:prstGeom>
          <a:noFill/>
        </p:spPr>
        <p:txBody>
          <a:bodyPr wrap="none" rtlCol="0">
            <a:spAutoFit/>
          </a:bodyPr>
          <a:lstStyle/>
          <a:p>
            <a:r>
              <a:rPr lang="en-US" sz="1250" dirty="0" err="1">
                <a:solidFill>
                  <a:srgbClr val="000000"/>
                </a:solidFill>
              </a:rPr>
              <a:t>Kanev</a:t>
            </a:r>
            <a:r>
              <a:rPr lang="en-US" sz="1250" dirty="0">
                <a:solidFill>
                  <a:srgbClr val="000000"/>
                </a:solidFill>
              </a:rPr>
              <a:t>+, “</a:t>
            </a:r>
            <a:r>
              <a:rPr lang="en-US" sz="1250" dirty="0">
                <a:solidFill>
                  <a:srgbClr val="0000FF"/>
                </a:solidFill>
              </a:rPr>
              <a:t>Profiling a Warehouse-Scale Computer</a:t>
            </a:r>
            <a:r>
              <a:rPr lang="en-US" sz="1250" dirty="0">
                <a:solidFill>
                  <a:srgbClr val="000000"/>
                </a:solidFill>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823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DNA Sequence Analysis</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69184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180</a:t>
            </a:fld>
            <a:endParaRPr lang="en-US"/>
          </a:p>
        </p:txBody>
      </p:sp>
    </p:spTree>
    <p:extLst>
      <p:ext uri="{BB962C8B-B14F-4D97-AF65-F5344CB8AC3E}">
        <p14:creationId xmlns:p14="http://schemas.microsoft.com/office/powerpoint/2010/main" val="82211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181</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56601347"/>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182</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79782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78AE50-A064-BF4D-97C5-B7B9F4FAAF31}" type="slidenum">
              <a:rPr lang="en-US" sz="1600">
                <a:solidFill>
                  <a:srgbClr val="000000"/>
                </a:solidFill>
                <a:latin typeface="Garamond" charset="0"/>
              </a:rPr>
              <a:pPr eaLnBrk="1" hangingPunct="1"/>
              <a:t>183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algn="ctr"/>
            <a:r>
              <a:rPr lang="en-US" sz="4000" dirty="0">
                <a:solidFill>
                  <a:srgbClr val="FFFFFF"/>
                </a:solidFill>
              </a:rPr>
              <a:t>A memory access consumes ~1000X </a:t>
            </a:r>
          </a:p>
          <a:p>
            <a:pPr algn="ctr"/>
            <a:r>
              <a:rPr lang="en-US" sz="4000" dirty="0">
                <a:solidFill>
                  <a:srgbClr val="FFFFFF"/>
                </a:solidFill>
              </a:rPr>
              <a:t>the energy of a complex addition </a:t>
            </a:r>
          </a:p>
        </p:txBody>
      </p:sp>
    </p:spTree>
    <p:extLst>
      <p:ext uri="{BB962C8B-B14F-4D97-AF65-F5344CB8AC3E}">
        <p14:creationId xmlns:p14="http://schemas.microsoft.com/office/powerpoint/2010/main" val="67832223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58318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618629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17185733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187</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Processor</a:t>
            </a:r>
          </a:p>
          <a:p>
            <a:pPr algn="ctr" defTabSz="457200">
              <a:lnSpc>
                <a:spcPct val="80000"/>
              </a:lnSpc>
            </a:pPr>
            <a:r>
              <a:rPr lang="en-US" sz="1500" dirty="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Database</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Graphs</a:t>
            </a:r>
          </a:p>
          <a:p>
            <a:pPr defTabSz="457200">
              <a:lnSpc>
                <a:spcPct val="80000"/>
              </a:lnSpc>
            </a:pPr>
            <a:endParaRPr lang="en-US" sz="2200" dirty="0">
              <a:solidFill>
                <a:srgbClr val="000000"/>
              </a:solidFill>
              <a:latin typeface="Myriad Pro Bold Cond" charset="0"/>
              <a:ea typeface="ＭＳ Ｐゴシック" charset="0"/>
              <a:cs typeface="Myriad Pro Bold Cond" charset="0"/>
              <a:sym typeface="Myriad Pro Bold Cond" charset="0"/>
            </a:endParaRPr>
          </a:p>
          <a:p>
            <a:pPr defTabSz="457200">
              <a:lnSpc>
                <a:spcPct val="80000"/>
              </a:lnSpc>
            </a:pPr>
            <a:r>
              <a:rPr lang="en-US" sz="2200" dirty="0">
                <a:solidFill>
                  <a:srgbClr val="000000"/>
                </a:solidFill>
                <a:latin typeface="Myriad Pro Bold Cond" charset="0"/>
                <a:ea typeface="ＭＳ Ｐゴシック" charset="0"/>
                <a:cs typeface="Myriad Pro Bold Cond" charset="0"/>
                <a:sym typeface="Myriad Pro Bold Cond" charset="0"/>
              </a:rPr>
              <a:t>Media </a:t>
            </a:r>
            <a:r>
              <a:rPr lang="en-US" sz="2400" dirty="0">
                <a:solidFill>
                  <a:srgbClr val="000000"/>
                </a:solidFill>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300" dirty="0">
                  <a:solidFill>
                    <a:srgbClr val="D90B00"/>
                  </a:solidFill>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cs typeface="Arial" charset="0"/>
              </a:rPr>
              <a:t>Logic</a:t>
            </a:r>
          </a:p>
          <a:p>
            <a:pPr>
              <a:defRPr/>
            </a:pPr>
            <a:endParaRPr lang="en-US" sz="1750" dirty="0">
              <a:solidFill>
                <a:srgbClr val="000000"/>
              </a:solidFill>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FF"/>
              </a:solidFill>
            </a:endParaRPr>
          </a:p>
        </p:txBody>
      </p:sp>
    </p:spTree>
    <p:extLst>
      <p:ext uri="{BB962C8B-B14F-4D97-AF65-F5344CB8AC3E}">
        <p14:creationId xmlns:p14="http://schemas.microsoft.com/office/powerpoint/2010/main" val="23467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ahoma"/>
                <a:ea typeface="+mn-ea"/>
                <a:cs typeface="+mn-cs"/>
              </a:rPr>
              <a:t>Dally, </a:t>
            </a:r>
            <a:r>
              <a:rPr kumimoji="0" lang="en-US" sz="1400" b="0" i="0" u="none" strike="noStrike" kern="1200" cap="none" spc="0" normalizeH="0" baseline="0" noProof="0" dirty="0" err="1">
                <a:ln>
                  <a:noFill/>
                </a:ln>
                <a:solidFill>
                  <a:srgbClr val="FFFFFF"/>
                </a:solidFill>
                <a:effectLst/>
                <a:uLnTx/>
                <a:uFillTx/>
                <a:latin typeface="Tahoma"/>
                <a:ea typeface="+mn-ea"/>
                <a:cs typeface="+mn-cs"/>
              </a:rPr>
              <a:t>HiPEAC</a:t>
            </a:r>
            <a:r>
              <a:rPr kumimoji="0" lang="en-US" sz="1400" b="0" i="0" u="none" strike="noStrike" kern="1200" cap="none" spc="0" normalizeH="0" baseline="0" noProof="0" dirty="0">
                <a:ln>
                  <a:noFill/>
                </a:ln>
                <a:solidFill>
                  <a:srgbClr val="FFFFFF"/>
                </a:solidFill>
                <a:effectLst/>
                <a:uLnTx/>
                <a:uFillTx/>
                <a:latin typeface="Tahoma"/>
                <a:ea typeface="+mn-ea"/>
                <a:cs typeface="+mn-cs"/>
              </a:rPr>
              <a:t> 2015</a:t>
            </a:r>
          </a:p>
        </p:txBody>
      </p:sp>
    </p:spTree>
    <p:extLst>
      <p:ext uri="{BB962C8B-B14F-4D97-AF65-F5344CB8AC3E}">
        <p14:creationId xmlns:p14="http://schemas.microsoft.com/office/powerpoint/2010/main" val="4196756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25322611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91532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191</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192</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193</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195</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196</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197</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198</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199</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78097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security,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Hardware security, energy 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3" name="Rectangle 22">
            <a:extLst>
              <a:ext uri="{FF2B5EF4-FFF2-40B4-BE49-F238E27FC236}">
                <a16:creationId xmlns:a16="http://schemas.microsoft.com/office/drawing/2014/main" id="{0F54DCD8-4CF3-1345-A6B8-D3F95408A4A3}"/>
              </a:ext>
            </a:extLst>
          </p:cNvPr>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A34789E2-CA72-8549-8648-8CBC7F81FA73}"/>
              </a:ext>
            </a:extLst>
          </p:cNvPr>
          <p:cNvSpPr/>
          <p:nvPr/>
        </p:nvSpPr>
        <p:spPr>
          <a:xfrm>
            <a:off x="179512" y="1988101"/>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Rectangle 24">
            <a:extLst>
              <a:ext uri="{FF2B5EF4-FFF2-40B4-BE49-F238E27FC236}">
                <a16:creationId xmlns:a16="http://schemas.microsoft.com/office/drawing/2014/main" id="{65A38495-FAE2-DB49-BDEB-5ABD036AF701}"/>
              </a:ext>
            </a:extLst>
          </p:cNvPr>
          <p:cNvSpPr/>
          <p:nvPr/>
        </p:nvSpPr>
        <p:spPr>
          <a:xfrm>
            <a:off x="179512" y="2350984"/>
            <a:ext cx="853512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DC0B4D58-5030-DB49-AE7F-5581D71B7D2F}"/>
              </a:ext>
            </a:extLst>
          </p:cNvPr>
          <p:cNvSpPr/>
          <p:nvPr/>
        </p:nvSpPr>
        <p:spPr>
          <a:xfrm>
            <a:off x="179512" y="2708920"/>
            <a:ext cx="8354888" cy="3600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6512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93512059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1608551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371807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fld id="{BA2D8F13-174C-467F-9D40-7DDEF70CAB8C}" type="slidenum">
              <a:rPr lang="en-US" smtClean="0"/>
              <a:pPr/>
              <a:t>202</a:t>
            </a:fld>
            <a:endParaRPr lang="en-US"/>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algn="ctr"/>
              <a:r>
                <a:rPr lang="en-US" sz="3600" b="1" dirty="0">
                  <a:solidFill>
                    <a:srgbClr val="0070C0"/>
                  </a:solidFill>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algn="ctr"/>
              <a:r>
                <a:rPr lang="en-US" sz="3600" b="1" dirty="0">
                  <a:solidFill>
                    <a:srgbClr val="0070C0"/>
                  </a:solidFill>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21017733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335489943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1163414"/>
            <a:ext cx="9144000" cy="4425826"/>
          </a:xfrm>
          <a:prstGeom prst="rect">
            <a:avLst/>
          </a:prstGeom>
        </p:spPr>
      </p:pic>
    </p:spTree>
    <p:extLst>
      <p:ext uri="{BB962C8B-B14F-4D97-AF65-F5344CB8AC3E}">
        <p14:creationId xmlns:p14="http://schemas.microsoft.com/office/powerpoint/2010/main" val="170559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Tree>
    <p:extLst>
      <p:ext uri="{BB962C8B-B14F-4D97-AF65-F5344CB8AC3E}">
        <p14:creationId xmlns:p14="http://schemas.microsoft.com/office/powerpoint/2010/main" val="408815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413548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Bitwise Operations</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207</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212752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154759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5359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E408-C764-D045-BD7E-9E9080A7EAEA}"/>
              </a:ext>
            </a:extLst>
          </p:cNvPr>
          <p:cNvSpPr>
            <a:spLocks noGrp="1"/>
          </p:cNvSpPr>
          <p:nvPr>
            <p:ph type="title"/>
          </p:nvPr>
        </p:nvSpPr>
        <p:spPr/>
        <p:txBody>
          <a:bodyPr/>
          <a:lstStyle/>
          <a:p>
            <a:r>
              <a:rPr lang="en-US" dirty="0"/>
              <a:t>More on Genome Analysis: Another Talk</a:t>
            </a:r>
          </a:p>
        </p:txBody>
      </p:sp>
      <p:sp>
        <p:nvSpPr>
          <p:cNvPr id="4" name="Slide Number Placeholder 3">
            <a:extLst>
              <a:ext uri="{FF2B5EF4-FFF2-40B4-BE49-F238E27FC236}">
                <a16:creationId xmlns:a16="http://schemas.microsoft.com/office/drawing/2014/main" id="{819C577A-9665-DA47-916C-F8E9CED1AF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EFB584AB-3B41-F64D-BEF2-930B63D95465}"/>
              </a:ext>
            </a:extLst>
          </p:cNvPr>
          <p:cNvPicPr>
            <a:picLocks noChangeAspect="1"/>
          </p:cNvPicPr>
          <p:nvPr/>
        </p:nvPicPr>
        <p:blipFill>
          <a:blip r:embed="rId2"/>
          <a:stretch>
            <a:fillRect/>
          </a:stretch>
        </p:blipFill>
        <p:spPr>
          <a:xfrm>
            <a:off x="899592" y="1036211"/>
            <a:ext cx="6998618" cy="5201101"/>
          </a:xfrm>
          <a:prstGeom prst="rect">
            <a:avLst/>
          </a:prstGeom>
        </p:spPr>
      </p:pic>
    </p:spTree>
    <p:extLst>
      <p:ext uri="{BB962C8B-B14F-4D97-AF65-F5344CB8AC3E}">
        <p14:creationId xmlns:p14="http://schemas.microsoft.com/office/powerpoint/2010/main" val="48009459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210</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07155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13276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46681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213</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latin typeface="Tahoma"/>
              </a:rPr>
              <a:t>Large graphs are everywhere (circa 2015)</a:t>
            </a: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sz="1800" dirty="0">
              <a:solidFill>
                <a:srgbClr val="000000"/>
              </a:solidFill>
              <a:latin typeface="Tahoma"/>
            </a:endParaRPr>
          </a:p>
          <a:p>
            <a:pPr>
              <a:buClr>
                <a:srgbClr val="CC9900"/>
              </a:buClr>
            </a:pPr>
            <a:endParaRPr lang="en-US" altLang="ko-KR" dirty="0">
              <a:solidFill>
                <a:srgbClr val="000000"/>
              </a:solidFill>
              <a:latin typeface="Tahoma"/>
            </a:endParaRPr>
          </a:p>
          <a:p>
            <a:pPr>
              <a:buClr>
                <a:srgbClr val="CC9900"/>
              </a:buClr>
            </a:pPr>
            <a:endParaRPr lang="en-US" altLang="ko-KR" dirty="0">
              <a:solidFill>
                <a:srgbClr val="000000"/>
              </a:solidFill>
              <a:latin typeface="Tahoma"/>
            </a:endParaRPr>
          </a:p>
          <a:p>
            <a:pPr marL="0" indent="0">
              <a:buClr>
                <a:srgbClr val="CC9900"/>
              </a:buClr>
              <a:buFont typeface="Wingdings" charset="0"/>
              <a:buNone/>
            </a:pPr>
            <a:endParaRPr lang="en-US" altLang="ko-KR" sz="2000" dirty="0">
              <a:solidFill>
                <a:srgbClr val="000000"/>
              </a:solidFill>
              <a:latin typeface="Tahoma"/>
            </a:endParaRPr>
          </a:p>
          <a:p>
            <a:pPr>
              <a:buClr>
                <a:srgbClr val="CC9900"/>
              </a:buClr>
            </a:pPr>
            <a:r>
              <a:rPr lang="en-US" altLang="ko-KR" dirty="0">
                <a:solidFill>
                  <a:srgbClr val="000000"/>
                </a:solidFill>
                <a:latin typeface="Tahoma"/>
              </a:rPr>
              <a:t>Scalable large-scale graph processing is challenging</a:t>
            </a:r>
            <a:endParaRPr lang="ko-KR" altLang="en-US" dirty="0">
              <a:solidFill>
                <a:srgbClr val="000000"/>
              </a:solidFill>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36 Million </a:t>
              </a:r>
            </a:p>
            <a:p>
              <a:pPr algn="ctr"/>
              <a:r>
                <a:rPr lang="en-US" dirty="0">
                  <a:solidFill>
                    <a:srgbClr val="000000"/>
                  </a:solidFill>
                  <a:latin typeface="Tahoma"/>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1.4 Billion</a:t>
              </a:r>
            </a:p>
            <a:p>
              <a:pPr algn="ctr"/>
              <a:r>
                <a:rPr lang="en-US" dirty="0">
                  <a:solidFill>
                    <a:srgbClr val="000000"/>
                  </a:solidFill>
                  <a:latin typeface="Tahoma"/>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300 Million</a:t>
              </a:r>
            </a:p>
            <a:p>
              <a:pPr algn="ctr"/>
              <a:r>
                <a:rPr lang="en-US" dirty="0">
                  <a:solidFill>
                    <a:srgbClr val="000000"/>
                  </a:solidFill>
                  <a:latin typeface="Tahoma"/>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latin typeface="Tahoma"/>
                </a:rPr>
                <a:t>30 Billion</a:t>
              </a:r>
            </a:p>
            <a:p>
              <a:pPr algn="ctr"/>
              <a:r>
                <a:rPr lang="en-US" dirty="0">
                  <a:solidFill>
                    <a:srgbClr val="000000"/>
                  </a:solidFill>
                  <a:latin typeface="Tahoma"/>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214</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216</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217</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1219200"/>
            <a:ext cx="6865906" cy="4926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9832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220</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67703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15643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3D-Stacked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1086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2367721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20954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6514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5653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8666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Memory &amp; Storage</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744763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212697984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07844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76413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0209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65061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215376565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93686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How can we accelerate important applications if we use         </a:t>
            </a:r>
            <a:r>
              <a:rPr lang="en-US" dirty="0">
                <a:solidFill>
                  <a:srgbClr val="0000FF"/>
                </a:solidFill>
              </a:rPr>
              <a:t>3D-stacked memory as a coarse-grained accelerator</a:t>
            </a:r>
            <a:r>
              <a:rPr lang="en-US" dirty="0"/>
              <a:t>?</a:t>
            </a:r>
          </a:p>
          <a:p>
            <a:pPr lvl="1"/>
            <a:r>
              <a:rPr lang="en-US" dirty="0"/>
              <a:t>what is the architecture and programming model?</a:t>
            </a:r>
          </a:p>
          <a:p>
            <a:pPr lvl="1"/>
            <a:r>
              <a:rPr lang="en-US" dirty="0"/>
              <a:t>what are the mechanisms for acceleration?</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without changing the system significantly</a:t>
            </a:r>
          </a:p>
          <a:p>
            <a:pPr lvl="1"/>
            <a:r>
              <a:rPr lang="en-US" dirty="0"/>
              <a:t>while achieving significant benefits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3645024"/>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302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601428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298860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511724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31072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216299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243</a:t>
            </a:fld>
            <a:endParaRPr lang="en-US">
              <a:solidFill>
                <a:srgbClr val="000000"/>
              </a:solidFill>
            </a:endParaRPr>
          </a:p>
        </p:txBody>
      </p:sp>
    </p:spTree>
    <p:extLst>
      <p:ext uri="{BB962C8B-B14F-4D97-AF65-F5344CB8AC3E}">
        <p14:creationId xmlns:p14="http://schemas.microsoft.com/office/powerpoint/2010/main" val="38784493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10795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13272128"/>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p:txBody>
          <a:bodyPr/>
          <a:lstStyle/>
          <a:p>
            <a:pPr marL="0" indent="0">
              <a:buNone/>
            </a:pPr>
            <a:r>
              <a:rPr lang="en-US" dirty="0"/>
              <a:t>1. Functionality of and applications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69758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76184362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204550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9665833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25</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085808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96541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9440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41466850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410463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37114134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355841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a:t>
            </a:r>
            <a:r>
              <a:rPr lang="en-US" dirty="0"/>
              <a:t> </a:t>
            </a:r>
          </a:p>
          <a:p>
            <a:pPr lvl="1"/>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3"/>
          <a:stretch>
            <a:fillRect/>
          </a:stretch>
        </p:blipFill>
        <p:spPr>
          <a:xfrm>
            <a:off x="0" y="4365104"/>
            <a:ext cx="9144000" cy="1190231"/>
          </a:xfrm>
          <a:prstGeom prst="rect">
            <a:avLst/>
          </a:prstGeom>
        </p:spPr>
      </p:pic>
    </p:spTree>
    <p:extLst>
      <p:ext uri="{BB962C8B-B14F-4D97-AF65-F5344CB8AC3E}">
        <p14:creationId xmlns:p14="http://schemas.microsoft.com/office/powerpoint/2010/main" val="33977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5161350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259</a:t>
            </a:fld>
            <a:endParaRPr lang="en-US" altLang="en-US">
              <a:solidFill>
                <a:srgbClr val="000000"/>
              </a:solidFill>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19631702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26</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260</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494830291"/>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1053669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262</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867738291"/>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263</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51601006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264</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52753"/>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265</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6767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266</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19934442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267</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307278462"/>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268</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50576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269</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607961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27</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270</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63367"/>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271</a:t>
            </a:fld>
            <a:endParaRPr lang="en-US" altLang="en-US"/>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678605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t>problem</a:t>
            </a:r>
            <a:endParaRPr lang="en-US" dirty="0">
              <a:solidFill>
                <a:srgbClr val="0000FF"/>
              </a:solidFill>
            </a:endParaRPr>
          </a:p>
          <a:p>
            <a:endParaRPr lang="en-US" sz="1400" dirty="0"/>
          </a:p>
          <a:p>
            <a:r>
              <a:rPr lang="en-US" dirty="0">
                <a:solidFill>
                  <a:srgbClr val="FF0000"/>
                </a:solidFill>
              </a:rPr>
              <a:t>Discover design principles for </a:t>
            </a:r>
            <a:r>
              <a:rPr lang="en-US" dirty="0">
                <a:solidFill>
                  <a:srgbClr val="0000FF"/>
                </a:solidFill>
              </a:rPr>
              <a:t>fundamentally secure and reliable computer architectures</a:t>
            </a:r>
          </a:p>
          <a:p>
            <a:endParaRPr lang="en-US" sz="1400" dirty="0">
              <a:solidFill>
                <a:srgbClr val="FF0000"/>
              </a:solidFill>
            </a:endParaRPr>
          </a:p>
          <a:p>
            <a:r>
              <a:rPr lang="en-US" dirty="0">
                <a:solidFill>
                  <a:srgbClr val="FF0000"/>
                </a:solidFill>
              </a:rPr>
              <a:t>Design complete systems to be balanced and energy-efficient</a:t>
            </a:r>
            <a:r>
              <a:rPr lang="en-US" dirty="0"/>
              <a:t>, i.e., </a:t>
            </a:r>
            <a:r>
              <a:rPr lang="en-US" dirty="0">
                <a:solidFill>
                  <a:srgbClr val="0000FF"/>
                </a:solidFill>
              </a:rPr>
              <a:t>low latency </a:t>
            </a:r>
            <a:r>
              <a:rPr lang="en-US" dirty="0"/>
              <a:t>and</a:t>
            </a:r>
            <a:r>
              <a:rPr lang="en-US" dirty="0">
                <a:solidFill>
                  <a:srgbClr val="0000FF"/>
                </a:solidFill>
              </a:rPr>
              <a:t> data-centric (or memory-centric) </a:t>
            </a:r>
          </a:p>
          <a:p>
            <a:endParaRPr lang="en-US" sz="1400" dirty="0">
              <a:solidFill>
                <a:srgbClr val="0000FF"/>
              </a:solidFill>
            </a:endParaRPr>
          </a:p>
          <a:p>
            <a:r>
              <a:rPr lang="en-US" dirty="0">
                <a:solidFill>
                  <a:srgbClr val="FF0000"/>
                </a:solidFill>
              </a:rPr>
              <a:t>Enable new and emerging memory architectures </a:t>
            </a:r>
          </a:p>
          <a:p>
            <a:endParaRPr lang="en-US" sz="14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272</a:t>
            </a:fld>
            <a:endParaRPr lang="en-US" dirty="0"/>
          </a:p>
        </p:txBody>
      </p:sp>
    </p:spTree>
    <p:extLst>
      <p:ext uri="{BB962C8B-B14F-4D97-AF65-F5344CB8AC3E}">
        <p14:creationId xmlns:p14="http://schemas.microsoft.com/office/powerpoint/2010/main" val="282173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Think Across the Stack</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273</a:t>
            </a:fld>
            <a:endParaRPr lang="en-US"/>
          </a:p>
        </p:txBody>
      </p:sp>
      <p:sp>
        <p:nvSpPr>
          <p:cNvPr id="5" name="Text Box 17"/>
          <p:cNvSpPr txBox="1">
            <a:spLocks noChangeArrowheads="1"/>
          </p:cNvSpPr>
          <p:nvPr/>
        </p:nvSpPr>
        <p:spPr bwMode="auto">
          <a:xfrm>
            <a:off x="3501600" y="36903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3188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26545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2830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19163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063404"/>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cs typeface="Arial" charset="0"/>
              </a:rPr>
              <a:t>Logic</a:t>
            </a:r>
          </a:p>
          <a:p>
            <a:pPr>
              <a:defRPr/>
            </a:pPr>
            <a:endParaRPr lang="en-US" sz="1750" dirty="0">
              <a:solidFill>
                <a:srgbClr val="000000"/>
              </a:solidFill>
              <a:latin typeface="Tahoma" pitchFamily="34" charset="0"/>
              <a:cs typeface="Arial" charset="0"/>
            </a:endParaRPr>
          </a:p>
        </p:txBody>
      </p:sp>
      <p:sp>
        <p:nvSpPr>
          <p:cNvPr id="11" name="Text Box 23"/>
          <p:cNvSpPr txBox="1">
            <a:spLocks noChangeAspect="1" noChangeArrowheads="1"/>
          </p:cNvSpPr>
          <p:nvPr/>
        </p:nvSpPr>
        <p:spPr bwMode="auto">
          <a:xfrm>
            <a:off x="3501600" y="44348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29964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47904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23935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latin typeface="Tahoma"/>
            </a:endParaRPr>
          </a:p>
        </p:txBody>
      </p:sp>
    </p:spTree>
    <p:extLst>
      <p:ext uri="{BB962C8B-B14F-4D97-AF65-F5344CB8AC3E}">
        <p14:creationId xmlns:p14="http://schemas.microsoft.com/office/powerpoint/2010/main" val="1778099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274</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226264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July 3, 2018</a:t>
            </a:r>
          </a:p>
          <a:p>
            <a:r>
              <a:rPr lang="en-US" sz="2200" dirty="0"/>
              <a:t>IOLTS Keynote Talk</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395536" y="1587624"/>
            <a:ext cx="8382000" cy="2201416"/>
          </a:xfrm>
        </p:spPr>
        <p:txBody>
          <a:bodyPr>
            <a:normAutofit fontScale="90000"/>
          </a:bodyPr>
          <a:lstStyle/>
          <a:p>
            <a:pPr algn="ctr"/>
            <a:r>
              <a:rPr lang="en-US" sz="4400" b="1" dirty="0"/>
              <a:t>Rethinking Memory System Design</a:t>
            </a:r>
            <a:br>
              <a:rPr lang="en-US" sz="4400" dirty="0"/>
            </a:br>
            <a:r>
              <a:rPr lang="en-US" sz="4400" dirty="0"/>
              <a:t>Robustness, Energy, Performance</a:t>
            </a:r>
            <a:br>
              <a:rPr lang="en-US" sz="4400" dirty="0"/>
            </a:br>
            <a:br>
              <a:rPr lang="en-US" sz="800" dirty="0"/>
            </a:b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188661EA-1D32-3241-A22E-EA393287D061}"/>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93940900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276</a:t>
            </a:fld>
            <a:endParaRPr lang="en-US">
              <a:solidFill>
                <a:srgbClr val="000000"/>
              </a:solidFill>
            </a:endParaRPr>
          </a:p>
        </p:txBody>
      </p:sp>
    </p:spTree>
    <p:extLst>
      <p:ext uri="{BB962C8B-B14F-4D97-AF65-F5344CB8AC3E}">
        <p14:creationId xmlns:p14="http://schemas.microsoft.com/office/powerpoint/2010/main" val="1033300965"/>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NSF</a:t>
            </a:r>
          </a:p>
          <a:p>
            <a:r>
              <a:rPr lang="en-US" dirty="0"/>
              <a:t>GSRC</a:t>
            </a:r>
          </a:p>
          <a:p>
            <a:r>
              <a:rPr lang="en-US" dirty="0"/>
              <a:t>SRC</a:t>
            </a:r>
          </a:p>
          <a:p>
            <a:r>
              <a:rPr lang="en-US" dirty="0" err="1"/>
              <a:t>CyLab</a:t>
            </a:r>
            <a:endParaRPr lang="en-US" dirty="0"/>
          </a:p>
          <a:p>
            <a:r>
              <a:rPr lang="en-US" dirty="0"/>
              <a:t>Alibaba, AMD, Google, Facebook, HP Labs, Huawei, IBM, Intel, Microsoft, Nvidia, Oracle, Qualcomm, Rambus, Samsung, Seagate, VMware</a:t>
            </a:r>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277</a:t>
            </a:fld>
            <a:endParaRPr lang="en-US">
              <a:solidFill>
                <a:srgbClr val="000000"/>
              </a:solidFill>
            </a:endParaRPr>
          </a:p>
        </p:txBody>
      </p:sp>
    </p:spTree>
    <p:extLst>
      <p:ext uri="{BB962C8B-B14F-4D97-AF65-F5344CB8AC3E}">
        <p14:creationId xmlns:p14="http://schemas.microsoft.com/office/powerpoint/2010/main" val="213654911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solidFill>
                  <a:srgbClr val="000000"/>
                </a:solidFill>
              </a:rPr>
              <a:pPr/>
              <a:t>278</a:t>
            </a:fld>
            <a:endParaRPr lang="en-US" altLang="en-US">
              <a:solidFill>
                <a:srgbClr val="000000"/>
              </a:solidFill>
            </a:endParaRPr>
          </a:p>
        </p:txBody>
      </p:sp>
    </p:spTree>
    <p:extLst>
      <p:ext uri="{BB962C8B-B14F-4D97-AF65-F5344CB8AC3E}">
        <p14:creationId xmlns:p14="http://schemas.microsoft.com/office/powerpoint/2010/main" val="254612198"/>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412776"/>
            <a:ext cx="7924800" cy="1752600"/>
          </a:xfrm>
        </p:spPr>
        <p:txBody>
          <a:bodyPr/>
          <a:lstStyle/>
          <a:p>
            <a:r>
              <a:rPr lang="en-US" dirty="0">
                <a:latin typeface="Garamond" charset="0"/>
              </a:rPr>
              <a:t>Open Problems </a:t>
            </a:r>
            <a:br>
              <a:rPr lang="en-US" dirty="0">
                <a:latin typeface="Garamond" charset="0"/>
              </a:rPr>
            </a:br>
            <a:r>
              <a:rPr lang="en-US" dirty="0">
                <a:latin typeface="Garamond" charset="0"/>
              </a:rPr>
              <a:t>				and References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342A0-F66A-8349-9DE5-CDF9A06A5894}" type="slidenum">
              <a:rPr lang="en-US" sz="1200">
                <a:solidFill>
                  <a:srgbClr val="000000"/>
                </a:solidFill>
                <a:latin typeface="Garamond" charset="0"/>
                <a:cs typeface="Arial" charset="0"/>
              </a:rPr>
              <a:pPr eaLnBrk="1" hangingPunct="1"/>
              <a:t>279</a:t>
            </a:fld>
            <a:endParaRPr lang="en-US" sz="1200">
              <a:solidFill>
                <a:srgbClr val="000000"/>
              </a:solidFill>
              <a:latin typeface="Garamond" charset="0"/>
              <a:cs typeface="Arial" charset="0"/>
            </a:endParaRPr>
          </a:p>
        </p:txBody>
      </p:sp>
    </p:spTree>
    <p:extLst>
      <p:ext uri="{BB962C8B-B14F-4D97-AF65-F5344CB8AC3E}">
        <p14:creationId xmlns:p14="http://schemas.microsoft.com/office/powerpoint/2010/main" val="11475536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28</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735888"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lgn="ctr">
              <a:buNone/>
            </a:pPr>
            <a:r>
              <a:rPr lang="en-US" sz="2000" b="1" dirty="0">
                <a:hlinkClick r:id="rId2"/>
              </a:rPr>
              <a:t>https://arxiv.org/pdf/1802.00320.pdf</a:t>
            </a:r>
            <a:r>
              <a:rPr lang="en-US" sz="2000"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3"/>
          <a:stretch>
            <a:fillRect/>
          </a:stretch>
        </p:blipFill>
        <p:spPr>
          <a:xfrm>
            <a:off x="337560" y="1286211"/>
            <a:ext cx="8589976" cy="3366925"/>
          </a:xfrm>
          <a:prstGeom prst="rect">
            <a:avLst/>
          </a:prstGeom>
        </p:spPr>
      </p:pic>
    </p:spTree>
    <p:extLst>
      <p:ext uri="{BB962C8B-B14F-4D97-AF65-F5344CB8AC3E}">
        <p14:creationId xmlns:p14="http://schemas.microsoft.com/office/powerpoint/2010/main" val="3034331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143278574"/>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53134845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43165026"/>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3362074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rId9"/>
            </a:endParaRPr>
          </a:p>
          <a:p>
            <a:endParaRPr lang="en-US" sz="1500" b="1" dirty="0">
              <a:hlinkClick r:id="rId9"/>
            </a:endParaRPr>
          </a:p>
          <a:p>
            <a:r>
              <a:rPr lang="en-US" b="1" dirty="0">
                <a:hlinkClick r:id="rId10"/>
              </a:rPr>
              <a:t>Graduate Computer Architecture Course Lecture Videos</a:t>
            </a:r>
            <a:r>
              <a:rPr lang="en-US" b="1" dirty="0"/>
              <a:t> (</a:t>
            </a:r>
            <a:r>
              <a:rPr lang="en-US" b="1" dirty="0">
                <a:hlinkClick r:id="rId10"/>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3"/>
              </a:rPr>
              <a:t>2017</a:t>
            </a:r>
            <a:r>
              <a:rPr lang="en-US" b="1" dirty="0"/>
              <a:t>, </a:t>
            </a:r>
            <a:r>
              <a:rPr lang="en-US" b="1" dirty="0">
                <a:hlinkClick r:id="rId14"/>
              </a:rPr>
              <a:t>2015</a:t>
            </a:r>
            <a:r>
              <a:rPr lang="en-US" b="1" dirty="0"/>
              <a:t>, </a:t>
            </a:r>
            <a:r>
              <a:rPr lang="en-US" b="1" dirty="0">
                <a:hlinkClick r:id="rId9"/>
              </a:rPr>
              <a:t>2013</a:t>
            </a:r>
            <a:r>
              <a:rPr lang="en-US" b="1" dirty="0"/>
              <a:t>)</a:t>
            </a:r>
          </a:p>
          <a:p>
            <a:endParaRPr lang="en-US" sz="1500" b="1" dirty="0">
              <a:hlinkClick r:id="rId15"/>
            </a:endParaRPr>
          </a:p>
          <a:p>
            <a:endParaRPr lang="en-US" sz="1500" b="1" dirty="0">
              <a:hlinkClick r:id="rId15"/>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63436770"/>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9741010"/>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67839736"/>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67017567"/>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41289908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FF"/>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Key Challenges and Solution Directions</a:t>
            </a:r>
          </a:p>
          <a:p>
            <a:pPr lvl="1" eaLnBrk="1" hangingPunct="1"/>
            <a:r>
              <a:rPr lang="en-US" dirty="0">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Energy and Performance: In-Memory Computation</a:t>
            </a:r>
          </a:p>
          <a:p>
            <a:pPr eaLnBrk="1" hangingPunct="1"/>
            <a:r>
              <a:rPr lang="en-US" dirty="0">
                <a:latin typeface="Tahoma" charset="0"/>
                <a:ea typeface="ＭＳ Ｐゴシック" charset="0"/>
                <a:cs typeface="ＭＳ Ｐゴシック" charset="0"/>
              </a:rPr>
              <a:t>Concluding Remarks</a:t>
            </a:r>
          </a:p>
          <a:p>
            <a:pPr eaLnBrk="1" hangingPunct="1"/>
            <a:r>
              <a:rPr lang="en-US" dirty="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Tree>
    <p:extLst>
      <p:ext uri="{BB962C8B-B14F-4D97-AF65-F5344CB8AC3E}">
        <p14:creationId xmlns:p14="http://schemas.microsoft.com/office/powerpoint/2010/main" val="277521580"/>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353818906"/>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17" y="5580528"/>
            <a:ext cx="87254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600" b="0" i="0" u="none" strike="noStrike" kern="1200" cap="none" spc="0" normalizeH="0" baseline="0" noProof="0" dirty="0">
                <a:ln>
                  <a:noFill/>
                </a:ln>
                <a:solidFill>
                  <a:srgbClr val="000000"/>
                </a:solidFill>
                <a:effectLst/>
                <a:uLnTx/>
                <a:uFillTx/>
                <a:latin typeface="Tahoma"/>
                <a:ea typeface="+mn-ea"/>
                <a:cs typeface="+mn-cs"/>
              </a:rPr>
              <a:t> et al.,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GateKeeper</a:t>
            </a:r>
            <a:r>
              <a:rPr kumimoji="0" lang="en-US" sz="1600" b="0" i="0" u="none" strike="noStrike" kern="1200" cap="none" spc="0" normalizeH="0" baseline="0" noProof="0" dirty="0">
                <a:ln>
                  <a:noFill/>
                </a:ln>
                <a:solidFill>
                  <a:srgbClr val="0000FF"/>
                </a:solidFill>
                <a:effectLst/>
                <a:uLnTx/>
                <a:uFillTx/>
                <a:latin typeface="Tahoma"/>
                <a:ea typeface="+mn-ea"/>
                <a:cs typeface="+mn-cs"/>
              </a:rPr>
              <a:t>: A New Hardware Architecture for Accelerating Pre-Alignment in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Short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Kim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Genome Read In-Memory (GRIM) Filter</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2018.</a:t>
            </a:r>
          </a:p>
        </p:txBody>
      </p:sp>
      <p:sp>
        <p:nvSpPr>
          <p:cNvPr id="2" name="Title 1"/>
          <p:cNvSpPr>
            <a:spLocks noGrp="1"/>
          </p:cNvSpPr>
          <p:nvPr>
            <p:ph type="title"/>
          </p:nvPr>
        </p:nvSpPr>
        <p:spPr/>
        <p:txBody>
          <a:bodyPr/>
          <a:lstStyle/>
          <a:p>
            <a:r>
              <a:rPr lang="en-US" dirty="0"/>
              <a:t>Key Principles and Results</a:t>
            </a:r>
          </a:p>
        </p:txBody>
      </p:sp>
      <p:sp>
        <p:nvSpPr>
          <p:cNvPr id="3" name="Content Placeholder 2"/>
          <p:cNvSpPr>
            <a:spLocks noGrp="1"/>
          </p:cNvSpPr>
          <p:nvPr>
            <p:ph idx="1"/>
          </p:nvPr>
        </p:nvSpPr>
        <p:spPr>
          <a:xfrm>
            <a:off x="228599" y="1052736"/>
            <a:ext cx="8915401" cy="4994498"/>
          </a:xfrm>
        </p:spPr>
        <p:txBody>
          <a:bodyPr/>
          <a:lstStyle/>
          <a:p>
            <a:r>
              <a:rPr lang="en-US" dirty="0"/>
              <a:t>Two key principles:</a:t>
            </a:r>
          </a:p>
          <a:p>
            <a:pPr lvl="1"/>
            <a:r>
              <a:rPr lang="en-US" dirty="0">
                <a:solidFill>
                  <a:srgbClr val="FF0000"/>
                </a:solidFill>
              </a:rPr>
              <a:t>Exploit the structure of the genome</a:t>
            </a:r>
            <a:r>
              <a:rPr lang="en-US" dirty="0"/>
              <a:t> to minimize computation</a:t>
            </a:r>
          </a:p>
          <a:p>
            <a:pPr lvl="1"/>
            <a:r>
              <a:rPr lang="en-US" dirty="0">
                <a:solidFill>
                  <a:srgbClr val="FF0000"/>
                </a:solidFill>
              </a:rPr>
              <a:t>Morph and exploit the structure of the underlying hardware </a:t>
            </a:r>
            <a:r>
              <a:rPr lang="en-US" dirty="0"/>
              <a:t>to maximize performance and efficiency</a:t>
            </a:r>
          </a:p>
          <a:p>
            <a:pPr marL="0" indent="0">
              <a:buNone/>
            </a:pPr>
            <a:endParaRPr lang="en-US" dirty="0"/>
          </a:p>
          <a:p>
            <a:r>
              <a:rPr lang="en-US" b="1" dirty="0">
                <a:solidFill>
                  <a:srgbClr val="7030A0"/>
                </a:solidFill>
              </a:rPr>
              <a:t>Algorithm-architecture co-design </a:t>
            </a:r>
            <a:r>
              <a:rPr lang="en-US" dirty="0">
                <a:solidFill>
                  <a:srgbClr val="7030A0"/>
                </a:solidFill>
              </a:rPr>
              <a:t>for DNA read mapping</a:t>
            </a:r>
          </a:p>
          <a:p>
            <a:pPr lvl="1"/>
            <a:r>
              <a:rPr lang="en-US" b="1" dirty="0">
                <a:solidFill>
                  <a:srgbClr val="0000FF"/>
                </a:solidFill>
              </a:rPr>
              <a:t>Speeds up </a:t>
            </a:r>
            <a:r>
              <a:rPr lang="en-US" dirty="0">
                <a:solidFill>
                  <a:srgbClr val="0000FF"/>
                </a:solidFill>
              </a:rPr>
              <a:t>read mapping by </a:t>
            </a:r>
            <a:r>
              <a:rPr lang="en-US" b="1" dirty="0">
                <a:solidFill>
                  <a:srgbClr val="0000FF"/>
                </a:solidFill>
              </a:rPr>
              <a:t>~200X (sometimes more)</a:t>
            </a:r>
          </a:p>
          <a:p>
            <a:pPr lvl="1"/>
            <a:r>
              <a:rPr lang="en-US" b="1" dirty="0">
                <a:solidFill>
                  <a:srgbClr val="0000FF"/>
                </a:solidFill>
              </a:rPr>
              <a:t>Improves</a:t>
            </a:r>
            <a:r>
              <a:rPr lang="en-US" dirty="0">
                <a:solidFill>
                  <a:srgbClr val="0000FF"/>
                </a:solidFill>
              </a:rPr>
              <a:t> </a:t>
            </a:r>
            <a:r>
              <a:rPr lang="en-US" b="1" dirty="0">
                <a:solidFill>
                  <a:srgbClr val="0000FF"/>
                </a:solidFill>
              </a:rPr>
              <a:t>accuracy</a:t>
            </a:r>
            <a:r>
              <a:rPr lang="en-US" dirty="0">
                <a:solidFill>
                  <a:srgbClr val="0000FF"/>
                </a:solidFill>
              </a:rPr>
              <a:t> of read mapping </a:t>
            </a:r>
            <a:r>
              <a:rPr lang="en-US" dirty="0"/>
              <a:t>in the presence of errors</a:t>
            </a:r>
          </a:p>
        </p:txBody>
      </p:sp>
      <p:sp>
        <p:nvSpPr>
          <p:cNvPr id="4" name="Slide Number Placeholder 3"/>
          <p:cNvSpPr>
            <a:spLocks noGrp="1"/>
          </p:cNvSpPr>
          <p:nvPr>
            <p:ph type="sldNum" sz="quarter" idx="11"/>
          </p:nvPr>
        </p:nvSpPr>
        <p:spPr>
          <a:xfrm>
            <a:off x="6777038" y="638132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
        <p:nvSpPr>
          <p:cNvPr id="5" name="TextBox 4"/>
          <p:cNvSpPr txBox="1"/>
          <p:nvPr/>
        </p:nvSpPr>
        <p:spPr>
          <a:xfrm>
            <a:off x="251520" y="4797152"/>
            <a:ext cx="71127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Accelerating Read Mapping with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600" b="0" i="0" u="none" strike="noStrike" kern="1200" cap="none" spc="0" normalizeH="0" baseline="0" noProof="0" dirty="0">
                <a:ln>
                  <a:noFill/>
                </a:ln>
                <a:solidFill>
                  <a:srgbClr val="000000"/>
                </a:solidFill>
                <a:effectLst/>
                <a:uLnTx/>
                <a:uFillTx/>
                <a:latin typeface="Tahoma"/>
                <a:ea typeface="+mn-ea"/>
                <a:cs typeface="+mn-cs"/>
              </a:rPr>
              <a:t>,” BMC Genomics 2013.</a:t>
            </a:r>
          </a:p>
        </p:txBody>
      </p:sp>
      <p:sp>
        <p:nvSpPr>
          <p:cNvPr id="7" name="TextBox 6"/>
          <p:cNvSpPr txBox="1"/>
          <p:nvPr/>
        </p:nvSpPr>
        <p:spPr>
          <a:xfrm>
            <a:off x="251520" y="5085184"/>
            <a:ext cx="857568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Xin et al., “</a:t>
            </a:r>
            <a:r>
              <a:rPr kumimoji="0" lang="en-US" sz="1600" b="0" i="0" u="none" strike="noStrike" kern="1200" cap="none" spc="0" normalizeH="0" baseline="0" noProof="0" dirty="0">
                <a:ln>
                  <a:noFill/>
                </a:ln>
                <a:solidFill>
                  <a:srgbClr val="0000FF"/>
                </a:solidFill>
                <a:effectLst/>
                <a:uLnTx/>
                <a:uFillTx/>
                <a:latin typeface="Tahoma"/>
                <a:ea typeface="+mn-ea"/>
                <a:cs typeface="+mn-cs"/>
              </a:rPr>
              <a:t>Shifted Hamming Distance: A Fast and Accurate SIMD-friendly Filter to Accelerate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rPr>
              <a:t>Alignment Verification in Read Mapping</a:t>
            </a:r>
            <a:r>
              <a:rPr kumimoji="0" lang="en-US" sz="1600" b="0" i="0" u="none" strike="noStrike" kern="1200" cap="none" spc="0" normalizeH="0" baseline="0" noProof="0" dirty="0">
                <a:ln>
                  <a:noFill/>
                </a:ln>
                <a:solidFill>
                  <a:srgbClr val="000000"/>
                </a:solidFill>
                <a:effectLst/>
                <a:uLnTx/>
                <a:uFillTx/>
                <a:latin typeface="Tahoma"/>
                <a:ea typeface="+mn-ea"/>
                <a:cs typeface="+mn-cs"/>
              </a:rPr>
              <a:t>,” Bioinformatics 2015.</a:t>
            </a:r>
          </a:p>
        </p:txBody>
      </p:sp>
    </p:spTree>
    <p:extLst>
      <p:ext uri="{BB962C8B-B14F-4D97-AF65-F5344CB8AC3E}">
        <p14:creationId xmlns:p14="http://schemas.microsoft.com/office/powerpoint/2010/main" val="2794208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End of Backup Slides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solidFill>
                  <a:srgbClr val="000000"/>
                </a:solidFill>
              </a:rPr>
              <a:pPr/>
              <a:t>292</a:t>
            </a:fld>
            <a:endParaRPr lang="en-US">
              <a:solidFill>
                <a:srgbClr val="000000"/>
              </a:solidFill>
            </a:endParaRPr>
          </a:p>
        </p:txBody>
      </p:sp>
    </p:spTree>
    <p:extLst>
      <p:ext uri="{BB962C8B-B14F-4D97-AF65-F5344CB8AC3E}">
        <p14:creationId xmlns:p14="http://schemas.microsoft.com/office/powerpoint/2010/main" val="102092610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290791"/>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t>An embedded device that can perform genome analysis in real time</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9734423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31</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840694" cy="1066800"/>
          </a:xfrm>
        </p:spPr>
        <p:txBody>
          <a:bodyPr>
            <a:noAutofit/>
          </a:bodyPr>
          <a:lstStyle/>
          <a:p>
            <a:r>
              <a:rPr lang="en-US" sz="3800" dirty="0"/>
              <a:t>DRAM Capacity, Bandwidth, Latency Trends</a:t>
            </a:r>
          </a:p>
        </p:txBody>
      </p:sp>
      <p:sp>
        <p:nvSpPr>
          <p:cNvPr id="9" name="TextBox 8"/>
          <p:cNvSpPr txBox="1"/>
          <p:nvPr/>
        </p:nvSpPr>
        <p:spPr>
          <a:xfrm>
            <a:off x="7744727" y="1230673"/>
            <a:ext cx="1005403" cy="584775"/>
          </a:xfrm>
          <a:prstGeom prst="rect">
            <a:avLst/>
          </a:prstGeom>
          <a:noFill/>
        </p:spPr>
        <p:txBody>
          <a:bodyPr wrap="none" rtlCol="0">
            <a:spAutoFit/>
          </a:bodyPr>
          <a:lstStyle/>
          <a:p>
            <a:r>
              <a:rPr lang="en-US" sz="3200" dirty="0">
                <a:solidFill>
                  <a:srgbClr val="4D3B62"/>
                </a:solidFill>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r>
              <a:rPr lang="en-US" sz="3200" dirty="0">
                <a:solidFill>
                  <a:srgbClr val="35742A"/>
                </a:solidFill>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r>
              <a:rPr lang="en-US" sz="3200">
                <a:solidFill>
                  <a:srgbClr val="FF4136"/>
                </a:solidFill>
              </a:rPr>
              <a:t>1.3x</a:t>
            </a:r>
            <a:endParaRPr lang="en-US" sz="3200" dirty="0">
              <a:solidFill>
                <a:srgbClr val="FF4136"/>
              </a:solidFill>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algn="ctr"/>
            <a:r>
              <a:rPr lang="en-US" sz="3400" dirty="0">
                <a:solidFill>
                  <a:srgbClr val="FFFFFF"/>
                </a:solidFill>
              </a:rPr>
              <a:t>Memory latency remains almost constant</a:t>
            </a:r>
          </a:p>
        </p:txBody>
      </p:sp>
    </p:spTree>
    <p:extLst>
      <p:ext uri="{BB962C8B-B14F-4D97-AF65-F5344CB8AC3E}">
        <p14:creationId xmlns:p14="http://schemas.microsoft.com/office/powerpoint/2010/main" val="1940567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Futura Medium" charset="0"/>
                <a:ea typeface="Futura Medium" charset="0"/>
                <a:cs typeface="Futura Medium" charset="0"/>
              </a:rPr>
              <a:t>Long memory </a:t>
            </a:r>
            <a:r>
              <a:rPr lang="en-US" sz="3200">
                <a:solidFill>
                  <a:prstClr val="white"/>
                </a:solidFill>
                <a:latin typeface="Futura Medium" charset="0"/>
                <a:ea typeface="Futura Medium" charset="0"/>
                <a:cs typeface="Futura Medium" charset="0"/>
              </a:rPr>
              <a:t>latency </a:t>
            </a:r>
            <a:r>
              <a:rPr lang="en-US" sz="3200">
                <a:solidFill>
                  <a:prstClr val="white"/>
                </a:solidFill>
                <a:latin typeface="Cambria Math" panose="02040503050406030204" pitchFamily="18" charset="0"/>
                <a:ea typeface="Cambria Math" panose="02040503050406030204" pitchFamily="18" charset="0"/>
              </a:rPr>
              <a:t>→</a:t>
            </a:r>
            <a:r>
              <a:rPr lang="en-US" sz="3200">
                <a:solidFill>
                  <a:prstClr val="white"/>
                </a:solidFill>
                <a:latin typeface="Gill Sans MT"/>
              </a:rPr>
              <a:t> </a:t>
            </a:r>
            <a:r>
              <a:rPr lang="en-US" sz="3200">
                <a:solidFill>
                  <a:prstClr val="white"/>
                </a:solidFill>
                <a:latin typeface="Futura Medium" charset="0"/>
                <a:ea typeface="Futura Medium" charset="0"/>
                <a:cs typeface="Futura Medium" charset="0"/>
              </a:rPr>
              <a:t>performance </a:t>
            </a:r>
            <a:r>
              <a:rPr lang="en-US" sz="3200" dirty="0">
                <a:solidFill>
                  <a:prstClr val="white"/>
                </a:solidFill>
                <a:latin typeface="Futura Medium" charset="0"/>
                <a:ea typeface="Futura Medium" charset="0"/>
                <a:cs typeface="Futura Medium" charset="0"/>
              </a:rPr>
              <a:t>bottleneck</a:t>
            </a:r>
          </a:p>
        </p:txBody>
      </p:sp>
    </p:spTree>
    <p:extLst>
      <p:ext uri="{BB962C8B-B14F-4D97-AF65-F5344CB8AC3E}">
        <p14:creationId xmlns:p14="http://schemas.microsoft.com/office/powerpoint/2010/main" val="10843508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36</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37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38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39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The discovery of DNA’s double-helical structure (Watson+, 1953) </a:t>
            </a:r>
          </a:p>
        </p:txBody>
      </p:sp>
    </p:spTree>
    <p:extLst>
      <p:ext uri="{BB962C8B-B14F-4D97-AF65-F5344CB8AC3E}">
        <p14:creationId xmlns:p14="http://schemas.microsoft.com/office/powerpoint/2010/main" val="7505245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One 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89663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2917805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latin typeface="Tahoma" charset="0"/>
                <a:ea typeface="ＭＳ Ｐゴシック" charset="0"/>
                <a:cs typeface="ＭＳ Ｐゴシック" charset="0"/>
              </a:rPr>
              <a:t>Major Trends Affecting Main Memory</a:t>
            </a:r>
          </a:p>
          <a:p>
            <a:pPr eaLnBrk="1" hangingPunct="1"/>
            <a:r>
              <a:rPr lang="en-US" dirty="0">
                <a:solidFill>
                  <a:srgbClr val="0000FF"/>
                </a:solidFill>
                <a:latin typeface="Tahoma" charset="0"/>
                <a:ea typeface="ＭＳ Ｐゴシック" charset="0"/>
                <a:cs typeface="ＭＳ Ｐゴシック" charset="0"/>
              </a:rPr>
              <a:t>Key Challenges and Solution Directions</a:t>
            </a:r>
          </a:p>
          <a:p>
            <a:pPr lvl="1" eaLnBrk="1" hangingPunct="1"/>
            <a:r>
              <a:rPr lang="en-US" dirty="0">
                <a:solidFill>
                  <a:srgbClr val="0000FF"/>
                </a:solidFill>
                <a:latin typeface="Tahoma" charset="0"/>
                <a:ea typeface="ＭＳ Ｐゴシック" charset="0"/>
                <a:cs typeface="ＭＳ Ｐゴシック" charset="0"/>
              </a:rPr>
              <a:t>Robustness: Reliability and Security</a:t>
            </a:r>
          </a:p>
          <a:p>
            <a:pPr lvl="1" eaLnBrk="1" hangingPunct="1"/>
            <a:r>
              <a:rPr lang="en-US" dirty="0">
                <a:latin typeface="Tahoma" charset="0"/>
                <a:ea typeface="ＭＳ Ｐゴシック" charset="0"/>
                <a:cs typeface="ＭＳ Ｐゴシック" charset="0"/>
              </a:rPr>
              <a:t>Low Latency/Energy and Latency/Energy/Reliability Tradeoffs</a:t>
            </a:r>
          </a:p>
          <a:p>
            <a:pPr lvl="1" eaLnBrk="1" hangingPunct="1"/>
            <a:r>
              <a:rPr lang="en-US" dirty="0">
                <a:latin typeface="Tahoma" charset="0"/>
                <a:ea typeface="ＭＳ Ｐゴシック" charset="0"/>
                <a:cs typeface="ＭＳ Ｐゴシック" charset="0"/>
              </a:rPr>
              <a:t>Energy and Performance: In-Memory Computation</a:t>
            </a:r>
          </a:p>
          <a:p>
            <a:pPr eaLnBrk="1" hangingPunct="1"/>
            <a:r>
              <a:rPr lang="en-US" dirty="0">
                <a:latin typeface="Tahoma" charset="0"/>
                <a:ea typeface="ＭＳ Ｐゴシック" charset="0"/>
                <a:cs typeface="ＭＳ Ｐゴシック" charset="0"/>
              </a:rPr>
              <a:t>Concluding Remarks</a:t>
            </a:r>
          </a:p>
          <a:p>
            <a:pPr eaLnBrk="1" hangingPunct="1"/>
            <a:r>
              <a:rPr lang="en-US" dirty="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315240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Issues in Future Platforms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7F879DDE-D4E0-C843-BCDB-D66C8C3E797D}"/>
              </a:ext>
            </a:extLst>
          </p:cNvPr>
          <p:cNvSpPr/>
          <p:nvPr/>
        </p:nvSpPr>
        <p:spPr>
          <a:xfrm>
            <a:off x="568094" y="1052736"/>
            <a:ext cx="686590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63401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spTree>
    <p:extLst>
      <p:ext uri="{BB962C8B-B14F-4D97-AF65-F5344CB8AC3E}">
        <p14:creationId xmlns:p14="http://schemas.microsoft.com/office/powerpoint/2010/main" val="399909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205405787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1848554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902655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6117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963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33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2760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073175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84015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55187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113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2637991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60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246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896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02626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65715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4609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8438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8040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446856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41006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57621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99737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62751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4000" b="0" i="0" u="none" strike="noStrike" kern="1200" cap="none" spc="0" normalizeH="0" baseline="0" noProof="0" dirty="0">
                <a:ln>
                  <a:noFill/>
                </a:ln>
                <a:solidFill>
                  <a:srgbClr val="3B812F"/>
                </a:solidFill>
                <a:effectLst/>
                <a:uLnTx/>
                <a:uFillTx/>
                <a:latin typeface="Garamond"/>
                <a:ea typeface="+mn-ea"/>
                <a:cs typeface="+mn-cs"/>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1" i="0" u="none" strike="noStrike" kern="1200" cap="none" spc="0" normalizeH="0" baseline="0" noProof="0" dirty="0">
                <a:ln>
                  <a:noFill/>
                </a:ln>
                <a:solidFill>
                  <a:srgbClr val="FF0000"/>
                </a:solidFill>
                <a:effectLst/>
                <a:uLnTx/>
                <a:uFillTx/>
                <a:latin typeface="Calibri" pitchFamily="34" charset="0"/>
                <a:ea typeface="+mn-ea"/>
                <a:cs typeface="+mn-cs"/>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AB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SOLiD</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GridION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Complete</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Illumina </a:t>
            </a: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NovaSeq</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6000</a:t>
            </a:r>
          </a:p>
        </p:txBody>
      </p:sp>
    </p:spTree>
    <p:extLst>
      <p:ext uri="{BB962C8B-B14F-4D97-AF65-F5344CB8AC3E}">
        <p14:creationId xmlns:p14="http://schemas.microsoft.com/office/powerpoint/2010/main" val="2034855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7532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431357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679641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2748329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733603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390176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05323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lvl="1">
              <a:buFont typeface="Wingdings" pitchFamily="2" charset="2"/>
              <a:buChar char="n"/>
              <a:defRPr/>
            </a:pPr>
            <a:endParaRPr lang="en-US" sz="1800" dirty="0"/>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45850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a:t>
            </a:r>
            <a:r>
              <a:rPr lang="en-US" sz="1800" dirty="0" err="1"/>
              <a:t>Veen</a:t>
            </a:r>
            <a:r>
              <a:rPr lang="en-US" sz="1800" dirty="0"/>
              <a:t> et al.,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998504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0209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721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722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3326049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23444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7842995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389975845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4541066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274973911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406020327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389641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87</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2354141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r>
              <a:rPr lang="en-US" dirty="0">
                <a:solidFill>
                  <a:srgbClr val="0000FF"/>
                </a:solidFill>
              </a:rPr>
              <a:t>HP, Lenovo, and other vendors released similar patches</a:t>
            </a:r>
          </a:p>
        </p:txBody>
      </p:sp>
    </p:spTree>
    <p:extLst>
      <p:ext uri="{BB962C8B-B14F-4D97-AF65-F5344CB8AC3E}">
        <p14:creationId xmlns:p14="http://schemas.microsoft.com/office/powerpoint/2010/main" val="128366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8913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Genome Sequence Alignment: Example</a:t>
            </a:r>
          </a:p>
        </p:txBody>
      </p:sp>
      <p:pic>
        <p:nvPicPr>
          <p:cNvPr id="5" name="Content Placeholder 4" descr="A_genome_alignment_of_eight_Yersinia_isolates 2.png"/>
          <p:cNvPicPr>
            <a:picLocks noGrp="1" noChangeAspect="1"/>
          </p:cNvPicPr>
          <p:nvPr>
            <p:ph idx="1"/>
          </p:nvPr>
        </p:nvPicPr>
        <p:blipFill>
          <a:blip r:embed="rId2" cstate="print">
            <a:extLst>
              <a:ext uri="{28A0092B-C50C-407E-A947-70E740481C1C}">
                <a14:useLocalDpi xmlns:a14="http://schemas.microsoft.com/office/drawing/2010/main" val="0"/>
              </a:ext>
            </a:extLst>
          </a:blip>
          <a:srcRect t="2363" b="2363"/>
          <a:stretch>
            <a:fillRect/>
          </a:stretch>
        </p:blipFill>
        <p:spPr>
          <a:xfrm>
            <a:off x="228600" y="1044631"/>
            <a:ext cx="8925728" cy="5383801"/>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6" name="TextBox 5"/>
          <p:cNvSpPr txBox="1"/>
          <p:nvPr/>
        </p:nvSpPr>
        <p:spPr>
          <a:xfrm>
            <a:off x="35496" y="6474822"/>
            <a:ext cx="81635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Source: By Aaron E. Darling,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István</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Mark A. Ragan - Figure 1 from Darling AE, </a:t>
            </a:r>
            <a:r>
              <a:rPr kumimoji="0" lang="en-US" sz="800" b="0" i="0" u="none" strike="noStrike" kern="1200" cap="none" spc="0" normalizeH="0" baseline="0" noProof="0" dirty="0" err="1">
                <a:ln>
                  <a:noFill/>
                </a:ln>
                <a:solidFill>
                  <a:srgbClr val="000000"/>
                </a:solidFill>
                <a:effectLst/>
                <a:uLnTx/>
                <a:uFillTx/>
                <a:latin typeface="Calibri"/>
                <a:ea typeface="+mn-ea"/>
                <a:cs typeface="Calibri"/>
              </a:rPr>
              <a:t>Miklós</a:t>
            </a:r>
            <a:r>
              <a:rPr kumimoji="0" lang="en-US" sz="800" b="0" i="0" u="none" strike="noStrike" kern="1200" cap="none" spc="0" normalizeH="0" baseline="0" noProof="0" dirty="0">
                <a:ln>
                  <a:noFill/>
                </a:ln>
                <a:solidFill>
                  <a:srgbClr val="000000"/>
                </a:solidFill>
                <a:effectLst/>
                <a:uLnTx/>
                <a:uFillTx/>
                <a:latin typeface="Calibri"/>
                <a:ea typeface="+mn-ea"/>
                <a:cs typeface="Calibri"/>
              </a:rPr>
              <a:t> I, Ragan MA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Calibri"/>
              </a:rPr>
              <a:t>"Dynamics of Genome Rearrangement in Bacterial Populations". PLOS Genetics. DOI:10.1371/journal.pgen.1000128., CC BY 2.5, </a:t>
            </a:r>
            <a:r>
              <a:rPr kumimoji="0" lang="en-US" sz="800" b="0" i="0" u="none" strike="noStrike" kern="1200" cap="none" spc="0" normalizeH="0" baseline="0" noProof="0" dirty="0">
                <a:ln>
                  <a:noFill/>
                </a:ln>
                <a:solidFill>
                  <a:srgbClr val="000000"/>
                </a:solidFill>
                <a:effectLst/>
                <a:uLnTx/>
                <a:uFillTx/>
                <a:latin typeface="Calibri"/>
                <a:ea typeface="+mn-ea"/>
                <a:cs typeface="Calibri"/>
                <a:hlinkClick r:id="rId3"/>
              </a:rPr>
              <a:t>https://commons.wikimedia.org/w/index.php?curid=30550950</a:t>
            </a:r>
            <a:r>
              <a:rPr kumimoji="0" lang="en-US" sz="800" b="0" i="0" u="none" strike="noStrike" kern="1200" cap="none" spc="0" normalizeH="0" baseline="0" noProof="0" dirty="0">
                <a:ln>
                  <a:noFill/>
                </a:ln>
                <a:solidFill>
                  <a:srgbClr val="000000"/>
                </a:solidFill>
                <a:effectLst/>
                <a:uLnTx/>
                <a:uFillTx/>
                <a:latin typeface="Calibri"/>
                <a:ea typeface="+mn-ea"/>
                <a:cs typeface="Calibri"/>
              </a:rPr>
              <a:t> </a:t>
            </a:r>
          </a:p>
        </p:txBody>
      </p:sp>
    </p:spTree>
    <p:extLst>
      <p:ext uri="{BB962C8B-B14F-4D97-AF65-F5344CB8AC3E}">
        <p14:creationId xmlns:p14="http://schemas.microsoft.com/office/powerpoint/2010/main" val="12122555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02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a:t>
            </a:r>
          </a:p>
          <a:p>
            <a:pPr lvl="1"/>
            <a:r>
              <a:rPr lang="en-US" sz="2800" dirty="0"/>
              <a:t>Enough slack in timing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55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92</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99389271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Reliability/Security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93</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2271218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94</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00429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95</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8800798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30270086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27077356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62340213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99</a:t>
            </a:fld>
            <a:endParaRPr lang="en-US"/>
          </a:p>
        </p:txBody>
      </p:sp>
    </p:spTree>
    <p:extLst>
      <p:ext uri="{BB962C8B-B14F-4D97-AF65-F5344CB8AC3E}">
        <p14:creationId xmlns:p14="http://schemas.microsoft.com/office/powerpoint/2010/main" val="911004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6.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3.xml><?xml version="1.0" encoding="utf-8"?>
<a:theme xmlns:a="http://schemas.openxmlformats.org/drawingml/2006/main" name="1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78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188270</TotalTime>
  <Words>14392</Words>
  <Application>Microsoft Macintosh PowerPoint</Application>
  <PresentationFormat>On-screen Show (4:3)</PresentationFormat>
  <Paragraphs>2674</Paragraphs>
  <Slides>293</Slides>
  <Notes>59</Notes>
  <HiddenSlides>0</HiddenSlides>
  <MMClips>0</MMClips>
  <ScaleCrop>false</ScaleCrop>
  <HeadingPairs>
    <vt:vector size="8" baseType="variant">
      <vt:variant>
        <vt:lpstr>Fonts Used</vt:lpstr>
      </vt:variant>
      <vt:variant>
        <vt:i4>30</vt:i4>
      </vt:variant>
      <vt:variant>
        <vt:lpstr>Theme</vt:lpstr>
      </vt:variant>
      <vt:variant>
        <vt:i4>77</vt:i4>
      </vt:variant>
      <vt:variant>
        <vt:lpstr>Embedded OLE Servers</vt:lpstr>
      </vt:variant>
      <vt:variant>
        <vt:i4>1</vt:i4>
      </vt:variant>
      <vt:variant>
        <vt:lpstr>Slide Titles</vt:lpstr>
      </vt:variant>
      <vt:variant>
        <vt:i4>293</vt:i4>
      </vt:variant>
    </vt:vector>
  </HeadingPairs>
  <TitlesOfParts>
    <vt:vector size="401" baseType="lpstr">
      <vt:lpstr>Meiryo</vt:lpstr>
      <vt:lpstr>MS PGothic</vt:lpstr>
      <vt:lpstr>MS PGothic</vt:lpstr>
      <vt:lpstr>ヒラギノ角ゴ ProN W6</vt:lpstr>
      <vt:lpstr>Adobe Garamond Pro</vt:lpstr>
      <vt:lpstr>Aparajita</vt:lpstr>
      <vt:lpstr>Arial</vt:lpstr>
      <vt:lpstr>Arial Narrow</vt:lpstr>
      <vt:lpstr>Calibri</vt:lpstr>
      <vt:lpstr>Calibri Light</vt:lpstr>
      <vt:lpstr>Cambria</vt:lpstr>
      <vt:lpstr>Cambria Math</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Perpetua</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143_Edge</vt:lpstr>
      <vt:lpstr>144_Edge</vt:lpstr>
      <vt:lpstr>147_Edge</vt:lpstr>
      <vt:lpstr>133_Edge</vt:lpstr>
      <vt:lpstr>148_Edge</vt:lpstr>
      <vt:lpstr>3_Metropolitan_bullet</vt:lpstr>
      <vt:lpstr>151_Edge</vt:lpstr>
      <vt:lpstr>152_Edge</vt:lpstr>
      <vt:lpstr>154_Edge</vt:lpstr>
      <vt:lpstr>4_Office Theme</vt:lpstr>
      <vt:lpstr>Title &amp; Bullets</vt:lpstr>
      <vt:lpstr>27_Office Theme</vt:lpstr>
      <vt:lpstr>156_Edge</vt:lpstr>
      <vt:lpstr>158_Edge</vt:lpstr>
      <vt:lpstr>159_Edge</vt:lpstr>
      <vt:lpstr>167_Edge</vt:lpstr>
      <vt:lpstr>12_Office Theme</vt:lpstr>
      <vt:lpstr>15_Office Theme</vt:lpstr>
      <vt:lpstr>25_Office Theme</vt:lpstr>
      <vt:lpstr>11_Office Theme</vt:lpstr>
      <vt:lpstr>170_Edge</vt:lpstr>
      <vt:lpstr>171_Edge</vt:lpstr>
      <vt:lpstr>safari</vt:lpstr>
      <vt:lpstr>150_Edge</vt:lpstr>
      <vt:lpstr>153_Edge</vt:lpstr>
      <vt:lpstr>2_Edge</vt:lpstr>
      <vt:lpstr>7_sesha-theme</vt:lpstr>
      <vt:lpstr>5_Edge</vt:lpstr>
      <vt:lpstr>78_Edge</vt:lpstr>
      <vt:lpstr>7_Edge</vt:lpstr>
      <vt:lpstr>11_Edge</vt:lpstr>
      <vt:lpstr>12_Edge</vt:lpstr>
      <vt:lpstr>40_Edge</vt:lpstr>
      <vt:lpstr>41_Edge</vt:lpstr>
      <vt:lpstr>14_Edge</vt:lpstr>
      <vt:lpstr>25_Edge</vt:lpstr>
      <vt:lpstr>3_sesha-theme</vt:lpstr>
      <vt:lpstr>10_Edge</vt:lpstr>
      <vt:lpstr>15_Edge</vt:lpstr>
      <vt:lpstr>3_Office Theme</vt:lpstr>
      <vt:lpstr>18_Edge</vt:lpstr>
      <vt:lpstr>19_Edge</vt:lpstr>
      <vt:lpstr>21_Office Theme</vt:lpstr>
      <vt:lpstr>5_Office Theme</vt:lpstr>
      <vt:lpstr>Office Theme</vt:lpstr>
      <vt:lpstr>7_Office Theme</vt:lpstr>
      <vt:lpstr>6_Office Theme</vt:lpstr>
      <vt:lpstr>1_Office Theme</vt:lpstr>
      <vt:lpstr>Visio</vt:lpstr>
      <vt:lpstr>Rethinking Memory System Design Robustness, Energy, Performance  </vt:lpstr>
      <vt:lpstr>Current Research Focus Areas</vt:lpstr>
      <vt:lpstr>Our Dream</vt:lpstr>
      <vt:lpstr>What Is a Genome Made Of?</vt:lpstr>
      <vt:lpstr>DNA Sequencing</vt:lpstr>
      <vt:lpstr>Untangling Yarn Balls &amp; DNA Sequencing</vt:lpstr>
      <vt:lpstr>PowerPoint Presentation</vt:lpstr>
      <vt:lpstr>PowerPoint Presentation</vt:lpstr>
      <vt:lpstr>Genome Sequence Alignment: Example</vt:lpstr>
      <vt:lpstr>Hash Table Based Read Mappers</vt:lpstr>
      <vt:lpstr>Read Mapping Execution Time Breakdown </vt:lpstr>
      <vt:lpstr>Idea</vt:lpstr>
      <vt:lpstr>Our First Filter: Pure Software Approach</vt:lpstr>
      <vt:lpstr>Shifted Hamming Distance: SIMD Acceleration</vt:lpstr>
      <vt:lpstr>PowerPoint Presentation</vt:lpstr>
      <vt:lpstr>FPGA-Based Alignment Filtering</vt:lpstr>
      <vt:lpstr>DNA Read Mapping &amp; Filtering</vt:lpstr>
      <vt:lpstr>In-Memory DNA Sequence Analysis</vt:lpstr>
      <vt:lpstr>New Genome Sequencing Technologies</vt:lpstr>
      <vt:lpstr>Nanopore Genome Assembly Pipeline</vt:lpstr>
      <vt:lpstr>More on Genome Analysis: Another Talk</vt:lpstr>
      <vt:lpstr>Four Key Directions</vt:lpstr>
      <vt:lpstr>Memory &amp; Storage</vt:lpstr>
      <vt:lpstr>The Main Memory System</vt:lpstr>
      <vt:lpstr>The Main Memory System</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DRAM Capacity, Bandwidth, Latency Trends</vt:lpstr>
      <vt:lpstr>DRAM Latency Is Critical for Performance</vt:lpstr>
      <vt:lpstr>DRAM Latency Is Critical for Performance</vt:lpstr>
      <vt:lpstr>Major Trends Affecting Main Memory (III)</vt:lpstr>
      <vt:lpstr>Major Trends Affecting Main Memory (IV)</vt:lpstr>
      <vt:lpstr>Major Trends Affecting Main Memory (V)</vt:lpstr>
      <vt:lpstr>Major Trends Affecting Main Memory (V)</vt:lpstr>
      <vt:lpstr>Major Trend: Hybrid Main Memory</vt:lpstr>
      <vt:lpstr>One Foreshadowing</vt:lpstr>
      <vt:lpstr>Industry Is Writing Papers About It, Too</vt:lpstr>
      <vt:lpstr>Call for Intelligent Memory Controllers</vt:lpstr>
      <vt:lpstr>Agenda</vt:lpstr>
      <vt:lpstr>Four Key Issues in Future Platforms</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More Security Implications (I)</vt:lpstr>
      <vt:lpstr>More Security Implications (II)</vt:lpstr>
      <vt:lpstr>More Security Implications (III)</vt:lpstr>
      <vt:lpstr>More Security Implications (IV)</vt:lpstr>
      <vt:lpstr>More Security Implications (V)</vt:lpstr>
      <vt:lpstr>More Security Implications?</vt:lpstr>
      <vt:lpstr>Some Potential Solutions</vt:lpstr>
      <vt:lpstr>Apple’s Patch for RowHammer</vt:lpstr>
      <vt:lpstr>Our Solution to RowHammer</vt:lpstr>
      <vt:lpstr>Advantages of PARA</vt:lpstr>
      <vt:lpstr>Requirements for PARA</vt:lpstr>
      <vt:lpstr>More on RowHammer Analysis</vt:lpstr>
      <vt:lpstr>Future of Memory Reliability/Security</vt:lpstr>
      <vt:lpstr>Industry Is Writing Papers About It, Too</vt:lpstr>
      <vt:lpstr>Call for Intelligent Memory Controllers</vt:lpstr>
      <vt:lpstr>Aside: Intelligent Controller for NAND Flash</vt:lpstr>
      <vt:lpstr>Aside: Intelligent Controller for NAND Flash</vt:lpstr>
      <vt:lpstr>A Key Takeaway</vt:lpstr>
      <vt:lpstr>Solution Direction: Principled Designs</vt:lpstr>
      <vt:lpstr>Architecting for Security </vt:lpstr>
      <vt:lpstr>PowerPoint Presentation</vt:lpstr>
      <vt:lpstr>Understand and Model with Experiments (Flash)</vt:lpstr>
      <vt:lpstr>Understanding Flash Memory Reliability</vt:lpstr>
      <vt:lpstr>Understanding Flash Memory Reliability</vt:lpstr>
      <vt:lpstr>NAND Flash Vulnerabilities [HPCA’17]</vt:lpstr>
      <vt:lpstr>3D NAND Flash Reliability I [HPCA’18] </vt:lpstr>
      <vt:lpstr>3D NAND Flash Reliability II [SIGMETRICS’18] </vt:lpstr>
      <vt:lpstr>Another Talk: NAND Flash Memory Robustness</vt:lpstr>
      <vt:lpstr>There are Two Other Solution Directions</vt:lpstr>
      <vt:lpstr>Exploiting Memory Error Tolerance  with Hybrid Memory Systems</vt:lpstr>
      <vt:lpstr>More on Heterogeneous-Reliability Memory</vt:lpstr>
      <vt:lpstr>Summary: Memory Reliability and Security</vt:lpstr>
      <vt:lpstr>Challenge and Opportunity for Future</vt:lpstr>
      <vt:lpstr>One Important Takeaway</vt:lpstr>
      <vt:lpstr>Four Key Issues in Future Platforms</vt:lpstr>
      <vt:lpstr>PowerPoint Presentation</vt:lpstr>
      <vt:lpstr>Maslow’s Hierarchy of Needs, A Third Time</vt:lpstr>
      <vt:lpstr>Reducing Memory Latency</vt:lpstr>
      <vt:lpstr>Main Memory Latency Lags Behind</vt:lpstr>
      <vt:lpstr>A Closer Look …</vt:lpstr>
      <vt:lpstr>DRAM Latency Is Critical for Performance</vt:lpstr>
      <vt:lpstr>DRAM Latency Is Critical for Performance</vt:lpstr>
      <vt:lpstr>Two Major Sources of Latency Inefficiency</vt:lpstr>
      <vt:lpstr>Why the Long Memory Latency?</vt:lpstr>
      <vt:lpstr>Latency Variation in Memory Chips</vt:lpstr>
      <vt:lpstr>DRAM Characterization Infrastructure</vt:lpstr>
      <vt:lpstr>DRAM Characterization Infrastructure</vt:lpstr>
      <vt:lpstr>SoftMC: Open Source DRAM Infrastructure</vt:lpstr>
      <vt:lpstr>Tackling the Fixed Latency Mindset</vt:lpstr>
      <vt:lpstr>Adaptive-Latency DRAM</vt:lpstr>
      <vt:lpstr>PowerPoint Presentation</vt:lpstr>
      <vt:lpstr>PowerPoint Presentation</vt:lpstr>
      <vt:lpstr>PowerPoint Presentation</vt:lpstr>
      <vt:lpstr>PowerPoint Presentation</vt:lpstr>
      <vt:lpstr>Reducing Latency Also Reduces Energy</vt:lpstr>
      <vt:lpstr>More on Adaptive-Latency DRAM</vt:lpstr>
      <vt:lpstr>Heterogeneous Latency within A Chip</vt:lpstr>
      <vt:lpstr>Heterogeneous Latency within A Chip</vt:lpstr>
      <vt:lpstr>Analysis of Latency Variation in DRAM Chips</vt:lpstr>
      <vt:lpstr>PowerPoint Presentation</vt:lpstr>
      <vt:lpstr>PowerPoint Presentation</vt:lpstr>
      <vt:lpstr>PowerPoint Presentation</vt:lpstr>
      <vt:lpstr>PowerPoint Presentation</vt:lpstr>
      <vt:lpstr>Design-Induced Latency Variation in DRAM</vt:lpstr>
      <vt:lpstr>Voltron: Exploiting the   Voltage-Latency-Reliability      Relationship</vt:lpstr>
      <vt:lpstr>Executive Summary</vt:lpstr>
      <vt:lpstr>DIMMs Operating at Higher Latency</vt:lpstr>
      <vt:lpstr>Spatial Locality of Errors</vt:lpstr>
      <vt:lpstr>Energy Savings with Bounded Performance</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Challenge and Opportunity for Future</vt:lpstr>
      <vt:lpstr>One Important Takeaway</vt:lpstr>
      <vt:lpstr>On DRAM Power Consumption</vt:lpstr>
      <vt:lpstr>VAMPIRE DRAM Power Model</vt:lpstr>
      <vt:lpstr>Four Key Issues in Future Platforms</vt:lpstr>
      <vt:lpstr>Maslow’s (Human) Hierarchy of Needs, Revisited</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Performance: Bitmap Index on Ambit</vt:lpstr>
      <vt:lpstr>Performance: BitWeaving on Ambit</vt:lpstr>
      <vt:lpstr>More on In-DRAM Bulk AND/OR</vt:lpstr>
      <vt:lpstr>More on In-DRAM Bitwise Operations</vt:lpstr>
      <vt:lpstr>Challenge and Opportunity for Future</vt:lpstr>
      <vt:lpstr>Processing in Memory:   Two Approaches</vt:lpstr>
      <vt:lpstr>Opportunity: 3D-Stacked Logic+Memory</vt:lpstr>
      <vt:lpstr>DRAM Landscape (circa 2015)</vt:lpstr>
      <vt:lpstr>Two Key Questions in 3D-Stacked PIM</vt:lpstr>
      <vt:lpstr>Another Example: In-Memory 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3D-Stacked PIM on Mobile Devices</vt:lpstr>
      <vt:lpstr>Google Workloads  for Consumer Devices: Mitigating Data Movement Bottlenecks</vt:lpstr>
      <vt:lpstr>Consumer Devices</vt:lpstr>
      <vt:lpstr>Popular Google Consumer Workloads</vt:lpstr>
      <vt:lpstr>Energy Cost of Data Movement</vt:lpstr>
      <vt:lpstr>Using PIM to Reduce Data Movement</vt:lpstr>
      <vt:lpstr>Google Workloads  for Consumer Devices: Mitigating Data Movement Bottlenecks</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PIM-Enabled Instructions</vt:lpstr>
      <vt:lpstr>Automatic Code and Data Mapping</vt:lpstr>
      <vt:lpstr>Automatic Offloading of Critical Code</vt:lpstr>
      <vt:lpstr>Automatic Offloading of Prefetch Mechanisms</vt:lpstr>
      <vt:lpstr>Efficient Automatic Data Coherence Support</vt:lpstr>
      <vt:lpstr>Challenge and Opportunity for Future</vt:lpstr>
      <vt:lpstr>Challenge and Opportunity for Future</vt:lpstr>
      <vt:lpstr>Eliminating the Adoption Barriers</vt:lpstr>
      <vt:lpstr>Barriers to Adoption of PIM</vt:lpstr>
      <vt:lpstr>We Need to Revisit the Entire Stack</vt:lpstr>
      <vt:lpstr>Open Problems: PIM Adoption</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Principle Applied to Another Structure</vt:lpstr>
      <vt:lpstr>The Overarching Principle</vt:lpstr>
      <vt:lpstr>Overarching Principles for Computing?</vt:lpstr>
      <vt:lpstr>Concluding Remarks</vt:lpstr>
      <vt:lpstr>We Need to Think Across the Stack</vt:lpstr>
      <vt:lpstr>If In Doubt, See Other Doubtful Technologies</vt:lpstr>
      <vt:lpstr>Rethinking Memory System Design Robustness, Energy, Performance  </vt:lpstr>
      <vt:lpstr>Acknowledgments</vt:lpstr>
      <vt:lpstr>Funding Acknowledgments</vt:lpstr>
      <vt:lpstr>Slides Not Covered     But Could Be Useful</vt:lpstr>
      <vt:lpstr>Open Problems      and References</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Key Principles and Results</vt:lpstr>
      <vt:lpstr>End of Backup Slides</vt:lpstr>
      <vt:lpstr>Brief Self Introduction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2709</cp:revision>
  <cp:lastPrinted>2017-09-14T13:39:03Z</cp:lastPrinted>
  <dcterms:created xsi:type="dcterms:W3CDTF">2010-10-08T20:41:54Z</dcterms:created>
  <dcterms:modified xsi:type="dcterms:W3CDTF">2018-07-03T08:13:36Z</dcterms:modified>
</cp:coreProperties>
</file>