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50.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1.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2.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3.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0.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1.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4.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65.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6.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67.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68.xml" ContentType="application/vnd.openxmlformats-officedocument.theme+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theme/theme69.xml" ContentType="application/vnd.openxmlformats-officedocument.theme+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70.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theme/theme71.xml" ContentType="application/vnd.openxmlformats-officedocument.theme+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72.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7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theme/theme74.xml" ContentType="application/vnd.openxmlformats-officedocument.theme+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theme/theme75.xml" ContentType="application/vnd.openxmlformats-officedocument.theme+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6.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theme/theme77.xml" ContentType="application/vnd.openxmlformats-officedocument.theme+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theme/theme78.xml" ContentType="application/vnd.openxmlformats-officedocument.theme+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79.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theme/theme80.xml" ContentType="application/vnd.openxmlformats-officedocument.theme+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theme/theme81.xml" ContentType="application/vnd.openxmlformats-officedocument.theme+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82.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83.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theme/theme84.xml" ContentType="application/vnd.openxmlformats-officedocument.theme+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theme/theme85.xml" ContentType="application/vnd.openxmlformats-officedocument.theme+xml"/>
  <Override PartName="/ppt/theme/theme86.xml" ContentType="application/vnd.openxmlformats-officedocument.theme+xml"/>
  <Override PartName="/ppt/theme/theme8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3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2.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charts/chart15.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notesSlides/notesSlide45.xml" ContentType="application/vnd.openxmlformats-officedocument.presentationml.notesSlide+xml"/>
  <Override PartName="/ppt/charts/chart16.xml" ContentType="application/vnd.openxmlformats-officedocument.drawingml.chart+xml"/>
  <Override PartName="/ppt/theme/themeOverride10.xml" ContentType="application/vnd.openxmlformats-officedocument.themeOverride+xml"/>
  <Override PartName="/ppt/drawings/drawing3.xml" ContentType="application/vnd.openxmlformats-officedocument.drawingml.chartshapes+xml"/>
  <Override PartName="/ppt/charts/chart17.xml" ContentType="application/vnd.openxmlformats-officedocument.drawingml.chart+xml"/>
  <Override PartName="/ppt/theme/themeOverride11.xml" ContentType="application/vnd.openxmlformats-officedocument.themeOverride+xml"/>
  <Override PartName="/ppt/charts/chart18.xml" ContentType="application/vnd.openxmlformats-officedocument.drawingml.chart+xml"/>
  <Override PartName="/ppt/theme/themeOverride12.xml" ContentType="application/vnd.openxmlformats-officedocument.themeOverride+xml"/>
  <Override PartName="/ppt/charts/chart19.xml" ContentType="application/vnd.openxmlformats-officedocument.drawingml.chart+xml"/>
  <Override PartName="/ppt/theme/themeOverride13.xml" ContentType="application/vnd.openxmlformats-officedocument.themeOverride+xml"/>
  <Override PartName="/ppt/notesSlides/notesSlide46.xml" ContentType="application/vnd.openxmlformats-officedocument.presentationml.notesSlide+xml"/>
  <Override PartName="/ppt/charts/chart20.xml" ContentType="application/vnd.openxmlformats-officedocument.drawingml.chart+xml"/>
  <Override PartName="/ppt/theme/themeOverride14.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202.jpg" ContentType="image/png"/>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847" r:id="rId30"/>
    <p:sldMasterId id="2147486871" r:id="rId31"/>
    <p:sldMasterId id="2147486966" r:id="rId32"/>
    <p:sldMasterId id="2147487084" r:id="rId33"/>
    <p:sldMasterId id="2147487120" r:id="rId34"/>
    <p:sldMasterId id="2147487144" r:id="rId35"/>
    <p:sldMasterId id="2147487194" r:id="rId36"/>
    <p:sldMasterId id="2147487206" r:id="rId37"/>
    <p:sldMasterId id="2147487258" r:id="rId38"/>
    <p:sldMasterId id="2147487459" r:id="rId39"/>
    <p:sldMasterId id="2147487471" r:id="rId40"/>
    <p:sldMasterId id="2147487483" r:id="rId41"/>
    <p:sldMasterId id="2147487574" r:id="rId42"/>
    <p:sldMasterId id="2147487610" r:id="rId43"/>
    <p:sldMasterId id="2147487623" r:id="rId44"/>
    <p:sldMasterId id="2147487743" r:id="rId45"/>
    <p:sldMasterId id="2147487755" r:id="rId46"/>
    <p:sldMasterId id="2147487767" r:id="rId47"/>
    <p:sldMasterId id="2147487791" r:id="rId48"/>
    <p:sldMasterId id="2147488050" r:id="rId49"/>
    <p:sldMasterId id="2147488063" r:id="rId50"/>
    <p:sldMasterId id="2147488076" r:id="rId51"/>
    <p:sldMasterId id="2147488088" r:id="rId52"/>
    <p:sldMasterId id="2147488101" r:id="rId53"/>
    <p:sldMasterId id="2147488114" r:id="rId54"/>
    <p:sldMasterId id="2147488127" r:id="rId55"/>
    <p:sldMasterId id="2147488152" r:id="rId56"/>
    <p:sldMasterId id="2147488164" r:id="rId57"/>
    <p:sldMasterId id="2147488189" r:id="rId58"/>
    <p:sldMasterId id="2147488241" r:id="rId59"/>
    <p:sldMasterId id="2147488253" r:id="rId60"/>
    <p:sldMasterId id="2147488265" r:id="rId61"/>
    <p:sldMasterId id="2147488277" r:id="rId62"/>
    <p:sldMasterId id="2147488289" r:id="rId63"/>
    <p:sldMasterId id="2147488329" r:id="rId64"/>
    <p:sldMasterId id="2147488379" r:id="rId65"/>
    <p:sldMasterId id="2147488486" r:id="rId66"/>
    <p:sldMasterId id="2147488499" r:id="rId67"/>
    <p:sldMasterId id="2147488512" r:id="rId68"/>
    <p:sldMasterId id="2147488524" r:id="rId69"/>
    <p:sldMasterId id="2147488560" r:id="rId70"/>
    <p:sldMasterId id="2147488573" r:id="rId71"/>
    <p:sldMasterId id="2147488580" r:id="rId72"/>
    <p:sldMasterId id="2147488592" r:id="rId73"/>
    <p:sldMasterId id="2147488600" r:id="rId74"/>
    <p:sldMasterId id="2147488612" r:id="rId75"/>
    <p:sldMasterId id="2147488624" r:id="rId76"/>
    <p:sldMasterId id="2147488627" r:id="rId77"/>
    <p:sldMasterId id="2147488640" r:id="rId78"/>
    <p:sldMasterId id="2147488653" r:id="rId79"/>
    <p:sldMasterId id="2147488667" r:id="rId80"/>
    <p:sldMasterId id="2147488680" r:id="rId81"/>
    <p:sldMasterId id="2147488693" r:id="rId82"/>
    <p:sldMasterId id="2147488706" r:id="rId83"/>
    <p:sldMasterId id="2147488718" r:id="rId84"/>
    <p:sldMasterId id="2147488730" r:id="rId85"/>
  </p:sldMasterIdLst>
  <p:notesMasterIdLst>
    <p:notesMasterId r:id="rId492"/>
  </p:notesMasterIdLst>
  <p:handoutMasterIdLst>
    <p:handoutMasterId r:id="rId493"/>
  </p:handoutMasterIdLst>
  <p:sldIdLst>
    <p:sldId id="4256" r:id="rId86"/>
    <p:sldId id="4917" r:id="rId87"/>
    <p:sldId id="4687" r:id="rId88"/>
    <p:sldId id="4918" r:id="rId89"/>
    <p:sldId id="4915" r:id="rId90"/>
    <p:sldId id="4441" r:id="rId91"/>
    <p:sldId id="4438" r:id="rId92"/>
    <p:sldId id="4443" r:id="rId93"/>
    <p:sldId id="4839" r:id="rId94"/>
    <p:sldId id="4840" r:id="rId95"/>
    <p:sldId id="4436" r:id="rId96"/>
    <p:sldId id="2616" r:id="rId97"/>
    <p:sldId id="4919" r:id="rId98"/>
    <p:sldId id="4843" r:id="rId99"/>
    <p:sldId id="4844" r:id="rId100"/>
    <p:sldId id="4692" r:id="rId101"/>
    <p:sldId id="4845" r:id="rId102"/>
    <p:sldId id="4846" r:id="rId103"/>
    <p:sldId id="4847" r:id="rId104"/>
    <p:sldId id="4848" r:id="rId105"/>
    <p:sldId id="4607" r:id="rId106"/>
    <p:sldId id="4619" r:id="rId107"/>
    <p:sldId id="2687" r:id="rId108"/>
    <p:sldId id="4696" r:id="rId109"/>
    <p:sldId id="4850" r:id="rId110"/>
    <p:sldId id="4851" r:id="rId111"/>
    <p:sldId id="4920" r:id="rId112"/>
    <p:sldId id="4697" r:id="rId113"/>
    <p:sldId id="4142" r:id="rId114"/>
    <p:sldId id="3295" r:id="rId115"/>
    <p:sldId id="3296" r:id="rId116"/>
    <p:sldId id="3297" r:id="rId117"/>
    <p:sldId id="2886" r:id="rId118"/>
    <p:sldId id="2887" r:id="rId119"/>
    <p:sldId id="5053" r:id="rId120"/>
    <p:sldId id="2889" r:id="rId121"/>
    <p:sldId id="2890" r:id="rId122"/>
    <p:sldId id="2891" r:id="rId123"/>
    <p:sldId id="3845" r:id="rId124"/>
    <p:sldId id="3846" r:id="rId125"/>
    <p:sldId id="3847" r:id="rId126"/>
    <p:sldId id="3264" r:id="rId127"/>
    <p:sldId id="2893" r:id="rId128"/>
    <p:sldId id="3660" r:id="rId129"/>
    <p:sldId id="3707" r:id="rId130"/>
    <p:sldId id="3853" r:id="rId131"/>
    <p:sldId id="3856" r:id="rId132"/>
    <p:sldId id="4143" r:id="rId133"/>
    <p:sldId id="4144" r:id="rId134"/>
    <p:sldId id="4852" r:id="rId135"/>
    <p:sldId id="4681" r:id="rId136"/>
    <p:sldId id="4932" r:id="rId137"/>
    <p:sldId id="4698" r:id="rId138"/>
    <p:sldId id="3929" r:id="rId139"/>
    <p:sldId id="4854" r:id="rId140"/>
    <p:sldId id="3581" r:id="rId141"/>
    <p:sldId id="3582" r:id="rId142"/>
    <p:sldId id="3609" r:id="rId143"/>
    <p:sldId id="4145" r:id="rId144"/>
    <p:sldId id="3583" r:id="rId145"/>
    <p:sldId id="3614" r:id="rId146"/>
    <p:sldId id="3615" r:id="rId147"/>
    <p:sldId id="4146" r:id="rId148"/>
    <p:sldId id="3584" r:id="rId149"/>
    <p:sldId id="3585" r:id="rId150"/>
    <p:sldId id="3586" r:id="rId151"/>
    <p:sldId id="3848" r:id="rId152"/>
    <p:sldId id="3710" r:id="rId153"/>
    <p:sldId id="3711" r:id="rId154"/>
    <p:sldId id="3712" r:id="rId155"/>
    <p:sldId id="4855" r:id="rId156"/>
    <p:sldId id="4856" r:id="rId157"/>
    <p:sldId id="4857" r:id="rId158"/>
    <p:sldId id="4858" r:id="rId159"/>
    <p:sldId id="4859" r:id="rId160"/>
    <p:sldId id="4860" r:id="rId161"/>
    <p:sldId id="3719" r:id="rId162"/>
    <p:sldId id="4861" r:id="rId163"/>
    <p:sldId id="3720" r:id="rId164"/>
    <p:sldId id="4862" r:id="rId165"/>
    <p:sldId id="2489" r:id="rId166"/>
    <p:sldId id="2490" r:id="rId167"/>
    <p:sldId id="2644" r:id="rId168"/>
    <p:sldId id="2491" r:id="rId169"/>
    <p:sldId id="4863" r:id="rId170"/>
    <p:sldId id="4893" r:id="rId171"/>
    <p:sldId id="3721" r:id="rId172"/>
    <p:sldId id="3722" r:id="rId173"/>
    <p:sldId id="1513" r:id="rId174"/>
    <p:sldId id="1512" r:id="rId175"/>
    <p:sldId id="4699" r:id="rId176"/>
    <p:sldId id="3723" r:id="rId177"/>
    <p:sldId id="2356" r:id="rId178"/>
    <p:sldId id="3958" r:id="rId179"/>
    <p:sldId id="3978" r:id="rId180"/>
    <p:sldId id="2054" r:id="rId181"/>
    <p:sldId id="2379" r:id="rId182"/>
    <p:sldId id="5029" r:id="rId183"/>
    <p:sldId id="5028" r:id="rId184"/>
    <p:sldId id="3981" r:id="rId185"/>
    <p:sldId id="3982" r:id="rId186"/>
    <p:sldId id="3983" r:id="rId187"/>
    <p:sldId id="3984" r:id="rId188"/>
    <p:sldId id="3726" r:id="rId189"/>
    <p:sldId id="3728" r:id="rId190"/>
    <p:sldId id="3855" r:id="rId191"/>
    <p:sldId id="3959" r:id="rId192"/>
    <p:sldId id="5026" r:id="rId193"/>
    <p:sldId id="5030" r:id="rId194"/>
    <p:sldId id="5055" r:id="rId195"/>
    <p:sldId id="5031" r:id="rId196"/>
    <p:sldId id="3294" r:id="rId197"/>
    <p:sldId id="3961" r:id="rId198"/>
    <p:sldId id="3985" r:id="rId199"/>
    <p:sldId id="4826" r:id="rId200"/>
    <p:sldId id="4835" r:id="rId201"/>
    <p:sldId id="2473" r:id="rId202"/>
    <p:sldId id="4868" r:id="rId203"/>
    <p:sldId id="4874" r:id="rId204"/>
    <p:sldId id="4871" r:id="rId205"/>
    <p:sldId id="4989" r:id="rId206"/>
    <p:sldId id="4875" r:id="rId207"/>
    <p:sldId id="4876" r:id="rId208"/>
    <p:sldId id="4870" r:id="rId209"/>
    <p:sldId id="3972" r:id="rId210"/>
    <p:sldId id="3989" r:id="rId211"/>
    <p:sldId id="5032" r:id="rId212"/>
    <p:sldId id="4682" r:id="rId213"/>
    <p:sldId id="4155" r:id="rId214"/>
    <p:sldId id="2637" r:id="rId215"/>
    <p:sldId id="4690" r:id="rId216"/>
    <p:sldId id="3997" r:id="rId217"/>
    <p:sldId id="4409" r:id="rId218"/>
    <p:sldId id="4410" r:id="rId219"/>
    <p:sldId id="4411" r:id="rId220"/>
    <p:sldId id="4412" r:id="rId221"/>
    <p:sldId id="4413" r:id="rId222"/>
    <p:sldId id="4414" r:id="rId223"/>
    <p:sldId id="4419" r:id="rId224"/>
    <p:sldId id="4417" r:id="rId225"/>
    <p:sldId id="4418" r:id="rId226"/>
    <p:sldId id="4415" r:id="rId227"/>
    <p:sldId id="4416" r:id="rId228"/>
    <p:sldId id="3859" r:id="rId229"/>
    <p:sldId id="3860" r:id="rId230"/>
    <p:sldId id="4081" r:id="rId231"/>
    <p:sldId id="4695" r:id="rId232"/>
    <p:sldId id="3741" r:id="rId233"/>
    <p:sldId id="3742" r:id="rId234"/>
    <p:sldId id="5039" r:id="rId235"/>
    <p:sldId id="3869" r:id="rId236"/>
    <p:sldId id="3998" r:id="rId237"/>
    <p:sldId id="3744" r:id="rId238"/>
    <p:sldId id="3745" r:id="rId239"/>
    <p:sldId id="3746" r:id="rId240"/>
    <p:sldId id="3747" r:id="rId241"/>
    <p:sldId id="3748" r:id="rId242"/>
    <p:sldId id="3749" r:id="rId243"/>
    <p:sldId id="3874" r:id="rId244"/>
    <p:sldId id="3751" r:id="rId245"/>
    <p:sldId id="4265" r:id="rId246"/>
    <p:sldId id="4431" r:id="rId247"/>
    <p:sldId id="4432" r:id="rId248"/>
    <p:sldId id="4430" r:id="rId249"/>
    <p:sldId id="4686" r:id="rId250"/>
    <p:sldId id="3875" r:id="rId251"/>
    <p:sldId id="3758" r:id="rId252"/>
    <p:sldId id="3759" r:id="rId253"/>
    <p:sldId id="4167" r:id="rId254"/>
    <p:sldId id="4272" r:id="rId255"/>
    <p:sldId id="3792" r:id="rId256"/>
    <p:sldId id="3999" r:id="rId257"/>
    <p:sldId id="4273" r:id="rId258"/>
    <p:sldId id="3763" r:id="rId259"/>
    <p:sldId id="3877" r:id="rId260"/>
    <p:sldId id="4420" r:id="rId261"/>
    <p:sldId id="3765" r:id="rId262"/>
    <p:sldId id="3766" r:id="rId263"/>
    <p:sldId id="3767" r:id="rId264"/>
    <p:sldId id="3768" r:id="rId265"/>
    <p:sldId id="3769" r:id="rId266"/>
    <p:sldId id="3770" r:id="rId267"/>
    <p:sldId id="3771" r:id="rId268"/>
    <p:sldId id="3882" r:id="rId269"/>
    <p:sldId id="3772" r:id="rId270"/>
    <p:sldId id="3773" r:id="rId271"/>
    <p:sldId id="4901" r:id="rId272"/>
    <p:sldId id="4894" r:id="rId273"/>
    <p:sldId id="4895" r:id="rId274"/>
    <p:sldId id="4896" r:id="rId275"/>
    <p:sldId id="4897" r:id="rId276"/>
    <p:sldId id="4898" r:id="rId277"/>
    <p:sldId id="5043" r:id="rId278"/>
    <p:sldId id="4899" r:id="rId279"/>
    <p:sldId id="4900" r:id="rId280"/>
    <p:sldId id="4274" r:id="rId281"/>
    <p:sldId id="4275" r:id="rId282"/>
    <p:sldId id="4276" r:id="rId283"/>
    <p:sldId id="4279" r:id="rId284"/>
    <p:sldId id="3372" r:id="rId285"/>
    <p:sldId id="4277" r:id="rId286"/>
    <p:sldId id="4278" r:id="rId287"/>
    <p:sldId id="3378" r:id="rId288"/>
    <p:sldId id="1416" r:id="rId289"/>
    <p:sldId id="1417" r:id="rId290"/>
    <p:sldId id="3379" r:id="rId291"/>
    <p:sldId id="3381" r:id="rId292"/>
    <p:sldId id="4291" r:id="rId293"/>
    <p:sldId id="1368" r:id="rId294"/>
    <p:sldId id="4902" r:id="rId295"/>
    <p:sldId id="3374" r:id="rId296"/>
    <p:sldId id="4421" r:id="rId297"/>
    <p:sldId id="4174" r:id="rId298"/>
    <p:sldId id="3324" r:id="rId299"/>
    <p:sldId id="3325" r:id="rId300"/>
    <p:sldId id="5044" r:id="rId301"/>
    <p:sldId id="4215" r:id="rId302"/>
    <p:sldId id="4903" r:id="rId303"/>
    <p:sldId id="3781" r:id="rId304"/>
    <p:sldId id="3782" r:id="rId305"/>
    <p:sldId id="3908" r:id="rId306"/>
    <p:sldId id="3909" r:id="rId307"/>
    <p:sldId id="3926" r:id="rId308"/>
    <p:sldId id="3786" r:id="rId309"/>
    <p:sldId id="3910" r:id="rId310"/>
    <p:sldId id="3796" r:id="rId311"/>
    <p:sldId id="3795" r:id="rId312"/>
    <p:sldId id="3906" r:id="rId313"/>
    <p:sldId id="4830" r:id="rId314"/>
    <p:sldId id="5040" r:id="rId315"/>
    <p:sldId id="2775" r:id="rId316"/>
    <p:sldId id="2776" r:id="rId317"/>
    <p:sldId id="5041" r:id="rId318"/>
    <p:sldId id="5042" r:id="rId319"/>
    <p:sldId id="5045" r:id="rId320"/>
    <p:sldId id="595" r:id="rId321"/>
    <p:sldId id="597" r:id="rId322"/>
    <p:sldId id="5036" r:id="rId323"/>
    <p:sldId id="5038" r:id="rId324"/>
    <p:sldId id="5037" r:id="rId325"/>
    <p:sldId id="5035" r:id="rId326"/>
    <p:sldId id="5033" r:id="rId327"/>
    <p:sldId id="4683" r:id="rId328"/>
    <p:sldId id="4015" r:id="rId329"/>
    <p:sldId id="4016" r:id="rId330"/>
    <p:sldId id="5046" r:id="rId331"/>
    <p:sldId id="3812" r:id="rId332"/>
    <p:sldId id="3813" r:id="rId333"/>
    <p:sldId id="3814" r:id="rId334"/>
    <p:sldId id="3815" r:id="rId335"/>
    <p:sldId id="2535" r:id="rId336"/>
    <p:sldId id="2532" r:id="rId337"/>
    <p:sldId id="3841" r:id="rId338"/>
    <p:sldId id="2533" r:id="rId339"/>
    <p:sldId id="5047" r:id="rId340"/>
    <p:sldId id="3821" r:id="rId341"/>
    <p:sldId id="3817" r:id="rId342"/>
    <p:sldId id="1254" r:id="rId343"/>
    <p:sldId id="3818" r:id="rId344"/>
    <p:sldId id="3819" r:id="rId345"/>
    <p:sldId id="3820" r:id="rId346"/>
    <p:sldId id="3822" r:id="rId347"/>
    <p:sldId id="3823" r:id="rId348"/>
    <p:sldId id="3824" r:id="rId349"/>
    <p:sldId id="3825" r:id="rId350"/>
    <p:sldId id="3826" r:id="rId351"/>
    <p:sldId id="3827" r:id="rId352"/>
    <p:sldId id="3828" r:id="rId353"/>
    <p:sldId id="1260" r:id="rId354"/>
    <p:sldId id="1257" r:id="rId355"/>
    <p:sldId id="3829" r:id="rId356"/>
    <p:sldId id="3830" r:id="rId357"/>
    <p:sldId id="1262" r:id="rId358"/>
    <p:sldId id="3831" r:id="rId359"/>
    <p:sldId id="3832" r:id="rId360"/>
    <p:sldId id="3833" r:id="rId361"/>
    <p:sldId id="3834" r:id="rId362"/>
    <p:sldId id="3835" r:id="rId363"/>
    <p:sldId id="3836" r:id="rId364"/>
    <p:sldId id="3837" r:id="rId365"/>
    <p:sldId id="1275" r:id="rId366"/>
    <p:sldId id="1276" r:id="rId367"/>
    <p:sldId id="1286" r:id="rId368"/>
    <p:sldId id="3838" r:id="rId369"/>
    <p:sldId id="3839" r:id="rId370"/>
    <p:sldId id="257" r:id="rId371"/>
    <p:sldId id="352" r:id="rId372"/>
    <p:sldId id="382" r:id="rId373"/>
    <p:sldId id="359" r:id="rId374"/>
    <p:sldId id="358" r:id="rId375"/>
    <p:sldId id="367" r:id="rId376"/>
    <p:sldId id="380" r:id="rId377"/>
    <p:sldId id="381" r:id="rId378"/>
    <p:sldId id="346" r:id="rId379"/>
    <p:sldId id="4827" r:id="rId380"/>
    <p:sldId id="4232" r:id="rId381"/>
    <p:sldId id="5048" r:id="rId382"/>
    <p:sldId id="1201" r:id="rId383"/>
    <p:sldId id="3156" r:id="rId384"/>
    <p:sldId id="5049" r:id="rId385"/>
    <p:sldId id="3916" r:id="rId386"/>
    <p:sldId id="4914" r:id="rId387"/>
    <p:sldId id="4905" r:id="rId388"/>
    <p:sldId id="4906" r:id="rId389"/>
    <p:sldId id="5051" r:id="rId390"/>
    <p:sldId id="5056" r:id="rId391"/>
    <p:sldId id="5057" r:id="rId392"/>
    <p:sldId id="1431" r:id="rId393"/>
    <p:sldId id="1432" r:id="rId394"/>
    <p:sldId id="1546" r:id="rId395"/>
    <p:sldId id="1436" r:id="rId396"/>
    <p:sldId id="1437" r:id="rId397"/>
    <p:sldId id="1440" r:id="rId398"/>
    <p:sldId id="1441" r:id="rId399"/>
    <p:sldId id="1442" r:id="rId400"/>
    <p:sldId id="1443" r:id="rId401"/>
    <p:sldId id="1453" r:id="rId402"/>
    <p:sldId id="1454" r:id="rId403"/>
    <p:sldId id="1455" r:id="rId404"/>
    <p:sldId id="1456" r:id="rId405"/>
    <p:sldId id="1457" r:id="rId406"/>
    <p:sldId id="1458" r:id="rId407"/>
    <p:sldId id="1459" r:id="rId408"/>
    <p:sldId id="1460" r:id="rId409"/>
    <p:sldId id="1461" r:id="rId410"/>
    <p:sldId id="2264" r:id="rId411"/>
    <p:sldId id="1462" r:id="rId412"/>
    <p:sldId id="1463" r:id="rId413"/>
    <p:sldId id="1464" r:id="rId414"/>
    <p:sldId id="1465" r:id="rId415"/>
    <p:sldId id="1466" r:id="rId416"/>
    <p:sldId id="1467" r:id="rId417"/>
    <p:sldId id="1468" r:id="rId418"/>
    <p:sldId id="1469" r:id="rId419"/>
    <p:sldId id="1556" r:id="rId420"/>
    <p:sldId id="1470" r:id="rId421"/>
    <p:sldId id="1471" r:id="rId422"/>
    <p:sldId id="1473" r:id="rId423"/>
    <p:sldId id="1481" r:id="rId424"/>
    <p:sldId id="1490" r:id="rId425"/>
    <p:sldId id="1493" r:id="rId426"/>
    <p:sldId id="1494" r:id="rId427"/>
    <p:sldId id="1495" r:id="rId428"/>
    <p:sldId id="1496" r:id="rId429"/>
    <p:sldId id="1497" r:id="rId430"/>
    <p:sldId id="1498" r:id="rId431"/>
    <p:sldId id="1514" r:id="rId432"/>
    <p:sldId id="1516" r:id="rId433"/>
    <p:sldId id="1515" r:id="rId434"/>
    <p:sldId id="1500" r:id="rId435"/>
    <p:sldId id="1501" r:id="rId436"/>
    <p:sldId id="1502" r:id="rId437"/>
    <p:sldId id="1503" r:id="rId438"/>
    <p:sldId id="1504" r:id="rId439"/>
    <p:sldId id="5059" r:id="rId440"/>
    <p:sldId id="1511" r:id="rId441"/>
    <p:sldId id="2267" r:id="rId442"/>
    <p:sldId id="5060" r:id="rId443"/>
    <p:sldId id="2265" r:id="rId444"/>
    <p:sldId id="1544" r:id="rId445"/>
    <p:sldId id="5061" r:id="rId446"/>
    <p:sldId id="5058" r:id="rId447"/>
    <p:sldId id="2056" r:id="rId448"/>
    <p:sldId id="5054" r:id="rId449"/>
    <p:sldId id="5052" r:id="rId450"/>
    <p:sldId id="4086" r:id="rId451"/>
    <p:sldId id="4356" r:id="rId452"/>
    <p:sldId id="4357" r:id="rId453"/>
    <p:sldId id="4358" r:id="rId454"/>
    <p:sldId id="4359" r:id="rId455"/>
    <p:sldId id="4360" r:id="rId456"/>
    <p:sldId id="4361" r:id="rId457"/>
    <p:sldId id="4362" r:id="rId458"/>
    <p:sldId id="4363" r:id="rId459"/>
    <p:sldId id="4364" r:id="rId460"/>
    <p:sldId id="4365" r:id="rId461"/>
    <p:sldId id="5062" r:id="rId462"/>
    <p:sldId id="5063" r:id="rId463"/>
    <p:sldId id="4366" r:id="rId464"/>
    <p:sldId id="4093" r:id="rId465"/>
    <p:sldId id="4422" r:id="rId466"/>
    <p:sldId id="4367" r:id="rId467"/>
    <p:sldId id="4916" r:id="rId468"/>
    <p:sldId id="4424" r:id="rId469"/>
    <p:sldId id="4425" r:id="rId470"/>
    <p:sldId id="4429" r:id="rId471"/>
    <p:sldId id="1863" r:id="rId472"/>
    <p:sldId id="1534" r:id="rId473"/>
    <p:sldId id="4921" r:id="rId474"/>
    <p:sldId id="4922" r:id="rId475"/>
    <p:sldId id="4923" r:id="rId476"/>
    <p:sldId id="4924" r:id="rId477"/>
    <p:sldId id="4925" r:id="rId478"/>
    <p:sldId id="4926" r:id="rId479"/>
    <p:sldId id="4927" r:id="rId480"/>
    <p:sldId id="4928" r:id="rId481"/>
    <p:sldId id="4929" r:id="rId482"/>
    <p:sldId id="4930" r:id="rId483"/>
    <p:sldId id="4931" r:id="rId484"/>
    <p:sldId id="3143" r:id="rId485"/>
    <p:sldId id="3144" r:id="rId486"/>
    <p:sldId id="3145" r:id="rId487"/>
    <p:sldId id="3146" r:id="rId488"/>
    <p:sldId id="3147" r:id="rId489"/>
    <p:sldId id="4405" r:id="rId490"/>
    <p:sldId id="4680" r:id="rId49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6FFFF"/>
    <a:srgbClr val="0432FF"/>
    <a:srgbClr val="FF00C4"/>
    <a:srgbClr val="1A5712"/>
    <a:srgbClr val="948A54"/>
    <a:srgbClr val="2A55D6"/>
    <a:srgbClr val="8C0000"/>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69" autoAdjust="0"/>
    <p:restoredTop sz="99433" autoAdjust="0"/>
  </p:normalViewPr>
  <p:slideViewPr>
    <p:cSldViewPr>
      <p:cViewPr varScale="1">
        <p:scale>
          <a:sx n="93" d="100"/>
          <a:sy n="93" d="100"/>
        </p:scale>
        <p:origin x="93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2.xml"/><Relationship Id="rId299" Type="http://schemas.openxmlformats.org/officeDocument/2006/relationships/slide" Target="slides/slide21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4.xml"/><Relationship Id="rId324" Type="http://schemas.openxmlformats.org/officeDocument/2006/relationships/slide" Target="slides/slide239.xml"/><Relationship Id="rId366" Type="http://schemas.openxmlformats.org/officeDocument/2006/relationships/slide" Target="slides/slide281.xml"/><Relationship Id="rId170" Type="http://schemas.openxmlformats.org/officeDocument/2006/relationships/slide" Target="slides/slide85.xml"/><Relationship Id="rId226" Type="http://schemas.openxmlformats.org/officeDocument/2006/relationships/slide" Target="slides/slide141.xml"/><Relationship Id="rId433" Type="http://schemas.openxmlformats.org/officeDocument/2006/relationships/slide" Target="slides/slide348.xml"/><Relationship Id="rId268" Type="http://schemas.openxmlformats.org/officeDocument/2006/relationships/slide" Target="slides/slide183.xml"/><Relationship Id="rId475" Type="http://schemas.openxmlformats.org/officeDocument/2006/relationships/slide" Target="slides/slide390.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3.xml"/><Relationship Id="rId335" Type="http://schemas.openxmlformats.org/officeDocument/2006/relationships/slide" Target="slides/slide250.xml"/><Relationship Id="rId377" Type="http://schemas.openxmlformats.org/officeDocument/2006/relationships/slide" Target="slides/slide292.xml"/><Relationship Id="rId5" Type="http://schemas.openxmlformats.org/officeDocument/2006/relationships/slideMaster" Target="slideMasters/slideMaster5.xml"/><Relationship Id="rId181" Type="http://schemas.openxmlformats.org/officeDocument/2006/relationships/slide" Target="slides/slide96.xml"/><Relationship Id="rId237" Type="http://schemas.openxmlformats.org/officeDocument/2006/relationships/slide" Target="slides/slide152.xml"/><Relationship Id="rId402" Type="http://schemas.openxmlformats.org/officeDocument/2006/relationships/slide" Target="slides/slide317.xml"/><Relationship Id="rId279" Type="http://schemas.openxmlformats.org/officeDocument/2006/relationships/slide" Target="slides/slide194.xml"/><Relationship Id="rId444" Type="http://schemas.openxmlformats.org/officeDocument/2006/relationships/slide" Target="slides/slide359.xml"/><Relationship Id="rId486" Type="http://schemas.openxmlformats.org/officeDocument/2006/relationships/slide" Target="slides/slide401.xml"/><Relationship Id="rId43" Type="http://schemas.openxmlformats.org/officeDocument/2006/relationships/slideMaster" Target="slideMasters/slideMaster43.xml"/><Relationship Id="rId139" Type="http://schemas.openxmlformats.org/officeDocument/2006/relationships/slide" Target="slides/slide54.xml"/><Relationship Id="rId290" Type="http://schemas.openxmlformats.org/officeDocument/2006/relationships/slide" Target="slides/slide205.xml"/><Relationship Id="rId304" Type="http://schemas.openxmlformats.org/officeDocument/2006/relationships/slide" Target="slides/slide219.xml"/><Relationship Id="rId346" Type="http://schemas.openxmlformats.org/officeDocument/2006/relationships/slide" Target="slides/slide261.xml"/><Relationship Id="rId388" Type="http://schemas.openxmlformats.org/officeDocument/2006/relationships/slide" Target="slides/slide303.xml"/><Relationship Id="rId85" Type="http://schemas.openxmlformats.org/officeDocument/2006/relationships/slideMaster" Target="slideMasters/slideMaster85.xml"/><Relationship Id="rId150" Type="http://schemas.openxmlformats.org/officeDocument/2006/relationships/slide" Target="slides/slide65.xml"/><Relationship Id="rId192" Type="http://schemas.openxmlformats.org/officeDocument/2006/relationships/slide" Target="slides/slide107.xml"/><Relationship Id="rId206" Type="http://schemas.openxmlformats.org/officeDocument/2006/relationships/slide" Target="slides/slide121.xml"/><Relationship Id="rId413" Type="http://schemas.openxmlformats.org/officeDocument/2006/relationships/slide" Target="slides/slide328.xml"/><Relationship Id="rId248" Type="http://schemas.openxmlformats.org/officeDocument/2006/relationships/slide" Target="slides/slide163.xml"/><Relationship Id="rId455" Type="http://schemas.openxmlformats.org/officeDocument/2006/relationships/slide" Target="slides/slide370.xml"/><Relationship Id="rId497" Type="http://schemas.openxmlformats.org/officeDocument/2006/relationships/tableStyles" Target="tableStyles.xml"/><Relationship Id="rId12" Type="http://schemas.openxmlformats.org/officeDocument/2006/relationships/slideMaster" Target="slideMasters/slideMaster12.xml"/><Relationship Id="rId108" Type="http://schemas.openxmlformats.org/officeDocument/2006/relationships/slide" Target="slides/slide23.xml"/><Relationship Id="rId315" Type="http://schemas.openxmlformats.org/officeDocument/2006/relationships/slide" Target="slides/slide230.xml"/><Relationship Id="rId357" Type="http://schemas.openxmlformats.org/officeDocument/2006/relationships/slide" Target="slides/slide272.xml"/><Relationship Id="rId54" Type="http://schemas.openxmlformats.org/officeDocument/2006/relationships/slideMaster" Target="slideMasters/slideMaster54.xml"/><Relationship Id="rId96" Type="http://schemas.openxmlformats.org/officeDocument/2006/relationships/slide" Target="slides/slide11.xml"/><Relationship Id="rId161" Type="http://schemas.openxmlformats.org/officeDocument/2006/relationships/slide" Target="slides/slide76.xml"/><Relationship Id="rId217" Type="http://schemas.openxmlformats.org/officeDocument/2006/relationships/slide" Target="slides/slide132.xml"/><Relationship Id="rId399" Type="http://schemas.openxmlformats.org/officeDocument/2006/relationships/slide" Target="slides/slide314.xml"/><Relationship Id="rId259" Type="http://schemas.openxmlformats.org/officeDocument/2006/relationships/slide" Target="slides/slide174.xml"/><Relationship Id="rId424" Type="http://schemas.openxmlformats.org/officeDocument/2006/relationships/slide" Target="slides/slide339.xml"/><Relationship Id="rId466" Type="http://schemas.openxmlformats.org/officeDocument/2006/relationships/slide" Target="slides/slide381.xml"/><Relationship Id="rId23" Type="http://schemas.openxmlformats.org/officeDocument/2006/relationships/slideMaster" Target="slideMasters/slideMaster23.xml"/><Relationship Id="rId119" Type="http://schemas.openxmlformats.org/officeDocument/2006/relationships/slide" Target="slides/slide34.xml"/><Relationship Id="rId270" Type="http://schemas.openxmlformats.org/officeDocument/2006/relationships/slide" Target="slides/slide185.xml"/><Relationship Id="rId326" Type="http://schemas.openxmlformats.org/officeDocument/2006/relationships/slide" Target="slides/slide241.xml"/><Relationship Id="rId65" Type="http://schemas.openxmlformats.org/officeDocument/2006/relationships/slideMaster" Target="slideMasters/slideMaster65.xml"/><Relationship Id="rId130" Type="http://schemas.openxmlformats.org/officeDocument/2006/relationships/slide" Target="slides/slide45.xml"/><Relationship Id="rId368" Type="http://schemas.openxmlformats.org/officeDocument/2006/relationships/slide" Target="slides/slide283.xml"/><Relationship Id="rId172" Type="http://schemas.openxmlformats.org/officeDocument/2006/relationships/slide" Target="slides/slide87.xml"/><Relationship Id="rId228" Type="http://schemas.openxmlformats.org/officeDocument/2006/relationships/slide" Target="slides/slide143.xml"/><Relationship Id="rId435" Type="http://schemas.openxmlformats.org/officeDocument/2006/relationships/slide" Target="slides/slide350.xml"/><Relationship Id="rId477" Type="http://schemas.openxmlformats.org/officeDocument/2006/relationships/slide" Target="slides/slide392.xml"/><Relationship Id="rId281" Type="http://schemas.openxmlformats.org/officeDocument/2006/relationships/slide" Target="slides/slide196.xml"/><Relationship Id="rId337" Type="http://schemas.openxmlformats.org/officeDocument/2006/relationships/slide" Target="slides/slide252.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6.xml"/><Relationship Id="rId379" Type="http://schemas.openxmlformats.org/officeDocument/2006/relationships/slide" Target="slides/slide294.xml"/><Relationship Id="rId7" Type="http://schemas.openxmlformats.org/officeDocument/2006/relationships/slideMaster" Target="slideMasters/slideMaster7.xml"/><Relationship Id="rId183" Type="http://schemas.openxmlformats.org/officeDocument/2006/relationships/slide" Target="slides/slide98.xml"/><Relationship Id="rId239" Type="http://schemas.openxmlformats.org/officeDocument/2006/relationships/slide" Target="slides/slide154.xml"/><Relationship Id="rId390" Type="http://schemas.openxmlformats.org/officeDocument/2006/relationships/slide" Target="slides/slide305.xml"/><Relationship Id="rId404" Type="http://schemas.openxmlformats.org/officeDocument/2006/relationships/slide" Target="slides/slide319.xml"/><Relationship Id="rId446" Type="http://schemas.openxmlformats.org/officeDocument/2006/relationships/slide" Target="slides/slide361.xml"/><Relationship Id="rId250" Type="http://schemas.openxmlformats.org/officeDocument/2006/relationships/slide" Target="slides/slide165.xml"/><Relationship Id="rId292" Type="http://schemas.openxmlformats.org/officeDocument/2006/relationships/slide" Target="slides/slide207.xml"/><Relationship Id="rId306" Type="http://schemas.openxmlformats.org/officeDocument/2006/relationships/slide" Target="slides/slide221.xml"/><Relationship Id="rId488" Type="http://schemas.openxmlformats.org/officeDocument/2006/relationships/slide" Target="slides/slide403.xml"/><Relationship Id="rId45" Type="http://schemas.openxmlformats.org/officeDocument/2006/relationships/slideMaster" Target="slideMasters/slideMaster45.xml"/><Relationship Id="rId87" Type="http://schemas.openxmlformats.org/officeDocument/2006/relationships/slide" Target="slides/slide2.xml"/><Relationship Id="rId110" Type="http://schemas.openxmlformats.org/officeDocument/2006/relationships/slide" Target="slides/slide25.xml"/><Relationship Id="rId348" Type="http://schemas.openxmlformats.org/officeDocument/2006/relationships/slide" Target="slides/slide263.xml"/><Relationship Id="rId152" Type="http://schemas.openxmlformats.org/officeDocument/2006/relationships/slide" Target="slides/slide67.xml"/><Relationship Id="rId194" Type="http://schemas.openxmlformats.org/officeDocument/2006/relationships/slide" Target="slides/slide109.xml"/><Relationship Id="rId208" Type="http://schemas.openxmlformats.org/officeDocument/2006/relationships/slide" Target="slides/slide123.xml"/><Relationship Id="rId415" Type="http://schemas.openxmlformats.org/officeDocument/2006/relationships/slide" Target="slides/slide330.xml"/><Relationship Id="rId457" Type="http://schemas.openxmlformats.org/officeDocument/2006/relationships/slide" Target="slides/slide372.xml"/><Relationship Id="rId261" Type="http://schemas.openxmlformats.org/officeDocument/2006/relationships/slide" Target="slides/slide176.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2.xml"/><Relationship Id="rId359" Type="http://schemas.openxmlformats.org/officeDocument/2006/relationships/slide" Target="slides/slide274.xml"/><Relationship Id="rId98" Type="http://schemas.openxmlformats.org/officeDocument/2006/relationships/slide" Target="slides/slide13.xml"/><Relationship Id="rId121" Type="http://schemas.openxmlformats.org/officeDocument/2006/relationships/slide" Target="slides/slide36.xml"/><Relationship Id="rId163" Type="http://schemas.openxmlformats.org/officeDocument/2006/relationships/slide" Target="slides/slide78.xml"/><Relationship Id="rId219" Type="http://schemas.openxmlformats.org/officeDocument/2006/relationships/slide" Target="slides/slide134.xml"/><Relationship Id="rId370" Type="http://schemas.openxmlformats.org/officeDocument/2006/relationships/slide" Target="slides/slide285.xml"/><Relationship Id="rId426" Type="http://schemas.openxmlformats.org/officeDocument/2006/relationships/slide" Target="slides/slide341.xml"/><Relationship Id="rId230" Type="http://schemas.openxmlformats.org/officeDocument/2006/relationships/slide" Target="slides/slide145.xml"/><Relationship Id="rId468" Type="http://schemas.openxmlformats.org/officeDocument/2006/relationships/slide" Target="slides/slide38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7.xml"/><Relationship Id="rId328" Type="http://schemas.openxmlformats.org/officeDocument/2006/relationships/slide" Target="slides/slide243.xml"/><Relationship Id="rId132" Type="http://schemas.openxmlformats.org/officeDocument/2006/relationships/slide" Target="slides/slide47.xml"/><Relationship Id="rId174" Type="http://schemas.openxmlformats.org/officeDocument/2006/relationships/slide" Target="slides/slide89.xml"/><Relationship Id="rId381" Type="http://schemas.openxmlformats.org/officeDocument/2006/relationships/slide" Target="slides/slide296.xml"/><Relationship Id="rId241" Type="http://schemas.openxmlformats.org/officeDocument/2006/relationships/slide" Target="slides/slide156.xml"/><Relationship Id="rId437" Type="http://schemas.openxmlformats.org/officeDocument/2006/relationships/slide" Target="slides/slide352.xml"/><Relationship Id="rId479" Type="http://schemas.openxmlformats.org/officeDocument/2006/relationships/slide" Target="slides/slide394.xml"/><Relationship Id="rId36" Type="http://schemas.openxmlformats.org/officeDocument/2006/relationships/slideMaster" Target="slideMasters/slideMaster36.xml"/><Relationship Id="rId283" Type="http://schemas.openxmlformats.org/officeDocument/2006/relationships/slide" Target="slides/slide198.xml"/><Relationship Id="rId339" Type="http://schemas.openxmlformats.org/officeDocument/2006/relationships/slide" Target="slides/slide254.xml"/><Relationship Id="rId490" Type="http://schemas.openxmlformats.org/officeDocument/2006/relationships/slide" Target="slides/slide405.xml"/><Relationship Id="rId78" Type="http://schemas.openxmlformats.org/officeDocument/2006/relationships/slideMaster" Target="slideMasters/slideMaster78.xml"/><Relationship Id="rId101" Type="http://schemas.openxmlformats.org/officeDocument/2006/relationships/slide" Target="slides/slide16.xml"/><Relationship Id="rId143" Type="http://schemas.openxmlformats.org/officeDocument/2006/relationships/slide" Target="slides/slide58.xml"/><Relationship Id="rId185" Type="http://schemas.openxmlformats.org/officeDocument/2006/relationships/slide" Target="slides/slide100.xml"/><Relationship Id="rId350" Type="http://schemas.openxmlformats.org/officeDocument/2006/relationships/slide" Target="slides/slide265.xml"/><Relationship Id="rId406" Type="http://schemas.openxmlformats.org/officeDocument/2006/relationships/slide" Target="slides/slide321.xml"/><Relationship Id="rId9" Type="http://schemas.openxmlformats.org/officeDocument/2006/relationships/slideMaster" Target="slideMasters/slideMaster9.xml"/><Relationship Id="rId210" Type="http://schemas.openxmlformats.org/officeDocument/2006/relationships/slide" Target="slides/slide125.xml"/><Relationship Id="rId392" Type="http://schemas.openxmlformats.org/officeDocument/2006/relationships/slide" Target="slides/slide307.xml"/><Relationship Id="rId448" Type="http://schemas.openxmlformats.org/officeDocument/2006/relationships/slide" Target="slides/slide363.xml"/><Relationship Id="rId252" Type="http://schemas.openxmlformats.org/officeDocument/2006/relationships/slide" Target="slides/slide167.xml"/><Relationship Id="rId294" Type="http://schemas.openxmlformats.org/officeDocument/2006/relationships/slide" Target="slides/slide209.xml"/><Relationship Id="rId308" Type="http://schemas.openxmlformats.org/officeDocument/2006/relationships/slide" Target="slides/slide223.xml"/><Relationship Id="rId47" Type="http://schemas.openxmlformats.org/officeDocument/2006/relationships/slideMaster" Target="slideMasters/slideMaster47.xml"/><Relationship Id="rId89" Type="http://schemas.openxmlformats.org/officeDocument/2006/relationships/slide" Target="slides/slide4.xml"/><Relationship Id="rId112" Type="http://schemas.openxmlformats.org/officeDocument/2006/relationships/slide" Target="slides/slide27.xml"/><Relationship Id="rId154" Type="http://schemas.openxmlformats.org/officeDocument/2006/relationships/slide" Target="slides/slide69.xml"/><Relationship Id="rId361" Type="http://schemas.openxmlformats.org/officeDocument/2006/relationships/slide" Target="slides/slide276.xml"/><Relationship Id="rId196" Type="http://schemas.openxmlformats.org/officeDocument/2006/relationships/slide" Target="slides/slide111.xml"/><Relationship Id="rId417" Type="http://schemas.openxmlformats.org/officeDocument/2006/relationships/slide" Target="slides/slide332.xml"/><Relationship Id="rId459" Type="http://schemas.openxmlformats.org/officeDocument/2006/relationships/slide" Target="slides/slide374.xml"/><Relationship Id="rId16" Type="http://schemas.openxmlformats.org/officeDocument/2006/relationships/slideMaster" Target="slideMasters/slideMaster16.xml"/><Relationship Id="rId221" Type="http://schemas.openxmlformats.org/officeDocument/2006/relationships/slide" Target="slides/slide136.xml"/><Relationship Id="rId263" Type="http://schemas.openxmlformats.org/officeDocument/2006/relationships/slide" Target="slides/slide178.xml"/><Relationship Id="rId319" Type="http://schemas.openxmlformats.org/officeDocument/2006/relationships/slide" Target="slides/slide234.xml"/><Relationship Id="rId470" Type="http://schemas.openxmlformats.org/officeDocument/2006/relationships/slide" Target="slides/slide385.xml"/><Relationship Id="rId58" Type="http://schemas.openxmlformats.org/officeDocument/2006/relationships/slideMaster" Target="slideMasters/slideMaster58.xml"/><Relationship Id="rId123" Type="http://schemas.openxmlformats.org/officeDocument/2006/relationships/slide" Target="slides/slide38.xml"/><Relationship Id="rId330" Type="http://schemas.openxmlformats.org/officeDocument/2006/relationships/slide" Target="slides/slide245.xml"/><Relationship Id="rId165" Type="http://schemas.openxmlformats.org/officeDocument/2006/relationships/slide" Target="slides/slide80.xml"/><Relationship Id="rId372" Type="http://schemas.openxmlformats.org/officeDocument/2006/relationships/slide" Target="slides/slide287.xml"/><Relationship Id="rId428" Type="http://schemas.openxmlformats.org/officeDocument/2006/relationships/slide" Target="slides/slide343.xml"/><Relationship Id="rId232" Type="http://schemas.openxmlformats.org/officeDocument/2006/relationships/slide" Target="slides/slide147.xml"/><Relationship Id="rId274" Type="http://schemas.openxmlformats.org/officeDocument/2006/relationships/slide" Target="slides/slide189.xml"/><Relationship Id="rId481" Type="http://schemas.openxmlformats.org/officeDocument/2006/relationships/slide" Target="slides/slide396.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49.xml"/><Relationship Id="rId80" Type="http://schemas.openxmlformats.org/officeDocument/2006/relationships/slideMaster" Target="slideMasters/slideMaster80.xml"/><Relationship Id="rId176" Type="http://schemas.openxmlformats.org/officeDocument/2006/relationships/slide" Target="slides/slide91.xml"/><Relationship Id="rId341" Type="http://schemas.openxmlformats.org/officeDocument/2006/relationships/slide" Target="slides/slide256.xml"/><Relationship Id="rId383" Type="http://schemas.openxmlformats.org/officeDocument/2006/relationships/slide" Target="slides/slide298.xml"/><Relationship Id="rId439" Type="http://schemas.openxmlformats.org/officeDocument/2006/relationships/slide" Target="slides/slide354.xml"/><Relationship Id="rId201" Type="http://schemas.openxmlformats.org/officeDocument/2006/relationships/slide" Target="slides/slide116.xml"/><Relationship Id="rId243" Type="http://schemas.openxmlformats.org/officeDocument/2006/relationships/slide" Target="slides/slide158.xml"/><Relationship Id="rId285" Type="http://schemas.openxmlformats.org/officeDocument/2006/relationships/slide" Target="slides/slide200.xml"/><Relationship Id="rId450" Type="http://schemas.openxmlformats.org/officeDocument/2006/relationships/slide" Target="slides/slide365.xml"/><Relationship Id="rId38" Type="http://schemas.openxmlformats.org/officeDocument/2006/relationships/slideMaster" Target="slideMasters/slideMaster38.xml"/><Relationship Id="rId103" Type="http://schemas.openxmlformats.org/officeDocument/2006/relationships/slide" Target="slides/slide18.xml"/><Relationship Id="rId310" Type="http://schemas.openxmlformats.org/officeDocument/2006/relationships/slide" Target="slides/slide225.xml"/><Relationship Id="rId492" Type="http://schemas.openxmlformats.org/officeDocument/2006/relationships/notesMaster" Target="notesMasters/notesMaster1.xml"/><Relationship Id="rId91" Type="http://schemas.openxmlformats.org/officeDocument/2006/relationships/slide" Target="slides/slide6.xml"/><Relationship Id="rId145" Type="http://schemas.openxmlformats.org/officeDocument/2006/relationships/slide" Target="slides/slide60.xml"/><Relationship Id="rId187" Type="http://schemas.openxmlformats.org/officeDocument/2006/relationships/slide" Target="slides/slide102.xml"/><Relationship Id="rId352" Type="http://schemas.openxmlformats.org/officeDocument/2006/relationships/slide" Target="slides/slide267.xml"/><Relationship Id="rId394" Type="http://schemas.openxmlformats.org/officeDocument/2006/relationships/slide" Target="slides/slide309.xml"/><Relationship Id="rId408" Type="http://schemas.openxmlformats.org/officeDocument/2006/relationships/slide" Target="slides/slide323.xml"/><Relationship Id="rId212" Type="http://schemas.openxmlformats.org/officeDocument/2006/relationships/slide" Target="slides/slide127.xml"/><Relationship Id="rId254" Type="http://schemas.openxmlformats.org/officeDocument/2006/relationships/slide" Target="slides/slide169.xml"/><Relationship Id="rId49" Type="http://schemas.openxmlformats.org/officeDocument/2006/relationships/slideMaster" Target="slideMasters/slideMaster49.xml"/><Relationship Id="rId114" Type="http://schemas.openxmlformats.org/officeDocument/2006/relationships/slide" Target="slides/slide29.xml"/><Relationship Id="rId296" Type="http://schemas.openxmlformats.org/officeDocument/2006/relationships/slide" Target="slides/slide211.xml"/><Relationship Id="rId461" Type="http://schemas.openxmlformats.org/officeDocument/2006/relationships/slide" Target="slides/slide376.xml"/><Relationship Id="rId60" Type="http://schemas.openxmlformats.org/officeDocument/2006/relationships/slideMaster" Target="slideMasters/slideMaster60.xml"/><Relationship Id="rId156" Type="http://schemas.openxmlformats.org/officeDocument/2006/relationships/slide" Target="slides/slide71.xml"/><Relationship Id="rId198" Type="http://schemas.openxmlformats.org/officeDocument/2006/relationships/slide" Target="slides/slide113.xml"/><Relationship Id="rId321" Type="http://schemas.openxmlformats.org/officeDocument/2006/relationships/slide" Target="slides/slide236.xml"/><Relationship Id="rId363" Type="http://schemas.openxmlformats.org/officeDocument/2006/relationships/slide" Target="slides/slide278.xml"/><Relationship Id="rId419" Type="http://schemas.openxmlformats.org/officeDocument/2006/relationships/slide" Target="slides/slide334.xml"/><Relationship Id="rId223" Type="http://schemas.openxmlformats.org/officeDocument/2006/relationships/slide" Target="slides/slide138.xml"/><Relationship Id="rId430" Type="http://schemas.openxmlformats.org/officeDocument/2006/relationships/slide" Target="slides/slide345.xml"/><Relationship Id="rId18" Type="http://schemas.openxmlformats.org/officeDocument/2006/relationships/slideMaster" Target="slideMasters/slideMaster18.xml"/><Relationship Id="rId265" Type="http://schemas.openxmlformats.org/officeDocument/2006/relationships/slide" Target="slides/slide180.xml"/><Relationship Id="rId472" Type="http://schemas.openxmlformats.org/officeDocument/2006/relationships/slide" Target="slides/slide387.xml"/><Relationship Id="rId125" Type="http://schemas.openxmlformats.org/officeDocument/2006/relationships/slide" Target="slides/slide40.xml"/><Relationship Id="rId167" Type="http://schemas.openxmlformats.org/officeDocument/2006/relationships/slide" Target="slides/slide82.xml"/><Relationship Id="rId332" Type="http://schemas.openxmlformats.org/officeDocument/2006/relationships/slide" Target="slides/slide247.xml"/><Relationship Id="rId374" Type="http://schemas.openxmlformats.org/officeDocument/2006/relationships/slide" Target="slides/slide289.xml"/><Relationship Id="rId71" Type="http://schemas.openxmlformats.org/officeDocument/2006/relationships/slideMaster" Target="slideMasters/slideMaster71.xml"/><Relationship Id="rId234" Type="http://schemas.openxmlformats.org/officeDocument/2006/relationships/slide" Target="slides/slide14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191.xml"/><Relationship Id="rId441" Type="http://schemas.openxmlformats.org/officeDocument/2006/relationships/slide" Target="slides/slide356.xml"/><Relationship Id="rId483" Type="http://schemas.openxmlformats.org/officeDocument/2006/relationships/slide" Target="slides/slide398.xml"/><Relationship Id="rId40" Type="http://schemas.openxmlformats.org/officeDocument/2006/relationships/slideMaster" Target="slideMasters/slideMaster40.xml"/><Relationship Id="rId136" Type="http://schemas.openxmlformats.org/officeDocument/2006/relationships/slide" Target="slides/slide51.xml"/><Relationship Id="rId178" Type="http://schemas.openxmlformats.org/officeDocument/2006/relationships/slide" Target="slides/slide93.xml"/><Relationship Id="rId301" Type="http://schemas.openxmlformats.org/officeDocument/2006/relationships/slide" Target="slides/slide216.xml"/><Relationship Id="rId343" Type="http://schemas.openxmlformats.org/officeDocument/2006/relationships/slide" Target="slides/slide258.xml"/><Relationship Id="rId82" Type="http://schemas.openxmlformats.org/officeDocument/2006/relationships/slideMaster" Target="slideMasters/slideMaster82.xml"/><Relationship Id="rId203" Type="http://schemas.openxmlformats.org/officeDocument/2006/relationships/slide" Target="slides/slide118.xml"/><Relationship Id="rId385" Type="http://schemas.openxmlformats.org/officeDocument/2006/relationships/slide" Target="slides/slide300.xml"/><Relationship Id="rId245" Type="http://schemas.openxmlformats.org/officeDocument/2006/relationships/slide" Target="slides/slide160.xml"/><Relationship Id="rId287" Type="http://schemas.openxmlformats.org/officeDocument/2006/relationships/slide" Target="slides/slide202.xml"/><Relationship Id="rId410" Type="http://schemas.openxmlformats.org/officeDocument/2006/relationships/slide" Target="slides/slide325.xml"/><Relationship Id="rId452" Type="http://schemas.openxmlformats.org/officeDocument/2006/relationships/slide" Target="slides/slide367.xml"/><Relationship Id="rId494" Type="http://schemas.openxmlformats.org/officeDocument/2006/relationships/presProps" Target="presProps.xml"/><Relationship Id="rId105" Type="http://schemas.openxmlformats.org/officeDocument/2006/relationships/slide" Target="slides/slide20.xml"/><Relationship Id="rId147" Type="http://schemas.openxmlformats.org/officeDocument/2006/relationships/slide" Target="slides/slide62.xml"/><Relationship Id="rId312" Type="http://schemas.openxmlformats.org/officeDocument/2006/relationships/slide" Target="slides/slide227.xml"/><Relationship Id="rId354" Type="http://schemas.openxmlformats.org/officeDocument/2006/relationships/slide" Target="slides/slide269.xml"/><Relationship Id="rId51" Type="http://schemas.openxmlformats.org/officeDocument/2006/relationships/slideMaster" Target="slideMasters/slideMaster51.xml"/><Relationship Id="rId93" Type="http://schemas.openxmlformats.org/officeDocument/2006/relationships/slide" Target="slides/slide8.xml"/><Relationship Id="rId189" Type="http://schemas.openxmlformats.org/officeDocument/2006/relationships/slide" Target="slides/slide104.xml"/><Relationship Id="rId396" Type="http://schemas.openxmlformats.org/officeDocument/2006/relationships/slide" Target="slides/slide311.xml"/><Relationship Id="rId214" Type="http://schemas.openxmlformats.org/officeDocument/2006/relationships/slide" Target="slides/slide129.xml"/><Relationship Id="rId256" Type="http://schemas.openxmlformats.org/officeDocument/2006/relationships/slide" Target="slides/slide171.xml"/><Relationship Id="rId298" Type="http://schemas.openxmlformats.org/officeDocument/2006/relationships/slide" Target="slides/slide213.xml"/><Relationship Id="rId421" Type="http://schemas.openxmlformats.org/officeDocument/2006/relationships/slide" Target="slides/slide336.xml"/><Relationship Id="rId463" Type="http://schemas.openxmlformats.org/officeDocument/2006/relationships/slide" Target="slides/slide378.xml"/><Relationship Id="rId116" Type="http://schemas.openxmlformats.org/officeDocument/2006/relationships/slide" Target="slides/slide31.xml"/><Relationship Id="rId158" Type="http://schemas.openxmlformats.org/officeDocument/2006/relationships/slide" Target="slides/slide73.xml"/><Relationship Id="rId323" Type="http://schemas.openxmlformats.org/officeDocument/2006/relationships/slide" Target="slides/slide238.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80.xml"/><Relationship Id="rId225" Type="http://schemas.openxmlformats.org/officeDocument/2006/relationships/slide" Target="slides/slide140.xml"/><Relationship Id="rId267" Type="http://schemas.openxmlformats.org/officeDocument/2006/relationships/slide" Target="slides/slide182.xml"/><Relationship Id="rId432" Type="http://schemas.openxmlformats.org/officeDocument/2006/relationships/slide" Target="slides/slide347.xml"/><Relationship Id="rId474" Type="http://schemas.openxmlformats.org/officeDocument/2006/relationships/slide" Target="slides/slide389.xml"/><Relationship Id="rId106" Type="http://schemas.openxmlformats.org/officeDocument/2006/relationships/slide" Target="slides/slide21.xml"/><Relationship Id="rId127" Type="http://schemas.openxmlformats.org/officeDocument/2006/relationships/slide" Target="slides/slide42.xml"/><Relationship Id="rId313" Type="http://schemas.openxmlformats.org/officeDocument/2006/relationships/slide" Target="slides/slide228.xml"/><Relationship Id="rId495"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9.xml"/><Relationship Id="rId148" Type="http://schemas.openxmlformats.org/officeDocument/2006/relationships/slide" Target="slides/slide63.xml"/><Relationship Id="rId169" Type="http://schemas.openxmlformats.org/officeDocument/2006/relationships/slide" Target="slides/slide84.xml"/><Relationship Id="rId334" Type="http://schemas.openxmlformats.org/officeDocument/2006/relationships/slide" Target="slides/slide249.xml"/><Relationship Id="rId355" Type="http://schemas.openxmlformats.org/officeDocument/2006/relationships/slide" Target="slides/slide270.xml"/><Relationship Id="rId376" Type="http://schemas.openxmlformats.org/officeDocument/2006/relationships/slide" Target="slides/slide291.xml"/><Relationship Id="rId397" Type="http://schemas.openxmlformats.org/officeDocument/2006/relationships/slide" Target="slides/slide312.xml"/><Relationship Id="rId4" Type="http://schemas.openxmlformats.org/officeDocument/2006/relationships/slideMaster" Target="slideMasters/slideMaster4.xml"/><Relationship Id="rId180" Type="http://schemas.openxmlformats.org/officeDocument/2006/relationships/slide" Target="slides/slide95.xml"/><Relationship Id="rId215" Type="http://schemas.openxmlformats.org/officeDocument/2006/relationships/slide" Target="slides/slide130.xml"/><Relationship Id="rId236" Type="http://schemas.openxmlformats.org/officeDocument/2006/relationships/slide" Target="slides/slide151.xml"/><Relationship Id="rId257" Type="http://schemas.openxmlformats.org/officeDocument/2006/relationships/slide" Target="slides/slide172.xml"/><Relationship Id="rId278" Type="http://schemas.openxmlformats.org/officeDocument/2006/relationships/slide" Target="slides/slide193.xml"/><Relationship Id="rId401" Type="http://schemas.openxmlformats.org/officeDocument/2006/relationships/slide" Target="slides/slide316.xml"/><Relationship Id="rId422" Type="http://schemas.openxmlformats.org/officeDocument/2006/relationships/slide" Target="slides/slide337.xml"/><Relationship Id="rId443" Type="http://schemas.openxmlformats.org/officeDocument/2006/relationships/slide" Target="slides/slide358.xml"/><Relationship Id="rId464" Type="http://schemas.openxmlformats.org/officeDocument/2006/relationships/slide" Target="slides/slide379.xml"/><Relationship Id="rId303" Type="http://schemas.openxmlformats.org/officeDocument/2006/relationships/slide" Target="slides/slide218.xml"/><Relationship Id="rId485" Type="http://schemas.openxmlformats.org/officeDocument/2006/relationships/slide" Target="slides/slide400.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3.xml"/><Relationship Id="rId345" Type="http://schemas.openxmlformats.org/officeDocument/2006/relationships/slide" Target="slides/slide260.xml"/><Relationship Id="rId387" Type="http://schemas.openxmlformats.org/officeDocument/2006/relationships/slide" Target="slides/slide302.xml"/><Relationship Id="rId191" Type="http://schemas.openxmlformats.org/officeDocument/2006/relationships/slide" Target="slides/slide106.xml"/><Relationship Id="rId205" Type="http://schemas.openxmlformats.org/officeDocument/2006/relationships/slide" Target="slides/slide120.xml"/><Relationship Id="rId247" Type="http://schemas.openxmlformats.org/officeDocument/2006/relationships/slide" Target="slides/slide162.xml"/><Relationship Id="rId412" Type="http://schemas.openxmlformats.org/officeDocument/2006/relationships/slide" Target="slides/slide327.xml"/><Relationship Id="rId107" Type="http://schemas.openxmlformats.org/officeDocument/2006/relationships/slide" Target="slides/slide22.xml"/><Relationship Id="rId289" Type="http://schemas.openxmlformats.org/officeDocument/2006/relationships/slide" Target="slides/slide204.xml"/><Relationship Id="rId454" Type="http://schemas.openxmlformats.org/officeDocument/2006/relationships/slide" Target="slides/slide369.xml"/><Relationship Id="rId496" Type="http://schemas.openxmlformats.org/officeDocument/2006/relationships/theme" Target="theme/theme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4.xml"/><Relationship Id="rId314" Type="http://schemas.openxmlformats.org/officeDocument/2006/relationships/slide" Target="slides/slide229.xml"/><Relationship Id="rId356" Type="http://schemas.openxmlformats.org/officeDocument/2006/relationships/slide" Target="slides/slide271.xml"/><Relationship Id="rId398" Type="http://schemas.openxmlformats.org/officeDocument/2006/relationships/slide" Target="slides/slide313.xml"/><Relationship Id="rId95" Type="http://schemas.openxmlformats.org/officeDocument/2006/relationships/slide" Target="slides/slide10.xml"/><Relationship Id="rId160" Type="http://schemas.openxmlformats.org/officeDocument/2006/relationships/slide" Target="slides/slide75.xml"/><Relationship Id="rId216" Type="http://schemas.openxmlformats.org/officeDocument/2006/relationships/slide" Target="slides/slide131.xml"/><Relationship Id="rId423" Type="http://schemas.openxmlformats.org/officeDocument/2006/relationships/slide" Target="slides/slide338.xml"/><Relationship Id="rId258" Type="http://schemas.openxmlformats.org/officeDocument/2006/relationships/slide" Target="slides/slide173.xml"/><Relationship Id="rId465" Type="http://schemas.openxmlformats.org/officeDocument/2006/relationships/slide" Target="slides/slide38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3.xml"/><Relationship Id="rId325" Type="http://schemas.openxmlformats.org/officeDocument/2006/relationships/slide" Target="slides/slide240.xml"/><Relationship Id="rId367" Type="http://schemas.openxmlformats.org/officeDocument/2006/relationships/slide" Target="slides/slide282.xml"/><Relationship Id="rId171" Type="http://schemas.openxmlformats.org/officeDocument/2006/relationships/slide" Target="slides/slide86.xml"/><Relationship Id="rId227" Type="http://schemas.openxmlformats.org/officeDocument/2006/relationships/slide" Target="slides/slide142.xml"/><Relationship Id="rId269" Type="http://schemas.openxmlformats.org/officeDocument/2006/relationships/slide" Target="slides/slide184.xml"/><Relationship Id="rId434" Type="http://schemas.openxmlformats.org/officeDocument/2006/relationships/slide" Target="slides/slide349.xml"/><Relationship Id="rId476" Type="http://schemas.openxmlformats.org/officeDocument/2006/relationships/slide" Target="slides/slide391.xml"/><Relationship Id="rId33" Type="http://schemas.openxmlformats.org/officeDocument/2006/relationships/slideMaster" Target="slideMasters/slideMaster33.xml"/><Relationship Id="rId129" Type="http://schemas.openxmlformats.org/officeDocument/2006/relationships/slide" Target="slides/slide44.xml"/><Relationship Id="rId280" Type="http://schemas.openxmlformats.org/officeDocument/2006/relationships/slide" Target="slides/slide195.xml"/><Relationship Id="rId336" Type="http://schemas.openxmlformats.org/officeDocument/2006/relationships/slide" Target="slides/slide251.xml"/><Relationship Id="rId75" Type="http://schemas.openxmlformats.org/officeDocument/2006/relationships/slideMaster" Target="slideMasters/slideMaster75.xml"/><Relationship Id="rId140" Type="http://schemas.openxmlformats.org/officeDocument/2006/relationships/slide" Target="slides/slide55.xml"/><Relationship Id="rId182" Type="http://schemas.openxmlformats.org/officeDocument/2006/relationships/slide" Target="slides/slide97.xml"/><Relationship Id="rId378" Type="http://schemas.openxmlformats.org/officeDocument/2006/relationships/slide" Target="slides/slide293.xml"/><Relationship Id="rId403" Type="http://schemas.openxmlformats.org/officeDocument/2006/relationships/slide" Target="slides/slide318.xml"/><Relationship Id="rId6" Type="http://schemas.openxmlformats.org/officeDocument/2006/relationships/slideMaster" Target="slideMasters/slideMaster6.xml"/><Relationship Id="rId238" Type="http://schemas.openxmlformats.org/officeDocument/2006/relationships/slide" Target="slides/slide153.xml"/><Relationship Id="rId445" Type="http://schemas.openxmlformats.org/officeDocument/2006/relationships/slide" Target="slides/slide360.xml"/><Relationship Id="rId487" Type="http://schemas.openxmlformats.org/officeDocument/2006/relationships/slide" Target="slides/slide402.xml"/><Relationship Id="rId291" Type="http://schemas.openxmlformats.org/officeDocument/2006/relationships/slide" Target="slides/slide206.xml"/><Relationship Id="rId305" Type="http://schemas.openxmlformats.org/officeDocument/2006/relationships/slide" Target="slides/slide220.xml"/><Relationship Id="rId347" Type="http://schemas.openxmlformats.org/officeDocument/2006/relationships/slide" Target="slides/slide262.xml"/><Relationship Id="rId44" Type="http://schemas.openxmlformats.org/officeDocument/2006/relationships/slideMaster" Target="slideMasters/slideMaster44.xml"/><Relationship Id="rId86" Type="http://schemas.openxmlformats.org/officeDocument/2006/relationships/slide" Target="slides/slide1.xml"/><Relationship Id="rId151" Type="http://schemas.openxmlformats.org/officeDocument/2006/relationships/slide" Target="slides/slide66.xml"/><Relationship Id="rId389" Type="http://schemas.openxmlformats.org/officeDocument/2006/relationships/slide" Target="slides/slide304.xml"/><Relationship Id="rId193" Type="http://schemas.openxmlformats.org/officeDocument/2006/relationships/slide" Target="slides/slide108.xml"/><Relationship Id="rId207" Type="http://schemas.openxmlformats.org/officeDocument/2006/relationships/slide" Target="slides/slide122.xml"/><Relationship Id="rId249" Type="http://schemas.openxmlformats.org/officeDocument/2006/relationships/slide" Target="slides/slide164.xml"/><Relationship Id="rId414" Type="http://schemas.openxmlformats.org/officeDocument/2006/relationships/slide" Target="slides/slide329.xml"/><Relationship Id="rId456" Type="http://schemas.openxmlformats.org/officeDocument/2006/relationships/slide" Target="slides/slide371.xml"/><Relationship Id="rId13" Type="http://schemas.openxmlformats.org/officeDocument/2006/relationships/slideMaster" Target="slideMasters/slideMaster13.xml"/><Relationship Id="rId109" Type="http://schemas.openxmlformats.org/officeDocument/2006/relationships/slide" Target="slides/slide24.xml"/><Relationship Id="rId260" Type="http://schemas.openxmlformats.org/officeDocument/2006/relationships/slide" Target="slides/slide175.xml"/><Relationship Id="rId316" Type="http://schemas.openxmlformats.org/officeDocument/2006/relationships/slide" Target="slides/slide231.xml"/><Relationship Id="rId55" Type="http://schemas.openxmlformats.org/officeDocument/2006/relationships/slideMaster" Target="slideMasters/slideMaster55.xml"/><Relationship Id="rId97" Type="http://schemas.openxmlformats.org/officeDocument/2006/relationships/slide" Target="slides/slide12.xml"/><Relationship Id="rId120" Type="http://schemas.openxmlformats.org/officeDocument/2006/relationships/slide" Target="slides/slide35.xml"/><Relationship Id="rId358" Type="http://schemas.openxmlformats.org/officeDocument/2006/relationships/slide" Target="slides/slide273.xml"/><Relationship Id="rId162" Type="http://schemas.openxmlformats.org/officeDocument/2006/relationships/slide" Target="slides/slide77.xml"/><Relationship Id="rId218" Type="http://schemas.openxmlformats.org/officeDocument/2006/relationships/slide" Target="slides/slide133.xml"/><Relationship Id="rId425" Type="http://schemas.openxmlformats.org/officeDocument/2006/relationships/slide" Target="slides/slide340.xml"/><Relationship Id="rId467" Type="http://schemas.openxmlformats.org/officeDocument/2006/relationships/slide" Target="slides/slide382.xml"/><Relationship Id="rId271" Type="http://schemas.openxmlformats.org/officeDocument/2006/relationships/slide" Target="slides/slide186.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6.xml"/><Relationship Id="rId327" Type="http://schemas.openxmlformats.org/officeDocument/2006/relationships/slide" Target="slides/slide242.xml"/><Relationship Id="rId369" Type="http://schemas.openxmlformats.org/officeDocument/2006/relationships/slide" Target="slides/slide284.xml"/><Relationship Id="rId173" Type="http://schemas.openxmlformats.org/officeDocument/2006/relationships/slide" Target="slides/slide88.xml"/><Relationship Id="rId229" Type="http://schemas.openxmlformats.org/officeDocument/2006/relationships/slide" Target="slides/slide144.xml"/><Relationship Id="rId380" Type="http://schemas.openxmlformats.org/officeDocument/2006/relationships/slide" Target="slides/slide295.xml"/><Relationship Id="rId436" Type="http://schemas.openxmlformats.org/officeDocument/2006/relationships/slide" Target="slides/slide351.xml"/><Relationship Id="rId240" Type="http://schemas.openxmlformats.org/officeDocument/2006/relationships/slide" Target="slides/slide155.xml"/><Relationship Id="rId478" Type="http://schemas.openxmlformats.org/officeDocument/2006/relationships/slide" Target="slides/slide393.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5.xml"/><Relationship Id="rId282" Type="http://schemas.openxmlformats.org/officeDocument/2006/relationships/slide" Target="slides/slide197.xml"/><Relationship Id="rId338" Type="http://schemas.openxmlformats.org/officeDocument/2006/relationships/slide" Target="slides/slide253.xml"/><Relationship Id="rId8" Type="http://schemas.openxmlformats.org/officeDocument/2006/relationships/slideMaster" Target="slideMasters/slideMaster8.xml"/><Relationship Id="rId142" Type="http://schemas.openxmlformats.org/officeDocument/2006/relationships/slide" Target="slides/slide57.xml"/><Relationship Id="rId184" Type="http://schemas.openxmlformats.org/officeDocument/2006/relationships/slide" Target="slides/slide99.xml"/><Relationship Id="rId391" Type="http://schemas.openxmlformats.org/officeDocument/2006/relationships/slide" Target="slides/slide306.xml"/><Relationship Id="rId405" Type="http://schemas.openxmlformats.org/officeDocument/2006/relationships/slide" Target="slides/slide320.xml"/><Relationship Id="rId447" Type="http://schemas.openxmlformats.org/officeDocument/2006/relationships/slide" Target="slides/slide362.xml"/><Relationship Id="rId251" Type="http://schemas.openxmlformats.org/officeDocument/2006/relationships/slide" Target="slides/slide166.xml"/><Relationship Id="rId489" Type="http://schemas.openxmlformats.org/officeDocument/2006/relationships/slide" Target="slides/slide404.xml"/><Relationship Id="rId46" Type="http://schemas.openxmlformats.org/officeDocument/2006/relationships/slideMaster" Target="slideMasters/slideMaster46.xml"/><Relationship Id="rId293" Type="http://schemas.openxmlformats.org/officeDocument/2006/relationships/slide" Target="slides/slide208.xml"/><Relationship Id="rId307" Type="http://schemas.openxmlformats.org/officeDocument/2006/relationships/slide" Target="slides/slide222.xml"/><Relationship Id="rId349" Type="http://schemas.openxmlformats.org/officeDocument/2006/relationships/slide" Target="slides/slide264.xml"/><Relationship Id="rId88" Type="http://schemas.openxmlformats.org/officeDocument/2006/relationships/slide" Target="slides/slide3.xml"/><Relationship Id="rId111" Type="http://schemas.openxmlformats.org/officeDocument/2006/relationships/slide" Target="slides/slide26.xml"/><Relationship Id="rId153" Type="http://schemas.openxmlformats.org/officeDocument/2006/relationships/slide" Target="slides/slide68.xml"/><Relationship Id="rId195" Type="http://schemas.openxmlformats.org/officeDocument/2006/relationships/slide" Target="slides/slide110.xml"/><Relationship Id="rId209" Type="http://schemas.openxmlformats.org/officeDocument/2006/relationships/slide" Target="slides/slide124.xml"/><Relationship Id="rId360" Type="http://schemas.openxmlformats.org/officeDocument/2006/relationships/slide" Target="slides/slide275.xml"/><Relationship Id="rId416" Type="http://schemas.openxmlformats.org/officeDocument/2006/relationships/slide" Target="slides/slide331.xml"/><Relationship Id="rId220" Type="http://schemas.openxmlformats.org/officeDocument/2006/relationships/slide" Target="slides/slide135.xml"/><Relationship Id="rId458" Type="http://schemas.openxmlformats.org/officeDocument/2006/relationships/slide" Target="slides/slide37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7.xml"/><Relationship Id="rId318" Type="http://schemas.openxmlformats.org/officeDocument/2006/relationships/slide" Target="slides/slide233.xml"/><Relationship Id="rId99" Type="http://schemas.openxmlformats.org/officeDocument/2006/relationships/slide" Target="slides/slide14.xml"/><Relationship Id="rId122" Type="http://schemas.openxmlformats.org/officeDocument/2006/relationships/slide" Target="slides/slide37.xml"/><Relationship Id="rId164" Type="http://schemas.openxmlformats.org/officeDocument/2006/relationships/slide" Target="slides/slide79.xml"/><Relationship Id="rId371" Type="http://schemas.openxmlformats.org/officeDocument/2006/relationships/slide" Target="slides/slide286.xml"/><Relationship Id="rId427" Type="http://schemas.openxmlformats.org/officeDocument/2006/relationships/slide" Target="slides/slide342.xml"/><Relationship Id="rId469" Type="http://schemas.openxmlformats.org/officeDocument/2006/relationships/slide" Target="slides/slide384.xml"/><Relationship Id="rId26" Type="http://schemas.openxmlformats.org/officeDocument/2006/relationships/slideMaster" Target="slideMasters/slideMaster26.xml"/><Relationship Id="rId231" Type="http://schemas.openxmlformats.org/officeDocument/2006/relationships/slide" Target="slides/slide146.xml"/><Relationship Id="rId273" Type="http://schemas.openxmlformats.org/officeDocument/2006/relationships/slide" Target="slides/slide188.xml"/><Relationship Id="rId329" Type="http://schemas.openxmlformats.org/officeDocument/2006/relationships/slide" Target="slides/slide244.xml"/><Relationship Id="rId480" Type="http://schemas.openxmlformats.org/officeDocument/2006/relationships/slide" Target="slides/slide395.xml"/><Relationship Id="rId68" Type="http://schemas.openxmlformats.org/officeDocument/2006/relationships/slideMaster" Target="slideMasters/slideMaster68.xml"/><Relationship Id="rId133" Type="http://schemas.openxmlformats.org/officeDocument/2006/relationships/slide" Target="slides/slide48.xml"/><Relationship Id="rId175" Type="http://schemas.openxmlformats.org/officeDocument/2006/relationships/slide" Target="slides/slide90.xml"/><Relationship Id="rId340" Type="http://schemas.openxmlformats.org/officeDocument/2006/relationships/slide" Target="slides/slide255.xml"/><Relationship Id="rId200" Type="http://schemas.openxmlformats.org/officeDocument/2006/relationships/slide" Target="slides/slide115.xml"/><Relationship Id="rId382" Type="http://schemas.openxmlformats.org/officeDocument/2006/relationships/slide" Target="slides/slide297.xml"/><Relationship Id="rId438" Type="http://schemas.openxmlformats.org/officeDocument/2006/relationships/slide" Target="slides/slide353.xml"/><Relationship Id="rId242" Type="http://schemas.openxmlformats.org/officeDocument/2006/relationships/slide" Target="slides/slide157.xml"/><Relationship Id="rId284" Type="http://schemas.openxmlformats.org/officeDocument/2006/relationships/slide" Target="slides/slide199.xml"/><Relationship Id="rId491" Type="http://schemas.openxmlformats.org/officeDocument/2006/relationships/slide" Target="slides/slide406.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7.xml"/><Relationship Id="rId144" Type="http://schemas.openxmlformats.org/officeDocument/2006/relationships/slide" Target="slides/slide59.xml"/><Relationship Id="rId90" Type="http://schemas.openxmlformats.org/officeDocument/2006/relationships/slide" Target="slides/slide5.xml"/><Relationship Id="rId186" Type="http://schemas.openxmlformats.org/officeDocument/2006/relationships/slide" Target="slides/slide101.xml"/><Relationship Id="rId351" Type="http://schemas.openxmlformats.org/officeDocument/2006/relationships/slide" Target="slides/slide266.xml"/><Relationship Id="rId393" Type="http://schemas.openxmlformats.org/officeDocument/2006/relationships/slide" Target="slides/slide308.xml"/><Relationship Id="rId407" Type="http://schemas.openxmlformats.org/officeDocument/2006/relationships/slide" Target="slides/slide322.xml"/><Relationship Id="rId449" Type="http://schemas.openxmlformats.org/officeDocument/2006/relationships/slide" Target="slides/slide364.xml"/><Relationship Id="rId211" Type="http://schemas.openxmlformats.org/officeDocument/2006/relationships/slide" Target="slides/slide126.xml"/><Relationship Id="rId253" Type="http://schemas.openxmlformats.org/officeDocument/2006/relationships/slide" Target="slides/slide168.xml"/><Relationship Id="rId295" Type="http://schemas.openxmlformats.org/officeDocument/2006/relationships/slide" Target="slides/slide210.xml"/><Relationship Id="rId309" Type="http://schemas.openxmlformats.org/officeDocument/2006/relationships/slide" Target="slides/slide224.xml"/><Relationship Id="rId460" Type="http://schemas.openxmlformats.org/officeDocument/2006/relationships/slide" Target="slides/slide375.xml"/><Relationship Id="rId48" Type="http://schemas.openxmlformats.org/officeDocument/2006/relationships/slideMaster" Target="slideMasters/slideMaster48.xml"/><Relationship Id="rId113" Type="http://schemas.openxmlformats.org/officeDocument/2006/relationships/slide" Target="slides/slide28.xml"/><Relationship Id="rId320" Type="http://schemas.openxmlformats.org/officeDocument/2006/relationships/slide" Target="slides/slide235.xml"/><Relationship Id="rId155" Type="http://schemas.openxmlformats.org/officeDocument/2006/relationships/slide" Target="slides/slide70.xml"/><Relationship Id="rId197" Type="http://schemas.openxmlformats.org/officeDocument/2006/relationships/slide" Target="slides/slide112.xml"/><Relationship Id="rId362" Type="http://schemas.openxmlformats.org/officeDocument/2006/relationships/slide" Target="slides/slide277.xml"/><Relationship Id="rId418" Type="http://schemas.openxmlformats.org/officeDocument/2006/relationships/slide" Target="slides/slide333.xml"/><Relationship Id="rId222" Type="http://schemas.openxmlformats.org/officeDocument/2006/relationships/slide" Target="slides/slide137.xml"/><Relationship Id="rId264" Type="http://schemas.openxmlformats.org/officeDocument/2006/relationships/slide" Target="slides/slide179.xml"/><Relationship Id="rId471" Type="http://schemas.openxmlformats.org/officeDocument/2006/relationships/slide" Target="slides/slide386.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39.xml"/><Relationship Id="rId70" Type="http://schemas.openxmlformats.org/officeDocument/2006/relationships/slideMaster" Target="slideMasters/slideMaster70.xml"/><Relationship Id="rId166" Type="http://schemas.openxmlformats.org/officeDocument/2006/relationships/slide" Target="slides/slide81.xml"/><Relationship Id="rId331" Type="http://schemas.openxmlformats.org/officeDocument/2006/relationships/slide" Target="slides/slide246.xml"/><Relationship Id="rId373" Type="http://schemas.openxmlformats.org/officeDocument/2006/relationships/slide" Target="slides/slide288.xml"/><Relationship Id="rId429" Type="http://schemas.openxmlformats.org/officeDocument/2006/relationships/slide" Target="slides/slide344.xml"/><Relationship Id="rId1" Type="http://schemas.openxmlformats.org/officeDocument/2006/relationships/slideMaster" Target="slideMasters/slideMaster1.xml"/><Relationship Id="rId233" Type="http://schemas.openxmlformats.org/officeDocument/2006/relationships/slide" Target="slides/slide148.xml"/><Relationship Id="rId440" Type="http://schemas.openxmlformats.org/officeDocument/2006/relationships/slide" Target="slides/slide355.xml"/><Relationship Id="rId28" Type="http://schemas.openxmlformats.org/officeDocument/2006/relationships/slideMaster" Target="slideMasters/slideMaster28.xml"/><Relationship Id="rId275" Type="http://schemas.openxmlformats.org/officeDocument/2006/relationships/slide" Target="slides/slide190.xml"/><Relationship Id="rId300" Type="http://schemas.openxmlformats.org/officeDocument/2006/relationships/slide" Target="slides/slide215.xml"/><Relationship Id="rId482" Type="http://schemas.openxmlformats.org/officeDocument/2006/relationships/slide" Target="slides/slide397.xml"/><Relationship Id="rId81" Type="http://schemas.openxmlformats.org/officeDocument/2006/relationships/slideMaster" Target="slideMasters/slideMaster81.xml"/><Relationship Id="rId135" Type="http://schemas.openxmlformats.org/officeDocument/2006/relationships/slide" Target="slides/slide50.xml"/><Relationship Id="rId177" Type="http://schemas.openxmlformats.org/officeDocument/2006/relationships/slide" Target="slides/slide92.xml"/><Relationship Id="rId342" Type="http://schemas.openxmlformats.org/officeDocument/2006/relationships/slide" Target="slides/slide257.xml"/><Relationship Id="rId384" Type="http://schemas.openxmlformats.org/officeDocument/2006/relationships/slide" Target="slides/slide299.xml"/><Relationship Id="rId202" Type="http://schemas.openxmlformats.org/officeDocument/2006/relationships/slide" Target="slides/slide117.xml"/><Relationship Id="rId244" Type="http://schemas.openxmlformats.org/officeDocument/2006/relationships/slide" Target="slides/slide159.xml"/><Relationship Id="rId39" Type="http://schemas.openxmlformats.org/officeDocument/2006/relationships/slideMaster" Target="slideMasters/slideMaster39.xml"/><Relationship Id="rId286" Type="http://schemas.openxmlformats.org/officeDocument/2006/relationships/slide" Target="slides/slide201.xml"/><Relationship Id="rId451" Type="http://schemas.openxmlformats.org/officeDocument/2006/relationships/slide" Target="slides/slide366.xml"/><Relationship Id="rId493" Type="http://schemas.openxmlformats.org/officeDocument/2006/relationships/handoutMaster" Target="handoutMasters/handoutMaster1.xml"/><Relationship Id="rId50" Type="http://schemas.openxmlformats.org/officeDocument/2006/relationships/slideMaster" Target="slideMasters/slideMaster50.xml"/><Relationship Id="rId104" Type="http://schemas.openxmlformats.org/officeDocument/2006/relationships/slide" Target="slides/slide19.xml"/><Relationship Id="rId146" Type="http://schemas.openxmlformats.org/officeDocument/2006/relationships/slide" Target="slides/slide61.xml"/><Relationship Id="rId188" Type="http://schemas.openxmlformats.org/officeDocument/2006/relationships/slide" Target="slides/slide103.xml"/><Relationship Id="rId311" Type="http://schemas.openxmlformats.org/officeDocument/2006/relationships/slide" Target="slides/slide226.xml"/><Relationship Id="rId353" Type="http://schemas.openxmlformats.org/officeDocument/2006/relationships/slide" Target="slides/slide268.xml"/><Relationship Id="rId395" Type="http://schemas.openxmlformats.org/officeDocument/2006/relationships/slide" Target="slides/slide310.xml"/><Relationship Id="rId409" Type="http://schemas.openxmlformats.org/officeDocument/2006/relationships/slide" Target="slides/slide324.xml"/><Relationship Id="rId92" Type="http://schemas.openxmlformats.org/officeDocument/2006/relationships/slide" Target="slides/slide7.xml"/><Relationship Id="rId213" Type="http://schemas.openxmlformats.org/officeDocument/2006/relationships/slide" Target="slides/slide128.xml"/><Relationship Id="rId420" Type="http://schemas.openxmlformats.org/officeDocument/2006/relationships/slide" Target="slides/slide335.xml"/><Relationship Id="rId255" Type="http://schemas.openxmlformats.org/officeDocument/2006/relationships/slide" Target="slides/slide170.xml"/><Relationship Id="rId297" Type="http://schemas.openxmlformats.org/officeDocument/2006/relationships/slide" Target="slides/slide212.xml"/><Relationship Id="rId462" Type="http://schemas.openxmlformats.org/officeDocument/2006/relationships/slide" Target="slides/slide377.xml"/><Relationship Id="rId115" Type="http://schemas.openxmlformats.org/officeDocument/2006/relationships/slide" Target="slides/slide30.xml"/><Relationship Id="rId157" Type="http://schemas.openxmlformats.org/officeDocument/2006/relationships/slide" Target="slides/slide72.xml"/><Relationship Id="rId322" Type="http://schemas.openxmlformats.org/officeDocument/2006/relationships/slide" Target="slides/slide237.xml"/><Relationship Id="rId364" Type="http://schemas.openxmlformats.org/officeDocument/2006/relationships/slide" Target="slides/slide279.xml"/><Relationship Id="rId61" Type="http://schemas.openxmlformats.org/officeDocument/2006/relationships/slideMaster" Target="slideMasters/slideMaster61.xml"/><Relationship Id="rId199" Type="http://schemas.openxmlformats.org/officeDocument/2006/relationships/slide" Target="slides/slide114.xml"/><Relationship Id="rId19" Type="http://schemas.openxmlformats.org/officeDocument/2006/relationships/slideMaster" Target="slideMasters/slideMaster19.xml"/><Relationship Id="rId224" Type="http://schemas.openxmlformats.org/officeDocument/2006/relationships/slide" Target="slides/slide139.xml"/><Relationship Id="rId266" Type="http://schemas.openxmlformats.org/officeDocument/2006/relationships/slide" Target="slides/slide181.xml"/><Relationship Id="rId431" Type="http://schemas.openxmlformats.org/officeDocument/2006/relationships/slide" Target="slides/slide346.xml"/><Relationship Id="rId473" Type="http://schemas.openxmlformats.org/officeDocument/2006/relationships/slide" Target="slides/slide388.xml"/><Relationship Id="rId30" Type="http://schemas.openxmlformats.org/officeDocument/2006/relationships/slideMaster" Target="slideMasters/slideMaster30.xml"/><Relationship Id="rId126" Type="http://schemas.openxmlformats.org/officeDocument/2006/relationships/slide" Target="slides/slide41.xml"/><Relationship Id="rId168" Type="http://schemas.openxmlformats.org/officeDocument/2006/relationships/slide" Target="slides/slide83.xml"/><Relationship Id="rId333" Type="http://schemas.openxmlformats.org/officeDocument/2006/relationships/slide" Target="slides/slide248.xml"/><Relationship Id="rId72" Type="http://schemas.openxmlformats.org/officeDocument/2006/relationships/slideMaster" Target="slideMasters/slideMaster72.xml"/><Relationship Id="rId375" Type="http://schemas.openxmlformats.org/officeDocument/2006/relationships/slide" Target="slides/slide290.xml"/><Relationship Id="rId3" Type="http://schemas.openxmlformats.org/officeDocument/2006/relationships/slideMaster" Target="slideMasters/slideMaster3.xml"/><Relationship Id="rId235" Type="http://schemas.openxmlformats.org/officeDocument/2006/relationships/slide" Target="slides/slide150.xml"/><Relationship Id="rId277" Type="http://schemas.openxmlformats.org/officeDocument/2006/relationships/slide" Target="slides/slide192.xml"/><Relationship Id="rId400" Type="http://schemas.openxmlformats.org/officeDocument/2006/relationships/slide" Target="slides/slide315.xml"/><Relationship Id="rId442" Type="http://schemas.openxmlformats.org/officeDocument/2006/relationships/slide" Target="slides/slide357.xml"/><Relationship Id="rId484" Type="http://schemas.openxmlformats.org/officeDocument/2006/relationships/slide" Target="slides/slide399.xml"/><Relationship Id="rId137" Type="http://schemas.openxmlformats.org/officeDocument/2006/relationships/slide" Target="slides/slide52.xml"/><Relationship Id="rId302" Type="http://schemas.openxmlformats.org/officeDocument/2006/relationships/slide" Target="slides/slide217.xml"/><Relationship Id="rId344" Type="http://schemas.openxmlformats.org/officeDocument/2006/relationships/slide" Target="slides/slide259.xml"/><Relationship Id="rId41" Type="http://schemas.openxmlformats.org/officeDocument/2006/relationships/slideMaster" Target="slideMasters/slideMaster41.xml"/><Relationship Id="rId83" Type="http://schemas.openxmlformats.org/officeDocument/2006/relationships/slideMaster" Target="slideMasters/slideMaster83.xml"/><Relationship Id="rId179" Type="http://schemas.openxmlformats.org/officeDocument/2006/relationships/slide" Target="slides/slide94.xml"/><Relationship Id="rId386" Type="http://schemas.openxmlformats.org/officeDocument/2006/relationships/slide" Target="slides/slide301.xml"/><Relationship Id="rId190" Type="http://schemas.openxmlformats.org/officeDocument/2006/relationships/slide" Target="slides/slide105.xml"/><Relationship Id="rId204" Type="http://schemas.openxmlformats.org/officeDocument/2006/relationships/slide" Target="slides/slide119.xml"/><Relationship Id="rId246" Type="http://schemas.openxmlformats.org/officeDocument/2006/relationships/slide" Target="slides/slide161.xml"/><Relationship Id="rId288" Type="http://schemas.openxmlformats.org/officeDocument/2006/relationships/slide" Target="slides/slide203.xml"/><Relationship Id="rId411" Type="http://schemas.openxmlformats.org/officeDocument/2006/relationships/slide" Target="slides/slide326.xml"/><Relationship Id="rId453" Type="http://schemas.openxmlformats.org/officeDocument/2006/relationships/slide" Target="slides/slide36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4.xml"/></Relationships>
</file>

<file path=ppt/charts/_rels/chart21.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D682-FE4A-8C64-E2F2783B4298}"/>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D682-FE4A-8C64-E2F2783B4298}"/>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D682-FE4A-8C64-E2F2783B4298}"/>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D682-FE4A-8C64-E2F2783B4298}"/>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82-FE4A-8C64-E2F2783B4298}"/>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82-FE4A-8C64-E2F2783B4298}"/>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82-FE4A-8C64-E2F2783B429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D682-FE4A-8C64-E2F2783B4298}"/>
            </c:ext>
          </c:extLst>
        </c:ser>
        <c:dLbls>
          <c:showLegendKey val="0"/>
          <c:showVal val="0"/>
          <c:showCatName val="0"/>
          <c:showSerName val="0"/>
          <c:showPercent val="0"/>
          <c:showBubbleSize val="0"/>
        </c:dLbls>
        <c:gapWidth val="80"/>
        <c:overlap val="-27"/>
        <c:axId val="67795088"/>
        <c:axId val="67800800"/>
      </c:barChart>
      <c:catAx>
        <c:axId val="6779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800800"/>
        <c:crosses val="autoZero"/>
        <c:auto val="1"/>
        <c:lblAlgn val="ctr"/>
        <c:lblOffset val="100"/>
        <c:noMultiLvlLbl val="0"/>
      </c:catAx>
      <c:valAx>
        <c:axId val="6780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79508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5DF4-1A4A-A35C-9A3D3795F0E9}"/>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5DF4-1A4A-A35C-9A3D3795F0E9}"/>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5DF4-1A4A-A35C-9A3D3795F0E9}"/>
            </c:ext>
          </c:extLst>
        </c:ser>
        <c:dLbls>
          <c:showLegendKey val="0"/>
          <c:showVal val="0"/>
          <c:showCatName val="0"/>
          <c:showSerName val="0"/>
          <c:showPercent val="0"/>
          <c:showBubbleSize val="0"/>
        </c:dLbls>
        <c:gapWidth val="80"/>
        <c:overlap val="100"/>
        <c:axId val="-1506018976"/>
        <c:axId val="-1506014208"/>
      </c:barChart>
      <c:catAx>
        <c:axId val="-150601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4208"/>
        <c:crosses val="autoZero"/>
        <c:auto val="1"/>
        <c:lblAlgn val="ctr"/>
        <c:lblOffset val="100"/>
        <c:noMultiLvlLbl val="0"/>
      </c:catAx>
      <c:valAx>
        <c:axId val="-150601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8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1-363D-C64A-B9C9-99E9254D5ED4}"/>
              </c:ext>
            </c:extLst>
          </c:dPt>
          <c:dPt>
            <c:idx val="11"/>
            <c:invertIfNegative val="0"/>
            <c:bubble3D val="0"/>
            <c:spPr>
              <a:noFill/>
              <a:ln>
                <a:noFill/>
              </a:ln>
              <a:effectLst/>
            </c:spPr>
            <c:extLst>
              <c:ext xmlns:c16="http://schemas.microsoft.com/office/drawing/2014/chart" uri="{C3380CC4-5D6E-409C-BE32-E72D297353CC}">
                <c16:uniqueId val="{00000003-363D-C64A-B9C9-99E9254D5ED4}"/>
              </c:ext>
            </c:extLst>
          </c:dPt>
          <c:dPt>
            <c:idx val="12"/>
            <c:invertIfNegative val="0"/>
            <c:bubble3D val="0"/>
            <c:spPr>
              <a:noFill/>
              <a:ln>
                <a:noFill/>
              </a:ln>
              <a:effectLst/>
            </c:spPr>
            <c:extLst>
              <c:ext xmlns:c16="http://schemas.microsoft.com/office/drawing/2014/chart" uri="{C3380CC4-5D6E-409C-BE32-E72D297353CC}">
                <c16:uniqueId val="{00000005-363D-C64A-B9C9-99E9254D5ED4}"/>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6-363D-C64A-B9C9-99E9254D5ED4}"/>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363D-C64A-B9C9-99E9254D5ED4}"/>
            </c:ext>
          </c:extLst>
        </c:ser>
        <c:dLbls>
          <c:showLegendKey val="0"/>
          <c:showVal val="0"/>
          <c:showCatName val="0"/>
          <c:showSerName val="0"/>
          <c:showPercent val="0"/>
          <c:showBubbleSize val="0"/>
        </c:dLbls>
        <c:gapWidth val="100"/>
        <c:axId val="-1747345264"/>
        <c:axId val="-1747340496"/>
      </c:barChart>
      <c:catAx>
        <c:axId val="-174734526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0496"/>
        <c:crosses val="autoZero"/>
        <c:auto val="1"/>
        <c:lblAlgn val="ctr"/>
        <c:lblOffset val="100"/>
        <c:noMultiLvlLbl val="0"/>
      </c:catAx>
      <c:valAx>
        <c:axId val="-17473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526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1-1357-0540-8E80-F564E52C1628}"/>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2-1357-0540-8E80-F564E52C1628}"/>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1357-0540-8E80-F564E52C1628}"/>
            </c:ext>
          </c:extLst>
        </c:ser>
        <c:dLbls>
          <c:showLegendKey val="0"/>
          <c:showVal val="0"/>
          <c:showCatName val="0"/>
          <c:showSerName val="0"/>
          <c:showPercent val="0"/>
          <c:showBubbleSize val="0"/>
        </c:dLbls>
        <c:gapWidth val="100"/>
        <c:axId val="-1522724544"/>
        <c:axId val="-1522719856"/>
      </c:barChart>
      <c:catAx>
        <c:axId val="-152272454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19856"/>
        <c:crosses val="autoZero"/>
        <c:auto val="1"/>
        <c:lblAlgn val="ctr"/>
        <c:lblOffset val="100"/>
        <c:noMultiLvlLbl val="0"/>
      </c:catAx>
      <c:valAx>
        <c:axId val="-152271985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2454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A01-C847-9E74-92E374151B71}"/>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A01-C847-9E74-92E374151B71}"/>
            </c:ext>
          </c:extLst>
        </c:ser>
        <c:dLbls>
          <c:showLegendKey val="0"/>
          <c:showVal val="0"/>
          <c:showCatName val="0"/>
          <c:showSerName val="0"/>
          <c:showPercent val="0"/>
          <c:showBubbleSize val="0"/>
        </c:dLbls>
        <c:gapWidth val="100"/>
        <c:axId val="-1752879232"/>
        <c:axId val="-1752874544"/>
      </c:barChart>
      <c:catAx>
        <c:axId val="-175287923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4544"/>
        <c:crosses val="autoZero"/>
        <c:auto val="1"/>
        <c:lblAlgn val="ctr"/>
        <c:lblOffset val="100"/>
        <c:noMultiLvlLbl val="0"/>
      </c:catAx>
      <c:valAx>
        <c:axId val="-175287454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923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4AC-9443-ACA1-C35F37B6282E}"/>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4AC-9443-ACA1-C35F37B6282E}"/>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4AC-9443-ACA1-C35F37B6282E}"/>
            </c:ext>
          </c:extLst>
        </c:ser>
        <c:dLbls>
          <c:showLegendKey val="0"/>
          <c:showVal val="0"/>
          <c:showCatName val="0"/>
          <c:showSerName val="0"/>
          <c:showPercent val="0"/>
          <c:showBubbleSize val="0"/>
        </c:dLbls>
        <c:marker val="1"/>
        <c:smooth val="0"/>
        <c:axId val="-1736773904"/>
        <c:axId val="-173676969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4AC-9443-ACA1-C35F37B6282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4AC-9443-ACA1-C35F37B6282E}"/>
                  </c:ext>
                </c:extLst>
              </c15:ser>
            </c15:filteredLineSeries>
          </c:ext>
        </c:extLst>
      </c:lineChart>
      <c:catAx>
        <c:axId val="-17367739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69696"/>
        <c:crosses val="autoZero"/>
        <c:auto val="1"/>
        <c:lblAlgn val="ctr"/>
        <c:lblOffset val="100"/>
        <c:noMultiLvlLbl val="0"/>
      </c:catAx>
      <c:valAx>
        <c:axId val="-173676969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73904"/>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Baseline (DDR3)</c:v>
                </c:pt>
              </c:strCache>
            </c:strRef>
          </c:tx>
          <c:spPr>
            <a:solidFill>
              <a:schemeClr val="accent1"/>
            </a:solidFill>
            <a:ln>
              <a:noFill/>
            </a:ln>
            <a:effectLst/>
          </c:spPr>
          <c:invertIfNegative val="0"/>
          <c:cat>
            <c:numRef>
              <c:f>Sheet1!$B$6</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00-F3AF-448F-87E8-9264E8778FB1}"/>
            </c:ext>
          </c:extLst>
        </c:ser>
        <c:ser>
          <c:idx val="1"/>
          <c:order val="1"/>
          <c:tx>
            <c:strRef>
              <c:f>Sheet1!$D$5</c:f>
              <c:strCache>
                <c:ptCount val="1"/>
                <c:pt idx="0">
                  <c:v>FLY-DRAM (D1)</c:v>
                </c:pt>
              </c:strCache>
            </c:strRef>
          </c:tx>
          <c:spPr>
            <a:solidFill>
              <a:schemeClr val="accent2"/>
            </a:solidFill>
            <a:ln>
              <a:noFill/>
            </a:ln>
            <a:effectLst/>
          </c:spPr>
          <c:invertIfNegative val="0"/>
          <c:cat>
            <c:numRef>
              <c:f>Sheet1!$B$6</c:f>
              <c:numCache>
                <c:formatCode>General</c:formatCode>
                <c:ptCount val="1"/>
              </c:numCache>
            </c:numRef>
          </c:cat>
          <c:val>
            <c:numRef>
              <c:f>Sheet1!$D$6</c:f>
              <c:numCache>
                <c:formatCode>General</c:formatCode>
                <c:ptCount val="1"/>
                <c:pt idx="0">
                  <c:v>1.133</c:v>
                </c:pt>
              </c:numCache>
            </c:numRef>
          </c:val>
          <c:extLst>
            <c:ext xmlns:c16="http://schemas.microsoft.com/office/drawing/2014/chart" uri="{C3380CC4-5D6E-409C-BE32-E72D297353CC}">
              <c16:uniqueId val="{00000001-F3AF-448F-87E8-9264E8778FB1}"/>
            </c:ext>
          </c:extLst>
        </c:ser>
        <c:ser>
          <c:idx val="2"/>
          <c:order val="2"/>
          <c:tx>
            <c:strRef>
              <c:f>Sheet1!$E$5</c:f>
              <c:strCache>
                <c:ptCount val="1"/>
                <c:pt idx="0">
                  <c:v>FLY-DRAM (D2)</c:v>
                </c:pt>
              </c:strCache>
            </c:strRef>
          </c:tx>
          <c:spPr>
            <a:solidFill>
              <a:schemeClr val="accent3"/>
            </a:solidFill>
            <a:ln>
              <a:noFill/>
            </a:ln>
            <a:effectLst/>
          </c:spPr>
          <c:invertIfNegative val="0"/>
          <c:cat>
            <c:numRef>
              <c:f>Sheet1!$B$6</c:f>
              <c:numCache>
                <c:formatCode>General</c:formatCode>
                <c:ptCount val="1"/>
              </c:numCache>
            </c:numRef>
          </c:cat>
          <c:val>
            <c:numRef>
              <c:f>Sheet1!$E$6</c:f>
              <c:numCache>
                <c:formatCode>General</c:formatCode>
                <c:ptCount val="1"/>
                <c:pt idx="0">
                  <c:v>1.1759999999999999</c:v>
                </c:pt>
              </c:numCache>
            </c:numRef>
          </c:val>
          <c:extLst>
            <c:ext xmlns:c16="http://schemas.microsoft.com/office/drawing/2014/chart" uri="{C3380CC4-5D6E-409C-BE32-E72D297353CC}">
              <c16:uniqueId val="{00000002-F3AF-448F-87E8-9264E8778FB1}"/>
            </c:ext>
          </c:extLst>
        </c:ser>
        <c:ser>
          <c:idx val="3"/>
          <c:order val="3"/>
          <c:tx>
            <c:strRef>
              <c:f>Sheet1!$F$5</c:f>
              <c:strCache>
                <c:ptCount val="1"/>
                <c:pt idx="0">
                  <c:v>FLY-DRAM (D3)</c:v>
                </c:pt>
              </c:strCache>
            </c:strRef>
          </c:tx>
          <c:spPr>
            <a:solidFill>
              <a:schemeClr val="accent4"/>
            </a:solidFill>
            <a:ln>
              <a:noFill/>
            </a:ln>
            <a:effectLst/>
          </c:spPr>
          <c:invertIfNegative val="0"/>
          <c:cat>
            <c:numRef>
              <c:f>Sheet1!$B$6</c:f>
              <c:numCache>
                <c:formatCode>General</c:formatCode>
                <c:ptCount val="1"/>
              </c:numCache>
            </c:numRef>
          </c:cat>
          <c:val>
            <c:numRef>
              <c:f>Sheet1!$F$6</c:f>
              <c:numCache>
                <c:formatCode>General</c:formatCode>
                <c:ptCount val="1"/>
                <c:pt idx="0">
                  <c:v>1.1950000000000001</c:v>
                </c:pt>
              </c:numCache>
            </c:numRef>
          </c:val>
          <c:extLst>
            <c:ext xmlns:c16="http://schemas.microsoft.com/office/drawing/2014/chart" uri="{C3380CC4-5D6E-409C-BE32-E72D297353CC}">
              <c16:uniqueId val="{00000003-F3AF-448F-87E8-9264E8778FB1}"/>
            </c:ext>
          </c:extLst>
        </c:ser>
        <c:ser>
          <c:idx val="4"/>
          <c:order val="4"/>
          <c:tx>
            <c:strRef>
              <c:f>Sheet1!$G$5</c:f>
              <c:strCache>
                <c:ptCount val="1"/>
                <c:pt idx="0">
                  <c:v>Upper Bound</c:v>
                </c:pt>
              </c:strCache>
            </c:strRef>
          </c:tx>
          <c:spPr>
            <a:solidFill>
              <a:schemeClr val="accent5"/>
            </a:solidFill>
            <a:ln>
              <a:noFill/>
            </a:ln>
            <a:effectLst/>
          </c:spPr>
          <c:invertIfNegative val="0"/>
          <c:cat>
            <c:numRef>
              <c:f>Sheet1!$B$6</c:f>
              <c:numCache>
                <c:formatCode>General</c:formatCode>
                <c:ptCount val="1"/>
              </c:numCache>
            </c:numRef>
          </c:cat>
          <c:val>
            <c:numRef>
              <c:f>Sheet1!$G$6</c:f>
              <c:numCache>
                <c:formatCode>General</c:formatCode>
                <c:ptCount val="1"/>
                <c:pt idx="0">
                  <c:v>1.1970000000000001</c:v>
                </c:pt>
              </c:numCache>
            </c:numRef>
          </c:val>
          <c:extLst>
            <c:ext xmlns:c16="http://schemas.microsoft.com/office/drawing/2014/chart" uri="{C3380CC4-5D6E-409C-BE32-E72D297353CC}">
              <c16:uniqueId val="{00000004-F3AF-448F-87E8-9264E8778FB1}"/>
            </c:ext>
          </c:extLst>
        </c:ser>
        <c:dLbls>
          <c:showLegendKey val="0"/>
          <c:showVal val="0"/>
          <c:showCatName val="0"/>
          <c:showSerName val="0"/>
          <c:showPercent val="0"/>
          <c:showBubbleSize val="0"/>
        </c:dLbls>
        <c:gapWidth val="219"/>
        <c:overlap val="-27"/>
        <c:axId val="-1841624240"/>
        <c:axId val="-1841615904"/>
      </c:barChart>
      <c:catAx>
        <c:axId val="-184162424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40 Workloads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41615904"/>
        <c:crosses val="autoZero"/>
        <c:auto val="1"/>
        <c:lblAlgn val="ctr"/>
        <c:lblOffset val="100"/>
        <c:noMultiLvlLbl val="0"/>
      </c:catAx>
      <c:valAx>
        <c:axId val="-1841615904"/>
        <c:scaling>
          <c:orientation val="minMax"/>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Normalized Performance</a:t>
                </a:r>
                <a:endParaRPr lang="en-US" b="1" dirty="0"/>
              </a:p>
            </c:rich>
          </c:tx>
          <c:layout>
            <c:manualLayout>
              <c:xMode val="edge"/>
              <c:yMode val="edge"/>
              <c:x val="3.4364261168384901E-3"/>
              <c:y val="0.1289939635839119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41624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85855934674799"/>
          <c:y val="5.3321164399904503E-2"/>
          <c:w val="0.71888133940509602"/>
          <c:h val="0.60258959675495105"/>
        </c:manualLayout>
      </c:layout>
      <c:barChart>
        <c:barDir val="col"/>
        <c:grouping val="clustered"/>
        <c:varyColors val="0"/>
        <c:ser>
          <c:idx val="0"/>
          <c:order val="0"/>
          <c:tx>
            <c:strRef>
              <c:f>latency!$A$72</c:f>
              <c:strCache>
                <c:ptCount val="1"/>
                <c:pt idx="0">
                  <c:v>Latency Reduction</c:v>
                </c:pt>
              </c:strCache>
            </c:strRef>
          </c:tx>
          <c:spPr>
            <a:solidFill>
              <a:schemeClr val="bg1">
                <a:lumMod val="50000"/>
              </a:schemeClr>
            </a:solidFill>
            <a:ln w="6350">
              <a:solidFill>
                <a:schemeClr val="tx1"/>
              </a:solidFill>
            </a:ln>
            <a:effectLst/>
          </c:spPr>
          <c:invertIfNegative val="0"/>
          <c:dPt>
            <c:idx val="0"/>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1-44E3-4BE0-BECF-1F8FE81336F8}"/>
              </c:ext>
            </c:extLst>
          </c:dPt>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44E3-4BE0-BECF-1F8FE81336F8}"/>
              </c:ext>
            </c:extLst>
          </c:dPt>
          <c:dPt>
            <c:idx val="2"/>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5-44E3-4BE0-BECF-1F8FE81336F8}"/>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7-44E3-4BE0-BECF-1F8FE81336F8}"/>
              </c:ext>
            </c:extLst>
          </c:dPt>
          <c:dPt>
            <c:idx val="4"/>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9-44E3-4BE0-BECF-1F8FE81336F8}"/>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B-44E3-4BE0-BECF-1F8FE81336F8}"/>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E3-4BE0-BECF-1F8FE81336F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E3-4BE0-BECF-1F8FE81336F8}"/>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E3-4BE0-BECF-1F8FE81336F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4E3-4BE0-BECF-1F8FE81336F8}"/>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latency!$B$70:$G$71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latency!$B$72:$G$72</c:f>
              <c:numCache>
                <c:formatCode>0%</c:formatCode>
                <c:ptCount val="6"/>
                <c:pt idx="0">
                  <c:v>0.31202419354838701</c:v>
                </c:pt>
                <c:pt idx="1">
                  <c:v>0.25526612903225798</c:v>
                </c:pt>
                <c:pt idx="2">
                  <c:v>0.35117741935483898</c:v>
                </c:pt>
                <c:pt idx="3">
                  <c:v>0.34639516129032299</c:v>
                </c:pt>
                <c:pt idx="4">
                  <c:v>0.36568743890518102</c:v>
                </c:pt>
                <c:pt idx="5">
                  <c:v>0.35800317693059602</c:v>
                </c:pt>
              </c:numCache>
            </c:numRef>
          </c:val>
          <c:extLst>
            <c:ext xmlns:c16="http://schemas.microsoft.com/office/drawing/2014/chart" uri="{C3380CC4-5D6E-409C-BE32-E72D297353CC}">
              <c16:uniqueId val="{0000000C-44E3-4BE0-BECF-1F8FE81336F8}"/>
            </c:ext>
          </c:extLst>
        </c:ser>
        <c:dLbls>
          <c:showLegendKey val="0"/>
          <c:showVal val="0"/>
          <c:showCatName val="0"/>
          <c:showSerName val="0"/>
          <c:showPercent val="0"/>
          <c:showBubbleSize val="0"/>
        </c:dLbls>
        <c:gapWidth val="100"/>
        <c:overlap val="-27"/>
        <c:axId val="-1370848832"/>
        <c:axId val="-1370863152"/>
      </c:barChart>
      <c:catAx>
        <c:axId val="-1370848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370863152"/>
        <c:crosses val="autoZero"/>
        <c:auto val="1"/>
        <c:lblAlgn val="ctr"/>
        <c:lblOffset val="0"/>
        <c:noMultiLvlLbl val="0"/>
      </c:catAx>
      <c:valAx>
        <c:axId val="-1370863152"/>
        <c:scaling>
          <c:orientation val="minMax"/>
          <c:max val="0.5"/>
        </c:scaling>
        <c:delete val="0"/>
        <c:axPos val="l"/>
        <c:majorGridlines>
          <c:spPr>
            <a:ln w="6350" cap="flat" cmpd="sng" algn="ctr">
              <a:solidFill>
                <a:schemeClr val="tx1"/>
              </a:solidFill>
              <a:prstDash val="dash"/>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370848832"/>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7213959366201"/>
          <c:y val="5.5812932474349798E-2"/>
          <c:w val="0.73970934188782"/>
          <c:h val="0.59749797184442899"/>
        </c:manualLayout>
      </c:layout>
      <c:barChart>
        <c:barDir val="col"/>
        <c:grouping val="clustered"/>
        <c:varyColors val="0"/>
        <c:ser>
          <c:idx val="0"/>
          <c:order val="0"/>
          <c:tx>
            <c:strRef>
              <c:f>latency!$J$72</c:f>
              <c:strCache>
                <c:ptCount val="1"/>
                <c:pt idx="0">
                  <c:v>Latency Reduction</c:v>
                </c:pt>
              </c:strCache>
            </c:strRef>
          </c:tx>
          <c:spPr>
            <a:solidFill>
              <a:schemeClr val="accent5">
                <a:lumMod val="75000"/>
              </a:schemeClr>
            </a:solidFill>
            <a:ln w="6350">
              <a:solidFill>
                <a:schemeClr val="tx1"/>
              </a:solidFill>
            </a:ln>
            <a:effectLst/>
          </c:spPr>
          <c:invertIfNegative val="0"/>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1-5991-42D7-8772-2EF4515851B1}"/>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5991-42D7-8772-2EF4515851B1}"/>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5-5991-42D7-8772-2EF4515851B1}"/>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A21-5245-BC6B-EAB6C9F89FE6}"/>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91-42D7-8772-2EF4515851B1}"/>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A21-5245-BC6B-EAB6C9F89FE6}"/>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91-42D7-8772-2EF4515851B1}"/>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latency!$K$70:$P$71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latency!$K$72:$P$72</c:f>
              <c:numCache>
                <c:formatCode>General</c:formatCode>
                <c:ptCount val="6"/>
                <c:pt idx="0">
                  <c:v>0.36560714285714302</c:v>
                </c:pt>
                <c:pt idx="1">
                  <c:v>0.27539285714285699</c:v>
                </c:pt>
                <c:pt idx="2">
                  <c:v>0.39400000000000002</c:v>
                </c:pt>
                <c:pt idx="3">
                  <c:v>0.38717857142857098</c:v>
                </c:pt>
                <c:pt idx="4">
                  <c:v>0.41293939393939399</c:v>
                </c:pt>
                <c:pt idx="5">
                  <c:v>0.402735930735931</c:v>
                </c:pt>
              </c:numCache>
            </c:numRef>
          </c:val>
          <c:extLst>
            <c:ext xmlns:c16="http://schemas.microsoft.com/office/drawing/2014/chart" uri="{C3380CC4-5D6E-409C-BE32-E72D297353CC}">
              <c16:uniqueId val="{00000006-5991-42D7-8772-2EF4515851B1}"/>
            </c:ext>
          </c:extLst>
        </c:ser>
        <c:dLbls>
          <c:showLegendKey val="0"/>
          <c:showVal val="0"/>
          <c:showCatName val="0"/>
          <c:showSerName val="0"/>
          <c:showPercent val="0"/>
          <c:showBubbleSize val="0"/>
        </c:dLbls>
        <c:gapWidth val="100"/>
        <c:overlap val="-27"/>
        <c:axId val="-1742549184"/>
        <c:axId val="-1747153040"/>
      </c:barChart>
      <c:catAx>
        <c:axId val="-1742549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747153040"/>
        <c:crosses val="autoZero"/>
        <c:auto val="1"/>
        <c:lblAlgn val="ctr"/>
        <c:lblOffset val="0"/>
        <c:noMultiLvlLbl val="0"/>
      </c:catAx>
      <c:valAx>
        <c:axId val="-1747153040"/>
        <c:scaling>
          <c:orientation val="minMax"/>
          <c:max val="0.5"/>
        </c:scaling>
        <c:delete val="0"/>
        <c:axPos val="l"/>
        <c:majorGridlines>
          <c:spPr>
            <a:ln w="6350" cap="flat" cmpd="sng" algn="ctr">
              <a:solidFill>
                <a:schemeClr val="tx1"/>
              </a:solidFill>
              <a:prstDash val="dash"/>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742549184"/>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89700874168"/>
          <c:y val="0.15396474699006299"/>
          <c:w val="0.67399774408364199"/>
          <c:h val="0.63726502048801403"/>
        </c:manualLayout>
      </c:layout>
      <c:barChart>
        <c:barDir val="col"/>
        <c:grouping val="clustered"/>
        <c:varyColors val="0"/>
        <c:ser>
          <c:idx val="0"/>
          <c:order val="0"/>
          <c:tx>
            <c:strRef>
              <c:f>talk_volton_perf!$I$8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talk_volton_perf!$I$9:$I$10</c:f>
              <c:numCache>
                <c:formatCode>General</c:formatCode>
                <c:ptCount val="2"/>
                <c:pt idx="0">
                  <c:v>1.4</c:v>
                </c:pt>
                <c:pt idx="1">
                  <c:v>0.4</c:v>
                </c:pt>
              </c:numCache>
            </c:numRef>
          </c:val>
          <c:extLst>
            <c:ext xmlns:c16="http://schemas.microsoft.com/office/drawing/2014/chart" uri="{C3380CC4-5D6E-409C-BE32-E72D297353CC}">
              <c16:uniqueId val="{00000000-4078-7A4E-ACEA-7DCE619785AF}"/>
            </c:ext>
          </c:extLst>
        </c:ser>
        <c:ser>
          <c:idx val="1"/>
          <c:order val="1"/>
          <c:tx>
            <c:strRef>
              <c:f>talk_volton_perf!$J$8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talk_volton_perf!$J$9:$J$10</c:f>
              <c:numCache>
                <c:formatCode>General</c:formatCode>
                <c:ptCount val="2"/>
                <c:pt idx="0">
                  <c:v>3.2</c:v>
                </c:pt>
                <c:pt idx="1">
                  <c:v>7</c:v>
                </c:pt>
              </c:numCache>
            </c:numRef>
          </c:val>
          <c:extLst>
            <c:ext xmlns:c16="http://schemas.microsoft.com/office/drawing/2014/chart" uri="{C3380CC4-5D6E-409C-BE32-E72D297353CC}">
              <c16:uniqueId val="{00000001-4078-7A4E-ACEA-7DCE619785AF}"/>
            </c:ext>
          </c:extLst>
        </c:ser>
        <c:dLbls>
          <c:showLegendKey val="0"/>
          <c:showVal val="0"/>
          <c:showCatName val="0"/>
          <c:showSerName val="0"/>
          <c:showPercent val="0"/>
          <c:showBubbleSize val="0"/>
        </c:dLbls>
        <c:gapWidth val="130"/>
        <c:axId val="908976880"/>
        <c:axId val="937944192"/>
      </c:barChart>
      <c:catAx>
        <c:axId val="90897688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7944192"/>
        <c:crosses val="autoZero"/>
        <c:auto val="1"/>
        <c:lblAlgn val="ctr"/>
        <c:lblOffset val="100"/>
        <c:noMultiLvlLbl val="0"/>
      </c:catAx>
      <c:valAx>
        <c:axId val="937944192"/>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CPU+DRAM </a:t>
                </a:r>
                <a:br>
                  <a:rPr lang="en-US"/>
                </a:br>
                <a:r>
                  <a:rPr lang="en-US"/>
                  <a:t>Energy Savings (%)</a:t>
                </a:r>
              </a:p>
            </c:rich>
          </c:tx>
          <c:layout>
            <c:manualLayout>
              <c:xMode val="edge"/>
              <c:yMode val="edge"/>
              <c:x val="1.12904275395328E-3"/>
              <c:y val="0.25829165977244201"/>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08976880"/>
        <c:crosses val="autoZero"/>
        <c:crossBetween val="between"/>
        <c:majorUnit val="1"/>
      </c:valAx>
      <c:spPr>
        <a:noFill/>
        <a:ln>
          <a:noFill/>
        </a:ln>
        <a:effectLst/>
      </c:spPr>
    </c:plotArea>
    <c:legend>
      <c:legendPos val="b"/>
      <c:layout>
        <c:manualLayout>
          <c:xMode val="edge"/>
          <c:yMode val="edge"/>
          <c:x val="0.27185158673347598"/>
          <c:y val="9.9391686051604495E-3"/>
          <c:w val="0.68168768726918005"/>
          <c:h val="9.883566024835130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88512146185802"/>
          <c:y val="0.12749977774413901"/>
          <c:w val="0.68390256686699102"/>
          <c:h val="0.64972456291683001"/>
        </c:manualLayout>
      </c:layout>
      <c:barChart>
        <c:barDir val="col"/>
        <c:grouping val="clustered"/>
        <c:varyColors val="0"/>
        <c:ser>
          <c:idx val="0"/>
          <c:order val="0"/>
          <c:tx>
            <c:strRef>
              <c:f>talk_volton_perf!$E$8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talk_volton_perf!$E$9:$E$10</c:f>
              <c:numCache>
                <c:formatCode>General</c:formatCode>
                <c:ptCount val="2"/>
                <c:pt idx="0">
                  <c:v>-2.7</c:v>
                </c:pt>
                <c:pt idx="1">
                  <c:v>-2.1</c:v>
                </c:pt>
              </c:numCache>
            </c:numRef>
          </c:val>
          <c:extLst>
            <c:ext xmlns:c16="http://schemas.microsoft.com/office/drawing/2014/chart" uri="{C3380CC4-5D6E-409C-BE32-E72D297353CC}">
              <c16:uniqueId val="{00000000-6758-C946-8D4F-CC85D6E88C90}"/>
            </c:ext>
          </c:extLst>
        </c:ser>
        <c:ser>
          <c:idx val="1"/>
          <c:order val="1"/>
          <c:tx>
            <c:strRef>
              <c:f>talk_volton_perf!$F$8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talk_volton_perf!$F$9:$F$10</c:f>
              <c:numCache>
                <c:formatCode>General</c:formatCode>
                <c:ptCount val="2"/>
                <c:pt idx="0">
                  <c:v>-1.6</c:v>
                </c:pt>
                <c:pt idx="1">
                  <c:v>-1.8</c:v>
                </c:pt>
              </c:numCache>
            </c:numRef>
          </c:val>
          <c:extLst>
            <c:ext xmlns:c16="http://schemas.microsoft.com/office/drawing/2014/chart" uri="{C3380CC4-5D6E-409C-BE32-E72D297353CC}">
              <c16:uniqueId val="{00000001-6758-C946-8D4F-CC85D6E88C90}"/>
            </c:ext>
          </c:extLst>
        </c:ser>
        <c:dLbls>
          <c:showLegendKey val="0"/>
          <c:showVal val="0"/>
          <c:showCatName val="0"/>
          <c:showSerName val="0"/>
          <c:showPercent val="0"/>
          <c:showBubbleSize val="0"/>
        </c:dLbls>
        <c:gapWidth val="130"/>
        <c:axId val="959631696"/>
        <c:axId val="939435200"/>
      </c:barChart>
      <c:catAx>
        <c:axId val="95963169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layout>
            <c:manualLayout>
              <c:xMode val="edge"/>
              <c:yMode val="edge"/>
              <c:x val="0.31519820971365298"/>
              <c:y val="0.87869174994253396"/>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9435200"/>
        <c:crosses val="autoZero"/>
        <c:auto val="1"/>
        <c:lblAlgn val="ctr"/>
        <c:lblOffset val="100"/>
        <c:noMultiLvlLbl val="0"/>
      </c:catAx>
      <c:valAx>
        <c:axId val="939435200"/>
        <c:scaling>
          <c:orientation val="minMax"/>
          <c:max val="0"/>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Performance Loss (%)</a:t>
                </a:r>
                <a:endParaRPr lang="en-US" dirty="0"/>
              </a:p>
            </c:rich>
          </c:tx>
          <c:layout>
            <c:manualLayout>
              <c:xMode val="edge"/>
              <c:yMode val="edge"/>
              <c:x val="3.3217386346189501E-3"/>
              <c:y val="0.170711523105399"/>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5963169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manualLayout>
          <c:layoutTarget val="inner"/>
          <c:xMode val="edge"/>
          <c:yMode val="edge"/>
          <c:x val="0.19679968792227201"/>
          <c:y val="0.13418212908565799"/>
          <c:w val="0.77295804052594297"/>
          <c:h val="0.57225816075576696"/>
        </c:manualLayout>
      </c:layout>
      <c:barChart>
        <c:barDir val="col"/>
        <c:grouping val="clustered"/>
        <c:varyColors val="0"/>
        <c:ser>
          <c:idx val="1"/>
          <c:order val="0"/>
          <c:tx>
            <c:v>STT-RAM (base)</c:v>
          </c:tx>
          <c:invertIfNegative val="0"/>
          <c:val>
            <c:numRef>
              <c:f>DATA3!$AE$254:$AE$265</c:f>
              <c:numCache>
                <c:formatCode>0%</c:formatCode>
                <c:ptCount val="12"/>
                <c:pt idx="0">
                  <c:v>0.95573510300478803</c:v>
                </c:pt>
                <c:pt idx="1">
                  <c:v>0.91812375170455995</c:v>
                </c:pt>
                <c:pt idx="2">
                  <c:v>0.93434694887328196</c:v>
                </c:pt>
                <c:pt idx="3">
                  <c:v>0.95579184720952903</c:v>
                </c:pt>
                <c:pt idx="4">
                  <c:v>0.95738386929952202</c:v>
                </c:pt>
                <c:pt idx="5">
                  <c:v>0.92083392109098094</c:v>
                </c:pt>
                <c:pt idx="6">
                  <c:v>0.95404420780392396</c:v>
                </c:pt>
                <c:pt idx="7">
                  <c:v>0.93019316843574296</c:v>
                </c:pt>
                <c:pt idx="8">
                  <c:v>0.95413346105793595</c:v>
                </c:pt>
                <c:pt idx="9">
                  <c:v>0.94506886725099504</c:v>
                </c:pt>
                <c:pt idx="10">
                  <c:v>0.92103499910287701</c:v>
                </c:pt>
                <c:pt idx="11">
                  <c:v>0.94060819498492199</c:v>
                </c:pt>
              </c:numCache>
            </c:numRef>
          </c:val>
          <c:extLst>
            <c:ext xmlns:c16="http://schemas.microsoft.com/office/drawing/2014/chart" uri="{C3380CC4-5D6E-409C-BE32-E72D297353CC}">
              <c16:uniqueId val="{00000000-B2C9-9D43-A95B-D0294C867663}"/>
            </c:ext>
          </c:extLst>
        </c:ser>
        <c:ser>
          <c:idx val="0"/>
          <c:order val="1"/>
          <c:tx>
            <c:v>STT-RAM (opt)</c:v>
          </c:tx>
          <c:invertIfNegative val="0"/>
          <c:cat>
            <c:strRef>
              <c:f>DATA3!$B$272:$B$283</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DATA3!$AE$272:$AE$283</c:f>
              <c:numCache>
                <c:formatCode>0%</c:formatCode>
                <c:ptCount val="12"/>
                <c:pt idx="0">
                  <c:v>0.96014015490016003</c:v>
                </c:pt>
                <c:pt idx="1">
                  <c:v>0.91452653688198104</c:v>
                </c:pt>
                <c:pt idx="2">
                  <c:v>0.944297717493359</c:v>
                </c:pt>
                <c:pt idx="3">
                  <c:v>0.95631640412181496</c:v>
                </c:pt>
                <c:pt idx="4">
                  <c:v>0.95951280726469701</c:v>
                </c:pt>
                <c:pt idx="5">
                  <c:v>0.92091863675880803</c:v>
                </c:pt>
                <c:pt idx="6">
                  <c:v>0.95947649301942695</c:v>
                </c:pt>
                <c:pt idx="7">
                  <c:v>0.93564097344487296</c:v>
                </c:pt>
                <c:pt idx="8">
                  <c:v>0.96002894850404497</c:v>
                </c:pt>
                <c:pt idx="9">
                  <c:v>0.94574147442823198</c:v>
                </c:pt>
                <c:pt idx="10">
                  <c:v>0.93546006245570401</c:v>
                </c:pt>
                <c:pt idx="11">
                  <c:v>0.94473274629755399</c:v>
                </c:pt>
              </c:numCache>
            </c:numRef>
          </c:val>
          <c:extLst>
            <c:ext xmlns:c16="http://schemas.microsoft.com/office/drawing/2014/chart" uri="{C3380CC4-5D6E-409C-BE32-E72D297353CC}">
              <c16:uniqueId val="{00000001-B2C9-9D43-A95B-D0294C867663}"/>
            </c:ext>
          </c:extLst>
        </c:ser>
        <c:dLbls>
          <c:showLegendKey val="0"/>
          <c:showVal val="0"/>
          <c:showCatName val="0"/>
          <c:showSerName val="0"/>
          <c:showPercent val="0"/>
          <c:showBubbleSize val="0"/>
        </c:dLbls>
        <c:gapWidth val="150"/>
        <c:axId val="1954731408"/>
        <c:axId val="1954734992"/>
      </c:barChart>
      <c:catAx>
        <c:axId val="1954731408"/>
        <c:scaling>
          <c:orientation val="minMax"/>
        </c:scaling>
        <c:delete val="0"/>
        <c:axPos val="b"/>
        <c:majorTickMark val="out"/>
        <c:minorTickMark val="none"/>
        <c:tickLblPos val="nextTo"/>
        <c:crossAx val="1954734992"/>
        <c:crosses val="autoZero"/>
        <c:auto val="1"/>
        <c:lblAlgn val="ctr"/>
        <c:lblOffset val="100"/>
        <c:noMultiLvlLbl val="0"/>
      </c:catAx>
      <c:valAx>
        <c:axId val="1954734992"/>
        <c:scaling>
          <c:orientation val="minMax"/>
        </c:scaling>
        <c:delete val="0"/>
        <c:axPos val="l"/>
        <c:majorGridlines/>
        <c:title>
          <c:tx>
            <c:rich>
              <a:bodyPr rot="-5400000" vert="horz"/>
              <a:lstStyle/>
              <a:p>
                <a:pPr>
                  <a:defRPr sz="1600"/>
                </a:pPr>
                <a:r>
                  <a:rPr lang="en-US" sz="1800" dirty="0"/>
                  <a:t>Performance </a:t>
                </a:r>
              </a:p>
              <a:p>
                <a:pPr>
                  <a:defRPr sz="1600"/>
                </a:pPr>
                <a:r>
                  <a:rPr lang="en-US" sz="1800" dirty="0"/>
                  <a:t>vs. DRAM</a:t>
                </a:r>
              </a:p>
            </c:rich>
          </c:tx>
          <c:layout>
            <c:manualLayout>
              <c:xMode val="edge"/>
              <c:yMode val="edge"/>
              <c:x val="0"/>
              <c:y val="0.140480918786801"/>
            </c:manualLayout>
          </c:layout>
          <c:overlay val="0"/>
        </c:title>
        <c:numFmt formatCode="0%" sourceLinked="1"/>
        <c:majorTickMark val="out"/>
        <c:minorTickMark val="none"/>
        <c:tickLblPos val="nextTo"/>
        <c:txPr>
          <a:bodyPr/>
          <a:lstStyle/>
          <a:p>
            <a:pPr>
              <a:defRPr sz="1200"/>
            </a:pPr>
            <a:endParaRPr lang="en-US"/>
          </a:p>
        </c:txPr>
        <c:crossAx val="1954731408"/>
        <c:crosses val="autoZero"/>
        <c:crossBetween val="between"/>
      </c:valAx>
      <c:spPr>
        <a:noFill/>
      </c:spPr>
    </c:plotArea>
    <c:legend>
      <c:legendPos val="t"/>
      <c:layout>
        <c:manualLayout>
          <c:xMode val="edge"/>
          <c:yMode val="edge"/>
          <c:x val="0.23548251901453099"/>
          <c:y val="3.3530571124193803E-2"/>
          <c:w val="0.52903496197093902"/>
          <c:h val="8.5478754510895899E-2"/>
        </c:manualLayou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barChart>
        <c:barDir val="col"/>
        <c:grouping val="stacked"/>
        <c:varyColors val="0"/>
        <c:ser>
          <c:idx val="0"/>
          <c:order val="0"/>
          <c:tx>
            <c:strRef>
              <c:f>DATA3!$AF$253</c:f>
              <c:strCache>
                <c:ptCount val="1"/>
                <c:pt idx="0">
                  <c:v>ACT+PRE</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DATA3!$AF$254:$AF$265</c:f>
              <c:numCache>
                <c:formatCode>0%</c:formatCode>
                <c:ptCount val="12"/>
                <c:pt idx="0">
                  <c:v>0.30174700400419302</c:v>
                </c:pt>
                <c:pt idx="1">
                  <c:v>0.276460740767901</c:v>
                </c:pt>
                <c:pt idx="2">
                  <c:v>0.37424610262490798</c:v>
                </c:pt>
                <c:pt idx="3">
                  <c:v>0.32119377388984499</c:v>
                </c:pt>
                <c:pt idx="4">
                  <c:v>0.339731364740398</c:v>
                </c:pt>
                <c:pt idx="5">
                  <c:v>0.34882700464222999</c:v>
                </c:pt>
                <c:pt idx="6">
                  <c:v>0.361969230116095</c:v>
                </c:pt>
                <c:pt idx="7">
                  <c:v>0.260303148145966</c:v>
                </c:pt>
                <c:pt idx="8">
                  <c:v>0.33523660020355001</c:v>
                </c:pt>
                <c:pt idx="9">
                  <c:v>0.39384616488081597</c:v>
                </c:pt>
                <c:pt idx="10">
                  <c:v>0.32654818580274197</c:v>
                </c:pt>
                <c:pt idx="11">
                  <c:v>0.330919029074422</c:v>
                </c:pt>
              </c:numCache>
            </c:numRef>
          </c:val>
          <c:extLst>
            <c:ext xmlns:c16="http://schemas.microsoft.com/office/drawing/2014/chart" uri="{C3380CC4-5D6E-409C-BE32-E72D297353CC}">
              <c16:uniqueId val="{00000000-4D7A-5143-8233-7E6A03FAF19B}"/>
            </c:ext>
          </c:extLst>
        </c:ser>
        <c:ser>
          <c:idx val="1"/>
          <c:order val="1"/>
          <c:tx>
            <c:strRef>
              <c:f>DATA3!$AG$253</c:f>
              <c:strCache>
                <c:ptCount val="1"/>
                <c:pt idx="0">
                  <c:v>WB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DATA3!$AG$254:$AG$265</c:f>
              <c:numCache>
                <c:formatCode>0%</c:formatCode>
                <c:ptCount val="12"/>
                <c:pt idx="0">
                  <c:v>1.8528769607931098E-2</c:v>
                </c:pt>
                <c:pt idx="1">
                  <c:v>2.7397053001998701E-2</c:v>
                </c:pt>
                <c:pt idx="2">
                  <c:v>1.35177849359938E-2</c:v>
                </c:pt>
                <c:pt idx="3">
                  <c:v>1.59786244869045E-2</c:v>
                </c:pt>
                <c:pt idx="4">
                  <c:v>2.2232772442004702E-2</c:v>
                </c:pt>
                <c:pt idx="5">
                  <c:v>1.86487519376289E-2</c:v>
                </c:pt>
                <c:pt idx="6">
                  <c:v>1.58715196141603E-2</c:v>
                </c:pt>
                <c:pt idx="7">
                  <c:v>2.58260822607475E-2</c:v>
                </c:pt>
                <c:pt idx="8">
                  <c:v>1.68700752780532E-2</c:v>
                </c:pt>
                <c:pt idx="9">
                  <c:v>1.6361883237882801E-2</c:v>
                </c:pt>
                <c:pt idx="10">
                  <c:v>1.50084765126291E-2</c:v>
                </c:pt>
                <c:pt idx="11">
                  <c:v>1.87492539378122E-2</c:v>
                </c:pt>
              </c:numCache>
            </c:numRef>
          </c:val>
          <c:extLst>
            <c:ext xmlns:c16="http://schemas.microsoft.com/office/drawing/2014/chart" uri="{C3380CC4-5D6E-409C-BE32-E72D297353CC}">
              <c16:uniqueId val="{00000001-4D7A-5143-8233-7E6A03FAF19B}"/>
            </c:ext>
          </c:extLst>
        </c:ser>
        <c:ser>
          <c:idx val="2"/>
          <c:order val="2"/>
          <c:tx>
            <c:strRef>
              <c:f>DATA3!$AH$253</c:f>
              <c:strCache>
                <c:ptCount val="1"/>
                <c:pt idx="0">
                  <c:v>RB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DATA3!$AH$254:$AH$265</c:f>
              <c:numCache>
                <c:formatCode>0%</c:formatCode>
                <c:ptCount val="12"/>
                <c:pt idx="0">
                  <c:v>1.75196370561174E-2</c:v>
                </c:pt>
                <c:pt idx="1">
                  <c:v>1.41617981497664E-2</c:v>
                </c:pt>
                <c:pt idx="2">
                  <c:v>1.0281025536002001E-2</c:v>
                </c:pt>
                <c:pt idx="3">
                  <c:v>1.87812377047714E-2</c:v>
                </c:pt>
                <c:pt idx="4">
                  <c:v>2.3664692489034401E-2</c:v>
                </c:pt>
                <c:pt idx="5">
                  <c:v>1.0148272771727701E-2</c:v>
                </c:pt>
                <c:pt idx="6">
                  <c:v>2.4161071616768798E-2</c:v>
                </c:pt>
                <c:pt idx="7">
                  <c:v>1.6985761926729698E-2</c:v>
                </c:pt>
                <c:pt idx="8">
                  <c:v>1.3314628015711901E-2</c:v>
                </c:pt>
                <c:pt idx="9">
                  <c:v>1.2743385827010199E-2</c:v>
                </c:pt>
                <c:pt idx="10">
                  <c:v>1.01663101466437E-2</c:v>
                </c:pt>
                <c:pt idx="11">
                  <c:v>1.5629801930934901E-2</c:v>
                </c:pt>
              </c:numCache>
            </c:numRef>
          </c:val>
          <c:extLst>
            <c:ext xmlns:c16="http://schemas.microsoft.com/office/drawing/2014/chart" uri="{C3380CC4-5D6E-409C-BE32-E72D297353CC}">
              <c16:uniqueId val="{00000002-4D7A-5143-8233-7E6A03FAF19B}"/>
            </c:ext>
          </c:extLst>
        </c:ser>
        <c:dLbls>
          <c:showLegendKey val="0"/>
          <c:showVal val="0"/>
          <c:showCatName val="0"/>
          <c:showSerName val="0"/>
          <c:showPercent val="0"/>
          <c:showBubbleSize val="0"/>
        </c:dLbls>
        <c:gapWidth val="150"/>
        <c:overlap val="100"/>
        <c:axId val="1945312672"/>
        <c:axId val="1944451808"/>
      </c:barChart>
      <c:catAx>
        <c:axId val="1945312672"/>
        <c:scaling>
          <c:orientation val="minMax"/>
        </c:scaling>
        <c:delete val="0"/>
        <c:axPos val="b"/>
        <c:numFmt formatCode="General" sourceLinked="0"/>
        <c:majorTickMark val="out"/>
        <c:minorTickMark val="none"/>
        <c:tickLblPos val="nextTo"/>
        <c:crossAx val="1944451808"/>
        <c:crosses val="autoZero"/>
        <c:auto val="1"/>
        <c:lblAlgn val="ctr"/>
        <c:lblOffset val="100"/>
        <c:noMultiLvlLbl val="0"/>
      </c:catAx>
      <c:valAx>
        <c:axId val="1944451808"/>
        <c:scaling>
          <c:orientation val="minMax"/>
          <c:max val="1"/>
        </c:scaling>
        <c:delete val="0"/>
        <c:axPos val="l"/>
        <c:majorGridlines/>
        <c:title>
          <c:tx>
            <c:rich>
              <a:bodyPr rot="-5400000" vert="horz"/>
              <a:lstStyle/>
              <a:p>
                <a:pPr>
                  <a:defRPr/>
                </a:pPr>
                <a:r>
                  <a:rPr lang="en-US" sz="1800" dirty="0"/>
                  <a:t>Energy</a:t>
                </a:r>
                <a:r>
                  <a:rPr lang="en-US" sz="1800" baseline="0" dirty="0"/>
                  <a:t> </a:t>
                </a:r>
              </a:p>
              <a:p>
                <a:pPr>
                  <a:defRPr/>
                </a:pPr>
                <a:r>
                  <a:rPr lang="en-US" sz="1800" baseline="0" dirty="0"/>
                  <a:t>vs. DRAM</a:t>
                </a:r>
                <a:endParaRPr lang="en-US" sz="1800" dirty="0"/>
              </a:p>
            </c:rich>
          </c:tx>
          <c:layout>
            <c:manualLayout>
              <c:xMode val="edge"/>
              <c:yMode val="edge"/>
              <c:x val="1.43002128892585E-2"/>
              <c:y val="0.27631459860620899"/>
            </c:manualLayout>
          </c:layout>
          <c:overlay val="0"/>
        </c:title>
        <c:numFmt formatCode="0%" sourceLinked="1"/>
        <c:majorTickMark val="out"/>
        <c:minorTickMark val="none"/>
        <c:tickLblPos val="nextTo"/>
        <c:crossAx val="1945312672"/>
        <c:crosses val="autoZero"/>
        <c:crossBetween val="between"/>
      </c:valAx>
      <c:spPr>
        <a:noFill/>
      </c:spPr>
    </c:plotArea>
    <c:legend>
      <c:legendPos val="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8813-A849-BA83-E6C83623A0EA}"/>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8813-A849-BA83-E6C83623A0EA}"/>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8813-A849-BA83-E6C83623A0EA}"/>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8813-A849-BA83-E6C83623A0EA}"/>
            </c:ext>
          </c:extLst>
        </c:ser>
        <c:dLbls>
          <c:showLegendKey val="0"/>
          <c:showVal val="0"/>
          <c:showCatName val="0"/>
          <c:showSerName val="0"/>
          <c:showPercent val="0"/>
          <c:showBubbleSize val="0"/>
        </c:dLbls>
        <c:gapWidth val="150"/>
        <c:axId val="-1405469872"/>
        <c:axId val="-1421289472"/>
      </c:barChart>
      <c:catAx>
        <c:axId val="-1405469872"/>
        <c:scaling>
          <c:orientation val="minMax"/>
        </c:scaling>
        <c:delete val="0"/>
        <c:axPos val="b"/>
        <c:numFmt formatCode="General" sourceLinked="0"/>
        <c:majorTickMark val="out"/>
        <c:minorTickMark val="none"/>
        <c:tickLblPos val="nextTo"/>
        <c:txPr>
          <a:bodyPr/>
          <a:lstStyle/>
          <a:p>
            <a:pPr>
              <a:defRPr sz="2400"/>
            </a:pPr>
            <a:endParaRPr lang="en-US"/>
          </a:p>
        </c:txPr>
        <c:crossAx val="-1421289472"/>
        <c:crosses val="autoZero"/>
        <c:auto val="1"/>
        <c:lblAlgn val="ctr"/>
        <c:lblOffset val="100"/>
        <c:noMultiLvlLbl val="0"/>
      </c:catAx>
      <c:valAx>
        <c:axId val="-1421289472"/>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405469872"/>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948594896"/>
        <c:axId val="-1951759872"/>
      </c:barChart>
      <c:catAx>
        <c:axId val="-194859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951759872"/>
        <c:crosses val="autoZero"/>
        <c:auto val="1"/>
        <c:lblAlgn val="ctr"/>
        <c:lblOffset val="100"/>
        <c:noMultiLvlLbl val="0"/>
      </c:catAx>
      <c:valAx>
        <c:axId val="-1951759872"/>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9485948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F8-504D-9B4D-CE09101666FF}"/>
                </c:ext>
              </c:extLst>
            </c:dLbl>
            <c:dLbl>
              <c:idx val="1"/>
              <c:delete val="1"/>
              <c:extLst>
                <c:ext xmlns:c15="http://schemas.microsoft.com/office/drawing/2012/chart" uri="{CE6537A1-D6FC-4f65-9D91-7224C49458BB}"/>
                <c:ext xmlns:c16="http://schemas.microsoft.com/office/drawing/2014/chart" uri="{C3380CC4-5D6E-409C-BE32-E72D297353CC}">
                  <c16:uniqueId val="{00000001-6EF8-504D-9B4D-CE09101666F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EF8-504D-9B4D-CE09101666FF}"/>
            </c:ext>
          </c:extLst>
        </c:ser>
        <c:dLbls>
          <c:showLegendKey val="0"/>
          <c:showVal val="0"/>
          <c:showCatName val="0"/>
          <c:showSerName val="0"/>
          <c:showPercent val="0"/>
          <c:showBubbleSize val="0"/>
        </c:dLbls>
        <c:gapWidth val="50"/>
        <c:axId val="-1614558480"/>
        <c:axId val="-1614553984"/>
      </c:barChart>
      <c:catAx>
        <c:axId val="-161455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3984"/>
        <c:crosses val="autoZero"/>
        <c:auto val="1"/>
        <c:lblAlgn val="ctr"/>
        <c:lblOffset val="100"/>
        <c:noMultiLvlLbl val="0"/>
      </c:catAx>
      <c:valAx>
        <c:axId val="-16145539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848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E9C-9B46-A486-2F04F8C1860A}"/>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E9C-9B46-A486-2F04F8C1860A}"/>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E9C-9B46-A486-2F04F8C1860A}"/>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E9C-9B46-A486-2F04F8C1860A}"/>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E9C-9B46-A486-2F04F8C1860A}"/>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E9C-9B46-A486-2F04F8C1860A}"/>
              </c:ext>
            </c:extLst>
          </c:dPt>
          <c:dLbls>
            <c:dLbl>
              <c:idx val="0"/>
              <c:delete val="1"/>
              <c:extLst>
                <c:ext xmlns:c15="http://schemas.microsoft.com/office/drawing/2012/chart" uri="{CE6537A1-D6FC-4f65-9D91-7224C49458BB}"/>
                <c:ext xmlns:c16="http://schemas.microsoft.com/office/drawing/2014/chart" uri="{C3380CC4-5D6E-409C-BE32-E72D297353CC}">
                  <c16:uniqueId val="{00000001-BE9C-9B46-A486-2F04F8C1860A}"/>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9C-9B46-A486-2F04F8C1860A}"/>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9C-9B46-A486-2F04F8C1860A}"/>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9C-9B46-A486-2F04F8C1860A}"/>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9C-9B46-A486-2F04F8C1860A}"/>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9C-9B46-A486-2F04F8C1860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BE9C-9B46-A486-2F04F8C1860A}"/>
            </c:ext>
          </c:extLst>
        </c:ser>
        <c:dLbls>
          <c:showLegendKey val="0"/>
          <c:showVal val="0"/>
          <c:showCatName val="0"/>
          <c:showSerName val="0"/>
          <c:showPercent val="0"/>
          <c:showBubbleSize val="0"/>
        </c:dLbls>
        <c:gapWidth val="80"/>
        <c:overlap val="-27"/>
        <c:axId val="-1745965472"/>
        <c:axId val="-1745961200"/>
      </c:barChart>
      <c:catAx>
        <c:axId val="-174596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1200"/>
        <c:crosses val="autoZero"/>
        <c:auto val="1"/>
        <c:lblAlgn val="ctr"/>
        <c:lblOffset val="100"/>
        <c:noMultiLvlLbl val="0"/>
      </c:catAx>
      <c:valAx>
        <c:axId val="-174596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5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3FDA-2141-A566-22CFFCBB66D4}"/>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3FDA-2141-A566-22CFFCBB66D4}"/>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3FDA-2141-A566-22CFFCBB66D4}"/>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3FDA-2141-A566-22CFFCBB66D4}"/>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3FDA-2141-A566-22CFFCBB66D4}"/>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3FDA-2141-A566-22CFFCBB66D4}"/>
              </c:ext>
            </c:extLst>
          </c:dPt>
          <c:dLbls>
            <c:dLbl>
              <c:idx val="0"/>
              <c:delete val="1"/>
              <c:extLst>
                <c:ext xmlns:c15="http://schemas.microsoft.com/office/drawing/2012/chart" uri="{CE6537A1-D6FC-4f65-9D91-7224C49458BB}"/>
                <c:ext xmlns:c16="http://schemas.microsoft.com/office/drawing/2014/chart" uri="{C3380CC4-5D6E-409C-BE32-E72D297353CC}">
                  <c16:uniqueId val="{00000001-3FDA-2141-A566-22CFFCBB66D4}"/>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DA-2141-A566-22CFFCBB66D4}"/>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DA-2141-A566-22CFFCBB66D4}"/>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DA-2141-A566-22CFFCBB66D4}"/>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DA-2141-A566-22CFFCBB66D4}"/>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DA-2141-A566-22CFFCBB66D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3FDA-2141-A566-22CFFCBB66D4}"/>
            </c:ext>
          </c:extLst>
        </c:ser>
        <c:dLbls>
          <c:showLegendKey val="0"/>
          <c:showVal val="0"/>
          <c:showCatName val="0"/>
          <c:showSerName val="0"/>
          <c:showPercent val="0"/>
          <c:showBubbleSize val="0"/>
        </c:dLbls>
        <c:gapWidth val="80"/>
        <c:overlap val="-27"/>
        <c:axId val="-1472848432"/>
        <c:axId val="-1472844352"/>
      </c:barChart>
      <c:catAx>
        <c:axId val="-147284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4352"/>
        <c:crosses val="autoZero"/>
        <c:auto val="1"/>
        <c:lblAlgn val="ctr"/>
        <c:lblOffset val="100"/>
        <c:noMultiLvlLbl val="0"/>
      </c:catAx>
      <c:valAx>
        <c:axId val="-1472844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843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95FF-7646-B4E8-4E4D426E691D}"/>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95FF-7646-B4E8-4E4D426E691D}"/>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95FF-7646-B4E8-4E4D426E691D}"/>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95FF-7646-B4E8-4E4D426E691D}"/>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95FF-7646-B4E8-4E4D426E691D}"/>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95FF-7646-B4E8-4E4D426E691D}"/>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FF-7646-B4E8-4E4D426E691D}"/>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FF-7646-B4E8-4E4D426E691D}"/>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FF-7646-B4E8-4E4D426E691D}"/>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FF-7646-B4E8-4E4D426E691D}"/>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FF-7646-B4E8-4E4D426E691D}"/>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5FF-7646-B4E8-4E4D426E691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95FF-7646-B4E8-4E4D426E691D}"/>
            </c:ext>
          </c:extLst>
        </c:ser>
        <c:dLbls>
          <c:showLegendKey val="0"/>
          <c:showVal val="0"/>
          <c:showCatName val="0"/>
          <c:showSerName val="0"/>
          <c:showPercent val="0"/>
          <c:showBubbleSize val="0"/>
        </c:dLbls>
        <c:gapWidth val="80"/>
        <c:overlap val="-27"/>
        <c:axId val="-1472740656"/>
        <c:axId val="-1472736896"/>
      </c:barChart>
      <c:catAx>
        <c:axId val="-147274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36896"/>
        <c:crosses val="autoZero"/>
        <c:auto val="1"/>
        <c:lblAlgn val="ctr"/>
        <c:lblOffset val="100"/>
        <c:noMultiLvlLbl val="0"/>
      </c:catAx>
      <c:valAx>
        <c:axId val="-1472736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4065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s>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9/5/18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9/5/18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48380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007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81539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13923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349838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648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272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12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141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262184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0964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1155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986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939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7123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5392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4009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294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575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99403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692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896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0257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880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18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129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122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40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267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072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845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43620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619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930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370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860109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5383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summarize the observations so far, we</a:t>
            </a:r>
            <a:r>
              <a:rPr lang="en-US" b="1" baseline="0" dirty="0"/>
              <a:t> find that dram timing errors due to shortened act and pre don</a:t>
            </a:r>
            <a:r>
              <a:rPr lang="uk-UA" b="1" baseline="0" dirty="0"/>
              <a:t>’</a:t>
            </a:r>
            <a:r>
              <a:rPr lang="en-US" b="1" baseline="0" dirty="0"/>
              <a:t>t occur in all cells and they are concentrated at certain regions.</a:t>
            </a:r>
          </a:p>
          <a:p>
            <a:endParaRPr lang="en-US" b="1" baseline="0" dirty="0"/>
          </a:p>
          <a:p>
            <a:r>
              <a:rPr lang="en-US" b="0" baseline="0" dirty="0"/>
              <a:t>So let’s go back to our second main goal which is on improving latency. </a:t>
            </a:r>
            <a:endParaRPr lang="en-US" baseline="0" dirty="0"/>
          </a:p>
          <a:p>
            <a:r>
              <a:rPr lang="en-US" baseline="0" dirty="0"/>
              <a:t>TO achieve this, we propose a software… design, called flex.. Dram or FLY for short, to reduce dram latency.</a:t>
            </a:r>
          </a:p>
          <a:p>
            <a:endParaRPr lang="en-US" baseline="0" dirty="0"/>
          </a:p>
          <a:p>
            <a:r>
              <a:rPr lang="en-US" baseline="0" dirty="0"/>
              <a:t>The key idea is the following:</a:t>
            </a:r>
          </a:p>
          <a:p>
            <a:endParaRPr lang="en-US" baseline="0" dirty="0"/>
          </a:p>
          <a:p>
            <a:r>
              <a:rPr lang="en-US" dirty="0"/>
              <a:t>We divide</a:t>
            </a:r>
            <a:r>
              <a:rPr lang="en-US" baseline="0" dirty="0"/>
              <a:t> the dram up into different regions based on a latency variation profile.</a:t>
            </a:r>
          </a:p>
          <a:p>
            <a:r>
              <a:rPr lang="en-US" baseline="0" dirty="0"/>
              <a:t>Then We enable the mc to use different latency for diff regions.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regions without slow cells, we are going to run it faster at a much lower latency.</a:t>
            </a:r>
            <a:endParaRPr lang="en-US" dirty="0"/>
          </a:p>
          <a:p>
            <a:r>
              <a:rPr lang="en-US" baseline="0" dirty="0"/>
              <a:t>For any region that has slow cells, we are going to operate at a higher latency.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107802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 we described,</a:t>
            </a:r>
            <a:r>
              <a:rPr lang="en-US" baseline="0" dirty="0"/>
              <a:t> cells in a mat have different distances from peripheral logic.</a:t>
            </a:r>
          </a:p>
          <a:p>
            <a:pPr marL="0" indent="0">
              <a:buNone/>
            </a:pPr>
            <a:r>
              <a:rPr lang="en-US" baseline="0" dirty="0"/>
              <a:t>Cells in different rows have different distance from the sense amplifiers.</a:t>
            </a:r>
          </a:p>
          <a:p>
            <a:pPr marL="0" indent="0">
              <a:buNone/>
            </a:pPr>
            <a:r>
              <a:rPr lang="en-US" baseline="0" dirty="0"/>
              <a:t>Cells in different columns have different distance from the </a:t>
            </a:r>
            <a:r>
              <a:rPr lang="en-US" baseline="0" dirty="0" err="1"/>
              <a:t>wordline</a:t>
            </a:r>
            <a:r>
              <a:rPr lang="en-US" baseline="0" dirty="0"/>
              <a:t> drivers.</a:t>
            </a:r>
          </a:p>
          <a:p>
            <a:pPr marL="0" indent="0">
              <a:buNone/>
            </a:pPr>
            <a:r>
              <a:rPr lang="en-US" baseline="0" dirty="0"/>
              <a:t>Therefore, some regions are inherently faster than other regions,</a:t>
            </a:r>
          </a:p>
          <a:p>
            <a:pPr marL="0" indent="0">
              <a:buNone/>
            </a:pPr>
            <a:r>
              <a:rPr lang="en-US" baseline="0" dirty="0"/>
              <a:t>and some regions are inherently slower than other regions.</a:t>
            </a:r>
          </a:p>
          <a:p>
            <a:pPr marL="0" indent="0">
              <a:buNone/>
            </a:pPr>
            <a:r>
              <a:rPr lang="en-US" baseline="0" dirty="0"/>
              <a:t>We call this architectural variation.</a:t>
            </a:r>
          </a:p>
          <a:p>
            <a:pPr marL="0" indent="0">
              <a:buNone/>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6346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t>
            </a:r>
            <a:r>
              <a:rPr lang="en-US" dirty="0" err="1"/>
              <a:t>propoe</a:t>
            </a:r>
            <a:r>
              <a:rPr lang="en-US" dirty="0"/>
              <a:t> AVA</a:t>
            </a:r>
            <a:r>
              <a:rPr lang="en-US" baseline="0" dirty="0"/>
              <a:t> Online profiling.</a:t>
            </a:r>
          </a:p>
          <a:p>
            <a:pPr marL="0" indent="0">
              <a:buNone/>
            </a:pPr>
            <a:endParaRPr lang="en-US" baseline="0" dirty="0"/>
          </a:p>
          <a:p>
            <a:pPr marL="0" indent="0">
              <a:buNone/>
            </a:pPr>
            <a:r>
              <a:rPr lang="en-US" baseline="0" dirty="0"/>
              <a:t>The key idea is profiling only slow regions to determine latency, leading to low cost online DRAM test.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372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However,</a:t>
            </a:r>
            <a:r>
              <a:rPr lang="en-US" baseline="0" dirty="0"/>
              <a:t> due to the process variation, some cells are more vulnerable than other cells, as the figure show. </a:t>
            </a:r>
          </a:p>
          <a:p>
            <a:pPr marL="0" indent="0">
              <a:buNone/>
            </a:pPr>
            <a:r>
              <a:rPr lang="en-US" baseline="0" dirty="0"/>
              <a:t>These cells are randomly distributed while cells in the slow regions cause localized error.</a:t>
            </a:r>
          </a:p>
          <a:p>
            <a:pPr marL="0" indent="0">
              <a:buNone/>
            </a:pPr>
            <a:r>
              <a:rPr lang="en-US" baseline="0" dirty="0"/>
              <a:t>To address both type of cells, </a:t>
            </a:r>
          </a:p>
          <a:p>
            <a:pPr marL="0" indent="0">
              <a:buNone/>
            </a:pPr>
            <a:r>
              <a:rPr lang="en-US" baseline="0" dirty="0"/>
              <a:t>We integrate conventional ECC to correct the process variation induced errors.</a:t>
            </a:r>
          </a:p>
          <a:p>
            <a:pPr marL="0" indent="0">
              <a:buNone/>
            </a:pPr>
            <a:endParaRPr lang="en-US" baseline="0" dirty="0"/>
          </a:p>
          <a:p>
            <a:pPr marL="0" indent="0">
              <a:buNone/>
            </a:pPr>
            <a:r>
              <a:rPr lang="en-US" baseline="0" dirty="0"/>
              <a:t>Therefore, combining ECC and online profiling leads to reliably reducing DRAM latency.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98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457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a:t>
            </a:r>
            <a:r>
              <a:rPr lang="en-US" baseline="0" dirty="0"/>
              <a:t> figure compares latency reduction by using AL-DRAM, AVA Profiling, and both AVA Profiling and Shuffling.</a:t>
            </a:r>
          </a:p>
          <a:p>
            <a:pPr marL="0" indent="0">
              <a:buNone/>
            </a:pPr>
            <a:r>
              <a:rPr lang="en-US" baseline="0" dirty="0"/>
              <a:t>As we can, using AVA profiling and shuffling enables more latency reduction compared to AL-DRAM.</a:t>
            </a:r>
          </a:p>
          <a:p>
            <a:pPr marL="0" indent="0">
              <a:buNone/>
            </a:pPr>
            <a:r>
              <a:rPr lang="en-US" baseline="0" dirty="0"/>
              <a:t>This is mainly because ECC corrects the  worst cells in a DRAM module, reducing more latency.</a:t>
            </a:r>
          </a:p>
          <a:p>
            <a:pPr marL="0" indent="0">
              <a:buNone/>
            </a:pPr>
            <a:endParaRPr lang="en-US" baseline="0" dirty="0"/>
          </a:p>
          <a:p>
            <a:pPr marL="0" indent="0">
              <a:buNone/>
            </a:pPr>
            <a:r>
              <a:rPr lang="en-US" baseline="0" dirty="0"/>
              <a:t>Therefore, we conclude that AVA-DRAM reduces latency significantly.</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292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132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307534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872433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115332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Hello, my name is </a:t>
            </a:r>
            <a:r>
              <a:rPr lang="en-US" sz="1200" kern="1200" dirty="0" err="1">
                <a:solidFill>
                  <a:schemeClr val="tx1"/>
                </a:solidFill>
                <a:latin typeface="+mn-lt"/>
                <a:ea typeface="+mn-ea"/>
                <a:cs typeface="+mn-cs"/>
              </a:rPr>
              <a:t>Jeremie</a:t>
            </a:r>
            <a:r>
              <a:rPr lang="en-US" sz="1200" kern="1200" dirty="0">
                <a:solidFill>
                  <a:schemeClr val="tx1"/>
                </a:solidFill>
                <a:latin typeface="+mn-lt"/>
                <a:ea typeface="+mn-ea"/>
                <a:cs typeface="+mn-cs"/>
              </a:rPr>
              <a:t> Kim and I will be talking about the DRAM Latency PUF.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0213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PUF is a function that generates a signature that is unique to a given device.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PUFs are often used in a challenge-response protocol where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trusted server issues a set of input parameters to a device, and the device generates the PUF response depending on the input parameters.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trusted server then receives the PUF response and can authenticate the device.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8965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223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these error patterns from inducing DRAM latency errors are unique to a device and highly repeatable.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2490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954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other cells, that are weaker due to process variation, might fail. </a:t>
            </a:r>
            <a:r>
              <a:rPr lang="en-US" sz="1200" b="1" kern="1200" dirty="0">
                <a:solidFill>
                  <a:schemeClr val="tx1"/>
                </a:solidFill>
                <a:latin typeface="+mn-lt"/>
                <a:ea typeface="+mn-ea"/>
                <a:cs typeface="+mn-cs"/>
              </a:rPr>
              <a:t>[CLICK] </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8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3968831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Our method of inducing latency errors is to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reduce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below manufacturer-recommended values. 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the threshold, have a probability of failure.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8738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DRAM latency PUF generates a PUF response by inducing latency errors in a region of DRAM.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find that the error patterns from latency errors in a DRAM region satisfy the requirements for an effective PUF quite well.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DRAM latency PUF can generate a PUF response in 88.2ms.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6143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show by direct comparison that this is orders of magnitudes faster than the previous best DRAM PUF.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453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9011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DRAM continues to scale there could be benefits to examining and enabling</a:t>
            </a:r>
            <a:r>
              <a:rPr lang="en-US" baseline="0" dirty="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309</a:t>
            </a:fld>
            <a:endParaRPr lang="en-US" dirty="0">
              <a:solidFill>
                <a:prstClr val="black"/>
              </a:solidFill>
            </a:endParaRPr>
          </a:p>
        </p:txBody>
      </p:sp>
    </p:spTree>
    <p:extLst>
      <p:ext uri="{BB962C8B-B14F-4D97-AF65-F5344CB8AC3E}">
        <p14:creationId xmlns:p14="http://schemas.microsoft.com/office/powerpoint/2010/main" val="1875048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from DRAM to STT-RAM,</a:t>
            </a:r>
            <a:r>
              <a:rPr lang="en-US" baseline="0" dirty="0"/>
              <a:t> instead of a capacitor that stores charge, now we have a magnetic tunnel junction that has one reference layer with a fixed magnetic orientation, and a free layer that can be parallel or anti parallel to the reference layer; which determines the resistance, and in turn, the data stored in the MTJ. In addition to the MTJ, the cell, again, has an access transistor. </a:t>
            </a:r>
          </a:p>
          <a:p>
            <a:r>
              <a:rPr lang="en-US" baseline="0" dirty="0"/>
              <a:t>Reading requires a small voltage to be applied across the </a:t>
            </a:r>
            <a:r>
              <a:rPr lang="en-US" baseline="0" dirty="0" err="1"/>
              <a:t>bitline</a:t>
            </a:r>
            <a:r>
              <a:rPr lang="en-US" baseline="0" dirty="0"/>
              <a:t> and sense line; and the current is sensed. This current varies depending on the resistance of MTJ. To write data, we push a large current into the MTJ, which re-aligns the free layer. The direction of the current determines whether it becomes parallel or anti-parallel; i.e. logical 0 or 1.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23B1BF-2DE4-4D7D-8ECD-16D20D21B2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859778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Slide Image Placeholder 1"/>
          <p:cNvSpPr>
            <a:spLocks noGrp="1" noRot="1" noChangeAspect="1"/>
          </p:cNvSpPr>
          <p:nvPr>
            <p:ph type="sldImg"/>
          </p:nvPr>
        </p:nvSpPr>
        <p:spPr>
          <a:ln/>
        </p:spPr>
      </p:sp>
      <p:sp>
        <p:nvSpPr>
          <p:cNvPr id="5908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we look at our system’s today, we have a two-level storage model where memory is directly accessed by ld/st instructions, but storage is accesses by system calls. Disk stores the persistent data, but is slow and can only be accessed as a block. So we transfer data to DRAM, which is fast and byte addressable. </a:t>
            </a:r>
          </a:p>
        </p:txBody>
      </p:sp>
      <p:sp>
        <p:nvSpPr>
          <p:cNvPr id="5908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F24EA3-D3AD-D44A-8602-68605118D04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381845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Slide Image Placeholder 1"/>
          <p:cNvSpPr>
            <a:spLocks noGrp="1" noRot="1" noChangeAspect="1"/>
          </p:cNvSpPr>
          <p:nvPr>
            <p:ph type="sldImg"/>
          </p:nvPr>
        </p:nvSpPr>
        <p:spPr>
          <a:ln/>
        </p:spPr>
      </p:sp>
      <p:sp>
        <p:nvSpPr>
          <p:cNvPr id="5918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now we have these emerging non-volatile memories which actually combine the characteristics of both memory and storage. They are fast and byte addressable like DRAM, but also can persist data as storage</a:t>
            </a:r>
          </a:p>
        </p:txBody>
      </p:sp>
      <p:sp>
        <p:nvSpPr>
          <p:cNvPr id="5918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715927-8411-F547-A69A-A8497DB801F3}"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237881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Slide Image Placeholder 1"/>
          <p:cNvSpPr>
            <a:spLocks noGrp="1" noRot="1" noChangeAspect="1"/>
          </p:cNvSpPr>
          <p:nvPr>
            <p:ph type="sldImg"/>
          </p:nvPr>
        </p:nvSpPr>
        <p:spPr>
          <a:ln/>
        </p:spPr>
      </p:sp>
      <p:sp>
        <p:nvSpPr>
          <p:cNvPr id="5928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NVM provides an unique opportunity to manipulate persistent data directly in the main memory.</a:t>
            </a:r>
          </a:p>
        </p:txBody>
      </p:sp>
      <p:sp>
        <p:nvSpPr>
          <p:cNvPr id="5928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5FBDC8-7A11-F140-9EC6-11FFD23962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55565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to tie everything together, here is how a persistent memory would operate.  Code allocates persistent objects and accesses them using loads and stores – no different than persistent memory in today’s machines.  Optionally, the software can provide hints as to the types of access patterns or requirements of the software.</a:t>
            </a:r>
          </a:p>
          <a:p>
            <a:endParaRPr lang="en-US" baseline="0" dirty="0"/>
          </a:p>
          <a:p>
            <a:r>
              <a:rPr lang="en-US" baseline="0" dirty="0"/>
              <a:t>Then, a Persistent Memory Manager uses this access information and software hints to allocate, locate, migrate, and access data among the heterogeneous array of devices present on the system, attempting to strike a balance between application-level guarantees, like persistence and security, and performance and energy efficiency.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732305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4280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take a closer</a:t>
            </a:r>
            <a:r>
              <a:rPr lang="en-US" baseline="0" dirty="0"/>
              <a:t> look at the high-level design goals for a Persistent Memory Manager, or PMM.</a:t>
            </a:r>
          </a:p>
          <a:p>
            <a:endParaRPr lang="en-US" baseline="0" dirty="0"/>
          </a:p>
          <a:p>
            <a:r>
              <a:rPr lang="en-US" baseline="0" dirty="0"/>
              <a:t>[click] The most noticeable feature of the PMM – from the system software perspective – is the fact that it exposes a load/store interface to access all persistent data in the system.  This means that applications can allocate portions of persistent memory, just as they would allocate portions of volatile DRAM memory in today’s systems.</a:t>
            </a:r>
          </a:p>
          <a:p>
            <a:endParaRPr lang="en-US" baseline="0" dirty="0"/>
          </a:p>
          <a:p>
            <a:r>
              <a:rPr lang="en-US" baseline="0" dirty="0"/>
              <a:t>[click] Of course, with a diverse array of devices managed by a persistent memory, it will be important for the PMM to leverage each of their strengths – and mitigate each of their weaknesses – as much as possible.  To this end, the PMM is responsible for managing how volatile and persistent are placed among devices, to ensure data can be efficiently located, persistence guarantees met, and any security rules enforced.</a:t>
            </a:r>
          </a:p>
          <a:p>
            <a:endParaRPr lang="en-US" baseline="0" dirty="0"/>
          </a:p>
          <a:p>
            <a:r>
              <a:rPr lang="en-US" baseline="0" dirty="0"/>
              <a:t>[click]  The PMM is also responsible for managing metadata storage and retrieval.  We will later evaluate how such overheads affect system performance.</a:t>
            </a:r>
          </a:p>
          <a:p>
            <a:endParaRPr lang="en-US" baseline="0" dirty="0"/>
          </a:p>
          <a:p>
            <a:r>
              <a:rPr lang="en-US" baseline="0" dirty="0"/>
              <a:t>[click]  In addition, to achieve the best performance and energy efficiency for the applications running on a system, it will be necessary for the system software to provide hints to the hardware to be used to make more efficient data placement decisions.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8783332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3104287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568447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380</a:t>
            </a:fld>
            <a:endParaRPr lang="en-US">
              <a:solidFill>
                <a:prstClr val="black"/>
              </a:solidFill>
            </a:endParaRPr>
          </a:p>
        </p:txBody>
      </p:sp>
    </p:spTree>
    <p:extLst>
      <p:ext uri="{BB962C8B-B14F-4D97-AF65-F5344CB8AC3E}">
        <p14:creationId xmlns:p14="http://schemas.microsoft.com/office/powerpoint/2010/main" val="8538027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00605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387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564716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51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67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9/5/18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2018. 9. 5.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2018. 9. 5.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2018. 9. 5.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2018. 9. 5.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2018. 9. 5.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2018. 9. 5.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2018. 9. 5.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9/5/18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9/5/18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9/5/18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9/5/18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9/5/18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9/5/18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9/5/18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9/5/18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9/5/18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9/5/18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9/5/18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9/5/18</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9/5/18</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9/5/18</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9/5/18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9/5/18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9/5/18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9/5/18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297008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6912728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5489165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5487696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9392480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31083316"/>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27639034"/>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5753935"/>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0156963"/>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586066"/>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2031821"/>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3339973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313141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9226690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56084142"/>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647961"/>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92653042"/>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6842673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09157705"/>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53548532"/>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51812301"/>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95159928"/>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26657273"/>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99457974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39554709"/>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676922726"/>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07433176"/>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261425787"/>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594556170"/>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22598165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970926548"/>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755075614"/>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874149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30921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10894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95196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91839"/>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835034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3781004"/>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97482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756483"/>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929532"/>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069694"/>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02810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94011"/>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11450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972075"/>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16654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456437"/>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19669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545343"/>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651114"/>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9009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76449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775843"/>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02194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81633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725312"/>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297852"/>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018761"/>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265755"/>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975599"/>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217315"/>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74433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201752"/>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166169"/>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775288"/>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097370"/>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749314"/>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936411"/>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31496"/>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71212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101458"/>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036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53888"/>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346625"/>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467591"/>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457200"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9" name="Rectangle 6"/>
          <p:cNvSpPr>
            <a:spLocks noGrp="1" noChangeArrowheads="1"/>
          </p:cNvSpPr>
          <p:nvPr>
            <p:ph type="sldNum" sz="quarter" idx="12"/>
          </p:nvPr>
        </p:nvSpPr>
        <p:spPr>
          <a:xfrm>
            <a:off x="6553200" y="6243638"/>
            <a:ext cx="2133600" cy="457200"/>
          </a:xfrm>
          <a:prstGeom prst="rect">
            <a:avLst/>
          </a:prstGeom>
        </p:spPr>
        <p:txBody>
          <a:bodyPr/>
          <a:lstStyle>
            <a:lvl1pPr>
              <a:defRPr sz="1200"/>
            </a:lvl1pPr>
          </a:lstStyle>
          <a:p>
            <a:fld id="{7341D3D9-3FE8-4025-BF66-8DAB1ABB951F}"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1935658"/>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323594FA-E141-4234-AE05-360401972B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14559522"/>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C7AC7BA1-BEA2-40AF-9056-44DC8C98568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014166077"/>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4D2BBBE-2A44-4D16-8758-0239282DCC58}"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238815366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8"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D5FD5635-BCCD-45D2-B61E-320731E13B17}" type="slidenum">
              <a:rPr lang="en-US" altLang="en-US">
                <a:solidFill>
                  <a:srgbClr val="000000">
                    <a:tint val="75000"/>
                  </a:srgbClr>
                </a:solidFill>
              </a:rPr>
              <a:pPr/>
              <a:t>‹#›</a:t>
            </a:fld>
            <a:endParaRPr lang="en-US" altLang="en-US" dirty="0">
              <a:solidFill>
                <a:srgbClr val="000000">
                  <a:tint val="75000"/>
                </a:srgbClr>
              </a:solidFill>
            </a:endParaRPr>
          </a:p>
        </p:txBody>
      </p:sp>
    </p:spTree>
    <p:extLst>
      <p:ext uri="{BB962C8B-B14F-4D97-AF65-F5344CB8AC3E}">
        <p14:creationId xmlns:p14="http://schemas.microsoft.com/office/powerpoint/2010/main" val="2170968704"/>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4"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018A7077-2B78-4FB5-8F56-24239751AEF0}"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394695044"/>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3"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6E86574E-FA2E-425B-A84C-39F9592E9ECB}"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093641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148CFD0-6DDB-45F0-A989-9F5CE648BC1E}"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8290176"/>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E97B092-8552-4BA4-B0E1-CE51B98A2A2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54719546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F44DDA66-0DFC-412A-A4B0-EFE91F0913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1524683"/>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4D1F9A79-97CD-456A-8962-B51E5744B9C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3622470030"/>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49123"/>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982912"/>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11139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8223355"/>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8779354"/>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17736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921941"/>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70608"/>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953456"/>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89220"/>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990278"/>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9/5/18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71968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9/5/18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42424009"/>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9/5/18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31272565"/>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9/5/18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2460644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9/5/18</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98863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9/5/18</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9526314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9/5/18</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50845323"/>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9/5/18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9717432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9/5/18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03472783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9/5/18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3128901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9/5/18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81778821"/>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3877542145"/>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258391442"/>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1416247848"/>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342228169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1341187445"/>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3598186972"/>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2203238266"/>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78664650"/>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784986099"/>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723982478"/>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16406613"/>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3622067604"/>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693292497"/>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9856240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44037725"/>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1393915862"/>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81924401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637286277"/>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1369390148"/>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388007765"/>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26458397"/>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489786302"/>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3367106101"/>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30877525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58633029"/>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72318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8261790"/>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184397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598109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5686345"/>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139575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0985909"/>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245234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96628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280330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768167"/>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380996"/>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566714"/>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418516"/>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8779011"/>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855524"/>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715347"/>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175429"/>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60562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28212"/>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6080133"/>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224539267"/>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818318870"/>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693733649"/>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281327910"/>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055922232"/>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049257245"/>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873841217"/>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20011105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836369111"/>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69042759"/>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308457008"/>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96589225"/>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08286760"/>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38976589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765841"/>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250532"/>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29912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1918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9/5/18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3001803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37252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3483978"/>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8127336"/>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9/5/18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2444768"/>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9/5/18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742363"/>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9/5/18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4748179"/>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0009985"/>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2626098"/>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835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5018901"/>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134791386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382000" y="641667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latin typeface="Calibri Light" panose="020F0302020204030204" pitchFamily="34" charset="0"/>
                <a:cs typeface="Calibri Light" panose="020F0302020204030204" pitchFamily="34" charset="0"/>
              </a:rPr>
              <a:pPr/>
              <a:t>‹#›</a:t>
            </a:fld>
            <a:endParaRPr lang="en-US" dirty="0">
              <a:solidFill>
                <a:prstClr val="black">
                  <a:tint val="75000"/>
                </a:prstClr>
              </a:solidFill>
              <a:latin typeface="Calibri Light" panose="020F0302020204030204" pitchFamily="34" charset="0"/>
              <a:cs typeface="Calibri Light" panose="020F0302020204030204" pitchFamily="34" charset="0"/>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75352607"/>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156127"/>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7450"/>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11196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670263"/>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11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9/5/18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2128698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161849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701220"/>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3935106"/>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9/5/18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1112014"/>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9/5/18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5594746"/>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9/5/18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0191393"/>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6493436"/>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2296940"/>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2296561"/>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4969605"/>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9/5/18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48512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3369790732"/>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676976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4856922"/>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9/5/18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5665396"/>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9/5/18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8167161"/>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9/5/18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680158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7921488"/>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9/5/18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2385278"/>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554053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9/5/18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6193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58419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688782651"/>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809758152"/>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646119995"/>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024751205"/>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159947317"/>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47032931"/>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531427228"/>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586577322"/>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94224699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123650085"/>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541807688"/>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305705322"/>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489868569"/>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1983C01-A49B-1E4A-8346-3158DDD8698E}"/>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753C997-1D01-D643-8B08-A6982167AB26}"/>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AF00916E-170E-AB4E-BFF6-ED5B94F3FACB}"/>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2587C77-C342-3F43-8E45-8B87CA5BF9D0}"/>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92A8170-CABD-EC4C-A146-38FDBD0A86FB}"/>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2E2E16F-E985-2F43-87AE-3719BD6A8448}"/>
              </a:ext>
            </a:extLst>
          </p:cNvPr>
          <p:cNvSpPr>
            <a:spLocks noGrp="1" noChangeArrowheads="1"/>
          </p:cNvSpPr>
          <p:nvPr>
            <p:ph type="sldNum" sz="quarter" idx="12"/>
          </p:nvPr>
        </p:nvSpPr>
        <p:spPr/>
        <p:txBody>
          <a:bodyPr/>
          <a:lstStyle>
            <a:lvl1pPr>
              <a:defRPr sz="1200"/>
            </a:lvl1pPr>
          </a:lstStyle>
          <a:p>
            <a:pPr>
              <a:defRPr/>
            </a:pPr>
            <a:fld id="{BD3C7192-F731-264A-B478-01C301D210D1}" type="slidenum">
              <a:rPr lang="en-US" altLang="en-US"/>
              <a:pPr>
                <a:defRPr/>
              </a:pPr>
              <a:t>‹#›</a:t>
            </a:fld>
            <a:endParaRPr lang="en-US" altLang="en-US"/>
          </a:p>
        </p:txBody>
      </p:sp>
    </p:spTree>
    <p:extLst>
      <p:ext uri="{BB962C8B-B14F-4D97-AF65-F5344CB8AC3E}">
        <p14:creationId xmlns:p14="http://schemas.microsoft.com/office/powerpoint/2010/main" val="3870570681"/>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9D0784-00FE-534C-A036-645D1C63D69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5B2D5E9-E2AA-8E4C-969E-6CE29F5A0433}"/>
              </a:ext>
            </a:extLst>
          </p:cNvPr>
          <p:cNvSpPr>
            <a:spLocks noGrp="1" noChangeArrowheads="1"/>
          </p:cNvSpPr>
          <p:nvPr>
            <p:ph type="sldNum" sz="quarter" idx="11"/>
          </p:nvPr>
        </p:nvSpPr>
        <p:spPr>
          <a:ln/>
        </p:spPr>
        <p:txBody>
          <a:bodyPr/>
          <a:lstStyle>
            <a:lvl1pPr>
              <a:defRPr/>
            </a:lvl1pPr>
          </a:lstStyle>
          <a:p>
            <a:pPr>
              <a:defRPr/>
            </a:pPr>
            <a:fld id="{6248B821-1F01-5649-BB2E-083FA02158ED}" type="slidenum">
              <a:rPr lang="en-US" altLang="en-US"/>
              <a:pPr>
                <a:defRPr/>
              </a:pPr>
              <a:t>‹#›</a:t>
            </a:fld>
            <a:endParaRPr lang="en-US" altLang="en-US"/>
          </a:p>
        </p:txBody>
      </p:sp>
    </p:spTree>
    <p:extLst>
      <p:ext uri="{BB962C8B-B14F-4D97-AF65-F5344CB8AC3E}">
        <p14:creationId xmlns:p14="http://schemas.microsoft.com/office/powerpoint/2010/main" val="2193275098"/>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CC5BA24-B287-BA4F-A14C-C545A8FCC01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46AE1106-7B6C-2740-83A1-A2FBD9E9C803}"/>
              </a:ext>
            </a:extLst>
          </p:cNvPr>
          <p:cNvSpPr>
            <a:spLocks noGrp="1" noChangeArrowheads="1"/>
          </p:cNvSpPr>
          <p:nvPr>
            <p:ph type="sldNum" sz="quarter" idx="11"/>
          </p:nvPr>
        </p:nvSpPr>
        <p:spPr>
          <a:ln/>
        </p:spPr>
        <p:txBody>
          <a:bodyPr/>
          <a:lstStyle>
            <a:lvl1pPr>
              <a:defRPr/>
            </a:lvl1pPr>
          </a:lstStyle>
          <a:p>
            <a:pPr>
              <a:defRPr/>
            </a:pPr>
            <a:fld id="{F8543C58-019F-3E4C-AF6C-1A50382450D0}" type="slidenum">
              <a:rPr lang="en-US" altLang="en-US"/>
              <a:pPr>
                <a:defRPr/>
              </a:pPr>
              <a:t>‹#›</a:t>
            </a:fld>
            <a:endParaRPr lang="en-US" altLang="en-US"/>
          </a:p>
        </p:txBody>
      </p:sp>
    </p:spTree>
    <p:extLst>
      <p:ext uri="{BB962C8B-B14F-4D97-AF65-F5344CB8AC3E}">
        <p14:creationId xmlns:p14="http://schemas.microsoft.com/office/powerpoint/2010/main" val="1557848968"/>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0180F38-21AB-AD4A-97CB-053FEDE0BCE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D2E3C-5F1A-B648-84A7-7EE23BA54D0F}"/>
              </a:ext>
            </a:extLst>
          </p:cNvPr>
          <p:cNvSpPr>
            <a:spLocks noGrp="1" noChangeArrowheads="1"/>
          </p:cNvSpPr>
          <p:nvPr>
            <p:ph type="sldNum" sz="quarter" idx="11"/>
          </p:nvPr>
        </p:nvSpPr>
        <p:spPr>
          <a:ln/>
        </p:spPr>
        <p:txBody>
          <a:bodyPr/>
          <a:lstStyle>
            <a:lvl1pPr>
              <a:defRPr/>
            </a:lvl1pPr>
          </a:lstStyle>
          <a:p>
            <a:pPr>
              <a:defRPr/>
            </a:pPr>
            <a:fld id="{3B126792-93AB-E44D-ABCD-7ED74510841C}" type="slidenum">
              <a:rPr lang="en-US" altLang="en-US"/>
              <a:pPr>
                <a:defRPr/>
              </a:pPr>
              <a:t>‹#›</a:t>
            </a:fld>
            <a:endParaRPr lang="en-US" altLang="en-US"/>
          </a:p>
        </p:txBody>
      </p:sp>
    </p:spTree>
    <p:extLst>
      <p:ext uri="{BB962C8B-B14F-4D97-AF65-F5344CB8AC3E}">
        <p14:creationId xmlns:p14="http://schemas.microsoft.com/office/powerpoint/2010/main" val="81451735"/>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46A2ACF4-91F6-F64D-AF6B-BE67DD35D2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3D10541-FA61-244F-87DF-8226FBD7D26F}"/>
              </a:ext>
            </a:extLst>
          </p:cNvPr>
          <p:cNvSpPr>
            <a:spLocks noGrp="1" noChangeArrowheads="1"/>
          </p:cNvSpPr>
          <p:nvPr>
            <p:ph type="sldNum" sz="quarter" idx="11"/>
          </p:nvPr>
        </p:nvSpPr>
        <p:spPr>
          <a:ln/>
        </p:spPr>
        <p:txBody>
          <a:bodyPr/>
          <a:lstStyle>
            <a:lvl1pPr>
              <a:defRPr/>
            </a:lvl1pPr>
          </a:lstStyle>
          <a:p>
            <a:pPr>
              <a:defRPr/>
            </a:pPr>
            <a:fld id="{D7FD192E-26E1-DA47-A566-B0122F751CD8}" type="slidenum">
              <a:rPr lang="en-US" altLang="en-US"/>
              <a:pPr>
                <a:defRPr/>
              </a:pPr>
              <a:t>‹#›</a:t>
            </a:fld>
            <a:endParaRPr lang="en-US" altLang="en-US"/>
          </a:p>
        </p:txBody>
      </p:sp>
    </p:spTree>
    <p:extLst>
      <p:ext uri="{BB962C8B-B14F-4D97-AF65-F5344CB8AC3E}">
        <p14:creationId xmlns:p14="http://schemas.microsoft.com/office/powerpoint/2010/main" val="246894822"/>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8BC41324-D124-6D4F-8724-0523C769D63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3268682C-9BBE-7C47-9A19-5941A40AE9AF}"/>
              </a:ext>
            </a:extLst>
          </p:cNvPr>
          <p:cNvSpPr>
            <a:spLocks noGrp="1" noChangeArrowheads="1"/>
          </p:cNvSpPr>
          <p:nvPr>
            <p:ph type="sldNum" sz="quarter" idx="11"/>
          </p:nvPr>
        </p:nvSpPr>
        <p:spPr>
          <a:ln/>
        </p:spPr>
        <p:txBody>
          <a:bodyPr/>
          <a:lstStyle>
            <a:lvl1pPr>
              <a:defRPr/>
            </a:lvl1pPr>
          </a:lstStyle>
          <a:p>
            <a:pPr>
              <a:defRPr/>
            </a:pPr>
            <a:fld id="{18D59CF0-3D6F-EA4A-A910-2FBCBB443243}" type="slidenum">
              <a:rPr lang="en-US" altLang="en-US"/>
              <a:pPr>
                <a:defRPr/>
              </a:pPr>
              <a:t>‹#›</a:t>
            </a:fld>
            <a:endParaRPr lang="en-US" altLang="en-US"/>
          </a:p>
        </p:txBody>
      </p:sp>
    </p:spTree>
    <p:extLst>
      <p:ext uri="{BB962C8B-B14F-4D97-AF65-F5344CB8AC3E}">
        <p14:creationId xmlns:p14="http://schemas.microsoft.com/office/powerpoint/2010/main" val="312747464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B4582216-FDFD-674A-827C-C69D617B153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2134A71-4802-574E-8317-918CAA85CCE5}"/>
              </a:ext>
            </a:extLst>
          </p:cNvPr>
          <p:cNvSpPr>
            <a:spLocks noGrp="1" noChangeArrowheads="1"/>
          </p:cNvSpPr>
          <p:nvPr>
            <p:ph type="sldNum" sz="quarter" idx="11"/>
          </p:nvPr>
        </p:nvSpPr>
        <p:spPr>
          <a:ln/>
        </p:spPr>
        <p:txBody>
          <a:bodyPr/>
          <a:lstStyle>
            <a:lvl1pPr>
              <a:defRPr/>
            </a:lvl1pPr>
          </a:lstStyle>
          <a:p>
            <a:pPr>
              <a:defRPr/>
            </a:pPr>
            <a:fld id="{00EBE9AE-7E0F-2740-B984-C10BAAB33EEB}" type="slidenum">
              <a:rPr lang="en-US" altLang="en-US"/>
              <a:pPr>
                <a:defRPr/>
              </a:pPr>
              <a:t>‹#›</a:t>
            </a:fld>
            <a:endParaRPr lang="en-US" altLang="en-US"/>
          </a:p>
        </p:txBody>
      </p:sp>
    </p:spTree>
    <p:extLst>
      <p:ext uri="{BB962C8B-B14F-4D97-AF65-F5344CB8AC3E}">
        <p14:creationId xmlns:p14="http://schemas.microsoft.com/office/powerpoint/2010/main" val="1653043996"/>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614DDE5-1952-9648-8E33-4E26B42EC9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A83D900-CD0C-574C-AC44-2F0E29CF859E}"/>
              </a:ext>
            </a:extLst>
          </p:cNvPr>
          <p:cNvSpPr>
            <a:spLocks noGrp="1" noChangeArrowheads="1"/>
          </p:cNvSpPr>
          <p:nvPr>
            <p:ph type="sldNum" sz="quarter" idx="11"/>
          </p:nvPr>
        </p:nvSpPr>
        <p:spPr>
          <a:ln/>
        </p:spPr>
        <p:txBody>
          <a:bodyPr/>
          <a:lstStyle>
            <a:lvl1pPr>
              <a:defRPr/>
            </a:lvl1pPr>
          </a:lstStyle>
          <a:p>
            <a:pPr>
              <a:defRPr/>
            </a:pPr>
            <a:fld id="{17DEE3DB-297A-534A-A5D5-133E2D5C2C2A}" type="slidenum">
              <a:rPr lang="en-US" altLang="en-US"/>
              <a:pPr>
                <a:defRPr/>
              </a:pPr>
              <a:t>‹#›</a:t>
            </a:fld>
            <a:endParaRPr lang="en-US" altLang="en-US"/>
          </a:p>
        </p:txBody>
      </p:sp>
    </p:spTree>
    <p:extLst>
      <p:ext uri="{BB962C8B-B14F-4D97-AF65-F5344CB8AC3E}">
        <p14:creationId xmlns:p14="http://schemas.microsoft.com/office/powerpoint/2010/main" val="2435906913"/>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0A746A2F-388F-C94C-890A-75083B9E98C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36F134-CB4F-9443-B1CA-B5A159417CA9}"/>
              </a:ext>
            </a:extLst>
          </p:cNvPr>
          <p:cNvSpPr>
            <a:spLocks noGrp="1" noChangeArrowheads="1"/>
          </p:cNvSpPr>
          <p:nvPr>
            <p:ph type="sldNum" sz="quarter" idx="11"/>
          </p:nvPr>
        </p:nvSpPr>
        <p:spPr>
          <a:ln/>
        </p:spPr>
        <p:txBody>
          <a:bodyPr/>
          <a:lstStyle>
            <a:lvl1pPr>
              <a:defRPr/>
            </a:lvl1pPr>
          </a:lstStyle>
          <a:p>
            <a:pPr>
              <a:defRPr/>
            </a:pPr>
            <a:fld id="{F5F25E3F-126E-184B-BEEC-AE9A1C8CC283}" type="slidenum">
              <a:rPr lang="en-US" altLang="en-US"/>
              <a:pPr>
                <a:defRPr/>
              </a:pPr>
              <a:t>‹#›</a:t>
            </a:fld>
            <a:endParaRPr lang="en-US" altLang="en-US"/>
          </a:p>
        </p:txBody>
      </p:sp>
    </p:spTree>
    <p:extLst>
      <p:ext uri="{BB962C8B-B14F-4D97-AF65-F5344CB8AC3E}">
        <p14:creationId xmlns:p14="http://schemas.microsoft.com/office/powerpoint/2010/main" val="2285522016"/>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5025788-08C5-CC47-9629-6B498AD279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449D3960-A9E4-C54D-92CC-77E4BC1B1A7E}"/>
              </a:ext>
            </a:extLst>
          </p:cNvPr>
          <p:cNvSpPr>
            <a:spLocks noGrp="1" noChangeArrowheads="1"/>
          </p:cNvSpPr>
          <p:nvPr>
            <p:ph type="sldNum" sz="quarter" idx="11"/>
          </p:nvPr>
        </p:nvSpPr>
        <p:spPr>
          <a:ln/>
        </p:spPr>
        <p:txBody>
          <a:bodyPr/>
          <a:lstStyle>
            <a:lvl1pPr>
              <a:defRPr/>
            </a:lvl1pPr>
          </a:lstStyle>
          <a:p>
            <a:pPr>
              <a:defRPr/>
            </a:pPr>
            <a:fld id="{C12DB01A-E15D-C345-A06A-67203A1405BC}" type="slidenum">
              <a:rPr lang="en-US" altLang="en-US"/>
              <a:pPr>
                <a:defRPr/>
              </a:pPr>
              <a:t>‹#›</a:t>
            </a:fld>
            <a:endParaRPr lang="en-US" altLang="en-US"/>
          </a:p>
        </p:txBody>
      </p:sp>
    </p:spTree>
    <p:extLst>
      <p:ext uri="{BB962C8B-B14F-4D97-AF65-F5344CB8AC3E}">
        <p14:creationId xmlns:p14="http://schemas.microsoft.com/office/powerpoint/2010/main" val="828622479"/>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2BCC6AE-9001-A849-9412-396630E213F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C66189E-7E41-D54D-9EDB-2D53A3954EB0}"/>
              </a:ext>
            </a:extLst>
          </p:cNvPr>
          <p:cNvSpPr>
            <a:spLocks noGrp="1" noChangeArrowheads="1"/>
          </p:cNvSpPr>
          <p:nvPr>
            <p:ph type="sldNum" sz="quarter" idx="11"/>
          </p:nvPr>
        </p:nvSpPr>
        <p:spPr>
          <a:ln/>
        </p:spPr>
        <p:txBody>
          <a:bodyPr/>
          <a:lstStyle>
            <a:lvl1pPr>
              <a:defRPr/>
            </a:lvl1pPr>
          </a:lstStyle>
          <a:p>
            <a:pPr>
              <a:defRPr/>
            </a:pPr>
            <a:fld id="{577EF7B9-3689-924E-A0D5-F4E76CF412FA}" type="slidenum">
              <a:rPr lang="en-US" altLang="en-US"/>
              <a:pPr>
                <a:defRPr/>
              </a:pPr>
              <a:t>‹#›</a:t>
            </a:fld>
            <a:endParaRPr lang="en-US" altLang="en-US"/>
          </a:p>
        </p:txBody>
      </p:sp>
    </p:spTree>
    <p:extLst>
      <p:ext uri="{BB962C8B-B14F-4D97-AF65-F5344CB8AC3E}">
        <p14:creationId xmlns:p14="http://schemas.microsoft.com/office/powerpoint/2010/main" val="3175306675"/>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C15D193A-FBCD-EC4A-9D02-CC92CF814BA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653A6C64-52BC-A041-AEF5-E2574B6C431B}"/>
              </a:ext>
            </a:extLst>
          </p:cNvPr>
          <p:cNvSpPr>
            <a:spLocks noGrp="1" noChangeArrowheads="1"/>
          </p:cNvSpPr>
          <p:nvPr>
            <p:ph type="sldNum" sz="quarter" idx="11"/>
          </p:nvPr>
        </p:nvSpPr>
        <p:spPr>
          <a:ln/>
        </p:spPr>
        <p:txBody>
          <a:bodyPr/>
          <a:lstStyle>
            <a:lvl1pPr>
              <a:defRPr/>
            </a:lvl1pPr>
          </a:lstStyle>
          <a:p>
            <a:pPr>
              <a:defRPr/>
            </a:pPr>
            <a:fld id="{B3FB6CB3-D25C-CC42-8163-C217BD73210A}" type="slidenum">
              <a:rPr lang="en-US" altLang="en-US"/>
              <a:pPr>
                <a:defRPr/>
              </a:pPr>
              <a:t>‹#›</a:t>
            </a:fld>
            <a:endParaRPr lang="en-US" altLang="en-US"/>
          </a:p>
        </p:txBody>
      </p:sp>
    </p:spTree>
    <p:extLst>
      <p:ext uri="{BB962C8B-B14F-4D97-AF65-F5344CB8AC3E}">
        <p14:creationId xmlns:p14="http://schemas.microsoft.com/office/powerpoint/2010/main" val="411907606"/>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495186539"/>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64161092"/>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07356895"/>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3634429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566185124"/>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160123720"/>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183723565"/>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746490634"/>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431282783"/>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84544576"/>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152292"/>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620163177"/>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507612000"/>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032938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487208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605574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059974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399009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620569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04361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872698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4036709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745728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134117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855108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078929"/>
      </p:ext>
    </p:extLst>
  </p:cSld>
  <p:clrMapOvr>
    <a:masterClrMapping/>
  </p:clrMapOv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82944154"/>
      </p:ext>
    </p:extLst>
  </p:cSld>
  <p:clrMapOvr>
    <a:masterClrMapping/>
  </p:clrMapOv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851095283"/>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573797906"/>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337384425"/>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31818030"/>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843954772"/>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572587839"/>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69571570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163773041"/>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347346252"/>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155190156"/>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6" tIns="45714" rIns="91426" bIns="45714"/>
          <a:lstStyle/>
          <a:p>
            <a:pPr defTabSz="914263"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6" tIns="45714" rIns="91426" bIns="45714"/>
          <a:lstStyle/>
          <a:p>
            <a:pPr defTabSz="914263"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6" tIns="45714" rIns="91426" bIns="45714"/>
          <a:lstStyle/>
          <a:p>
            <a:pPr defTabSz="914263"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defTabSz="914263"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286904189"/>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5393983"/>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965613021"/>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557946918"/>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747507534"/>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479444497"/>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27634575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116171853"/>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351085890"/>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964863980"/>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753383108"/>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926733465"/>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5306555-F2CC-C64F-BE8D-26BBB7B95D60}" type="slidenum">
              <a:rPr lang="en-US"/>
              <a:pPr>
                <a:defRPr/>
              </a:pPr>
              <a:t>‹#›</a:t>
            </a:fld>
            <a:endParaRPr lang="en-US" dirty="0"/>
          </a:p>
        </p:txBody>
      </p:sp>
    </p:spTree>
    <p:extLst>
      <p:ext uri="{BB962C8B-B14F-4D97-AF65-F5344CB8AC3E}">
        <p14:creationId xmlns:p14="http://schemas.microsoft.com/office/powerpoint/2010/main" val="2865001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BC6FAE3-3DEF-A24B-B092-315182D5445F}" type="slidenum">
              <a:rPr lang="en-US"/>
              <a:pPr>
                <a:defRPr/>
              </a:pPr>
              <a:t>‹#›</a:t>
            </a:fld>
            <a:endParaRPr lang="en-US" dirty="0"/>
          </a:p>
        </p:txBody>
      </p:sp>
    </p:spTree>
    <p:extLst>
      <p:ext uri="{BB962C8B-B14F-4D97-AF65-F5344CB8AC3E}">
        <p14:creationId xmlns:p14="http://schemas.microsoft.com/office/powerpoint/2010/main" val="1080712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45A50ED-6CE6-5B43-B735-675ED8FF1A6F}" type="slidenum">
              <a:rPr lang="en-US"/>
              <a:pPr>
                <a:defRPr/>
              </a:pPr>
              <a:t>‹#›</a:t>
            </a:fld>
            <a:endParaRPr lang="en-US" dirty="0"/>
          </a:p>
        </p:txBody>
      </p:sp>
    </p:spTree>
    <p:extLst>
      <p:ext uri="{BB962C8B-B14F-4D97-AF65-F5344CB8AC3E}">
        <p14:creationId xmlns:p14="http://schemas.microsoft.com/office/powerpoint/2010/main" val="359442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395B37A-349B-9949-BEC1-C0930482488E}" type="slidenum">
              <a:rPr lang="en-US"/>
              <a:pPr>
                <a:defRPr/>
              </a:pPr>
              <a:t>‹#›</a:t>
            </a:fld>
            <a:endParaRPr lang="en-US" dirty="0"/>
          </a:p>
        </p:txBody>
      </p:sp>
    </p:spTree>
    <p:extLst>
      <p:ext uri="{BB962C8B-B14F-4D97-AF65-F5344CB8AC3E}">
        <p14:creationId xmlns:p14="http://schemas.microsoft.com/office/powerpoint/2010/main" val="420919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2B69C0D-C098-D24E-A704-930179203C00}" type="slidenum">
              <a:rPr lang="en-US"/>
              <a:pPr>
                <a:defRPr/>
              </a:pPr>
              <a:t>‹#›</a:t>
            </a:fld>
            <a:endParaRPr lang="en-US" dirty="0"/>
          </a:p>
        </p:txBody>
      </p:sp>
    </p:spTree>
    <p:extLst>
      <p:ext uri="{BB962C8B-B14F-4D97-AF65-F5344CB8AC3E}">
        <p14:creationId xmlns:p14="http://schemas.microsoft.com/office/powerpoint/2010/main" val="3094113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E7CEE1-E3AA-A849-B8BB-6C62E88AF198}" type="slidenum">
              <a:rPr lang="en-US"/>
              <a:pPr>
                <a:defRPr/>
              </a:pPr>
              <a:t>‹#›</a:t>
            </a:fld>
            <a:endParaRPr lang="en-US" dirty="0"/>
          </a:p>
        </p:txBody>
      </p:sp>
    </p:spTree>
    <p:extLst>
      <p:ext uri="{BB962C8B-B14F-4D97-AF65-F5344CB8AC3E}">
        <p14:creationId xmlns:p14="http://schemas.microsoft.com/office/powerpoint/2010/main" val="3853101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1B8B9F8-E522-5C49-89BD-B2992B66BE82}" type="slidenum">
              <a:rPr lang="en-US"/>
              <a:pPr>
                <a:defRPr/>
              </a:pPr>
              <a:t>‹#›</a:t>
            </a:fld>
            <a:endParaRPr lang="en-US" dirty="0"/>
          </a:p>
        </p:txBody>
      </p:sp>
    </p:spTree>
    <p:extLst>
      <p:ext uri="{BB962C8B-B14F-4D97-AF65-F5344CB8AC3E}">
        <p14:creationId xmlns:p14="http://schemas.microsoft.com/office/powerpoint/2010/main" val="1402553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12A00-2CFB-5E48-9956-991D477EEDD1}" type="slidenum">
              <a:rPr lang="en-US"/>
              <a:pPr>
                <a:defRPr/>
              </a:pPr>
              <a:t>‹#›</a:t>
            </a:fld>
            <a:endParaRPr lang="en-US" dirty="0"/>
          </a:p>
        </p:txBody>
      </p:sp>
    </p:spTree>
    <p:extLst>
      <p:ext uri="{BB962C8B-B14F-4D97-AF65-F5344CB8AC3E}">
        <p14:creationId xmlns:p14="http://schemas.microsoft.com/office/powerpoint/2010/main" val="400736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D80317B-DB44-CC41-A30D-D5190A913A12}" type="slidenum">
              <a:rPr lang="en-US"/>
              <a:pPr>
                <a:defRPr/>
              </a:pPr>
              <a:t>‹#›</a:t>
            </a:fld>
            <a:endParaRPr lang="en-US" dirty="0"/>
          </a:p>
        </p:txBody>
      </p:sp>
    </p:spTree>
    <p:extLst>
      <p:ext uri="{BB962C8B-B14F-4D97-AF65-F5344CB8AC3E}">
        <p14:creationId xmlns:p14="http://schemas.microsoft.com/office/powerpoint/2010/main" val="3502928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6A103DF-186A-D640-B0CE-C405EFE34A40}" type="slidenum">
              <a:rPr lang="en-US"/>
              <a:pPr>
                <a:defRPr/>
              </a:pPr>
              <a:t>‹#›</a:t>
            </a:fld>
            <a:endParaRPr lang="en-US" dirty="0"/>
          </a:p>
        </p:txBody>
      </p:sp>
    </p:spTree>
    <p:extLst>
      <p:ext uri="{BB962C8B-B14F-4D97-AF65-F5344CB8AC3E}">
        <p14:creationId xmlns:p14="http://schemas.microsoft.com/office/powerpoint/2010/main" val="4088755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9/5/18</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B94614B-A648-6E43-9E8D-5FF149397982}" type="slidenum">
              <a:rPr lang="en-US"/>
              <a:pPr>
                <a:defRPr/>
              </a:pPr>
              <a:t>‹#›</a:t>
            </a:fld>
            <a:endParaRPr lang="en-US" dirty="0"/>
          </a:p>
        </p:txBody>
      </p:sp>
    </p:spTree>
    <p:extLst>
      <p:ext uri="{BB962C8B-B14F-4D97-AF65-F5344CB8AC3E}">
        <p14:creationId xmlns:p14="http://schemas.microsoft.com/office/powerpoint/2010/main" val="160563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597791"/>
      </p:ext>
    </p:extLst>
  </p:cSld>
  <p:clrMapOvr>
    <a:masterClrMapping/>
  </p:clrMapOvr>
  <p:transition/>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997103"/>
      </p:ext>
    </p:extLst>
  </p:cSld>
  <p:clrMapOvr>
    <a:masterClrMapping/>
  </p:clrMapOvr>
  <p:transition/>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140054"/>
      </p:ext>
    </p:extLst>
  </p:cSld>
  <p:clrMapOvr>
    <a:masterClrMapping/>
  </p:clrMapOvr>
  <p:transition/>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18000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762315"/>
      </p:ext>
    </p:extLst>
  </p:cSld>
  <p:clrMapOvr>
    <a:masterClrMapping/>
  </p:clrMapOvr>
  <p:transition/>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518315"/>
      </p:ext>
    </p:extLst>
  </p:cSld>
  <p:clrMapOvr>
    <a:masterClrMapping/>
  </p:clrMapOvr>
  <p:transition/>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332085"/>
      </p:ext>
    </p:extLst>
  </p:cSld>
  <p:clrMapOvr>
    <a:masterClrMapping/>
  </p:clrMapOvr>
  <p:transition/>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665933"/>
      </p:ext>
    </p:extLst>
  </p:cSld>
  <p:clrMapOvr>
    <a:masterClrMapping/>
  </p:clrMapOvr>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093996"/>
      </p:ext>
    </p:extLst>
  </p:cSld>
  <p:clrMapOvr>
    <a:masterClrMapping/>
  </p:clrMapOvr>
  <p:transition/>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1810"/>
      </p:ext>
    </p:extLst>
  </p:cSld>
  <p:clrMapOvr>
    <a:masterClrMapping/>
  </p:clrMapOvr>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539976"/>
      </p:ext>
    </p:extLst>
  </p:cSld>
  <p:clrMapOvr>
    <a:masterClrMapping/>
  </p:clrMapOvr>
  <p:transition/>
</p:sldLayout>
</file>

<file path=ppt/slideLayouts/slideLayout9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6" tIns="45714" rIns="91426" bIns="45714"/>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6" tIns="45714" rIns="91426" bIns="45714"/>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6" tIns="45714" rIns="91426" bIns="45714"/>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915159380"/>
      </p:ext>
    </p:extLst>
  </p:cSld>
  <p:clrMapOvr>
    <a:masterClrMapping/>
  </p:clrMapOvr>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403294753"/>
      </p:ext>
    </p:extLst>
  </p:cSld>
  <p:clrMapOvr>
    <a:masterClrMapping/>
  </p:clrMapOvr>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769517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820830175"/>
      </p:ext>
    </p:extLst>
  </p:cSld>
  <p:clrMapOvr>
    <a:masterClrMapping/>
  </p:clrMapOvr>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440470597"/>
      </p:ext>
    </p:extLst>
  </p:cSld>
  <p:clrMapOvr>
    <a:masterClrMapping/>
  </p:clrMapOvr>
  <p:transition/>
</p:sldLayout>
</file>

<file path=ppt/slideLayouts/slideLayout9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28384555"/>
      </p:ext>
    </p:extLst>
  </p:cSld>
  <p:clrMapOvr>
    <a:masterClrMapping/>
  </p:clrMapOvr>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816714348"/>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624557852"/>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3094586"/>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49124255"/>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411890307"/>
      </p:ext>
    </p:extLst>
  </p:cSld>
  <p:clrMapOvr>
    <a:masterClrMapping/>
  </p:clrMapOv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05745632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theme" Target="../theme/theme3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image" Target="../media/image1.png"/><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6.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image" Target="../media/image1.png"/><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image" Target="../media/image1.png"/><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theme" Target="../theme/theme43.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image" Target="../media/image1.png"/><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4.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5.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6.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theme" Target="../theme/theme49.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slideLayout" Target="../slideLayouts/slideLayout535.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13" Type="http://schemas.openxmlformats.org/officeDocument/2006/relationships/theme" Target="../theme/theme50.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slideLayout" Target="../slideLayouts/slideLayout547.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5.xml"/><Relationship Id="rId13" Type="http://schemas.openxmlformats.org/officeDocument/2006/relationships/image" Target="../media/image1.png"/><Relationship Id="rId3" Type="http://schemas.openxmlformats.org/officeDocument/2006/relationships/slideLayout" Target="../slideLayouts/slideLayout550.xml"/><Relationship Id="rId7" Type="http://schemas.openxmlformats.org/officeDocument/2006/relationships/slideLayout" Target="../slideLayouts/slideLayout554.xml"/><Relationship Id="rId12" Type="http://schemas.openxmlformats.org/officeDocument/2006/relationships/theme" Target="../theme/theme51.xml"/><Relationship Id="rId2" Type="http://schemas.openxmlformats.org/officeDocument/2006/relationships/slideLayout" Target="../slideLayouts/slideLayout549.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5" Type="http://schemas.openxmlformats.org/officeDocument/2006/relationships/slideLayout" Target="../slideLayouts/slideLayout552.xml"/><Relationship Id="rId10" Type="http://schemas.openxmlformats.org/officeDocument/2006/relationships/slideLayout" Target="../slideLayouts/slideLayout557.xml"/><Relationship Id="rId4" Type="http://schemas.openxmlformats.org/officeDocument/2006/relationships/slideLayout" Target="../slideLayouts/slideLayout551.xml"/><Relationship Id="rId9" Type="http://schemas.openxmlformats.org/officeDocument/2006/relationships/slideLayout" Target="../slideLayouts/slideLayout55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theme" Target="../theme/theme52.xml"/><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slideLayout" Target="../slideLayouts/slideLayout570.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8.xml"/><Relationship Id="rId13" Type="http://schemas.openxmlformats.org/officeDocument/2006/relationships/theme" Target="../theme/theme53.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slideLayout" Target="../slideLayouts/slideLayout582.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0.xml"/><Relationship Id="rId13" Type="http://schemas.openxmlformats.org/officeDocument/2006/relationships/theme" Target="../theme/theme54.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slideLayout" Target="../slideLayouts/slideLayout594.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image" Target="../media/image1.png"/><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9.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image" Target="../media/image1.png"/><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0.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61.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9.xml"/><Relationship Id="rId13" Type="http://schemas.openxmlformats.org/officeDocument/2006/relationships/image" Target="../media/image1.png"/><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62.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64.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2.xml"/><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theme" Target="../theme/theme65.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3.xml"/><Relationship Id="rId13" Type="http://schemas.openxmlformats.org/officeDocument/2006/relationships/theme" Target="../theme/theme66.xml"/><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slideLayout" Target="../slideLayouts/slideLayout727.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5.xml"/><Relationship Id="rId13" Type="http://schemas.openxmlformats.org/officeDocument/2006/relationships/theme" Target="../theme/theme67.xml"/><Relationship Id="rId3" Type="http://schemas.openxmlformats.org/officeDocument/2006/relationships/slideLayout" Target="../slideLayouts/slideLayout730.xml"/><Relationship Id="rId7" Type="http://schemas.openxmlformats.org/officeDocument/2006/relationships/slideLayout" Target="../slideLayouts/slideLayout734.xml"/><Relationship Id="rId12" Type="http://schemas.openxmlformats.org/officeDocument/2006/relationships/slideLayout" Target="../slideLayouts/slideLayout739.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6" Type="http://schemas.openxmlformats.org/officeDocument/2006/relationships/slideLayout" Target="../slideLayouts/slideLayout733.xml"/><Relationship Id="rId11" Type="http://schemas.openxmlformats.org/officeDocument/2006/relationships/slideLayout" Target="../slideLayouts/slideLayout738.xml"/><Relationship Id="rId5" Type="http://schemas.openxmlformats.org/officeDocument/2006/relationships/slideLayout" Target="../slideLayouts/slideLayout732.xml"/><Relationship Id="rId10" Type="http://schemas.openxmlformats.org/officeDocument/2006/relationships/slideLayout" Target="../slideLayouts/slideLayout737.xml"/><Relationship Id="rId4" Type="http://schemas.openxmlformats.org/officeDocument/2006/relationships/slideLayout" Target="../slideLayouts/slideLayout731.xml"/><Relationship Id="rId9" Type="http://schemas.openxmlformats.org/officeDocument/2006/relationships/slideLayout" Target="../slideLayouts/slideLayout736.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7.xml"/><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68.xml"/><Relationship Id="rId2" Type="http://schemas.openxmlformats.org/officeDocument/2006/relationships/slideLayout" Target="../slideLayouts/slideLayout741.xml"/><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8.xml"/><Relationship Id="rId13" Type="http://schemas.openxmlformats.org/officeDocument/2006/relationships/image" Target="../media/image1.png"/><Relationship Id="rId3" Type="http://schemas.openxmlformats.org/officeDocument/2006/relationships/slideLayout" Target="../slideLayouts/slideLayout753.xml"/><Relationship Id="rId7" Type="http://schemas.openxmlformats.org/officeDocument/2006/relationships/slideLayout" Target="../slideLayouts/slideLayout757.xml"/><Relationship Id="rId12" Type="http://schemas.openxmlformats.org/officeDocument/2006/relationships/theme" Target="../theme/theme69.xml"/><Relationship Id="rId2" Type="http://schemas.openxmlformats.org/officeDocument/2006/relationships/slideLayout" Target="../slideLayouts/slideLayout752.xml"/><Relationship Id="rId1" Type="http://schemas.openxmlformats.org/officeDocument/2006/relationships/slideLayout" Target="../slideLayouts/slideLayout751.xml"/><Relationship Id="rId6" Type="http://schemas.openxmlformats.org/officeDocument/2006/relationships/slideLayout" Target="../slideLayouts/slideLayout756.xml"/><Relationship Id="rId11" Type="http://schemas.openxmlformats.org/officeDocument/2006/relationships/slideLayout" Target="../slideLayouts/slideLayout761.xml"/><Relationship Id="rId5" Type="http://schemas.openxmlformats.org/officeDocument/2006/relationships/slideLayout" Target="../slideLayouts/slideLayout755.xml"/><Relationship Id="rId10" Type="http://schemas.openxmlformats.org/officeDocument/2006/relationships/slideLayout" Target="../slideLayouts/slideLayout760.xml"/><Relationship Id="rId4" Type="http://schemas.openxmlformats.org/officeDocument/2006/relationships/slideLayout" Target="../slideLayouts/slideLayout754.xml"/><Relationship Id="rId9" Type="http://schemas.openxmlformats.org/officeDocument/2006/relationships/slideLayout" Target="../slideLayouts/slideLayout7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9.xml"/><Relationship Id="rId13" Type="http://schemas.openxmlformats.org/officeDocument/2006/relationships/theme" Target="../theme/theme70.xml"/><Relationship Id="rId3" Type="http://schemas.openxmlformats.org/officeDocument/2006/relationships/slideLayout" Target="../slideLayouts/slideLayout764.xml"/><Relationship Id="rId7" Type="http://schemas.openxmlformats.org/officeDocument/2006/relationships/slideLayout" Target="../slideLayouts/slideLayout768.xml"/><Relationship Id="rId12" Type="http://schemas.openxmlformats.org/officeDocument/2006/relationships/slideLayout" Target="../slideLayouts/slideLayout773.xml"/><Relationship Id="rId2" Type="http://schemas.openxmlformats.org/officeDocument/2006/relationships/slideLayout" Target="../slideLayouts/slideLayout763.xml"/><Relationship Id="rId1" Type="http://schemas.openxmlformats.org/officeDocument/2006/relationships/slideLayout" Target="../slideLayouts/slideLayout762.xml"/><Relationship Id="rId6" Type="http://schemas.openxmlformats.org/officeDocument/2006/relationships/slideLayout" Target="../slideLayouts/slideLayout767.xml"/><Relationship Id="rId11" Type="http://schemas.openxmlformats.org/officeDocument/2006/relationships/slideLayout" Target="../slideLayouts/slideLayout772.xml"/><Relationship Id="rId5" Type="http://schemas.openxmlformats.org/officeDocument/2006/relationships/slideLayout" Target="../slideLayouts/slideLayout766.xml"/><Relationship Id="rId10" Type="http://schemas.openxmlformats.org/officeDocument/2006/relationships/slideLayout" Target="../slideLayouts/slideLayout771.xml"/><Relationship Id="rId4" Type="http://schemas.openxmlformats.org/officeDocument/2006/relationships/slideLayout" Target="../slideLayouts/slideLayout765.xml"/><Relationship Id="rId9" Type="http://schemas.openxmlformats.org/officeDocument/2006/relationships/slideLayout" Target="../slideLayouts/slideLayout770.xml"/><Relationship Id="rId14" Type="http://schemas.openxmlformats.org/officeDocument/2006/relationships/image" Target="../media/image1.png"/></Relationships>
</file>

<file path=ppt/slideMasters/_rels/slideMaster71.xml.rels><?xml version="1.0" encoding="UTF-8" standalone="yes"?>
<Relationships xmlns="http://schemas.openxmlformats.org/package/2006/relationships"><Relationship Id="rId3" Type="http://schemas.openxmlformats.org/officeDocument/2006/relationships/slideLayout" Target="../slideLayouts/slideLayout776.xml"/><Relationship Id="rId7" Type="http://schemas.openxmlformats.org/officeDocument/2006/relationships/theme" Target="../theme/theme71.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5" Type="http://schemas.openxmlformats.org/officeDocument/2006/relationships/slideLayout" Target="../slideLayouts/slideLayout778.xml"/><Relationship Id="rId4" Type="http://schemas.openxmlformats.org/officeDocument/2006/relationships/slideLayout" Target="../slideLayouts/slideLayout777.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7.xml"/><Relationship Id="rId3" Type="http://schemas.openxmlformats.org/officeDocument/2006/relationships/slideLayout" Target="../slideLayouts/slideLayout782.xml"/><Relationship Id="rId7" Type="http://schemas.openxmlformats.org/officeDocument/2006/relationships/slideLayout" Target="../slideLayouts/slideLayout786.xml"/><Relationship Id="rId12" Type="http://schemas.openxmlformats.org/officeDocument/2006/relationships/theme" Target="../theme/theme72.xml"/><Relationship Id="rId2" Type="http://schemas.openxmlformats.org/officeDocument/2006/relationships/slideLayout" Target="../slideLayouts/slideLayout781.xml"/><Relationship Id="rId1" Type="http://schemas.openxmlformats.org/officeDocument/2006/relationships/slideLayout" Target="../slideLayouts/slideLayout780.xml"/><Relationship Id="rId6" Type="http://schemas.openxmlformats.org/officeDocument/2006/relationships/slideLayout" Target="../slideLayouts/slideLayout785.xml"/><Relationship Id="rId11" Type="http://schemas.openxmlformats.org/officeDocument/2006/relationships/slideLayout" Target="../slideLayouts/slideLayout790.xml"/><Relationship Id="rId5" Type="http://schemas.openxmlformats.org/officeDocument/2006/relationships/slideLayout" Target="../slideLayouts/slideLayout784.xml"/><Relationship Id="rId10" Type="http://schemas.openxmlformats.org/officeDocument/2006/relationships/slideLayout" Target="../slideLayouts/slideLayout789.xml"/><Relationship Id="rId4" Type="http://schemas.openxmlformats.org/officeDocument/2006/relationships/slideLayout" Target="../slideLayouts/slideLayout783.xml"/><Relationship Id="rId9" Type="http://schemas.openxmlformats.org/officeDocument/2006/relationships/slideLayout" Target="../slideLayouts/slideLayout788.xml"/></Relationships>
</file>

<file path=ppt/slideMasters/_rels/slideMaster73.xml.rels><?xml version="1.0" encoding="UTF-8" standalone="yes"?>
<Relationships xmlns="http://schemas.openxmlformats.org/package/2006/relationships"><Relationship Id="rId8" Type="http://schemas.openxmlformats.org/officeDocument/2006/relationships/theme" Target="../theme/theme73.xml"/><Relationship Id="rId3" Type="http://schemas.openxmlformats.org/officeDocument/2006/relationships/slideLayout" Target="../slideLayouts/slideLayout793.xml"/><Relationship Id="rId7" Type="http://schemas.openxmlformats.org/officeDocument/2006/relationships/slideLayout" Target="../slideLayouts/slideLayout797.xml"/><Relationship Id="rId2" Type="http://schemas.openxmlformats.org/officeDocument/2006/relationships/slideLayout" Target="../slideLayouts/slideLayout792.xml"/><Relationship Id="rId1" Type="http://schemas.openxmlformats.org/officeDocument/2006/relationships/slideLayout" Target="../slideLayouts/slideLayout791.xml"/><Relationship Id="rId6" Type="http://schemas.openxmlformats.org/officeDocument/2006/relationships/slideLayout" Target="../slideLayouts/slideLayout796.xml"/><Relationship Id="rId5" Type="http://schemas.openxmlformats.org/officeDocument/2006/relationships/slideLayout" Target="../slideLayouts/slideLayout795.xml"/><Relationship Id="rId4" Type="http://schemas.openxmlformats.org/officeDocument/2006/relationships/slideLayout" Target="../slideLayouts/slideLayout794.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5.xml"/><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theme" Target="../theme/theme74.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6.xml"/><Relationship Id="rId3" Type="http://schemas.openxmlformats.org/officeDocument/2006/relationships/slideLayout" Target="../slideLayouts/slideLayout811.xml"/><Relationship Id="rId7" Type="http://schemas.openxmlformats.org/officeDocument/2006/relationships/slideLayout" Target="../slideLayouts/slideLayout815.xml"/><Relationship Id="rId12" Type="http://schemas.openxmlformats.org/officeDocument/2006/relationships/theme" Target="../theme/theme75.xml"/><Relationship Id="rId2" Type="http://schemas.openxmlformats.org/officeDocument/2006/relationships/slideLayout" Target="../slideLayouts/slideLayout810.xml"/><Relationship Id="rId1" Type="http://schemas.openxmlformats.org/officeDocument/2006/relationships/slideLayout" Target="../slideLayouts/slideLayout809.xml"/><Relationship Id="rId6" Type="http://schemas.openxmlformats.org/officeDocument/2006/relationships/slideLayout" Target="../slideLayouts/slideLayout814.xml"/><Relationship Id="rId11" Type="http://schemas.openxmlformats.org/officeDocument/2006/relationships/slideLayout" Target="../slideLayouts/slideLayout819.xml"/><Relationship Id="rId5" Type="http://schemas.openxmlformats.org/officeDocument/2006/relationships/slideLayout" Target="../slideLayouts/slideLayout813.xml"/><Relationship Id="rId10" Type="http://schemas.openxmlformats.org/officeDocument/2006/relationships/slideLayout" Target="../slideLayouts/slideLayout818.xml"/><Relationship Id="rId4" Type="http://schemas.openxmlformats.org/officeDocument/2006/relationships/slideLayout" Target="../slideLayouts/slideLayout812.xml"/><Relationship Id="rId9" Type="http://schemas.openxmlformats.org/officeDocument/2006/relationships/slideLayout" Target="../slideLayouts/slideLayout817.xml"/></Relationships>
</file>

<file path=ppt/slideMasters/_rels/slideMaster76.xml.rels><?xml version="1.0" encoding="UTF-8" standalone="yes"?>
<Relationships xmlns="http://schemas.openxmlformats.org/package/2006/relationships"><Relationship Id="rId3" Type="http://schemas.openxmlformats.org/officeDocument/2006/relationships/theme" Target="../theme/theme76.xml"/><Relationship Id="rId2" Type="http://schemas.openxmlformats.org/officeDocument/2006/relationships/slideLayout" Target="../slideLayouts/slideLayout821.xml"/><Relationship Id="rId1" Type="http://schemas.openxmlformats.org/officeDocument/2006/relationships/slideLayout" Target="../slideLayouts/slideLayout820.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29.xml"/><Relationship Id="rId13" Type="http://schemas.openxmlformats.org/officeDocument/2006/relationships/theme" Target="../theme/theme77.xml"/><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slideLayout" Target="../slideLayouts/slideLayout833.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41.xml"/><Relationship Id="rId13" Type="http://schemas.openxmlformats.org/officeDocument/2006/relationships/theme" Target="../theme/theme78.xml"/><Relationship Id="rId3" Type="http://schemas.openxmlformats.org/officeDocument/2006/relationships/slideLayout" Target="../slideLayouts/slideLayout836.xml"/><Relationship Id="rId7" Type="http://schemas.openxmlformats.org/officeDocument/2006/relationships/slideLayout" Target="../slideLayouts/slideLayout840.xml"/><Relationship Id="rId12" Type="http://schemas.openxmlformats.org/officeDocument/2006/relationships/slideLayout" Target="../slideLayouts/slideLayout845.xml"/><Relationship Id="rId2" Type="http://schemas.openxmlformats.org/officeDocument/2006/relationships/slideLayout" Target="../slideLayouts/slideLayout835.xml"/><Relationship Id="rId1" Type="http://schemas.openxmlformats.org/officeDocument/2006/relationships/slideLayout" Target="../slideLayouts/slideLayout834.xml"/><Relationship Id="rId6" Type="http://schemas.openxmlformats.org/officeDocument/2006/relationships/slideLayout" Target="../slideLayouts/slideLayout839.xml"/><Relationship Id="rId11" Type="http://schemas.openxmlformats.org/officeDocument/2006/relationships/slideLayout" Target="../slideLayouts/slideLayout844.xml"/><Relationship Id="rId5" Type="http://schemas.openxmlformats.org/officeDocument/2006/relationships/slideLayout" Target="../slideLayouts/slideLayout838.xml"/><Relationship Id="rId10" Type="http://schemas.openxmlformats.org/officeDocument/2006/relationships/slideLayout" Target="../slideLayouts/slideLayout843.xml"/><Relationship Id="rId4" Type="http://schemas.openxmlformats.org/officeDocument/2006/relationships/slideLayout" Target="../slideLayouts/slideLayout837.xml"/><Relationship Id="rId9" Type="http://schemas.openxmlformats.org/officeDocument/2006/relationships/slideLayout" Target="../slideLayouts/slideLayout842.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53.xml"/><Relationship Id="rId13" Type="http://schemas.openxmlformats.org/officeDocument/2006/relationships/slideLayout" Target="../slideLayouts/slideLayout858.xml"/><Relationship Id="rId3" Type="http://schemas.openxmlformats.org/officeDocument/2006/relationships/slideLayout" Target="../slideLayouts/slideLayout848.xml"/><Relationship Id="rId7" Type="http://schemas.openxmlformats.org/officeDocument/2006/relationships/slideLayout" Target="../slideLayouts/slideLayout852.xml"/><Relationship Id="rId12" Type="http://schemas.openxmlformats.org/officeDocument/2006/relationships/slideLayout" Target="../slideLayouts/slideLayout857.xml"/><Relationship Id="rId2" Type="http://schemas.openxmlformats.org/officeDocument/2006/relationships/slideLayout" Target="../slideLayouts/slideLayout847.xml"/><Relationship Id="rId1" Type="http://schemas.openxmlformats.org/officeDocument/2006/relationships/slideLayout" Target="../slideLayouts/slideLayout846.xml"/><Relationship Id="rId6" Type="http://schemas.openxmlformats.org/officeDocument/2006/relationships/slideLayout" Target="../slideLayouts/slideLayout851.xml"/><Relationship Id="rId11" Type="http://schemas.openxmlformats.org/officeDocument/2006/relationships/slideLayout" Target="../slideLayouts/slideLayout856.xml"/><Relationship Id="rId5" Type="http://schemas.openxmlformats.org/officeDocument/2006/relationships/slideLayout" Target="../slideLayouts/slideLayout850.xml"/><Relationship Id="rId15" Type="http://schemas.openxmlformats.org/officeDocument/2006/relationships/image" Target="../media/image8.png"/><Relationship Id="rId10" Type="http://schemas.openxmlformats.org/officeDocument/2006/relationships/slideLayout" Target="../slideLayouts/slideLayout855.xml"/><Relationship Id="rId4" Type="http://schemas.openxmlformats.org/officeDocument/2006/relationships/slideLayout" Target="../slideLayouts/slideLayout849.xml"/><Relationship Id="rId9" Type="http://schemas.openxmlformats.org/officeDocument/2006/relationships/slideLayout" Target="../slideLayouts/slideLayout854.xml"/><Relationship Id="rId14"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66.xml"/><Relationship Id="rId13" Type="http://schemas.openxmlformats.org/officeDocument/2006/relationships/theme" Target="../theme/theme80.xml"/><Relationship Id="rId3" Type="http://schemas.openxmlformats.org/officeDocument/2006/relationships/slideLayout" Target="../slideLayouts/slideLayout861.xml"/><Relationship Id="rId7" Type="http://schemas.openxmlformats.org/officeDocument/2006/relationships/slideLayout" Target="../slideLayouts/slideLayout865.xml"/><Relationship Id="rId12" Type="http://schemas.openxmlformats.org/officeDocument/2006/relationships/slideLayout" Target="../slideLayouts/slideLayout870.xml"/><Relationship Id="rId2" Type="http://schemas.openxmlformats.org/officeDocument/2006/relationships/slideLayout" Target="../slideLayouts/slideLayout860.xml"/><Relationship Id="rId1" Type="http://schemas.openxmlformats.org/officeDocument/2006/relationships/slideLayout" Target="../slideLayouts/slideLayout859.xml"/><Relationship Id="rId6" Type="http://schemas.openxmlformats.org/officeDocument/2006/relationships/slideLayout" Target="../slideLayouts/slideLayout864.xml"/><Relationship Id="rId11" Type="http://schemas.openxmlformats.org/officeDocument/2006/relationships/slideLayout" Target="../slideLayouts/slideLayout869.xml"/><Relationship Id="rId5" Type="http://schemas.openxmlformats.org/officeDocument/2006/relationships/slideLayout" Target="../slideLayouts/slideLayout863.xml"/><Relationship Id="rId10" Type="http://schemas.openxmlformats.org/officeDocument/2006/relationships/slideLayout" Target="../slideLayouts/slideLayout868.xml"/><Relationship Id="rId4" Type="http://schemas.openxmlformats.org/officeDocument/2006/relationships/slideLayout" Target="../slideLayouts/slideLayout862.xml"/><Relationship Id="rId9" Type="http://schemas.openxmlformats.org/officeDocument/2006/relationships/slideLayout" Target="../slideLayouts/slideLayout867.xml"/><Relationship Id="rId14" Type="http://schemas.openxmlformats.org/officeDocument/2006/relationships/image" Target="../media/image1.png"/></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78.xml"/><Relationship Id="rId13" Type="http://schemas.openxmlformats.org/officeDocument/2006/relationships/theme" Target="../theme/theme81.xml"/><Relationship Id="rId3" Type="http://schemas.openxmlformats.org/officeDocument/2006/relationships/slideLayout" Target="../slideLayouts/slideLayout873.xml"/><Relationship Id="rId7" Type="http://schemas.openxmlformats.org/officeDocument/2006/relationships/slideLayout" Target="../slideLayouts/slideLayout877.xml"/><Relationship Id="rId12" Type="http://schemas.openxmlformats.org/officeDocument/2006/relationships/slideLayout" Target="../slideLayouts/slideLayout882.xml"/><Relationship Id="rId2" Type="http://schemas.openxmlformats.org/officeDocument/2006/relationships/slideLayout" Target="../slideLayouts/slideLayout872.xml"/><Relationship Id="rId1" Type="http://schemas.openxmlformats.org/officeDocument/2006/relationships/slideLayout" Target="../slideLayouts/slideLayout871.xml"/><Relationship Id="rId6" Type="http://schemas.openxmlformats.org/officeDocument/2006/relationships/slideLayout" Target="../slideLayouts/slideLayout876.xml"/><Relationship Id="rId11" Type="http://schemas.openxmlformats.org/officeDocument/2006/relationships/slideLayout" Target="../slideLayouts/slideLayout881.xml"/><Relationship Id="rId5" Type="http://schemas.openxmlformats.org/officeDocument/2006/relationships/slideLayout" Target="../slideLayouts/slideLayout875.xml"/><Relationship Id="rId10" Type="http://schemas.openxmlformats.org/officeDocument/2006/relationships/slideLayout" Target="../slideLayouts/slideLayout880.xml"/><Relationship Id="rId4" Type="http://schemas.openxmlformats.org/officeDocument/2006/relationships/slideLayout" Target="../slideLayouts/slideLayout874.xml"/><Relationship Id="rId9" Type="http://schemas.openxmlformats.org/officeDocument/2006/relationships/slideLayout" Target="../slideLayouts/slideLayout879.xml"/><Relationship Id="rId14" Type="http://schemas.openxmlformats.org/officeDocument/2006/relationships/image" Target="../media/image1.png"/></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90.xml"/><Relationship Id="rId13" Type="http://schemas.openxmlformats.org/officeDocument/2006/relationships/theme" Target="../theme/theme82.xml"/><Relationship Id="rId3" Type="http://schemas.openxmlformats.org/officeDocument/2006/relationships/slideLayout" Target="../slideLayouts/slideLayout885.xml"/><Relationship Id="rId7" Type="http://schemas.openxmlformats.org/officeDocument/2006/relationships/slideLayout" Target="../slideLayouts/slideLayout889.xml"/><Relationship Id="rId12" Type="http://schemas.openxmlformats.org/officeDocument/2006/relationships/slideLayout" Target="../slideLayouts/slideLayout894.xml"/><Relationship Id="rId2" Type="http://schemas.openxmlformats.org/officeDocument/2006/relationships/slideLayout" Target="../slideLayouts/slideLayout884.xml"/><Relationship Id="rId1" Type="http://schemas.openxmlformats.org/officeDocument/2006/relationships/slideLayout" Target="../slideLayouts/slideLayout883.xml"/><Relationship Id="rId6" Type="http://schemas.openxmlformats.org/officeDocument/2006/relationships/slideLayout" Target="../slideLayouts/slideLayout888.xml"/><Relationship Id="rId11" Type="http://schemas.openxmlformats.org/officeDocument/2006/relationships/slideLayout" Target="../slideLayouts/slideLayout893.xml"/><Relationship Id="rId5" Type="http://schemas.openxmlformats.org/officeDocument/2006/relationships/slideLayout" Target="../slideLayouts/slideLayout887.xml"/><Relationship Id="rId10" Type="http://schemas.openxmlformats.org/officeDocument/2006/relationships/slideLayout" Target="../slideLayouts/slideLayout892.xml"/><Relationship Id="rId4" Type="http://schemas.openxmlformats.org/officeDocument/2006/relationships/slideLayout" Target="../slideLayouts/slideLayout886.xml"/><Relationship Id="rId9" Type="http://schemas.openxmlformats.org/officeDocument/2006/relationships/slideLayout" Target="../slideLayouts/slideLayout891.xml"/><Relationship Id="rId14" Type="http://schemas.openxmlformats.org/officeDocument/2006/relationships/image" Target="../media/image1.png"/></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02.xml"/><Relationship Id="rId3" Type="http://schemas.openxmlformats.org/officeDocument/2006/relationships/slideLayout" Target="../slideLayouts/slideLayout897.xml"/><Relationship Id="rId7" Type="http://schemas.openxmlformats.org/officeDocument/2006/relationships/slideLayout" Target="../slideLayouts/slideLayout901.xml"/><Relationship Id="rId12" Type="http://schemas.openxmlformats.org/officeDocument/2006/relationships/theme" Target="../theme/theme83.xml"/><Relationship Id="rId2" Type="http://schemas.openxmlformats.org/officeDocument/2006/relationships/slideLayout" Target="../slideLayouts/slideLayout896.xml"/><Relationship Id="rId1" Type="http://schemas.openxmlformats.org/officeDocument/2006/relationships/slideLayout" Target="../slideLayouts/slideLayout895.xml"/><Relationship Id="rId6" Type="http://schemas.openxmlformats.org/officeDocument/2006/relationships/slideLayout" Target="../slideLayouts/slideLayout900.xml"/><Relationship Id="rId11" Type="http://schemas.openxmlformats.org/officeDocument/2006/relationships/slideLayout" Target="../slideLayouts/slideLayout905.xml"/><Relationship Id="rId5" Type="http://schemas.openxmlformats.org/officeDocument/2006/relationships/slideLayout" Target="../slideLayouts/slideLayout899.xml"/><Relationship Id="rId10" Type="http://schemas.openxmlformats.org/officeDocument/2006/relationships/slideLayout" Target="../slideLayouts/slideLayout904.xml"/><Relationship Id="rId4" Type="http://schemas.openxmlformats.org/officeDocument/2006/relationships/slideLayout" Target="../slideLayouts/slideLayout898.xml"/><Relationship Id="rId9" Type="http://schemas.openxmlformats.org/officeDocument/2006/relationships/slideLayout" Target="../slideLayouts/slideLayout903.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13.xml"/><Relationship Id="rId3" Type="http://schemas.openxmlformats.org/officeDocument/2006/relationships/slideLayout" Target="../slideLayouts/slideLayout908.xml"/><Relationship Id="rId7" Type="http://schemas.openxmlformats.org/officeDocument/2006/relationships/slideLayout" Target="../slideLayouts/slideLayout912.xml"/><Relationship Id="rId12" Type="http://schemas.openxmlformats.org/officeDocument/2006/relationships/theme" Target="../theme/theme84.xml"/><Relationship Id="rId2" Type="http://schemas.openxmlformats.org/officeDocument/2006/relationships/slideLayout" Target="../slideLayouts/slideLayout907.xml"/><Relationship Id="rId1" Type="http://schemas.openxmlformats.org/officeDocument/2006/relationships/slideLayout" Target="../slideLayouts/slideLayout906.xml"/><Relationship Id="rId6" Type="http://schemas.openxmlformats.org/officeDocument/2006/relationships/slideLayout" Target="../slideLayouts/slideLayout911.xml"/><Relationship Id="rId11" Type="http://schemas.openxmlformats.org/officeDocument/2006/relationships/slideLayout" Target="../slideLayouts/slideLayout916.xml"/><Relationship Id="rId5" Type="http://schemas.openxmlformats.org/officeDocument/2006/relationships/slideLayout" Target="../slideLayouts/slideLayout910.xml"/><Relationship Id="rId10" Type="http://schemas.openxmlformats.org/officeDocument/2006/relationships/slideLayout" Target="../slideLayouts/slideLayout915.xml"/><Relationship Id="rId4" Type="http://schemas.openxmlformats.org/officeDocument/2006/relationships/slideLayout" Target="../slideLayouts/slideLayout909.xml"/><Relationship Id="rId9" Type="http://schemas.openxmlformats.org/officeDocument/2006/relationships/slideLayout" Target="../slideLayouts/slideLayout914.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24.xml"/><Relationship Id="rId13" Type="http://schemas.openxmlformats.org/officeDocument/2006/relationships/theme" Target="../theme/theme85.xml"/><Relationship Id="rId3" Type="http://schemas.openxmlformats.org/officeDocument/2006/relationships/slideLayout" Target="../slideLayouts/slideLayout919.xml"/><Relationship Id="rId7" Type="http://schemas.openxmlformats.org/officeDocument/2006/relationships/slideLayout" Target="../slideLayouts/slideLayout923.xml"/><Relationship Id="rId12" Type="http://schemas.openxmlformats.org/officeDocument/2006/relationships/slideLayout" Target="../slideLayouts/slideLayout928.xml"/><Relationship Id="rId2" Type="http://schemas.openxmlformats.org/officeDocument/2006/relationships/slideLayout" Target="../slideLayouts/slideLayout918.xml"/><Relationship Id="rId1" Type="http://schemas.openxmlformats.org/officeDocument/2006/relationships/slideLayout" Target="../slideLayouts/slideLayout917.xml"/><Relationship Id="rId6" Type="http://schemas.openxmlformats.org/officeDocument/2006/relationships/slideLayout" Target="../slideLayouts/slideLayout922.xml"/><Relationship Id="rId11" Type="http://schemas.openxmlformats.org/officeDocument/2006/relationships/slideLayout" Target="../slideLayouts/slideLayout927.xml"/><Relationship Id="rId5" Type="http://schemas.openxmlformats.org/officeDocument/2006/relationships/slideLayout" Target="../slideLayouts/slideLayout921.xml"/><Relationship Id="rId10" Type="http://schemas.openxmlformats.org/officeDocument/2006/relationships/slideLayout" Target="../slideLayouts/slideLayout926.xml"/><Relationship Id="rId4" Type="http://schemas.openxmlformats.org/officeDocument/2006/relationships/slideLayout" Target="../slideLayouts/slideLayout920.xml"/><Relationship Id="rId9" Type="http://schemas.openxmlformats.org/officeDocument/2006/relationships/slideLayout" Target="../slideLayouts/slideLayout925.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2018. 9. 5.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9/5/18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9/5/18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79788953"/>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64001"/>
      </p:ext>
    </p:extLst>
  </p:cSld>
  <p:clrMap bg1="lt1" tx1="dk1" bg2="lt2" tx2="dk2" accent1="accent1" accent2="accent2" accent3="accent3" accent4="accent4" accent5="accent5" accent6="accent6" hlink="hlink" folHlink="folHlink"/>
  <p:sldLayoutIdLst>
    <p:sldLayoutId id="2147487756" r:id="rId1"/>
    <p:sldLayoutId id="2147487757" r:id="rId2"/>
    <p:sldLayoutId id="2147487758" r:id="rId3"/>
    <p:sldLayoutId id="2147487759" r:id="rId4"/>
    <p:sldLayoutId id="2147487760" r:id="rId5"/>
    <p:sldLayoutId id="2147487761" r:id="rId6"/>
    <p:sldLayoutId id="2147487762" r:id="rId7"/>
    <p:sldLayoutId id="2147487763" r:id="rId8"/>
    <p:sldLayoutId id="2147487764" r:id="rId9"/>
    <p:sldLayoutId id="2147487765" r:id="rId10"/>
    <p:sldLayoutId id="21474877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4332147"/>
      </p:ext>
    </p:extLst>
  </p:cSld>
  <p:clrMap bg1="lt1" tx1="dk1" bg2="lt2" tx2="dk2" accent1="accent1" accent2="accent2" accent3="accent3" accent4="accent4" accent5="accent5" accent6="accent6" hlink="hlink" folHlink="folHlink"/>
  <p:sldLayoutIdLst>
    <p:sldLayoutId id="2147487768" r:id="rId1"/>
    <p:sldLayoutId id="2147487769" r:id="rId2"/>
    <p:sldLayoutId id="2147487770" r:id="rId3"/>
    <p:sldLayoutId id="2147487771" r:id="rId4"/>
    <p:sldLayoutId id="2147487772" r:id="rId5"/>
    <p:sldLayoutId id="2147487773" r:id="rId6"/>
    <p:sldLayoutId id="2147487774" r:id="rId7"/>
    <p:sldLayoutId id="2147487775" r:id="rId8"/>
    <p:sldLayoutId id="2147487776" r:id="rId9"/>
    <p:sldLayoutId id="2147487777" r:id="rId10"/>
    <p:sldLayoutId id="21474877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90129"/>
      </p:ext>
    </p:extLst>
  </p:cSld>
  <p:clrMap bg1="lt1" tx1="dk1" bg2="lt2" tx2="dk2" accent1="accent1" accent2="accent2" accent3="accent3" accent4="accent4" accent5="accent5" accent6="accent6" hlink="hlink" folHlink="folHlink"/>
  <p:sldLayoutIdLst>
    <p:sldLayoutId id="2147487792" r:id="rId1"/>
    <p:sldLayoutId id="2147487793" r:id="rId2"/>
    <p:sldLayoutId id="2147487794" r:id="rId3"/>
    <p:sldLayoutId id="2147487795" r:id="rId4"/>
    <p:sldLayoutId id="2147487796" r:id="rId5"/>
    <p:sldLayoutId id="2147487797" r:id="rId6"/>
    <p:sldLayoutId id="2147487798" r:id="rId7"/>
    <p:sldLayoutId id="2147487799" r:id="rId8"/>
    <p:sldLayoutId id="2147487800" r:id="rId9"/>
    <p:sldLayoutId id="2147487801" r:id="rId10"/>
    <p:sldLayoutId id="214748780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42111834"/>
      </p:ext>
    </p:extLst>
  </p:cSld>
  <p:clrMap bg1="lt1" tx1="dk1" bg2="lt2" tx2="dk2" accent1="accent1" accent2="accent2" accent3="accent3" accent4="accent4" accent5="accent5" accent6="accent6" hlink="hlink" folHlink="folHlink"/>
  <p:sldLayoutIdLst>
    <p:sldLayoutId id="2147488051" r:id="rId1"/>
    <p:sldLayoutId id="2147488052" r:id="rId2"/>
    <p:sldLayoutId id="2147488053" r:id="rId3"/>
    <p:sldLayoutId id="2147488054" r:id="rId4"/>
    <p:sldLayoutId id="2147488055" r:id="rId5"/>
    <p:sldLayoutId id="2147488056" r:id="rId6"/>
    <p:sldLayoutId id="2147488057" r:id="rId7"/>
    <p:sldLayoutId id="2147488058" r:id="rId8"/>
    <p:sldLayoutId id="2147488059" r:id="rId9"/>
    <p:sldLayoutId id="2147488060" r:id="rId10"/>
    <p:sldLayoutId id="2147488061" r:id="rId11"/>
    <p:sldLayoutId id="214748806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878423446"/>
      </p:ext>
    </p:extLst>
  </p:cSld>
  <p:clrMap bg1="lt1" tx1="dk1" bg2="lt2" tx2="dk2" accent1="accent1" accent2="accent2" accent3="accent3" accent4="accent4" accent5="accent5" accent6="accent6" hlink="hlink" folHlink="folHlink"/>
  <p:sldLayoutIdLst>
    <p:sldLayoutId id="2147488064" r:id="rId1"/>
    <p:sldLayoutId id="2147488065" r:id="rId2"/>
    <p:sldLayoutId id="2147488066" r:id="rId3"/>
    <p:sldLayoutId id="2147488067" r:id="rId4"/>
    <p:sldLayoutId id="2147488068" r:id="rId5"/>
    <p:sldLayoutId id="2147488069" r:id="rId6"/>
    <p:sldLayoutId id="2147488070" r:id="rId7"/>
    <p:sldLayoutId id="2147488071" r:id="rId8"/>
    <p:sldLayoutId id="2147488072" r:id="rId9"/>
    <p:sldLayoutId id="2147488073" r:id="rId10"/>
    <p:sldLayoutId id="2147488074" r:id="rId11"/>
    <p:sldLayoutId id="214748807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92129211"/>
      </p:ext>
    </p:extLst>
  </p:cSld>
  <p:clrMap bg1="lt1" tx1="dk1" bg2="lt2" tx2="dk2" accent1="accent1" accent2="accent2" accent3="accent3" accent4="accent4" accent5="accent5" accent6="accent6" hlink="hlink" folHlink="folHlink"/>
  <p:sldLayoutIdLst>
    <p:sldLayoutId id="2147488089" r:id="rId1"/>
    <p:sldLayoutId id="2147488090" r:id="rId2"/>
    <p:sldLayoutId id="2147488091" r:id="rId3"/>
    <p:sldLayoutId id="2147488092" r:id="rId4"/>
    <p:sldLayoutId id="2147488093" r:id="rId5"/>
    <p:sldLayoutId id="2147488094" r:id="rId6"/>
    <p:sldLayoutId id="2147488095" r:id="rId7"/>
    <p:sldLayoutId id="2147488096" r:id="rId8"/>
    <p:sldLayoutId id="2147488097" r:id="rId9"/>
    <p:sldLayoutId id="2147488098" r:id="rId10"/>
    <p:sldLayoutId id="2147488099" r:id="rId11"/>
    <p:sldLayoutId id="214748810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741370012"/>
      </p:ext>
    </p:extLst>
  </p:cSld>
  <p:clrMap bg1="lt1" tx1="dk1" bg2="lt2" tx2="dk2" accent1="accent1" accent2="accent2" accent3="accent3" accent4="accent4" accent5="accent5" accent6="accent6" hlink="hlink" folHlink="folHlink"/>
  <p:sldLayoutIdLst>
    <p:sldLayoutId id="2147488102" r:id="rId1"/>
    <p:sldLayoutId id="2147488103" r:id="rId2"/>
    <p:sldLayoutId id="2147488104" r:id="rId3"/>
    <p:sldLayoutId id="2147488105" r:id="rId4"/>
    <p:sldLayoutId id="2147488106" r:id="rId5"/>
    <p:sldLayoutId id="2147488107" r:id="rId6"/>
    <p:sldLayoutId id="2147488108" r:id="rId7"/>
    <p:sldLayoutId id="2147488109" r:id="rId8"/>
    <p:sldLayoutId id="2147488110" r:id="rId9"/>
    <p:sldLayoutId id="2147488111" r:id="rId10"/>
    <p:sldLayoutId id="2147488112" r:id="rId11"/>
    <p:sldLayoutId id="214748811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94989613"/>
      </p:ext>
    </p:extLst>
  </p:cSld>
  <p:clrMap bg1="lt1" tx1="dk1" bg2="lt2" tx2="dk2" accent1="accent1" accent2="accent2" accent3="accent3" accent4="accent4" accent5="accent5" accent6="accent6" hlink="hlink" folHlink="folHlink"/>
  <p:sldLayoutIdLst>
    <p:sldLayoutId id="2147488115" r:id="rId1"/>
    <p:sldLayoutId id="2147488116" r:id="rId2"/>
    <p:sldLayoutId id="2147488117" r:id="rId3"/>
    <p:sldLayoutId id="2147488118" r:id="rId4"/>
    <p:sldLayoutId id="2147488119" r:id="rId5"/>
    <p:sldLayoutId id="2147488120" r:id="rId6"/>
    <p:sldLayoutId id="2147488121" r:id="rId7"/>
    <p:sldLayoutId id="2147488122" r:id="rId8"/>
    <p:sldLayoutId id="2147488123" r:id="rId9"/>
    <p:sldLayoutId id="2147488124" r:id="rId10"/>
    <p:sldLayoutId id="2147488125" r:id="rId11"/>
    <p:sldLayoutId id="21474881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81852700"/>
      </p:ext>
    </p:extLst>
  </p:cSld>
  <p:clrMap bg1="lt1" tx1="dk1" bg2="lt2" tx2="dk2" accent1="accent1" accent2="accent2" accent3="accent3" accent4="accent4" accent5="accent5" accent6="accent6" hlink="hlink" folHlink="folHlink"/>
  <p:sldLayoutIdLst>
    <p:sldLayoutId id="2147488128" r:id="rId1"/>
    <p:sldLayoutId id="2147488129" r:id="rId2"/>
    <p:sldLayoutId id="2147488130" r:id="rId3"/>
    <p:sldLayoutId id="2147488131" r:id="rId4"/>
    <p:sldLayoutId id="2147488132" r:id="rId5"/>
    <p:sldLayoutId id="2147488133" r:id="rId6"/>
    <p:sldLayoutId id="2147488134" r:id="rId7"/>
    <p:sldLayoutId id="2147488135" r:id="rId8"/>
    <p:sldLayoutId id="2147488136" r:id="rId9"/>
    <p:sldLayoutId id="2147488137" r:id="rId10"/>
    <p:sldLayoutId id="2147488138"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4035824772"/>
      </p:ext>
    </p:extLst>
  </p:cSld>
  <p:clrMap bg1="lt1" tx1="dk1" bg2="lt2" tx2="dk2" accent1="accent1" accent2="accent2" accent3="accent3" accent4="accent4" accent5="accent5" accent6="accent6" hlink="hlink" folHlink="folHlink"/>
  <p:sldLayoutIdLst>
    <p:sldLayoutId id="2147488153" r:id="rId1"/>
    <p:sldLayoutId id="2147488154" r:id="rId2"/>
    <p:sldLayoutId id="2147488155" r:id="rId3"/>
    <p:sldLayoutId id="2147488156" r:id="rId4"/>
    <p:sldLayoutId id="2147488157" r:id="rId5"/>
    <p:sldLayoutId id="2147488158" r:id="rId6"/>
    <p:sldLayoutId id="2147488159" r:id="rId7"/>
    <p:sldLayoutId id="2147488160" r:id="rId8"/>
    <p:sldLayoutId id="2147488161" r:id="rId9"/>
    <p:sldLayoutId id="2147488162" r:id="rId10"/>
    <p:sldLayoutId id="21474881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Tree>
    <p:extLst>
      <p:ext uri="{BB962C8B-B14F-4D97-AF65-F5344CB8AC3E}">
        <p14:creationId xmlns:p14="http://schemas.microsoft.com/office/powerpoint/2010/main" val="4254399577"/>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2695229678"/>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 id="21474882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098556464"/>
      </p:ext>
    </p:extLst>
  </p:cSld>
  <p:clrMap bg1="lt1" tx1="dk1" bg2="lt2" tx2="dk2" accent1="accent1" accent2="accent2" accent3="accent3" accent4="accent4" accent5="accent5" accent6="accent6" hlink="hlink" folHlink="folHlink"/>
  <p:sldLayoutIdLst>
    <p:sldLayoutId id="2147488242" r:id="rId1"/>
    <p:sldLayoutId id="2147488243" r:id="rId2"/>
    <p:sldLayoutId id="2147488244" r:id="rId3"/>
    <p:sldLayoutId id="2147488245" r:id="rId4"/>
    <p:sldLayoutId id="2147488246" r:id="rId5"/>
    <p:sldLayoutId id="2147488247" r:id="rId6"/>
    <p:sldLayoutId id="2147488248" r:id="rId7"/>
    <p:sldLayoutId id="2147488249" r:id="rId8"/>
    <p:sldLayoutId id="2147488250" r:id="rId9"/>
    <p:sldLayoutId id="2147488251" r:id="rId10"/>
    <p:sldLayoutId id="21474882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12376025"/>
      </p:ext>
    </p:extLst>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ＭＳ Ｐゴシック" charset="0"/>
                <a:cs typeface="ＭＳ Ｐゴシック" charset="0"/>
              </a:rPr>
              <a:pPr eaLnBrk="1" fontAlgn="auto" hangingPunct="1">
                <a:spcBef>
                  <a:spcPts val="0"/>
                </a:spcBef>
                <a:spcAft>
                  <a:spcPts val="0"/>
                </a:spcAft>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591475840"/>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eaLnBrk="1" fontAlgn="auto" hangingPunct="1">
              <a:spcBef>
                <a:spcPts val="0"/>
              </a:spcBef>
              <a:spcAft>
                <a:spcPts val="0"/>
              </a:spcAft>
            </a:pPr>
            <a:fld id="{6F400BD0-49BF-48FC-8114-37C1D4F5AB3D}" type="slidenum">
              <a:rPr lang="en-US" altLang="en-US">
                <a:solidFill>
                  <a:srgbClr val="000000"/>
                </a:solidFill>
                <a:ea typeface=""/>
              </a:rPr>
              <a:pPr defTabSz="914259"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182727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EBE9CF4-FEF8-6C4E-93E0-DBB5FD807A09}" type="slidenum">
              <a:rPr lang="en-US" smtClean="0">
                <a:solidFill>
                  <a:srgbClr val="000000">
                    <a:tint val="75000"/>
                  </a:srgbClr>
                </a:solidFill>
                <a:latin typeface="Tahoma"/>
                <a:ea typeface=""/>
              </a:rPr>
              <a:pPr defTabSz="457200" eaLnBrk="1" fontAlgn="auto" hangingPunct="1">
                <a:spcBef>
                  <a:spcPts val="0"/>
                </a:spcBef>
                <a:spcAft>
                  <a:spcPts val="0"/>
                </a:spcAft>
              </a:pPr>
              <a:t>‹#›</a:t>
            </a:fld>
            <a:endParaRPr lang="en-US">
              <a:solidFill>
                <a:srgbClr val="000000">
                  <a:tint val="75000"/>
                </a:srgbClr>
              </a:solidFill>
              <a:latin typeface="Tahoma"/>
              <a:ea typeface=""/>
            </a:endParaRPr>
          </a:p>
        </p:txBody>
      </p:sp>
    </p:spTree>
    <p:extLst>
      <p:ext uri="{BB962C8B-B14F-4D97-AF65-F5344CB8AC3E}">
        <p14:creationId xmlns:p14="http://schemas.microsoft.com/office/powerpoint/2010/main" val="3275704331"/>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200">
          <a:solidFill>
            <a:schemeClr val="tx1"/>
          </a:solidFill>
          <a:latin typeface="Perpetua"/>
          <a:ea typeface="+mn-ea"/>
          <a:cs typeface="Perpetua"/>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800">
          <a:solidFill>
            <a:schemeClr val="tx1"/>
          </a:solidFill>
          <a:latin typeface="Perpetua"/>
          <a:cs typeface="Perpetu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800">
          <a:solidFill>
            <a:schemeClr val="tx1"/>
          </a:solidFill>
          <a:latin typeface="Perpetua"/>
          <a:cs typeface="Perpetu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400">
          <a:solidFill>
            <a:schemeClr val="tx1"/>
          </a:solidFill>
          <a:latin typeface="Perpetua"/>
          <a:cs typeface="Perpetu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Perpetua"/>
          <a:cs typeface="Perpetu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eaLnBrk="1" fontAlgn="auto" hangingPunct="1">
              <a:spcBef>
                <a:spcPts val="0"/>
              </a:spcBef>
              <a:spcAft>
                <a:spcPts val="0"/>
              </a:spcAft>
            </a:pPr>
            <a:fld id="{6F400BD0-49BF-48FC-8114-37C1D4F5AB3D}" type="slidenum">
              <a:rPr lang="en-US" altLang="en-US" smtClean="0">
                <a:solidFill>
                  <a:srgbClr val="000000"/>
                </a:solidFill>
                <a:ea typeface=""/>
              </a:rPr>
              <a:pPr defTabSz="914165"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2650846847"/>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954713066"/>
      </p:ext>
    </p:extLst>
  </p:cSld>
  <p:clrMap bg1="lt1" tx1="dk1" bg2="lt2" tx2="dk2" accent1="accent1" accent2="accent2" accent3="accent3" accent4="accent4" accent5="accent5" accent6="accent6" hlink="hlink" folHlink="folHlink"/>
  <p:sldLayoutIdLst>
    <p:sldLayoutId id="2147488380" r:id="rId1"/>
    <p:sldLayoutId id="2147488381" r:id="rId2"/>
    <p:sldLayoutId id="2147488382" r:id="rId3"/>
    <p:sldLayoutId id="2147488383" r:id="rId4"/>
    <p:sldLayoutId id="2147488384" r:id="rId5"/>
    <p:sldLayoutId id="2147488385" r:id="rId6"/>
    <p:sldLayoutId id="2147488386" r:id="rId7"/>
    <p:sldLayoutId id="2147488387" r:id="rId8"/>
    <p:sldLayoutId id="2147488388" r:id="rId9"/>
    <p:sldLayoutId id="2147488389" r:id="rId10"/>
    <p:sldLayoutId id="2147488390"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76313748"/>
      </p:ext>
    </p:extLst>
  </p:cSld>
  <p:clrMap bg1="lt1" tx1="dk1" bg2="lt2" tx2="dk2" accent1="accent1" accent2="accent2" accent3="accent3" accent4="accent4" accent5="accent5" accent6="accent6" hlink="hlink" folHlink="folHlink"/>
  <p:sldLayoutIdLst>
    <p:sldLayoutId id="2147488487" r:id="rId1"/>
    <p:sldLayoutId id="2147488488" r:id="rId2"/>
    <p:sldLayoutId id="2147488489" r:id="rId3"/>
    <p:sldLayoutId id="2147488490" r:id="rId4"/>
    <p:sldLayoutId id="2147488491" r:id="rId5"/>
    <p:sldLayoutId id="2147488492" r:id="rId6"/>
    <p:sldLayoutId id="2147488493" r:id="rId7"/>
    <p:sldLayoutId id="2147488494" r:id="rId8"/>
    <p:sldLayoutId id="2147488495" r:id="rId9"/>
    <p:sldLayoutId id="2147488496" r:id="rId10"/>
    <p:sldLayoutId id="2147488497" r:id="rId11"/>
    <p:sldLayoutId id="214748849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13023667"/>
      </p:ext>
    </p:extLst>
  </p:cSld>
  <p:clrMap bg1="lt1" tx1="dk1" bg2="lt2" tx2="dk2" accent1="accent1" accent2="accent2" accent3="accent3" accent4="accent4" accent5="accent5" accent6="accent6" hlink="hlink" folHlink="folHlink"/>
  <p:sldLayoutIdLst>
    <p:sldLayoutId id="2147488500" r:id="rId1"/>
    <p:sldLayoutId id="2147488501" r:id="rId2"/>
    <p:sldLayoutId id="2147488502" r:id="rId3"/>
    <p:sldLayoutId id="2147488503" r:id="rId4"/>
    <p:sldLayoutId id="2147488504" r:id="rId5"/>
    <p:sldLayoutId id="2147488505" r:id="rId6"/>
    <p:sldLayoutId id="2147488506" r:id="rId7"/>
    <p:sldLayoutId id="2147488507" r:id="rId8"/>
    <p:sldLayoutId id="2147488508" r:id="rId9"/>
    <p:sldLayoutId id="2147488509" r:id="rId10"/>
    <p:sldLayoutId id="2147488510" r:id="rId11"/>
    <p:sldLayoutId id="214748851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9943817"/>
      </p:ext>
    </p:extLst>
  </p:cSld>
  <p:clrMap bg1="lt1" tx1="dk1" bg2="lt2" tx2="dk2" accent1="accent1" accent2="accent2" accent3="accent3" accent4="accent4" accent5="accent5" accent6="accent6" hlink="hlink" folHlink="folHlink"/>
  <p:sldLayoutIdLst>
    <p:sldLayoutId id="2147488513" r:id="rId1"/>
    <p:sldLayoutId id="2147488514" r:id="rId2"/>
    <p:sldLayoutId id="2147488515" r:id="rId3"/>
    <p:sldLayoutId id="2147488516" r:id="rId4"/>
    <p:sldLayoutId id="2147488517" r:id="rId5"/>
    <p:sldLayoutId id="2147488518" r:id="rId6"/>
    <p:sldLayoutId id="2147488519" r:id="rId7"/>
    <p:sldLayoutId id="2147488520" r:id="rId8"/>
    <p:sldLayoutId id="2147488521" r:id="rId9"/>
    <p:sldLayoutId id="2147488522" r:id="rId10"/>
    <p:sldLayoutId id="214748852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0001896"/>
      </p:ext>
    </p:extLst>
  </p:cSld>
  <p:clrMap bg1="lt1" tx1="dk1" bg2="lt2" tx2="dk2" accent1="accent1" accent2="accent2" accent3="accent3" accent4="accent4" accent5="accent5" accent6="accent6" hlink="hlink" folHlink="folHlink"/>
  <p:sldLayoutIdLst>
    <p:sldLayoutId id="2147488525" r:id="rId1"/>
    <p:sldLayoutId id="2147488526" r:id="rId2"/>
    <p:sldLayoutId id="2147488527" r:id="rId3"/>
    <p:sldLayoutId id="2147488528" r:id="rId4"/>
    <p:sldLayoutId id="2147488529" r:id="rId5"/>
    <p:sldLayoutId id="2147488530" r:id="rId6"/>
    <p:sldLayoutId id="2147488531" r:id="rId7"/>
    <p:sldLayoutId id="2147488532" r:id="rId8"/>
    <p:sldLayoutId id="2147488533" r:id="rId9"/>
    <p:sldLayoutId id="2147488534" r:id="rId10"/>
    <p:sldLayoutId id="21474885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6309946"/>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03907"/>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9/5/18</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715327677"/>
      </p:ext>
    </p:extLst>
  </p:cSld>
  <p:clrMap bg1="lt1" tx1="dk1" bg2="lt2" tx2="dk2" accent1="accent1" accent2="accent2" accent3="accent3" accent4="accent4" accent5="accent5" accent6="accent6" hlink="hlink" folHlink="folHlink"/>
  <p:sldLayoutIdLst>
    <p:sldLayoutId id="2147488581" r:id="rId1"/>
    <p:sldLayoutId id="2147488582" r:id="rId2"/>
    <p:sldLayoutId id="2147488583" r:id="rId3"/>
    <p:sldLayoutId id="2147488584" r:id="rId4"/>
    <p:sldLayoutId id="2147488585" r:id="rId5"/>
    <p:sldLayoutId id="2147488586" r:id="rId6"/>
    <p:sldLayoutId id="2147488587" r:id="rId7"/>
    <p:sldLayoutId id="2147488588" r:id="rId8"/>
    <p:sldLayoutId id="2147488589" r:id="rId9"/>
    <p:sldLayoutId id="2147488590" r:id="rId10"/>
    <p:sldLayoutId id="2147488591"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282778"/>
      </p:ext>
    </p:extLst>
  </p:cSld>
  <p:clrMap bg1="lt1" tx1="dk1" bg2="lt2" tx2="dk2" accent1="accent1" accent2="accent2" accent3="accent3" accent4="accent4" accent5="accent5" accent6="accent6" hlink="hlink" folHlink="folHlink"/>
  <p:sldLayoutIdLst>
    <p:sldLayoutId id="2147488593" r:id="rId1"/>
    <p:sldLayoutId id="2147488594" r:id="rId2"/>
    <p:sldLayoutId id="2147488595" r:id="rId3"/>
    <p:sldLayoutId id="2147488596" r:id="rId4"/>
    <p:sldLayoutId id="2147488597" r:id="rId5"/>
    <p:sldLayoutId id="2147488598" r:id="rId6"/>
    <p:sldLayoutId id="214748859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696C65B-3C59-4ED5-9C7F-730621DD0788}" type="datetime1">
              <a:rPr lang="en-US" smtClean="0">
                <a:solidFill>
                  <a:prstClr val="black">
                    <a:tint val="75000"/>
                  </a:prstClr>
                </a:solidFill>
              </a:rPr>
              <a:pPr>
                <a:defRPr/>
              </a:pPr>
              <a:t>9/5/18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2004244"/>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9/5/18</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160758783"/>
      </p:ext>
    </p:extLst>
  </p:cSld>
  <p:clrMap bg1="lt1" tx1="dk1" bg2="lt2" tx2="dk2" accent1="accent1" accent2="accent2" accent3="accent3" accent4="accent4" accent5="accent5" accent6="accent6" hlink="hlink" folHlink="folHlink"/>
  <p:sldLayoutIdLst>
    <p:sldLayoutId id="2147488613" r:id="rId1"/>
    <p:sldLayoutId id="2147488614" r:id="rId2"/>
    <p:sldLayoutId id="2147488615" r:id="rId3"/>
    <p:sldLayoutId id="2147488616" r:id="rId4"/>
    <p:sldLayoutId id="2147488617" r:id="rId5"/>
    <p:sldLayoutId id="2147488618" r:id="rId6"/>
    <p:sldLayoutId id="2147488619" r:id="rId7"/>
    <p:sldLayoutId id="2147488620" r:id="rId8"/>
    <p:sldLayoutId id="2147488621" r:id="rId9"/>
    <p:sldLayoutId id="2147488622" r:id="rId10"/>
    <p:sldLayoutId id="2147488623"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217381"/>
      </p:ext>
    </p:extLst>
  </p:cSld>
  <p:clrMap bg1="lt1" tx1="dk1" bg2="lt2" tx2="dk2" accent1="accent1" accent2="accent2" accent3="accent3" accent4="accent4" accent5="accent5" accent6="accent6" hlink="hlink" folHlink="folHlink"/>
  <p:sldLayoutIdLst>
    <p:sldLayoutId id="2147488625" r:id="rId1"/>
    <p:sldLayoutId id="21474886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4161304568"/>
      </p:ext>
    </p:extLst>
  </p:cSld>
  <p:clrMap bg1="lt1" tx1="dk1" bg2="lt2" tx2="dk2" accent1="accent1" accent2="accent2" accent3="accent3" accent4="accent4" accent5="accent5" accent6="accent6" hlink="hlink" folHlink="folHlink"/>
  <p:sldLayoutIdLst>
    <p:sldLayoutId id="2147488628" r:id="rId1"/>
    <p:sldLayoutId id="2147488629" r:id="rId2"/>
    <p:sldLayoutId id="2147488630" r:id="rId3"/>
    <p:sldLayoutId id="2147488631" r:id="rId4"/>
    <p:sldLayoutId id="2147488632" r:id="rId5"/>
    <p:sldLayoutId id="2147488633" r:id="rId6"/>
    <p:sldLayoutId id="2147488634" r:id="rId7"/>
    <p:sldLayoutId id="2147488635" r:id="rId8"/>
    <p:sldLayoutId id="2147488636" r:id="rId9"/>
    <p:sldLayoutId id="2147488637" r:id="rId10"/>
    <p:sldLayoutId id="2147488638" r:id="rId11"/>
    <p:sldLayoutId id="214748863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A6E66D7-25D4-7942-B252-BA546C3B21A4}"/>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7688104E-355A-0841-9C8A-BC5C807F3E7F}"/>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CB1F67F-9389-B845-BE4D-86338D00CBD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161D14C-ACB8-624E-A9FB-35755CC4919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36333DC9-A31B-394B-9F22-29AF69020209}" type="slidenum">
              <a:rPr lang="en-US" altLang="en-US"/>
              <a:pPr>
                <a:defRPr/>
              </a:pPr>
              <a:t>‹#›</a:t>
            </a:fld>
            <a:endParaRPr lang="en-US" altLang="en-US"/>
          </a:p>
        </p:txBody>
      </p:sp>
      <p:sp>
        <p:nvSpPr>
          <p:cNvPr id="1030" name="Line 1032">
            <a:extLst>
              <a:ext uri="{FF2B5EF4-FFF2-40B4-BE49-F238E27FC236}">
                <a16:creationId xmlns:a16="http://schemas.microsoft.com/office/drawing/2014/main" id="{AD8B9E45-F535-BE4F-97AF-C937D395C8D5}"/>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B542CF70-40CF-ED4B-A03B-09D83FB2007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03956713"/>
      </p:ext>
    </p:extLst>
  </p:cSld>
  <p:clrMap bg1="lt1" tx1="dk1" bg2="lt2" tx2="dk2" accent1="accent1" accent2="accent2" accent3="accent3" accent4="accent4" accent5="accent5" accent6="accent6" hlink="hlink" folHlink="folHlink"/>
  <p:sldLayoutIdLst>
    <p:sldLayoutId id="2147488641" r:id="rId1"/>
    <p:sldLayoutId id="2147488642" r:id="rId2"/>
    <p:sldLayoutId id="2147488643" r:id="rId3"/>
    <p:sldLayoutId id="2147488644" r:id="rId4"/>
    <p:sldLayoutId id="2147488645" r:id="rId5"/>
    <p:sldLayoutId id="2147488646" r:id="rId6"/>
    <p:sldLayoutId id="2147488647" r:id="rId7"/>
    <p:sldLayoutId id="2147488648" r:id="rId8"/>
    <p:sldLayoutId id="2147488649" r:id="rId9"/>
    <p:sldLayoutId id="2147488650" r:id="rId10"/>
    <p:sldLayoutId id="2147488651" r:id="rId11"/>
    <p:sldLayoutId id="214748865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8482553"/>
      </p:ext>
    </p:extLst>
  </p:cSld>
  <p:clrMap bg1="lt1" tx1="dk1" bg2="lt2" tx2="dk2" accent1="accent1" accent2="accent2" accent3="accent3" accent4="accent4" accent5="accent5" accent6="accent6" hlink="hlink" folHlink="folHlink"/>
  <p:sldLayoutIdLst>
    <p:sldLayoutId id="2147488654" r:id="rId1"/>
    <p:sldLayoutId id="2147488655" r:id="rId2"/>
    <p:sldLayoutId id="2147488656" r:id="rId3"/>
    <p:sldLayoutId id="2147488657" r:id="rId4"/>
    <p:sldLayoutId id="2147488658" r:id="rId5"/>
    <p:sldLayoutId id="2147488659" r:id="rId6"/>
    <p:sldLayoutId id="2147488660" r:id="rId7"/>
    <p:sldLayoutId id="2147488661" r:id="rId8"/>
    <p:sldLayoutId id="2147488662" r:id="rId9"/>
    <p:sldLayoutId id="2147488663" r:id="rId10"/>
    <p:sldLayoutId id="2147488664" r:id="rId11"/>
    <p:sldLayoutId id="2147488665" r:id="rId12"/>
    <p:sldLayoutId id="2147488666"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992173835"/>
      </p:ext>
    </p:extLst>
  </p:cSld>
  <p:clrMap bg1="lt1" tx1="dk1" bg2="lt2" tx2="dk2" accent1="accent1" accent2="accent2" accent3="accent3" accent4="accent4" accent5="accent5" accent6="accent6" hlink="hlink" folHlink="folHlink"/>
  <p:sldLayoutIdLst>
    <p:sldLayoutId id="2147488668" r:id="rId1"/>
    <p:sldLayoutId id="2147488669" r:id="rId2"/>
    <p:sldLayoutId id="2147488670" r:id="rId3"/>
    <p:sldLayoutId id="2147488671" r:id="rId4"/>
    <p:sldLayoutId id="2147488672" r:id="rId5"/>
    <p:sldLayoutId id="2147488673" r:id="rId6"/>
    <p:sldLayoutId id="2147488674" r:id="rId7"/>
    <p:sldLayoutId id="2147488675" r:id="rId8"/>
    <p:sldLayoutId id="2147488676" r:id="rId9"/>
    <p:sldLayoutId id="2147488677" r:id="rId10"/>
    <p:sldLayoutId id="2147488678" r:id="rId11"/>
    <p:sldLayoutId id="2147488679"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A7361BF2-EEC8-BD44-B1FF-0E6EA04503FC}"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52023423"/>
      </p:ext>
    </p:extLst>
  </p:cSld>
  <p:clrMap bg1="lt1" tx1="dk1" bg2="lt2" tx2="dk2" accent1="accent1" accent2="accent2" accent3="accent3" accent4="accent4" accent5="accent5" accent6="accent6" hlink="hlink" folHlink="folHlink"/>
  <p:sldLayoutIdLst>
    <p:sldLayoutId id="2147488681" r:id="rId1"/>
    <p:sldLayoutId id="2147488682" r:id="rId2"/>
    <p:sldLayoutId id="2147488683" r:id="rId3"/>
    <p:sldLayoutId id="2147488684" r:id="rId4"/>
    <p:sldLayoutId id="2147488685" r:id="rId5"/>
    <p:sldLayoutId id="2147488686" r:id="rId6"/>
    <p:sldLayoutId id="2147488687" r:id="rId7"/>
    <p:sldLayoutId id="2147488688" r:id="rId8"/>
    <p:sldLayoutId id="2147488689" r:id="rId9"/>
    <p:sldLayoutId id="2147488690" r:id="rId10"/>
    <p:sldLayoutId id="2147488691" r:id="rId11"/>
    <p:sldLayoutId id="214748869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defRPr>
            </a:lvl1pPr>
          </a:lstStyle>
          <a:p>
            <a:pPr defTabSz="914263" eaLnBrk="1" hangingPunct="1"/>
            <a:fld id="{A7361BF2-EEC8-BD44-B1FF-0E6EA04503FC}" type="slidenum">
              <a:rPr lang="en-US" smtClean="0">
                <a:ea typeface="ＭＳ Ｐゴシック" charset="0"/>
                <a:cs typeface="Arial" charset="0"/>
              </a:rPr>
              <a:pPr defTabSz="914263"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lIns="91426" tIns="45714" rIns="91426" bIns="45714"/>
          <a:lstStyle/>
          <a:p>
            <a:pPr defTabSz="914263"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lIns="91426" tIns="45714" rIns="91426" bIns="45714"/>
          <a:lstStyle/>
          <a:p>
            <a:pPr defTabSz="914263" eaLnBrk="1" hangingPunct="1">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99269614"/>
      </p:ext>
    </p:extLst>
  </p:cSld>
  <p:clrMap bg1="lt1" tx1="dk1" bg2="lt2" tx2="dk2" accent1="accent1" accent2="accent2" accent3="accent3" accent4="accent4" accent5="accent5" accent6="accent6" hlink="hlink" folHlink="folHlink"/>
  <p:sldLayoutIdLst>
    <p:sldLayoutId id="2147488694" r:id="rId1"/>
    <p:sldLayoutId id="2147488695" r:id="rId2"/>
    <p:sldLayoutId id="2147488696" r:id="rId3"/>
    <p:sldLayoutId id="2147488697" r:id="rId4"/>
    <p:sldLayoutId id="2147488698" r:id="rId5"/>
    <p:sldLayoutId id="2147488699" r:id="rId6"/>
    <p:sldLayoutId id="2147488700" r:id="rId7"/>
    <p:sldLayoutId id="2147488701" r:id="rId8"/>
    <p:sldLayoutId id="2147488702" r:id="rId9"/>
    <p:sldLayoutId id="2147488703" r:id="rId10"/>
    <p:sldLayoutId id="2147488704" r:id="rId11"/>
    <p:sldLayoutId id="214748870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11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smtClean="0">
                <a:solidFill>
                  <a:prstClr val="black">
                    <a:tint val="75000"/>
                  </a:prstClr>
                </a:solidFill>
                <a:latin typeface="Calibri"/>
                <a:ea typeface="+mn-ea"/>
                <a:cs typeface="+mn-cs"/>
              </a:defRPr>
            </a:lvl1pPr>
          </a:lstStyle>
          <a:p>
            <a:pPr eaLnBrk="1" hangingPunct="1">
              <a:defRPr/>
            </a:pPr>
            <a:fld id="{62C72F09-E23C-A646-8AD0-A73867D7467F}" type="datetimeFigureOut">
              <a:rPr lang="en-US"/>
              <a:pPr eaLnBrk="1" hangingPunct="1">
                <a:defRPr/>
              </a:pPr>
              <a:t>9/5/18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dirty="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smtClean="0">
                <a:solidFill>
                  <a:prstClr val="black">
                    <a:tint val="75000"/>
                  </a:prstClr>
                </a:solidFill>
                <a:latin typeface="Calibri"/>
                <a:ea typeface="+mn-ea"/>
                <a:cs typeface="+mn-cs"/>
              </a:defRPr>
            </a:lvl1pPr>
          </a:lstStyle>
          <a:p>
            <a:pPr eaLnBrk="1" hangingPunct="1">
              <a:defRPr/>
            </a:pPr>
            <a:fld id="{96270DDF-6723-684A-BEEB-D0DA23586764}" type="slidenum">
              <a:rPr lang="en-US"/>
              <a:pPr eaLnBrk="1" hangingPunct="1">
                <a:defRPr/>
              </a:pPr>
              <a:t>‹#›</a:t>
            </a:fld>
            <a:endParaRPr lang="en-US" dirty="0"/>
          </a:p>
        </p:txBody>
      </p:sp>
    </p:spTree>
    <p:extLst>
      <p:ext uri="{BB962C8B-B14F-4D97-AF65-F5344CB8AC3E}">
        <p14:creationId xmlns:p14="http://schemas.microsoft.com/office/powerpoint/2010/main" val="165621890"/>
      </p:ext>
    </p:extLst>
  </p:cSld>
  <p:clrMap bg1="lt1" tx1="dk1" bg2="lt2" tx2="dk2" accent1="accent1" accent2="accent2" accent3="accent3" accent4="accent4" accent5="accent5" accent6="accent6" hlink="hlink" folHlink="folHlink"/>
  <p:sldLayoutIdLst>
    <p:sldLayoutId id="2147488707" r:id="rId1"/>
    <p:sldLayoutId id="2147488708" r:id="rId2"/>
    <p:sldLayoutId id="2147488709" r:id="rId3"/>
    <p:sldLayoutId id="2147488710" r:id="rId4"/>
    <p:sldLayoutId id="2147488711" r:id="rId5"/>
    <p:sldLayoutId id="2147488712" r:id="rId6"/>
    <p:sldLayoutId id="2147488713" r:id="rId7"/>
    <p:sldLayoutId id="2147488714" r:id="rId8"/>
    <p:sldLayoutId id="2147488715" r:id="rId9"/>
    <p:sldLayoutId id="2147488716" r:id="rId10"/>
    <p:sldLayoutId id="21474887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dirty="0">
              <a:solidFill>
                <a:srgbClr val="000000"/>
              </a:solidFill>
              <a:ea typeface=""/>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3945303988"/>
      </p:ext>
    </p:extLst>
  </p:cSld>
  <p:clrMap bg1="lt1" tx1="dk1" bg2="lt2" tx2="dk2" accent1="accent1" accent2="accent2" accent3="accent3" accent4="accent4" accent5="accent5" accent6="accent6" hlink="hlink" folHlink="folHlink"/>
  <p:sldLayoutIdLst>
    <p:sldLayoutId id="2147488719" r:id="rId1"/>
    <p:sldLayoutId id="2147488720" r:id="rId2"/>
    <p:sldLayoutId id="2147488721" r:id="rId3"/>
    <p:sldLayoutId id="2147488722" r:id="rId4"/>
    <p:sldLayoutId id="2147488723" r:id="rId5"/>
    <p:sldLayoutId id="2147488724" r:id="rId6"/>
    <p:sldLayoutId id="2147488725" r:id="rId7"/>
    <p:sldLayoutId id="2147488726" r:id="rId8"/>
    <p:sldLayoutId id="2147488727" r:id="rId9"/>
    <p:sldLayoutId id="2147488728" r:id="rId10"/>
    <p:sldLayoutId id="214748872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lIns="91426" tIns="45714" rIns="91426" bIns="45714"/>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lIns="91426" tIns="45714" rIns="91426" bIns="45714"/>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63450761"/>
      </p:ext>
    </p:extLst>
  </p:cSld>
  <p:clrMap bg1="lt1" tx1="dk1" bg2="lt2" tx2="dk2" accent1="accent1" accent2="accent2" accent3="accent3" accent4="accent4" accent5="accent5" accent6="accent6" hlink="hlink" folHlink="folHlink"/>
  <p:sldLayoutIdLst>
    <p:sldLayoutId id="2147488731" r:id="rId1"/>
    <p:sldLayoutId id="2147488732" r:id="rId2"/>
    <p:sldLayoutId id="2147488733" r:id="rId3"/>
    <p:sldLayoutId id="2147488734" r:id="rId4"/>
    <p:sldLayoutId id="2147488735" r:id="rId5"/>
    <p:sldLayoutId id="2147488736" r:id="rId6"/>
    <p:sldLayoutId id="2147488737" r:id="rId7"/>
    <p:sldLayoutId id="2147488738" r:id="rId8"/>
    <p:sldLayoutId id="2147488739" r:id="rId9"/>
    <p:sldLayoutId id="2147488740" r:id="rId10"/>
    <p:sldLayoutId id="2147488741" r:id="rId11"/>
    <p:sldLayoutId id="214748874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omutlu@gmail.com" TargetMode="Externa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tiff"/><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0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101.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02.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4.xml"/></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8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0.xml"/></Relationships>
</file>

<file path=ppt/slides/_rels/slide105.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104.jpeg"/><Relationship Id="rId1" Type="http://schemas.openxmlformats.org/officeDocument/2006/relationships/slideLayout" Target="../slideLayouts/slideLayout260.xml"/><Relationship Id="rId4" Type="http://schemas.openxmlformats.org/officeDocument/2006/relationships/image" Target="../media/image10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49.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49.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35.emf"/><Relationship Id="rId2" Type="http://schemas.openxmlformats.org/officeDocument/2006/relationships/slideLayout" Target="../slideLayouts/slideLayout6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36.emf"/></Relationships>
</file>

<file path=ppt/slides/_rels/slide11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49.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4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1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0.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109.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110.emf"/><Relationship Id="rId1" Type="http://schemas.openxmlformats.org/officeDocument/2006/relationships/slideLayout" Target="../slideLayouts/slideLayout260.xml"/></Relationships>
</file>

<file path=ppt/slides/_rels/slide118.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11.png"/></Relationships>
</file>

<file path=ppt/slides/_rels/slide11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3D-NAND-flash-lifetime-early-retention-loss-and-process-variation_sigmetrics18-talk.pdf" TargetMode="External"/><Relationship Id="rId2" Type="http://schemas.openxmlformats.org/officeDocument/2006/relationships/hyperlink" Target="https://people.inf.ethz.ch/omutlu/pub/3D-NAND-flash-lifetime-early-retention-loss-and-process-variation_sigmetrics18_pomacs18-twocolumn.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3D-NAND-flash-lifetime-early-retention-loss-and-process-variation_sigmetrics18-talk.pptx" TargetMode="External"/><Relationship Id="rId5" Type="http://schemas.openxmlformats.org/officeDocument/2006/relationships/hyperlink" Target="https://people.inf.ethz.ch/omutlu/pub/3D-NAND-flash-lifetime-early-retention-loss-and-process-variation_sigmetrics18_pomacs18.pdf" TargetMode="External"/><Relationship Id="rId4" Type="http://schemas.openxmlformats.org/officeDocument/2006/relationships/hyperlink" Target="https://people.inf.ethz.ch/omutlu/pub/3D-NAND-flash-lifetime-early-retention-loss-and-process-variation_sigmetrics18-abstract.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39.png"/><Relationship Id="rId1" Type="http://schemas.openxmlformats.org/officeDocument/2006/relationships/slideLayout" Target="../slideLayouts/slideLayout260.xml"/></Relationships>
</file>

<file path=ppt/slides/_rels/slide120.xml.rels><?xml version="1.0" encoding="UTF-8" standalone="yes"?>
<Relationships xmlns="http://schemas.openxmlformats.org/package/2006/relationships"><Relationship Id="rId2" Type="http://schemas.openxmlformats.org/officeDocument/2006/relationships/hyperlink" Target="http://proceedingsoftheieee.ieee.org/" TargetMode="External"/><Relationship Id="rId1" Type="http://schemas.openxmlformats.org/officeDocument/2006/relationships/slideLayout" Target="../slideLayouts/slideLayout26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277.xml"/><Relationship Id="rId4" Type="http://schemas.openxmlformats.org/officeDocument/2006/relationships/image" Target="../media/image113.jpeg"/></Relationships>
</file>

<file path=ppt/slides/_rels/slide12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5.emf"/><Relationship Id="rId2" Type="http://schemas.openxmlformats.org/officeDocument/2006/relationships/slideLayout" Target="../slideLayouts/slideLayout61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8.jpeg"/><Relationship Id="rId10" Type="http://schemas.openxmlformats.org/officeDocument/2006/relationships/image" Target="../media/image40.jpeg"/><Relationship Id="rId4" Type="http://schemas.openxmlformats.org/officeDocument/2006/relationships/image" Target="../media/image37.png"/><Relationship Id="rId9" Type="http://schemas.openxmlformats.org/officeDocument/2006/relationships/image" Target="../media/image36.emf"/></Relationships>
</file>

<file path=ppt/slides/_rels/slide13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7.png"/><Relationship Id="rId1" Type="http://schemas.openxmlformats.org/officeDocument/2006/relationships/slideLayout" Target="../slideLayouts/slideLayout260.xml"/></Relationships>
</file>

<file path=ppt/slides/_rels/slide1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7.png"/><Relationship Id="rId1" Type="http://schemas.openxmlformats.org/officeDocument/2006/relationships/slideLayout" Target="../slideLayouts/slideLayout260.xml"/><Relationship Id="rId6" Type="http://schemas.openxmlformats.org/officeDocument/2006/relationships/image" Target="../media/image118.tiff"/><Relationship Id="rId5" Type="http://schemas.openxmlformats.org/officeDocument/2006/relationships/image" Target="../media/image13.jpeg"/><Relationship Id="rId4" Type="http://schemas.openxmlformats.org/officeDocument/2006/relationships/image" Target="../media/image17.png"/></Relationships>
</file>

<file path=ppt/slides/_rels/slide1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60.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60.xml"/></Relationships>
</file>

<file path=ppt/slides/_rels/slide139.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572.xml"/><Relationship Id="rId5" Type="http://schemas.openxmlformats.org/officeDocument/2006/relationships/image" Target="../media/image120.tiff"/><Relationship Id="rId4" Type="http://schemas.openxmlformats.org/officeDocument/2006/relationships/hyperlink" Target="https://people.inf.ethz.ch/omutlu/pub/mutlu_hpca03_talk.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9.xml"/><Relationship Id="rId1" Type="http://schemas.openxmlformats.org/officeDocument/2006/relationships/slideLayout" Target="../slideLayouts/slideLayout629.xml"/><Relationship Id="rId5" Type="http://schemas.openxmlformats.org/officeDocument/2006/relationships/hyperlink" Target="http://mrfast.sourceforge.net/" TargetMode="External"/><Relationship Id="rId4" Type="http://schemas.openxmlformats.org/officeDocument/2006/relationships/image" Target="../media/image42.tiff"/></Relationships>
</file>

<file path=ppt/slides/_rels/slide140.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560.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56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4.png"/><Relationship Id="rId1" Type="http://schemas.openxmlformats.org/officeDocument/2006/relationships/slideLayout" Target="../slideLayouts/slideLayout260.xml"/></Relationships>
</file>

<file path=ppt/slides/_rels/slide14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125.tiff"/></Relationships>
</file>

<file path=ppt/slides/_rels/slide14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03.xml"/><Relationship Id="rId4" Type="http://schemas.openxmlformats.org/officeDocument/2006/relationships/image" Target="../media/image12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0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3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5.xml"/></Relationships>
</file>

<file path=ppt/slides/_rels/slide1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14.xml"/></Relationships>
</file>

<file path=ppt/slides/_rels/slide158.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30.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4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tiff"/><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96.xml"/></Relationships>
</file>

<file path=ppt/slides/_rels/slide165.xml.rels><?xml version="1.0" encoding="UTF-8" standalone="yes"?>
<Relationships xmlns="http://schemas.openxmlformats.org/package/2006/relationships"><Relationship Id="rId2" Type="http://schemas.openxmlformats.org/officeDocument/2006/relationships/image" Target="../media/image134.tiff"/><Relationship Id="rId1" Type="http://schemas.openxmlformats.org/officeDocument/2006/relationships/slideLayout" Target="../slideLayouts/slideLayout30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167.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image" Target="../media/image136.tiff"/><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hyperlink" Target="http://mrfast.sourceforge.net/" TargetMode="External"/><Relationship Id="rId1" Type="http://schemas.openxmlformats.org/officeDocument/2006/relationships/slideLayout" Target="../slideLayouts/slideLayout629.xml"/></Relationships>
</file>

<file path=ppt/slides/_rels/slide170.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4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0.tif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60.xml"/><Relationship Id="rId6" Type="http://schemas.openxmlformats.org/officeDocument/2006/relationships/chart" Target="../charts/chart6.xml"/><Relationship Id="rId5" Type="http://schemas.openxmlformats.org/officeDocument/2006/relationships/image" Target="../media/image144.png"/><Relationship Id="rId4" Type="http://schemas.openxmlformats.org/officeDocument/2006/relationships/image" Target="../media/image143.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17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36.xml"/></Relationships>
</file>

<file path=ppt/slides/_rels/slide17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36.xml"/></Relationships>
</file>

<file path=ppt/slides/_rels/slide18.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29.xml"/></Relationships>
</file>

<file path=ppt/slides/_rels/slide18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3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18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36.xml"/></Relationships>
</file>

<file path=ppt/slides/_rels/slide18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336.xml"/></Relationships>
</file>

<file path=ppt/slides/_rels/slide18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03.xml"/></Relationships>
</file>

<file path=ppt/slides/_rels/slide18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36.xml"/></Relationships>
</file>

<file path=ppt/slides/_rels/slide18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125.tiff"/></Relationships>
</file>

<file path=ppt/slides/_rels/slide188.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0.jpg"/><Relationship Id="rId2" Type="http://schemas.openxmlformats.org/officeDocument/2006/relationships/image" Target="../media/image146.png"/><Relationship Id="rId1" Type="http://schemas.openxmlformats.org/officeDocument/2006/relationships/slideLayout" Target="../slideLayouts/slideLayout705.xml"/><Relationship Id="rId6" Type="http://schemas.openxmlformats.org/officeDocument/2006/relationships/image" Target="../media/image149.png"/><Relationship Id="rId5" Type="http://schemas.openxmlformats.org/officeDocument/2006/relationships/image" Target="../media/image1.png"/><Relationship Id="rId4" Type="http://schemas.openxmlformats.org/officeDocument/2006/relationships/image" Target="../media/image148.png"/></Relationships>
</file>

<file path=ppt/slides/_rels/slide18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4.png"/><Relationship Id="rId2" Type="http://schemas.openxmlformats.org/officeDocument/2006/relationships/notesSlide" Target="../notesSlides/notesSlide33.xml"/><Relationship Id="rId1" Type="http://schemas.openxmlformats.org/officeDocument/2006/relationships/slideLayout" Target="../slideLayouts/slideLayout70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12.xml"/><Relationship Id="rId1" Type="http://schemas.openxmlformats.org/officeDocument/2006/relationships/vmlDrawing" Target="../drawings/vmlDrawing3.v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oleObject" Target="../embeddings/oleObject3.bin"/></Relationships>
</file>

<file path=ppt/slides/_rels/slide19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png"/><Relationship Id="rId7"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70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06.xml"/></Relationships>
</file>

<file path=ppt/slides/_rels/slide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06.xml"/></Relationships>
</file>

<file path=ppt/slides/_rels/slide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06.xml"/></Relationships>
</file>

<file path=ppt/slides/_rels/slide194.xml.rels><?xml version="1.0" encoding="UTF-8" standalone="yes"?>
<Relationships xmlns="http://schemas.openxmlformats.org/package/2006/relationships"><Relationship Id="rId8" Type="http://schemas.openxmlformats.org/officeDocument/2006/relationships/image" Target="../media/image150.jpg"/><Relationship Id="rId3" Type="http://schemas.openxmlformats.org/officeDocument/2006/relationships/image" Target="../media/image149.png"/><Relationship Id="rId7"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0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9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125.tiff"/></Relationships>
</file>

<file path=ppt/slides/_rels/slide19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36.xml"/></Relationships>
</file>

<file path=ppt/slides/_rels/slide19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62.png"/></Relationships>
</file>

<file path=ppt/slides/_rels/slide19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63.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47.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20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65.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03.xml"/><Relationship Id="rId6" Type="http://schemas.openxmlformats.org/officeDocument/2006/relationships/image" Target="../media/image166.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gif"/><Relationship Id="rId1" Type="http://schemas.openxmlformats.org/officeDocument/2006/relationships/slideLayout" Target="../slideLayouts/slideLayout752.xml"/></Relationships>
</file>

<file path=ppt/slides/_rels/slide20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gif"/><Relationship Id="rId1" Type="http://schemas.openxmlformats.org/officeDocument/2006/relationships/slideLayout" Target="../slideLayouts/slideLayout752.xml"/></Relationships>
</file>

<file path=ppt/slides/_rels/slide20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0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71.png"/></Relationships>
</file>

<file path=ppt/slides/_rels/slide21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arxiv.org/pdf/1802.00320.pdf" TargetMode="Externa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36.xml"/></Relationships>
</file>

<file path=ppt/slides/_rels/slide22.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arxiv.org/pdf/1711.01177.pdf" TargetMode="Externa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36.xml"/></Relationships>
</file>

<file path=ppt/slides/_rels/slide22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2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62.png"/></Relationships>
</file>

<file path=ppt/slides/_rels/slide22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225.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63.png"/></Relationships>
</file>

<file path=ppt/slides/_rels/slide226.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75.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github.com/CMU-SAFARI/ramulator" TargetMode="External"/><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229.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77.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30.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arxiv.org/pdf/1711.01177.pdf"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80.png"/><Relationship Id="rId2" Type="http://schemas.openxmlformats.org/officeDocument/2006/relationships/notesSlide" Target="../notesSlides/notesSlide39.xml"/><Relationship Id="rId1" Type="http://schemas.openxmlformats.org/officeDocument/2006/relationships/slideLayout" Target="../slideLayouts/slideLayout548.xml"/><Relationship Id="rId6" Type="http://schemas.openxmlformats.org/officeDocument/2006/relationships/image" Target="../media/image179.tiff"/><Relationship Id="rId5" Type="http://schemas.openxmlformats.org/officeDocument/2006/relationships/image" Target="../media/image178.tiff"/><Relationship Id="rId4" Type="http://schemas.openxmlformats.org/officeDocument/2006/relationships/image" Target="../media/image1.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49.xml"/></Relationships>
</file>

<file path=ppt/slides/_rels/slide233.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0.jpg"/><Relationship Id="rId2" Type="http://schemas.openxmlformats.org/officeDocument/2006/relationships/image" Target="../media/image146.png"/><Relationship Id="rId1" Type="http://schemas.openxmlformats.org/officeDocument/2006/relationships/slideLayout" Target="../slideLayouts/slideLayout705.xml"/><Relationship Id="rId6" Type="http://schemas.openxmlformats.org/officeDocument/2006/relationships/image" Target="../media/image149.png"/><Relationship Id="rId5" Type="http://schemas.openxmlformats.org/officeDocument/2006/relationships/image" Target="../media/image1.png"/><Relationship Id="rId4" Type="http://schemas.openxmlformats.org/officeDocument/2006/relationships/image" Target="../media/image148.png"/></Relationships>
</file>

<file path=ppt/slides/_rels/slide23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arxiv.org/pdf/1802.00320.pdf" TargetMode="Externa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2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35.xml"/></Relationships>
</file>

<file path=ppt/slides/_rels/slide23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835.xml"/><Relationship Id="rId5" Type="http://schemas.openxmlformats.org/officeDocument/2006/relationships/image" Target="../media/image184.png"/><Relationship Id="rId4" Type="http://schemas.openxmlformats.org/officeDocument/2006/relationships/image" Target="../media/image183.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4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4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186.png"/><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4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5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4.xml"/><Relationship Id="rId1" Type="http://schemas.openxmlformats.org/officeDocument/2006/relationships/slideLayout" Target="../slideLayouts/slideLayout781.xml"/></Relationships>
</file>

<file path=ppt/slides/_rels/slide2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75.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75.xml"/></Relationships>
</file>

<file path=ppt/slides/_rels/slide26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75.xml"/></Relationships>
</file>

<file path=ppt/slides/_rels/slide26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75.xml"/><Relationship Id="rId4" Type="http://schemas.openxmlformats.org/officeDocument/2006/relationships/chart" Target="../charts/chart15.xml"/></Relationships>
</file>

<file path=ppt/slides/_rels/slide26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775.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68.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90.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8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notesSlide" Target="../notesSlides/notesSlide46.xml"/><Relationship Id="rId1" Type="http://schemas.openxmlformats.org/officeDocument/2006/relationships/slideLayout" Target="../slideLayouts/slideLayout781.xml"/></Relationships>
</file>

<file path=ppt/slides/_rels/slide271.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hyperlink" Target="http://www.sigmetrics.org/sigmetrics2016/" TargetMode="External"/><Relationship Id="rId7" Type="http://schemas.openxmlformats.org/officeDocument/2006/relationships/image" Target="../media/image191.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5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9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9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92.xml"/></Relationships>
</file>

<file path=ppt/slides/_rels/slide27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0.xml"/><Relationship Id="rId1" Type="http://schemas.openxmlformats.org/officeDocument/2006/relationships/slideLayout" Target="../slideLayouts/slideLayout792.xml"/><Relationship Id="rId4" Type="http://schemas.openxmlformats.org/officeDocument/2006/relationships/chart" Target="../charts/chart22.xml"/></Relationships>
</file>

<file path=ppt/slides/_rels/slide278.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403.xml"/><Relationship Id="rId4" Type="http://schemas.openxmlformats.org/officeDocument/2006/relationships/image" Target="../media/image193.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0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99.xml"/></Relationships>
</file>

<file path=ppt/slides/_rels/slide28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2.xml"/><Relationship Id="rId1" Type="http://schemas.openxmlformats.org/officeDocument/2006/relationships/slideLayout" Target="../slideLayouts/slideLayout810.xml"/></Relationships>
</file>

<file path=ppt/slides/_rels/slide282.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53.xml"/><Relationship Id="rId1" Type="http://schemas.openxmlformats.org/officeDocument/2006/relationships/slideLayout" Target="../slideLayouts/slideLayout810.xml"/></Relationships>
</file>

<file path=ppt/slides/_rels/slide28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4.xml"/><Relationship Id="rId1" Type="http://schemas.openxmlformats.org/officeDocument/2006/relationships/slideLayout" Target="../slideLayouts/slideLayout810.xml"/><Relationship Id="rId4" Type="http://schemas.openxmlformats.org/officeDocument/2006/relationships/chart" Target="../charts/chart24.xml"/></Relationships>
</file>

<file path=ppt/slides/_rels/slide284.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55.xml"/><Relationship Id="rId1" Type="http://schemas.openxmlformats.org/officeDocument/2006/relationships/slideLayout" Target="../slideLayouts/slideLayout820.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jpeg"/></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21.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21.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21.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2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21.xml"/></Relationships>
</file>

<file path=ppt/slides/_rels/slide293.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notesSlide" Target="../notesSlides/notesSlide62.xml"/><Relationship Id="rId1" Type="http://schemas.openxmlformats.org/officeDocument/2006/relationships/slideLayout" Target="../slideLayouts/slideLayout821.xml"/></Relationships>
</file>

<file path=ppt/slides/_rels/slide294.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202.jpg"/><Relationship Id="rId2" Type="http://schemas.openxmlformats.org/officeDocument/2006/relationships/notesSlide" Target="../notesSlides/notesSlide63.xml"/><Relationship Id="rId1" Type="http://schemas.openxmlformats.org/officeDocument/2006/relationships/slideLayout" Target="../slideLayouts/slideLayout820.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jpeg"/></Relationships>
</file>

<file path=ppt/slides/_rels/slide29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203.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298.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hyperlink" Target="http://users.ece.cmu.edu/~omutlu/pub/lee_hpca13_talk.pptx" TargetMode="External"/></Relationships>
</file>

<file path=ppt/slides/_rels/slide299.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hyperlink" Target="http://hpca22.site.ac.upc.edu/" TargetMode="External"/><Relationship Id="rId7" Type="http://schemas.openxmlformats.org/officeDocument/2006/relationships/image" Target="../media/image206.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81.xml"/><Relationship Id="rId4" Type="http://schemas.openxmlformats.org/officeDocument/2006/relationships/image" Target="../media/image17.png"/></Relationships>
</file>

<file path=ppt/slides/_rels/slide300.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208.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4.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81.xml"/><Relationship Id="rId4" Type="http://schemas.openxmlformats.org/officeDocument/2006/relationships/image" Target="../media/image209.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81.xml"/><Relationship Id="rId4" Type="http://schemas.openxmlformats.org/officeDocument/2006/relationships/image" Target="../media/image52.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823.xml"/></Relationships>
</file>

<file path=ppt/slides/_rels/slide314.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823.xml"/></Relationships>
</file>

<file path=ppt/slides/_rels/slide315.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823.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823.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872.xml"/></Relationships>
</file>

<file path=ppt/slides/_rels/slide31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872.xml"/></Relationships>
</file>

<file path=ppt/slides/_rels/slide31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87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81.xml"/><Relationship Id="rId4" Type="http://schemas.openxmlformats.org/officeDocument/2006/relationships/image" Target="../media/image53.png"/></Relationships>
</file>

<file path=ppt/slides/_rels/slide32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872.xml"/></Relationships>
</file>

<file path=ppt/slides/_rels/slide32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872.xml"/></Relationships>
</file>

<file path=ppt/slides/_rels/slide322.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872.xml"/></Relationships>
</file>

<file path=ppt/slides/_rels/slide32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872.xml"/></Relationships>
</file>

<file path=ppt/slides/_rels/slide324.xml.rels><?xml version="1.0" encoding="UTF-8" standalone="yes"?>
<Relationships xmlns="http://schemas.openxmlformats.org/package/2006/relationships"><Relationship Id="rId3" Type="http://schemas.openxmlformats.org/officeDocument/2006/relationships/hyperlink" Target="http://isca09.cs.columbia.edu/" TargetMode="External"/><Relationship Id="rId2" Type="http://schemas.openxmlformats.org/officeDocument/2006/relationships/hyperlink" Target="http://users.ece.cmu.edu/~omutlu/pub/pcm_isca09.pdf" TargetMode="External"/><Relationship Id="rId1" Type="http://schemas.openxmlformats.org/officeDocument/2006/relationships/slideLayout" Target="../slideLayouts/slideLayout872.xml"/><Relationship Id="rId5" Type="http://schemas.openxmlformats.org/officeDocument/2006/relationships/image" Target="../media/image221.png"/><Relationship Id="rId4" Type="http://schemas.openxmlformats.org/officeDocument/2006/relationships/hyperlink" Target="http://users.ece.cmu.edu/~omutlu/pub/lee_isca09_talk.pdf" TargetMode="External"/></Relationships>
</file>

<file path=ppt/slides/_rels/slide325.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users.ece.cmu.edu/~omutlu/pub/pcm_ieee_micro10.pdf" TargetMode="External"/><Relationship Id="rId1" Type="http://schemas.openxmlformats.org/officeDocument/2006/relationships/slideLayout" Target="../slideLayouts/slideLayout872.xml"/><Relationship Id="rId4" Type="http://schemas.openxmlformats.org/officeDocument/2006/relationships/image" Target="../media/image222.png"/></Relationships>
</file>

<file path=ppt/slides/_rels/slide326.xml.rels><?xml version="1.0" encoding="UTF-8" standalone="yes"?>
<Relationships xmlns="http://schemas.openxmlformats.org/package/2006/relationships"><Relationship Id="rId3" Type="http://schemas.openxmlformats.org/officeDocument/2006/relationships/hyperlink" Target="http://taco.acm.org/" TargetMode="External"/><Relationship Id="rId7" Type="http://schemas.openxmlformats.org/officeDocument/2006/relationships/image" Target="../media/image223.png"/><Relationship Id="rId2" Type="http://schemas.openxmlformats.org/officeDocument/2006/relationships/hyperlink" Target="http://users.ece.cmu.edu/~omutlu/pub/data-mapping-buffering-for-phase-change-memory_taco14.pdf" TargetMode="External"/><Relationship Id="rId1" Type="http://schemas.openxmlformats.org/officeDocument/2006/relationships/slideLayout" Target="../slideLayouts/slideLayout872.xml"/><Relationship Id="rId6" Type="http://schemas.openxmlformats.org/officeDocument/2006/relationships/hyperlink" Target="https://www.hipeac.org/2015/amsterdam/" TargetMode="External"/><Relationship Id="rId5" Type="http://schemas.openxmlformats.org/officeDocument/2006/relationships/hyperlink" Target="http://users.ece.cmu.edu/~omutlu/pub/data-mapping-buffering-for-phase-change-memory_meza_hipeac15-talk.pdf" TargetMode="External"/><Relationship Id="rId4" Type="http://schemas.openxmlformats.org/officeDocument/2006/relationships/hyperlink" Target="http://users.ece.cmu.edu/~omutlu/pub/data-mapping-buffering-for-phase-change-memory_meza_hipeac15-talk.ppt" TargetMode="Externa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7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872.xml"/></Relationships>
</file>

<file path=ppt/slides/_rels/slide3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7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4.png"/><Relationship Id="rId1" Type="http://schemas.openxmlformats.org/officeDocument/2006/relationships/slideLayout" Target="../slideLayouts/slideLayout81.xml"/></Relationships>
</file>

<file path=ppt/slides/_rels/slide330.xml.rels><?xml version="1.0" encoding="UTF-8" standalone="yes"?>
<Relationships xmlns="http://schemas.openxmlformats.org/package/2006/relationships"><Relationship Id="rId3" Type="http://schemas.openxmlformats.org/officeDocument/2006/relationships/hyperlink" Target="http://www.ispass.org/ispass2013/" TargetMode="External"/><Relationship Id="rId2" Type="http://schemas.openxmlformats.org/officeDocument/2006/relationships/hyperlink" Target="http://users.ece.cmu.edu/~omutlu/pub/sttram_ispass13.pdf" TargetMode="External"/><Relationship Id="rId1" Type="http://schemas.openxmlformats.org/officeDocument/2006/relationships/slideLayout" Target="../slideLayouts/slideLayout872.xml"/><Relationship Id="rId6" Type="http://schemas.openxmlformats.org/officeDocument/2006/relationships/image" Target="../media/image224.png"/><Relationship Id="rId5" Type="http://schemas.openxmlformats.org/officeDocument/2006/relationships/hyperlink" Target="http://users.ece.cmu.edu/~omutlu/pub/kultursay_ispass13_talk.pdf" TargetMode="External"/><Relationship Id="rId4" Type="http://schemas.openxmlformats.org/officeDocument/2006/relationships/hyperlink" Target="http://users.ece.cmu.edu/~omutlu/pub/kultursay_ispass13_talk.pptx" TargetMode="Externa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87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87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87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87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884.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87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872.xml"/></Relationships>
</file>

<file path=ppt/slides/_rels/slide33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users.ece.cmu.edu/~omutlu/pub/rowbuffer-aware-caching_iccd12.pdf" TargetMode="External"/><Relationship Id="rId1" Type="http://schemas.openxmlformats.org/officeDocument/2006/relationships/slideLayout" Target="../slideLayouts/slideLayout872.xml"/><Relationship Id="rId6" Type="http://schemas.openxmlformats.org/officeDocument/2006/relationships/image" Target="../media/image225.png"/><Relationship Id="rId5" Type="http://schemas.openxmlformats.org/officeDocument/2006/relationships/hyperlink" Target="http://users.ece.cmu.edu/~omutlu/pub/yoon_iccd12_talk.pdf" TargetMode="External"/><Relationship Id="rId4" Type="http://schemas.openxmlformats.org/officeDocument/2006/relationships/hyperlink" Target="http://users.ece.cmu.edu/~omutlu/pub/yoon_iccd12_talk.pptx" TargetMode="External"/></Relationships>
</file>

<file path=ppt/slides/_rels/slide339.xml.rels><?xml version="1.0" encoding="UTF-8" standalone="yes"?>
<Relationships xmlns="http://schemas.openxmlformats.org/package/2006/relationships"><Relationship Id="rId3" Type="http://schemas.openxmlformats.org/officeDocument/2006/relationships/hyperlink" Target="https://cluster17.github.io/" TargetMode="External"/><Relationship Id="rId2" Type="http://schemas.openxmlformats.org/officeDocument/2006/relationships/hyperlink" Target="https://people.inf.ethz.ch/omutlu/pub/utility-based-hybrid-memory-management_cluster17.pdf" TargetMode="External"/><Relationship Id="rId1" Type="http://schemas.openxmlformats.org/officeDocument/2006/relationships/slideLayout" Target="../slideLayouts/slideLayout872.xml"/><Relationship Id="rId6" Type="http://schemas.openxmlformats.org/officeDocument/2006/relationships/image" Target="../media/image226.tiff"/><Relationship Id="rId5" Type="http://schemas.openxmlformats.org/officeDocument/2006/relationships/hyperlink" Target="https://people.inf.ethz.ch/omutlu/pub/utility-based-hybrid-memory-management_cluster17-talk.pdf" TargetMode="External"/><Relationship Id="rId4" Type="http://schemas.openxmlformats.org/officeDocument/2006/relationships/hyperlink" Target="https://people.inf.ethz.ch/omutlu/pub/utility-based-hybrid-memory-management_cluster17-talk.ppt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40.xml.rels><?xml version="1.0" encoding="UTF-8" standalone="yes"?>
<Relationships xmlns="http://schemas.openxmlformats.org/package/2006/relationships"><Relationship Id="rId3" Type="http://schemas.openxmlformats.org/officeDocument/2006/relationships/hyperlink" Target="http://www.cs.virginia.edu/~tcca/" TargetMode="External"/><Relationship Id="rId2" Type="http://schemas.openxmlformats.org/officeDocument/2006/relationships/hyperlink" Target="http://users.ece.cmu.edu/~omutlu/pub/timber-fine-grained-dram-cache_ieee-cal12.pdf" TargetMode="External"/><Relationship Id="rId1" Type="http://schemas.openxmlformats.org/officeDocument/2006/relationships/slideLayout" Target="../slideLayouts/slideLayout884.xml"/><Relationship Id="rId4" Type="http://schemas.openxmlformats.org/officeDocument/2006/relationships/image" Target="../media/image227.png"/></Relationships>
</file>

<file path=ppt/slides/_rels/slide341.xml.rels><?xml version="1.0" encoding="UTF-8" standalone="yes"?>
<Relationships xmlns="http://schemas.openxmlformats.org/package/2006/relationships"><Relationship Id="rId3" Type="http://schemas.openxmlformats.org/officeDocument/2006/relationships/hyperlink" Target="http://www.microarch.org/micro50/" TargetMode="External"/><Relationship Id="rId2" Type="http://schemas.openxmlformats.org/officeDocument/2006/relationships/hyperlink" Target="https://people.inf.ethz.ch/omutlu/pub/banshee-bandwidth-efficient-DRAM-cache_micro17.pdf" TargetMode="External"/><Relationship Id="rId1" Type="http://schemas.openxmlformats.org/officeDocument/2006/relationships/slideLayout" Target="../slideLayouts/slideLayout872.xml"/><Relationship Id="rId4" Type="http://schemas.openxmlformats.org/officeDocument/2006/relationships/image" Target="../media/image228.tiff"/></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52.xml"/></Relationships>
</file>

<file path=ppt/slides/_rels/slide34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6.xml"/><Relationship Id="rId1" Type="http://schemas.openxmlformats.org/officeDocument/2006/relationships/slideLayout" Target="../slideLayouts/slideLayout896.xml"/><Relationship Id="rId5" Type="http://schemas.openxmlformats.org/officeDocument/2006/relationships/image" Target="../media/image231.png"/><Relationship Id="rId4" Type="http://schemas.openxmlformats.org/officeDocument/2006/relationships/image" Target="../media/image230.jpeg"/></Relationships>
</file>

<file path=ppt/slides/_rels/slide34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7.xml"/><Relationship Id="rId1" Type="http://schemas.openxmlformats.org/officeDocument/2006/relationships/slideLayout" Target="../slideLayouts/slideLayout896.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jpeg"/></Relationships>
</file>

<file path=ppt/slides/_rels/slide3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752.xml"/><Relationship Id="rId5" Type="http://schemas.openxmlformats.org/officeDocument/2006/relationships/image" Target="../media/image18.png"/><Relationship Id="rId4" Type="http://schemas.openxmlformats.org/officeDocument/2006/relationships/image" Target="../media/image17.png"/></Relationships>
</file>

<file path=ppt/slides/_rels/slide3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752.xml"/></Relationships>
</file>

<file path=ppt/slides/_rels/slide34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68.xml"/><Relationship Id="rId1" Type="http://schemas.openxmlformats.org/officeDocument/2006/relationships/slideLayout" Target="../slideLayouts/slideLayout896.xml"/><Relationship Id="rId4" Type="http://schemas.openxmlformats.org/officeDocument/2006/relationships/image" Target="../media/image231.png"/></Relationships>
</file>

<file path=ppt/slides/_rels/slide348.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notesSlide" Target="../notesSlides/notesSlide69.xml"/><Relationship Id="rId1" Type="http://schemas.openxmlformats.org/officeDocument/2006/relationships/slideLayout" Target="../slideLayouts/slideLayout907.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0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notesSlide" Target="../notesSlides/notesSlide71.xml"/><Relationship Id="rId1" Type="http://schemas.openxmlformats.org/officeDocument/2006/relationships/slideLayout" Target="../slideLayouts/slideLayout752.xml"/></Relationships>
</file>

<file path=ppt/slides/_rels/slide351.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notesSlide" Target="../notesSlides/notesSlide72.xml"/><Relationship Id="rId1" Type="http://schemas.openxmlformats.org/officeDocument/2006/relationships/slideLayout" Target="../slideLayouts/slideLayout752.xml"/></Relationships>
</file>

<file path=ppt/slides/_rels/slide352.xml.rels><?xml version="1.0" encoding="UTF-8" standalone="yes"?>
<Relationships xmlns="http://schemas.openxmlformats.org/package/2006/relationships"><Relationship Id="rId3" Type="http://schemas.openxmlformats.org/officeDocument/2006/relationships/hyperlink" Target="http://research.ihost.com/weed2013/" TargetMode="External"/><Relationship Id="rId2" Type="http://schemas.openxmlformats.org/officeDocument/2006/relationships/hyperlink" Target="http://users.ece.cmu.edu/~omutlu/pub/persistent-memory-management_weed13.pdf" TargetMode="External"/><Relationship Id="rId1" Type="http://schemas.openxmlformats.org/officeDocument/2006/relationships/slideLayout" Target="../slideLayouts/slideLayout752.xml"/><Relationship Id="rId6" Type="http://schemas.openxmlformats.org/officeDocument/2006/relationships/image" Target="../media/image236.png"/><Relationship Id="rId5" Type="http://schemas.openxmlformats.org/officeDocument/2006/relationships/hyperlink" Target="http://users.ece.cmu.edu/~omutlu/pub/mutlu_weed13_talk.pdf" TargetMode="External"/><Relationship Id="rId4" Type="http://schemas.openxmlformats.org/officeDocument/2006/relationships/hyperlink" Target="http://users.ece.cmu.edu/~omutlu/pub/mutlu_weed13_talk.pptx" TargetMode="Externa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75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75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752.xml"/></Relationships>
</file>

<file path=ppt/slides/_rels/slide356.xml.rels><?xml version="1.0" encoding="UTF-8" standalone="yes"?>
<Relationships xmlns="http://schemas.openxmlformats.org/package/2006/relationships"><Relationship Id="rId8" Type="http://schemas.openxmlformats.org/officeDocument/2006/relationships/hyperlink" Target="https://people.inf.ethz.ch/omutlu/pub/ThyNVM-transparent-crash-consistency-for-persistent-memory_khan-micro15-lightning_talk.pdf" TargetMode="External"/><Relationship Id="rId3" Type="http://schemas.openxmlformats.org/officeDocument/2006/relationships/hyperlink" Target="https://people.inf.ethz.ch/omutlu/pub/ThyNVM-transparent-crash-consistency-for-persistent-memory_micro15.pdf" TargetMode="External"/><Relationship Id="rId7" Type="http://schemas.openxmlformats.org/officeDocument/2006/relationships/hyperlink" Target="https://people.inf.ethz.ch/omutlu/pub/ThyNVM-transparent-crash-consistency-for-persistent-memory_khan-micro15-lightning_talk.pptx" TargetMode="External"/><Relationship Id="rId2" Type="http://schemas.openxmlformats.org/officeDocument/2006/relationships/image" Target="../media/image237.png"/><Relationship Id="rId1" Type="http://schemas.openxmlformats.org/officeDocument/2006/relationships/slideLayout" Target="../slideLayouts/slideLayout752.xml"/><Relationship Id="rId6" Type="http://schemas.openxmlformats.org/officeDocument/2006/relationships/hyperlink" Target="https://people.inf.ethz.ch/omutlu/pub/ThyNVM-transparent-crash-consistency-for-persistent-memory_khan-micro15-talk.pdf" TargetMode="External"/><Relationship Id="rId11" Type="http://schemas.openxmlformats.org/officeDocument/2006/relationships/hyperlink" Target="https://github.com/CMU-SAFARI/ThyNVM" TargetMode="External"/><Relationship Id="rId5" Type="http://schemas.openxmlformats.org/officeDocument/2006/relationships/hyperlink" Target="https://people.inf.ethz.ch/omutlu/pub/ThyNVM-transparent-crash-consistency-for-persistent-memory_khan-micro15-talk.pptx" TargetMode="External"/><Relationship Id="rId10" Type="http://schemas.openxmlformats.org/officeDocument/2006/relationships/hyperlink" Target="https://people.inf.ethz.ch/omutlu/pub/ThyNVM-transparent-crash-consistency-for-persistent-memory_khan-micro15-poster.pdf" TargetMode="External"/><Relationship Id="rId4" Type="http://schemas.openxmlformats.org/officeDocument/2006/relationships/hyperlink" Target="http://www.microarch.org/micro48/" TargetMode="External"/><Relationship Id="rId9" Type="http://schemas.openxmlformats.org/officeDocument/2006/relationships/hyperlink" Target="https://people.inf.ethz.ch/omutlu/pub/ThyNVM-transparent-crash-consistency-for-persistent-memory_khan-micro15-poster.pptx" TargetMode="External"/></Relationships>
</file>

<file path=ppt/slides/_rels/slide35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users.ece.cmu.edu/~omutlu/pub/loose-ordering-consistency-for-persistent-memory_iccd14.pdf" TargetMode="External"/><Relationship Id="rId1" Type="http://schemas.openxmlformats.org/officeDocument/2006/relationships/slideLayout" Target="../slideLayouts/slideLayout918.xml"/><Relationship Id="rId6" Type="http://schemas.openxmlformats.org/officeDocument/2006/relationships/image" Target="../media/image238.png"/><Relationship Id="rId5" Type="http://schemas.openxmlformats.org/officeDocument/2006/relationships/hyperlink" Target="http://users.ece.cmu.edu/~omutlu/pub/loose-ordering-consistency-for-persistent-memory_lu_iccd14-talk.pdf" TargetMode="External"/><Relationship Id="rId4" Type="http://schemas.openxmlformats.org/officeDocument/2006/relationships/hyperlink" Target="http://users.ece.cmu.edu/~omutlu/pub/loose-ordering-consistency-for-persistent-memory_lu_iccd14-talk.pptx" TargetMode="External"/></Relationships>
</file>

<file path=ppt/slides/_rels/slide358.xml.rels><?xml version="1.0" encoding="UTF-8" standalone="yes"?>
<Relationships xmlns="http://schemas.openxmlformats.org/package/2006/relationships"><Relationship Id="rId3" Type="http://schemas.openxmlformats.org/officeDocument/2006/relationships/hyperlink" Target="https://www.usenix.org/conference/osdi16" TargetMode="External"/><Relationship Id="rId2" Type="http://schemas.openxmlformats.org/officeDocument/2006/relationships/hyperlink" Target="https://people.inf.ethz.ch/omutlu/pub/NVMove-byte-based-persistence-tool_inflow16.pdf" TargetMode="External"/><Relationship Id="rId1" Type="http://schemas.openxmlformats.org/officeDocument/2006/relationships/slideLayout" Target="../slideLayouts/slideLayout752.xml"/><Relationship Id="rId6" Type="http://schemas.openxmlformats.org/officeDocument/2006/relationships/image" Target="../media/image239.tiff"/><Relationship Id="rId5" Type="http://schemas.openxmlformats.org/officeDocument/2006/relationships/hyperlink" Target="https://people.inf.ethz.ch/omutlu/pub/NVMove-byte-based-persistence-tool_inflow16-talk.pdf" TargetMode="External"/><Relationship Id="rId4" Type="http://schemas.openxmlformats.org/officeDocument/2006/relationships/hyperlink" Target="https://people.inf.ethz.ch/omutlu/pub/NVMove-byte-based-persistence-tool_inflow16-talk.pptx" TargetMode="External"/></Relationships>
</file>

<file path=ppt/slides/_rels/slide359.xml.rels><?xml version="1.0" encoding="UTF-8" standalone="yes"?>
<Relationships xmlns="http://schemas.openxmlformats.org/package/2006/relationships"><Relationship Id="rId8" Type="http://schemas.openxmlformats.org/officeDocument/2006/relationships/hyperlink" Target="http://users.ece.cmu.edu/~omutlu/pub/firm-persistent-memory-scheduling_zhao_micro14-poster.pptx" TargetMode="External"/><Relationship Id="rId3" Type="http://schemas.openxmlformats.org/officeDocument/2006/relationships/hyperlink" Target="http://www.microarch.org/micro47/" TargetMode="External"/><Relationship Id="rId7" Type="http://schemas.openxmlformats.org/officeDocument/2006/relationships/hyperlink" Target="http://users.ece.cmu.edu/~omutlu/pub/firm-persistent-memory-scheduling_zhao_micro14-lightning_talk.pdf" TargetMode="External"/><Relationship Id="rId2" Type="http://schemas.openxmlformats.org/officeDocument/2006/relationships/hyperlink" Target="http://users.ece.cmu.edu/~omutlu/pub/firm-persistent-memory-scheduling_micro14.pdf" TargetMode="External"/><Relationship Id="rId1" Type="http://schemas.openxmlformats.org/officeDocument/2006/relationships/slideLayout" Target="../slideLayouts/slideLayout752.xml"/><Relationship Id="rId6" Type="http://schemas.openxmlformats.org/officeDocument/2006/relationships/hyperlink" Target="http://users.ece.cmu.edu/~omutlu/pub/firm-persistent-memory-scheduling_zhao_micro14-lightning_talk.pptx" TargetMode="External"/><Relationship Id="rId5" Type="http://schemas.openxmlformats.org/officeDocument/2006/relationships/hyperlink" Target="http://users.ece.cmu.edu/~omutlu/pub/firm-persistent-memory-scheduling_zhao_micro14-talk.pdf" TargetMode="External"/><Relationship Id="rId10" Type="http://schemas.openxmlformats.org/officeDocument/2006/relationships/image" Target="../media/image240.png"/><Relationship Id="rId4" Type="http://schemas.openxmlformats.org/officeDocument/2006/relationships/hyperlink" Target="http://users.ece.cmu.edu/~omutlu/pub/firm-persistent-memory-scheduling_zhao_micro14-talk.pptx" TargetMode="External"/><Relationship Id="rId9" Type="http://schemas.openxmlformats.org/officeDocument/2006/relationships/hyperlink" Target="http://users.ece.cmu.edu/~omutlu/pub/firm-persistent-memory-scheduling_zhao_micro14-poster.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5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36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60.xml"/></Relationships>
</file>

<file path=ppt/slides/_rels/slide36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60.xml"/></Relationships>
</file>

<file path=ppt/slides/_rels/slide36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60.xml"/><Relationship Id="rId4" Type="http://schemas.openxmlformats.org/officeDocument/2006/relationships/image" Target="../media/image2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70.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525.xml"/></Relationships>
</file>

<file path=ppt/slides/_rels/slide37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525.xml"/></Relationships>
</file>

<file path=ppt/slides/_rels/slide37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60.xml"/></Relationships>
</file>

<file path=ppt/slides/_rels/slide373.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60.xml"/></Relationships>
</file>

<file path=ppt/slides/_rels/slide37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537.xml"/></Relationships>
</file>

<file path=ppt/slides/_rels/slide375.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37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537.xml"/></Relationships>
</file>

<file path=ppt/slides/_rels/slide377.xml.rels><?xml version="1.0" encoding="UTF-8" standalone="yes"?>
<Relationships xmlns="http://schemas.openxmlformats.org/package/2006/relationships"><Relationship Id="rId2" Type="http://schemas.openxmlformats.org/officeDocument/2006/relationships/image" Target="../media/image255.jpg"/><Relationship Id="rId1" Type="http://schemas.openxmlformats.org/officeDocument/2006/relationships/slideLayout" Target="../slideLayouts/slideLayout537.xml"/></Relationships>
</file>

<file path=ppt/slides/_rels/slide37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hyperlink" Target="http://www.iitk.ac.in/nicee/wcee/article/1229.pdf" TargetMode="External"/><Relationship Id="rId1" Type="http://schemas.openxmlformats.org/officeDocument/2006/relationships/slideLayout" Target="../slideLayouts/slideLayout537.xml"/></Relationships>
</file>

<file path=ppt/slides/_rels/slide37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53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7.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0.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arxiv.org/pdf/1706.08642" TargetMode="External"/><Relationship Id="rId1" Type="http://schemas.openxmlformats.org/officeDocument/2006/relationships/slideLayout" Target="../slideLayouts/slideLayout314.xml"/></Relationships>
</file>

<file path=ppt/slides/_rels/slide38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omutlu@gmail.com" TargetMode="External"/><Relationship Id="rId7"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8.xml"/></Relationships>
</file>

<file path=ppt/slides/_rels/slide388.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38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3.png"/></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36.xml"/></Relationships>
</file>

<file path=ppt/slides/_rels/slide390.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257.png"/></Relationships>
</file>

<file path=ppt/slides/_rels/slide391.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02.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392.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3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394.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763.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395.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763.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396.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84.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397.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84.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398.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84.xml"/><Relationship Id="rId4" Type="http://schemas.openxmlformats.org/officeDocument/2006/relationships/image" Target="../media/image259.png"/></Relationships>
</file>

<file path=ppt/slides/_rels/slide399.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63.xml"/><Relationship Id="rId4" Type="http://schemas.openxmlformats.org/officeDocument/2006/relationships/hyperlink" Target="https://people.inf.ethz.ch/omutlu/acaces2018.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33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81.xml"/></Relationships>
</file>

<file path=ppt/slides/_rels/slide402.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81.xml"/></Relationships>
</file>

<file path=ppt/slides/_rels/slide40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81.xml"/></Relationships>
</file>

<file path=ppt/slides/_rels/slide40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76.png"/><Relationship Id="rId4" Type="http://schemas.openxmlformats.org/officeDocument/2006/relationships/hyperlink" Target="https://github.com/CMU-SAFARI/ramulator" TargetMode="Externa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6.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17.xml"/><Relationship Id="rId5" Type="http://schemas.openxmlformats.org/officeDocument/2006/relationships/image" Target="../media/image264.png"/><Relationship Id="rId4" Type="http://schemas.openxmlformats.org/officeDocument/2006/relationships/hyperlink" Target="https://people.inf.ethz.ch/omutlu/projects.ht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33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4.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8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49.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9.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49.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49.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69.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71.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5.xml"/><Relationship Id="rId1" Type="http://schemas.openxmlformats.org/officeDocument/2006/relationships/slideLayout" Target="../slideLayouts/slideLayout481.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492.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7.xml"/><Relationship Id="rId1" Type="http://schemas.openxmlformats.org/officeDocument/2006/relationships/slideLayout" Target="../slideLayouts/slideLayout492.xml"/><Relationship Id="rId4" Type="http://schemas.openxmlformats.org/officeDocument/2006/relationships/image" Target="../media/image80.jpg"/></Relationships>
</file>

<file path=ppt/slides/_rels/slide6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8.xml"/><Relationship Id="rId1" Type="http://schemas.openxmlformats.org/officeDocument/2006/relationships/slideLayout" Target="../slideLayouts/slideLayout492.xml"/><Relationship Id="rId4" Type="http://schemas.openxmlformats.org/officeDocument/2006/relationships/image" Target="../media/image80.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9.xml"/><Relationship Id="rId1" Type="http://schemas.openxmlformats.org/officeDocument/2006/relationships/slideLayout" Target="../slideLayouts/slideLayout492.xml"/><Relationship Id="rId4" Type="http://schemas.openxmlformats.org/officeDocument/2006/relationships/image" Target="../media/image80.jp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03.xml"/><Relationship Id="rId6" Type="http://schemas.openxmlformats.org/officeDocument/2006/relationships/hyperlink" Target="https://github.com/CMU-SAFARI/rowhammer" TargetMode="External"/><Relationship Id="rId5" Type="http://schemas.openxmlformats.org/officeDocument/2006/relationships/image" Target="../media/image81.jpeg"/><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03.xml"/><Relationship Id="rId6" Type="http://schemas.openxmlformats.org/officeDocument/2006/relationships/hyperlink" Target="https://github.com/CMU-SAFARI/rowhammer" TargetMode="External"/><Relationship Id="rId5" Type="http://schemas.openxmlformats.org/officeDocument/2006/relationships/image" Target="../media/image81.jpe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03.xml"/><Relationship Id="rId6" Type="http://schemas.openxmlformats.org/officeDocument/2006/relationships/hyperlink" Target="https://github.com/CMU-SAFARI/rowhammer" TargetMode="External"/><Relationship Id="rId5" Type="http://schemas.openxmlformats.org/officeDocument/2006/relationships/image" Target="../media/image81.jpe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503.xml"/><Relationship Id="rId6" Type="http://schemas.openxmlformats.org/officeDocument/2006/relationships/hyperlink" Target="https://github.com/CMU-SAFARI/rowhammer" TargetMode="External"/><Relationship Id="rId5" Type="http://schemas.openxmlformats.org/officeDocument/2006/relationships/image" Target="../media/image81.jpe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503.xml"/><Relationship Id="rId6" Type="http://schemas.openxmlformats.org/officeDocument/2006/relationships/hyperlink" Target="https://github.com/CMU-SAFARI/rowhammer" TargetMode="External"/><Relationship Id="rId5" Type="http://schemas.openxmlformats.org/officeDocument/2006/relationships/image" Target="../media/image81.jpe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2.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60.xml"/><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260.xml"/><Relationship Id="rId5" Type="http://schemas.openxmlformats.org/officeDocument/2006/relationships/image" Target="../media/image87.png"/><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260.xml"/><Relationship Id="rId4" Type="http://schemas.openxmlformats.org/officeDocument/2006/relationships/hyperlink" Target="http://dl.acm.org/citation.cfm?doid=2872362.2872390" TargetMode="External"/></Relationships>
</file>

<file path=ppt/slides/_rels/slide83.xml.rels><?xml version="1.0" encoding="UTF-8" standalone="yes"?>
<Relationships xmlns="http://schemas.openxmlformats.org/package/2006/relationships"><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260.xml"/></Relationships>
</file>

<file path=ppt/slides/_rels/slide84.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260.xml"/></Relationships>
</file>

<file path=ppt/slides/_rels/slide85.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260.xml"/></Relationships>
</file>

<file path=ppt/slides/_rels/slide86.xml.rels><?xml version="1.0" encoding="UTF-8" standalone="yes"?>
<Relationships xmlns="http://schemas.openxmlformats.org/package/2006/relationships"><Relationship Id="rId2" Type="http://schemas.openxmlformats.org/officeDocument/2006/relationships/hyperlink" Target="https://arxiv.org/pdf/1805.04956.pdf" TargetMode="External"/><Relationship Id="rId1" Type="http://schemas.openxmlformats.org/officeDocument/2006/relationships/slideLayout" Target="../slideLayouts/slideLayout260.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2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29.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29.xml"/><Relationship Id="rId4" Type="http://schemas.openxmlformats.org/officeDocument/2006/relationships/image" Target="../media/image96.png"/></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6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0.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4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41.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84.xml"/></Relationships>
</file>

<file path=ppt/slides/_rels/slide99.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100.jpg"/><Relationship Id="rId1" Type="http://schemas.openxmlformats.org/officeDocument/2006/relationships/slideLayout" Target="../slideLayouts/slideLayout2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August 29, 2018</a:t>
            </a:r>
          </a:p>
          <a:p>
            <a:r>
              <a:rPr lang="en-US" sz="2200" dirty="0"/>
              <a:t>NVMSA-RTCSA Joint Keynote Talk</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395536" y="1587624"/>
            <a:ext cx="8382000" cy="2201416"/>
          </a:xfrm>
        </p:spPr>
        <p:txBody>
          <a:bodyPr>
            <a:normAutofit fontScale="90000"/>
          </a:bodyPr>
          <a:lstStyle/>
          <a:p>
            <a:pPr algn="ctr"/>
            <a:r>
              <a:rPr lang="en-US" sz="4400" b="1" dirty="0"/>
              <a:t>Rethinking Memory System Design</a:t>
            </a:r>
            <a:br>
              <a:rPr lang="en-US" sz="4400" dirty="0"/>
            </a:br>
            <a:r>
              <a:rPr lang="en-US" sz="4400" dirty="0"/>
              <a:t>(for Data-Intensive Computing)</a:t>
            </a:r>
            <a:br>
              <a:rPr lang="en-US" sz="4400" dirty="0"/>
            </a:br>
            <a:br>
              <a:rPr lang="en-US" sz="800" dirty="0"/>
            </a:br>
            <a:endParaRPr lang="en-US" sz="3600" dirty="0">
              <a:solidFill>
                <a:srgbClr val="FF0000"/>
              </a:solidFill>
            </a:endParaRP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291DF8D7-1B8D-E04F-905D-49754AD3DEC4}"/>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447696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20348550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100</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99389271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Reliability/Security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101</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22712186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102</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600429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103</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8800798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30270086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27077356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62340213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107</a:t>
            </a:fld>
            <a:endParaRPr lang="en-US"/>
          </a:p>
        </p:txBody>
      </p:sp>
    </p:spTree>
    <p:extLst>
      <p:ext uri="{BB962C8B-B14F-4D97-AF65-F5344CB8AC3E}">
        <p14:creationId xmlns:p14="http://schemas.microsoft.com/office/powerpoint/2010/main" val="911004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36104951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a:t>
            </a:r>
            <a:r>
              <a:rPr lang="en-US" sz="1000" dirty="0">
                <a:solidFill>
                  <a:srgbClr val="000000"/>
                </a:solidFill>
                <a:latin typeface="Calibri"/>
                <a:cs typeface="Calibri"/>
              </a:rPr>
              <a:t>:  By </a:t>
            </a:r>
            <a:r>
              <a:rPr lang="ko-KR" altLang="en-US" sz="1000" dirty="0" err="1">
                <a:solidFill>
                  <a:srgbClr val="000000"/>
                </a:solidFill>
                <a:latin typeface="Calibri"/>
                <a:cs typeface="Calibri"/>
              </a:rPr>
              <a:t>최광모</a:t>
            </a:r>
            <a:r>
              <a:rPr lang="ko-KR" altLang="en-US" sz="1000" dirty="0">
                <a:solidFill>
                  <a:srgbClr val="000000"/>
                </a:solidFill>
                <a:latin typeface="Calibri"/>
                <a:cs typeface="Calibri"/>
              </a:rPr>
              <a:t> </a:t>
            </a:r>
            <a:r>
              <a:rPr lang="en-US" altLang="ko-KR" sz="1000" dirty="0">
                <a:solidFill>
                  <a:srgbClr val="000000"/>
                </a:solidFill>
                <a:latin typeface="Calibri"/>
                <a:cs typeface="Calibri"/>
              </a:rPr>
              <a:t>- </a:t>
            </a:r>
            <a:r>
              <a:rPr lang="en-US" sz="1000" dirty="0">
                <a:solidFill>
                  <a:srgbClr val="000000"/>
                </a:solidFill>
                <a:latin typeface="Calibri"/>
                <a:cs typeface="Calibri"/>
              </a:rPr>
              <a:t>Own work, CC BY-SA 4.0, https://</a:t>
            </a:r>
            <a:r>
              <a:rPr lang="en-US" sz="1000" dirty="0" err="1">
                <a:solidFill>
                  <a:srgbClr val="000000"/>
                </a:solidFill>
                <a:latin typeface="Calibri"/>
                <a:cs typeface="Calibri"/>
              </a:rPr>
              <a:t>commons.wikimedia.org</a:t>
            </a:r>
            <a:r>
              <a:rPr lang="en-US" sz="1000" dirty="0">
                <a:solidFill>
                  <a:srgbClr val="000000"/>
                </a:solidFill>
                <a:latin typeface="Calibri"/>
                <a:cs typeface="Calibri"/>
              </a:rPr>
              <a:t>/w/</a:t>
            </a:r>
            <a:r>
              <a:rPr lang="en-US" sz="1000" dirty="0" err="1">
                <a:solidFill>
                  <a:srgbClr val="000000"/>
                </a:solidFill>
                <a:latin typeface="Calibri"/>
                <a:cs typeface="Calibri"/>
              </a:rPr>
              <a:t>index.php?curid</a:t>
            </a:r>
            <a:r>
              <a:rPr lang="en-US" sz="1000" dirty="0">
                <a:solidFill>
                  <a:srgbClr val="000000"/>
                </a:solidFill>
                <a:latin typeface="Calibri"/>
                <a:cs typeface="Calibri"/>
              </a:rPr>
              <a:t>=35197984</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0830070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11339"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11340"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146776351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110</a:t>
            </a:fld>
            <a:endParaRPr lang="en-US" altLang="en-US">
              <a:solidFill>
                <a:srgbClr val="000000"/>
              </a:solidFill>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a:t>
            </a:r>
            <a:r>
              <a:rPr lang="en-US" sz="1000" dirty="0">
                <a:solidFill>
                  <a:srgbClr val="000000"/>
                </a:solidFill>
                <a:latin typeface="Calibri"/>
                <a:cs typeface="Calibri"/>
              </a:rPr>
              <a:t>:  </a:t>
            </a:r>
            <a:r>
              <a:rPr lang="en-US" sz="1000" dirty="0" err="1">
                <a:solidFill>
                  <a:srgbClr val="000000"/>
                </a:solidFill>
                <a:latin typeface="Calibri"/>
                <a:cs typeface="Calibri"/>
              </a:rPr>
              <a:t>Morry</a:t>
            </a:r>
            <a:r>
              <a:rPr lang="en-US" sz="1000" dirty="0">
                <a:solidFill>
                  <a:srgbClr val="000000"/>
                </a:solidFill>
                <a:latin typeface="Calibri"/>
                <a:cs typeface="Calibri"/>
              </a:rPr>
              <a:t> Gash/AP,</a:t>
            </a:r>
          </a:p>
          <a:p>
            <a:pPr>
              <a:defRPr/>
            </a:pPr>
            <a:r>
              <a:rPr lang="en-US" sz="1000" dirty="0">
                <a:solidFill>
                  <a:srgbClr val="000000"/>
                </a:solidFill>
                <a:latin typeface="Calibri"/>
                <a:cs typeface="Calibri"/>
              </a:rPr>
              <a:t> https://</a:t>
            </a:r>
            <a:r>
              <a:rPr lang="en-US" sz="1000" dirty="0" err="1">
                <a:solidFill>
                  <a:srgbClr val="000000"/>
                </a:solidFill>
                <a:latin typeface="Calibri"/>
                <a:cs typeface="Calibri"/>
              </a:rPr>
              <a:t>www.npr.org</a:t>
            </a:r>
            <a:r>
              <a:rPr lang="en-US" sz="1000" dirty="0">
                <a:solidFill>
                  <a:srgbClr val="000000"/>
                </a:solidFill>
                <a:latin typeface="Calibri"/>
                <a:cs typeface="Calibri"/>
              </a:rPr>
              <a:t>/2017/08/01/540669701/10-years-after-bridge-collapse-america-is-still-crumbling?t=1535427165809</a:t>
            </a:r>
          </a:p>
          <a:p>
            <a:pPr>
              <a:defRPr/>
            </a:pPr>
            <a:br>
              <a:rPr lang="en-US" sz="1000" dirty="0">
                <a:solidFill>
                  <a:srgbClr val="000000"/>
                </a:solidFill>
                <a:latin typeface="Calibri"/>
                <a:cs typeface="Calibri"/>
              </a:rPr>
            </a:b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61733691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a:t>
            </a:r>
            <a:r>
              <a:rPr lang="en-US" sz="1000" dirty="0">
                <a:solidFill>
                  <a:srgbClr val="000000"/>
                </a:solidFill>
                <a:latin typeface="Calibri"/>
                <a:cs typeface="Calibri"/>
              </a:rPr>
              <a:t>: AFP / Valery HACHE, https://</a:t>
            </a:r>
            <a:r>
              <a:rPr lang="en-US" sz="1000" dirty="0" err="1">
                <a:solidFill>
                  <a:srgbClr val="000000"/>
                </a:solidFill>
                <a:latin typeface="Calibri"/>
                <a:cs typeface="Calibri"/>
              </a:rPr>
              <a:t>www.capitalfm.co.ke</a:t>
            </a:r>
            <a:r>
              <a:rPr lang="en-US" sz="1000" dirty="0">
                <a:solidFill>
                  <a:srgbClr val="000000"/>
                </a:solidFill>
                <a:latin typeface="Calibri"/>
                <a:cs typeface="Calibri"/>
              </a:rPr>
              <a:t>/news/2018/08/genoa-bridge-collapse-what-we-know/</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75854507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8173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500" dirty="0">
                <a:solidFill>
                  <a:srgbClr val="006633"/>
                </a:solidFill>
              </a:rPr>
              <a:t>Understand and Model with Experiments (DRAM)</a:t>
            </a:r>
          </a:p>
        </p:txBody>
      </p:sp>
    </p:spTree>
    <p:extLst>
      <p:ext uri="{BB962C8B-B14F-4D97-AF65-F5344CB8AC3E}">
        <p14:creationId xmlns:p14="http://schemas.microsoft.com/office/powerpoint/2010/main" val="3538018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61" name="Rectangle 60"/>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Tree>
    <p:extLst>
      <p:ext uri="{BB962C8B-B14F-4D97-AF65-F5344CB8AC3E}">
        <p14:creationId xmlns:p14="http://schemas.microsoft.com/office/powerpoint/2010/main" val="148991883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Understanding Flash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5" y="1219200"/>
            <a:ext cx="8453023" cy="5164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06939" y="1484784"/>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52681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116</a:t>
            </a:fld>
            <a:endParaRPr lang="en-US" altLang="en-US">
              <a:solidFill>
                <a:srgbClr val="000000"/>
              </a:solidFill>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197736310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70192126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5568653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POMACS Journal Version (same content, different format)</a:t>
            </a:r>
            <a:r>
              <a:rPr lang="en-US" sz="2000" dirty="0"/>
              <a:t>]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a:t>
            </a:r>
          </a:p>
          <a:p>
            <a:pPr marL="0" indent="0">
              <a:buNone/>
            </a:pPr>
            <a:br>
              <a:rPr lang="en-US" sz="2000" dirty="0"/>
            </a:br>
            <a:br>
              <a:rPr lang="en-US" sz="2000" dirty="0"/>
            </a:br>
            <a:endParaRPr lang="en-US" sz="2000"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8"/>
          <a:stretch>
            <a:fillRect/>
          </a:stretch>
        </p:blipFill>
        <p:spPr>
          <a:xfrm>
            <a:off x="0" y="4278117"/>
            <a:ext cx="9144000" cy="1743171"/>
          </a:xfrm>
          <a:prstGeom prst="rect">
            <a:avLst/>
          </a:prstGeom>
        </p:spPr>
      </p:pic>
    </p:spTree>
    <p:extLst>
      <p:ext uri="{BB962C8B-B14F-4D97-AF65-F5344CB8AC3E}">
        <p14:creationId xmlns:p14="http://schemas.microsoft.com/office/powerpoint/2010/main" val="36141959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204286734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Another Talk: NAND Flash Memory Robustness</a:t>
            </a:r>
          </a:p>
        </p:txBody>
      </p:sp>
      <p:sp>
        <p:nvSpPr>
          <p:cNvPr id="3" name="Content Placeholder 2"/>
          <p:cNvSpPr>
            <a:spLocks noGrp="1"/>
          </p:cNvSpPr>
          <p:nvPr>
            <p:ph idx="1"/>
          </p:nvPr>
        </p:nvSpPr>
        <p:spPr>
          <a:xfrm>
            <a:off x="228600" y="908720"/>
            <a:ext cx="8915400" cy="5256584"/>
          </a:xfrm>
        </p:spPr>
        <p:txBody>
          <a:bodyPr/>
          <a:lstStyle/>
          <a:p>
            <a:r>
              <a:rPr lang="en-US" sz="1800" dirty="0"/>
              <a:t>Yu Cai, </a:t>
            </a:r>
            <a:r>
              <a:rPr lang="en-US" sz="1800" dirty="0" err="1"/>
              <a:t>Saugata</a:t>
            </a:r>
            <a:r>
              <a:rPr lang="en-US" sz="1800" dirty="0"/>
              <a:t> </a:t>
            </a:r>
            <a:r>
              <a:rPr lang="en-US" sz="1800" dirty="0" err="1"/>
              <a:t>Ghose</a:t>
            </a:r>
            <a:r>
              <a:rPr lang="en-US" sz="1800" dirty="0"/>
              <a:t>, Erich F. </a:t>
            </a:r>
            <a:r>
              <a:rPr lang="en-US" sz="1800" dirty="0" err="1"/>
              <a:t>Haratsch</a:t>
            </a:r>
            <a:r>
              <a:rPr lang="en-US" sz="1800" dirty="0"/>
              <a:t>, </a:t>
            </a:r>
            <a:r>
              <a:rPr lang="en-US" sz="1800" dirty="0" err="1"/>
              <a:t>Yixin</a:t>
            </a:r>
            <a:r>
              <a:rPr lang="en-US" sz="1800" dirty="0"/>
              <a:t> Luo, and Onur Mutlu,</a:t>
            </a:r>
            <a:br>
              <a:rPr lang="en-US" sz="1800" dirty="0"/>
            </a:br>
            <a:r>
              <a:rPr lang="en-US" sz="1800" b="1" dirty="0"/>
              <a:t>"Error Characterization, Mitigation, and Recovery in Flash Memory Based Solid State Drives"</a:t>
            </a:r>
            <a:br>
              <a:rPr lang="en-US" sz="1800" dirty="0"/>
            </a:br>
            <a:r>
              <a:rPr lang="en-US" sz="1800" i="1" dirty="0"/>
              <a:t>to appear in </a:t>
            </a:r>
            <a:r>
              <a:rPr lang="en-US" sz="1800" i="1" dirty="0">
                <a:hlinkClick r:id="rId2"/>
              </a:rPr>
              <a:t>Proceedings of the IEEE</a:t>
            </a:r>
            <a:r>
              <a:rPr lang="en-US" sz="1800" dirty="0"/>
              <a:t>,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3362809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422799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1868668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2960694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16330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125</a:t>
            </a:fld>
            <a:endParaRPr lang="en-US">
              <a:solidFill>
                <a:srgbClr val="000000"/>
              </a:solidFill>
            </a:endParaRPr>
          </a:p>
        </p:txBody>
      </p:sp>
    </p:spTree>
    <p:extLst>
      <p:ext uri="{BB962C8B-B14F-4D97-AF65-F5344CB8AC3E}">
        <p14:creationId xmlns:p14="http://schemas.microsoft.com/office/powerpoint/2010/main" val="55432475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126</a:t>
            </a:fld>
            <a:endParaRPr lang="en-US"/>
          </a:p>
        </p:txBody>
      </p:sp>
    </p:spTree>
    <p:extLst>
      <p:ext uri="{BB962C8B-B14F-4D97-AF65-F5344CB8AC3E}">
        <p14:creationId xmlns:p14="http://schemas.microsoft.com/office/powerpoint/2010/main" val="185577491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solidFill>
                  <a:srgbClr val="0000FF"/>
                </a:solidFill>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solidFill>
                  <a:srgbClr val="0000FF"/>
                </a:solidFill>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38250612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2564904"/>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948946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1190310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1236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1236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2993780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130</a:t>
            </a:fld>
            <a:endParaRPr lang="en-US" altLang="en-US"/>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r>
              <a:rPr lang="en-US" sz="1000" dirty="0">
                <a:latin typeface="Calibri"/>
                <a:cs typeface="Calibri"/>
              </a:rPr>
              <a:t>Source: V. </a:t>
            </a:r>
            <a:r>
              <a:rPr lang="en-US" sz="1000" dirty="0" err="1">
                <a:latin typeface="Calibri"/>
                <a:cs typeface="Calibri"/>
              </a:rPr>
              <a:t>Milutinovic</a:t>
            </a:r>
            <a:endParaRPr lang="en-US" sz="1000" dirty="0">
              <a:latin typeface="Calibri"/>
              <a:cs typeface="Calibri"/>
            </a:endParaRPr>
          </a:p>
        </p:txBody>
      </p:sp>
    </p:spTree>
    <p:extLst>
      <p:ext uri="{BB962C8B-B14F-4D97-AF65-F5344CB8AC3E}">
        <p14:creationId xmlns:p14="http://schemas.microsoft.com/office/powerpoint/2010/main" val="3249760649"/>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131</a:t>
            </a:fld>
            <a:endParaRPr lang="en-US" altLang="en-US"/>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r>
              <a:rPr lang="en-US" sz="1000" dirty="0">
                <a:latin typeface="Calibri"/>
                <a:cs typeface="Calibri"/>
              </a:rPr>
              <a:t>Source: V. </a:t>
            </a:r>
            <a:r>
              <a:rPr lang="en-US" sz="1000" dirty="0" err="1">
                <a:latin typeface="Calibri"/>
                <a:cs typeface="Calibri"/>
              </a:rPr>
              <a:t>Milutinovic</a:t>
            </a:r>
            <a:endParaRPr lang="en-US" sz="1000" dirty="0">
              <a:latin typeface="Calibri"/>
              <a:cs typeface="Calibri"/>
            </a:endParaRPr>
          </a:p>
        </p:txBody>
      </p:sp>
    </p:spTree>
    <p:extLst>
      <p:ext uri="{BB962C8B-B14F-4D97-AF65-F5344CB8AC3E}">
        <p14:creationId xmlns:p14="http://schemas.microsoft.com/office/powerpoint/2010/main" val="270562281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Sustainable</a:t>
            </a:r>
          </a:p>
          <a:p>
            <a:pPr marL="0" indent="0" algn="ctr">
              <a:buNone/>
            </a:pPr>
            <a:r>
              <a:rPr lang="en-US" sz="6400" dirty="0">
                <a:solidFill>
                  <a:srgbClr val="FF0000"/>
                </a:solidFill>
              </a:rPr>
              <a:t>and</a:t>
            </a:r>
          </a:p>
          <a:p>
            <a:pPr marL="0" indent="0" algn="ctr">
              <a:buNone/>
            </a:pPr>
            <a:r>
              <a:rPr lang="en-US" sz="6400" dirty="0">
                <a:solidFill>
                  <a:srgbClr val="FF0000"/>
                </a:solidFill>
              </a:rPr>
              <a:t>Energy Efficient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132</a:t>
            </a:fld>
            <a:endParaRPr lang="en-US">
              <a:solidFill>
                <a:srgbClr val="000000"/>
              </a:solidFill>
            </a:endParaRPr>
          </a:p>
        </p:txBody>
      </p:sp>
    </p:spTree>
    <p:extLst>
      <p:ext uri="{BB962C8B-B14F-4D97-AF65-F5344CB8AC3E}">
        <p14:creationId xmlns:p14="http://schemas.microsoft.com/office/powerpoint/2010/main" val="192596367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133</a:t>
            </a:fld>
            <a:endParaRPr lang="en-US" altLang="en-US">
              <a:solidFill>
                <a:srgbClr val="000000"/>
              </a:solidFill>
            </a:endParaRPr>
          </a:p>
        </p:txBody>
      </p:sp>
    </p:spTree>
    <p:extLst>
      <p:ext uri="{BB962C8B-B14F-4D97-AF65-F5344CB8AC3E}">
        <p14:creationId xmlns:p14="http://schemas.microsoft.com/office/powerpoint/2010/main" val="1548825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134</a:t>
            </a:fld>
            <a:endParaRPr lang="en-US" altLang="en-US">
              <a:solidFill>
                <a:srgbClr val="000000"/>
              </a:solidFill>
            </a:endParaRPr>
          </a:p>
        </p:txBody>
      </p:sp>
    </p:spTree>
    <p:extLst>
      <p:ext uri="{BB962C8B-B14F-4D97-AF65-F5344CB8AC3E}">
        <p14:creationId xmlns:p14="http://schemas.microsoft.com/office/powerpoint/2010/main" val="145445613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237856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1190876394"/>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511963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75807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a:defRPr/>
            </a:pPr>
            <a:fld id="{C693BED2-1B18-8744-B8F0-03CBD3594789}" type="slidenum">
              <a:rPr lang="en-US" altLang="en-US"/>
              <a:pPr>
                <a:defRPr/>
              </a:pPr>
              <a:t>139</a:t>
            </a:fld>
            <a:endParaRPr lang="en-US" altLang="en-US"/>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0567179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Table Based Read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9177089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140</a:t>
            </a:fld>
            <a:endParaRPr lang="en-US"/>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r>
              <a:rPr lang="en-US" sz="1250" dirty="0" err="1">
                <a:solidFill>
                  <a:srgbClr val="000000"/>
                </a:solidFill>
              </a:rPr>
              <a:t>Kanev</a:t>
            </a:r>
            <a:r>
              <a:rPr lang="en-US" sz="1250" dirty="0">
                <a:solidFill>
                  <a:srgbClr val="000000"/>
                </a:solidFill>
              </a:rPr>
              <a:t>+, “</a:t>
            </a:r>
            <a:r>
              <a:rPr lang="en-US" sz="1250" dirty="0">
                <a:solidFill>
                  <a:srgbClr val="0000FF"/>
                </a:solidFill>
              </a:rPr>
              <a:t>Profiling a Warehouse-Scale Computer</a:t>
            </a:r>
            <a:r>
              <a:rPr lang="en-US" sz="1250" dirty="0">
                <a:solidFill>
                  <a:srgbClr val="000000"/>
                </a:solidFill>
              </a:rPr>
              <a:t>,” ISCA 2015.</a:t>
            </a:r>
          </a:p>
        </p:txBody>
      </p:sp>
    </p:spTree>
    <p:extLst>
      <p:ext uri="{BB962C8B-B14F-4D97-AF65-F5344CB8AC3E}">
        <p14:creationId xmlns:p14="http://schemas.microsoft.com/office/powerpoint/2010/main" val="284825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141</a:t>
            </a:fld>
            <a:endParaRPr lang="en-US"/>
          </a:p>
        </p:txBody>
      </p:sp>
      <p:sp>
        <p:nvSpPr>
          <p:cNvPr id="7" name="TextBox 6"/>
          <p:cNvSpPr txBox="1"/>
          <p:nvPr/>
        </p:nvSpPr>
        <p:spPr>
          <a:xfrm>
            <a:off x="2339752" y="6528683"/>
            <a:ext cx="4516749" cy="284693"/>
          </a:xfrm>
          <a:prstGeom prst="rect">
            <a:avLst/>
          </a:prstGeom>
          <a:noFill/>
        </p:spPr>
        <p:txBody>
          <a:bodyPr wrap="none" rtlCol="0">
            <a:spAutoFit/>
          </a:bodyPr>
          <a:lstStyle/>
          <a:p>
            <a:r>
              <a:rPr lang="en-US" sz="1250" dirty="0" err="1">
                <a:solidFill>
                  <a:srgbClr val="000000"/>
                </a:solidFill>
              </a:rPr>
              <a:t>Kanev</a:t>
            </a:r>
            <a:r>
              <a:rPr lang="en-US" sz="1250" dirty="0">
                <a:solidFill>
                  <a:srgbClr val="000000"/>
                </a:solidFill>
              </a:rPr>
              <a:t>+, “</a:t>
            </a:r>
            <a:r>
              <a:rPr lang="en-US" sz="1250" dirty="0">
                <a:solidFill>
                  <a:srgbClr val="0000FF"/>
                </a:solidFill>
              </a:rPr>
              <a:t>Profiling a Warehouse-Scale Computer</a:t>
            </a:r>
            <a:r>
              <a:rPr lang="en-US" sz="1250" dirty="0">
                <a:solidFill>
                  <a:srgbClr val="000000"/>
                </a:solidFill>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8238698"/>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142</a:t>
            </a:fld>
            <a:endParaRPr lang="en-US"/>
          </a:p>
        </p:txBody>
      </p:sp>
    </p:spTree>
    <p:extLst>
      <p:ext uri="{BB962C8B-B14F-4D97-AF65-F5344CB8AC3E}">
        <p14:creationId xmlns:p14="http://schemas.microsoft.com/office/powerpoint/2010/main" val="822119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143</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5660134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144</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79782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145</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algn="ctr"/>
            <a:r>
              <a:rPr lang="en-US" sz="4000" dirty="0">
                <a:solidFill>
                  <a:srgbClr val="FFFFFF"/>
                </a:solidFill>
              </a:rPr>
              <a:t>A memory access consumes ~1000X </a:t>
            </a:r>
          </a:p>
          <a:p>
            <a:pPr algn="ctr"/>
            <a:r>
              <a:rPr lang="en-US" sz="4000" dirty="0">
                <a:solidFill>
                  <a:srgbClr val="FFFFFF"/>
                </a:solidFill>
              </a:rPr>
              <a:t>the energy of a complex addition </a:t>
            </a:r>
          </a:p>
        </p:txBody>
      </p:sp>
    </p:spTree>
    <p:extLst>
      <p:ext uri="{BB962C8B-B14F-4D97-AF65-F5344CB8AC3E}">
        <p14:creationId xmlns:p14="http://schemas.microsoft.com/office/powerpoint/2010/main" val="67832223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583187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618629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17185733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149</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3559585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575208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ahoma"/>
                <a:ea typeface="+mn-ea"/>
                <a:cs typeface="+mn-cs"/>
              </a:rPr>
              <a:t>Dally, </a:t>
            </a:r>
            <a:r>
              <a:rPr kumimoji="0" lang="en-US" sz="1400" b="0" i="0" u="none" strike="noStrike" kern="1200" cap="none" spc="0" normalizeH="0" baseline="0" noProof="0" dirty="0" err="1">
                <a:ln>
                  <a:noFill/>
                </a:ln>
                <a:solidFill>
                  <a:srgbClr val="FFFFFF"/>
                </a:solidFill>
                <a:effectLst/>
                <a:uLnTx/>
                <a:uFillTx/>
                <a:latin typeface="Tahoma"/>
                <a:ea typeface="+mn-ea"/>
                <a:cs typeface="+mn-cs"/>
              </a:rPr>
              <a:t>HiPEAC</a:t>
            </a:r>
            <a:r>
              <a:rPr kumimoji="0" lang="en-US" sz="1400" b="0" i="0" u="none" strike="noStrike" kern="1200" cap="none" spc="0" normalizeH="0" baseline="0" noProof="0" dirty="0">
                <a:ln>
                  <a:noFill/>
                </a:ln>
                <a:solidFill>
                  <a:srgbClr val="FFFFFF"/>
                </a:solidFill>
                <a:effectLst/>
                <a:uLnTx/>
                <a:uFillTx/>
                <a:latin typeface="Tahoma"/>
                <a:ea typeface="+mn-ea"/>
                <a:cs typeface="+mn-cs"/>
              </a:rPr>
              <a:t> 2015</a:t>
            </a:r>
          </a:p>
        </p:txBody>
      </p:sp>
    </p:spTree>
    <p:extLst>
      <p:ext uri="{BB962C8B-B14F-4D97-AF65-F5344CB8AC3E}">
        <p14:creationId xmlns:p14="http://schemas.microsoft.com/office/powerpoint/2010/main" val="4196756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591532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153</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154</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155</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157</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158</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159</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245077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160</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161</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78097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Tree>
    <p:extLst>
      <p:ext uri="{BB962C8B-B14F-4D97-AF65-F5344CB8AC3E}">
        <p14:creationId xmlns:p14="http://schemas.microsoft.com/office/powerpoint/2010/main" val="160855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371807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164</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21017733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335489943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&gt; 60</a:t>
            </a:r>
          </a:p>
        </p:txBody>
      </p:sp>
    </p:spTree>
    <p:extLst>
      <p:ext uri="{BB962C8B-B14F-4D97-AF65-F5344CB8AC3E}">
        <p14:creationId xmlns:p14="http://schemas.microsoft.com/office/powerpoint/2010/main" val="2375492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705598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4088159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413548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234094001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In-DRAM Bitwise Operations</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170</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2127520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154759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535941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173</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07155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32769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46681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176</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latin typeface="Tahoma"/>
              </a:rPr>
              <a:t>Large graphs are everywhere (circa 2015)</a:t>
            </a:r>
          </a:p>
          <a:p>
            <a:pPr>
              <a:buClr>
                <a:srgbClr val="CC9900"/>
              </a:buClr>
            </a:pPr>
            <a:endParaRPr lang="en-US" altLang="ko-KR" sz="1800" dirty="0">
              <a:solidFill>
                <a:srgbClr val="000000"/>
              </a:solidFill>
              <a:latin typeface="Tahoma"/>
            </a:endParaRPr>
          </a:p>
          <a:p>
            <a:pPr>
              <a:buClr>
                <a:srgbClr val="CC9900"/>
              </a:buClr>
            </a:pPr>
            <a:endParaRPr lang="en-US" altLang="ko-KR" sz="1800" dirty="0">
              <a:solidFill>
                <a:srgbClr val="000000"/>
              </a:solidFill>
              <a:latin typeface="Tahoma"/>
            </a:endParaRPr>
          </a:p>
          <a:p>
            <a:pPr>
              <a:buClr>
                <a:srgbClr val="CC9900"/>
              </a:buClr>
            </a:pPr>
            <a:endParaRPr lang="en-US" altLang="ko-KR" sz="1800" dirty="0">
              <a:solidFill>
                <a:srgbClr val="000000"/>
              </a:solidFill>
              <a:latin typeface="Tahoma"/>
            </a:endParaRPr>
          </a:p>
          <a:p>
            <a:pPr>
              <a:buClr>
                <a:srgbClr val="CC9900"/>
              </a:buClr>
            </a:pPr>
            <a:endParaRPr lang="en-US" altLang="ko-KR" dirty="0">
              <a:solidFill>
                <a:srgbClr val="000000"/>
              </a:solidFill>
              <a:latin typeface="Tahoma"/>
            </a:endParaRPr>
          </a:p>
          <a:p>
            <a:pPr>
              <a:buClr>
                <a:srgbClr val="CC9900"/>
              </a:buClr>
            </a:pPr>
            <a:endParaRPr lang="en-US" altLang="ko-KR" dirty="0">
              <a:solidFill>
                <a:srgbClr val="000000"/>
              </a:solidFill>
              <a:latin typeface="Tahoma"/>
            </a:endParaRPr>
          </a:p>
          <a:p>
            <a:pPr marL="0" indent="0">
              <a:buClr>
                <a:srgbClr val="CC9900"/>
              </a:buClr>
              <a:buFont typeface="Wingdings" charset="0"/>
              <a:buNone/>
            </a:pPr>
            <a:endParaRPr lang="en-US" altLang="ko-KR" sz="2000" dirty="0">
              <a:solidFill>
                <a:srgbClr val="000000"/>
              </a:solidFill>
              <a:latin typeface="Tahoma"/>
            </a:endParaRPr>
          </a:p>
          <a:p>
            <a:pPr>
              <a:buClr>
                <a:srgbClr val="CC9900"/>
              </a:buClr>
            </a:pPr>
            <a:r>
              <a:rPr lang="en-US" altLang="ko-KR" dirty="0">
                <a:solidFill>
                  <a:srgbClr val="000000"/>
                </a:solidFill>
                <a:latin typeface="Tahoma"/>
              </a:rPr>
              <a:t>Scalable large-scale graph processing is challenging</a:t>
            </a:r>
            <a:endParaRPr lang="ko-KR" altLang="en-US" dirty="0">
              <a:solidFill>
                <a:srgbClr val="000000"/>
              </a:solidFill>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36 Million </a:t>
              </a:r>
            </a:p>
            <a:p>
              <a:pPr algn="ctr"/>
              <a:r>
                <a:rPr lang="en-US" dirty="0">
                  <a:solidFill>
                    <a:srgbClr val="000000"/>
                  </a:solidFill>
                  <a:latin typeface="Tahoma"/>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1.4 Billion</a:t>
              </a:r>
            </a:p>
            <a:p>
              <a:pPr algn="ctr"/>
              <a:r>
                <a:rPr lang="en-US" dirty="0">
                  <a:solidFill>
                    <a:srgbClr val="000000"/>
                  </a:solidFill>
                  <a:latin typeface="Tahoma"/>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300 Million</a:t>
              </a:r>
            </a:p>
            <a:p>
              <a:pPr algn="ctr"/>
              <a:r>
                <a:rPr lang="en-US" dirty="0">
                  <a:solidFill>
                    <a:srgbClr val="000000"/>
                  </a:solidFill>
                  <a:latin typeface="Tahoma"/>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30 Billion</a:t>
              </a:r>
            </a:p>
            <a:p>
              <a:pPr algn="ctr"/>
              <a:r>
                <a:rPr lang="en-US" dirty="0">
                  <a:solidFill>
                    <a:srgbClr val="000000"/>
                  </a:solidFill>
                  <a:latin typeface="Tahoma"/>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299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177</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179</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Shifted Hamming Distance: SIMD Acceleration</a:t>
            </a:r>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052736"/>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49845159"/>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180</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183</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677034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1156439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3D-Stacked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1086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12367721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09546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8258"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9BBB59">
                    <a:lumMod val="50000"/>
                  </a:srgbClr>
                </a:solidFill>
                <a:effectLst/>
                <a:uLnTx/>
                <a:uFillTx/>
                <a:latin typeface="Garamond"/>
                <a:ea typeface="+mj-ea"/>
                <a:cs typeface="+mj-cs"/>
              </a:rPr>
              <a:t>An Example Solution: </a:t>
            </a:r>
            <a:r>
              <a:rPr kumimoji="0" lang="en-US" sz="4000" b="0" i="0" u="none" strike="noStrike" kern="1200" cap="none" spc="0" normalizeH="0" baseline="0" noProof="0" dirty="0" err="1">
                <a:ln>
                  <a:noFill/>
                </a:ln>
                <a:solidFill>
                  <a:srgbClr val="9BBB59">
                    <a:lumMod val="50000"/>
                  </a:srgbClr>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03193312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65142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56530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8666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683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12697984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078442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764135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02099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65061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2153765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 security</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Rectangle 33">
            <a:extLst>
              <a:ext uri="{FF2B5EF4-FFF2-40B4-BE49-F238E27FC236}">
                <a16:creationId xmlns:a16="http://schemas.microsoft.com/office/drawing/2014/main" id="{9E2C56E4-536A-F74C-95BA-7763F9814A49}"/>
              </a:ext>
            </a:extLst>
          </p:cNvPr>
          <p:cNvSpPr/>
          <p:nvPr/>
        </p:nvSpPr>
        <p:spPr>
          <a:xfrm>
            <a:off x="175160" y="1628800"/>
            <a:ext cx="853947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905439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r>
              <a:rPr lang="en-US" dirty="0"/>
              <a:t>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32322563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936868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3645024"/>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99302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601428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8860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3673971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1301548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199552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177928094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2988601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511724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5546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310727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4216299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212</a:t>
            </a:fld>
            <a:endParaRPr lang="en-US">
              <a:solidFill>
                <a:srgbClr val="000000"/>
              </a:solidFill>
            </a:endParaRPr>
          </a:p>
        </p:txBody>
      </p:sp>
    </p:spTree>
    <p:extLst>
      <p:ext uri="{BB962C8B-B14F-4D97-AF65-F5344CB8AC3E}">
        <p14:creationId xmlns:p14="http://schemas.microsoft.com/office/powerpoint/2010/main" val="38784493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213</a:t>
            </a:fld>
            <a:endParaRPr lang="en-US">
              <a:solidFill>
                <a:srgbClr val="000000"/>
              </a:solidFill>
            </a:endParaRPr>
          </a:p>
        </p:txBody>
      </p:sp>
    </p:spTree>
    <p:extLst>
      <p:ext uri="{BB962C8B-B14F-4D97-AF65-F5344CB8AC3E}">
        <p14:creationId xmlns:p14="http://schemas.microsoft.com/office/powerpoint/2010/main" val="1624227068"/>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4107953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13272128"/>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2612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761843624"/>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2045502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9665833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691846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0858084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965416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394406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414668508"/>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4104635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37114134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3558418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33977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651613509"/>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229</a:t>
            </a:fld>
            <a:endParaRPr lang="en-US" altLang="en-US">
              <a:solidFill>
                <a:srgbClr val="000000"/>
              </a:solidFill>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19631702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Quick Note: 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~200X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595483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340705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4126029684"/>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94149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791954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3194157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14587"/>
            <a:ext cx="8794750" cy="822325"/>
          </a:xfrm>
        </p:spPr>
        <p:txBody>
          <a:bodyPr/>
          <a:lstStyle/>
          <a:p>
            <a:pPr algn="ctr" eaLnBrk="1" hangingPunct="1"/>
            <a:r>
              <a:rPr lang="en-US" dirty="0">
                <a:latin typeface="Garamond" charset="0"/>
              </a:rPr>
              <a:t>Enabling the Paradigm Shift</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912310102"/>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D372D6BD-00C3-AE42-A425-0171EA615E4C}"/>
              </a:ext>
            </a:extLst>
          </p:cNvPr>
          <p:cNvSpPr>
            <a:spLocks noGrp="1"/>
          </p:cNvSpPr>
          <p:nvPr>
            <p:ph type="title"/>
          </p:nvPr>
        </p:nvSpPr>
        <p:spPr/>
        <p:txBody>
          <a:bodyPr/>
          <a:lstStyle/>
          <a:p>
            <a:r>
              <a:rPr lang="en-US" altLang="en-US" dirty="0">
                <a:ea typeface="ＭＳ Ｐゴシック" panose="020B0600070205080204" pitchFamily="34" charset="-128"/>
              </a:rPr>
              <a:t>Computer Architecture Today</a:t>
            </a:r>
          </a:p>
        </p:txBody>
      </p:sp>
      <p:sp>
        <p:nvSpPr>
          <p:cNvPr id="3" name="Content Placeholder 2">
            <a:extLst>
              <a:ext uri="{FF2B5EF4-FFF2-40B4-BE49-F238E27FC236}">
                <a16:creationId xmlns:a16="http://schemas.microsoft.com/office/drawing/2014/main" id="{9F7A138C-3CD5-CC4B-9922-ACD95237B4F4}"/>
              </a:ext>
            </a:extLst>
          </p:cNvPr>
          <p:cNvSpPr>
            <a:spLocks noGrp="1"/>
          </p:cNvSpPr>
          <p:nvPr>
            <p:ph idx="1"/>
          </p:nvPr>
        </p:nvSpPr>
        <p:spPr>
          <a:xfrm>
            <a:off x="228600" y="996950"/>
            <a:ext cx="8763000" cy="5194300"/>
          </a:xfrm>
        </p:spPr>
        <p:txBody>
          <a:bodyPr/>
          <a:lstStyle/>
          <a:p>
            <a:r>
              <a:rPr lang="en-US" altLang="en-US">
                <a:ea typeface="ＭＳ Ｐゴシック" panose="020B0600070205080204" pitchFamily="34" charset="-128"/>
              </a:rPr>
              <a:t>You can revolutionize the way computers are built, if you understand both the hardware and the software (and change each accordingly)</a:t>
            </a:r>
          </a:p>
          <a:p>
            <a:endParaRPr lang="en-US" altLang="en-US">
              <a:ea typeface="ＭＳ Ｐゴシック" panose="020B0600070205080204" pitchFamily="34" charset="-128"/>
            </a:endParaRPr>
          </a:p>
          <a:p>
            <a:r>
              <a:rPr lang="en-US" altLang="en-US">
                <a:ea typeface="ＭＳ Ｐゴシック" panose="020B0600070205080204" pitchFamily="34" charset="-128"/>
              </a:rPr>
              <a:t>You can invent new paradigms for computation, communication, and storage</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Recommended book: Thomas Kuhn, “</a:t>
            </a:r>
            <a:r>
              <a:rPr lang="en-US" altLang="ja-JP">
                <a:solidFill>
                  <a:srgbClr val="0000FF"/>
                </a:solidFill>
                <a:ea typeface="ＭＳ Ｐゴシック" panose="020B0600070205080204" pitchFamily="34" charset="-128"/>
              </a:rPr>
              <a:t>The Structure of Scientific Revolutions</a:t>
            </a:r>
            <a:r>
              <a:rPr lang="en-US" altLang="en-US">
                <a:ea typeface="ＭＳ Ｐゴシック" panose="020B0600070205080204" pitchFamily="34" charset="-128"/>
              </a:rPr>
              <a:t>”</a:t>
            </a:r>
            <a:r>
              <a:rPr lang="en-US" altLang="ja-JP">
                <a:ea typeface="ＭＳ Ｐゴシック" panose="020B0600070205080204" pitchFamily="34" charset="-128"/>
              </a:rPr>
              <a:t> (1962)</a:t>
            </a:r>
          </a:p>
          <a:p>
            <a:pPr lvl="1"/>
            <a:r>
              <a:rPr lang="en-US" altLang="en-US">
                <a:ea typeface="ＭＳ Ｐゴシック" panose="020B0600070205080204" pitchFamily="34" charset="-128"/>
              </a:rPr>
              <a:t>Pre-paradigm science: no clear consensus in the field</a:t>
            </a:r>
          </a:p>
          <a:p>
            <a:pPr lvl="1"/>
            <a:r>
              <a:rPr lang="en-US" altLang="en-US">
                <a:ea typeface="ＭＳ Ｐゴシック" panose="020B0600070205080204" pitchFamily="34" charset="-128"/>
              </a:rPr>
              <a:t>Normal science: dominant theory used to explain/improve things (business as usual); exceptions considered anomalies</a:t>
            </a:r>
          </a:p>
          <a:p>
            <a:pPr lvl="1"/>
            <a:r>
              <a:rPr lang="en-US" altLang="en-US">
                <a:ea typeface="ＭＳ Ｐゴシック" panose="020B0600070205080204" pitchFamily="34" charset="-128"/>
              </a:rPr>
              <a:t>Revolutionary science: underlying assumptions re-examined</a:t>
            </a:r>
          </a:p>
        </p:txBody>
      </p:sp>
      <p:sp>
        <p:nvSpPr>
          <p:cNvPr id="122883" name="Slide Number Placeholder 3">
            <a:extLst>
              <a:ext uri="{FF2B5EF4-FFF2-40B4-BE49-F238E27FC236}">
                <a16:creationId xmlns:a16="http://schemas.microsoft.com/office/drawing/2014/main" id="{9E2F704F-D6F8-AB41-A9C9-454271828B2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161B3-87D8-CA4C-A0A1-DD872946786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50477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06F111BE-F8FF-814C-B96E-F2A2D1D06ECA}"/>
              </a:ext>
            </a:extLst>
          </p:cNvPr>
          <p:cNvSpPr>
            <a:spLocks noGrp="1"/>
          </p:cNvSpPr>
          <p:nvPr>
            <p:ph type="title"/>
          </p:nvPr>
        </p:nvSpPr>
        <p:spPr/>
        <p:txBody>
          <a:bodyPr/>
          <a:lstStyle/>
          <a:p>
            <a:r>
              <a:rPr lang="en-US" altLang="en-US" dirty="0">
                <a:ea typeface="ＭＳ Ｐゴシック" panose="020B0600070205080204" pitchFamily="34" charset="-128"/>
              </a:rPr>
              <a:t>Computer Architecture Today</a:t>
            </a:r>
          </a:p>
        </p:txBody>
      </p:sp>
      <p:sp>
        <p:nvSpPr>
          <p:cNvPr id="123906" name="Content Placeholder 2">
            <a:extLst>
              <a:ext uri="{FF2B5EF4-FFF2-40B4-BE49-F238E27FC236}">
                <a16:creationId xmlns:a16="http://schemas.microsoft.com/office/drawing/2014/main" id="{035196A7-91D5-9A49-9E10-1ED55CBF77A9}"/>
              </a:ext>
            </a:extLst>
          </p:cNvPr>
          <p:cNvSpPr>
            <a:spLocks noGrp="1"/>
          </p:cNvSpPr>
          <p:nvPr>
            <p:ph idx="1"/>
          </p:nvPr>
        </p:nvSpPr>
        <p:spPr>
          <a:xfrm>
            <a:off x="228600" y="996950"/>
            <a:ext cx="8763000" cy="5194300"/>
          </a:xfrm>
        </p:spPr>
        <p:txBody>
          <a:bodyPr/>
          <a:lstStyle/>
          <a:p>
            <a:r>
              <a:rPr lang="en-US" altLang="en-US">
                <a:ea typeface="ＭＳ Ｐゴシック" panose="020B0600070205080204" pitchFamily="34" charset="-128"/>
              </a:rPr>
              <a:t>You can revolutionize the way computers are built, if you understand both the hardware and the software (and change each accordingly)</a:t>
            </a:r>
          </a:p>
          <a:p>
            <a:endParaRPr lang="en-US" altLang="en-US">
              <a:ea typeface="ＭＳ Ｐゴシック" panose="020B0600070205080204" pitchFamily="34" charset="-128"/>
            </a:endParaRPr>
          </a:p>
          <a:p>
            <a:r>
              <a:rPr lang="en-US" altLang="en-US">
                <a:ea typeface="ＭＳ Ｐゴシック" panose="020B0600070205080204" pitchFamily="34" charset="-128"/>
              </a:rPr>
              <a:t>You can invent new paradigms for computation, communication, and storage</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Recommended book: Thomas Kuhn, “</a:t>
            </a:r>
            <a:r>
              <a:rPr lang="en-US" altLang="ja-JP">
                <a:solidFill>
                  <a:srgbClr val="0000FF"/>
                </a:solidFill>
                <a:ea typeface="ＭＳ Ｐゴシック" panose="020B0600070205080204" pitchFamily="34" charset="-128"/>
              </a:rPr>
              <a:t>The Structure of Scientific Revolutions</a:t>
            </a:r>
            <a:r>
              <a:rPr lang="en-US" altLang="en-US">
                <a:ea typeface="ＭＳ Ｐゴシック" panose="020B0600070205080204" pitchFamily="34" charset="-128"/>
              </a:rPr>
              <a:t>”</a:t>
            </a:r>
            <a:r>
              <a:rPr lang="en-US" altLang="ja-JP">
                <a:ea typeface="ＭＳ Ｐゴシック" panose="020B0600070205080204" pitchFamily="34" charset="-128"/>
              </a:rPr>
              <a:t> (1962)</a:t>
            </a:r>
          </a:p>
          <a:p>
            <a:pPr lvl="1"/>
            <a:r>
              <a:rPr lang="en-US" altLang="en-US">
                <a:ea typeface="ＭＳ Ｐゴシック" panose="020B0600070205080204" pitchFamily="34" charset="-128"/>
              </a:rPr>
              <a:t>Pre-paradigm science: no clear consensus in the field</a:t>
            </a:r>
          </a:p>
          <a:p>
            <a:pPr lvl="1"/>
            <a:r>
              <a:rPr lang="en-US" altLang="en-US">
                <a:ea typeface="ＭＳ Ｐゴシック" panose="020B0600070205080204" pitchFamily="34" charset="-128"/>
              </a:rPr>
              <a:t>Normal science: dominant theory used to explain/improve things (business as usual); exceptions considered anomalies</a:t>
            </a:r>
          </a:p>
          <a:p>
            <a:pPr lvl="1"/>
            <a:r>
              <a:rPr lang="en-US" altLang="en-US">
                <a:ea typeface="ＭＳ Ｐゴシック" panose="020B0600070205080204" pitchFamily="34" charset="-128"/>
              </a:rPr>
              <a:t>Revolutionary science: underlying assumptions re-examined</a:t>
            </a:r>
          </a:p>
        </p:txBody>
      </p:sp>
      <p:sp>
        <p:nvSpPr>
          <p:cNvPr id="123907" name="Slide Number Placeholder 3">
            <a:extLst>
              <a:ext uri="{FF2B5EF4-FFF2-40B4-BE49-F238E27FC236}">
                <a16:creationId xmlns:a16="http://schemas.microsoft.com/office/drawing/2014/main" id="{CE876F6F-B198-B14D-984D-83B52A8D68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8E9771-DD44-0F4E-A01B-3281F2677222}"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123908" name="Picture 1">
            <a:extLst>
              <a:ext uri="{FF2B5EF4-FFF2-40B4-BE49-F238E27FC236}">
                <a16:creationId xmlns:a16="http://schemas.microsoft.com/office/drawing/2014/main" id="{9DA51FDA-8CDC-2647-AF9E-6D4CD75EFB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981200"/>
            <a:ext cx="1447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DADE28D-1258-6A45-A56E-4627A016C5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590800"/>
            <a:ext cx="24638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CD75145-F3EF-534C-8CA2-A54F9C2228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7075" y="2590800"/>
            <a:ext cx="24606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A1083F5-F69C-4F46-9507-88DF57FA77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524000"/>
            <a:ext cx="339725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0505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238</a:t>
            </a:fld>
            <a:endParaRPr lang="en-US">
              <a:solidFill>
                <a:srgbClr val="000000"/>
              </a:solidFill>
            </a:endParaRPr>
          </a:p>
        </p:txBody>
      </p:sp>
    </p:spTree>
    <p:extLst>
      <p:ext uri="{BB962C8B-B14F-4D97-AF65-F5344CB8AC3E}">
        <p14:creationId xmlns:p14="http://schemas.microsoft.com/office/powerpoint/2010/main" val="362777776"/>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577520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253226112"/>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3403359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590779304"/>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solidFill>
                  <a:srgbClr val="0000FF"/>
                </a:solidFill>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solidFill>
                  <a:srgbClr val="0000FF"/>
                </a:solidFill>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87321014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4077072"/>
            <a:ext cx="5929802"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16706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764704"/>
            <a:ext cx="7416824" cy="5562618"/>
          </a:xfrm>
          <a:prstGeom prst="rect">
            <a:avLst/>
          </a:prstGeom>
        </p:spPr>
      </p:pic>
      <p:sp>
        <p:nvSpPr>
          <p:cNvPr id="6" name="Rectangle 5"/>
          <p:cNvSpPr/>
          <p:nvPr/>
        </p:nvSpPr>
        <p:spPr>
          <a:xfrm>
            <a:off x="2160240"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068177948"/>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3" name="Picture 12">
            <a:extLst>
              <a:ext uri="{FF2B5EF4-FFF2-40B4-BE49-F238E27FC236}">
                <a16:creationId xmlns:a16="http://schemas.microsoft.com/office/drawing/2014/main" id="{E67A7A6E-BA9A-BA49-A06E-6C7352EF7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4056877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219832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2578876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3254899284"/>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412720926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935120595"/>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1314110304"/>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58784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3672298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8062664" cy="1752600"/>
          </a:xfrm>
        </p:spPr>
        <p:txBody>
          <a:bodyPr/>
          <a:lstStyle/>
          <a:p>
            <a:r>
              <a:rPr lang="en-US" dirty="0">
                <a:latin typeface="Garamond" charset="0"/>
              </a:rPr>
              <a:t>Truly Reducing Memory Latency</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525052361"/>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3875486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2564904"/>
            <a:ext cx="8452048" cy="2952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89886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6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a:t>
            </a:r>
          </a:p>
          <a:p>
            <a:pPr lvl="1"/>
            <a:endParaRPr lang="is-IS" sz="1800" dirty="0"/>
          </a:p>
          <a:p>
            <a:r>
              <a:rPr lang="is-IS" dirty="0">
                <a:solidFill>
                  <a:srgbClr val="FF0000"/>
                </a:solidFill>
              </a:rPr>
              <a:t>We would like to find sources of latency heterogeneity and exploit them to minimize latency</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18835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Variation in Memory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5" name="Group 54"/>
          <p:cNvGrpSpPr/>
          <p:nvPr/>
        </p:nvGrpSpPr>
        <p:grpSpPr>
          <a:xfrm>
            <a:off x="741777" y="4953000"/>
            <a:ext cx="8040641" cy="992612"/>
            <a:chOff x="224591" y="5243899"/>
            <a:chExt cx="8510476" cy="992613"/>
          </a:xfrm>
        </p:grpSpPr>
        <p:grpSp>
          <p:nvGrpSpPr>
            <p:cNvPr id="56" name="Group 55"/>
            <p:cNvGrpSpPr/>
            <p:nvPr/>
          </p:nvGrpSpPr>
          <p:grpSpPr>
            <a:xfrm>
              <a:off x="224591" y="5243899"/>
              <a:ext cx="8510476" cy="523229"/>
              <a:chOff x="352625" y="3223796"/>
              <a:chExt cx="8510476" cy="523229"/>
            </a:xfrm>
          </p:grpSpPr>
          <p:cxnSp>
            <p:nvCxnSpPr>
              <p:cNvPr id="58" name="Straight Arrow Connector 57"/>
              <p:cNvCxnSpPr/>
              <p:nvPr/>
            </p:nvCxnSpPr>
            <p:spPr>
              <a:xfrm>
                <a:off x="1161179" y="3511042"/>
                <a:ext cx="6781800" cy="0"/>
              </a:xfrm>
              <a:prstGeom prst="straightConnector1">
                <a:avLst/>
              </a:prstGeom>
              <a:noFill/>
              <a:ln w="44450" cap="rnd" cmpd="sng" algn="ctr">
                <a:solidFill>
                  <a:sysClr val="windowText" lastClr="000000">
                    <a:lumMod val="65000"/>
                    <a:lumOff val="35000"/>
                  </a:sysClr>
                </a:solidFill>
                <a:prstDash val="solid"/>
                <a:miter lim="800000"/>
                <a:headEnd type="arrow" w="lg" len="lg"/>
                <a:tailEnd type="arrow" w="lg" len="lg"/>
              </a:ln>
              <a:effectLst/>
            </p:spPr>
          </p:cxnSp>
          <p:sp>
            <p:nvSpPr>
              <p:cNvPr id="59" name="TextBox 58"/>
              <p:cNvSpPr txBox="1"/>
              <p:nvPr/>
            </p:nvSpPr>
            <p:spPr>
              <a:xfrm>
                <a:off x="7871906" y="3223804"/>
                <a:ext cx="991195"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High</a:t>
                </a:r>
              </a:p>
            </p:txBody>
          </p:sp>
          <p:sp>
            <p:nvSpPr>
              <p:cNvPr id="60" name="TextBox 59"/>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Low</a:t>
                </a:r>
              </a:p>
            </p:txBody>
          </p:sp>
        </p:grpSp>
        <p:sp>
          <p:nvSpPr>
            <p:cNvPr id="57" name="TextBox 56"/>
            <p:cNvSpPr txBox="1"/>
            <p:nvPr/>
          </p:nvSpPr>
          <p:spPr>
            <a:xfrm>
              <a:off x="2964359" y="5713292"/>
              <a:ext cx="29278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Latency</a:t>
              </a:r>
            </a:p>
          </p:txBody>
        </p:sp>
      </p:grpSp>
      <p:grpSp>
        <p:nvGrpSpPr>
          <p:cNvPr id="61" name="Group 60"/>
          <p:cNvGrpSpPr/>
          <p:nvPr/>
        </p:nvGrpSpPr>
        <p:grpSpPr>
          <a:xfrm>
            <a:off x="4138538" y="2878490"/>
            <a:ext cx="1202573" cy="1358640"/>
            <a:chOff x="2373000" y="3289560"/>
            <a:chExt cx="1202573" cy="1358640"/>
          </a:xfrm>
        </p:grpSpPr>
        <p:pic>
          <p:nvPicPr>
            <p:cNvPr id="6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63" name="TextBox 62"/>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a:ea typeface="+mn-ea"/>
                  <a:cs typeface="+mn-cs"/>
                </a:rPr>
                <a:t>DRAM B</a:t>
              </a:r>
            </a:p>
          </p:txBody>
        </p:sp>
      </p:grpSp>
      <p:grpSp>
        <p:nvGrpSpPr>
          <p:cNvPr id="64" name="Group 63"/>
          <p:cNvGrpSpPr/>
          <p:nvPr/>
        </p:nvGrpSpPr>
        <p:grpSpPr>
          <a:xfrm>
            <a:off x="2019300" y="2878490"/>
            <a:ext cx="4856042" cy="2578172"/>
            <a:chOff x="2019300" y="2878490"/>
            <a:chExt cx="4856042" cy="2578172"/>
          </a:xfrm>
        </p:grpSpPr>
        <p:grpSp>
          <p:nvGrpSpPr>
            <p:cNvPr id="65" name="dram a"/>
            <p:cNvGrpSpPr/>
            <p:nvPr/>
          </p:nvGrpSpPr>
          <p:grpSpPr>
            <a:xfrm>
              <a:off x="2286832" y="2878490"/>
              <a:ext cx="1181157" cy="2578172"/>
              <a:chOff x="2445298" y="3289228"/>
              <a:chExt cx="1181157" cy="2578172"/>
            </a:xfrm>
          </p:grpSpPr>
          <p:cxnSp>
            <p:nvCxnSpPr>
              <p:cNvPr id="84" name="Straight Connector 83"/>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5" name="Oval 84"/>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86" name="Group 85"/>
              <p:cNvGrpSpPr/>
              <p:nvPr/>
            </p:nvGrpSpPr>
            <p:grpSpPr>
              <a:xfrm>
                <a:off x="2445298" y="3289228"/>
                <a:ext cx="1181157" cy="1358640"/>
                <a:chOff x="2373000" y="3289560"/>
                <a:chExt cx="1181157" cy="1358640"/>
              </a:xfrm>
            </p:grpSpPr>
            <p:pic>
              <p:nvPicPr>
                <p:cNvPr id="8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8" name="TextBox 87"/>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A</a:t>
                  </a:r>
                </a:p>
              </p:txBody>
            </p:sp>
          </p:grpSp>
        </p:grpSp>
        <p:cxnSp>
          <p:nvCxnSpPr>
            <p:cNvPr id="66" name="Straight Connector 65"/>
            <p:cNvCxnSpPr/>
            <p:nvPr/>
          </p:nvCxnSpPr>
          <p:spPr>
            <a:xfrm flipH="1" flipV="1">
              <a:off x="4729117" y="4237130"/>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67" name="Oval 66"/>
            <p:cNvSpPr>
              <a:spLocks noChangeAspect="1"/>
            </p:cNvSpPr>
            <p:nvPr/>
          </p:nvSpPr>
          <p:spPr>
            <a:xfrm>
              <a:off x="45144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68" name="dram c"/>
            <p:cNvGrpSpPr/>
            <p:nvPr/>
          </p:nvGrpSpPr>
          <p:grpSpPr>
            <a:xfrm>
              <a:off x="5372100" y="2878490"/>
              <a:ext cx="1215397" cy="2578172"/>
              <a:chOff x="2445298" y="3289228"/>
              <a:chExt cx="1215397" cy="2578172"/>
            </a:xfrm>
          </p:grpSpPr>
          <p:cxnSp>
            <p:nvCxnSpPr>
              <p:cNvPr id="79" name="Straight Connector 78"/>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0" name="Oval 79"/>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81" name="Group 80"/>
              <p:cNvGrpSpPr/>
              <p:nvPr/>
            </p:nvGrpSpPr>
            <p:grpSpPr>
              <a:xfrm>
                <a:off x="2445298" y="3289228"/>
                <a:ext cx="1215397" cy="1358640"/>
                <a:chOff x="2373000" y="3289560"/>
                <a:chExt cx="1215397" cy="1358640"/>
              </a:xfrm>
            </p:grpSpPr>
            <p:pic>
              <p:nvPicPr>
                <p:cNvPr id="8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3" name="TextBox 82"/>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C</a:t>
                  </a:r>
                </a:p>
              </p:txBody>
            </p:sp>
          </p:grpSp>
        </p:grpSp>
        <p:grpSp>
          <p:nvGrpSpPr>
            <p:cNvPr id="69" name="fab var"/>
            <p:cNvGrpSpPr/>
            <p:nvPr/>
          </p:nvGrpSpPr>
          <p:grpSpPr>
            <a:xfrm>
              <a:off x="2019300" y="4338029"/>
              <a:ext cx="4856042" cy="857215"/>
              <a:chOff x="2057400" y="4748767"/>
              <a:chExt cx="4856042" cy="857215"/>
            </a:xfrm>
          </p:grpSpPr>
          <p:grpSp>
            <p:nvGrpSpPr>
              <p:cNvPr id="70" name="Group 69"/>
              <p:cNvGrpSpPr>
                <a:grpSpLocks noChangeAspect="1"/>
              </p:cNvGrpSpPr>
              <p:nvPr/>
            </p:nvGrpSpPr>
            <p:grpSpPr>
              <a:xfrm>
                <a:off x="2057400" y="4748767"/>
                <a:ext cx="1735529" cy="857215"/>
                <a:chOff x="1905000" y="3429000"/>
                <a:chExt cx="4800600" cy="1905000"/>
              </a:xfrm>
            </p:grpSpPr>
            <p:sp>
              <p:nvSpPr>
                <p:cNvPr id="7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nvGrpSpPr>
              <p:cNvPr id="71" name="Group 70"/>
              <p:cNvGrpSpPr>
                <a:grpSpLocks noChangeAspect="1"/>
              </p:cNvGrpSpPr>
              <p:nvPr/>
            </p:nvGrpSpPr>
            <p:grpSpPr>
              <a:xfrm>
                <a:off x="3919607" y="4748767"/>
                <a:ext cx="1735529" cy="857215"/>
                <a:chOff x="1905000" y="3429000"/>
                <a:chExt cx="4800600" cy="1905000"/>
              </a:xfrm>
            </p:grpSpPr>
            <p:sp>
              <p:nvSpPr>
                <p:cNvPr id="75"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6"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nvGrpSpPr>
              <p:cNvPr id="72" name="Group 71"/>
              <p:cNvGrpSpPr>
                <a:grpSpLocks noChangeAspect="1"/>
              </p:cNvGrpSpPr>
              <p:nvPr/>
            </p:nvGrpSpPr>
            <p:grpSpPr>
              <a:xfrm>
                <a:off x="5177913" y="4748767"/>
                <a:ext cx="1735529" cy="857215"/>
                <a:chOff x="1905000" y="3429000"/>
                <a:chExt cx="4800600" cy="1905000"/>
              </a:xfrm>
            </p:grpSpPr>
            <p:sp>
              <p:nvSpPr>
                <p:cNvPr id="73"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4"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grpSp>
      <p:grpSp>
        <p:nvGrpSpPr>
          <p:cNvPr id="89" name="Group 88"/>
          <p:cNvGrpSpPr/>
          <p:nvPr/>
        </p:nvGrpSpPr>
        <p:grpSpPr>
          <a:xfrm>
            <a:off x="3647581" y="4237130"/>
            <a:ext cx="2030017" cy="1219532"/>
            <a:chOff x="3647581" y="4237130"/>
            <a:chExt cx="2030017" cy="1219532"/>
          </a:xfrm>
        </p:grpSpPr>
        <p:sp>
          <p:nvSpPr>
            <p:cNvPr id="90" name="Oval 89"/>
            <p:cNvSpPr>
              <a:spLocks noChangeAspect="1"/>
            </p:cNvSpPr>
            <p:nvPr/>
          </p:nvSpPr>
          <p:spPr>
            <a:xfrm>
              <a:off x="5248213" y="5031571"/>
              <a:ext cx="429385" cy="425091"/>
            </a:xfrm>
            <a:prstGeom prst="ellipse">
              <a:avLst/>
            </a:prstGeom>
            <a:solidFill>
              <a:srgbClr val="C0504D">
                <a:lumMod val="5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1" name="Oval 90"/>
            <p:cNvSpPr>
              <a:spLocks noChangeAspect="1"/>
            </p:cNvSpPr>
            <p:nvPr/>
          </p:nvSpPr>
          <p:spPr>
            <a:xfrm>
              <a:off x="41811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2" name="Oval 91"/>
            <p:cNvSpPr>
              <a:spLocks noChangeAspect="1"/>
            </p:cNvSpPr>
            <p:nvPr/>
          </p:nvSpPr>
          <p:spPr>
            <a:xfrm>
              <a:off x="3647581" y="5031571"/>
              <a:ext cx="429385" cy="425091"/>
            </a:xfrm>
            <a:prstGeom prst="ellipse">
              <a:avLst/>
            </a:prstGeom>
            <a:solidFill>
              <a:srgbClr val="C0504D">
                <a:lumMod val="20000"/>
                <a:lumOff val="8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3" name="Oval 92"/>
            <p:cNvSpPr>
              <a:spLocks noChangeAspect="1"/>
            </p:cNvSpPr>
            <p:nvPr/>
          </p:nvSpPr>
          <p:spPr>
            <a:xfrm>
              <a:off x="4451347" y="5031571"/>
              <a:ext cx="429385" cy="425091"/>
            </a:xfrm>
            <a:prstGeom prst="ellipse">
              <a:avLst/>
            </a:prstGeom>
            <a:solidFill>
              <a:srgbClr val="C0504D">
                <a:lumMod val="60000"/>
                <a:lumOff val="4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4" name="Oval 93"/>
            <p:cNvSpPr>
              <a:spLocks noChangeAspect="1"/>
            </p:cNvSpPr>
            <p:nvPr/>
          </p:nvSpPr>
          <p:spPr>
            <a:xfrm>
              <a:off x="4714669" y="5031571"/>
              <a:ext cx="429385" cy="425091"/>
            </a:xfrm>
            <a:prstGeom prst="ellipse">
              <a:avLst/>
            </a:prstGeom>
            <a:solidFill>
              <a:srgbClr val="C0504D">
                <a:lumMod val="75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cxnSp>
          <p:nvCxnSpPr>
            <p:cNvPr id="95" name="Straight Connector 94"/>
            <p:cNvCxnSpPr>
              <a:stCxn id="90" idx="0"/>
            </p:cNvCxnSpPr>
            <p:nvPr/>
          </p:nvCxnSpPr>
          <p:spPr>
            <a:xfrm flipH="1" flipV="1">
              <a:off x="4943811" y="4237131"/>
              <a:ext cx="519095" cy="794440"/>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6" name="Straight Connector 95"/>
            <p:cNvCxnSpPr>
              <a:stCxn id="92" idx="0"/>
            </p:cNvCxnSpPr>
            <p:nvPr/>
          </p:nvCxnSpPr>
          <p:spPr>
            <a:xfrm flipV="1">
              <a:off x="3862274" y="4249027"/>
              <a:ext cx="650052" cy="782544"/>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7" name="Straight Connector 96"/>
            <p:cNvCxnSpPr>
              <a:stCxn id="94" idx="0"/>
            </p:cNvCxnSpPr>
            <p:nvPr/>
          </p:nvCxnSpPr>
          <p:spPr>
            <a:xfrm flipH="1" flipV="1">
              <a:off x="4845377" y="4242062"/>
              <a:ext cx="83985" cy="789509"/>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8" name="Straight Connector 97"/>
            <p:cNvCxnSpPr>
              <a:stCxn id="93" idx="0"/>
              <a:endCxn id="62" idx="2"/>
            </p:cNvCxnSpPr>
            <p:nvPr/>
          </p:nvCxnSpPr>
          <p:spPr>
            <a:xfrm flipV="1">
              <a:off x="4666040" y="4237130"/>
              <a:ext cx="63077"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9" name="Straight Connector 98"/>
            <p:cNvCxnSpPr>
              <a:stCxn id="91" idx="0"/>
            </p:cNvCxnSpPr>
            <p:nvPr/>
          </p:nvCxnSpPr>
          <p:spPr>
            <a:xfrm flipV="1">
              <a:off x="4395818" y="4237130"/>
              <a:ext cx="207144"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grpSp>
      <p:grpSp>
        <p:nvGrpSpPr>
          <p:cNvPr id="100" name="Group 99"/>
          <p:cNvGrpSpPr/>
          <p:nvPr/>
        </p:nvGrpSpPr>
        <p:grpSpPr>
          <a:xfrm>
            <a:off x="5245076" y="4042855"/>
            <a:ext cx="3281668" cy="1133852"/>
            <a:chOff x="5245076" y="4042855"/>
            <a:chExt cx="3281668" cy="1133852"/>
          </a:xfrm>
        </p:grpSpPr>
        <p:cxnSp>
          <p:nvCxnSpPr>
            <p:cNvPr id="101" name="Straight Arrow Connector 100"/>
            <p:cNvCxnSpPr/>
            <p:nvPr/>
          </p:nvCxnSpPr>
          <p:spPr>
            <a:xfrm flipH="1">
              <a:off x="5529975" y="4445804"/>
              <a:ext cx="707587" cy="730903"/>
            </a:xfrm>
            <a:prstGeom prst="straightConnector1">
              <a:avLst/>
            </a:prstGeom>
            <a:noFill/>
            <a:ln w="31750" cap="rnd" cmpd="sng" algn="ctr">
              <a:solidFill>
                <a:sysClr val="windowText" lastClr="000000">
                  <a:lumMod val="50000"/>
                  <a:lumOff val="50000"/>
                </a:sysClr>
              </a:solidFill>
              <a:prstDash val="sysDash"/>
              <a:miter lim="800000"/>
              <a:tailEnd type="arrow" w="lg" len="lg"/>
            </a:ln>
            <a:effectLst/>
          </p:spPr>
        </p:cxnSp>
        <p:sp>
          <p:nvSpPr>
            <p:cNvPr id="102" name="label: dram cell"/>
            <p:cNvSpPr txBox="1"/>
            <p:nvPr/>
          </p:nvSpPr>
          <p:spPr>
            <a:xfrm>
              <a:off x="5245076" y="4042855"/>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mn-ea"/>
                  <a:cs typeface="+mn-cs"/>
                </a:rPr>
                <a:t>Slow cells</a:t>
              </a:r>
            </a:p>
          </p:txBody>
        </p:sp>
      </p:grpSp>
      <p:sp>
        <p:nvSpPr>
          <p:cNvPr id="103" name="TextBox 102"/>
          <p:cNvSpPr txBox="1"/>
          <p:nvPr/>
        </p:nvSpPr>
        <p:spPr>
          <a:xfrm>
            <a:off x="304800" y="1282205"/>
            <a:ext cx="8686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Heterogeneous manufacturing &amp; operating conditions</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 </a:t>
            </a:r>
            <a:b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b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800" b="0" i="0" u="none" strike="noStrike" kern="1200" cap="none" spc="0" normalizeH="0" baseline="0" noProof="0" dirty="0">
                <a:ln>
                  <a:noFill/>
                </a:ln>
                <a:solidFill>
                  <a:srgbClr val="C0504D"/>
                </a:solidFill>
                <a:effectLst/>
                <a:uLnTx/>
                <a:uFillTx/>
                <a:latin typeface="Gill Sans MT"/>
                <a:ea typeface="+mn-ea"/>
                <a:cs typeface="+mn-cs"/>
              </a:rPr>
              <a:t>latency variation in timing parameters</a:t>
            </a:r>
          </a:p>
        </p:txBody>
      </p:sp>
    </p:spTree>
    <p:extLst>
      <p:ext uri="{BB962C8B-B14F-4D97-AF65-F5344CB8AC3E}">
        <p14:creationId xmlns:p14="http://schemas.microsoft.com/office/powerpoint/2010/main" val="1246284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p:cTn id="9" dur="1000" fill="hold"/>
                                        <p:tgtEl>
                                          <p:spTgt spid="89"/>
                                        </p:tgtEl>
                                        <p:attrNameLst>
                                          <p:attrName>ppt_w</p:attrName>
                                        </p:attrNameLst>
                                      </p:cBhvr>
                                      <p:tavLst>
                                        <p:tav tm="0">
                                          <p:val>
                                            <p:strVal val="#ppt_w*0.70"/>
                                          </p:val>
                                        </p:tav>
                                        <p:tav tm="100000">
                                          <p:val>
                                            <p:strVal val="#ppt_w"/>
                                          </p:val>
                                        </p:tav>
                                      </p:tavLst>
                                    </p:anim>
                                    <p:anim calcmode="lin" valueType="num">
                                      <p:cBhvr>
                                        <p:cTn id="10" dur="1000" fill="hold"/>
                                        <p:tgtEl>
                                          <p:spTgt spid="89"/>
                                        </p:tgtEl>
                                        <p:attrNameLst>
                                          <p:attrName>ppt_h</p:attrName>
                                        </p:attrNameLst>
                                      </p:cBhvr>
                                      <p:tavLst>
                                        <p:tav tm="0">
                                          <p:val>
                                            <p:strVal val="#ppt_h"/>
                                          </p:val>
                                        </p:tav>
                                        <p:tav tm="100000">
                                          <p:val>
                                            <p:strVal val="#ppt_h"/>
                                          </p:val>
                                        </p:tav>
                                      </p:tavLst>
                                    </p:anim>
                                    <p:animEffect transition="in" filter="fade">
                                      <p:cBhvr>
                                        <p:cTn id="11" dur="1000"/>
                                        <p:tgtEl>
                                          <p:spTgt spid="89"/>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148802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979712"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238"/>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4"/>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009846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More on Genome Analysis: Another Talk</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EFB584AB-3B41-F64D-BEF2-930B63D95465}"/>
              </a:ext>
            </a:extLst>
          </p:cNvPr>
          <p:cNvPicPr>
            <a:picLocks noChangeAspect="1"/>
          </p:cNvPicPr>
          <p:nvPr/>
        </p:nvPicPr>
        <p:blipFill>
          <a:blip r:embed="rId2"/>
          <a:stretch>
            <a:fillRect/>
          </a:stretch>
        </p:blipFill>
        <p:spPr>
          <a:xfrm>
            <a:off x="899592" y="1036211"/>
            <a:ext cx="6998618" cy="5201101"/>
          </a:xfrm>
          <a:prstGeom prst="rect">
            <a:avLst/>
          </a:prstGeom>
        </p:spPr>
      </p:pic>
    </p:spTree>
    <p:extLst>
      <p:ext uri="{BB962C8B-B14F-4D97-AF65-F5344CB8AC3E}">
        <p14:creationId xmlns:p14="http://schemas.microsoft.com/office/powerpoint/2010/main" val="480094591"/>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3396476372"/>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2" y="152400"/>
            <a:ext cx="9144000" cy="1066800"/>
          </a:xfrm>
        </p:spPr>
        <p:txBody>
          <a:bodyPr/>
          <a:lstStyle/>
          <a:p>
            <a:r>
              <a:rPr lang="en-US" dirty="0"/>
              <a:t>SoftMC: Open Source DRAM Infrastructure</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366658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9928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23771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 System Evaluation</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System</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CPU: AMD 4386 ( 8 Cores, 3.1GHz, 8MB LLC)</a:t>
            </a:r>
            <a:endParaRPr kumimoji="0" lang="en-US" sz="3200" b="1" i="1" u="none" strike="noStrike" kern="1200" cap="none" spc="0" normalizeH="0" baseline="0" noProof="0" dirty="0">
              <a:ln>
                <a:noFill/>
              </a:ln>
              <a:solidFill>
                <a:prstClr val="black"/>
              </a:solidFill>
              <a:effectLst/>
              <a:uLnTx/>
              <a:uFillTx/>
              <a:latin typeface="Calibri Light"/>
              <a:ea typeface="+mn-ea"/>
              <a:cs typeface="+mn-cs"/>
            </a:endParaRP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DRAM: 4GByte DDR3-1600 (800Mhz Clock)</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OS: Linux</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Storage: 128GByte SSD</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Workload</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35 applications from SPEC, STREAM, Parsec, </a:t>
            </a:r>
            <a:r>
              <a:rPr kumimoji="0" lang="en-US" sz="3200" b="0" i="1" u="none" strike="noStrike" kern="1200" cap="none" spc="0" normalizeH="0" baseline="0" noProof="0" dirty="0" err="1">
                <a:ln>
                  <a:noFill/>
                </a:ln>
                <a:solidFill>
                  <a:prstClr val="black"/>
                </a:solidFill>
                <a:effectLst/>
                <a:uLnTx/>
                <a:uFillTx/>
                <a:latin typeface="Calibri Light"/>
                <a:ea typeface="+mn-ea"/>
                <a:cs typeface="+mn-cs"/>
              </a:rPr>
              <a:t>Memcached</a:t>
            </a:r>
            <a:r>
              <a:rPr kumimoji="0" lang="en-US" sz="3200" b="0" i="1" u="none" strike="noStrike" kern="1200" cap="none" spc="0" normalizeH="0" baseline="0" noProof="0" dirty="0">
                <a:ln>
                  <a:noFill/>
                </a:ln>
                <a:solidFill>
                  <a:prstClr val="black"/>
                </a:solidFill>
                <a:effectLst/>
                <a:uLnTx/>
                <a:uFillTx/>
                <a:latin typeface="Calibri Light"/>
                <a:ea typeface="+mn-ea"/>
                <a:cs typeface="+mn-cs"/>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208085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a:t>
              </a: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6.7%</a:t>
              </a: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5.0%</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Single-Core Evaluation</a:t>
            </a: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3" name="Punchline"/>
          <p:cNvSpPr txBox="1"/>
          <p:nvPr/>
        </p:nvSpPr>
        <p:spPr>
          <a:xfrm>
            <a:off x="-152400" y="5566750"/>
            <a:ext cx="9448800" cy="67056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improves single-core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335396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Multi-Core Evaluation</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higher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69687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 by 5.8%</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01057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4177038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Types of Latency Variation</a:t>
            </a:r>
          </a:p>
        </p:txBody>
      </p:sp>
      <p:sp>
        <p:nvSpPr>
          <p:cNvPr id="3" name="Content Placeholder 2"/>
          <p:cNvSpPr>
            <a:spLocks noGrp="1"/>
          </p:cNvSpPr>
          <p:nvPr>
            <p:ph idx="1"/>
          </p:nvPr>
        </p:nvSpPr>
        <p:spPr/>
        <p:txBody>
          <a:bodyPr/>
          <a:lstStyle/>
          <a:p>
            <a:r>
              <a:rPr lang="en-US" dirty="0"/>
              <a:t>AL-DRAM exploits latency variation</a:t>
            </a:r>
          </a:p>
          <a:p>
            <a:pPr lvl="1"/>
            <a:r>
              <a:rPr lang="en-US" dirty="0"/>
              <a:t>Across time (different temperatures)</a:t>
            </a:r>
          </a:p>
          <a:p>
            <a:pPr lvl="1"/>
            <a:r>
              <a:rPr lang="en-US" dirty="0"/>
              <a:t>Across chips</a:t>
            </a:r>
          </a:p>
          <a:p>
            <a:pPr lvl="1"/>
            <a:endParaRPr lang="en-US" dirty="0"/>
          </a:p>
          <a:p>
            <a:pPr lvl="1"/>
            <a:endParaRPr lang="en-US" dirty="0"/>
          </a:p>
          <a:p>
            <a:pPr lvl="1"/>
            <a:endParaRPr lang="en-US" dirty="0"/>
          </a:p>
          <a:p>
            <a:r>
              <a:rPr lang="en-US" dirty="0"/>
              <a:t>Is there also latency variation within a chip?</a:t>
            </a:r>
          </a:p>
          <a:p>
            <a:pPr lvl="1"/>
            <a:r>
              <a:rPr lang="en-US" dirty="0"/>
              <a:t>Across different parts of a chip</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246056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a:t>
            </a:r>
          </a:p>
          <a:p>
            <a:pPr lvl="1"/>
            <a:r>
              <a:rPr lang="en-US" dirty="0">
                <a:solidFill>
                  <a:srgbClr val="0000FF"/>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3389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839200" cy="1143000"/>
          </a:xfrm>
        </p:spPr>
        <p:txBody>
          <a:bodyPr>
            <a:normAutofit/>
          </a:bodyPr>
          <a:lstStyle/>
          <a:p>
            <a:r>
              <a:rPr lang="en-US" dirty="0"/>
              <a:t>Heterogeneous Latency within A Chip</a:t>
            </a:r>
          </a:p>
        </p:txBody>
      </p:sp>
      <p:sp>
        <p:nvSpPr>
          <p:cNvPr id="3" name="Content Placeholder 2"/>
          <p:cNvSpPr>
            <a:spLocks noGrp="1"/>
          </p:cNvSpPr>
          <p:nvPr>
            <p:ph idx="1"/>
          </p:nvPr>
        </p:nvSpPr>
        <p:spPr/>
        <p:txBody>
          <a:bodyPr>
            <a:noAutofit/>
          </a:bodyPr>
          <a:lstStyle/>
          <a:p>
            <a:pPr>
              <a:lnSpc>
                <a:spcPct val="110000"/>
              </a:lnSpc>
            </a:pPr>
            <a:r>
              <a:rPr lang="en-US" b="1" dirty="0"/>
              <a:t>Observation: </a:t>
            </a:r>
            <a:r>
              <a:rPr lang="en-US" dirty="0"/>
              <a:t>DRAM timing errors (slow DRAM cells) are concentrated on certain regions</a:t>
            </a:r>
          </a:p>
          <a:p>
            <a:pPr lvl="1">
              <a:lnSpc>
                <a:spcPct val="110000"/>
              </a:lnSpc>
            </a:pPr>
            <a:endParaRPr lang="en-US" sz="1000" dirty="0"/>
          </a:p>
          <a:p>
            <a:pPr>
              <a:lnSpc>
                <a:spcPct val="110000"/>
              </a:lnSpc>
            </a:pPr>
            <a:r>
              <a:rPr lang="en-US" b="1" dirty="0">
                <a:solidFill>
                  <a:schemeClr val="accent3">
                    <a:lumMod val="75000"/>
                  </a:schemeClr>
                </a:solidFill>
              </a:rPr>
              <a:t>Flexible-</a:t>
            </a:r>
            <a:r>
              <a:rPr lang="en-US" b="1" dirty="0" err="1">
                <a:solidFill>
                  <a:schemeClr val="accent3">
                    <a:lumMod val="75000"/>
                  </a:schemeClr>
                </a:solidFill>
              </a:rPr>
              <a:t>LatencY</a:t>
            </a:r>
            <a:r>
              <a:rPr lang="en-US" b="1" dirty="0">
                <a:solidFill>
                  <a:schemeClr val="accent3">
                    <a:lumMod val="75000"/>
                  </a:schemeClr>
                </a:solidFill>
              </a:rPr>
              <a:t> (FLY) DRAM</a:t>
            </a:r>
          </a:p>
          <a:p>
            <a:pPr lvl="1">
              <a:lnSpc>
                <a:spcPct val="110000"/>
              </a:lnSpc>
            </a:pPr>
            <a:r>
              <a:rPr lang="en-US" dirty="0"/>
              <a:t>A software-transparent design that reduces latency</a:t>
            </a:r>
            <a:r>
              <a:rPr lang="en-US" dirty="0">
                <a:solidFill>
                  <a:schemeClr val="accent1"/>
                </a:solidFill>
              </a:rPr>
              <a:t> </a:t>
            </a:r>
          </a:p>
          <a:p>
            <a:pPr lvl="1">
              <a:lnSpc>
                <a:spcPct val="110000"/>
              </a:lnSpc>
            </a:pPr>
            <a:endParaRPr lang="en-US" sz="1000" dirty="0"/>
          </a:p>
          <a:p>
            <a:pPr>
              <a:lnSpc>
                <a:spcPct val="110000"/>
              </a:lnSpc>
            </a:pPr>
            <a:r>
              <a:rPr lang="en-US" b="1" dirty="0"/>
              <a:t>Key idea</a:t>
            </a:r>
            <a:r>
              <a:rPr lang="en-US" dirty="0"/>
              <a:t>:</a:t>
            </a:r>
          </a:p>
          <a:p>
            <a:pPr marL="457200" lvl="1" indent="0">
              <a:lnSpc>
                <a:spcPct val="110000"/>
              </a:lnSpc>
              <a:buNone/>
            </a:pPr>
            <a:r>
              <a:rPr lang="en-US" dirty="0"/>
              <a:t>1) Divide memory into regions of different latencies</a:t>
            </a:r>
          </a:p>
          <a:p>
            <a:pPr marL="747713" lvl="1" indent="-290513">
              <a:lnSpc>
                <a:spcPct val="110000"/>
              </a:lnSpc>
              <a:buNone/>
              <a:tabLst>
                <a:tab pos="676275" algn="l"/>
                <a:tab pos="741363" algn="l"/>
                <a:tab pos="788988" algn="l"/>
                <a:tab pos="3311525" algn="l"/>
              </a:tabLst>
            </a:pPr>
            <a:r>
              <a:rPr lang="en-US" dirty="0"/>
              <a:t>2) </a:t>
            </a:r>
            <a:r>
              <a:rPr lang="en-US" i="1" dirty="0"/>
              <a:t>Memory controller: </a:t>
            </a:r>
            <a:r>
              <a:rPr lang="en-US" dirty="0">
                <a:solidFill>
                  <a:srgbClr val="0070C0"/>
                </a:solidFill>
              </a:rPr>
              <a:t>Use</a:t>
            </a:r>
            <a:r>
              <a:rPr lang="en-US" i="1" dirty="0">
                <a:solidFill>
                  <a:srgbClr val="0070C0"/>
                </a:solidFill>
              </a:rPr>
              <a:t> </a:t>
            </a:r>
            <a:r>
              <a:rPr lang="en-US" dirty="0">
                <a:solidFill>
                  <a:srgbClr val="0070C0"/>
                </a:solidFill>
              </a:rPr>
              <a:t>lower latency for regions without slow cells; higher latency for other regions</a:t>
            </a:r>
          </a:p>
        </p:txBody>
      </p:sp>
      <p:sp>
        <p:nvSpPr>
          <p:cNvPr id="5" name="TextBox 4"/>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167405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Heterogeneous Latency within A Chip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12" name="Chart 11"/>
          <p:cNvGraphicFramePr>
            <a:graphicFrameLocks/>
          </p:cNvGraphicFramePr>
          <p:nvPr>
            <p:extLst/>
          </p:nvPr>
        </p:nvGraphicFramePr>
        <p:xfrm>
          <a:off x="762000" y="816322"/>
          <a:ext cx="7391400" cy="5060950"/>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Connector 12"/>
          <p:cNvCxnSpPr/>
          <p:nvPr/>
        </p:nvCxnSpPr>
        <p:spPr>
          <a:xfrm>
            <a:off x="2171699" y="3924648"/>
            <a:ext cx="3505200" cy="0"/>
          </a:xfrm>
          <a:prstGeom prst="line">
            <a:avLst/>
          </a:prstGeom>
          <a:noFill/>
          <a:ln w="34925" cap="rnd" cmpd="sng" algn="ctr">
            <a:solidFill>
              <a:sysClr val="windowText" lastClr="000000"/>
            </a:solidFill>
            <a:prstDash val="solid"/>
            <a:miter lim="800000"/>
            <a:tailEnd type="none" w="lg" len="lg"/>
          </a:ln>
          <a:effectLst/>
        </p:spPr>
      </p:cxnSp>
      <p:sp>
        <p:nvSpPr>
          <p:cNvPr id="14" name="TextBox 13"/>
          <p:cNvSpPr txBox="1"/>
          <p:nvPr/>
        </p:nvSpPr>
        <p:spPr>
          <a:xfrm>
            <a:off x="3449532" y="1571541"/>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17.6%</a:t>
            </a:r>
          </a:p>
        </p:txBody>
      </p:sp>
      <p:sp>
        <p:nvSpPr>
          <p:cNvPr id="15" name="TextBox 14"/>
          <p:cNvSpPr txBox="1"/>
          <p:nvPr/>
        </p:nvSpPr>
        <p:spPr>
          <a:xfrm>
            <a:off x="3924299" y="1330997"/>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19.5%</a:t>
            </a:r>
          </a:p>
        </p:txBody>
      </p:sp>
      <p:sp>
        <p:nvSpPr>
          <p:cNvPr id="16" name="TextBox 15"/>
          <p:cNvSpPr txBox="1"/>
          <p:nvPr/>
        </p:nvSpPr>
        <p:spPr>
          <a:xfrm>
            <a:off x="4572000" y="1171431"/>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19.7%</a:t>
            </a:r>
          </a:p>
        </p:txBody>
      </p:sp>
      <p:sp>
        <p:nvSpPr>
          <p:cNvPr id="17" name="TextBox 16"/>
          <p:cNvSpPr txBox="1"/>
          <p:nvPr/>
        </p:nvSpPr>
        <p:spPr>
          <a:xfrm>
            <a:off x="2895600" y="2062837"/>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13.3%</a:t>
            </a:r>
          </a:p>
        </p:txBody>
      </p:sp>
      <p:sp>
        <p:nvSpPr>
          <p:cNvPr id="19" name="TextBox 18"/>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3386069541"/>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312143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924800" cy="1752600"/>
          </a:xfrm>
        </p:spPr>
        <p:txBody>
          <a:bodyPr/>
          <a:lstStyle/>
          <a:p>
            <a:r>
              <a:rPr lang="en-US"/>
              <a:t>Why Is There </a:t>
            </a:r>
            <a:br>
              <a:rPr lang="en-US"/>
            </a:br>
            <a:r>
              <a:rPr lang="en-US"/>
              <a:t>	Spatial Latency Variation </a:t>
            </a:r>
            <a:br>
              <a:rPr lang="en-US"/>
            </a:br>
            <a:r>
              <a:rPr lang="en-US"/>
              <a:t>				Within a Chip?</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694906463"/>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 y="3276600"/>
            <a:ext cx="4038600" cy="1575815"/>
            <a:chOff x="152400" y="3581400"/>
            <a:chExt cx="4038600" cy="1575815"/>
          </a:xfrm>
        </p:grpSpPr>
        <p:sp>
          <p:nvSpPr>
            <p:cNvPr id="160" name="Rounded Rectangle 159"/>
            <p:cNvSpPr/>
            <p:nvPr/>
          </p:nvSpPr>
          <p:spPr>
            <a:xfrm>
              <a:off x="3197351" y="3581400"/>
              <a:ext cx="993649" cy="990600"/>
            </a:xfrm>
            <a:prstGeom prst="roundRect">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62" name="Freeform 161"/>
            <p:cNvSpPr/>
            <p:nvPr/>
          </p:nvSpPr>
          <p:spPr>
            <a:xfrm rot="10800000">
              <a:off x="2343151" y="4495799"/>
              <a:ext cx="936500" cy="509016"/>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5">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TextBox 162"/>
            <p:cNvSpPr txBox="1"/>
            <p:nvPr/>
          </p:nvSpPr>
          <p:spPr>
            <a:xfrm>
              <a:off x="152400" y="4852415"/>
              <a:ext cx="2244856"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4472C4">
                      <a:lumMod val="75000"/>
                    </a:srgbClr>
                  </a:solidFill>
                  <a:effectLst/>
                  <a:uLnTx/>
                  <a:uFillTx/>
                  <a:latin typeface="Calibri Light"/>
                  <a:ea typeface="+mn-ea"/>
                  <a:cs typeface="+mn-cs"/>
                </a:rPr>
                <a:t>Inherently fast</a:t>
              </a:r>
            </a:p>
          </p:txBody>
        </p:sp>
      </p:grpSp>
      <p:grpSp>
        <p:nvGrpSpPr>
          <p:cNvPr id="12" name="Group 11"/>
          <p:cNvGrpSpPr/>
          <p:nvPr/>
        </p:nvGrpSpPr>
        <p:grpSpPr>
          <a:xfrm>
            <a:off x="5026151" y="1066800"/>
            <a:ext cx="4117849" cy="1371600"/>
            <a:chOff x="5026151" y="1371600"/>
            <a:chExt cx="4117849" cy="1371600"/>
          </a:xfrm>
        </p:grpSpPr>
        <p:sp>
          <p:nvSpPr>
            <p:cNvPr id="7" name="Rounded Rectangle 6"/>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 name="Freeform 10"/>
            <p:cNvSpPr/>
            <p:nvPr/>
          </p:nvSpPr>
          <p:spPr>
            <a:xfrm>
              <a:off x="5949696" y="1562100"/>
              <a:ext cx="908304" cy="266700"/>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2">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TextBox 160"/>
            <p:cNvSpPr txBox="1"/>
            <p:nvPr/>
          </p:nvSpPr>
          <p:spPr>
            <a:xfrm>
              <a:off x="6749793" y="1371600"/>
              <a:ext cx="2394207"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55" name="Title 1"/>
          <p:cNvSpPr txBox="1">
            <a:spLocks/>
          </p:cNvSpPr>
          <p:nvPr/>
        </p:nvSpPr>
        <p:spPr>
          <a:xfrm>
            <a:off x="0" y="152401"/>
            <a:ext cx="9144000" cy="761999"/>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prstClr val="black"/>
                </a:solidFill>
                <a:effectLst/>
                <a:uLnTx/>
                <a:uFillTx/>
                <a:latin typeface="Calibri Light"/>
                <a:ea typeface="+mj-ea"/>
                <a:cs typeface="+mj-cs"/>
              </a:rPr>
              <a:t>What Is Design-Induced Variation?</a:t>
            </a:r>
          </a:p>
        </p:txBody>
      </p:sp>
      <p:sp>
        <p:nvSpPr>
          <p:cNvPr id="58" name="DRAM"/>
          <p:cNvSpPr/>
          <p:nvPr/>
        </p:nvSpPr>
        <p:spPr>
          <a:xfrm>
            <a:off x="3276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9" name="DRAM"/>
          <p:cNvSpPr/>
          <p:nvPr/>
        </p:nvSpPr>
        <p:spPr>
          <a:xfrm>
            <a:off x="37338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0" name="DRAM"/>
          <p:cNvSpPr/>
          <p:nvPr/>
        </p:nvSpPr>
        <p:spPr>
          <a:xfrm>
            <a:off x="41910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DRAM"/>
          <p:cNvSpPr/>
          <p:nvPr/>
        </p:nvSpPr>
        <p:spPr>
          <a:xfrm>
            <a:off x="46482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DRAM"/>
          <p:cNvSpPr/>
          <p:nvPr/>
        </p:nvSpPr>
        <p:spPr>
          <a:xfrm>
            <a:off x="51054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3" name="DRAM"/>
          <p:cNvSpPr/>
          <p:nvPr/>
        </p:nvSpPr>
        <p:spPr>
          <a:xfrm>
            <a:off x="5562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DRAM"/>
          <p:cNvSpPr/>
          <p:nvPr/>
        </p:nvSpPr>
        <p:spPr>
          <a:xfrm rot="5400000">
            <a:off x="2705101" y="1485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DRAM"/>
          <p:cNvSpPr/>
          <p:nvPr/>
        </p:nvSpPr>
        <p:spPr>
          <a:xfrm rot="5400000">
            <a:off x="2705101" y="1943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6" name="DRAM"/>
          <p:cNvSpPr/>
          <p:nvPr/>
        </p:nvSpPr>
        <p:spPr>
          <a:xfrm rot="5400000">
            <a:off x="2705101" y="2400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DRAM"/>
          <p:cNvSpPr/>
          <p:nvPr/>
        </p:nvSpPr>
        <p:spPr>
          <a:xfrm rot="5400000">
            <a:off x="2705101" y="2857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8" name="DRAM"/>
          <p:cNvSpPr/>
          <p:nvPr/>
        </p:nvSpPr>
        <p:spPr>
          <a:xfrm rot="5400000">
            <a:off x="2705101" y="3314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9" name="DRAM"/>
          <p:cNvSpPr/>
          <p:nvPr/>
        </p:nvSpPr>
        <p:spPr>
          <a:xfrm rot="5400000">
            <a:off x="2705101" y="3771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70" name="Straight Connector 69"/>
          <p:cNvCxnSpPr>
            <a:endCxn id="58" idx="0"/>
          </p:cNvCxnSpPr>
          <p:nvPr/>
        </p:nvCxnSpPr>
        <p:spPr>
          <a:xfrm>
            <a:off x="3467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0" idx="0"/>
          </p:cNvCxnSpPr>
          <p:nvPr/>
        </p:nvCxnSpPr>
        <p:spPr>
          <a:xfrm>
            <a:off x="43815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1" idx="0"/>
          </p:cNvCxnSpPr>
          <p:nvPr/>
        </p:nvCxnSpPr>
        <p:spPr>
          <a:xfrm>
            <a:off x="48387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52959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63" idx="0"/>
          </p:cNvCxnSpPr>
          <p:nvPr/>
        </p:nvCxnSpPr>
        <p:spPr>
          <a:xfrm>
            <a:off x="5753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59" idx="0"/>
          </p:cNvCxnSpPr>
          <p:nvPr/>
        </p:nvCxnSpPr>
        <p:spPr>
          <a:xfrm>
            <a:off x="39243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4" idx="0"/>
          </p:cNvCxnSpPr>
          <p:nvPr/>
        </p:nvCxnSpPr>
        <p:spPr>
          <a:xfrm flipH="1">
            <a:off x="3124201" y="1714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5" idx="0"/>
          </p:cNvCxnSpPr>
          <p:nvPr/>
        </p:nvCxnSpPr>
        <p:spPr>
          <a:xfrm flipH="1">
            <a:off x="3124201" y="2171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66" idx="0"/>
          </p:cNvCxnSpPr>
          <p:nvPr/>
        </p:nvCxnSpPr>
        <p:spPr>
          <a:xfrm flipH="1">
            <a:off x="3124201" y="2628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67" idx="0"/>
          </p:cNvCxnSpPr>
          <p:nvPr/>
        </p:nvCxnSpPr>
        <p:spPr>
          <a:xfrm flipH="1">
            <a:off x="3124201" y="3086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68" idx="0"/>
          </p:cNvCxnSpPr>
          <p:nvPr/>
        </p:nvCxnSpPr>
        <p:spPr>
          <a:xfrm flipH="1">
            <a:off x="3124201" y="3543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69" idx="0"/>
          </p:cNvCxnSpPr>
          <p:nvPr/>
        </p:nvCxnSpPr>
        <p:spPr>
          <a:xfrm flipH="1">
            <a:off x="3124201" y="4000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276601" y="1524000"/>
            <a:ext cx="2667000" cy="2667000"/>
            <a:chOff x="3276601" y="1828800"/>
            <a:chExt cx="2667000" cy="2667000"/>
          </a:xfrm>
        </p:grpSpPr>
        <p:sp>
          <p:nvSpPr>
            <p:cNvPr id="82" name="Oval 81"/>
            <p:cNvSpPr/>
            <p:nvPr/>
          </p:nvSpPr>
          <p:spPr>
            <a:xfrm>
              <a:off x="3276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3" name="Oval 82"/>
            <p:cNvSpPr/>
            <p:nvPr/>
          </p:nvSpPr>
          <p:spPr>
            <a:xfrm>
              <a:off x="37338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4" name="Oval 83"/>
            <p:cNvSpPr/>
            <p:nvPr/>
          </p:nvSpPr>
          <p:spPr>
            <a:xfrm>
              <a:off x="41910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5" name="Oval 84"/>
            <p:cNvSpPr/>
            <p:nvPr/>
          </p:nvSpPr>
          <p:spPr>
            <a:xfrm>
              <a:off x="46482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6" name="Oval 85"/>
            <p:cNvSpPr/>
            <p:nvPr/>
          </p:nvSpPr>
          <p:spPr>
            <a:xfrm>
              <a:off x="51054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7" name="Oval 86"/>
            <p:cNvSpPr/>
            <p:nvPr/>
          </p:nvSpPr>
          <p:spPr>
            <a:xfrm>
              <a:off x="5562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8" name="Oval 87"/>
            <p:cNvSpPr/>
            <p:nvPr/>
          </p:nvSpPr>
          <p:spPr>
            <a:xfrm>
              <a:off x="3276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9" name="Oval 88"/>
            <p:cNvSpPr/>
            <p:nvPr/>
          </p:nvSpPr>
          <p:spPr>
            <a:xfrm>
              <a:off x="37338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0" name="Oval 89"/>
            <p:cNvSpPr/>
            <p:nvPr/>
          </p:nvSpPr>
          <p:spPr>
            <a:xfrm>
              <a:off x="41910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1" name="Oval 90"/>
            <p:cNvSpPr/>
            <p:nvPr/>
          </p:nvSpPr>
          <p:spPr>
            <a:xfrm>
              <a:off x="46482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2" name="Oval 91"/>
            <p:cNvSpPr/>
            <p:nvPr/>
          </p:nvSpPr>
          <p:spPr>
            <a:xfrm>
              <a:off x="51054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3" name="Oval 92"/>
            <p:cNvSpPr/>
            <p:nvPr/>
          </p:nvSpPr>
          <p:spPr>
            <a:xfrm>
              <a:off x="5562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4" name="Oval 93"/>
            <p:cNvSpPr/>
            <p:nvPr/>
          </p:nvSpPr>
          <p:spPr>
            <a:xfrm>
              <a:off x="3276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5" name="Oval 94"/>
            <p:cNvSpPr/>
            <p:nvPr/>
          </p:nvSpPr>
          <p:spPr>
            <a:xfrm>
              <a:off x="37338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6" name="Oval 95"/>
            <p:cNvSpPr/>
            <p:nvPr/>
          </p:nvSpPr>
          <p:spPr>
            <a:xfrm>
              <a:off x="41910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7" name="Oval 96"/>
            <p:cNvSpPr/>
            <p:nvPr/>
          </p:nvSpPr>
          <p:spPr>
            <a:xfrm>
              <a:off x="46482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8" name="Oval 97"/>
            <p:cNvSpPr/>
            <p:nvPr/>
          </p:nvSpPr>
          <p:spPr>
            <a:xfrm>
              <a:off x="51054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Oval 98"/>
            <p:cNvSpPr/>
            <p:nvPr/>
          </p:nvSpPr>
          <p:spPr>
            <a:xfrm>
              <a:off x="5562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0" name="Oval 99"/>
            <p:cNvSpPr/>
            <p:nvPr/>
          </p:nvSpPr>
          <p:spPr>
            <a:xfrm>
              <a:off x="3276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Oval 100"/>
            <p:cNvSpPr/>
            <p:nvPr/>
          </p:nvSpPr>
          <p:spPr>
            <a:xfrm>
              <a:off x="37338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2" name="Oval 101"/>
            <p:cNvSpPr/>
            <p:nvPr/>
          </p:nvSpPr>
          <p:spPr>
            <a:xfrm>
              <a:off x="41910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3" name="Oval 102"/>
            <p:cNvSpPr/>
            <p:nvPr/>
          </p:nvSpPr>
          <p:spPr>
            <a:xfrm>
              <a:off x="46482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Oval 103"/>
            <p:cNvSpPr/>
            <p:nvPr/>
          </p:nvSpPr>
          <p:spPr>
            <a:xfrm>
              <a:off x="51054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5" name="Oval 104"/>
            <p:cNvSpPr/>
            <p:nvPr/>
          </p:nvSpPr>
          <p:spPr>
            <a:xfrm>
              <a:off x="5562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6" name="Oval 105"/>
            <p:cNvSpPr/>
            <p:nvPr/>
          </p:nvSpPr>
          <p:spPr>
            <a:xfrm>
              <a:off x="3276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7" name="Oval 106"/>
            <p:cNvSpPr/>
            <p:nvPr/>
          </p:nvSpPr>
          <p:spPr>
            <a:xfrm>
              <a:off x="37338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8" name="Oval 107"/>
            <p:cNvSpPr/>
            <p:nvPr/>
          </p:nvSpPr>
          <p:spPr>
            <a:xfrm>
              <a:off x="41910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9" name="Oval 108"/>
            <p:cNvSpPr/>
            <p:nvPr/>
          </p:nvSpPr>
          <p:spPr>
            <a:xfrm>
              <a:off x="46482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0" name="Oval 109"/>
            <p:cNvSpPr/>
            <p:nvPr/>
          </p:nvSpPr>
          <p:spPr>
            <a:xfrm>
              <a:off x="51054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1" name="Oval 110"/>
            <p:cNvSpPr/>
            <p:nvPr/>
          </p:nvSpPr>
          <p:spPr>
            <a:xfrm>
              <a:off x="5562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2" name="Oval 111"/>
            <p:cNvSpPr/>
            <p:nvPr/>
          </p:nvSpPr>
          <p:spPr>
            <a:xfrm>
              <a:off x="3276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Oval 112"/>
            <p:cNvSpPr/>
            <p:nvPr/>
          </p:nvSpPr>
          <p:spPr>
            <a:xfrm>
              <a:off x="37338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Oval 113"/>
            <p:cNvSpPr/>
            <p:nvPr/>
          </p:nvSpPr>
          <p:spPr>
            <a:xfrm>
              <a:off x="41910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Oval 114"/>
            <p:cNvSpPr/>
            <p:nvPr/>
          </p:nvSpPr>
          <p:spPr>
            <a:xfrm>
              <a:off x="46482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Oval 115"/>
            <p:cNvSpPr/>
            <p:nvPr/>
          </p:nvSpPr>
          <p:spPr>
            <a:xfrm>
              <a:off x="51054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Oval 116"/>
            <p:cNvSpPr/>
            <p:nvPr/>
          </p:nvSpPr>
          <p:spPr>
            <a:xfrm>
              <a:off x="5562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18" name="Down Arrow 117"/>
          <p:cNvSpPr/>
          <p:nvPr/>
        </p:nvSpPr>
        <p:spPr>
          <a:xfrm rot="16200000">
            <a:off x="4499999" y="-224403"/>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own Arrow 118"/>
          <p:cNvSpPr/>
          <p:nvPr/>
        </p:nvSpPr>
        <p:spPr>
          <a:xfrm rot="10800000">
            <a:off x="6096001" y="1356360"/>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5" name="Group 4"/>
          <p:cNvGrpSpPr/>
          <p:nvPr/>
        </p:nvGrpSpPr>
        <p:grpSpPr>
          <a:xfrm rot="16200000">
            <a:off x="3273552" y="1524000"/>
            <a:ext cx="2667000" cy="2667000"/>
            <a:chOff x="7255014" y="1897380"/>
            <a:chExt cx="2667000" cy="2667000"/>
          </a:xfrm>
        </p:grpSpPr>
        <p:sp>
          <p:nvSpPr>
            <p:cNvPr id="120" name="Oval 119"/>
            <p:cNvSpPr/>
            <p:nvPr/>
          </p:nvSpPr>
          <p:spPr>
            <a:xfrm>
              <a:off x="7255014" y="1897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Oval 120"/>
            <p:cNvSpPr/>
            <p:nvPr/>
          </p:nvSpPr>
          <p:spPr>
            <a:xfrm>
              <a:off x="7712214" y="1897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Oval 121"/>
            <p:cNvSpPr/>
            <p:nvPr/>
          </p:nvSpPr>
          <p:spPr>
            <a:xfrm>
              <a:off x="8169414" y="1897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Oval 122"/>
            <p:cNvSpPr/>
            <p:nvPr/>
          </p:nvSpPr>
          <p:spPr>
            <a:xfrm>
              <a:off x="8626614" y="1897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4" name="Oval 123"/>
            <p:cNvSpPr/>
            <p:nvPr/>
          </p:nvSpPr>
          <p:spPr>
            <a:xfrm>
              <a:off x="9083814" y="1897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5" name="Oval 124"/>
            <p:cNvSpPr/>
            <p:nvPr/>
          </p:nvSpPr>
          <p:spPr>
            <a:xfrm>
              <a:off x="9541014" y="1897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6" name="Oval 125"/>
            <p:cNvSpPr/>
            <p:nvPr/>
          </p:nvSpPr>
          <p:spPr>
            <a:xfrm>
              <a:off x="7255014" y="23545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7" name="Oval 126"/>
            <p:cNvSpPr/>
            <p:nvPr/>
          </p:nvSpPr>
          <p:spPr>
            <a:xfrm>
              <a:off x="7712214" y="23545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8" name="Oval 127"/>
            <p:cNvSpPr/>
            <p:nvPr/>
          </p:nvSpPr>
          <p:spPr>
            <a:xfrm>
              <a:off x="8169414" y="23545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9" name="Oval 128"/>
            <p:cNvSpPr/>
            <p:nvPr/>
          </p:nvSpPr>
          <p:spPr>
            <a:xfrm>
              <a:off x="8626614" y="23545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0" name="Oval 129"/>
            <p:cNvSpPr/>
            <p:nvPr/>
          </p:nvSpPr>
          <p:spPr>
            <a:xfrm>
              <a:off x="9083814" y="23545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1" name="Oval 130"/>
            <p:cNvSpPr/>
            <p:nvPr/>
          </p:nvSpPr>
          <p:spPr>
            <a:xfrm>
              <a:off x="9541014" y="23545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2" name="Oval 131"/>
            <p:cNvSpPr/>
            <p:nvPr/>
          </p:nvSpPr>
          <p:spPr>
            <a:xfrm>
              <a:off x="7255014" y="28117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3" name="Oval 132"/>
            <p:cNvSpPr/>
            <p:nvPr/>
          </p:nvSpPr>
          <p:spPr>
            <a:xfrm>
              <a:off x="7712214" y="28117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4" name="Oval 133"/>
            <p:cNvSpPr/>
            <p:nvPr/>
          </p:nvSpPr>
          <p:spPr>
            <a:xfrm>
              <a:off x="8169414" y="28117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5" name="Oval 134"/>
            <p:cNvSpPr/>
            <p:nvPr/>
          </p:nvSpPr>
          <p:spPr>
            <a:xfrm>
              <a:off x="8626614" y="28117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6" name="Oval 135"/>
            <p:cNvSpPr/>
            <p:nvPr/>
          </p:nvSpPr>
          <p:spPr>
            <a:xfrm>
              <a:off x="9083814" y="28117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7" name="Oval 136"/>
            <p:cNvSpPr/>
            <p:nvPr/>
          </p:nvSpPr>
          <p:spPr>
            <a:xfrm>
              <a:off x="9541014" y="28117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7255014" y="32689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7712214" y="32689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8169414" y="32689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8626614" y="32689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9083814" y="32689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9541014" y="32689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7255014" y="37261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7712214" y="37261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8169414" y="37261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8626614" y="37261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9083814" y="37261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9541014" y="37261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7255014" y="4183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7712214" y="4183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8169414" y="4183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8626614" y="4183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9083814" y="4183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9541014" y="4183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 name="Group 3"/>
          <p:cNvGrpSpPr/>
          <p:nvPr/>
        </p:nvGrpSpPr>
        <p:grpSpPr>
          <a:xfrm>
            <a:off x="3276600" y="1524000"/>
            <a:ext cx="2667000" cy="2667000"/>
            <a:chOff x="3657601" y="5295900"/>
            <a:chExt cx="2667000" cy="2667000"/>
          </a:xfrm>
        </p:grpSpPr>
        <p:sp>
          <p:nvSpPr>
            <p:cNvPr id="194" name="Oval 193"/>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5" name="Oval 194"/>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6" name="Oval 195"/>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7" name="Oval 196"/>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8" name="Oval 197"/>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9" name="Oval 198"/>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0" name="Oval 199"/>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1" name="Oval 200"/>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2" name="Oval 201"/>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3" name="Oval 202"/>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4" name="Oval 203"/>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5" name="Oval 204"/>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6" name="Oval 205"/>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7" name="Oval 206"/>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8" name="Oval 207"/>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9" name="Oval 208"/>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0" name="Oval 209"/>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1" name="Oval 210"/>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2" name="Oval 211"/>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3" name="Oval 212"/>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4" name="Oval 213"/>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5" name="Oval 214"/>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6" name="Oval 215"/>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7" name="Oval 216"/>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8" name="Oval 217"/>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9" name="Oval 218"/>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0" name="Oval 219"/>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1" name="Oval 220"/>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2" name="Oval 221"/>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3" name="Oval 222"/>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4" name="Oval 223"/>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5" name="Oval 224"/>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6" name="Oval 225"/>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7" name="Oval 226"/>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8" name="Oval 227"/>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9" name="Oval 228"/>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2" name="Group 1"/>
          <p:cNvGrpSpPr/>
          <p:nvPr/>
        </p:nvGrpSpPr>
        <p:grpSpPr>
          <a:xfrm>
            <a:off x="2895600" y="838200"/>
            <a:ext cx="3200399" cy="304800"/>
            <a:chOff x="2895600" y="990600"/>
            <a:chExt cx="3200399" cy="304800"/>
          </a:xfrm>
        </p:grpSpPr>
        <p:sp>
          <p:nvSpPr>
            <p:cNvPr id="156" name="TextBox 155"/>
            <p:cNvSpPr txBox="1"/>
            <p:nvPr/>
          </p:nvSpPr>
          <p:spPr>
            <a:xfrm>
              <a:off x="48387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slow</a:t>
              </a:r>
            </a:p>
          </p:txBody>
        </p:sp>
        <p:sp>
          <p:nvSpPr>
            <p:cNvPr id="157" name="TextBox 156"/>
            <p:cNvSpPr txBox="1"/>
            <p:nvPr/>
          </p:nvSpPr>
          <p:spPr>
            <a:xfrm>
              <a:off x="28956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fast</a:t>
              </a:r>
            </a:p>
          </p:txBody>
        </p:sp>
      </p:grpSp>
      <p:grpSp>
        <p:nvGrpSpPr>
          <p:cNvPr id="3" name="Group 2"/>
          <p:cNvGrpSpPr/>
          <p:nvPr/>
        </p:nvGrpSpPr>
        <p:grpSpPr>
          <a:xfrm>
            <a:off x="6400800" y="1295400"/>
            <a:ext cx="304800" cy="2971799"/>
            <a:chOff x="6553200" y="1600200"/>
            <a:chExt cx="304800" cy="2971799"/>
          </a:xfrm>
        </p:grpSpPr>
        <p:sp>
          <p:nvSpPr>
            <p:cNvPr id="158" name="TextBox 157"/>
            <p:cNvSpPr txBox="1"/>
            <p:nvPr/>
          </p:nvSpPr>
          <p:spPr>
            <a:xfrm rot="5400000">
              <a:off x="6076950" y="207645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slow</a:t>
              </a:r>
            </a:p>
          </p:txBody>
        </p:sp>
        <p:sp>
          <p:nvSpPr>
            <p:cNvPr id="159" name="TextBox 158"/>
            <p:cNvSpPr txBox="1"/>
            <p:nvPr/>
          </p:nvSpPr>
          <p:spPr>
            <a:xfrm rot="5400000">
              <a:off x="6076950" y="3790950"/>
              <a:ext cx="1257299" cy="30480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fast</a:t>
              </a:r>
            </a:p>
          </p:txBody>
        </p:sp>
      </p:grpSp>
      <p:sp>
        <p:nvSpPr>
          <p:cNvPr id="164" name="Punchline"/>
          <p:cNvSpPr txBox="1"/>
          <p:nvPr/>
        </p:nvSpPr>
        <p:spPr>
          <a:xfrm>
            <a:off x="0" y="5204460"/>
            <a:ext cx="9144000" cy="119634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mn-ea"/>
                <a:cs typeface="+mn-cs"/>
              </a:rPr>
              <a:t>Systematic variation</a:t>
            </a:r>
            <a:r>
              <a:rPr kumimoji="0" lang="en-US" sz="3600" b="0" i="0" u="none" strike="noStrike" kern="1200" cap="none" spc="0" normalizeH="0" baseline="0" noProof="0" dirty="0">
                <a:ln>
                  <a:noFill/>
                </a:ln>
                <a:solidFill>
                  <a:prstClr val="white"/>
                </a:solidFill>
                <a:effectLst/>
                <a:uLnTx/>
                <a:uFillTx/>
                <a:latin typeface="Calibri Light"/>
                <a:ea typeface="+mn-ea"/>
                <a:cs typeface="+mn-cs"/>
              </a:rPr>
              <a:t> in cell access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a:ea typeface="+mn-ea"/>
                <a:cs typeface="+mn-cs"/>
              </a:rPr>
              <a:t>caused by the </a:t>
            </a:r>
            <a:r>
              <a:rPr kumimoji="0" lang="en-US" sz="3600" b="1" i="1" u="none" strike="noStrike" kern="1200" cap="none" spc="0" normalizeH="0" baseline="0" noProof="0" dirty="0">
                <a:ln>
                  <a:noFill/>
                </a:ln>
                <a:solidFill>
                  <a:prstClr val="white"/>
                </a:solidFill>
                <a:effectLst/>
                <a:uLnTx/>
                <a:uFillTx/>
                <a:latin typeface="Calibri"/>
                <a:ea typeface="+mn-ea"/>
                <a:cs typeface="+mn-cs"/>
              </a:rPr>
              <a:t>physical organization</a:t>
            </a:r>
            <a:r>
              <a:rPr kumimoji="0" lang="en-US" sz="3600" b="1" i="1" u="none" strike="noStrike" kern="1200" cap="none" spc="0" normalizeH="0" baseline="0" noProof="0" dirty="0">
                <a:ln>
                  <a:noFill/>
                </a:ln>
                <a:solidFill>
                  <a:prstClr val="white"/>
                </a:solidFill>
                <a:effectLst/>
                <a:uLnTx/>
                <a:uFillTx/>
                <a:latin typeface="Calibri Light"/>
                <a:ea typeface="+mn-ea"/>
                <a:cs typeface="+mn-cs"/>
              </a:rPr>
              <a:t> </a:t>
            </a:r>
            <a:r>
              <a:rPr kumimoji="0" lang="en-US" sz="3600" b="0" i="0" u="none" strike="noStrike" kern="1200" cap="none" spc="0" normalizeH="0" baseline="0" noProof="0" dirty="0">
                <a:ln>
                  <a:noFill/>
                </a:ln>
                <a:solidFill>
                  <a:prstClr val="white"/>
                </a:solidFill>
                <a:effectLst/>
                <a:uLnTx/>
                <a:uFillTx/>
                <a:latin typeface="Calibri Light"/>
                <a:ea typeface="+mn-ea"/>
                <a:cs typeface="+mn-cs"/>
              </a:rPr>
              <a:t>of DRAM</a:t>
            </a:r>
          </a:p>
        </p:txBody>
      </p:sp>
      <p:sp>
        <p:nvSpPr>
          <p:cNvPr id="165" name="TextBox 164"/>
          <p:cNvSpPr txBox="1"/>
          <p:nvPr/>
        </p:nvSpPr>
        <p:spPr>
          <a:xfrm>
            <a:off x="3276600" y="48006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amplifiers</a:t>
            </a:r>
          </a:p>
        </p:txBody>
      </p:sp>
      <p:sp>
        <p:nvSpPr>
          <p:cNvPr id="166" name="TextBox 165"/>
          <p:cNvSpPr txBox="1"/>
          <p:nvPr/>
        </p:nvSpPr>
        <p:spPr>
          <a:xfrm rot="5400000">
            <a:off x="1066801" y="2590801"/>
            <a:ext cx="2743198"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drivers</a:t>
            </a:r>
          </a:p>
        </p:txBody>
      </p:sp>
      <p:grpSp>
        <p:nvGrpSpPr>
          <p:cNvPr id="8" name="Group 7"/>
          <p:cNvGrpSpPr/>
          <p:nvPr/>
        </p:nvGrpSpPr>
        <p:grpSpPr>
          <a:xfrm>
            <a:off x="6781800" y="2324100"/>
            <a:ext cx="2362200" cy="1257300"/>
            <a:chOff x="6781800" y="2324100"/>
            <a:chExt cx="2362200" cy="1257300"/>
          </a:xfrm>
        </p:grpSpPr>
        <p:sp>
          <p:nvSpPr>
            <p:cNvPr id="167" name="TextBox 166"/>
            <p:cNvSpPr txBox="1"/>
            <p:nvPr/>
          </p:nvSpPr>
          <p:spPr>
            <a:xfrm>
              <a:off x="6781800" y="2324100"/>
              <a:ext cx="2362200"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mn-ea"/>
                  <a:cs typeface="+mn-cs"/>
                </a:rPr>
                <a:t>across row</a:t>
              </a:r>
            </a:p>
          </p:txBody>
        </p:sp>
        <p:sp>
          <p:nvSpPr>
            <p:cNvPr id="168" name="TextBox 167"/>
            <p:cNvSpPr txBox="1"/>
            <p:nvPr/>
          </p:nvSpPr>
          <p:spPr>
            <a:xfrm>
              <a:off x="6781800" y="2895600"/>
              <a:ext cx="2362200"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distance from sense amplifier</a:t>
              </a:r>
            </a:p>
          </p:txBody>
        </p:sp>
      </p:grpSp>
      <p:grpSp>
        <p:nvGrpSpPr>
          <p:cNvPr id="9" name="Group 8"/>
          <p:cNvGrpSpPr/>
          <p:nvPr/>
        </p:nvGrpSpPr>
        <p:grpSpPr>
          <a:xfrm>
            <a:off x="0" y="990600"/>
            <a:ext cx="2470407" cy="1295400"/>
            <a:chOff x="0" y="990600"/>
            <a:chExt cx="2470407" cy="1295400"/>
          </a:xfrm>
        </p:grpSpPr>
        <p:sp>
          <p:nvSpPr>
            <p:cNvPr id="169" name="TextBox 168"/>
            <p:cNvSpPr txBox="1"/>
            <p:nvPr/>
          </p:nvSpPr>
          <p:spPr>
            <a:xfrm>
              <a:off x="0" y="990600"/>
              <a:ext cx="2470407"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mn-ea"/>
                  <a:cs typeface="+mn-cs"/>
                </a:rPr>
                <a:t>across column</a:t>
              </a:r>
            </a:p>
          </p:txBody>
        </p:sp>
        <p:sp>
          <p:nvSpPr>
            <p:cNvPr id="170" name="TextBox 169"/>
            <p:cNvSpPr txBox="1"/>
            <p:nvPr/>
          </p:nvSpPr>
          <p:spPr>
            <a:xfrm>
              <a:off x="0" y="1600200"/>
              <a:ext cx="2470407"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distance from </a:t>
              </a:r>
              <a:r>
                <a:rPr kumimoji="0" lang="en-US" sz="2800" b="0" i="0" u="none" strike="noStrike" kern="1200" cap="none" spc="0" normalizeH="0" baseline="0" noProof="0" dirty="0" err="1">
                  <a:ln>
                    <a:noFill/>
                  </a:ln>
                  <a:solidFill>
                    <a:srgbClr val="ED7D31">
                      <a:lumMod val="75000"/>
                    </a:srgbClr>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 driver</a:t>
              </a:r>
            </a:p>
          </p:txBody>
        </p:sp>
      </p:grpSp>
    </p:spTree>
    <p:extLst>
      <p:ext uri="{BB962C8B-B14F-4D97-AF65-F5344CB8AC3E}">
        <p14:creationId xmlns:p14="http://schemas.microsoft.com/office/powerpoint/2010/main" val="316654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down)">
                                      <p:cBhvr>
                                        <p:cTn id="11" dur="500"/>
                                        <p:tgtEl>
                                          <p:spTgt spid="1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64"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p:cNvSpPr>
          <p:nvPr/>
        </p:nvSpPr>
        <p:spPr>
          <a:xfrm>
            <a:off x="-76200" y="152400"/>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240" name="Group 239"/>
          <p:cNvGrpSpPr/>
          <p:nvPr/>
        </p:nvGrpSpPr>
        <p:grpSpPr>
          <a:xfrm>
            <a:off x="5181601" y="1371600"/>
            <a:ext cx="4038598" cy="990600"/>
            <a:chOff x="5181601" y="1524000"/>
            <a:chExt cx="4038598" cy="990600"/>
          </a:xfrm>
        </p:grpSpPr>
        <p:grpSp>
          <p:nvGrpSpPr>
            <p:cNvPr id="241" name="Group 240"/>
            <p:cNvGrpSpPr/>
            <p:nvPr/>
          </p:nvGrpSpPr>
          <p:grpSpPr>
            <a:xfrm>
              <a:off x="5181601" y="1524000"/>
              <a:ext cx="4038598" cy="990600"/>
              <a:chOff x="5026151" y="1752600"/>
              <a:chExt cx="4038598" cy="990600"/>
            </a:xfrm>
          </p:grpSpPr>
          <p:sp>
            <p:nvSpPr>
              <p:cNvPr id="243" name="Rounded Rectangle 242"/>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244" name="TextBox 243"/>
              <p:cNvSpPr txBox="1"/>
              <p:nvPr/>
            </p:nvSpPr>
            <p:spPr>
              <a:xfrm>
                <a:off x="6476998" y="1828800"/>
                <a:ext cx="2587751"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242" name="Freeform 241"/>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1" name="Oval 160"/>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0" name="Oval 169"/>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235"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rPr>
              <a:t>Profile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rPr>
              <a:t>only</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 </a:t>
            </a:r>
            <a:r>
              <a:rPr kumimoji="0" lang="en-US" sz="3600" b="1" i="1" u="none" strike="noStrike" kern="1200" cap="none" spc="-100" normalizeH="0" baseline="0" noProof="0" dirty="0">
                <a:ln>
                  <a:noFill/>
                </a:ln>
                <a:solidFill>
                  <a:srgbClr val="ED7D31">
                    <a:lumMod val="75000"/>
                  </a:srgbClr>
                </a:solidFill>
                <a:effectLst/>
                <a:uLnTx/>
                <a:uFillTx/>
                <a:latin typeface="Calibri Light"/>
                <a:ea typeface="+mn-ea"/>
                <a:cs typeface="+mn-cs"/>
              </a:rPr>
              <a:t>slow regions </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to determine min. latency</a:t>
            </a:r>
          </a:p>
        </p:txBody>
      </p:sp>
      <p:sp>
        <p:nvSpPr>
          <p:cNvPr id="237"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Dynamic</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&amp;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low cost </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latency optimization</a:t>
            </a:r>
            <a:endParaRPr kumimoji="0" lang="en-US" sz="3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74" name="TextBox 73"/>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a:t>
            </a:r>
          </a:p>
        </p:txBody>
      </p:sp>
      <p:sp>
        <p:nvSpPr>
          <p:cNvPr id="75" name="TextBox 7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a:t>
            </a:r>
          </a:p>
        </p:txBody>
      </p:sp>
      <p:sp>
        <p:nvSpPr>
          <p:cNvPr id="76"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mn-ea"/>
                <a:cs typeface="+mn-cs"/>
              </a:rPr>
              <a:t>D</a:t>
            </a:r>
            <a:r>
              <a:rPr kumimoji="0" lang="en-US" sz="3200" b="0" i="0" u="none" strike="noStrike" kern="1200" cap="none" spc="-100" normalizeH="0" baseline="0" noProof="0" dirty="0">
                <a:ln>
                  <a:noFill/>
                </a:ln>
                <a:solidFill>
                  <a:prstClr val="black"/>
                </a:solidFill>
                <a:effectLst/>
                <a:uLnTx/>
                <a:uFillTx/>
                <a:latin typeface="Calibri"/>
                <a:ea typeface="+mn-ea"/>
                <a:cs typeface="+mn-cs"/>
              </a:rPr>
              <a:t>esign-</a:t>
            </a:r>
            <a:r>
              <a:rPr kumimoji="0" lang="en-US" sz="3200" b="1" i="0" u="none" strike="noStrike" kern="1200" cap="none" spc="-100" normalizeH="0" baseline="0" noProof="0" dirty="0">
                <a:ln>
                  <a:noFill/>
                </a:ln>
                <a:solidFill>
                  <a:prstClr val="black"/>
                </a:solidFill>
                <a:effectLst/>
                <a:uLnTx/>
                <a:uFillTx/>
                <a:latin typeface="Calibri"/>
                <a:ea typeface="+mn-ea"/>
                <a:cs typeface="+mn-cs"/>
              </a:rPr>
              <a:t>I</a:t>
            </a:r>
            <a:r>
              <a:rPr kumimoji="0" lang="en-US" sz="3200" b="0" i="0" u="none" strike="noStrike" kern="1200" cap="none" spc="-100" normalizeH="0" baseline="0" noProof="0" dirty="0">
                <a:ln>
                  <a:noFill/>
                </a:ln>
                <a:solidFill>
                  <a:prstClr val="black"/>
                </a:solidFill>
                <a:effectLst/>
                <a:uLnTx/>
                <a:uFillTx/>
                <a:latin typeface="Calibri"/>
                <a:ea typeface="+mn-ea"/>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t>
            </a:r>
            <a:r>
              <a:rPr kumimoji="0" lang="en-US" sz="3200" b="1" i="0" u="none" strike="noStrike" kern="1200" cap="none" spc="-100" normalizeH="0" baseline="0" noProof="0" dirty="0">
                <a:ln>
                  <a:noFill/>
                </a:ln>
                <a:solidFill>
                  <a:prstClr val="black"/>
                </a:solidFill>
                <a:effectLst/>
                <a:uLnTx/>
                <a:uFillTx/>
                <a:latin typeface="Calibri"/>
                <a:ea typeface="+mn-ea"/>
                <a:cs typeface="+mn-cs"/>
              </a:rPr>
              <a:t>V</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mn-ea"/>
                <a:cs typeface="+mn-cs"/>
              </a:rPr>
              <a:t>A</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ware</a:t>
            </a:r>
          </a:p>
        </p:txBody>
      </p:sp>
    </p:spTree>
    <p:extLst>
      <p:ext uri="{BB962C8B-B14F-4D97-AF65-F5344CB8AC3E}">
        <p14:creationId xmlns:p14="http://schemas.microsoft.com/office/powerpoint/2010/main" val="304494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7" grpId="0"/>
      <p:bldP spid="76"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81601" y="1371600"/>
            <a:ext cx="4038599" cy="990600"/>
            <a:chOff x="5181601" y="1524000"/>
            <a:chExt cx="4038599" cy="990600"/>
          </a:xfrm>
        </p:grpSpPr>
        <p:grpSp>
          <p:nvGrpSpPr>
            <p:cNvPr id="108" name="Group 107"/>
            <p:cNvGrpSpPr/>
            <p:nvPr/>
          </p:nvGrpSpPr>
          <p:grpSpPr>
            <a:xfrm>
              <a:off x="5181601" y="1524000"/>
              <a:ext cx="4038599" cy="990600"/>
              <a:chOff x="5026151" y="1752600"/>
              <a:chExt cx="4038599" cy="990600"/>
            </a:xfrm>
          </p:grpSpPr>
          <p:sp>
            <p:nvSpPr>
              <p:cNvPr id="109" name="Rounded Rectangle 108"/>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0" name="TextBox 109"/>
              <p:cNvSpPr txBox="1"/>
              <p:nvPr/>
            </p:nvSpPr>
            <p:spPr>
              <a:xfrm>
                <a:off x="6476998" y="1828800"/>
                <a:ext cx="2587752"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13" name="Freeform 12"/>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6" name="Rounded Rectangle 75"/>
          <p:cNvSpPr/>
          <p:nvPr/>
        </p:nvSpPr>
        <p:spPr>
          <a:xfrm>
            <a:off x="3810000" y="22860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7" name="Rounded Rectangle 76"/>
          <p:cNvSpPr/>
          <p:nvPr/>
        </p:nvSpPr>
        <p:spPr>
          <a:xfrm>
            <a:off x="4724400" y="36576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8" name="Rounded Rectangle 77"/>
          <p:cNvSpPr/>
          <p:nvPr/>
        </p:nvSpPr>
        <p:spPr>
          <a:xfrm>
            <a:off x="3358897" y="32004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73" name="Oval 72"/>
          <p:cNvSpPr/>
          <p:nvPr/>
        </p:nvSpPr>
        <p:spPr>
          <a:xfrm>
            <a:off x="3962400" y="2438400"/>
            <a:ext cx="228600"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4" name="Oval 73"/>
          <p:cNvSpPr/>
          <p:nvPr/>
        </p:nvSpPr>
        <p:spPr>
          <a:xfrm>
            <a:off x="3505200" y="3352800"/>
            <a:ext cx="222504"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5" name="Oval 74"/>
          <p:cNvSpPr/>
          <p:nvPr/>
        </p:nvSpPr>
        <p:spPr>
          <a:xfrm>
            <a:off x="4876800" y="3810000"/>
            <a:ext cx="222504" cy="2286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0" name="Oval 69"/>
          <p:cNvSpPr/>
          <p:nvPr/>
        </p:nvSpPr>
        <p:spPr>
          <a:xfrm>
            <a:off x="3425952" y="32766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Oval 70"/>
          <p:cNvSpPr/>
          <p:nvPr/>
        </p:nvSpPr>
        <p:spPr>
          <a:xfrm>
            <a:off x="3883152" y="23622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Oval 71"/>
          <p:cNvSpPr/>
          <p:nvPr/>
        </p:nvSpPr>
        <p:spPr>
          <a:xfrm>
            <a:off x="4797552" y="3733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1" name="Group 10"/>
          <p:cNvGrpSpPr/>
          <p:nvPr/>
        </p:nvGrpSpPr>
        <p:grpSpPr>
          <a:xfrm>
            <a:off x="228600" y="1447800"/>
            <a:ext cx="4575810" cy="2293620"/>
            <a:chOff x="228600" y="1600200"/>
            <a:chExt cx="4575810" cy="2293620"/>
          </a:xfrm>
        </p:grpSpPr>
        <p:sp>
          <p:nvSpPr>
            <p:cNvPr id="83" name="TextBox 82"/>
            <p:cNvSpPr txBox="1"/>
            <p:nvPr/>
          </p:nvSpPr>
          <p:spPr>
            <a:xfrm>
              <a:off x="228600" y="1600200"/>
              <a:ext cx="2130551" cy="3810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slow cells  </a:t>
              </a:r>
            </a:p>
          </p:txBody>
        </p:sp>
        <p:grpSp>
          <p:nvGrpSpPr>
            <p:cNvPr id="10" name="Group 9"/>
            <p:cNvGrpSpPr/>
            <p:nvPr/>
          </p:nvGrpSpPr>
          <p:grpSpPr>
            <a:xfrm>
              <a:off x="2305050" y="1828797"/>
              <a:ext cx="2499360" cy="2065023"/>
              <a:chOff x="2305050" y="1828797"/>
              <a:chExt cx="2499360" cy="2065023"/>
            </a:xfrm>
          </p:grpSpPr>
          <p:sp>
            <p:nvSpPr>
              <p:cNvPr id="7" name="Freeform 6"/>
              <p:cNvSpPr/>
              <p:nvPr/>
            </p:nvSpPr>
            <p:spPr>
              <a:xfrm>
                <a:off x="2305050" y="1828798"/>
                <a:ext cx="1577340" cy="685801"/>
              </a:xfrm>
              <a:custGeom>
                <a:avLst/>
                <a:gdLst>
                  <a:gd name="connsiteX0" fmla="*/ 1577340 w 1577340"/>
                  <a:gd name="connsiteY0" fmla="*/ 727710 h 727710"/>
                  <a:gd name="connsiteX1" fmla="*/ 1080135 w 1577340"/>
                  <a:gd name="connsiteY1" fmla="*/ 137160 h 727710"/>
                  <a:gd name="connsiteX2" fmla="*/ 0 w 1577340"/>
                  <a:gd name="connsiteY2" fmla="*/ 0 h 727710"/>
                </a:gdLst>
                <a:ahLst/>
                <a:cxnLst>
                  <a:cxn ang="0">
                    <a:pos x="connsiteX0" y="connsiteY0"/>
                  </a:cxn>
                  <a:cxn ang="0">
                    <a:pos x="connsiteX1" y="connsiteY1"/>
                  </a:cxn>
                  <a:cxn ang="0">
                    <a:pos x="connsiteX2" y="connsiteY2"/>
                  </a:cxn>
                </a:cxnLst>
                <a:rect l="l" t="t" r="r" b="b"/>
                <a:pathLst>
                  <a:path w="1577340" h="727710">
                    <a:moveTo>
                      <a:pt x="1577340" y="727710"/>
                    </a:moveTo>
                    <a:cubicBezTo>
                      <a:pt x="1460182" y="493077"/>
                      <a:pt x="1343025" y="258445"/>
                      <a:pt x="1080135" y="137160"/>
                    </a:cubicBezTo>
                    <a:cubicBezTo>
                      <a:pt x="817245" y="15875"/>
                      <a:pt x="179705" y="24447"/>
                      <a:pt x="0" y="0"/>
                    </a:cubicBezTo>
                  </a:path>
                </a:pathLst>
              </a:custGeom>
              <a:noFill/>
              <a:ln w="2540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2362200" y="1828797"/>
                <a:ext cx="2442210" cy="2065023"/>
              </a:xfrm>
              <a:custGeom>
                <a:avLst/>
                <a:gdLst>
                  <a:gd name="connsiteX0" fmla="*/ 2487930 w 2487930"/>
                  <a:gd name="connsiteY0" fmla="*/ 2061210 h 2061210"/>
                  <a:gd name="connsiteX1" fmla="*/ 1581150 w 2487930"/>
                  <a:gd name="connsiteY1" fmla="*/ 1337310 h 2061210"/>
                  <a:gd name="connsiteX2" fmla="*/ 979170 w 2487930"/>
                  <a:gd name="connsiteY2" fmla="*/ 400050 h 2061210"/>
                  <a:gd name="connsiteX3" fmla="*/ 0 w 2487930"/>
                  <a:gd name="connsiteY3" fmla="*/ 0 h 2061210"/>
                </a:gdLst>
                <a:ahLst/>
                <a:cxnLst>
                  <a:cxn ang="0">
                    <a:pos x="connsiteX0" y="connsiteY0"/>
                  </a:cxn>
                  <a:cxn ang="0">
                    <a:pos x="connsiteX1" y="connsiteY1"/>
                  </a:cxn>
                  <a:cxn ang="0">
                    <a:pos x="connsiteX2" y="connsiteY2"/>
                  </a:cxn>
                  <a:cxn ang="0">
                    <a:pos x="connsiteX3" y="connsiteY3"/>
                  </a:cxn>
                </a:cxnLst>
                <a:rect l="l" t="t" r="r" b="b"/>
                <a:pathLst>
                  <a:path w="2487930" h="2061210">
                    <a:moveTo>
                      <a:pt x="2487930" y="2061210"/>
                    </a:moveTo>
                    <a:cubicBezTo>
                      <a:pt x="2160270" y="1837690"/>
                      <a:pt x="1832610" y="1614170"/>
                      <a:pt x="1581150" y="1337310"/>
                    </a:cubicBezTo>
                    <a:cubicBezTo>
                      <a:pt x="1329690" y="1060450"/>
                      <a:pt x="1242695" y="622935"/>
                      <a:pt x="979170" y="400050"/>
                    </a:cubicBezTo>
                    <a:cubicBezTo>
                      <a:pt x="715645" y="177165"/>
                      <a:pt x="160655" y="68580"/>
                      <a:pt x="0" y="0"/>
                    </a:cubicBezTo>
                  </a:path>
                </a:pathLst>
              </a:custGeom>
              <a:noFill/>
              <a:ln w="25400" cap="rnd">
                <a:solidFill>
                  <a:schemeClr val="accent2">
                    <a:lumMod val="75000"/>
                  </a:schemeClr>
                </a:solidFill>
                <a:headEnd type="none"/>
                <a:tailEnd type="non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2362200" y="1828800"/>
                <a:ext cx="1066800" cy="1596390"/>
              </a:xfrm>
              <a:custGeom>
                <a:avLst/>
                <a:gdLst>
                  <a:gd name="connsiteX0" fmla="*/ 1108710 w 1108710"/>
                  <a:gd name="connsiteY0" fmla="*/ 1596390 h 1596390"/>
                  <a:gd name="connsiteX1" fmla="*/ 586740 w 1108710"/>
                  <a:gd name="connsiteY1" fmla="*/ 403860 h 1596390"/>
                  <a:gd name="connsiteX2" fmla="*/ 0 w 1108710"/>
                  <a:gd name="connsiteY2" fmla="*/ 0 h 1596390"/>
                </a:gdLst>
                <a:ahLst/>
                <a:cxnLst>
                  <a:cxn ang="0">
                    <a:pos x="connsiteX0" y="connsiteY0"/>
                  </a:cxn>
                  <a:cxn ang="0">
                    <a:pos x="connsiteX1" y="connsiteY1"/>
                  </a:cxn>
                  <a:cxn ang="0">
                    <a:pos x="connsiteX2" y="connsiteY2"/>
                  </a:cxn>
                </a:cxnLst>
                <a:rect l="l" t="t" r="r" b="b"/>
                <a:pathLst>
                  <a:path w="1108710" h="1596390">
                    <a:moveTo>
                      <a:pt x="1108710" y="1596390"/>
                    </a:moveTo>
                    <a:cubicBezTo>
                      <a:pt x="940117" y="1133157"/>
                      <a:pt x="771525" y="669925"/>
                      <a:pt x="586740" y="403860"/>
                    </a:cubicBezTo>
                    <a:cubicBezTo>
                      <a:pt x="401955" y="137795"/>
                      <a:pt x="200977" y="68897"/>
                      <a:pt x="0" y="0"/>
                    </a:cubicBezTo>
                  </a:path>
                </a:pathLst>
              </a:custGeom>
              <a:noFill/>
              <a:ln w="25400" cap="rnd">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92" name="TextBox 91"/>
          <p:cNvSpPr txBox="1"/>
          <p:nvPr/>
        </p:nvSpPr>
        <p:spPr>
          <a:xfrm>
            <a:off x="6550151"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design-induced</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variation</a:t>
            </a:r>
          </a:p>
        </p:txBody>
      </p:sp>
      <p:sp>
        <p:nvSpPr>
          <p:cNvPr id="93" name="TextBox 92"/>
          <p:cNvSpPr txBox="1"/>
          <p:nvPr/>
        </p:nvSpPr>
        <p:spPr>
          <a:xfrm>
            <a:off x="-3049"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process</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variation</a:t>
            </a:r>
          </a:p>
        </p:txBody>
      </p:sp>
      <p:sp>
        <p:nvSpPr>
          <p:cNvPr id="94" name="TextBox 93"/>
          <p:cNvSpPr txBox="1"/>
          <p:nvPr/>
        </p:nvSpPr>
        <p:spPr>
          <a:xfrm>
            <a:off x="655320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localized error</a:t>
            </a:r>
          </a:p>
        </p:txBody>
      </p:sp>
      <p:sp>
        <p:nvSpPr>
          <p:cNvPr id="95" name="TextBox 94"/>
          <p:cNvSpPr txBox="1"/>
          <p:nvPr/>
        </p:nvSpPr>
        <p:spPr>
          <a:xfrm>
            <a:off x="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random error</a:t>
            </a:r>
          </a:p>
        </p:txBody>
      </p:sp>
      <p:sp>
        <p:nvSpPr>
          <p:cNvPr id="96" name="TextBox 95"/>
          <p:cNvSpPr txBox="1"/>
          <p:nvPr/>
        </p:nvSpPr>
        <p:spPr>
          <a:xfrm>
            <a:off x="6553200" y="40386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mn-ea"/>
                <a:cs typeface="+mn-cs"/>
              </a:rPr>
              <a:t>online profiling</a:t>
            </a:r>
          </a:p>
        </p:txBody>
      </p:sp>
      <p:sp>
        <p:nvSpPr>
          <p:cNvPr id="97" name="TextBox 96"/>
          <p:cNvSpPr txBox="1"/>
          <p:nvPr/>
        </p:nvSpPr>
        <p:spPr>
          <a:xfrm>
            <a:off x="-76200" y="4038600"/>
            <a:ext cx="2740153"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mn-ea"/>
                <a:cs typeface="+mn-cs"/>
              </a:rPr>
              <a:t>error-correcting code</a:t>
            </a:r>
          </a:p>
        </p:txBody>
      </p:sp>
      <p:sp>
        <p:nvSpPr>
          <p:cNvPr id="98" name="Down Arrow 97"/>
          <p:cNvSpPr/>
          <p:nvPr/>
        </p:nvSpPr>
        <p:spPr>
          <a:xfrm>
            <a:off x="914400" y="327279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Down Arrow 98"/>
          <p:cNvSpPr/>
          <p:nvPr/>
        </p:nvSpPr>
        <p:spPr>
          <a:xfrm>
            <a:off x="7467600" y="327660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rPr>
              <a:t>Combine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rPr>
              <a:t>error-correcting codes </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&amp;</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rPr>
              <a:t> online profiling</a:t>
            </a:r>
          </a:p>
        </p:txBody>
      </p:sp>
      <p:sp>
        <p:nvSpPr>
          <p:cNvPr id="102"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Reliably</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reduce DRAM latency</a:t>
            </a:r>
            <a:endParaRPr kumimoji="0" lang="en-US" sz="3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00" name="TextBox 99"/>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a:t>
            </a:r>
          </a:p>
        </p:txBody>
      </p:sp>
      <p:sp>
        <p:nvSpPr>
          <p:cNvPr id="105" name="TextBox 10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a:t>
            </a:r>
          </a:p>
        </p:txBody>
      </p:sp>
      <p:sp>
        <p:nvSpPr>
          <p:cNvPr id="104"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mn-ea"/>
                <a:cs typeface="+mn-cs"/>
              </a:rPr>
              <a:t>D</a:t>
            </a:r>
            <a:r>
              <a:rPr kumimoji="0" lang="en-US" sz="3200" b="0" i="0" u="none" strike="noStrike" kern="1200" cap="none" spc="-100" normalizeH="0" baseline="0" noProof="0" dirty="0">
                <a:ln>
                  <a:noFill/>
                </a:ln>
                <a:solidFill>
                  <a:prstClr val="black"/>
                </a:solidFill>
                <a:effectLst/>
                <a:uLnTx/>
                <a:uFillTx/>
                <a:latin typeface="Calibri"/>
                <a:ea typeface="+mn-ea"/>
                <a:cs typeface="+mn-cs"/>
              </a:rPr>
              <a:t>esign-</a:t>
            </a:r>
            <a:r>
              <a:rPr kumimoji="0" lang="en-US" sz="3200" b="1" i="0" u="none" strike="noStrike" kern="1200" cap="none" spc="-100" normalizeH="0" baseline="0" noProof="0" dirty="0">
                <a:ln>
                  <a:noFill/>
                </a:ln>
                <a:solidFill>
                  <a:prstClr val="black"/>
                </a:solidFill>
                <a:effectLst/>
                <a:uLnTx/>
                <a:uFillTx/>
                <a:latin typeface="Calibri"/>
                <a:ea typeface="+mn-ea"/>
                <a:cs typeface="+mn-cs"/>
              </a:rPr>
              <a:t>I</a:t>
            </a:r>
            <a:r>
              <a:rPr kumimoji="0" lang="en-US" sz="3200" b="0" i="0" u="none" strike="noStrike" kern="1200" cap="none" spc="-100" normalizeH="0" baseline="0" noProof="0" dirty="0">
                <a:ln>
                  <a:noFill/>
                </a:ln>
                <a:solidFill>
                  <a:prstClr val="black"/>
                </a:solidFill>
                <a:effectLst/>
                <a:uLnTx/>
                <a:uFillTx/>
                <a:latin typeface="Calibri"/>
                <a:ea typeface="+mn-ea"/>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t>
            </a:r>
            <a:r>
              <a:rPr kumimoji="0" lang="en-US" sz="3200" b="1" i="0" u="none" strike="noStrike" kern="1200" cap="none" spc="-100" normalizeH="0" baseline="0" noProof="0" dirty="0">
                <a:ln>
                  <a:noFill/>
                </a:ln>
                <a:solidFill>
                  <a:prstClr val="black"/>
                </a:solidFill>
                <a:effectLst/>
                <a:uLnTx/>
                <a:uFillTx/>
                <a:latin typeface="Calibri"/>
                <a:ea typeface="+mn-ea"/>
                <a:cs typeface="+mn-cs"/>
              </a:rPr>
              <a:t>V</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mn-ea"/>
                <a:cs typeface="+mn-cs"/>
              </a:rPr>
              <a:t>A</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ware</a:t>
            </a:r>
          </a:p>
        </p:txBody>
      </p:sp>
    </p:spTree>
    <p:extLst>
      <p:ext uri="{BB962C8B-B14F-4D97-AF65-F5344CB8AC3E}">
        <p14:creationId xmlns:p14="http://schemas.microsoft.com/office/powerpoint/2010/main" val="14415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up)">
                                      <p:cBhvr>
                                        <p:cTn id="47" dur="500"/>
                                        <p:tgtEl>
                                          <p:spTgt spid="9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up)">
                                      <p:cBhvr>
                                        <p:cTn id="56" dur="500"/>
                                        <p:tgtEl>
                                          <p:spTgt spid="99"/>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wipe(left)">
                                      <p:cBhvr>
                                        <p:cTn id="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0" grpId="0" animBg="1"/>
      <p:bldP spid="71" grpId="0" animBg="1"/>
      <p:bldP spid="72" grpId="0" animBg="1"/>
      <p:bldP spid="92" grpId="0"/>
      <p:bldP spid="93" grpId="0"/>
      <p:bldP spid="94" grpId="0"/>
      <p:bldP spid="95" grpId="0"/>
      <p:bldP spid="96" grpId="0"/>
      <p:bldP spid="97" grpId="0"/>
      <p:bldP spid="98" grpId="0" animBg="1"/>
      <p:bldP spid="99" grpId="0" animBg="1"/>
      <p:bldP spid="101" grpId="0"/>
      <p:bldP spid="102" grpId="0"/>
      <p:bldP spid="104"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60" normalizeH="0" baseline="0" noProof="0" dirty="0">
                <a:ln>
                  <a:noFill/>
                </a:ln>
                <a:solidFill>
                  <a:prstClr val="black"/>
                </a:solidFill>
                <a:effectLst/>
                <a:uLnTx/>
                <a:uFillTx/>
                <a:latin typeface="Calibri Light"/>
                <a:ea typeface="+mj-ea"/>
                <a:cs typeface="+mj-cs"/>
              </a:rPr>
              <a:t>DIVA-DRAM Reduces Latency</a:t>
            </a:r>
            <a:endParaRPr kumimoji="0" lang="en-US" sz="5400" b="1" i="0" u="none" strike="noStrike" kern="1200" cap="none" spc="-60" normalizeH="0" baseline="0" noProof="0" dirty="0">
              <a:ln>
                <a:noFill/>
              </a:ln>
              <a:solidFill>
                <a:prstClr val="black"/>
              </a:solidFill>
              <a:effectLst/>
              <a:uLnTx/>
              <a:uFillTx/>
              <a:latin typeface="Calibri Light"/>
              <a:ea typeface="+mj-ea"/>
              <a:cs typeface="+mj-cs"/>
            </a:endParaRPr>
          </a:p>
        </p:txBody>
      </p:sp>
      <p:sp>
        <p:nvSpPr>
          <p:cNvPr id="7" name="TextBox 6"/>
          <p:cNvSpPr txBox="1"/>
          <p:nvPr/>
        </p:nvSpPr>
        <p:spPr>
          <a:xfrm>
            <a:off x="1371599"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mn-ea"/>
                <a:cs typeface="+mn-cs"/>
              </a:rPr>
              <a:t>Read</a:t>
            </a:r>
          </a:p>
        </p:txBody>
      </p:sp>
      <p:sp>
        <p:nvSpPr>
          <p:cNvPr id="8" name="TextBox 7"/>
          <p:cNvSpPr txBox="1"/>
          <p:nvPr/>
        </p:nvSpPr>
        <p:spPr>
          <a:xfrm>
            <a:off x="5410200"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mn-ea"/>
                <a:cs typeface="+mn-cs"/>
              </a:rPr>
              <a:t>Write</a:t>
            </a:r>
          </a:p>
        </p:txBody>
      </p:sp>
      <p:graphicFrame>
        <p:nvGraphicFramePr>
          <p:cNvPr id="9" name="Chart 8"/>
          <p:cNvGraphicFramePr>
            <a:graphicFrameLocks/>
          </p:cNvGraphicFramePr>
          <p:nvPr>
            <p:extLst/>
          </p:nvPr>
        </p:nvGraphicFramePr>
        <p:xfrm>
          <a:off x="456116" y="1219200"/>
          <a:ext cx="4268283"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6200000">
            <a:off x="-800099" y="2628900"/>
            <a:ext cx="2743200" cy="3810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a:ea typeface="+mn-ea"/>
                <a:cs typeface="+mn-cs"/>
              </a:rPr>
              <a:t>Latency Reduction</a:t>
            </a:r>
          </a:p>
        </p:txBody>
      </p:sp>
      <p:grpSp>
        <p:nvGrpSpPr>
          <p:cNvPr id="2" name="Group 1"/>
          <p:cNvGrpSpPr/>
          <p:nvPr/>
        </p:nvGrpSpPr>
        <p:grpSpPr>
          <a:xfrm>
            <a:off x="3534893" y="4370070"/>
            <a:ext cx="398932" cy="234696"/>
            <a:chOff x="3531083" y="4522470"/>
            <a:chExt cx="398932" cy="234696"/>
          </a:xfrm>
        </p:grpSpPr>
        <p:sp>
          <p:nvSpPr>
            <p:cNvPr id="13"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4"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15" name="Group 14"/>
          <p:cNvGrpSpPr/>
          <p:nvPr/>
        </p:nvGrpSpPr>
        <p:grpSpPr>
          <a:xfrm>
            <a:off x="2514600" y="4370070"/>
            <a:ext cx="398932" cy="234696"/>
            <a:chOff x="3531083" y="4522470"/>
            <a:chExt cx="398932" cy="234696"/>
          </a:xfrm>
        </p:grpSpPr>
        <p:sp>
          <p:nvSpPr>
            <p:cNvPr id="16"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7"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3" name="Group 2"/>
          <p:cNvGrpSpPr/>
          <p:nvPr/>
        </p:nvGrpSpPr>
        <p:grpSpPr>
          <a:xfrm>
            <a:off x="4509467" y="1219200"/>
            <a:ext cx="4114800" cy="4191000"/>
            <a:chOff x="4509467" y="1371600"/>
            <a:chExt cx="4114800" cy="4191000"/>
          </a:xfrm>
        </p:grpSpPr>
        <p:graphicFrame>
          <p:nvGraphicFramePr>
            <p:cNvPr id="10" name="Chart 9"/>
            <p:cNvGraphicFramePr>
              <a:graphicFrameLocks/>
            </p:cNvGraphicFramePr>
            <p:nvPr>
              <p:extLst/>
            </p:nvPr>
          </p:nvGraphicFramePr>
          <p:xfrm>
            <a:off x="4509467" y="1371600"/>
            <a:ext cx="4114800" cy="4191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7525868" y="4511040"/>
              <a:ext cx="398932" cy="234696"/>
              <a:chOff x="3531083" y="4522470"/>
              <a:chExt cx="398932" cy="234696"/>
            </a:xfrm>
          </p:grpSpPr>
          <p:sp>
            <p:nvSpPr>
              <p:cNvPr id="19"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20"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21" name="Group 20"/>
            <p:cNvGrpSpPr/>
            <p:nvPr/>
          </p:nvGrpSpPr>
          <p:grpSpPr>
            <a:xfrm>
              <a:off x="6505575" y="4511040"/>
              <a:ext cx="398932" cy="234696"/>
              <a:chOff x="3531083" y="4522470"/>
              <a:chExt cx="398932" cy="234696"/>
            </a:xfrm>
          </p:grpSpPr>
          <p:sp>
            <p:nvSpPr>
              <p:cNvPr id="22"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23"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sp>
        <p:nvSpPr>
          <p:cNvPr id="24" name="Punchline"/>
          <p:cNvSpPr txBox="1"/>
          <p:nvPr/>
        </p:nvSpPr>
        <p:spPr>
          <a:xfrm>
            <a:off x="0" y="5166320"/>
            <a:ext cx="9144000" cy="114300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white"/>
                </a:solidFill>
                <a:effectLst/>
                <a:uLnTx/>
                <a:uFillTx/>
                <a:latin typeface="Calibri Light"/>
                <a:ea typeface="+mn-ea"/>
                <a:cs typeface="+mn-cs"/>
              </a:rPr>
              <a:t>DIVA-DRAM </a:t>
            </a:r>
            <a:r>
              <a:rPr kumimoji="0" lang="en-US" sz="3600" b="1" i="1" u="none" strike="noStrike" kern="1200" cap="none" spc="-100" normalizeH="0" baseline="0" noProof="0" dirty="0">
                <a:ln>
                  <a:noFill/>
                </a:ln>
                <a:solidFill>
                  <a:prstClr val="white"/>
                </a:solidFill>
                <a:effectLst/>
                <a:uLnTx/>
                <a:uFillTx/>
                <a:latin typeface="Calibri"/>
                <a:ea typeface="+mn-ea"/>
                <a:cs typeface="+mn-cs"/>
              </a:rPr>
              <a:t>reduces latency more aggressively</a:t>
            </a:r>
            <a:br>
              <a:rPr kumimoji="0" lang="en-US" sz="3600" b="1" i="1" u="none" strike="noStrike" kern="1200" cap="none" spc="-100" normalizeH="0" baseline="0" noProof="0" dirty="0">
                <a:ln>
                  <a:noFill/>
                </a:ln>
                <a:solidFill>
                  <a:prstClr val="white"/>
                </a:solidFill>
                <a:effectLst/>
                <a:uLnTx/>
                <a:uFillTx/>
                <a:latin typeface="Calibri"/>
                <a:ea typeface="+mn-ea"/>
                <a:cs typeface="+mn-cs"/>
              </a:rPr>
            </a:br>
            <a:r>
              <a:rPr kumimoji="0" lang="en-US" sz="3600" b="0" i="0" u="none" strike="noStrike" kern="1200" cap="none" spc="-100" normalizeH="0" baseline="0" noProof="0" dirty="0">
                <a:ln>
                  <a:noFill/>
                </a:ln>
                <a:solidFill>
                  <a:prstClr val="white"/>
                </a:solidFill>
                <a:effectLst/>
                <a:uLnTx/>
                <a:uFillTx/>
                <a:latin typeface="Calibri Light"/>
                <a:ea typeface="+mn-ea"/>
                <a:cs typeface="+mn-cs"/>
              </a:rPr>
              <a:t>and uses ECC to correct random slow cells</a:t>
            </a:r>
          </a:p>
        </p:txBody>
      </p:sp>
    </p:spTree>
    <p:extLst>
      <p:ext uri="{BB962C8B-B14F-4D97-AF65-F5344CB8AC3E}">
        <p14:creationId xmlns:p14="http://schemas.microsoft.com/office/powerpoint/2010/main" val="974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7" dur="500"/>
                                        <p:tgtEl>
                                          <p:spTgt spid="9">
                                            <p:graphicEl>
                                              <a:chart seriesIdx="-4" categoryIdx="2" bldStep="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10" dur="500"/>
                                        <p:tgtEl>
                                          <p:spTgt spid="9">
                                            <p:graphicEl>
                                              <a:chart seriesIdx="-4" categoryIdx="3"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15" dur="500"/>
                                        <p:tgtEl>
                                          <p:spTgt spid="9">
                                            <p:graphicEl>
                                              <a:chart seriesIdx="-4" categoryIdx="4"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fade">
                                      <p:cBhvr>
                                        <p:cTn id="18" dur="500"/>
                                        <p:tgtEl>
                                          <p:spTgt spid="9">
                                            <p:graphicEl>
                                              <a:chart seriesIdx="-4" categoryIdx="5" bldStep="category"/>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Sub>
          <a:bldChart bld="category"/>
        </p:bldSub>
      </p:bldGraphic>
      <p:bldP spid="24"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a:t>
            </a:r>
            <a:r>
              <a:rPr lang="en-US" sz="2000" u="sng" dirty="0"/>
              <a:t>Onur Mutlu</a:t>
            </a:r>
            <a:r>
              <a:rPr lang="en-US" sz="2000" dirty="0"/>
              <a:t>,</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121606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124744"/>
            <a:ext cx="7924800" cy="1752600"/>
          </a:xfrm>
        </p:spPr>
        <p:txBody>
          <a:bodyPr/>
          <a:lstStyle/>
          <a:p>
            <a:r>
              <a:rPr lang="en-US" dirty="0"/>
              <a:t>Voltron: Exploiting the </a:t>
            </a:r>
            <a:br>
              <a:rPr lang="en-US" dirty="0"/>
            </a:br>
            <a:r>
              <a:rPr lang="en-US" dirty="0"/>
              <a:t>	Voltage-Latency-Reliability 					Relationship</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269685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1219200"/>
            <a:ext cx="6865906" cy="49263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98325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Summary</a:t>
            </a:r>
          </a:p>
        </p:txBody>
      </p:sp>
      <p:sp>
        <p:nvSpPr>
          <p:cNvPr id="3" name="Content Placeholder 2"/>
          <p:cNvSpPr>
            <a:spLocks noGrp="1"/>
          </p:cNvSpPr>
          <p:nvPr>
            <p:ph idx="1"/>
          </p:nvPr>
        </p:nvSpPr>
        <p:spPr/>
        <p:txBody>
          <a:bodyPr>
            <a:noAutofit/>
          </a:bodyPr>
          <a:lstStyle/>
          <a:p>
            <a:r>
              <a:rPr lang="en-US" sz="2300" spc="-20" dirty="0">
                <a:solidFill>
                  <a:srgbClr val="FF4136"/>
                </a:solidFill>
              </a:rPr>
              <a:t>DRAM (memory) power is significant in today’s systems</a:t>
            </a:r>
          </a:p>
          <a:p>
            <a:pPr lvl="1"/>
            <a:r>
              <a:rPr lang="en-US" sz="2000" dirty="0"/>
              <a:t>Existing low-voltage DRAM reduces voltage </a:t>
            </a:r>
            <a:r>
              <a:rPr lang="en-US" sz="2000" b="1" dirty="0"/>
              <a:t>conservatively</a:t>
            </a:r>
          </a:p>
          <a:p>
            <a:pPr lvl="1"/>
            <a:endParaRPr lang="en-US" sz="1000" b="1" dirty="0"/>
          </a:p>
          <a:p>
            <a:r>
              <a:rPr lang="en-US" sz="2300" u="sng" dirty="0"/>
              <a:t>Goal</a:t>
            </a:r>
            <a:r>
              <a:rPr lang="en-US" sz="2300" dirty="0"/>
              <a:t>: Understand and exploit the reliability and latency behavior of real DRAM chips under</a:t>
            </a:r>
            <a:r>
              <a:rPr lang="en-US" sz="2300" b="1" i="1" dirty="0"/>
              <a:t> aggressive reduced-voltage operation</a:t>
            </a:r>
          </a:p>
          <a:p>
            <a:endParaRPr lang="en-US" sz="1000" dirty="0"/>
          </a:p>
          <a:p>
            <a:r>
              <a:rPr lang="en-US" sz="2300" u="sng" dirty="0"/>
              <a:t>Key experimental observations</a:t>
            </a:r>
            <a:r>
              <a:rPr lang="en-US" sz="2300" dirty="0"/>
              <a:t>:</a:t>
            </a:r>
          </a:p>
          <a:p>
            <a:pPr lvl="1"/>
            <a:r>
              <a:rPr lang="en-US" sz="2000" dirty="0">
                <a:solidFill>
                  <a:srgbClr val="FF4136"/>
                </a:solidFill>
              </a:rPr>
              <a:t>Huge voltage margin -- Errors occur beyond some voltage</a:t>
            </a:r>
          </a:p>
          <a:p>
            <a:pPr lvl="1"/>
            <a:r>
              <a:rPr lang="en-US" sz="2000" dirty="0"/>
              <a:t>Errors exhibit </a:t>
            </a:r>
            <a:r>
              <a:rPr lang="en-US" sz="2000" dirty="0">
                <a:solidFill>
                  <a:srgbClr val="0070C0"/>
                </a:solidFill>
              </a:rPr>
              <a:t>spatial locality</a:t>
            </a:r>
          </a:p>
          <a:p>
            <a:pPr lvl="1"/>
            <a:r>
              <a:rPr lang="en-US" sz="2000" dirty="0">
                <a:solidFill>
                  <a:srgbClr val="0070C0"/>
                </a:solidFill>
              </a:rPr>
              <a:t>Higher operation latency mitigates voltage-induced errors</a:t>
            </a:r>
          </a:p>
          <a:p>
            <a:pPr lvl="1"/>
            <a:endParaRPr lang="en-US" sz="1000" dirty="0"/>
          </a:p>
          <a:p>
            <a:r>
              <a:rPr lang="en-US" sz="2300" b="1" u="sng" dirty="0">
                <a:solidFill>
                  <a:srgbClr val="0070C0"/>
                </a:solidFill>
              </a:rPr>
              <a:t>Voltron</a:t>
            </a:r>
            <a:r>
              <a:rPr lang="en-US" sz="2300" dirty="0"/>
              <a:t>: A new DRAM energy reduction mechanism </a:t>
            </a:r>
          </a:p>
          <a:p>
            <a:pPr lvl="1"/>
            <a:r>
              <a:rPr lang="en-US" sz="2000" dirty="0"/>
              <a:t>Reduce DRAM voltage </a:t>
            </a:r>
            <a:r>
              <a:rPr lang="en-US" sz="2000" b="1" dirty="0"/>
              <a:t>without introducing errors </a:t>
            </a:r>
          </a:p>
          <a:p>
            <a:pPr lvl="1"/>
            <a:r>
              <a:rPr lang="en-US" sz="2000" dirty="0"/>
              <a:t>Use a </a:t>
            </a:r>
            <a:r>
              <a:rPr lang="en-US" sz="2000" b="1" dirty="0"/>
              <a:t>regression model </a:t>
            </a:r>
            <a:r>
              <a:rPr lang="en-US" sz="2000" dirty="0"/>
              <a:t>to select voltage that does not degrade performance beyond a chosen target </a:t>
            </a:r>
            <a:r>
              <a:rPr lang="en-US" sz="2000" dirty="0">
                <a:sym typeface="Wingdings"/>
              </a:rPr>
              <a:t> </a:t>
            </a:r>
            <a:r>
              <a:rPr lang="en-US" sz="2000" dirty="0">
                <a:solidFill>
                  <a:schemeClr val="accent3">
                    <a:lumMod val="50000"/>
                  </a:schemeClr>
                </a:solidFill>
                <a:sym typeface="Wingdings"/>
              </a:rPr>
              <a:t>7.3% system energy reduction</a:t>
            </a:r>
            <a:endParaRPr lang="en-US" sz="2000" dirty="0">
              <a:solidFill>
                <a:schemeClr val="accent3">
                  <a:lumMod val="50000"/>
                </a:schemeClr>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88087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DIMMs Operating at Higher Latency</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17" name="TextBox 16"/>
          <p:cNvSpPr txBox="1"/>
          <p:nvPr/>
        </p:nvSpPr>
        <p:spPr>
          <a:xfrm>
            <a:off x="253766" y="1219200"/>
            <a:ext cx="90259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Gill Sans MT"/>
                <a:ea typeface=""/>
                <a:cs typeface="+mn-cs"/>
              </a:rPr>
              <a:t>Measured minimum latency that </a:t>
            </a:r>
            <a:r>
              <a:rPr kumimoji="0" lang="en-US" sz="2300" b="0" i="1" u="none" strike="noStrike" kern="1200" cap="none" spc="0" normalizeH="0" baseline="0" noProof="0" dirty="0">
                <a:ln>
                  <a:noFill/>
                </a:ln>
                <a:solidFill>
                  <a:prstClr val="black"/>
                </a:solidFill>
                <a:effectLst/>
                <a:uLnTx/>
                <a:uFillTx/>
                <a:latin typeface="Gill Sans MT"/>
                <a:ea typeface=""/>
                <a:cs typeface="+mn-cs"/>
              </a:rPr>
              <a:t>does </a:t>
            </a:r>
            <a:r>
              <a:rPr kumimoji="0" lang="en-US" sz="2300" b="1" i="1" u="none" strike="noStrike" kern="1200" cap="none" spc="0" normalizeH="0" baseline="0" noProof="0" dirty="0">
                <a:ln>
                  <a:noFill/>
                </a:ln>
                <a:solidFill>
                  <a:prstClr val="black"/>
                </a:solidFill>
                <a:effectLst/>
                <a:uLnTx/>
                <a:uFillTx/>
                <a:latin typeface="Gill Sans MT"/>
                <a:ea typeface=""/>
                <a:cs typeface="+mn-cs"/>
              </a:rPr>
              <a:t>not</a:t>
            </a:r>
            <a:r>
              <a:rPr kumimoji="0" lang="en-US" sz="2300" b="0" i="1" u="none" strike="noStrike" kern="1200" cap="none" spc="0" normalizeH="0" baseline="0" noProof="0" dirty="0">
                <a:ln>
                  <a:noFill/>
                </a:ln>
                <a:solidFill>
                  <a:prstClr val="black"/>
                </a:solidFill>
                <a:effectLst/>
                <a:uLnTx/>
                <a:uFillTx/>
                <a:latin typeface="Gill Sans MT"/>
                <a:ea typeface=""/>
                <a:cs typeface="+mn-cs"/>
              </a:rPr>
              <a:t> cause errors </a:t>
            </a:r>
            <a:r>
              <a:rPr kumimoji="0" lang="en-US" sz="2300" b="0" i="0" u="none" strike="noStrike" kern="1200" cap="none" spc="0" normalizeH="0" baseline="0" noProof="0" dirty="0">
                <a:ln>
                  <a:noFill/>
                </a:ln>
                <a:solidFill>
                  <a:prstClr val="black"/>
                </a:solidFill>
                <a:effectLst/>
                <a:uLnTx/>
                <a:uFillTx/>
                <a:latin typeface="Gill Sans MT"/>
                <a:ea typeface=""/>
                <a:cs typeface="+mn-cs"/>
              </a:rPr>
              <a:t>in DRAM modules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9549" y="2045109"/>
            <a:ext cx="6574367" cy="3604786"/>
          </a:xfrm>
        </p:spPr>
      </p:pic>
      <p:sp>
        <p:nvSpPr>
          <p:cNvPr id="8" name="Rectangle 7"/>
          <p:cNvSpPr/>
          <p:nvPr/>
        </p:nvSpPr>
        <p:spPr>
          <a:xfrm>
            <a:off x="3958426" y="1867741"/>
            <a:ext cx="1957468"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2" name="lowerbound"/>
          <p:cNvGrpSpPr/>
          <p:nvPr/>
        </p:nvGrpSpPr>
        <p:grpSpPr>
          <a:xfrm>
            <a:off x="968709" y="4521200"/>
            <a:ext cx="7452553" cy="1795621"/>
            <a:chOff x="968709" y="4521200"/>
            <a:chExt cx="7452553" cy="1795621"/>
          </a:xfrm>
        </p:grpSpPr>
        <p:sp>
          <p:nvSpPr>
            <p:cNvPr id="26" name="Freeform 25"/>
            <p:cNvSpPr/>
            <p:nvPr/>
          </p:nvSpPr>
          <p:spPr>
            <a:xfrm>
              <a:off x="2217182" y="4521200"/>
              <a:ext cx="272017" cy="1453699"/>
            </a:xfrm>
            <a:custGeom>
              <a:avLst/>
              <a:gdLst>
                <a:gd name="connsiteX0" fmla="*/ 356684 w 356684"/>
                <a:gd name="connsiteY0" fmla="*/ 1253067 h 1253067"/>
                <a:gd name="connsiteX1" fmla="*/ 1084 w 356684"/>
                <a:gd name="connsiteY1" fmla="*/ 880533 h 1253067"/>
                <a:gd name="connsiteX2" fmla="*/ 238150 w 356684"/>
                <a:gd name="connsiteY2" fmla="*/ 0 h 1253067"/>
              </a:gdLst>
              <a:ahLst/>
              <a:cxnLst>
                <a:cxn ang="0">
                  <a:pos x="connsiteX0" y="connsiteY0"/>
                </a:cxn>
                <a:cxn ang="0">
                  <a:pos x="connsiteX1" y="connsiteY1"/>
                </a:cxn>
                <a:cxn ang="0">
                  <a:pos x="connsiteX2" y="connsiteY2"/>
                </a:cxn>
              </a:cxnLst>
              <a:rect l="l" t="t" r="r" b="b"/>
              <a:pathLst>
                <a:path w="356684" h="1253067">
                  <a:moveTo>
                    <a:pt x="356684" y="1253067"/>
                  </a:moveTo>
                  <a:cubicBezTo>
                    <a:pt x="188762" y="1171222"/>
                    <a:pt x="20840" y="1089377"/>
                    <a:pt x="1084" y="880533"/>
                  </a:cubicBezTo>
                  <a:cubicBezTo>
                    <a:pt x="-18672" y="671689"/>
                    <a:pt x="238150" y="0"/>
                    <a:pt x="238150" y="0"/>
                  </a:cubicBezTo>
                </a:path>
              </a:pathLst>
            </a:custGeom>
            <a:noFill/>
            <a:ln w="22225">
              <a:solidFill>
                <a:srgbClr val="0070C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TextBox 26"/>
            <p:cNvSpPr txBox="1"/>
            <p:nvPr/>
          </p:nvSpPr>
          <p:spPr>
            <a:xfrm>
              <a:off x="968709" y="5916711"/>
              <a:ext cx="74525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a:ea typeface=""/>
                  <a:cs typeface="+mn-cs"/>
                </a:rPr>
                <a:t>Lower bound of latency as our latency adjustment granularity is 2.5ns </a:t>
              </a:r>
            </a:p>
          </p:txBody>
        </p:sp>
      </p:grpSp>
      <p:grpSp>
        <p:nvGrpSpPr>
          <p:cNvPr id="10" name="y labels"/>
          <p:cNvGrpSpPr/>
          <p:nvPr/>
        </p:nvGrpSpPr>
        <p:grpSpPr>
          <a:xfrm>
            <a:off x="553211" y="1913195"/>
            <a:ext cx="1309679" cy="3126882"/>
            <a:chOff x="553211" y="1913195"/>
            <a:chExt cx="1309679" cy="3126882"/>
          </a:xfrm>
        </p:grpSpPr>
        <p:sp>
          <p:nvSpPr>
            <p:cNvPr id="11" name="TextBox 10"/>
            <p:cNvSpPr txBox="1"/>
            <p:nvPr/>
          </p:nvSpPr>
          <p:spPr>
            <a:xfrm rot="16200000">
              <a:off x="-594731" y="3061137"/>
              <a:ext cx="312688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Measured Minimum</a:t>
              </a:r>
              <a:b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 Activate Latency (ns)</a:t>
              </a:r>
            </a:p>
          </p:txBody>
        </p:sp>
        <p:sp>
          <p:nvSpPr>
            <p:cNvPr id="28" name="TextBox 27"/>
            <p:cNvSpPr txBox="1"/>
            <p:nvPr/>
          </p:nvSpPr>
          <p:spPr>
            <a:xfrm>
              <a:off x="1498687" y="4290367"/>
              <a:ext cx="35618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8</a:t>
              </a:r>
            </a:p>
          </p:txBody>
        </p:sp>
        <p:sp>
          <p:nvSpPr>
            <p:cNvPr id="29" name="TextBox 28"/>
            <p:cNvSpPr txBox="1"/>
            <p:nvPr/>
          </p:nvSpPr>
          <p:spPr>
            <a:xfrm>
              <a:off x="1335181" y="3702446"/>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10</a:t>
              </a:r>
            </a:p>
          </p:txBody>
        </p:sp>
        <p:sp>
          <p:nvSpPr>
            <p:cNvPr id="30" name="TextBox 29"/>
            <p:cNvSpPr txBox="1"/>
            <p:nvPr/>
          </p:nvSpPr>
          <p:spPr>
            <a:xfrm>
              <a:off x="1335181" y="3110363"/>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12</a:t>
              </a:r>
            </a:p>
          </p:txBody>
        </p:sp>
        <p:sp>
          <p:nvSpPr>
            <p:cNvPr id="31" name="TextBox 30"/>
            <p:cNvSpPr txBox="1"/>
            <p:nvPr/>
          </p:nvSpPr>
          <p:spPr>
            <a:xfrm>
              <a:off x="1335181" y="2527061"/>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14</a:t>
              </a:r>
            </a:p>
          </p:txBody>
        </p:sp>
      </p:grpSp>
      <p:grpSp>
        <p:nvGrpSpPr>
          <p:cNvPr id="41" name="population"/>
          <p:cNvGrpSpPr/>
          <p:nvPr/>
        </p:nvGrpSpPr>
        <p:grpSpPr>
          <a:xfrm>
            <a:off x="3143404" y="1697941"/>
            <a:ext cx="5900866" cy="1994748"/>
            <a:chOff x="3143404" y="1697941"/>
            <a:chExt cx="5900866" cy="1994748"/>
          </a:xfrm>
        </p:grpSpPr>
        <p:grpSp>
          <p:nvGrpSpPr>
            <p:cNvPr id="35" name="Group 34"/>
            <p:cNvGrpSpPr/>
            <p:nvPr/>
          </p:nvGrpSpPr>
          <p:grpSpPr>
            <a:xfrm>
              <a:off x="7258204" y="2602468"/>
              <a:ext cx="1786066" cy="1090221"/>
              <a:chOff x="7258204" y="2602468"/>
              <a:chExt cx="1786066" cy="1090221"/>
            </a:xfrm>
          </p:grpSpPr>
          <p:sp>
            <p:nvSpPr>
              <p:cNvPr id="33" name="Freeform 32"/>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TextBox 33"/>
              <p:cNvSpPr txBox="1"/>
              <p:nvPr/>
            </p:nvSpPr>
            <p:spPr>
              <a:xfrm>
                <a:off x="7258204" y="2602468"/>
                <a:ext cx="17860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100% of modules</a:t>
                </a:r>
              </a:p>
            </p:txBody>
          </p:sp>
        </p:grpSp>
        <p:grpSp>
          <p:nvGrpSpPr>
            <p:cNvPr id="36" name="Group 35"/>
            <p:cNvGrpSpPr/>
            <p:nvPr/>
          </p:nvGrpSpPr>
          <p:grpSpPr>
            <a:xfrm>
              <a:off x="3143404" y="1697941"/>
              <a:ext cx="1670650" cy="1089193"/>
              <a:chOff x="7551405" y="2603496"/>
              <a:chExt cx="1670650" cy="1089193"/>
            </a:xfrm>
          </p:grpSpPr>
          <p:sp>
            <p:nvSpPr>
              <p:cNvPr id="37" name="Freeform 36"/>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TextBox 37"/>
              <p:cNvSpPr txBox="1"/>
              <p:nvPr/>
            </p:nvSpPr>
            <p:spPr>
              <a:xfrm>
                <a:off x="7551405" y="2603496"/>
                <a:ext cx="1670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40% of modules</a:t>
                </a:r>
              </a:p>
            </p:txBody>
          </p:sp>
        </p:grpSp>
      </p:grpSp>
      <p:sp>
        <p:nvSpPr>
          <p:cNvPr id="40" name="punch"/>
          <p:cNvSpPr/>
          <p:nvPr/>
        </p:nvSpPr>
        <p:spPr>
          <a:xfrm>
            <a:off x="0" y="5046343"/>
            <a:ext cx="9144000" cy="1280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DRAM requires longer latency to access data </a:t>
            </a:r>
            <a:r>
              <a:rPr kumimoji="0" lang="en-US" sz="3200" b="1"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without errors</a:t>
            </a: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 at lower voltage</a:t>
            </a:r>
          </a:p>
        </p:txBody>
      </p:sp>
      <p:grpSp>
        <p:nvGrpSpPr>
          <p:cNvPr id="7" name="vertical selection"/>
          <p:cNvGrpSpPr/>
          <p:nvPr/>
        </p:nvGrpSpPr>
        <p:grpSpPr>
          <a:xfrm>
            <a:off x="3238407" y="2556638"/>
            <a:ext cx="2977733" cy="1733729"/>
            <a:chOff x="3238407" y="2556638"/>
            <a:chExt cx="2977733" cy="1733729"/>
          </a:xfrm>
        </p:grpSpPr>
        <p:sp>
          <p:nvSpPr>
            <p:cNvPr id="3" name="Rectangle 2"/>
            <p:cNvSpPr/>
            <p:nvPr/>
          </p:nvSpPr>
          <p:spPr>
            <a:xfrm>
              <a:off x="3238407" y="2779235"/>
              <a:ext cx="415270" cy="1511132"/>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TextBox 5"/>
            <p:cNvSpPr txBox="1"/>
            <p:nvPr/>
          </p:nvSpPr>
          <p:spPr>
            <a:xfrm>
              <a:off x="3653677" y="2556638"/>
              <a:ext cx="25624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Gill Sans MT"/>
                  <a:ea typeface=""/>
                  <a:cs typeface="+mn-cs"/>
                </a:rPr>
                <a:t>Distribution of latency in the total population</a:t>
              </a:r>
            </a:p>
          </p:txBody>
        </p:sp>
      </p:grpSp>
      <p:sp>
        <p:nvSpPr>
          <p:cNvPr id="12" name="growing arrow"/>
          <p:cNvSpPr/>
          <p:nvPr/>
        </p:nvSpPr>
        <p:spPr>
          <a:xfrm>
            <a:off x="2404170" y="2836121"/>
            <a:ext cx="4924926" cy="1267327"/>
          </a:xfrm>
          <a:custGeom>
            <a:avLst/>
            <a:gdLst>
              <a:gd name="connsiteX0" fmla="*/ 4924926 w 4924926"/>
              <a:gd name="connsiteY0" fmla="*/ 1267327 h 1267327"/>
              <a:gd name="connsiteX1" fmla="*/ 1106905 w 4924926"/>
              <a:gd name="connsiteY1" fmla="*/ 1026695 h 1267327"/>
              <a:gd name="connsiteX2" fmla="*/ 0 w 4924926"/>
              <a:gd name="connsiteY2" fmla="*/ 0 h 1267327"/>
            </a:gdLst>
            <a:ahLst/>
            <a:cxnLst>
              <a:cxn ang="0">
                <a:pos x="connsiteX0" y="connsiteY0"/>
              </a:cxn>
              <a:cxn ang="0">
                <a:pos x="connsiteX1" y="connsiteY1"/>
              </a:cxn>
              <a:cxn ang="0">
                <a:pos x="connsiteX2" y="connsiteY2"/>
              </a:cxn>
            </a:cxnLst>
            <a:rect l="l" t="t" r="r" b="b"/>
            <a:pathLst>
              <a:path w="4924926" h="1267327">
                <a:moveTo>
                  <a:pt x="4924926" y="1267327"/>
                </a:moveTo>
                <a:cubicBezTo>
                  <a:pt x="3426326" y="1252621"/>
                  <a:pt x="1927726" y="1237916"/>
                  <a:pt x="1106905" y="1026695"/>
                </a:cubicBezTo>
                <a:cubicBezTo>
                  <a:pt x="286084" y="815474"/>
                  <a:pt x="0" y="0"/>
                  <a:pt x="0" y="0"/>
                </a:cubicBezTo>
              </a:path>
            </a:pathLst>
          </a:custGeom>
          <a:noFill/>
          <a:ln w="146050">
            <a:solidFill>
              <a:srgbClr val="004DD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TextBox 8"/>
          <p:cNvSpPr txBox="1"/>
          <p:nvPr/>
        </p:nvSpPr>
        <p:spPr>
          <a:xfrm>
            <a:off x="9512968" y="575911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spTree>
    <p:extLst>
      <p:ext uri="{BB962C8B-B14F-4D97-AF65-F5344CB8AC3E}">
        <p14:creationId xmlns:p14="http://schemas.microsoft.com/office/powerpoint/2010/main" val="41154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2"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Locality of Errors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0863" y="1987217"/>
            <a:ext cx="7318385" cy="3274014"/>
          </a:xfrm>
        </p:spPr>
      </p:pic>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7" name="TextBox 6"/>
          <p:cNvSpPr txBox="1"/>
          <p:nvPr/>
        </p:nvSpPr>
        <p:spPr>
          <a:xfrm>
            <a:off x="1837879" y="1566704"/>
            <a:ext cx="58243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 module under 1.175V (</a:t>
            </a:r>
            <a:r>
              <a:rPr kumimoji="0" lang="en-US" sz="2000" b="1"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12% voltage reduction</a:t>
            </a: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t>
            </a:r>
          </a:p>
        </p:txBody>
      </p:sp>
      <p:sp>
        <p:nvSpPr>
          <p:cNvPr id="9" name="lip text"/>
          <p:cNvSpPr/>
          <p:nvPr/>
        </p:nvSpPr>
        <p:spPr>
          <a:xfrm>
            <a:off x="0" y="5372697"/>
            <a:ext cx="9144000" cy="8721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Futura Medium" charset="0"/>
                <a:ea typeface="Futura Medium" charset="0"/>
                <a:cs typeface="Futura Medium" charset="0"/>
              </a:rPr>
              <a:t>Errors concentrate in certain regions</a:t>
            </a:r>
            <a:endPar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endParaRPr>
          </a:p>
        </p:txBody>
      </p:sp>
    </p:spTree>
    <p:extLst>
      <p:ext uri="{BB962C8B-B14F-4D97-AF65-F5344CB8AC3E}">
        <p14:creationId xmlns:p14="http://schemas.microsoft.com/office/powerpoint/2010/main" val="41638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Energy Savings with Bounded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7" name="Chart 6"/>
          <p:cNvGraphicFramePr>
            <a:graphicFrameLocks/>
          </p:cNvGraphicFramePr>
          <p:nvPr>
            <p:extLst/>
          </p:nvPr>
        </p:nvGraphicFramePr>
        <p:xfrm>
          <a:off x="408654" y="1219200"/>
          <a:ext cx="4610100" cy="5137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nvPr>
        </p:nvGraphicFramePr>
        <p:xfrm>
          <a:off x="5015901" y="1362105"/>
          <a:ext cx="3823299" cy="4994244"/>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p:cNvCxnSpPr/>
          <p:nvPr/>
        </p:nvCxnSpPr>
        <p:spPr>
          <a:xfrm>
            <a:off x="5957004" y="4727787"/>
            <a:ext cx="2729796" cy="0"/>
          </a:xfrm>
          <a:prstGeom prst="line">
            <a:avLst/>
          </a:prstGeom>
          <a:ln w="6032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1588" y="4713757"/>
            <a:ext cx="21975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Performance Target</a:t>
            </a:r>
          </a:p>
        </p:txBody>
      </p:sp>
      <p:sp>
        <p:nvSpPr>
          <p:cNvPr id="25" name="TextBox 24"/>
          <p:cNvSpPr txBox="1"/>
          <p:nvPr/>
        </p:nvSpPr>
        <p:spPr>
          <a:xfrm>
            <a:off x="1789028" y="1602800"/>
            <a:ext cx="17246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50000"/>
                  </a:prstClr>
                </a:solidFill>
                <a:effectLst/>
                <a:uLnTx/>
                <a:uFillTx/>
                <a:latin typeface="Gill Sans MT"/>
                <a:ea typeface=""/>
                <a:cs typeface="+mn-cs"/>
              </a:rPr>
              <a:t>[David+, ICAC’11]</a:t>
            </a:r>
          </a:p>
        </p:txBody>
      </p:sp>
      <p:cxnSp>
        <p:nvCxnSpPr>
          <p:cNvPr id="16" name="Straight Connector 15"/>
          <p:cNvCxnSpPr/>
          <p:nvPr/>
        </p:nvCxnSpPr>
        <p:spPr>
          <a:xfrm>
            <a:off x="6109404" y="2000353"/>
            <a:ext cx="2577396" cy="0"/>
          </a:xfrm>
          <a:prstGeom prst="line">
            <a:avLst/>
          </a:prstGeom>
          <a:ln w="158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825848" y="2427641"/>
            <a:ext cx="2746152" cy="2686226"/>
            <a:chOff x="1825848" y="2427641"/>
            <a:chExt cx="2746152" cy="2686226"/>
          </a:xfrm>
        </p:grpSpPr>
        <p:grpSp>
          <p:nvGrpSpPr>
            <p:cNvPr id="24" name="Group 23"/>
            <p:cNvGrpSpPr/>
            <p:nvPr/>
          </p:nvGrpSpPr>
          <p:grpSpPr>
            <a:xfrm>
              <a:off x="1825848" y="2448732"/>
              <a:ext cx="2450791" cy="2665135"/>
              <a:chOff x="1825848" y="2448732"/>
              <a:chExt cx="2450791" cy="2665135"/>
            </a:xfrm>
          </p:grpSpPr>
          <p:cxnSp>
            <p:nvCxnSpPr>
              <p:cNvPr id="17" name="Straight Arrow Connector 16"/>
              <p:cNvCxnSpPr/>
              <p:nvPr/>
            </p:nvCxnSpPr>
            <p:spPr>
              <a:xfrm>
                <a:off x="3855059" y="2448732"/>
                <a:ext cx="0" cy="2665135"/>
              </a:xfrm>
              <a:prstGeom prst="straightConnector1">
                <a:avLst/>
              </a:prstGeom>
              <a:ln w="34925" cap="rnd">
                <a:solidFill>
                  <a:schemeClr val="accent3">
                    <a:lumMod val="75000"/>
                  </a:schemeClr>
                </a:solidFill>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25848" y="2453256"/>
                <a:ext cx="2450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More savings for </a:t>
                </a:r>
                <a:b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b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high bandwidth applications</a:t>
                </a:r>
              </a:p>
            </p:txBody>
          </p:sp>
        </p:grpSp>
        <p:cxnSp>
          <p:nvCxnSpPr>
            <p:cNvPr id="6" name="Straight Connector 5"/>
            <p:cNvCxnSpPr/>
            <p:nvPr/>
          </p:nvCxnSpPr>
          <p:spPr>
            <a:xfrm flipH="1">
              <a:off x="3610467" y="2427641"/>
              <a:ext cx="961533" cy="0"/>
            </a:xfrm>
            <a:prstGeom prst="line">
              <a:avLst/>
            </a:prstGeom>
            <a:ln w="34925" cap="rnd">
              <a:solidFill>
                <a:schemeClr val="accent3">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864240" y="1475809"/>
            <a:ext cx="3183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BBB59">
                    <a:lumMod val="75000"/>
                  </a:srgbClr>
                </a:solidFill>
                <a:effectLst/>
                <a:uLnTx/>
                <a:uFillTx/>
                <a:latin typeface="Gill Sans MT"/>
                <a:ea typeface=""/>
                <a:cs typeface="+mn-cs"/>
              </a:rPr>
              <a:t>Meets performance target</a:t>
            </a:r>
            <a:endPar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endParaRPr>
          </a:p>
        </p:txBody>
      </p:sp>
      <p:grpSp>
        <p:nvGrpSpPr>
          <p:cNvPr id="36" name="e savings"/>
          <p:cNvGrpSpPr/>
          <p:nvPr/>
        </p:nvGrpSpPr>
        <p:grpSpPr>
          <a:xfrm>
            <a:off x="2466536" y="1997484"/>
            <a:ext cx="2497438" cy="2028508"/>
            <a:chOff x="2466536" y="1997484"/>
            <a:chExt cx="2497438" cy="2028508"/>
          </a:xfrm>
        </p:grpSpPr>
        <p:sp>
          <p:nvSpPr>
            <p:cNvPr id="30" name="TextBox 29"/>
            <p:cNvSpPr txBox="1"/>
            <p:nvPr/>
          </p:nvSpPr>
          <p:spPr>
            <a:xfrm>
              <a:off x="4016411" y="1997484"/>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7.3%</a:t>
              </a:r>
            </a:p>
          </p:txBody>
        </p:sp>
        <p:sp>
          <p:nvSpPr>
            <p:cNvPr id="31" name="TextBox 30"/>
            <p:cNvSpPr txBox="1"/>
            <p:nvPr/>
          </p:nvSpPr>
          <p:spPr>
            <a:xfrm>
              <a:off x="2466536" y="3564327"/>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3.2%</a:t>
              </a:r>
            </a:p>
          </p:txBody>
        </p:sp>
      </p:grpSp>
      <p:grpSp>
        <p:nvGrpSpPr>
          <p:cNvPr id="37" name="perf loss"/>
          <p:cNvGrpSpPr/>
          <p:nvPr/>
        </p:nvGrpSpPr>
        <p:grpSpPr>
          <a:xfrm>
            <a:off x="6675971" y="2933039"/>
            <a:ext cx="2279324" cy="526375"/>
            <a:chOff x="6848120" y="3019028"/>
            <a:chExt cx="2279324" cy="526375"/>
          </a:xfrm>
        </p:grpSpPr>
        <p:sp>
          <p:nvSpPr>
            <p:cNvPr id="32" name="TextBox 31"/>
            <p:cNvSpPr txBox="1"/>
            <p:nvPr/>
          </p:nvSpPr>
          <p:spPr>
            <a:xfrm>
              <a:off x="6848120" y="301902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-1.6%</a:t>
              </a:r>
            </a:p>
          </p:txBody>
        </p:sp>
        <p:sp>
          <p:nvSpPr>
            <p:cNvPr id="34" name="TextBox 33"/>
            <p:cNvSpPr txBox="1"/>
            <p:nvPr/>
          </p:nvSpPr>
          <p:spPr>
            <a:xfrm>
              <a:off x="8179881" y="308373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-1.8%</a:t>
              </a:r>
            </a:p>
          </p:txBody>
        </p:sp>
      </p:grpSp>
    </p:spTree>
    <p:extLst>
      <p:ext uri="{BB962C8B-B14F-4D97-AF65-F5344CB8AC3E}">
        <p14:creationId xmlns:p14="http://schemas.microsoft.com/office/powerpoint/2010/main" val="247261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4" grpId="0"/>
      <p:bldP spid="28"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a:t>
            </a:r>
            <a:r>
              <a:rPr lang="en-US" sz="2000" u="sng" dirty="0"/>
              <a:t>Onur Mutlu</a:t>
            </a:r>
            <a:r>
              <a:rPr lang="en-US" sz="2000" dirty="0"/>
              <a:t>,</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4015094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If </a:t>
            </a:r>
            <a:r>
              <a:rPr lang="is-IS" dirty="0"/>
              <a:t>…</a:t>
            </a:r>
            <a:endParaRPr lang="en-US" dirty="0"/>
          </a:p>
        </p:txBody>
      </p:sp>
      <p:sp>
        <p:nvSpPr>
          <p:cNvPr id="3" name="Content Placeholder 2"/>
          <p:cNvSpPr>
            <a:spLocks noGrp="1"/>
          </p:cNvSpPr>
          <p:nvPr>
            <p:ph idx="1"/>
          </p:nvPr>
        </p:nvSpPr>
        <p:spPr/>
        <p:txBody>
          <a:bodyPr/>
          <a:lstStyle/>
          <a:p>
            <a:r>
              <a:rPr lang="is-IS" dirty="0">
                <a:solidFill>
                  <a:srgbClr val="FF0000"/>
                </a:solidFill>
              </a:rPr>
              <a:t>… we can sacrifice reliability of some data to access it with even lower latency?</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968732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8133" y="462720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942" y="4552981"/>
            <a:ext cx="1323444" cy="1123439"/>
          </a:xfrm>
          <a:prstGeom prst="rect">
            <a:avLst/>
          </a:prstGeom>
        </p:spPr>
      </p:pic>
    </p:spTree>
    <p:extLst>
      <p:ext uri="{BB962C8B-B14F-4D97-AF65-F5344CB8AC3E}">
        <p14:creationId xmlns:p14="http://schemas.microsoft.com/office/powerpoint/2010/main" val="310408743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1094104"/>
            <a:ext cx="8987622" cy="5318753"/>
          </a:xfrm>
        </p:spPr>
        <p:txBody>
          <a:bodyPr/>
          <a:lstStyle/>
          <a:p>
            <a:r>
              <a:rPr lang="en-US" dirty="0"/>
              <a:t>A </a:t>
            </a:r>
            <a:r>
              <a:rPr lang="en-US" b="1" dirty="0">
                <a:solidFill>
                  <a:schemeClr val="accent5"/>
                </a:solidFill>
              </a:rPr>
              <a:t>PUF</a:t>
            </a:r>
            <a:r>
              <a:rPr lang="en-US" dirty="0">
                <a:solidFill>
                  <a:schemeClr val="accent5"/>
                </a:solidFill>
              </a:rPr>
              <a:t> </a:t>
            </a:r>
            <a:r>
              <a:rPr lang="en-US" dirty="0"/>
              <a:t>is function that generates a signature </a:t>
            </a:r>
            <a:r>
              <a:rPr lang="en-US" b="1" dirty="0">
                <a:solidFill>
                  <a:schemeClr val="accent6"/>
                </a:solidFill>
              </a:rPr>
              <a:t>unique</a:t>
            </a:r>
            <a:r>
              <a:rPr lang="en-US" dirty="0">
                <a:solidFill>
                  <a:schemeClr val="accent6"/>
                </a:solidFill>
              </a:rPr>
              <a:t> </a:t>
            </a:r>
            <a:r>
              <a:rPr lang="en-US" dirty="0"/>
              <a:t>to a given device </a:t>
            </a:r>
          </a:p>
          <a:p>
            <a:endParaRPr lang="en-US" dirty="0"/>
          </a:p>
          <a:p>
            <a:r>
              <a:rPr lang="en-US" dirty="0"/>
              <a:t>Used in a </a:t>
            </a:r>
            <a:r>
              <a:rPr lang="en-US" b="1" dirty="0">
                <a:solidFill>
                  <a:schemeClr val="accent5"/>
                </a:solidFill>
              </a:rPr>
              <a:t>Challenge-Response Protocol</a:t>
            </a:r>
            <a:r>
              <a:rPr lang="en-US" dirty="0"/>
              <a:t> </a:t>
            </a:r>
          </a:p>
          <a:p>
            <a:pPr lvl="1"/>
            <a:r>
              <a:rPr lang="en-US" sz="3200" dirty="0"/>
              <a:t>Each device generates a unique </a:t>
            </a:r>
            <a:r>
              <a:rPr lang="en-US" sz="3200" b="1" dirty="0">
                <a:solidFill>
                  <a:schemeClr val="accent5"/>
                </a:solidFill>
              </a:rPr>
              <a:t>PUF response </a:t>
            </a:r>
            <a:r>
              <a:rPr lang="en-US" sz="3200" dirty="0"/>
              <a:t>depending the inputs</a:t>
            </a:r>
          </a:p>
          <a:p>
            <a:pPr lvl="1"/>
            <a:endParaRPr lang="en-US" sz="1800" dirty="0"/>
          </a:p>
          <a:p>
            <a:pPr lvl="1"/>
            <a:r>
              <a:rPr lang="en-US" sz="3200" dirty="0"/>
              <a:t>A trusted server </a:t>
            </a:r>
            <a:r>
              <a:rPr lang="en-US" sz="3200" b="1" dirty="0">
                <a:solidFill>
                  <a:schemeClr val="accent6">
                    <a:lumMod val="75000"/>
                  </a:schemeClr>
                </a:solidFill>
              </a:rPr>
              <a:t>authenticates</a:t>
            </a:r>
            <a:r>
              <a:rPr lang="en-US" sz="3200" dirty="0">
                <a:solidFill>
                  <a:schemeClr val="accent6">
                    <a:lumMod val="75000"/>
                  </a:schemeClr>
                </a:solidFill>
              </a:rPr>
              <a:t> </a:t>
            </a:r>
            <a:r>
              <a:rPr lang="en-US" sz="3200" dirty="0"/>
              <a:t>a device if it generates the expected PUF response</a:t>
            </a:r>
          </a:p>
        </p:txBody>
      </p:sp>
    </p:spTree>
    <p:extLst>
      <p:ext uri="{BB962C8B-B14F-4D97-AF65-F5344CB8AC3E}">
        <p14:creationId xmlns:p14="http://schemas.microsoft.com/office/powerpoint/2010/main" val="18173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223 LPDDR4 DRAM Devices</a:t>
            </a:r>
          </a:p>
        </p:txBody>
      </p:sp>
      <p:sp>
        <p:nvSpPr>
          <p:cNvPr id="3" name="Content Placeholder 2"/>
          <p:cNvSpPr>
            <a:spLocks noGrp="1"/>
          </p:cNvSpPr>
          <p:nvPr>
            <p:ph idx="1"/>
          </p:nvPr>
        </p:nvSpPr>
        <p:spPr>
          <a:xfrm>
            <a:off x="75991" y="1683657"/>
            <a:ext cx="8987622" cy="4546320"/>
          </a:xfrm>
        </p:spPr>
        <p:txBody>
          <a:bodyPr/>
          <a:lstStyle/>
          <a:p>
            <a:r>
              <a:rPr lang="en-US" dirty="0"/>
              <a:t>Latency failures come from accessing DRAM with </a:t>
            </a:r>
            <a:r>
              <a:rPr lang="en-US" b="1" dirty="0">
                <a:solidFill>
                  <a:srgbClr val="C00000"/>
                </a:solidFill>
              </a:rPr>
              <a:t>reduced</a:t>
            </a:r>
            <a:r>
              <a:rPr lang="en-US" dirty="0"/>
              <a:t> timing parameters.</a:t>
            </a:r>
          </a:p>
          <a:p>
            <a:endParaRPr lang="en-US" dirty="0"/>
          </a:p>
          <a:p>
            <a:r>
              <a:rPr lang="en-US" b="1" dirty="0"/>
              <a:t>Key Observations:</a:t>
            </a:r>
          </a:p>
          <a:p>
            <a:pPr marL="971550" lvl="1" indent="-514350">
              <a:buFont typeface="+mj-lt"/>
              <a:buAutoNum type="arabicPeriod"/>
            </a:pPr>
            <a:r>
              <a:rPr lang="en-US" sz="3200" dirty="0"/>
              <a:t>A cell’s </a:t>
            </a:r>
            <a:r>
              <a:rPr lang="en-US" sz="3200" b="1" dirty="0">
                <a:solidFill>
                  <a:schemeClr val="accent6">
                    <a:lumMod val="75000"/>
                  </a:schemeClr>
                </a:solidFill>
              </a:rPr>
              <a:t>latency failure</a:t>
            </a:r>
            <a:r>
              <a:rPr lang="en-US" sz="3200" dirty="0"/>
              <a:t> probability is determined by </a:t>
            </a:r>
            <a:r>
              <a:rPr lang="en-US" sz="3200"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sz="3200" dirty="0"/>
              <a:t>Latency failure patterns are </a:t>
            </a:r>
            <a:r>
              <a:rPr lang="en-US" sz="3200" b="1" dirty="0">
                <a:solidFill>
                  <a:schemeClr val="accent5"/>
                </a:solidFill>
              </a:rPr>
              <a:t>repeatable and unique to a device</a:t>
            </a:r>
            <a:endParaRPr lang="en-US" sz="3200" dirty="0"/>
          </a:p>
          <a:p>
            <a:endParaRPr lang="en-US" dirty="0"/>
          </a:p>
        </p:txBody>
      </p:sp>
    </p:spTree>
    <p:extLst>
      <p:ext uri="{BB962C8B-B14F-4D97-AF65-F5344CB8AC3E}">
        <p14:creationId xmlns:p14="http://schemas.microsoft.com/office/powerpoint/2010/main" val="29328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938818"/>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grpSp>
        <p:nvGrpSpPr>
          <p:cNvPr id="71" name="Group 70"/>
          <p:cNvGrpSpPr/>
          <p:nvPr/>
        </p:nvGrpSpPr>
        <p:grpSpPr>
          <a:xfrm>
            <a:off x="1624693" y="2661252"/>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220766"/>
            <a:ext cx="3114951" cy="2629342"/>
            <a:chOff x="235278" y="2377403"/>
            <a:chExt cx="3114951" cy="2629342"/>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endCxn id="54" idx="1"/>
            </p:cNvCxnSpPr>
            <p:nvPr/>
          </p:nvCxnSpPr>
          <p:spPr>
            <a:xfrm>
              <a:off x="945394" y="3357931"/>
              <a:ext cx="695202" cy="1648814"/>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494809" y="1230285"/>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2"/>
            </p:cNvCxnSpPr>
            <p:nvPr/>
          </p:nvCxnSpPr>
          <p:spPr>
            <a:xfrm flipH="1">
              <a:off x="5675086" y="3217919"/>
              <a:ext cx="1037349" cy="652889"/>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5393764"/>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7339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87447639"/>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5535668" y="3259198"/>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leads to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characteristics</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25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5"/>
                                        </p:tgtEl>
                                        <p:attrNameLst>
                                          <p:attrName>style.visibility</p:attrName>
                                        </p:attrNameLst>
                                      </p:cBhvr>
                                      <p:to>
                                        <p:strVal val="visible"/>
                                      </p:to>
                                    </p:set>
                                    <p:animEffect transition="in" filter="wipe(left)">
                                      <p:cBhvr>
                                        <p:cTn id="77" dur="2000"/>
                                        <p:tgtEl>
                                          <p:spTgt spid="125"/>
                                        </p:tgtEl>
                                      </p:cBhvr>
                                    </p:animEffect>
                                  </p:childTnLst>
                                </p:cTn>
                              </p:par>
                              <p:par>
                                <p:cTn id="78" presetID="22" presetClass="entr" presetSubtype="8" fill="hold" nodeType="withEffect">
                                  <p:stCondLst>
                                    <p:cond delay="2000"/>
                                  </p:stCondLst>
                                  <p:childTnLst>
                                    <p:set>
                                      <p:cBhvr>
                                        <p:cTn id="79" dur="1" fill="hold">
                                          <p:stCondLst>
                                            <p:cond delay="0"/>
                                          </p:stCondLst>
                                        </p:cTn>
                                        <p:tgtEl>
                                          <p:spTgt spid="124"/>
                                        </p:tgtEl>
                                        <p:attrNameLst>
                                          <p:attrName>style.visibility</p:attrName>
                                        </p:attrNameLst>
                                      </p:cBhvr>
                                      <p:to>
                                        <p:strVal val="visible"/>
                                      </p:to>
                                    </p:set>
                                    <p:animEffect transition="in" filter="wipe(left)">
                                      <p:cBhvr>
                                        <p:cTn id="80" dur="2000"/>
                                        <p:tgtEl>
                                          <p:spTgt spid="124"/>
                                        </p:tgtEl>
                                      </p:cBhvr>
                                    </p:animEffect>
                                  </p:childTnLst>
                                </p:cTn>
                              </p:par>
                              <p:par>
                                <p:cTn id="81" presetID="22" presetClass="entr" presetSubtype="8" fill="hold" nodeType="withEffect">
                                  <p:stCondLst>
                                    <p:cond delay="1000"/>
                                  </p:stCondLst>
                                  <p:childTnLst>
                                    <p:set>
                                      <p:cBhvr>
                                        <p:cTn id="82" dur="1" fill="hold">
                                          <p:stCondLst>
                                            <p:cond delay="0"/>
                                          </p:stCondLst>
                                        </p:cTn>
                                        <p:tgtEl>
                                          <p:spTgt spid="123"/>
                                        </p:tgtEl>
                                        <p:attrNameLst>
                                          <p:attrName>style.visibility</p:attrName>
                                        </p:attrNameLst>
                                      </p:cBhvr>
                                      <p:to>
                                        <p:strVal val="visible"/>
                                      </p:to>
                                    </p:set>
                                    <p:animEffect transition="in" filter="wipe(left)">
                                      <p:cBhvr>
                                        <p:cTn id="83" dur="2000"/>
                                        <p:tgtEl>
                                          <p:spTgt spid="123"/>
                                        </p:tgtEl>
                                      </p:cBhvr>
                                    </p:animEffect>
                                  </p:childTnLst>
                                </p:cTn>
                              </p:par>
                              <p:par>
                                <p:cTn id="84" presetID="22" presetClass="entr" presetSubtype="8" fill="hold" nodeType="withEffect">
                                  <p:stCondLst>
                                    <p:cond delay="500"/>
                                  </p:stCondLst>
                                  <p:childTnLst>
                                    <p:set>
                                      <p:cBhvr>
                                        <p:cTn id="85" dur="1" fill="hold">
                                          <p:stCondLst>
                                            <p:cond delay="0"/>
                                          </p:stCondLst>
                                        </p:cTn>
                                        <p:tgtEl>
                                          <p:spTgt spid="122"/>
                                        </p:tgtEl>
                                        <p:attrNameLst>
                                          <p:attrName>style.visibility</p:attrName>
                                        </p:attrNameLst>
                                      </p:cBhvr>
                                      <p:to>
                                        <p:strVal val="visible"/>
                                      </p:to>
                                    </p:set>
                                    <p:animEffect transition="in" filter="wipe(left)">
                                      <p:cBhvr>
                                        <p:cTn id="86" dur="2000"/>
                                        <p:tgtEl>
                                          <p:spTgt spid="122"/>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8" grpId="0"/>
      <p:bldP spid="149" grpId="0"/>
      <p:bldP spid="150" grpId="0"/>
      <p:bldP spid="151" grpId="0"/>
      <p:bldP spid="152"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6638" y="2507027"/>
            <a:ext cx="6433695" cy="2849490"/>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1" y="2683964"/>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6" y="3259198"/>
            <a:ext cx="3384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higher</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probability</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 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3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2.59259E-6 L -0.28941 -0.00116 " pathEditMode="relative" rAng="0" ptsTypes="AA">
                                      <p:cBhvr>
                                        <p:cTn id="14" dur="2000" fill="hold"/>
                                        <p:tgtEl>
                                          <p:spTgt spid="39"/>
                                        </p:tgtEl>
                                        <p:attrNameLst>
                                          <p:attrName>ppt_x</p:attrName>
                                          <p:attrName>ppt_y</p:attrName>
                                        </p:attrNameLst>
                                      </p:cBhvr>
                                      <p:rCtr x="-14497" y="-116"/>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DRAM Latency PUF Evaluation</a:t>
            </a:r>
          </a:p>
        </p:txBody>
      </p:sp>
      <p:sp>
        <p:nvSpPr>
          <p:cNvPr id="3" name="Content Placeholder 2"/>
          <p:cNvSpPr>
            <a:spLocks noGrp="1"/>
          </p:cNvSpPr>
          <p:nvPr>
            <p:ph idx="1"/>
          </p:nvPr>
        </p:nvSpPr>
        <p:spPr>
          <a:xfrm>
            <a:off x="148564" y="1306621"/>
            <a:ext cx="8603552" cy="5318753"/>
          </a:xfrm>
        </p:spPr>
        <p:txBody>
          <a:bodyPr/>
          <a:lstStyle/>
          <a:p>
            <a:r>
              <a:rPr lang="en-US" dirty="0"/>
              <a:t>We generate PUF responses using </a:t>
            </a:r>
            <a:r>
              <a:rPr lang="en-US" b="1" dirty="0">
                <a:solidFill>
                  <a:srgbClr val="C00000"/>
                </a:solidFill>
              </a:rPr>
              <a:t>latency</a:t>
            </a:r>
            <a:r>
              <a:rPr lang="en-US" b="1" dirty="0"/>
              <a:t> </a:t>
            </a:r>
            <a:r>
              <a:rPr lang="en-US" b="1" dirty="0">
                <a:solidFill>
                  <a:srgbClr val="C00000"/>
                </a:solidFill>
              </a:rPr>
              <a:t>errors </a:t>
            </a:r>
            <a:r>
              <a:rPr lang="en-US" dirty="0"/>
              <a:t>in a region of DRAM</a:t>
            </a:r>
          </a:p>
          <a:p>
            <a:endParaRPr lang="en-US" dirty="0"/>
          </a:p>
          <a:p>
            <a:r>
              <a:rPr lang="en-US" dirty="0"/>
              <a:t>The latency error patterns </a:t>
            </a:r>
            <a:r>
              <a:rPr lang="en-US" b="1" dirty="0">
                <a:solidFill>
                  <a:srgbClr val="0070C0"/>
                </a:solidFill>
              </a:rPr>
              <a:t>satisfy PUF requirements</a:t>
            </a:r>
          </a:p>
          <a:p>
            <a:endParaRPr lang="en-US" b="1" dirty="0">
              <a:solidFill>
                <a:srgbClr val="0070C0"/>
              </a:solidFill>
            </a:endParaRPr>
          </a:p>
          <a:p>
            <a:r>
              <a:rPr lang="en-US" dirty="0"/>
              <a:t>The DRAM Latency PUF </a:t>
            </a:r>
            <a:r>
              <a:rPr lang="en-US" b="1" dirty="0">
                <a:solidFill>
                  <a:srgbClr val="7030A0"/>
                </a:solidFill>
              </a:rPr>
              <a:t>generates PUF responses in 88.2ms</a:t>
            </a:r>
          </a:p>
          <a:p>
            <a:endParaRPr lang="en-US" b="1" dirty="0">
              <a:solidFill>
                <a:srgbClr val="7030A0"/>
              </a:solidFill>
            </a:endParaRPr>
          </a:p>
        </p:txBody>
      </p:sp>
    </p:spTree>
    <p:extLst>
      <p:ext uri="{BB962C8B-B14F-4D97-AF65-F5344CB8AC3E}">
        <p14:creationId xmlns:p14="http://schemas.microsoft.com/office/powerpoint/2010/main" val="402360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3" name="Content Placeholder 2"/>
          <p:cNvSpPr>
            <a:spLocks noGrp="1"/>
          </p:cNvSpPr>
          <p:nvPr>
            <p:ph idx="1"/>
          </p:nvPr>
        </p:nvSpPr>
        <p:spPr>
          <a:xfrm>
            <a:off x="75991" y="5283200"/>
            <a:ext cx="8987622" cy="1324148"/>
          </a:xfrm>
        </p:spPr>
        <p:txBody>
          <a:bodyPr/>
          <a:lstStyle/>
          <a:p>
            <a:r>
              <a:rPr lang="en-US" sz="3400" dirty="0"/>
              <a:t>DL-PUF is </a:t>
            </a:r>
            <a:r>
              <a:rPr lang="en-US" sz="3400" b="1" dirty="0">
                <a:solidFill>
                  <a:schemeClr val="accent6">
                    <a:lumMod val="75000"/>
                  </a:schemeClr>
                </a:solidFill>
              </a:rPr>
              <a:t>orders of magnitude faster </a:t>
            </a:r>
            <a:r>
              <a:rPr lang="en-US" sz="3400" dirty="0"/>
              <a:t>than prior DRAM PUFs &amp; temperature independent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2" y="813916"/>
            <a:ext cx="8229600" cy="4273383"/>
          </a:xfrm>
          <a:prstGeom prst="rect">
            <a:avLst/>
          </a:prstGeom>
        </p:spPr>
      </p:pic>
    </p:spTree>
    <p:extLst>
      <p:ext uri="{BB962C8B-B14F-4D97-AF65-F5344CB8AC3E}">
        <p14:creationId xmlns:p14="http://schemas.microsoft.com/office/powerpoint/2010/main" val="42419624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284386455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53943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Ideas on </a:t>
            </a:r>
            <a:br>
              <a:rPr lang="en-US" dirty="0"/>
            </a:br>
            <a:r>
              <a:rPr lang="en-US" dirty="0"/>
              <a:t>	Reducing DRAM Latency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247174988"/>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3238480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515875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3346547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537321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62273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30</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3059427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916832"/>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87105971"/>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17994773"/>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000" dirty="0"/>
              <a:t>On DRAM Power Consumption</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634084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227297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Agenda: Emerging Tech. for Another Time</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solidFill>
                  <a:srgbClr val="0000FF"/>
                </a:solidFill>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solidFill>
                  <a:srgbClr val="0000FF"/>
                </a:solidFill>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a:p>
            <a:pPr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53967511"/>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Final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3" name="Picture 12">
            <a:extLst>
              <a:ext uri="{FF2B5EF4-FFF2-40B4-BE49-F238E27FC236}">
                <a16:creationId xmlns:a16="http://schemas.microsoft.com/office/drawing/2014/main" id="{E67A7A6E-BA9A-BA49-A06E-6C7352EF7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5" name="Rectangle 14">
            <a:extLst>
              <a:ext uri="{FF2B5EF4-FFF2-40B4-BE49-F238E27FC236}">
                <a16:creationId xmlns:a16="http://schemas.microsoft.com/office/drawing/2014/main" id="{DD75719E-C398-0B4F-B34C-B41D6082D764}"/>
              </a:ext>
            </a:extLst>
          </p:cNvPr>
          <p:cNvSpPr/>
          <p:nvPr/>
        </p:nvSpPr>
        <p:spPr>
          <a:xfrm>
            <a:off x="4499992" y="1700808"/>
            <a:ext cx="2448272" cy="38884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261963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6" presetClass="emph" presetSubtype="0" fill="hold" nodeType="afterEffect">
                                  <p:stCondLst>
                                    <p:cond delay="0"/>
                                  </p:stCondLst>
                                  <p:childTnLst>
                                    <p:animScale>
                                      <p:cBhvr>
                                        <p:cTn id="17" dur="2000" fill="hold"/>
                                        <p:tgtEl>
                                          <p:spTgt spid="5"/>
                                        </p:tgtEl>
                                      </p:cBhvr>
                                      <p:by x="150000" y="150000"/>
                                    </p:animScale>
                                  </p:childTnLst>
                                </p:cTn>
                              </p:par>
                              <p:par>
                                <p:cTn id="18" presetID="6" presetClass="emph" presetSubtype="0" fill="hold" grpId="1" nodeType="withEffect">
                                  <p:stCondLst>
                                    <p:cond delay="0"/>
                                  </p:stCondLst>
                                  <p:childTnLst>
                                    <p:animScale>
                                      <p:cBhvr>
                                        <p:cTn id="19"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(More) Scalable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5852973"/>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dirty="0">
                <a:latin typeface="Garamond" charset="0"/>
                <a:ea typeface="ＭＳ Ｐゴシック" charset="0"/>
                <a:cs typeface="ＭＳ Ｐゴシック" charset="0"/>
              </a:rPr>
              <a:t>Scaling 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E2A71C-AAD6-1343-AD29-0DFA78FE85A5}" type="slidenum">
              <a:rPr lang="en-US" sz="1600">
                <a:solidFill>
                  <a:srgbClr val="000000"/>
                </a:solidFill>
                <a:latin typeface="Garamond" charset="0"/>
                <a:cs typeface="Arial" charset="0"/>
              </a:rPr>
              <a:pPr eaLnBrk="1" hangingPunct="1"/>
              <a:t>308</a:t>
            </a:fld>
            <a:endParaRPr lang="en-US" sz="1600">
              <a:solidFill>
                <a:srgbClr val="000000"/>
              </a:solidFill>
              <a:latin typeface="Garamond"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089422"/>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sz="3900" dirty="0">
                <a:latin typeface="Garamond" charset="0"/>
                <a:ea typeface="ＭＳ Ｐゴシック" charset="0"/>
                <a:cs typeface="ＭＳ Ｐゴシック" charset="0"/>
              </a:rPr>
              <a:t>Solution: New Memory Technologies</a:t>
            </a:r>
          </a:p>
        </p:txBody>
      </p:sp>
      <p:sp>
        <p:nvSpPr>
          <p:cNvPr id="28675" name="Content Placeholder 2"/>
          <p:cNvSpPr>
            <a:spLocks noGrp="1"/>
          </p:cNvSpPr>
          <p:nvPr>
            <p:ph idx="1"/>
          </p:nvPr>
        </p:nvSpPr>
        <p:spPr>
          <a:xfrm>
            <a:off x="228600" y="1052736"/>
            <a:ext cx="8663880" cy="5020816"/>
          </a:xfrm>
        </p:spPr>
        <p:txBody>
          <a:bodyPr/>
          <a:lstStyle/>
          <a:p>
            <a:pPr eaLnBrk="1" hangingPunct="1"/>
            <a:r>
              <a:rPr lang="en-US" dirty="0">
                <a:solidFill>
                  <a:srgbClr val="0000FF"/>
                </a:solidFill>
                <a:latin typeface="Tahoma" charset="0"/>
                <a:ea typeface="ＭＳ Ｐゴシック" charset="0"/>
                <a:cs typeface="ＭＳ Ｐゴシック" charset="0"/>
              </a:rPr>
              <a:t>Some emerging </a:t>
            </a:r>
            <a:r>
              <a:rPr lang="en-US" b="1" dirty="0">
                <a:solidFill>
                  <a:srgbClr val="0000FF"/>
                </a:solidFill>
                <a:latin typeface="Tahoma" charset="0"/>
                <a:ea typeface="ＭＳ Ｐゴシック" charset="0"/>
                <a:cs typeface="ＭＳ Ｐゴシック" charset="0"/>
              </a:rPr>
              <a:t>resistive</a:t>
            </a:r>
            <a:r>
              <a:rPr lang="en-US" dirty="0">
                <a:solidFill>
                  <a:srgbClr val="0000FF"/>
                </a:solidFill>
                <a:latin typeface="Tahoma" charset="0"/>
                <a:ea typeface="ＭＳ Ｐゴシック" charset="0"/>
                <a:cs typeface="ＭＳ Ｐゴシック" charset="0"/>
              </a:rPr>
              <a:t> memory technologies seem more scalable than DRAM (and they are non-volatile)</a:t>
            </a:r>
          </a:p>
          <a:p>
            <a:pPr eaLnBrk="1" hangingPunct="1"/>
            <a:endParaRPr lang="en-US" dirty="0">
              <a:solidFill>
                <a:srgbClr val="0000FF"/>
              </a:solidFill>
              <a:latin typeface="Tahoma" charset="0"/>
              <a:ea typeface="ＭＳ Ｐゴシック" charset="0"/>
              <a:cs typeface="ＭＳ Ｐゴシック" charset="0"/>
            </a:endParaRPr>
          </a:p>
          <a:p>
            <a:pPr eaLnBrk="1" hangingPunct="1"/>
            <a:r>
              <a:rPr lang="en-US" dirty="0">
                <a:solidFill>
                  <a:srgbClr val="000000"/>
                </a:solidFill>
                <a:latin typeface="Tahoma" charset="0"/>
                <a:ea typeface="ＭＳ Ｐゴシック" charset="0"/>
                <a:cs typeface="ＭＳ Ｐゴシック" charset="0"/>
              </a:rPr>
              <a:t>Example: Phase Change Memory</a:t>
            </a:r>
          </a:p>
          <a:p>
            <a:pPr lvl="1" eaLnBrk="1" hangingPunct="1"/>
            <a:r>
              <a:rPr lang="en-US" dirty="0">
                <a:solidFill>
                  <a:srgbClr val="000000"/>
                </a:solidFill>
                <a:latin typeface="Tahoma" charset="0"/>
                <a:ea typeface="ＭＳ Ｐゴシック" charset="0"/>
                <a:cs typeface="ＭＳ Ｐゴシック" charset="0"/>
              </a:rPr>
              <a:t>Data stored by changing phase of material </a:t>
            </a:r>
          </a:p>
          <a:p>
            <a:pPr lvl="1" eaLnBrk="1" hangingPunct="1"/>
            <a:r>
              <a:rPr lang="en-US" dirty="0">
                <a:solidFill>
                  <a:srgbClr val="000000"/>
                </a:solidFill>
                <a:latin typeface="Tahoma" charset="0"/>
                <a:ea typeface="ＭＳ Ｐゴシック" charset="0"/>
                <a:cs typeface="ＭＳ Ｐゴシック" charset="0"/>
              </a:rPr>
              <a:t>Data read by detecting material’s resistance</a:t>
            </a:r>
          </a:p>
          <a:p>
            <a:pPr lvl="1"/>
            <a:r>
              <a:rPr lang="en-US" dirty="0">
                <a:latin typeface="Tahoma" charset="0"/>
                <a:ea typeface="ＭＳ Ｐゴシック" charset="0"/>
              </a:rPr>
              <a:t>Expected to scale to 9nm (2022 [ITRS 2009])</a:t>
            </a:r>
          </a:p>
          <a:p>
            <a:pPr lvl="1"/>
            <a:r>
              <a:rPr lang="en-US" dirty="0">
                <a:latin typeface="Tahoma" charset="0"/>
                <a:ea typeface="ＭＳ Ｐゴシック" charset="0"/>
              </a:rPr>
              <a:t>Prototyped at 20nm (Raoux+, IBM JRD 2008)</a:t>
            </a:r>
          </a:p>
          <a:p>
            <a:pPr lvl="1"/>
            <a:r>
              <a:rPr lang="en-US" dirty="0">
                <a:latin typeface="Tahoma" charset="0"/>
                <a:ea typeface="ＭＳ Ｐゴシック" charset="0"/>
              </a:rPr>
              <a:t>Expected to be denser than DRAM: can store multiple bits/cell</a:t>
            </a:r>
          </a:p>
          <a:p>
            <a:endParaRPr lang="en-US" dirty="0">
              <a:latin typeface="Tahoma" charset="0"/>
              <a:ea typeface="ＭＳ Ｐゴシック" charset="0"/>
            </a:endParaRPr>
          </a:p>
          <a:p>
            <a:r>
              <a:rPr lang="en-US" dirty="0">
                <a:latin typeface="Tahoma" charset="0"/>
                <a:ea typeface="ＭＳ Ｐゴシック" charset="0"/>
              </a:rPr>
              <a:t>But, emerging technologies have (many) shortcomings</a:t>
            </a:r>
          </a:p>
          <a:p>
            <a:pPr lvl="1"/>
            <a:r>
              <a:rPr lang="en-US" dirty="0">
                <a:solidFill>
                  <a:srgbClr val="FF0000"/>
                </a:solidFill>
                <a:latin typeface="Tahoma" charset="0"/>
                <a:ea typeface="ＭＳ Ｐゴシック" charset="0"/>
              </a:rPr>
              <a:t>Can they be enabled to replace/augment/surpass DRAM?</a:t>
            </a:r>
            <a:endParaRPr lang="en-US" dirty="0">
              <a:latin typeface="Tahoma" charset="0"/>
              <a:ea typeface="ＭＳ Ｐゴシック" charset="0"/>
            </a:endParaRPr>
          </a:p>
          <a:p>
            <a:pPr lvl="1" eaLnBrk="1" hangingPunct="1"/>
            <a:endParaRPr lang="en-US"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309</a:t>
            </a:fld>
            <a:endParaRPr lang="en-US" sz="1600" dirty="0">
              <a:solidFill>
                <a:srgbClr val="000000"/>
              </a:solidFill>
              <a:latin typeface="Garamond" charset="0"/>
            </a:endParaRPr>
          </a:p>
        </p:txBody>
      </p:sp>
      <p:pic>
        <p:nvPicPr>
          <p:cNvPr id="7" name="Picture 4" descr="C:\Users\blee\Desktop\group_review_slides\pcm_dev.png"/>
          <p:cNvPicPr>
            <a:picLocks noChangeAspect="1" noChangeArrowheads="1"/>
          </p:cNvPicPr>
          <p:nvPr/>
        </p:nvPicPr>
        <p:blipFill>
          <a:blip r:embed="rId3">
            <a:extLst>
              <a:ext uri="{28A0092B-C50C-407E-A947-70E740481C1C}">
                <a14:useLocalDpi xmlns:a14="http://schemas.microsoft.com/office/drawing/2010/main" val="0"/>
              </a:ext>
            </a:extLst>
          </a:blip>
          <a:srcRect l="2699" r="5511"/>
          <a:stretch>
            <a:fillRect/>
          </a:stretch>
        </p:blipFill>
        <p:spPr bwMode="auto">
          <a:xfrm>
            <a:off x="7015042" y="2467854"/>
            <a:ext cx="2093462" cy="1681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363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31</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atin typeface="Garamond" charset="0"/>
                <a:ea typeface="ＭＳ Ｐゴシック" charset="0"/>
                <a:cs typeface="ＭＳ Ｐゴシック" charset="0"/>
              </a:rPr>
              <a:t>Charge vs. Resistive Memories</a:t>
            </a:r>
          </a:p>
        </p:txBody>
      </p:sp>
      <p:sp>
        <p:nvSpPr>
          <p:cNvPr id="38915"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Charge Memory (e.g., DRAM, Flash)</a:t>
            </a:r>
          </a:p>
          <a:p>
            <a:pPr lvl="1"/>
            <a:r>
              <a:rPr lang="en-US">
                <a:latin typeface="Tahoma" charset="0"/>
                <a:ea typeface="ＭＳ Ｐゴシック" charset="0"/>
              </a:rPr>
              <a:t>Write data by capturing charge Q</a:t>
            </a:r>
          </a:p>
          <a:p>
            <a:pPr lvl="1"/>
            <a:r>
              <a:rPr lang="en-US">
                <a:latin typeface="Tahoma" charset="0"/>
                <a:ea typeface="ＭＳ Ｐゴシック" charset="0"/>
              </a:rPr>
              <a:t>Read data by detecting voltage V</a:t>
            </a:r>
          </a:p>
          <a:p>
            <a:pPr lvl="1"/>
            <a:endParaRPr lang="en-US">
              <a:latin typeface="Tahoma" charset="0"/>
              <a:ea typeface="ＭＳ Ｐゴシック" charset="0"/>
            </a:endParaRP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Resistive Memory (e.g., PCM, STT-MRAM, memristors)</a:t>
            </a:r>
          </a:p>
          <a:p>
            <a:pPr lvl="1"/>
            <a:r>
              <a:rPr lang="en-US">
                <a:latin typeface="Tahoma" charset="0"/>
                <a:ea typeface="ＭＳ Ｐゴシック" charset="0"/>
              </a:rPr>
              <a:t>Write data by pulsing current dQ/dt</a:t>
            </a:r>
          </a:p>
          <a:p>
            <a:pPr lvl="1"/>
            <a:r>
              <a:rPr lang="en-US">
                <a:latin typeface="Tahoma" charset="0"/>
                <a:ea typeface="ＭＳ Ｐゴシック" charset="0"/>
              </a:rPr>
              <a:t>Read data by detecting resistance R </a:t>
            </a:r>
          </a:p>
        </p:txBody>
      </p:sp>
      <p:sp>
        <p:nvSpPr>
          <p:cNvPr id="3891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840896" indent="-35840896"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1" eaLnBrk="0" fontAlgn="base" hangingPunct="0">
              <a:spcBef>
                <a:spcPct val="0"/>
              </a:spcBef>
              <a:spcAft>
                <a:spcPct val="0"/>
              </a:spcAft>
              <a:defRPr sz="2400">
                <a:solidFill>
                  <a:schemeClr val="tx1"/>
                </a:solidFill>
                <a:latin typeface="Arial" charset="0"/>
                <a:ea typeface="Arial" charset="0"/>
                <a:cs typeface="Arial" charset="0"/>
              </a:defRPr>
            </a:lvl6pPr>
            <a:lvl7pPr marL="914263" eaLnBrk="0" fontAlgn="base" hangingPunct="0">
              <a:spcBef>
                <a:spcPct val="0"/>
              </a:spcBef>
              <a:spcAft>
                <a:spcPct val="0"/>
              </a:spcAft>
              <a:defRPr sz="2400">
                <a:solidFill>
                  <a:schemeClr val="tx1"/>
                </a:solidFill>
                <a:latin typeface="Arial" charset="0"/>
                <a:ea typeface="Arial" charset="0"/>
                <a:cs typeface="Arial" charset="0"/>
              </a:defRPr>
            </a:lvl7pPr>
            <a:lvl8pPr marL="1371395" eaLnBrk="0" fontAlgn="base" hangingPunct="0">
              <a:spcBef>
                <a:spcPct val="0"/>
              </a:spcBef>
              <a:spcAft>
                <a:spcPct val="0"/>
              </a:spcAft>
              <a:defRPr sz="2400">
                <a:solidFill>
                  <a:schemeClr val="tx1"/>
                </a:solidFill>
                <a:latin typeface="Arial" charset="0"/>
                <a:ea typeface="Arial" charset="0"/>
                <a:cs typeface="Arial" charset="0"/>
              </a:defRPr>
            </a:lvl8pPr>
            <a:lvl9pPr marL="1828527"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1650DB3-29A2-714E-810A-FBE1E1392B9C}" type="slidenum">
              <a:rPr lang="en-US" sz="1600">
                <a:solidFill>
                  <a:srgbClr val="000000"/>
                </a:solidFill>
                <a:latin typeface="Garamond" charset="0"/>
              </a:rPr>
              <a:pPr eaLnBrk="1" hangingPunct="1"/>
              <a:t>310</a:t>
            </a:fld>
            <a:endParaRPr lang="en-US" sz="1600">
              <a:solidFill>
                <a:srgbClr val="000000"/>
              </a:solidFill>
              <a:latin typeface="Garamond" charset="0"/>
            </a:endParaRPr>
          </a:p>
        </p:txBody>
      </p:sp>
    </p:spTree>
    <p:extLst>
      <p:ext uri="{BB962C8B-B14F-4D97-AF65-F5344CB8AC3E}">
        <p14:creationId xmlns:p14="http://schemas.microsoft.com/office/powerpoint/2010/main" val="1319058342"/>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latin typeface="Garamond" charset="0"/>
                <a:ea typeface="ＭＳ Ｐゴシック" charset="0"/>
                <a:cs typeface="ＭＳ Ｐゴシック" charset="0"/>
              </a:rPr>
              <a:t>Promising Resistive Memory Technologies</a:t>
            </a:r>
          </a:p>
        </p:txBody>
      </p:sp>
      <p:sp>
        <p:nvSpPr>
          <p:cNvPr id="40963" name="Content Placeholder 2"/>
          <p:cNvSpPr>
            <a:spLocks noGrp="1"/>
          </p:cNvSpPr>
          <p:nvPr>
            <p:ph idx="1"/>
          </p:nvPr>
        </p:nvSpPr>
        <p:spPr>
          <a:xfrm>
            <a:off x="228600" y="1054100"/>
            <a:ext cx="8610600" cy="5194300"/>
          </a:xfrm>
        </p:spPr>
        <p:txBody>
          <a:bodyPr/>
          <a:lstStyle/>
          <a:p>
            <a:r>
              <a:rPr lang="en-US" dirty="0">
                <a:latin typeface="Tahoma" charset="0"/>
                <a:ea typeface="ＭＳ Ｐゴシック" charset="0"/>
                <a:cs typeface="ＭＳ Ｐゴシック" charset="0"/>
              </a:rPr>
              <a:t>PCM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material phase</a:t>
            </a:r>
          </a:p>
          <a:p>
            <a:pPr lvl="1"/>
            <a:r>
              <a:rPr lang="en-US" dirty="0">
                <a:latin typeface="Tahoma" charset="0"/>
                <a:ea typeface="ＭＳ Ｐゴシック" charset="0"/>
              </a:rPr>
              <a:t>Resistance determined by phase</a:t>
            </a:r>
          </a:p>
          <a:p>
            <a:pPr lvl="1"/>
            <a:endParaRPr lang="en-US" dirty="0">
              <a:latin typeface="Tahoma" charset="0"/>
              <a:ea typeface="ＭＳ Ｐゴシック" charset="0"/>
            </a:endParaRPr>
          </a:p>
          <a:p>
            <a:r>
              <a:rPr lang="en-US" dirty="0">
                <a:latin typeface="Tahoma" charset="0"/>
                <a:ea typeface="ＭＳ Ｐゴシック" charset="0"/>
                <a:cs typeface="ＭＳ Ｐゴシック" charset="0"/>
              </a:rPr>
              <a:t>STT-MRAM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magnet polarity</a:t>
            </a:r>
          </a:p>
          <a:p>
            <a:pPr lvl="1"/>
            <a:r>
              <a:rPr lang="en-US" dirty="0">
                <a:latin typeface="Tahoma" charset="0"/>
                <a:ea typeface="ＭＳ Ｐゴシック" charset="0"/>
              </a:rPr>
              <a:t>Resistance determined by polarity</a:t>
            </a:r>
          </a:p>
          <a:p>
            <a:pPr lvl="1"/>
            <a:endParaRPr lang="en-US" dirty="0">
              <a:latin typeface="Tahoma" charset="0"/>
              <a:ea typeface="ＭＳ Ｐゴシック" charset="0"/>
            </a:endParaRPr>
          </a:p>
          <a:p>
            <a:r>
              <a:rPr lang="en-US" dirty="0" err="1">
                <a:latin typeface="Tahoma" charset="0"/>
                <a:ea typeface="ＭＳ Ｐゴシック" charset="0"/>
                <a:cs typeface="ＭＳ Ｐゴシック" charset="0"/>
              </a:rPr>
              <a:t>Memristors</a:t>
            </a:r>
            <a:r>
              <a:rPr lang="en-US" dirty="0">
                <a:latin typeface="Tahoma" charset="0"/>
                <a:ea typeface="ＭＳ Ｐゴシック" charset="0"/>
                <a:cs typeface="ＭＳ Ｐゴシック" charset="0"/>
              </a:rPr>
              <a:t>/RRAM/</a:t>
            </a:r>
            <a:r>
              <a:rPr lang="en-US" dirty="0" err="1">
                <a:latin typeface="Tahoma" charset="0"/>
                <a:ea typeface="ＭＳ Ｐゴシック" charset="0"/>
                <a:cs typeface="ＭＳ Ｐゴシック" charset="0"/>
              </a:rPr>
              <a:t>ReRAM</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atomic structure</a:t>
            </a:r>
          </a:p>
          <a:p>
            <a:pPr lvl="1"/>
            <a:r>
              <a:rPr lang="en-US" dirty="0">
                <a:latin typeface="Tahoma" charset="0"/>
                <a:ea typeface="ＭＳ Ｐゴシック" charset="0"/>
              </a:rPr>
              <a:t>Resistance determined by atom distance</a:t>
            </a:r>
          </a:p>
          <a:p>
            <a:pPr lvl="1"/>
            <a:endParaRPr lang="en-US" dirty="0">
              <a:latin typeface="Tahoma" charset="0"/>
              <a:ea typeface="ＭＳ Ｐゴシック" charset="0"/>
            </a:endParaRPr>
          </a:p>
          <a:p>
            <a:r>
              <a:rPr lang="en-US" dirty="0">
                <a:latin typeface="Tahoma" charset="0"/>
                <a:ea typeface="ＭＳ Ｐゴシック" charset="0"/>
              </a:rPr>
              <a:t>. . . </a:t>
            </a:r>
          </a:p>
        </p:txBody>
      </p:sp>
      <p:sp>
        <p:nvSpPr>
          <p:cNvPr id="4096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5B08210-6288-EF4C-90B9-40B9843F95A3}" type="slidenum">
              <a:rPr lang="en-US" sz="1600">
                <a:solidFill>
                  <a:srgbClr val="000000"/>
                </a:solidFill>
                <a:latin typeface="Garamond" charset="0"/>
              </a:rPr>
              <a:pPr eaLnBrk="1" hangingPunct="1"/>
              <a:t>311</a:t>
            </a:fld>
            <a:endParaRPr lang="en-US" sz="1600">
              <a:solidFill>
                <a:srgbClr val="000000"/>
              </a:solidFill>
              <a:latin typeface="Garamond" charset="0"/>
            </a:endParaRPr>
          </a:p>
        </p:txBody>
      </p:sp>
      <p:sp>
        <p:nvSpPr>
          <p:cNvPr id="5" name="Rectangle 4"/>
          <p:cNvSpPr/>
          <p:nvPr/>
        </p:nvSpPr>
        <p:spPr>
          <a:xfrm>
            <a:off x="228600" y="1066800"/>
            <a:ext cx="6096000" cy="1295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2206348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6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atin typeface="Garamond" charset="0"/>
                <a:ea typeface="ＭＳ Ｐゴシック" charset="0"/>
                <a:cs typeface="ＭＳ Ｐゴシック" charset="0"/>
              </a:rPr>
              <a:t>What is Phase Change Memory?</a:t>
            </a:r>
          </a:p>
        </p:txBody>
      </p:sp>
      <p:sp>
        <p:nvSpPr>
          <p:cNvPr id="3" name="Content Placeholder 2"/>
          <p:cNvSpPr>
            <a:spLocks noGrp="1"/>
          </p:cNvSpPr>
          <p:nvPr>
            <p:ph idx="1"/>
          </p:nvPr>
        </p:nvSpPr>
        <p:spPr>
          <a:xfrm>
            <a:off x="228600" y="996950"/>
            <a:ext cx="8915400" cy="5194300"/>
          </a:xfrm>
        </p:spPr>
        <p:txBody>
          <a:bodyPr/>
          <a:lstStyle/>
          <a:p>
            <a:pPr marL="457131" indent="-457131"/>
            <a:r>
              <a:rPr lang="en-US" sz="2200">
                <a:latin typeface="Tahoma" charset="0"/>
                <a:ea typeface="ＭＳ Ｐゴシック" charset="0"/>
                <a:cs typeface="ＭＳ Ｐゴシック" charset="0"/>
              </a:rPr>
              <a:t>Phase change material (chalcogenide glass) exists in two states:</a:t>
            </a:r>
          </a:p>
          <a:p>
            <a:pPr marL="784108" lvl="1" indent="-457131"/>
            <a:r>
              <a:rPr lang="en-US" sz="2000">
                <a:latin typeface="Tahoma" charset="0"/>
                <a:ea typeface="ＭＳ Ｐゴシック" charset="0"/>
              </a:rPr>
              <a:t>Amorphous: Low optical reflexivity and high electrical resistivity</a:t>
            </a:r>
          </a:p>
          <a:p>
            <a:pPr marL="784108" lvl="1" indent="-457131"/>
            <a:r>
              <a:rPr lang="en-US" sz="2000">
                <a:latin typeface="Tahoma" charset="0"/>
                <a:ea typeface="ＭＳ Ｐゴシック" charset="0"/>
              </a:rPr>
              <a:t>Crystalline: High optical reflexivity and low electrical resistivity</a:t>
            </a:r>
          </a:p>
          <a:p>
            <a:pPr marL="457131" indent="-457131"/>
            <a:endParaRPr lang="en-US">
              <a:latin typeface="Tahoma" charset="0"/>
              <a:ea typeface="ＭＳ Ｐゴシック" charset="0"/>
              <a:cs typeface="ＭＳ Ｐゴシック" charset="0"/>
            </a:endParaRPr>
          </a:p>
        </p:txBody>
      </p:sp>
      <p:sp>
        <p:nvSpPr>
          <p:cNvPr id="4198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840896" indent="-35840896"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1" eaLnBrk="0" fontAlgn="base" hangingPunct="0">
              <a:spcBef>
                <a:spcPct val="0"/>
              </a:spcBef>
              <a:spcAft>
                <a:spcPct val="0"/>
              </a:spcAft>
              <a:defRPr sz="2400">
                <a:solidFill>
                  <a:schemeClr val="tx1"/>
                </a:solidFill>
                <a:latin typeface="Arial" charset="0"/>
                <a:ea typeface="Arial" charset="0"/>
                <a:cs typeface="Arial" charset="0"/>
              </a:defRPr>
            </a:lvl6pPr>
            <a:lvl7pPr marL="914263" eaLnBrk="0" fontAlgn="base" hangingPunct="0">
              <a:spcBef>
                <a:spcPct val="0"/>
              </a:spcBef>
              <a:spcAft>
                <a:spcPct val="0"/>
              </a:spcAft>
              <a:defRPr sz="2400">
                <a:solidFill>
                  <a:schemeClr val="tx1"/>
                </a:solidFill>
                <a:latin typeface="Arial" charset="0"/>
                <a:ea typeface="Arial" charset="0"/>
                <a:cs typeface="Arial" charset="0"/>
              </a:defRPr>
            </a:lvl7pPr>
            <a:lvl8pPr marL="1371395" eaLnBrk="0" fontAlgn="base" hangingPunct="0">
              <a:spcBef>
                <a:spcPct val="0"/>
              </a:spcBef>
              <a:spcAft>
                <a:spcPct val="0"/>
              </a:spcAft>
              <a:defRPr sz="2400">
                <a:solidFill>
                  <a:schemeClr val="tx1"/>
                </a:solidFill>
                <a:latin typeface="Arial" charset="0"/>
                <a:ea typeface="Arial" charset="0"/>
                <a:cs typeface="Arial" charset="0"/>
              </a:defRPr>
            </a:lvl8pPr>
            <a:lvl9pPr marL="1828527"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1E6F7C3-B3F1-AB45-B64C-BA5FC23A5EEE}" type="slidenum">
              <a:rPr lang="en-US" sz="1600">
                <a:solidFill>
                  <a:srgbClr val="000000"/>
                </a:solidFill>
                <a:latin typeface="Garamond" charset="0"/>
              </a:rPr>
              <a:pPr eaLnBrk="1" hangingPunct="1"/>
              <a:t>312</a:t>
            </a:fld>
            <a:endParaRPr lang="en-US" sz="1600">
              <a:solidFill>
                <a:srgbClr val="000000"/>
              </a:solidFill>
              <a:latin typeface="Garamond" charset="0"/>
            </a:endParaRPr>
          </a:p>
        </p:txBody>
      </p:sp>
      <p:pic>
        <p:nvPicPr>
          <p:cNvPr id="4198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0"/>
            <a:ext cx="6248400" cy="319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90"/>
          <p:cNvSpPr txBox="1">
            <a:spLocks noChangeArrowheads="1"/>
          </p:cNvSpPr>
          <p:nvPr/>
        </p:nvSpPr>
        <p:spPr bwMode="auto">
          <a:xfrm>
            <a:off x="470976" y="5610227"/>
            <a:ext cx="8313179" cy="741731"/>
          </a:xfrm>
          <a:prstGeom prst="rect">
            <a:avLst/>
          </a:prstGeom>
          <a:solidFill>
            <a:srgbClr val="CCCCFF"/>
          </a:solidFill>
          <a:ln w="25400">
            <a:solidFill>
              <a:srgbClr val="FF6600"/>
            </a:solidFill>
            <a:miter lim="800000"/>
            <a:headEnd/>
            <a:tailEnd/>
          </a:ln>
          <a:effectLst/>
        </p:spPr>
        <p:txBody>
          <a:bodyPr wrap="none" lIns="63999" tIns="31999" rIns="63999" bIns="31999">
            <a:spAutoFit/>
          </a:bodyPr>
          <a:lstStyle/>
          <a:p>
            <a:pPr algn="ctr" eaLnBrk="1" fontAlgn="auto" hangingPunct="1">
              <a:spcBef>
                <a:spcPts val="0"/>
              </a:spcBef>
              <a:spcAft>
                <a:spcPts val="0"/>
              </a:spcAft>
              <a:defRPr/>
            </a:pPr>
            <a:r>
              <a:rPr lang="en-US" sz="2200" kern="0" dirty="0">
                <a:solidFill>
                  <a:sysClr val="windowText" lastClr="000000"/>
                </a:solidFill>
                <a:latin typeface="Arial" pitchFamily="-107" charset="0"/>
                <a:ea typeface="Arial" pitchFamily="-107" charset="0"/>
                <a:cs typeface="Arial" pitchFamily="-107" charset="0"/>
              </a:rPr>
              <a:t>PCM is resistive memory:  High resistance (0), Low resistance (1)</a:t>
            </a:r>
          </a:p>
          <a:p>
            <a:pPr algn="ctr" eaLnBrk="1" fontAlgn="auto" hangingPunct="1">
              <a:spcBef>
                <a:spcPts val="0"/>
              </a:spcBef>
              <a:spcAft>
                <a:spcPts val="0"/>
              </a:spcAft>
              <a:defRPr/>
            </a:pPr>
            <a:r>
              <a:rPr lang="en-US" sz="2200" kern="0" dirty="0">
                <a:solidFill>
                  <a:sysClr val="windowText" lastClr="000000"/>
                </a:solidFill>
                <a:latin typeface="Arial" pitchFamily="-107" charset="0"/>
                <a:ea typeface="Arial" pitchFamily="-107" charset="0"/>
                <a:cs typeface="Arial" pitchFamily="-107" charset="0"/>
              </a:rPr>
              <a:t>PCM cell can be switched between states reliably and quickly</a:t>
            </a:r>
          </a:p>
        </p:txBody>
      </p:sp>
    </p:spTree>
    <p:extLst>
      <p:ext uri="{BB962C8B-B14F-4D97-AF65-F5344CB8AC3E}">
        <p14:creationId xmlns:p14="http://schemas.microsoft.com/office/powerpoint/2010/main" val="4136488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Garamond" charset="0"/>
                <a:ea typeface="ＭＳ Ｐゴシック" charset="0"/>
                <a:cs typeface="ＭＳ Ｐゴシック" charset="0"/>
              </a:rPr>
              <a:t>Phase Change Memory Properties</a:t>
            </a:r>
          </a:p>
        </p:txBody>
      </p:sp>
      <p:sp>
        <p:nvSpPr>
          <p:cNvPr id="45059"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Surveyed prototypes from 2003-2008	(ITRS, IEDM, VLSI, ISSCC)</a:t>
            </a:r>
          </a:p>
          <a:p>
            <a:r>
              <a:rPr lang="en-US" dirty="0">
                <a:latin typeface="Tahoma" charset="0"/>
                <a:ea typeface="ＭＳ Ｐゴシック" charset="0"/>
                <a:cs typeface="ＭＳ Ｐゴシック" charset="0"/>
              </a:rPr>
              <a:t>Derived PCM parameters for F=90nm</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Lee, </a:t>
            </a:r>
            <a:r>
              <a:rPr lang="en-US" dirty="0" err="1">
                <a:latin typeface="Tahoma" charset="0"/>
                <a:ea typeface="ＭＳ Ｐゴシック" charset="0"/>
                <a:cs typeface="ＭＳ Ｐゴシック" charset="0"/>
              </a:rPr>
              <a:t>Ipek</a:t>
            </a:r>
            <a:r>
              <a:rPr lang="en-US" dirty="0">
                <a:latin typeface="Tahoma" charset="0"/>
                <a:ea typeface="ＭＳ Ｐゴシック" charset="0"/>
                <a:cs typeface="ＭＳ Ｐゴシック" charset="0"/>
              </a:rPr>
              <a:t>, Mutlu, Burger, </a:t>
            </a:r>
            <a:r>
              <a:rPr lang="ja-JP" altLang="en-US" dirty="0">
                <a:latin typeface="Tahoma" charset="0"/>
                <a:ea typeface="ＭＳ Ｐゴシック" charset="0"/>
                <a:cs typeface="ＭＳ Ｐゴシック" charset="0"/>
              </a:rPr>
              <a:t>“</a:t>
            </a:r>
            <a:r>
              <a:rPr lang="en-US" dirty="0">
                <a:solidFill>
                  <a:srgbClr val="0000FF"/>
                </a:solidFill>
                <a:latin typeface="Tahoma" charset="0"/>
                <a:ea typeface="ＭＳ Ｐゴシック" charset="0"/>
                <a:cs typeface="ＭＳ Ｐゴシック" charset="0"/>
              </a:rPr>
              <a:t>Architecting Phase Change Memory as a Scalable DRAM Alternative</a:t>
            </a:r>
            <a:r>
              <a:rPr lang="en-US" dirty="0">
                <a:latin typeface="Tahoma" charset="0"/>
                <a:ea typeface="ＭＳ Ｐゴシック" charset="0"/>
                <a:cs typeface="ＭＳ Ｐゴシック" charset="0"/>
              </a:rPr>
              <a:t>,</a:t>
            </a:r>
            <a:r>
              <a:rPr lang="ja-JP" altLang="en-US"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ISCA 2009.</a:t>
            </a:r>
          </a:p>
          <a:p>
            <a:r>
              <a:rPr lang="en-US" dirty="0">
                <a:latin typeface="Tahoma" charset="0"/>
                <a:ea typeface="ＭＳ Ｐゴシック" charset="0"/>
                <a:cs typeface="ＭＳ Ｐゴシック" charset="0"/>
              </a:rPr>
              <a:t>Lee et al., “</a:t>
            </a:r>
            <a:r>
              <a:rPr lang="en-US" dirty="0">
                <a:solidFill>
                  <a:srgbClr val="0000FF"/>
                </a:solidFill>
                <a:latin typeface="Tahoma" charset="0"/>
                <a:ea typeface="ＭＳ Ｐゴシック" charset="0"/>
                <a:cs typeface="ＭＳ Ｐゴシック" charset="0"/>
              </a:rPr>
              <a:t>Phase Change Technology and the Future of Main Memory</a:t>
            </a:r>
            <a:r>
              <a:rPr lang="en-US" dirty="0">
                <a:latin typeface="Tahoma" charset="0"/>
                <a:ea typeface="ＭＳ Ｐゴシック" charset="0"/>
                <a:cs typeface="ＭＳ Ｐゴシック" charset="0"/>
              </a:rPr>
              <a:t>,” IEEE Micro Top Picks 2010.</a:t>
            </a: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840896" indent="-35840896"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1" eaLnBrk="0" fontAlgn="base" hangingPunct="0">
              <a:spcBef>
                <a:spcPct val="0"/>
              </a:spcBef>
              <a:spcAft>
                <a:spcPct val="0"/>
              </a:spcAft>
              <a:defRPr sz="2400">
                <a:solidFill>
                  <a:schemeClr val="tx1"/>
                </a:solidFill>
                <a:latin typeface="Arial" charset="0"/>
                <a:ea typeface="Arial" charset="0"/>
                <a:cs typeface="Arial" charset="0"/>
              </a:defRPr>
            </a:lvl6pPr>
            <a:lvl7pPr marL="914263" eaLnBrk="0" fontAlgn="base" hangingPunct="0">
              <a:spcBef>
                <a:spcPct val="0"/>
              </a:spcBef>
              <a:spcAft>
                <a:spcPct val="0"/>
              </a:spcAft>
              <a:defRPr sz="2400">
                <a:solidFill>
                  <a:schemeClr val="tx1"/>
                </a:solidFill>
                <a:latin typeface="Arial" charset="0"/>
                <a:ea typeface="Arial" charset="0"/>
                <a:cs typeface="Arial" charset="0"/>
              </a:defRPr>
            </a:lvl7pPr>
            <a:lvl8pPr marL="1371395" eaLnBrk="0" fontAlgn="base" hangingPunct="0">
              <a:spcBef>
                <a:spcPct val="0"/>
              </a:spcBef>
              <a:spcAft>
                <a:spcPct val="0"/>
              </a:spcAft>
              <a:defRPr sz="2400">
                <a:solidFill>
                  <a:schemeClr val="tx1"/>
                </a:solidFill>
                <a:latin typeface="Arial" charset="0"/>
                <a:ea typeface="Arial" charset="0"/>
                <a:cs typeface="Arial" charset="0"/>
              </a:defRPr>
            </a:lvl8pPr>
            <a:lvl9pPr marL="1828527"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05571C-B6B9-D944-9674-781C1E0E6C1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88230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1389B1-16D0-EE4E-960B-3BEB333B27E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406400" y="152400"/>
            <a:ext cx="8318500" cy="6553200"/>
          </a:xfrm>
          <a:prstGeom prst="rect">
            <a:avLst/>
          </a:prstGeom>
        </p:spPr>
      </p:pic>
    </p:spTree>
    <p:extLst>
      <p:ext uri="{BB962C8B-B14F-4D97-AF65-F5344CB8AC3E}">
        <p14:creationId xmlns:p14="http://schemas.microsoft.com/office/powerpoint/2010/main" val="4176687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28600" y="152400"/>
            <a:ext cx="8915400" cy="1066800"/>
          </a:xfrm>
        </p:spPr>
        <p:txBody>
          <a:bodyPr/>
          <a:lstStyle/>
          <a:p>
            <a:r>
              <a:rPr lang="en-US">
                <a:latin typeface="Garamond" charset="0"/>
                <a:ea typeface="ＭＳ Ｐゴシック" charset="0"/>
                <a:cs typeface="ＭＳ Ｐゴシック" charset="0"/>
              </a:rPr>
              <a:t>Phase Change Memory Properties: Latency</a:t>
            </a:r>
          </a:p>
        </p:txBody>
      </p:sp>
      <p:sp>
        <p:nvSpPr>
          <p:cNvPr id="3" name="Content Placeholder 2"/>
          <p:cNvSpPr>
            <a:spLocks noGrp="1"/>
          </p:cNvSpPr>
          <p:nvPr>
            <p:ph idx="1"/>
          </p:nvPr>
        </p:nvSpPr>
        <p:spPr>
          <a:xfrm>
            <a:off x="228600" y="1066800"/>
            <a:ext cx="8610600" cy="5194300"/>
          </a:xfrm>
        </p:spPr>
        <p:txBody>
          <a:bodyPr/>
          <a:lstStyle/>
          <a:p>
            <a:r>
              <a:rPr lang="en-US">
                <a:latin typeface="Tahoma" charset="0"/>
                <a:ea typeface="ＭＳ Ｐゴシック" charset="0"/>
                <a:cs typeface="ＭＳ Ｐゴシック" charset="0"/>
              </a:rPr>
              <a:t>Latency comparable to, but slower than DRAM</a:t>
            </a: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pPr>
              <a:buFont typeface="Wingdings" charset="0"/>
              <a:buNone/>
            </a:pPr>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Read Latency</a:t>
            </a:r>
          </a:p>
          <a:p>
            <a:pPr lvl="1"/>
            <a:r>
              <a:rPr lang="en-US">
                <a:latin typeface="Tahoma" charset="0"/>
                <a:ea typeface="ＭＳ Ｐゴシック" charset="0"/>
              </a:rPr>
              <a:t>50ns: 4x DRAM, 10</a:t>
            </a:r>
            <a:r>
              <a:rPr lang="en-US" baseline="30000">
                <a:latin typeface="Tahoma" charset="0"/>
                <a:ea typeface="ＭＳ Ｐゴシック" charset="0"/>
              </a:rPr>
              <a:t>-3</a:t>
            </a:r>
            <a:r>
              <a:rPr lang="en-US">
                <a:latin typeface="Tahoma" charset="0"/>
                <a:ea typeface="ＭＳ Ｐゴシック" charset="0"/>
              </a:rPr>
              <a:t>x NAND Flash</a:t>
            </a:r>
          </a:p>
          <a:p>
            <a:r>
              <a:rPr lang="en-US">
                <a:latin typeface="Tahoma" charset="0"/>
                <a:ea typeface="ＭＳ Ｐゴシック" charset="0"/>
                <a:cs typeface="ＭＳ Ｐゴシック" charset="0"/>
              </a:rPr>
              <a:t>Write Latency</a:t>
            </a:r>
          </a:p>
          <a:p>
            <a:pPr lvl="1"/>
            <a:r>
              <a:rPr lang="en-US">
                <a:latin typeface="Tahoma" charset="0"/>
                <a:ea typeface="ＭＳ Ｐゴシック" charset="0"/>
              </a:rPr>
              <a:t>150ns: 12x DRAM</a:t>
            </a:r>
          </a:p>
          <a:p>
            <a:r>
              <a:rPr lang="en-US">
                <a:latin typeface="Tahoma" charset="0"/>
                <a:ea typeface="ＭＳ Ｐゴシック" charset="0"/>
                <a:cs typeface="ＭＳ Ｐゴシック" charset="0"/>
              </a:rPr>
              <a:t>Write Bandwidth</a:t>
            </a:r>
          </a:p>
          <a:p>
            <a:pPr lvl="1"/>
            <a:r>
              <a:rPr lang="en-US">
                <a:latin typeface="Tahoma" charset="0"/>
                <a:ea typeface="ＭＳ Ｐゴシック" charset="0"/>
              </a:rPr>
              <a:t>5-10 MB/s: 0.1x DRAM, 1x NAND Flash</a:t>
            </a: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endParaRPr lang="en-US">
              <a:latin typeface="Tahoma" charset="0"/>
              <a:ea typeface="ＭＳ Ｐゴシック" charset="0"/>
              <a:cs typeface="ＭＳ Ｐゴシック" charset="0"/>
            </a:endParaRPr>
          </a:p>
        </p:txBody>
      </p:sp>
      <p:pic>
        <p:nvPicPr>
          <p:cNvPr id="4608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24000"/>
            <a:ext cx="9042400"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676400" y="4114803"/>
            <a:ext cx="3581400" cy="428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Rectangle 6"/>
          <p:cNvSpPr/>
          <p:nvPr/>
        </p:nvSpPr>
        <p:spPr>
          <a:xfrm>
            <a:off x="2362200" y="5791203"/>
            <a:ext cx="3581400" cy="428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Rectangle 7"/>
          <p:cNvSpPr/>
          <p:nvPr/>
        </p:nvSpPr>
        <p:spPr>
          <a:xfrm>
            <a:off x="1858966" y="4953003"/>
            <a:ext cx="1493837" cy="428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extBox 1"/>
          <p:cNvSpPr txBox="1"/>
          <p:nvPr/>
        </p:nvSpPr>
        <p:spPr>
          <a:xfrm>
            <a:off x="0" y="6477000"/>
            <a:ext cx="927779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Qureshi+, “</a:t>
            </a:r>
            <a:r>
              <a:rPr kumimoji="0" lang="en-US" sz="1400" b="0" i="0" u="none" strike="noStrike" kern="1200" cap="none" spc="0" normalizeH="0" baseline="0" noProof="0" dirty="0">
                <a:ln>
                  <a:noFill/>
                </a:ln>
                <a:solidFill>
                  <a:srgbClr val="0432FF"/>
                </a:solidFill>
                <a:effectLst/>
                <a:uLnTx/>
                <a:uFillTx/>
                <a:latin typeface="Arial" charset="0"/>
                <a:ea typeface="ＭＳ Ｐゴシック" charset="-128"/>
                <a:cs typeface="+mn-cs"/>
              </a:rPr>
              <a:t>Scalable high performance main memory system using phase-change memory technology</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 ISCA 2009.</a:t>
            </a:r>
          </a:p>
        </p:txBody>
      </p:sp>
    </p:spTree>
    <p:extLst>
      <p:ext uri="{BB962C8B-B14F-4D97-AF65-F5344CB8AC3E}">
        <p14:creationId xmlns:p14="http://schemas.microsoft.com/office/powerpoint/2010/main" val="323461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atin typeface="Garamond" charset="0"/>
                <a:ea typeface="ＭＳ Ｐゴシック" charset="0"/>
                <a:cs typeface="ＭＳ Ｐゴシック" charset="0"/>
              </a:rPr>
              <a:t>Phase Change Memory Properties</a:t>
            </a:r>
          </a:p>
        </p:txBody>
      </p:sp>
      <p:sp>
        <p:nvSpPr>
          <p:cNvPr id="47107"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Dynamic Energy</a:t>
            </a:r>
          </a:p>
          <a:p>
            <a:pPr lvl="1"/>
            <a:r>
              <a:rPr lang="en-US">
                <a:latin typeface="Tahoma" charset="0"/>
                <a:ea typeface="ＭＳ Ｐゴシック" charset="0"/>
              </a:rPr>
              <a:t>40 uA Rd, 150 uA Wr</a:t>
            </a:r>
          </a:p>
          <a:p>
            <a:pPr lvl="1"/>
            <a:r>
              <a:rPr lang="en-US">
                <a:latin typeface="Tahoma" charset="0"/>
                <a:ea typeface="ＭＳ Ｐゴシック" charset="0"/>
              </a:rPr>
              <a:t>2-43x DRAM, 1x NAND Flash</a:t>
            </a:r>
          </a:p>
          <a:p>
            <a:pPr lvl="1"/>
            <a:endParaRPr lang="en-US">
              <a:latin typeface="Tahoma" charset="0"/>
              <a:ea typeface="ＭＳ Ｐゴシック" charset="0"/>
            </a:endParaRPr>
          </a:p>
          <a:p>
            <a:r>
              <a:rPr lang="en-US">
                <a:latin typeface="Tahoma" charset="0"/>
                <a:ea typeface="ＭＳ Ｐゴシック" charset="0"/>
                <a:cs typeface="ＭＳ Ｐゴシック" charset="0"/>
              </a:rPr>
              <a:t>Endurance</a:t>
            </a:r>
          </a:p>
          <a:p>
            <a:pPr lvl="1"/>
            <a:r>
              <a:rPr lang="en-US">
                <a:latin typeface="Tahoma" charset="0"/>
                <a:ea typeface="ＭＳ Ｐゴシック" charset="0"/>
              </a:rPr>
              <a:t>Writes induce phase change at 650C</a:t>
            </a:r>
          </a:p>
          <a:p>
            <a:pPr lvl="1"/>
            <a:r>
              <a:rPr lang="en-US">
                <a:latin typeface="Tahoma" charset="0"/>
                <a:ea typeface="ＭＳ Ｐゴシック" charset="0"/>
              </a:rPr>
              <a:t>Contacts degrade from thermal expansion/contraction</a:t>
            </a:r>
          </a:p>
          <a:p>
            <a:pPr lvl="1"/>
            <a:r>
              <a:rPr lang="en-US">
                <a:latin typeface="Tahoma" charset="0"/>
                <a:ea typeface="ＭＳ Ｐゴシック" charset="0"/>
              </a:rPr>
              <a:t>10</a:t>
            </a:r>
            <a:r>
              <a:rPr lang="en-US" baseline="30000">
                <a:latin typeface="Tahoma" charset="0"/>
                <a:ea typeface="ＭＳ Ｐゴシック" charset="0"/>
              </a:rPr>
              <a:t>8</a:t>
            </a:r>
            <a:r>
              <a:rPr lang="en-US">
                <a:latin typeface="Tahoma" charset="0"/>
                <a:ea typeface="ＭＳ Ｐゴシック" charset="0"/>
              </a:rPr>
              <a:t> writes per cell</a:t>
            </a:r>
          </a:p>
          <a:p>
            <a:pPr lvl="1"/>
            <a:r>
              <a:rPr lang="en-US">
                <a:latin typeface="Tahoma" charset="0"/>
                <a:ea typeface="ＭＳ Ｐゴシック" charset="0"/>
              </a:rPr>
              <a:t>10</a:t>
            </a:r>
            <a:r>
              <a:rPr lang="en-US" baseline="30000">
                <a:latin typeface="Tahoma" charset="0"/>
                <a:ea typeface="ＭＳ Ｐゴシック" charset="0"/>
              </a:rPr>
              <a:t>-8</a:t>
            </a:r>
            <a:r>
              <a:rPr lang="en-US">
                <a:latin typeface="Tahoma" charset="0"/>
                <a:ea typeface="ＭＳ Ｐゴシック" charset="0"/>
              </a:rPr>
              <a:t>x DRAM, 10</a:t>
            </a:r>
            <a:r>
              <a:rPr lang="en-US" baseline="30000">
                <a:latin typeface="Tahoma" charset="0"/>
                <a:ea typeface="ＭＳ Ｐゴシック" charset="0"/>
              </a:rPr>
              <a:t>3</a:t>
            </a:r>
            <a:r>
              <a:rPr lang="en-US">
                <a:latin typeface="Tahoma" charset="0"/>
                <a:ea typeface="ＭＳ Ｐゴシック" charset="0"/>
              </a:rPr>
              <a:t>x NAND Flash</a:t>
            </a:r>
          </a:p>
          <a:p>
            <a:pPr lvl="1"/>
            <a:endParaRPr lang="en-US">
              <a:latin typeface="Tahoma" charset="0"/>
              <a:ea typeface="ＭＳ Ｐゴシック" charset="0"/>
            </a:endParaRPr>
          </a:p>
          <a:p>
            <a:r>
              <a:rPr lang="en-US">
                <a:latin typeface="Tahoma" charset="0"/>
                <a:ea typeface="ＭＳ Ｐゴシック" charset="0"/>
                <a:cs typeface="ＭＳ Ｐゴシック" charset="0"/>
              </a:rPr>
              <a:t>Cell Size</a:t>
            </a:r>
          </a:p>
          <a:p>
            <a:pPr lvl="1"/>
            <a:r>
              <a:rPr lang="en-US">
                <a:latin typeface="Tahoma" charset="0"/>
                <a:ea typeface="ＭＳ Ｐゴシック" charset="0"/>
              </a:rPr>
              <a:t>9-12F</a:t>
            </a:r>
            <a:r>
              <a:rPr lang="en-US" baseline="30000">
                <a:latin typeface="Tahoma" charset="0"/>
                <a:ea typeface="ＭＳ Ｐゴシック" charset="0"/>
              </a:rPr>
              <a:t>2</a:t>
            </a:r>
            <a:r>
              <a:rPr lang="en-US">
                <a:latin typeface="Tahoma" charset="0"/>
                <a:ea typeface="ＭＳ Ｐゴシック" charset="0"/>
              </a:rPr>
              <a:t> using BJT, single-level cells</a:t>
            </a:r>
          </a:p>
          <a:p>
            <a:pPr lvl="1"/>
            <a:r>
              <a:rPr lang="en-US">
                <a:latin typeface="Tahoma" charset="0"/>
                <a:ea typeface="ＭＳ Ｐゴシック" charset="0"/>
              </a:rPr>
              <a:t>1.5x DRAM, 2-3x NAND     (will scale with feature size, MLC)</a:t>
            </a:r>
          </a:p>
          <a:p>
            <a:pPr lvl="1"/>
            <a:endParaRPr lang="en-US">
              <a:latin typeface="Tahoma" charset="0"/>
              <a:ea typeface="ＭＳ Ｐゴシック" charset="0"/>
            </a:endParaRPr>
          </a:p>
        </p:txBody>
      </p:sp>
      <p:sp>
        <p:nvSpPr>
          <p:cNvPr id="4710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840896" indent="-35840896"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1" eaLnBrk="0" fontAlgn="base" hangingPunct="0">
              <a:spcBef>
                <a:spcPct val="0"/>
              </a:spcBef>
              <a:spcAft>
                <a:spcPct val="0"/>
              </a:spcAft>
              <a:defRPr sz="2400">
                <a:solidFill>
                  <a:schemeClr val="tx1"/>
                </a:solidFill>
                <a:latin typeface="Arial" charset="0"/>
                <a:ea typeface="Arial" charset="0"/>
                <a:cs typeface="Arial" charset="0"/>
              </a:defRPr>
            </a:lvl6pPr>
            <a:lvl7pPr marL="914263" eaLnBrk="0" fontAlgn="base" hangingPunct="0">
              <a:spcBef>
                <a:spcPct val="0"/>
              </a:spcBef>
              <a:spcAft>
                <a:spcPct val="0"/>
              </a:spcAft>
              <a:defRPr sz="2400">
                <a:solidFill>
                  <a:schemeClr val="tx1"/>
                </a:solidFill>
                <a:latin typeface="Arial" charset="0"/>
                <a:ea typeface="Arial" charset="0"/>
                <a:cs typeface="Arial" charset="0"/>
              </a:defRPr>
            </a:lvl7pPr>
            <a:lvl8pPr marL="1371395" eaLnBrk="0" fontAlgn="base" hangingPunct="0">
              <a:spcBef>
                <a:spcPct val="0"/>
              </a:spcBef>
              <a:spcAft>
                <a:spcPct val="0"/>
              </a:spcAft>
              <a:defRPr sz="2400">
                <a:solidFill>
                  <a:schemeClr val="tx1"/>
                </a:solidFill>
                <a:latin typeface="Arial" charset="0"/>
                <a:ea typeface="Arial" charset="0"/>
                <a:cs typeface="Arial" charset="0"/>
              </a:defRPr>
            </a:lvl8pPr>
            <a:lvl9pPr marL="1828527"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BB1E15-88E8-7E48-935F-EBC85272E6E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Rectangle 5"/>
          <p:cNvSpPr/>
          <p:nvPr/>
        </p:nvSpPr>
        <p:spPr>
          <a:xfrm>
            <a:off x="838200" y="1828803"/>
            <a:ext cx="3810000" cy="428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Rectangle 6"/>
          <p:cNvSpPr/>
          <p:nvPr/>
        </p:nvSpPr>
        <p:spPr>
          <a:xfrm>
            <a:off x="838200" y="4278313"/>
            <a:ext cx="4038600" cy="428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Rectangle 7"/>
          <p:cNvSpPr/>
          <p:nvPr/>
        </p:nvSpPr>
        <p:spPr>
          <a:xfrm>
            <a:off x="838200" y="5943603"/>
            <a:ext cx="3124200" cy="42862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42912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Phase Change Memory: 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scaling (capacity and cost)</a:t>
            </a:r>
          </a:p>
          <a:p>
            <a:pPr lvl="1" eaLnBrk="1" hangingPunct="1"/>
            <a:r>
              <a:rPr lang="en-US" dirty="0">
                <a:solidFill>
                  <a:srgbClr val="008000"/>
                </a:solidFill>
                <a:latin typeface="Tahoma" charset="0"/>
                <a:ea typeface="ＭＳ Ｐゴシック" charset="0"/>
              </a:rPr>
              <a:t>Non volatile </a:t>
            </a:r>
            <a:r>
              <a:rPr lang="en-US" dirty="0">
                <a:solidFill>
                  <a:srgbClr val="008000"/>
                </a:solidFill>
                <a:latin typeface="Tahoma" charset="0"/>
                <a:ea typeface="ＭＳ Ｐゴシック" charset="0"/>
                <a:sym typeface="Wingdings"/>
              </a:rPr>
              <a:t> Persistent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latencies: ~4-15x DRAM (especially write)</a:t>
            </a:r>
          </a:p>
          <a:p>
            <a:pPr lvl="1" eaLnBrk="1" hangingPunct="1"/>
            <a:r>
              <a:rPr lang="en-US" dirty="0">
                <a:solidFill>
                  <a:srgbClr val="FF0000"/>
                </a:solidFill>
                <a:latin typeface="Tahoma" charset="0"/>
                <a:ea typeface="ＭＳ Ｐゴシック" charset="0"/>
              </a:rPr>
              <a:t>Higher active energy: ~2-50x DRAM (especially write)</a:t>
            </a:r>
          </a:p>
          <a:p>
            <a:pPr lvl="1" eaLnBrk="1" hangingPunct="1"/>
            <a:r>
              <a:rPr lang="en-US" dirty="0">
                <a:solidFill>
                  <a:srgbClr val="FF0000"/>
                </a:solidFill>
                <a:latin typeface="Tahoma" charset="0"/>
                <a:ea typeface="ＭＳ Ｐゴシック" charset="0"/>
              </a:rPr>
              <a:t>Lower endurance (a cell dies after ~10</a:t>
            </a:r>
            <a:r>
              <a:rPr lang="en-US" baseline="30000" dirty="0">
                <a:solidFill>
                  <a:srgbClr val="FF0000"/>
                </a:solidFill>
                <a:latin typeface="Tahoma" charset="0"/>
                <a:ea typeface="ＭＳ Ｐゴシック" charset="0"/>
              </a:rPr>
              <a:t>8</a:t>
            </a:r>
            <a:r>
              <a:rPr lang="en-US" dirty="0">
                <a:solidFill>
                  <a:srgbClr val="FF0000"/>
                </a:solidFill>
                <a:latin typeface="Tahoma" charset="0"/>
                <a:ea typeface="ＭＳ Ｐゴシック" charset="0"/>
              </a:rPr>
              <a:t> writes)</a:t>
            </a:r>
          </a:p>
          <a:p>
            <a:pPr lvl="1" eaLnBrk="1" hangingPunct="1"/>
            <a:r>
              <a:rPr lang="en-US" dirty="0">
                <a:solidFill>
                  <a:srgbClr val="FF0000"/>
                </a:solidFill>
                <a:latin typeface="Tahoma" charset="0"/>
                <a:ea typeface="ＭＳ Ｐゴシック" charset="0"/>
              </a:rPr>
              <a:t>Reliability issues (resistance drift)</a:t>
            </a:r>
          </a:p>
          <a:p>
            <a:pPr lvl="1" eaLnBrk="1" hangingPunct="1"/>
            <a:endParaRPr lang="en-US" sz="20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Challenges in enabling PCM as DRAM replacement/helper:</a:t>
            </a:r>
          </a:p>
          <a:p>
            <a:pPr lvl="1" eaLnBrk="1" hangingPunct="1"/>
            <a:r>
              <a:rPr lang="en-US" dirty="0">
                <a:solidFill>
                  <a:srgbClr val="0000FF"/>
                </a:solidFill>
                <a:latin typeface="Tahoma" charset="0"/>
                <a:ea typeface="ＭＳ Ｐゴシック" charset="0"/>
              </a:rPr>
              <a:t>Mitigate PCM shortcomings</a:t>
            </a:r>
          </a:p>
          <a:p>
            <a:pPr lvl="1" eaLnBrk="1" hangingPunct="1"/>
            <a:r>
              <a:rPr lang="en-US" dirty="0">
                <a:solidFill>
                  <a:srgbClr val="0000FF"/>
                </a:solidFill>
                <a:latin typeface="Tahoma" charset="0"/>
                <a:ea typeface="ＭＳ Ｐゴシック" charset="0"/>
              </a:rPr>
              <a:t>Find the right way to place PCM in the system</a:t>
            </a:r>
          </a:p>
        </p:txBody>
      </p:sp>
      <p:sp>
        <p:nvSpPr>
          <p:cNvPr id="4813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FE82CC-7BA9-6841-9A5F-3367483BAF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109877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12" end="1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(I)</a:t>
            </a:r>
          </a:p>
        </p:txBody>
      </p:sp>
      <p:sp>
        <p:nvSpPr>
          <p:cNvPr id="52227"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endParaRPr lang="en-US" sz="1100" dirty="0">
              <a:solidFill>
                <a:srgbClr val="0000FF"/>
              </a:solidFill>
              <a:latin typeface="Tahoma" charset="0"/>
              <a:ea typeface="ＭＳ Ｐゴシック" charset="0"/>
              <a:cs typeface="ＭＳ Ｐゴシック" charset="0"/>
            </a:endParaRPr>
          </a:p>
          <a:p>
            <a:pPr eaLnBrk="1" hangingPunct="1"/>
            <a:endParaRPr lang="en-US" sz="1100" dirty="0">
              <a:solidFill>
                <a:srgbClr val="0000FF"/>
              </a:solidFill>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Hybrid PCM+DRAM </a:t>
            </a:r>
            <a:r>
              <a:rPr lang="en-US" sz="2000" dirty="0">
                <a:solidFill>
                  <a:srgbClr val="008000"/>
                </a:solidFill>
                <a:latin typeface="Tahoma" charset="0"/>
                <a:ea typeface="ＭＳ Ｐゴシック" charset="0"/>
                <a:cs typeface="ＭＳ Ｐゴシック" charset="0"/>
              </a:rPr>
              <a:t>[</a:t>
            </a:r>
            <a:r>
              <a:rPr lang="en-US" sz="2000" dirty="0" err="1">
                <a:solidFill>
                  <a:srgbClr val="008000"/>
                </a:solidFill>
                <a:latin typeface="Tahoma" charset="0"/>
                <a:ea typeface="ＭＳ Ｐゴシック" charset="0"/>
                <a:cs typeface="ＭＳ Ｐゴシック" charset="0"/>
              </a:rPr>
              <a:t>Qureshi</a:t>
            </a:r>
            <a:r>
              <a:rPr lang="en-US" sz="2000" dirty="0">
                <a:solidFill>
                  <a:srgbClr val="008000"/>
                </a:solidFill>
                <a:latin typeface="Tahoma" charset="0"/>
                <a:ea typeface="ＭＳ Ｐゴシック" charset="0"/>
                <a:cs typeface="ＭＳ Ｐゴシック" charset="0"/>
              </a:rPr>
              <a:t>+ ISCA’09, </a:t>
            </a:r>
            <a:r>
              <a:rPr lang="en-US" sz="2000" dirty="0" err="1">
                <a:solidFill>
                  <a:srgbClr val="008000"/>
                </a:solidFill>
                <a:latin typeface="Tahoma" charset="0"/>
                <a:ea typeface="ＭＳ Ｐゴシック" charset="0"/>
                <a:cs typeface="ＭＳ Ｐゴシック" charset="0"/>
              </a:rPr>
              <a:t>Dhiman</a:t>
            </a:r>
            <a:r>
              <a:rPr lang="en-US" sz="2000" dirty="0">
                <a:solidFill>
                  <a:srgbClr val="008000"/>
                </a:solidFill>
                <a:latin typeface="Tahoma" charset="0"/>
                <a:ea typeface="ＭＳ Ｐゴシック" charset="0"/>
                <a:cs typeface="ＭＳ Ｐゴシック" charset="0"/>
              </a:rPr>
              <a:t>+ DAC’09]</a:t>
            </a:r>
            <a:r>
              <a:rPr lang="en-US" dirty="0">
                <a:solidFill>
                  <a:srgbClr val="0000FF"/>
                </a:solidFill>
                <a:latin typeface="Tahoma" charset="0"/>
                <a:ea typeface="ＭＳ Ｐゴシック" charset="0"/>
                <a:cs typeface="ＭＳ Ｐゴシック" charset="0"/>
              </a:rPr>
              <a:t>: </a:t>
            </a:r>
          </a:p>
          <a:p>
            <a:pPr lvl="1" eaLnBrk="1" hangingPunct="1"/>
            <a:r>
              <a:rPr lang="en-US" dirty="0">
                <a:latin typeface="Tahoma" charset="0"/>
                <a:ea typeface="ＭＳ Ｐゴシック" charset="0"/>
              </a:rPr>
              <a:t>How to partition/migrate data between PCM and DRAM</a:t>
            </a:r>
          </a:p>
        </p:txBody>
      </p:sp>
      <p:sp>
        <p:nvSpPr>
          <p:cNvPr id="522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EF163-E7CF-734F-8A38-A2627986A4B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2229"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484784"/>
            <a:ext cx="864235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31" name="Rectangle 5"/>
          <p:cNvSpPr>
            <a:spLocks noChangeArrowheads="1"/>
          </p:cNvSpPr>
          <p:nvPr/>
        </p:nvSpPr>
        <p:spPr bwMode="auto">
          <a:xfrm>
            <a:off x="3200400" y="2708920"/>
            <a:ext cx="2895600" cy="1143000"/>
          </a:xfrm>
          <a:prstGeom prst="rect">
            <a:avLst/>
          </a:prstGeom>
          <a:noFill/>
          <a:ln w="1270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Tree>
    <p:extLst>
      <p:ext uri="{BB962C8B-B14F-4D97-AF65-F5344CB8AC3E}">
        <p14:creationId xmlns:p14="http://schemas.microsoft.com/office/powerpoint/2010/main" val="2224453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(II)</a:t>
            </a:r>
          </a:p>
        </p:txBody>
      </p:sp>
      <p:sp>
        <p:nvSpPr>
          <p:cNvPr id="54275"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Pure PCM main memory </a:t>
            </a:r>
            <a:r>
              <a:rPr lang="en-US" sz="2000" dirty="0">
                <a:solidFill>
                  <a:srgbClr val="008000"/>
                </a:solidFill>
                <a:latin typeface="Tahoma" charset="0"/>
                <a:ea typeface="ＭＳ Ｐゴシック" charset="0"/>
                <a:cs typeface="ＭＳ Ｐゴシック" charset="0"/>
              </a:rPr>
              <a:t>[Lee et al., ISCA’09, Top Picks’10]</a:t>
            </a:r>
            <a:r>
              <a:rPr lang="en-US" dirty="0">
                <a:latin typeface="Tahoma" charset="0"/>
                <a:ea typeface="ＭＳ Ｐゴシック" charset="0"/>
                <a:cs typeface="ＭＳ Ｐゴシック" charset="0"/>
              </a:rPr>
              <a:t>: </a:t>
            </a:r>
          </a:p>
          <a:p>
            <a:pPr lvl="1" eaLnBrk="1" hangingPunct="1"/>
            <a:r>
              <a:rPr lang="en-US" dirty="0">
                <a:latin typeface="Tahoma" charset="0"/>
                <a:ea typeface="ＭＳ Ｐゴシック" charset="0"/>
              </a:rPr>
              <a:t>How to redesign entire hierarchy (and cores) to overcome PCM shortcomings</a:t>
            </a:r>
          </a:p>
        </p:txBody>
      </p:sp>
      <p:sp>
        <p:nvSpPr>
          <p:cNvPr id="542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D8C9EB-AE2A-C24C-B938-98D1CB46FF5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4277"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71" y="1484784"/>
            <a:ext cx="864235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9" name="Rectangle 5"/>
          <p:cNvSpPr>
            <a:spLocks noChangeArrowheads="1"/>
          </p:cNvSpPr>
          <p:nvPr/>
        </p:nvSpPr>
        <p:spPr bwMode="auto">
          <a:xfrm>
            <a:off x="6096000" y="2743200"/>
            <a:ext cx="2895600" cy="1143000"/>
          </a:xfrm>
          <a:prstGeom prst="rect">
            <a:avLst/>
          </a:prstGeom>
          <a:noFill/>
          <a:ln w="1270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Tree>
    <p:extLst>
      <p:ext uri="{BB962C8B-B14F-4D97-AF65-F5344CB8AC3E}">
        <p14:creationId xmlns:p14="http://schemas.microsoft.com/office/powerpoint/2010/main" val="383868871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An Initial Study: Replace DRAM with PCM</a:t>
            </a:r>
          </a:p>
        </p:txBody>
      </p:sp>
      <p:sp>
        <p:nvSpPr>
          <p:cNvPr id="45059" name="Content Placeholder 2"/>
          <p:cNvSpPr>
            <a:spLocks noGrp="1"/>
          </p:cNvSpPr>
          <p:nvPr>
            <p:ph idx="1"/>
          </p:nvPr>
        </p:nvSpPr>
        <p:spPr>
          <a:xfrm>
            <a:off x="228600" y="996950"/>
            <a:ext cx="8807896" cy="5194300"/>
          </a:xfrm>
        </p:spPr>
        <p:txBody>
          <a:bodyPr/>
          <a:lstStyle/>
          <a:p>
            <a:r>
              <a:rPr lang="en-US" dirty="0">
                <a:latin typeface="Tahoma" charset="0"/>
                <a:ea typeface="ＭＳ Ｐゴシック" charset="0"/>
                <a:cs typeface="ＭＳ Ｐゴシック" charset="0"/>
              </a:rPr>
              <a:t>Lee, </a:t>
            </a:r>
            <a:r>
              <a:rPr lang="en-US" dirty="0" err="1">
                <a:latin typeface="Tahoma" charset="0"/>
                <a:ea typeface="ＭＳ Ｐゴシック" charset="0"/>
                <a:cs typeface="ＭＳ Ｐゴシック" charset="0"/>
              </a:rPr>
              <a:t>Ipek</a:t>
            </a:r>
            <a:r>
              <a:rPr lang="en-US" dirty="0">
                <a:latin typeface="Tahoma" charset="0"/>
                <a:ea typeface="ＭＳ Ｐゴシック" charset="0"/>
                <a:cs typeface="ＭＳ Ｐゴシック" charset="0"/>
              </a:rPr>
              <a:t>, Mutlu, Burger, </a:t>
            </a:r>
            <a:r>
              <a:rPr lang="ja-JP" altLang="en-US" dirty="0">
                <a:latin typeface="Tahoma" charset="0"/>
                <a:ea typeface="ＭＳ Ｐゴシック" charset="0"/>
                <a:cs typeface="ＭＳ Ｐゴシック" charset="0"/>
              </a:rPr>
              <a:t>“</a:t>
            </a:r>
            <a:r>
              <a:rPr lang="en-US" dirty="0">
                <a:solidFill>
                  <a:srgbClr val="0000FF"/>
                </a:solidFill>
                <a:latin typeface="Tahoma" charset="0"/>
                <a:ea typeface="ＭＳ Ｐゴシック" charset="0"/>
                <a:cs typeface="ＭＳ Ｐゴシック" charset="0"/>
              </a:rPr>
              <a:t>Architecting Phase Change Memory as a Scalable DRAM Alternative</a:t>
            </a:r>
            <a:r>
              <a:rPr lang="en-US" dirty="0">
                <a:latin typeface="Tahoma" charset="0"/>
                <a:ea typeface="ＭＳ Ｐゴシック" charset="0"/>
                <a:cs typeface="ＭＳ Ｐゴシック" charset="0"/>
              </a:rPr>
              <a:t>,</a:t>
            </a:r>
            <a:r>
              <a:rPr lang="ja-JP" altLang="en-US"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ISCA 2009.</a:t>
            </a:r>
          </a:p>
          <a:p>
            <a:pPr lvl="1"/>
            <a:r>
              <a:rPr lang="en-US" dirty="0">
                <a:latin typeface="Tahoma" charset="0"/>
                <a:ea typeface="ＭＳ Ｐゴシック" charset="0"/>
                <a:cs typeface="ＭＳ Ｐゴシック" charset="0"/>
              </a:rPr>
              <a:t>Surveyed prototypes from 2003-2008 (e.g. IEDM, VLSI, ISSCC)</a:t>
            </a:r>
          </a:p>
          <a:p>
            <a:pPr lvl="1"/>
            <a:r>
              <a:rPr lang="en-US" dirty="0">
                <a:latin typeface="Tahoma" charset="0"/>
                <a:ea typeface="ＭＳ Ｐゴシック" charset="0"/>
                <a:cs typeface="ＭＳ Ｐゴシック" charset="0"/>
              </a:rPr>
              <a:t>Derived “average” PCM parameters for F=90nm</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450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82A579-E316-044F-805A-ED8A38B3498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84984"/>
            <a:ext cx="8401050" cy="307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611560" y="5301208"/>
            <a:ext cx="216024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Rectangle 6"/>
          <p:cNvSpPr/>
          <p:nvPr/>
        </p:nvSpPr>
        <p:spPr>
          <a:xfrm>
            <a:off x="4876800" y="4199384"/>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Rectangle 7"/>
          <p:cNvSpPr/>
          <p:nvPr/>
        </p:nvSpPr>
        <p:spPr>
          <a:xfrm>
            <a:off x="4876800" y="5775772"/>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696455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28600" y="152400"/>
            <a:ext cx="8915400" cy="1066800"/>
          </a:xfrm>
        </p:spPr>
        <p:txBody>
          <a:bodyPr/>
          <a:lstStyle/>
          <a:p>
            <a:r>
              <a:rPr lang="en-US" sz="3500">
                <a:solidFill>
                  <a:srgbClr val="006633"/>
                </a:solidFill>
                <a:latin typeface="Garamond" charset="0"/>
                <a:ea typeface="ＭＳ Ｐゴシック" charset="0"/>
                <a:cs typeface="ＭＳ Ｐゴシック" charset="0"/>
              </a:rPr>
              <a:t>Results: Naïve Replacement of DRAM with PCM</a:t>
            </a:r>
            <a:endParaRPr lang="en-US">
              <a:latin typeface="Garamond" charset="0"/>
              <a:ea typeface="ＭＳ Ｐゴシック" charset="0"/>
              <a:cs typeface="ＭＳ Ｐゴシック" charset="0"/>
            </a:endParaRPr>
          </a:p>
        </p:txBody>
      </p:sp>
      <p:sp>
        <p:nvSpPr>
          <p:cNvPr id="55299" name="Content Placeholder 2"/>
          <p:cNvSpPr>
            <a:spLocks noGrp="1"/>
          </p:cNvSpPr>
          <p:nvPr>
            <p:ph idx="1"/>
          </p:nvPr>
        </p:nvSpPr>
        <p:spPr>
          <a:xfrm>
            <a:off x="228600" y="996950"/>
            <a:ext cx="8915400" cy="5194300"/>
          </a:xfrm>
        </p:spPr>
        <p:txBody>
          <a:bodyPr/>
          <a:lstStyle/>
          <a:p>
            <a:r>
              <a:rPr lang="en-US" sz="2200" dirty="0">
                <a:latin typeface="Tahoma" charset="0"/>
                <a:ea typeface="ＭＳ Ｐゴシック" charset="0"/>
                <a:cs typeface="ＭＳ Ｐゴシック" charset="0"/>
              </a:rPr>
              <a:t>Replace DRAM with PCM in a 4-core, 4MB L2 system</a:t>
            </a:r>
          </a:p>
          <a:p>
            <a:r>
              <a:rPr lang="en-US" sz="2200" dirty="0">
                <a:latin typeface="Tahoma" charset="0"/>
                <a:ea typeface="ＭＳ Ｐゴシック" charset="0"/>
                <a:cs typeface="ＭＳ Ｐゴシック" charset="0"/>
              </a:rPr>
              <a:t>PCM organized the same as DRAM: row buffers, banks, peripherals</a:t>
            </a:r>
          </a:p>
          <a:p>
            <a:r>
              <a:rPr lang="en-US" sz="2200" dirty="0">
                <a:solidFill>
                  <a:srgbClr val="FF0000"/>
                </a:solidFill>
                <a:latin typeface="Tahoma" charset="0"/>
                <a:ea typeface="ＭＳ Ｐゴシック" charset="0"/>
                <a:cs typeface="ＭＳ Ｐゴシック" charset="0"/>
              </a:rPr>
              <a:t>1.6x delay, 2.2x energy, 500-hour average lifetime</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Lee, </a:t>
            </a:r>
            <a:r>
              <a:rPr lang="en-US" sz="2200" dirty="0" err="1">
                <a:latin typeface="Tahoma" charset="0"/>
                <a:ea typeface="ＭＳ Ｐゴシック" charset="0"/>
                <a:cs typeface="ＭＳ Ｐゴシック" charset="0"/>
              </a:rPr>
              <a:t>Ipek</a:t>
            </a:r>
            <a:r>
              <a:rPr lang="en-US" sz="2200" dirty="0">
                <a:latin typeface="Tahoma" charset="0"/>
                <a:ea typeface="ＭＳ Ｐゴシック" charset="0"/>
                <a:cs typeface="ＭＳ Ｐゴシック" charset="0"/>
              </a:rPr>
              <a:t>, Mutlu, Burger, </a:t>
            </a:r>
            <a:r>
              <a:rPr lang="ja-JP" altLang="en-US" sz="2200" dirty="0">
                <a:latin typeface="Tahoma" charset="0"/>
                <a:ea typeface="ＭＳ Ｐゴシック" charset="0"/>
                <a:cs typeface="ＭＳ Ｐゴシック" charset="0"/>
              </a:rPr>
              <a:t>“</a:t>
            </a:r>
            <a:r>
              <a:rPr lang="en-US" sz="2200" dirty="0">
                <a:solidFill>
                  <a:srgbClr val="0000FF"/>
                </a:solidFill>
                <a:latin typeface="Tahoma" charset="0"/>
                <a:ea typeface="ＭＳ Ｐゴシック" charset="0"/>
                <a:cs typeface="ＭＳ Ｐゴシック" charset="0"/>
              </a:rPr>
              <a:t>Architecting Phase Change Memory as a Scalable DRAM Alternative</a:t>
            </a:r>
            <a:r>
              <a:rPr lang="en-US" sz="2200" dirty="0">
                <a:latin typeface="Tahoma" charset="0"/>
                <a:ea typeface="ＭＳ Ｐゴシック" charset="0"/>
                <a:cs typeface="ＭＳ Ｐゴシック" charset="0"/>
              </a:rPr>
              <a:t>,</a:t>
            </a:r>
            <a:r>
              <a:rPr lang="ja-JP" altLang="en-US" sz="2200" dirty="0">
                <a:latin typeface="Tahoma" charset="0"/>
                <a:ea typeface="ＭＳ Ｐゴシック" charset="0"/>
                <a:cs typeface="ＭＳ Ｐゴシック" charset="0"/>
              </a:rPr>
              <a:t>”</a:t>
            </a:r>
            <a:r>
              <a:rPr lang="en-US" sz="2200" dirty="0">
                <a:latin typeface="Tahoma" charset="0"/>
                <a:ea typeface="ＭＳ Ｐゴシック" charset="0"/>
                <a:cs typeface="ＭＳ Ｐゴシック" charset="0"/>
              </a:rPr>
              <a:t> ISCA 2009.</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553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5DDA85-8629-3848-BCAD-65B9EC1881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53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362200"/>
            <a:ext cx="8280400" cy="325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48873"/>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28600" y="152400"/>
            <a:ext cx="8915400" cy="1066800"/>
          </a:xfrm>
        </p:spPr>
        <p:txBody>
          <a:bodyPr/>
          <a:lstStyle/>
          <a:p>
            <a:r>
              <a:rPr lang="en-US">
                <a:latin typeface="Garamond" charset="0"/>
                <a:ea typeface="ＭＳ Ｐゴシック" charset="0"/>
                <a:cs typeface="ＭＳ Ｐゴシック" charset="0"/>
              </a:rPr>
              <a:t>Architecting PCM to Mitigate Shortcomings</a:t>
            </a:r>
          </a:p>
        </p:txBody>
      </p:sp>
      <p:sp>
        <p:nvSpPr>
          <p:cNvPr id="56323" name="Content Placeholder 2"/>
          <p:cNvSpPr>
            <a:spLocks noGrp="1"/>
          </p:cNvSpPr>
          <p:nvPr>
            <p:ph idx="1"/>
          </p:nvPr>
        </p:nvSpPr>
        <p:spPr>
          <a:xfrm>
            <a:off x="228600" y="996950"/>
            <a:ext cx="8915400" cy="5194300"/>
          </a:xfrm>
        </p:spPr>
        <p:txBody>
          <a:bodyPr/>
          <a:lstStyle/>
          <a:p>
            <a:r>
              <a:rPr lang="en-US" dirty="0">
                <a:latin typeface="Tahoma" charset="0"/>
                <a:ea typeface="ＭＳ Ｐゴシック" charset="0"/>
                <a:cs typeface="ＭＳ Ｐゴシック" charset="0"/>
              </a:rPr>
              <a:t>Idea 1: Use multiple narrow row buffers in each PCM chip</a:t>
            </a:r>
          </a:p>
          <a:p>
            <a:pPr marL="695220" lvl="2" indent="-342849">
              <a:buNone/>
            </a:pPr>
            <a:r>
              <a:rPr lang="en-US" sz="2200" dirty="0">
                <a:latin typeface="Tahoma" charset="0"/>
                <a:ea typeface="ＭＳ Ｐゴシック" charset="0"/>
                <a:sym typeface="Wingdings" charset="0"/>
              </a:rPr>
              <a:t> </a:t>
            </a:r>
            <a:r>
              <a:rPr lang="en-US" sz="2200" dirty="0">
                <a:latin typeface="Tahoma" charset="0"/>
                <a:ea typeface="ＭＳ Ｐゴシック" charset="0"/>
              </a:rPr>
              <a:t>Reduces array reads/writes </a:t>
            </a:r>
            <a:r>
              <a:rPr lang="en-US" sz="2200" dirty="0">
                <a:latin typeface="Tahoma" charset="0"/>
                <a:ea typeface="ＭＳ Ｐゴシック" charset="0"/>
                <a:sym typeface="Wingdings" charset="0"/>
              </a:rPr>
              <a:t> better endurance, latency, energy</a:t>
            </a:r>
            <a:endParaRPr lang="en-US" dirty="0">
              <a:latin typeface="Tahoma" charset="0"/>
              <a:ea typeface="ＭＳ Ｐゴシック" charset="0"/>
            </a:endParaRPr>
          </a:p>
          <a:p>
            <a:pPr lvl="1"/>
            <a:endParaRPr lang="en-US" dirty="0">
              <a:latin typeface="Tahoma" charset="0"/>
              <a:ea typeface="ＭＳ Ｐゴシック" charset="0"/>
              <a:sym typeface="Wingdings" charset="0"/>
            </a:endParaRPr>
          </a:p>
          <a:p>
            <a:r>
              <a:rPr lang="en-US" dirty="0">
                <a:latin typeface="Tahoma" charset="0"/>
                <a:ea typeface="ＭＳ Ｐゴシック" charset="0"/>
                <a:cs typeface="ＭＳ Ｐゴシック" charset="0"/>
                <a:sym typeface="Wingdings" charset="0"/>
              </a:rPr>
              <a:t>Idea 2: Write into array at</a:t>
            </a:r>
          </a:p>
          <a:p>
            <a:pPr>
              <a:buFont typeface="Wingdings" charset="0"/>
              <a:buNone/>
            </a:pPr>
            <a:r>
              <a:rPr lang="en-US" dirty="0">
                <a:latin typeface="Tahoma" charset="0"/>
                <a:ea typeface="ＭＳ Ｐゴシック" charset="0"/>
                <a:cs typeface="ＭＳ Ｐゴシック" charset="0"/>
                <a:sym typeface="Wingdings" charset="0"/>
              </a:rPr>
              <a:t>    cache block or word </a:t>
            </a:r>
          </a:p>
          <a:p>
            <a:pPr>
              <a:buFont typeface="Wingdings" charset="0"/>
              <a:buNone/>
            </a:pPr>
            <a:r>
              <a:rPr lang="en-US" dirty="0">
                <a:latin typeface="Tahoma" charset="0"/>
                <a:ea typeface="ＭＳ Ｐゴシック" charset="0"/>
                <a:cs typeface="ＭＳ Ｐゴシック" charset="0"/>
                <a:sym typeface="Wingdings" charset="0"/>
              </a:rPr>
              <a:t>    granularity</a:t>
            </a:r>
          </a:p>
          <a:p>
            <a:pPr>
              <a:buFont typeface="Wingdings" charset="0"/>
              <a:buNone/>
            </a:pPr>
            <a:r>
              <a:rPr lang="en-US" sz="2200" dirty="0">
                <a:latin typeface="Tahoma" charset="0"/>
                <a:ea typeface="ＭＳ Ｐゴシック" charset="0"/>
                <a:cs typeface="ＭＳ Ｐゴシック" charset="0"/>
                <a:sym typeface="Wingdings" charset="0"/>
              </a:rPr>
              <a:t>	 Reduces unnecessary wear	 </a:t>
            </a:r>
            <a:endParaRPr lang="en-US" sz="2200" dirty="0">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5632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840896" indent="-35840896"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1" eaLnBrk="0" fontAlgn="base" hangingPunct="0">
              <a:spcBef>
                <a:spcPct val="0"/>
              </a:spcBef>
              <a:spcAft>
                <a:spcPct val="0"/>
              </a:spcAft>
              <a:defRPr sz="2400">
                <a:solidFill>
                  <a:schemeClr val="tx1"/>
                </a:solidFill>
                <a:latin typeface="Arial" charset="0"/>
                <a:ea typeface="Arial" charset="0"/>
                <a:cs typeface="Arial" charset="0"/>
              </a:defRPr>
            </a:lvl6pPr>
            <a:lvl7pPr marL="914263" eaLnBrk="0" fontAlgn="base" hangingPunct="0">
              <a:spcBef>
                <a:spcPct val="0"/>
              </a:spcBef>
              <a:spcAft>
                <a:spcPct val="0"/>
              </a:spcAft>
              <a:defRPr sz="2400">
                <a:solidFill>
                  <a:schemeClr val="tx1"/>
                </a:solidFill>
                <a:latin typeface="Arial" charset="0"/>
                <a:ea typeface="Arial" charset="0"/>
                <a:cs typeface="Arial" charset="0"/>
              </a:defRPr>
            </a:lvl7pPr>
            <a:lvl8pPr marL="1371395" eaLnBrk="0" fontAlgn="base" hangingPunct="0">
              <a:spcBef>
                <a:spcPct val="0"/>
              </a:spcBef>
              <a:spcAft>
                <a:spcPct val="0"/>
              </a:spcAft>
              <a:defRPr sz="2400">
                <a:solidFill>
                  <a:schemeClr val="tx1"/>
                </a:solidFill>
                <a:latin typeface="Arial" charset="0"/>
                <a:ea typeface="Arial" charset="0"/>
                <a:cs typeface="Arial" charset="0"/>
              </a:defRPr>
            </a:lvl8pPr>
            <a:lvl9pPr marL="1828527"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187ED-11D3-4F44-9645-0E823415E70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632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352800"/>
            <a:ext cx="4419600" cy="312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6" name="Text Box 55"/>
          <p:cNvSpPr txBox="1">
            <a:spLocks noChangeArrowheads="1"/>
          </p:cNvSpPr>
          <p:nvPr/>
        </p:nvSpPr>
        <p:spPr bwMode="auto">
          <a:xfrm>
            <a:off x="5105530" y="3200402"/>
            <a:ext cx="1107817"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4" rIns="91426" bIns="4571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Arial" charset="0"/>
                <a:ea typeface="ＭＳ Ｐゴシック" charset="0"/>
                <a:cs typeface="Arial" charset="0"/>
              </a:rPr>
              <a:t>DRAM</a:t>
            </a:r>
          </a:p>
        </p:txBody>
      </p:sp>
      <p:sp>
        <p:nvSpPr>
          <p:cNvPr id="56327" name="Text Box 55"/>
          <p:cNvSpPr txBox="1">
            <a:spLocks noChangeArrowheads="1"/>
          </p:cNvSpPr>
          <p:nvPr/>
        </p:nvSpPr>
        <p:spPr bwMode="auto">
          <a:xfrm>
            <a:off x="7742136" y="3195641"/>
            <a:ext cx="868569"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4" rIns="91426" bIns="4571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Arial" charset="0"/>
                <a:ea typeface="ＭＳ Ｐゴシック" charset="0"/>
                <a:cs typeface="Arial" charset="0"/>
              </a:rPr>
              <a:t>PCM</a:t>
            </a:r>
          </a:p>
        </p:txBody>
      </p:sp>
    </p:spTree>
    <p:extLst>
      <p:ext uri="{BB962C8B-B14F-4D97-AF65-F5344CB8AC3E}">
        <p14:creationId xmlns:p14="http://schemas.microsoft.com/office/powerpoint/2010/main" val="145627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Results: Architected PCM as Main Memory </a:t>
            </a:r>
          </a:p>
        </p:txBody>
      </p:sp>
      <p:sp>
        <p:nvSpPr>
          <p:cNvPr id="3" name="Content Placeholder 2"/>
          <p:cNvSpPr>
            <a:spLocks noGrp="1"/>
          </p:cNvSpPr>
          <p:nvPr>
            <p:ph idx="1"/>
          </p:nvPr>
        </p:nvSpPr>
        <p:spPr>
          <a:xfrm>
            <a:off x="228600" y="996950"/>
            <a:ext cx="8915400" cy="5194300"/>
          </a:xfrm>
        </p:spPr>
        <p:txBody>
          <a:bodyPr/>
          <a:lstStyle/>
          <a:p>
            <a:r>
              <a:rPr lang="en-US" sz="2200" dirty="0">
                <a:solidFill>
                  <a:srgbClr val="FF0000"/>
                </a:solidFill>
                <a:latin typeface="Tahoma" charset="0"/>
                <a:ea typeface="ＭＳ Ｐゴシック" charset="0"/>
                <a:cs typeface="ＭＳ Ｐゴシック" charset="0"/>
              </a:rPr>
              <a:t>1.2x delay, 1.0x energy, 5.6-year average lifetime</a:t>
            </a:r>
          </a:p>
          <a:p>
            <a:r>
              <a:rPr lang="en-US" sz="2200" dirty="0">
                <a:latin typeface="Tahoma" charset="0"/>
                <a:ea typeface="ＭＳ Ｐゴシック" charset="0"/>
                <a:cs typeface="ＭＳ Ｐゴシック" charset="0"/>
              </a:rPr>
              <a:t>Scaling improves energy, endurance, density</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sz="2100" dirty="0">
                <a:latin typeface="Tahoma" charset="0"/>
                <a:ea typeface="ＭＳ Ｐゴシック" charset="0"/>
                <a:cs typeface="ＭＳ Ｐゴシック" charset="0"/>
              </a:rPr>
              <a:t>Caveat 1: Worst-case lifetime is much shorter (no guarantees)</a:t>
            </a:r>
          </a:p>
          <a:p>
            <a:r>
              <a:rPr lang="en-US" sz="2100" dirty="0">
                <a:latin typeface="Tahoma" charset="0"/>
                <a:ea typeface="ＭＳ Ｐゴシック" charset="0"/>
                <a:cs typeface="ＭＳ Ｐゴシック" charset="0"/>
              </a:rPr>
              <a:t>Caveat 2: Intensive applications see large performance and energy hits</a:t>
            </a:r>
          </a:p>
          <a:p>
            <a:r>
              <a:rPr lang="en-US" sz="2100" dirty="0">
                <a:latin typeface="Tahoma" charset="0"/>
                <a:ea typeface="ＭＳ Ｐゴシック" charset="0"/>
                <a:cs typeface="ＭＳ Ｐゴシック" charset="0"/>
              </a:rPr>
              <a:t>Caveat 3: Optimistic PCM parameters?</a:t>
            </a:r>
          </a:p>
        </p:txBody>
      </p:sp>
      <p:sp>
        <p:nvSpPr>
          <p:cNvPr id="5734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CB8ED4-A500-C744-ACEF-D399903418A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73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49450"/>
            <a:ext cx="8337550" cy="315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333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PCM as Main Memory (I)</a:t>
            </a:r>
          </a:p>
        </p:txBody>
      </p:sp>
      <p:sp>
        <p:nvSpPr>
          <p:cNvPr id="3" name="Content Placeholder 2"/>
          <p:cNvSpPr>
            <a:spLocks noGrp="1"/>
          </p:cNvSpPr>
          <p:nvPr>
            <p:ph idx="1"/>
          </p:nvPr>
        </p:nvSpPr>
        <p:spPr/>
        <p:txBody>
          <a:bodyPr/>
          <a:lstStyle/>
          <a:p>
            <a:r>
              <a:rPr lang="en-US" sz="2200" dirty="0"/>
              <a:t>Benjamin C. Lee, </a:t>
            </a:r>
            <a:r>
              <a:rPr lang="en-US" sz="2200" dirty="0" err="1"/>
              <a:t>Engin</a:t>
            </a:r>
            <a:r>
              <a:rPr lang="en-US" sz="2200" dirty="0"/>
              <a:t> </a:t>
            </a:r>
            <a:r>
              <a:rPr lang="en-US" sz="2200" dirty="0" err="1"/>
              <a:t>Ipek</a:t>
            </a:r>
            <a:r>
              <a:rPr lang="en-US" sz="2200" dirty="0"/>
              <a:t>, Onur Mutlu, and Doug Burger,</a:t>
            </a:r>
            <a:br>
              <a:rPr lang="en-US" sz="2200" dirty="0"/>
            </a:br>
            <a:r>
              <a:rPr lang="en-US" sz="2200" b="1" dirty="0">
                <a:hlinkClick r:id="rId2"/>
              </a:rPr>
              <a:t>"Architecting Phase Change Memory as a Scalable DRAM Alternative"</a:t>
            </a:r>
            <a:br>
              <a:rPr lang="en-US" sz="2200" dirty="0"/>
            </a:br>
            <a:r>
              <a:rPr lang="en-US" sz="2200" i="1" dirty="0"/>
              <a:t>Proceedings of the </a:t>
            </a:r>
            <a:r>
              <a:rPr lang="en-US" sz="2200" i="1" dirty="0">
                <a:hlinkClick r:id="rId3"/>
              </a:rPr>
              <a:t>36th International Symposium on Computer Architecture</a:t>
            </a:r>
            <a:r>
              <a:rPr lang="en-US" sz="2200" i="1" dirty="0"/>
              <a:t> (</a:t>
            </a:r>
            <a:r>
              <a:rPr lang="en-US" sz="2200" b="1" i="1" dirty="0"/>
              <a:t>ISCA</a:t>
            </a:r>
            <a:r>
              <a:rPr lang="en-US" sz="2200" i="1" dirty="0"/>
              <a:t>)</a:t>
            </a:r>
            <a:r>
              <a:rPr lang="en-US" sz="2200" dirty="0"/>
              <a:t>, pages 2-13, Austin, TX, June 2009. </a:t>
            </a:r>
            <a:r>
              <a:rPr lang="en-US" sz="2200" dirty="0">
                <a:hlinkClick r:id="rId4"/>
              </a:rPr>
              <a:t>Slides (pdf)</a:t>
            </a:r>
            <a:endParaRPr lang="en-US" sz="2200"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3573016"/>
            <a:ext cx="9144000" cy="2857500"/>
          </a:xfrm>
          <a:prstGeom prst="rect">
            <a:avLst/>
          </a:prstGeom>
        </p:spPr>
      </p:pic>
    </p:spTree>
    <p:extLst>
      <p:ext uri="{BB962C8B-B14F-4D97-AF65-F5344CB8AC3E}">
        <p14:creationId xmlns:p14="http://schemas.microsoft.com/office/powerpoint/2010/main" val="2975997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PCM as Main Memory (II)</a:t>
            </a:r>
          </a:p>
        </p:txBody>
      </p:sp>
      <p:sp>
        <p:nvSpPr>
          <p:cNvPr id="3" name="Content Placeholder 2"/>
          <p:cNvSpPr>
            <a:spLocks noGrp="1"/>
          </p:cNvSpPr>
          <p:nvPr>
            <p:ph idx="1"/>
          </p:nvPr>
        </p:nvSpPr>
        <p:spPr/>
        <p:txBody>
          <a:bodyPr/>
          <a:lstStyle/>
          <a:p>
            <a:r>
              <a:rPr lang="en-US" sz="2100" dirty="0"/>
              <a:t>Benjamin C. Lee, Ping Zhou, Jun Yang, </a:t>
            </a:r>
            <a:r>
              <a:rPr lang="en-US" sz="2100" dirty="0" err="1"/>
              <a:t>Youtao</a:t>
            </a:r>
            <a:r>
              <a:rPr lang="en-US" sz="2100" dirty="0"/>
              <a:t> Zhang, Bo Zhao, </a:t>
            </a:r>
            <a:r>
              <a:rPr lang="en-US" sz="2100" dirty="0" err="1"/>
              <a:t>Engin</a:t>
            </a:r>
            <a:r>
              <a:rPr lang="en-US" sz="2100" dirty="0"/>
              <a:t> </a:t>
            </a:r>
            <a:r>
              <a:rPr lang="en-US" sz="2100" dirty="0" err="1"/>
              <a:t>Ipek</a:t>
            </a:r>
            <a:r>
              <a:rPr lang="en-US" sz="2100" dirty="0"/>
              <a:t>, Onur Mutlu, and Doug Burger,</a:t>
            </a:r>
            <a:br>
              <a:rPr lang="en-US" sz="2100" dirty="0"/>
            </a:br>
            <a:r>
              <a:rPr lang="en-US" sz="2100" b="1" dirty="0">
                <a:hlinkClick r:id="rId2"/>
              </a:rPr>
              <a:t>"Phase Change Technology and the Future of Main Memory"</a:t>
            </a:r>
            <a:br>
              <a:rPr lang="en-US" sz="2100" dirty="0"/>
            </a:br>
            <a:r>
              <a:rPr lang="en-US" sz="2100" i="1" dirty="0">
                <a:hlinkClick r:id="rId3"/>
              </a:rPr>
              <a:t>IEEE Micro</a:t>
            </a:r>
            <a:r>
              <a:rPr lang="en-US" sz="2100" i="1" dirty="0"/>
              <a:t>, Special Issue: Micro's Top Picks from 2009 Computer Architecture Conferences (</a:t>
            </a:r>
            <a:r>
              <a:rPr lang="en-US" sz="2100" b="1" i="1" dirty="0"/>
              <a:t>MICRO TOP PICKS</a:t>
            </a:r>
            <a:r>
              <a:rPr lang="en-US" sz="2100" i="1" dirty="0"/>
              <a:t>)</a:t>
            </a:r>
            <a:r>
              <a:rPr lang="en-US" sz="2100" dirty="0"/>
              <a:t>, Vol. 30, No. 1, pages 60-70, January/February 2010.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4"/>
          <a:stretch>
            <a:fillRect/>
          </a:stretch>
        </p:blipFill>
        <p:spPr>
          <a:xfrm>
            <a:off x="0" y="3875936"/>
            <a:ext cx="9144000" cy="1785312"/>
          </a:xfrm>
          <a:prstGeom prst="rect">
            <a:avLst/>
          </a:prstGeom>
        </p:spPr>
      </p:pic>
    </p:spTree>
    <p:extLst>
      <p:ext uri="{BB962C8B-B14F-4D97-AF65-F5344CB8AC3E}">
        <p14:creationId xmlns:p14="http://schemas.microsoft.com/office/powerpoint/2010/main" val="4058918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PCM as Main Memory (III)</a:t>
            </a:r>
          </a:p>
        </p:txBody>
      </p:sp>
      <p:sp>
        <p:nvSpPr>
          <p:cNvPr id="3" name="Content Placeholder 2"/>
          <p:cNvSpPr>
            <a:spLocks noGrp="1"/>
          </p:cNvSpPr>
          <p:nvPr>
            <p:ph idx="1"/>
          </p:nvPr>
        </p:nvSpPr>
        <p:spPr/>
        <p:txBody>
          <a:bodyPr/>
          <a:lstStyle/>
          <a:p>
            <a:r>
              <a:rPr lang="en-US" sz="2200" dirty="0" err="1"/>
              <a:t>HanBin</a:t>
            </a:r>
            <a:r>
              <a:rPr lang="en-US" sz="2200" dirty="0"/>
              <a:t> Yoon, Justin Meza, Naveen </a:t>
            </a:r>
            <a:r>
              <a:rPr lang="en-US" sz="2200" dirty="0" err="1"/>
              <a:t>Muralimanohar</a:t>
            </a:r>
            <a:r>
              <a:rPr lang="en-US" sz="2200" dirty="0"/>
              <a:t>, Norman P. </a:t>
            </a:r>
            <a:r>
              <a:rPr lang="en-US" sz="2200" dirty="0" err="1"/>
              <a:t>Jouppi</a:t>
            </a:r>
            <a:r>
              <a:rPr lang="en-US" sz="2200" dirty="0"/>
              <a:t>, and Onur Mutlu,</a:t>
            </a:r>
            <a:br>
              <a:rPr lang="en-US" sz="2200" dirty="0"/>
            </a:br>
            <a:r>
              <a:rPr lang="en-US" sz="2200" b="1" dirty="0">
                <a:hlinkClick r:id="rId2"/>
              </a:rPr>
              <a:t>"Efficient Data Mapping and Buffering Techniques for Multi-Level Cell Phase-Change Memories"</a:t>
            </a:r>
            <a:r>
              <a:rPr lang="en-US" sz="2200" dirty="0"/>
              <a:t> </a:t>
            </a:r>
            <a:br>
              <a:rPr lang="en-US" sz="2200" dirty="0"/>
            </a:br>
            <a:r>
              <a:rPr lang="en-US" sz="2200" i="1" dirty="0">
                <a:hlinkClick r:id="rId3"/>
              </a:rPr>
              <a:t>ACM Transactions on Architecture and Code Optimization</a:t>
            </a:r>
            <a:r>
              <a:rPr lang="en-US" sz="2200" i="1" dirty="0"/>
              <a:t> (</a:t>
            </a:r>
            <a:r>
              <a:rPr lang="en-US" sz="2200" b="1" i="1" dirty="0"/>
              <a:t>TACO</a:t>
            </a:r>
            <a:r>
              <a:rPr lang="en-US" sz="2200" i="1" dirty="0"/>
              <a:t>)</a:t>
            </a:r>
            <a:r>
              <a:rPr lang="en-US" sz="2200" dirty="0"/>
              <a:t>, Vol. 11, No. 4, December 2014. [</a:t>
            </a:r>
            <a:r>
              <a:rPr lang="en-US" sz="2200" dirty="0">
                <a:hlinkClick r:id="rId4"/>
              </a:rPr>
              <a:t>Slides (ppt)</a:t>
            </a:r>
            <a:r>
              <a:rPr lang="en-US" sz="2200" dirty="0"/>
              <a:t> </a:t>
            </a:r>
            <a:r>
              <a:rPr lang="en-US" sz="2200" dirty="0">
                <a:hlinkClick r:id="rId5"/>
              </a:rPr>
              <a:t>(pdf)</a:t>
            </a:r>
            <a:r>
              <a:rPr lang="en-US" sz="2200" dirty="0"/>
              <a:t>] </a:t>
            </a:r>
            <a:br>
              <a:rPr lang="en-US" sz="2200" dirty="0"/>
            </a:br>
            <a:r>
              <a:rPr lang="en-US" sz="2200" dirty="0"/>
              <a:t>Presented at the </a:t>
            </a:r>
            <a:r>
              <a:rPr lang="en-US" sz="2200" dirty="0">
                <a:hlinkClick r:id="rId6"/>
              </a:rPr>
              <a:t>10th HiPEAC Conference in 2015</a:t>
            </a:r>
            <a:r>
              <a:rPr lang="en-US" sz="2200" dirty="0"/>
              <a:t>. [</a:t>
            </a:r>
            <a:r>
              <a:rPr lang="en-US" sz="2200" dirty="0">
                <a:hlinkClick r:id="rId4"/>
              </a:rPr>
              <a:t>Slides (ppt)</a:t>
            </a:r>
            <a:r>
              <a:rPr lang="en-US" sz="2200" dirty="0"/>
              <a:t> </a:t>
            </a:r>
            <a:r>
              <a:rPr lang="en-US" sz="2200" dirty="0">
                <a:hlinkClick r:id="rId5"/>
              </a:rPr>
              <a:t>(pdf)</a:t>
            </a:r>
            <a:r>
              <a:rPr lang="en-US" sz="22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326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149080"/>
            <a:ext cx="9144000" cy="1941939"/>
          </a:xfrm>
          <a:prstGeom prst="rect">
            <a:avLst/>
          </a:prstGeom>
        </p:spPr>
      </p:pic>
    </p:spTree>
    <p:extLst>
      <p:ext uri="{BB962C8B-B14F-4D97-AF65-F5344CB8AC3E}">
        <p14:creationId xmlns:p14="http://schemas.microsoft.com/office/powerpoint/2010/main" val="1126873978"/>
      </p:ext>
    </p:extLst>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STT-MRAM as Main Memory</a:t>
            </a:r>
          </a:p>
        </p:txBody>
      </p:sp>
      <p:sp>
        <p:nvSpPr>
          <p:cNvPr id="3" name="Content Placeholder 2"/>
          <p:cNvSpPr>
            <a:spLocks noGrp="1"/>
          </p:cNvSpPr>
          <p:nvPr>
            <p:ph idx="1"/>
          </p:nvPr>
        </p:nvSpPr>
        <p:spPr>
          <a:xfrm>
            <a:off x="107505" y="1066800"/>
            <a:ext cx="5904656" cy="5386536"/>
          </a:xfrm>
        </p:spPr>
        <p:txBody>
          <a:bodyPr>
            <a:normAutofit fontScale="92500"/>
          </a:bodyPr>
          <a:lstStyle/>
          <a:p>
            <a:r>
              <a:rPr lang="en-US" dirty="0"/>
              <a:t>Magnetic Tunnel Junction (MTJ) device</a:t>
            </a:r>
          </a:p>
          <a:p>
            <a:pPr lvl="1"/>
            <a:r>
              <a:rPr lang="en-US" dirty="0"/>
              <a:t>Reference layer: Fixed magnetic orientation</a:t>
            </a:r>
          </a:p>
          <a:p>
            <a:pPr lvl="1"/>
            <a:r>
              <a:rPr lang="en-US" dirty="0"/>
              <a:t>Free layer: Parallel or anti-parallel</a:t>
            </a:r>
          </a:p>
          <a:p>
            <a:endParaRPr lang="en-US" sz="1700" dirty="0"/>
          </a:p>
          <a:p>
            <a:r>
              <a:rPr lang="en-US" dirty="0">
                <a:solidFill>
                  <a:srgbClr val="0000FF"/>
                </a:solidFill>
              </a:rPr>
              <a:t>Magnetic orientation of the free layer determines logical state of device</a:t>
            </a:r>
          </a:p>
          <a:p>
            <a:pPr lvl="1"/>
            <a:r>
              <a:rPr lang="en-US" dirty="0"/>
              <a:t>High vs. low resistance</a:t>
            </a:r>
          </a:p>
          <a:p>
            <a:endParaRPr lang="en-US" sz="1700" dirty="0"/>
          </a:p>
          <a:p>
            <a:r>
              <a:rPr lang="en-US" dirty="0"/>
              <a:t>Write: Push large current through MTJ to change orientation of free layer</a:t>
            </a:r>
          </a:p>
          <a:p>
            <a:r>
              <a:rPr lang="en-US" dirty="0"/>
              <a:t>Read: Sense current flow</a:t>
            </a:r>
          </a:p>
          <a:p>
            <a:endParaRPr lang="en-US" sz="1700" dirty="0"/>
          </a:p>
          <a:p>
            <a:endParaRPr lang="en-US" sz="1700" dirty="0"/>
          </a:p>
          <a:p>
            <a:r>
              <a:rPr lang="en-US" sz="1900" dirty="0" err="1"/>
              <a:t>Kultursay</a:t>
            </a:r>
            <a:r>
              <a:rPr lang="en-US" sz="1900" dirty="0"/>
              <a:t> et al., “</a:t>
            </a:r>
            <a:r>
              <a:rPr lang="en-US" sz="1900" dirty="0">
                <a:solidFill>
                  <a:srgbClr val="0000FF"/>
                </a:solidFill>
              </a:rPr>
              <a:t>Evaluating STT-RAM as an Energy-Efficient Main Memory Alternative</a:t>
            </a:r>
            <a:r>
              <a:rPr lang="en-US" sz="1900" dirty="0"/>
              <a:t>,” ISPASS 2013.</a:t>
            </a:r>
          </a:p>
        </p:txBody>
      </p:sp>
      <p:grpSp>
        <p:nvGrpSpPr>
          <p:cNvPr id="17" name="Group 16"/>
          <p:cNvGrpSpPr/>
          <p:nvPr/>
        </p:nvGrpSpPr>
        <p:grpSpPr>
          <a:xfrm>
            <a:off x="6519594" y="1264605"/>
            <a:ext cx="1841633" cy="2519065"/>
            <a:chOff x="7391400" y="3272135"/>
            <a:chExt cx="2679833" cy="3361730"/>
          </a:xfrm>
        </p:grpSpPr>
        <p:sp>
          <p:nvSpPr>
            <p:cNvPr id="4" name="Rectangle 3"/>
            <p:cNvSpPr/>
            <p:nvPr/>
          </p:nvSpPr>
          <p:spPr>
            <a:xfrm>
              <a:off x="7391400" y="3733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ahoma"/>
                  <a:ea typeface="+mn-ea"/>
                  <a:cs typeface="+mn-cs"/>
                </a:rPr>
                <a:t>Reference Layer</a:t>
              </a:r>
            </a:p>
          </p:txBody>
        </p:sp>
        <p:sp>
          <p:nvSpPr>
            <p:cNvPr id="5" name="Rectangle 4"/>
            <p:cNvSpPr/>
            <p:nvPr/>
          </p:nvSpPr>
          <p:spPr>
            <a:xfrm>
              <a:off x="7391400" y="4495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ahoma"/>
                  <a:ea typeface="+mn-ea"/>
                  <a:cs typeface="+mn-cs"/>
                </a:rPr>
                <a:t>Free Layer</a:t>
              </a:r>
            </a:p>
          </p:txBody>
        </p:sp>
        <p:sp>
          <p:nvSpPr>
            <p:cNvPr id="6" name="Rectangle 5"/>
            <p:cNvSpPr/>
            <p:nvPr/>
          </p:nvSpPr>
          <p:spPr>
            <a:xfrm>
              <a:off x="7391400" y="4114800"/>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rPr>
                <a:t>Barrier</a:t>
              </a:r>
            </a:p>
          </p:txBody>
        </p:sp>
        <p:sp>
          <p:nvSpPr>
            <p:cNvPr id="7" name="Right Arrow 6"/>
            <p:cNvSpPr/>
            <p:nvPr/>
          </p:nvSpPr>
          <p:spPr>
            <a:xfrm>
              <a:off x="9369552" y="3771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8" name="Right Arrow 7"/>
            <p:cNvSpPr/>
            <p:nvPr/>
          </p:nvSpPr>
          <p:spPr>
            <a:xfrm>
              <a:off x="9372600" y="4533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9" name="Rectangle 8"/>
            <p:cNvSpPr/>
            <p:nvPr/>
          </p:nvSpPr>
          <p:spPr>
            <a:xfrm>
              <a:off x="7404233" y="5490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ahoma"/>
                  <a:ea typeface="+mn-ea"/>
                  <a:cs typeface="+mn-cs"/>
                </a:rPr>
                <a:t>Reference Layer</a:t>
              </a:r>
            </a:p>
          </p:txBody>
        </p:sp>
        <p:sp>
          <p:nvSpPr>
            <p:cNvPr id="10" name="Rectangle 9"/>
            <p:cNvSpPr/>
            <p:nvPr/>
          </p:nvSpPr>
          <p:spPr>
            <a:xfrm>
              <a:off x="7404233" y="6252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ahoma"/>
                  <a:ea typeface="+mn-ea"/>
                  <a:cs typeface="+mn-cs"/>
                </a:rPr>
                <a:t>Free Layer</a:t>
              </a:r>
            </a:p>
          </p:txBody>
        </p:sp>
        <p:sp>
          <p:nvSpPr>
            <p:cNvPr id="11" name="Rectangle 10"/>
            <p:cNvSpPr/>
            <p:nvPr/>
          </p:nvSpPr>
          <p:spPr>
            <a:xfrm>
              <a:off x="7404233" y="5871865"/>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rPr>
                <a:t>Barrier</a:t>
              </a:r>
            </a:p>
          </p:txBody>
        </p:sp>
        <p:sp>
          <p:nvSpPr>
            <p:cNvPr id="12" name="Right Arrow 11"/>
            <p:cNvSpPr/>
            <p:nvPr/>
          </p:nvSpPr>
          <p:spPr>
            <a:xfrm>
              <a:off x="9372600" y="5528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13" name="Right Arrow 12"/>
            <p:cNvSpPr/>
            <p:nvPr/>
          </p:nvSpPr>
          <p:spPr>
            <a:xfrm rot="10800000">
              <a:off x="9372600" y="6290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14" name="TextBox 13"/>
            <p:cNvSpPr txBox="1"/>
            <p:nvPr/>
          </p:nvSpPr>
          <p:spPr>
            <a:xfrm>
              <a:off x="8077200" y="3272135"/>
              <a:ext cx="1185611" cy="4107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
                  <a:cs typeface="+mn-cs"/>
                </a:rPr>
                <a:t>Logical 0</a:t>
              </a:r>
            </a:p>
          </p:txBody>
        </p:sp>
        <p:sp>
          <p:nvSpPr>
            <p:cNvPr id="15" name="TextBox 14"/>
            <p:cNvSpPr txBox="1"/>
            <p:nvPr/>
          </p:nvSpPr>
          <p:spPr>
            <a:xfrm>
              <a:off x="8080249" y="5033665"/>
              <a:ext cx="1185611" cy="4107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
                  <a:cs typeface="+mn-cs"/>
                </a:rPr>
                <a:t>Logical 1</a:t>
              </a:r>
            </a:p>
          </p:txBody>
        </p:sp>
      </p:grpSp>
      <p:grpSp>
        <p:nvGrpSpPr>
          <p:cNvPr id="39" name="Group 38"/>
          <p:cNvGrpSpPr/>
          <p:nvPr/>
        </p:nvGrpSpPr>
        <p:grpSpPr>
          <a:xfrm>
            <a:off x="6066411" y="4334961"/>
            <a:ext cx="2919304" cy="1567247"/>
            <a:chOff x="2667000" y="2117229"/>
            <a:chExt cx="2919304" cy="1567247"/>
          </a:xfrm>
        </p:grpSpPr>
        <p:cxnSp>
          <p:nvCxnSpPr>
            <p:cNvPr id="18" name="Straight Connector 17"/>
            <p:cNvCxnSpPr/>
            <p:nvPr/>
          </p:nvCxnSpPr>
          <p:spPr>
            <a:xfrm>
              <a:off x="2895600" y="24384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8667" y="27445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8667" y="28207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25470" y="2820796"/>
              <a:ext cx="0" cy="1262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2864" y="2820796"/>
              <a:ext cx="0" cy="123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48001" y="2937478"/>
              <a:ext cx="377469" cy="794"/>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7807" y="2438400"/>
              <a:ext cx="0" cy="306196"/>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2864" y="2117229"/>
              <a:ext cx="10340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
                  <a:cs typeface="+mn-cs"/>
                </a:rPr>
                <a:t>Word Line</a:t>
              </a:r>
            </a:p>
          </p:txBody>
        </p:sp>
        <p:sp>
          <p:nvSpPr>
            <p:cNvPr id="26" name="TextBox 25"/>
            <p:cNvSpPr txBox="1"/>
            <p:nvPr/>
          </p:nvSpPr>
          <p:spPr>
            <a:xfrm>
              <a:off x="2667000" y="3345922"/>
              <a:ext cx="8018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
                  <a:cs typeface="+mn-cs"/>
                </a:rPr>
                <a:t>Bit Line</a:t>
              </a:r>
            </a:p>
          </p:txBody>
        </p:sp>
        <p:cxnSp>
          <p:nvCxnSpPr>
            <p:cNvPr id="27" name="Straight Connector 26"/>
            <p:cNvCxnSpPr/>
            <p:nvPr/>
          </p:nvCxnSpPr>
          <p:spPr>
            <a:xfrm>
              <a:off x="3792864" y="2938272"/>
              <a:ext cx="546557" cy="0"/>
            </a:xfrm>
            <a:prstGeom prst="line">
              <a:avLst/>
            </a:prstGeom>
            <a:ln w="19050">
              <a:solidFill>
                <a:schemeClr val="tx1"/>
              </a:solidFill>
              <a:head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65306" y="2944622"/>
              <a:ext cx="90287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
                  <a:cs typeface="+mn-cs"/>
                </a:rPr>
                <a:t>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
                  <a:cs typeface="+mn-cs"/>
                </a:rPr>
                <a:t>Transistor</a:t>
              </a:r>
            </a:p>
          </p:txBody>
        </p:sp>
        <p:sp>
          <p:nvSpPr>
            <p:cNvPr id="29" name="TextBox 28"/>
            <p:cNvSpPr txBox="1"/>
            <p:nvPr/>
          </p:nvSpPr>
          <p:spPr>
            <a:xfrm>
              <a:off x="4206794" y="2591498"/>
              <a:ext cx="47872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
                  <a:cs typeface="+mn-cs"/>
                </a:rPr>
                <a:t>MTJ</a:t>
              </a:r>
            </a:p>
          </p:txBody>
        </p:sp>
        <p:grpSp>
          <p:nvGrpSpPr>
            <p:cNvPr id="30" name="Group 29"/>
            <p:cNvGrpSpPr/>
            <p:nvPr/>
          </p:nvGrpSpPr>
          <p:grpSpPr>
            <a:xfrm>
              <a:off x="4336395" y="2823972"/>
              <a:ext cx="225574" cy="228600"/>
              <a:chOff x="844252" y="685800"/>
              <a:chExt cx="225574" cy="228600"/>
            </a:xfrm>
          </p:grpSpPr>
          <p:sp>
            <p:nvSpPr>
              <p:cNvPr id="31" name="Rectangle 30"/>
              <p:cNvSpPr/>
              <p:nvPr/>
            </p:nvSpPr>
            <p:spPr>
              <a:xfrm>
                <a:off x="8442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p:cNvSpPr/>
              <p:nvPr/>
            </p:nvSpPr>
            <p:spPr>
              <a:xfrm>
                <a:off x="917426" y="685800"/>
                <a:ext cx="73174"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Rectangle 32"/>
              <p:cNvSpPr/>
              <p:nvPr/>
            </p:nvSpPr>
            <p:spPr>
              <a:xfrm>
                <a:off x="9966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cxnSp>
          <p:nvCxnSpPr>
            <p:cNvPr id="34" name="Straight Connector 33"/>
            <p:cNvCxnSpPr/>
            <p:nvPr/>
          </p:nvCxnSpPr>
          <p:spPr>
            <a:xfrm flipH="1">
              <a:off x="4525382" y="2937478"/>
              <a:ext cx="530170" cy="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048000" y="2209800"/>
              <a:ext cx="2007552" cy="1181336"/>
              <a:chOff x="3048000" y="2101764"/>
              <a:chExt cx="2286002" cy="2470236"/>
            </a:xfrm>
          </p:grpSpPr>
          <p:cxnSp>
            <p:nvCxnSpPr>
              <p:cNvPr id="36" name="Straight Connector 35"/>
              <p:cNvCxnSpPr/>
              <p:nvPr/>
            </p:nvCxnSpPr>
            <p:spPr>
              <a:xfrm flipH="1">
                <a:off x="3048000" y="2133600"/>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334000" y="2101764"/>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524795" y="3323951"/>
              <a:ext cx="10615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
                  <a:cs typeface="+mn-cs"/>
                </a:rPr>
                <a:t>Sense Line</a:t>
              </a:r>
            </a:p>
          </p:txBody>
        </p:sp>
      </p:grpSp>
    </p:spTree>
    <p:extLst>
      <p:ext uri="{BB962C8B-B14F-4D97-AF65-F5344CB8AC3E}">
        <p14:creationId xmlns:p14="http://schemas.microsoft.com/office/powerpoint/2010/main" val="2707286438"/>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STT-MRAM: 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scaling (capacity and cost)</a:t>
            </a:r>
          </a:p>
          <a:p>
            <a:pPr lvl="1" eaLnBrk="1" hangingPunct="1"/>
            <a:r>
              <a:rPr lang="en-US" dirty="0">
                <a:solidFill>
                  <a:srgbClr val="008000"/>
                </a:solidFill>
                <a:latin typeface="Tahoma" charset="0"/>
                <a:ea typeface="ＭＳ Ｐゴシック" charset="0"/>
              </a:rPr>
              <a:t>Non volatile </a:t>
            </a:r>
            <a:r>
              <a:rPr lang="en-US" dirty="0">
                <a:solidFill>
                  <a:srgbClr val="008000"/>
                </a:solidFill>
                <a:latin typeface="Tahoma" charset="0"/>
                <a:ea typeface="ＭＳ Ｐゴシック" charset="0"/>
                <a:sym typeface="Wingdings"/>
              </a:rPr>
              <a:t> Persistent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write latency</a:t>
            </a:r>
          </a:p>
          <a:p>
            <a:pPr lvl="1" eaLnBrk="1" hangingPunct="1"/>
            <a:r>
              <a:rPr lang="en-US" dirty="0">
                <a:solidFill>
                  <a:srgbClr val="FF0000"/>
                </a:solidFill>
                <a:latin typeface="Tahoma" charset="0"/>
                <a:ea typeface="ＭＳ Ｐゴシック" charset="0"/>
              </a:rPr>
              <a:t>Higher write energy</a:t>
            </a:r>
          </a:p>
          <a:p>
            <a:pPr lvl="1" eaLnBrk="1" hangingPunct="1"/>
            <a:r>
              <a:rPr lang="en-US" dirty="0">
                <a:solidFill>
                  <a:srgbClr val="FF0000"/>
                </a:solidFill>
                <a:latin typeface="Tahoma" charset="0"/>
                <a:ea typeface="ＭＳ Ｐゴシック" charset="0"/>
              </a:rPr>
              <a:t>Poor density (currently)</a:t>
            </a:r>
          </a:p>
          <a:p>
            <a:pPr lvl="1" eaLnBrk="1" hangingPunct="1"/>
            <a:r>
              <a:rPr lang="en-US" dirty="0">
                <a:solidFill>
                  <a:srgbClr val="FF0000"/>
                </a:solidFill>
                <a:latin typeface="Tahoma" charset="0"/>
                <a:ea typeface="ＭＳ Ｐゴシック" charset="0"/>
              </a:rPr>
              <a:t>Reliability?</a:t>
            </a:r>
          </a:p>
          <a:p>
            <a:pPr lvl="1" eaLnBrk="1" hangingPunct="1"/>
            <a:endParaRPr lang="en-US" dirty="0">
              <a:solidFill>
                <a:srgbClr val="FF0000"/>
              </a:solidFill>
              <a:latin typeface="Tahoma" charset="0"/>
              <a:ea typeface="ＭＳ Ｐゴシック" charset="0"/>
            </a:endParaRPr>
          </a:p>
          <a:p>
            <a:pPr eaLnBrk="1" hangingPunct="1"/>
            <a:r>
              <a:rPr lang="en-US" dirty="0">
                <a:latin typeface="Tahoma" charset="0"/>
                <a:ea typeface="ＭＳ Ｐゴシック" charset="0"/>
              </a:rPr>
              <a:t>Another level of freedom</a:t>
            </a:r>
          </a:p>
          <a:p>
            <a:pPr lvl="1" eaLnBrk="1" hangingPunct="1"/>
            <a:r>
              <a:rPr lang="en-US" dirty="0">
                <a:solidFill>
                  <a:srgbClr val="FF0000"/>
                </a:solidFill>
                <a:latin typeface="Tahoma" charset="0"/>
                <a:ea typeface="ＭＳ Ｐゴシック" charset="0"/>
              </a:rPr>
              <a:t>Can trade off non-volatility for lower write latency/energy (by reducing the size of the MTJ)</a:t>
            </a:r>
          </a:p>
        </p:txBody>
      </p:sp>
      <p:sp>
        <p:nvSpPr>
          <p:cNvPr id="4813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4145D1-8D0C-954A-B9B2-B5A6EDB1613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589223674"/>
      </p:ext>
    </p:extLst>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Architected STT-MRAM as Main Memory</a:t>
            </a:r>
          </a:p>
        </p:txBody>
      </p:sp>
      <p:sp>
        <p:nvSpPr>
          <p:cNvPr id="3" name="Content Placeholder 2"/>
          <p:cNvSpPr>
            <a:spLocks noGrp="1"/>
          </p:cNvSpPr>
          <p:nvPr>
            <p:ph idx="1"/>
          </p:nvPr>
        </p:nvSpPr>
        <p:spPr/>
        <p:txBody>
          <a:bodyPr/>
          <a:lstStyle/>
          <a:p>
            <a:r>
              <a:rPr lang="en-US" dirty="0"/>
              <a:t>4-core, 4GB main memory, </a:t>
            </a:r>
            <a:r>
              <a:rPr lang="en-US" dirty="0" err="1"/>
              <a:t>multiprogrammed</a:t>
            </a:r>
            <a:r>
              <a:rPr lang="en-US" dirty="0"/>
              <a:t> workloads</a:t>
            </a:r>
          </a:p>
          <a:p>
            <a:r>
              <a:rPr lang="en-US" dirty="0">
                <a:solidFill>
                  <a:srgbClr val="0000FF"/>
                </a:solidFill>
              </a:rPr>
              <a:t>~6% performance loss, ~60% energy savings vs. DRAM</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graphicFrame>
        <p:nvGraphicFramePr>
          <p:cNvPr id="5" name="Chart 4"/>
          <p:cNvGraphicFramePr>
            <a:graphicFrameLocks/>
          </p:cNvGraphicFramePr>
          <p:nvPr>
            <p:extLst/>
          </p:nvPr>
        </p:nvGraphicFramePr>
        <p:xfrm>
          <a:off x="971600" y="1916832"/>
          <a:ext cx="5328592"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nvPr>
        </p:nvGraphicFramePr>
        <p:xfrm>
          <a:off x="899592" y="3861048"/>
          <a:ext cx="5472608" cy="229819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22598" y="6093296"/>
            <a:ext cx="912992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
                <a:cs typeface="+mn-cs"/>
              </a:rPr>
              <a:t>Kultursay</a:t>
            </a:r>
            <a:r>
              <a:rPr kumimoji="0" lang="en-US" sz="1600" b="0" i="0" u="none" strike="noStrike" kern="1200" cap="none" spc="0" normalizeH="0" baseline="0" noProof="0" dirty="0">
                <a:ln>
                  <a:noFill/>
                </a:ln>
                <a:solidFill>
                  <a:srgbClr val="000000"/>
                </a:solidFill>
                <a:effectLst/>
                <a:uLnTx/>
                <a:uFillTx/>
                <a:latin typeface="Tahoma"/>
                <a:ea typeface=""/>
                <a:cs typeface="+mn-cs"/>
              </a:rPr>
              <a:t>+, “</a:t>
            </a:r>
            <a:r>
              <a:rPr kumimoji="0" lang="en-US" sz="1600" b="0" i="0" u="none" strike="noStrike" kern="1200" cap="none" spc="0" normalizeH="0" baseline="0" noProof="0" dirty="0">
                <a:ln>
                  <a:noFill/>
                </a:ln>
                <a:solidFill>
                  <a:srgbClr val="0000FF"/>
                </a:solidFill>
                <a:effectLst/>
                <a:uLnTx/>
                <a:uFillTx/>
                <a:latin typeface="Tahoma"/>
                <a:ea typeface=""/>
                <a:cs typeface="+mn-cs"/>
              </a:rPr>
              <a:t>Evaluating STT-RAM as an Energy-Efficient Main Memory Alternative</a:t>
            </a:r>
            <a:r>
              <a:rPr kumimoji="0" lang="en-US" sz="1600" b="0" i="0" u="none" strike="noStrike" kern="1200" cap="none" spc="0" normalizeH="0" baseline="0" noProof="0" dirty="0">
                <a:ln>
                  <a:noFill/>
                </a:ln>
                <a:solidFill>
                  <a:srgbClr val="000000"/>
                </a:solidFill>
                <a:effectLst/>
                <a:uLnTx/>
                <a:uFillTx/>
                <a:latin typeface="Tahoma"/>
                <a:ea typeface=""/>
                <a:cs typeface="+mn-cs"/>
              </a:rPr>
              <a:t>,” ISPASS 2013.</a:t>
            </a:r>
          </a:p>
        </p:txBody>
      </p:sp>
    </p:spTree>
    <p:extLst>
      <p:ext uri="{BB962C8B-B14F-4D97-AF65-F5344CB8AC3E}">
        <p14:creationId xmlns:p14="http://schemas.microsoft.com/office/powerpoint/2010/main" val="104655264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33</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STT-MRAM as Main Memory</a:t>
            </a:r>
          </a:p>
        </p:txBody>
      </p:sp>
      <p:sp>
        <p:nvSpPr>
          <p:cNvPr id="3" name="Content Placeholder 2"/>
          <p:cNvSpPr>
            <a:spLocks noGrp="1"/>
          </p:cNvSpPr>
          <p:nvPr>
            <p:ph idx="1"/>
          </p:nvPr>
        </p:nvSpPr>
        <p:spPr/>
        <p:txBody>
          <a:bodyPr/>
          <a:lstStyle/>
          <a:p>
            <a:r>
              <a:rPr lang="en-US" dirty="0" err="1"/>
              <a:t>Emre</a:t>
            </a:r>
            <a:r>
              <a:rPr lang="en-US" dirty="0"/>
              <a:t> </a:t>
            </a:r>
            <a:r>
              <a:rPr lang="en-US" dirty="0" err="1"/>
              <a:t>Kultursay</a:t>
            </a:r>
            <a:r>
              <a:rPr lang="en-US" dirty="0"/>
              <a:t>, </a:t>
            </a:r>
            <a:r>
              <a:rPr lang="en-US" dirty="0" err="1"/>
              <a:t>Mahmut</a:t>
            </a:r>
            <a:r>
              <a:rPr lang="en-US" dirty="0"/>
              <a:t> </a:t>
            </a:r>
            <a:r>
              <a:rPr lang="en-US" dirty="0" err="1"/>
              <a:t>Kandemir</a:t>
            </a:r>
            <a:r>
              <a:rPr lang="en-US" dirty="0"/>
              <a:t>, </a:t>
            </a:r>
            <a:r>
              <a:rPr lang="en-US" dirty="0" err="1"/>
              <a:t>Anand</a:t>
            </a:r>
            <a:r>
              <a:rPr lang="en-US" dirty="0"/>
              <a:t> </a:t>
            </a:r>
            <a:r>
              <a:rPr lang="en-US" dirty="0" err="1"/>
              <a:t>Sivasubramaniam</a:t>
            </a:r>
            <a:r>
              <a:rPr lang="en-US" dirty="0"/>
              <a:t>, and Onur Mutlu</a:t>
            </a:r>
            <a:r>
              <a:rPr lang="en-US" u="sng" dirty="0"/>
              <a:t>,</a:t>
            </a:r>
            <a:br>
              <a:rPr lang="en-US" dirty="0"/>
            </a:br>
            <a:r>
              <a:rPr lang="en-US" b="1" dirty="0">
                <a:hlinkClick r:id="rId2"/>
              </a:rPr>
              <a:t>"Evaluating STT-RAM as an Energy-Efficient Main Memory Alternative"</a:t>
            </a:r>
            <a:r>
              <a:rPr lang="en-US" dirty="0"/>
              <a:t> </a:t>
            </a:r>
            <a:br>
              <a:rPr lang="en-US" dirty="0"/>
            </a:br>
            <a:r>
              <a:rPr lang="en-US" i="1" dirty="0"/>
              <a:t>Proceedings of the </a:t>
            </a:r>
            <a:r>
              <a:rPr lang="en-US" i="1" dirty="0">
                <a:hlinkClick r:id="rId3"/>
              </a:rPr>
              <a:t>2013 IEEE International Symposium on Performance Analysis of Systems and Software</a:t>
            </a:r>
            <a:r>
              <a:rPr lang="en-US" i="1" dirty="0"/>
              <a:t> (</a:t>
            </a:r>
            <a:r>
              <a:rPr lang="en-US" b="1" i="1" dirty="0"/>
              <a:t>ISPASS</a:t>
            </a:r>
            <a:r>
              <a:rPr lang="en-US" i="1" dirty="0"/>
              <a:t>)</a:t>
            </a:r>
            <a:r>
              <a:rPr lang="en-US" dirty="0"/>
              <a:t>, Austin, TX, April 2013. </a:t>
            </a:r>
            <a:r>
              <a:rPr lang="en-US" dirty="0">
                <a:hlinkClick r:id="rId4"/>
              </a:rPr>
              <a:t>Slides (pptx)</a:t>
            </a:r>
            <a:r>
              <a:rPr lang="en-US" dirty="0"/>
              <a:t> </a:t>
            </a:r>
            <a:r>
              <a:rPr lang="en-US" dirty="0">
                <a:hlinkClick r:id="rId5"/>
              </a:rPr>
              <a:t>(pdf)</a:t>
            </a: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6"/>
          <a:stretch>
            <a:fillRect/>
          </a:stretch>
        </p:blipFill>
        <p:spPr>
          <a:xfrm>
            <a:off x="0" y="4442268"/>
            <a:ext cx="9144000" cy="1939060"/>
          </a:xfrm>
          <a:prstGeom prst="rect">
            <a:avLst/>
          </a:prstGeom>
        </p:spPr>
      </p:pic>
    </p:spTree>
    <p:extLst>
      <p:ext uri="{BB962C8B-B14F-4D97-AF65-F5344CB8AC3E}">
        <p14:creationId xmlns:p14="http://schemas.microsoft.com/office/powerpoint/2010/main" val="2855415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400" dirty="0"/>
              <a:t>A More Viable Approach: Hybrid Memory Systems</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
                <a:cs typeface="+mn-cs"/>
              </a:rPr>
              <a:t>to achieve the best of multiple technologies</a:t>
            </a:r>
          </a:p>
        </p:txBody>
      </p:sp>
    </p:spTree>
    <p:extLst>
      <p:ext uri="{BB962C8B-B14F-4D97-AF65-F5344CB8AC3E}">
        <p14:creationId xmlns:p14="http://schemas.microsoft.com/office/powerpoint/2010/main" val="2713524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and Opportunity</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5000" dirty="0">
                <a:solidFill>
                  <a:srgbClr val="FF0000"/>
                </a:solidFill>
              </a:rPr>
              <a:t>Providing the Best of</a:t>
            </a:r>
          </a:p>
          <a:p>
            <a:pPr marL="0" indent="0" algn="ctr">
              <a:buNone/>
            </a:pPr>
            <a:r>
              <a:rPr lang="en-US" sz="5000" dirty="0">
                <a:solidFill>
                  <a:srgbClr val="FF0000"/>
                </a:solidFill>
              </a:rPr>
              <a:t>Multiple Metrics</a:t>
            </a:r>
          </a:p>
          <a:p>
            <a:pPr marL="0" indent="0" algn="ctr">
              <a:buNone/>
            </a:pPr>
            <a:r>
              <a:rPr lang="en-US" sz="5000" dirty="0"/>
              <a:t>with</a:t>
            </a:r>
          </a:p>
          <a:p>
            <a:pPr marL="0" indent="0" algn="ctr">
              <a:buNone/>
            </a:pPr>
            <a:r>
              <a:rPr lang="en-US" sz="5000" dirty="0">
                <a:solidFill>
                  <a:srgbClr val="0000FF"/>
                </a:solidFill>
              </a:rPr>
              <a:t>Multiple Memory Technologies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1526191418"/>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and Opportunity</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5" name="Content Placeholder 2"/>
          <p:cNvSpPr>
            <a:spLocks noGrp="1"/>
          </p:cNvSpPr>
          <p:nvPr>
            <p:ph idx="1"/>
          </p:nvPr>
        </p:nvSpPr>
        <p:spPr>
          <a:xfrm>
            <a:off x="251520" y="1844824"/>
            <a:ext cx="8352928" cy="2088232"/>
          </a:xfrm>
        </p:spPr>
        <p:txBody>
          <a:bodyPr/>
          <a:lstStyle/>
          <a:p>
            <a:pPr marL="0" indent="0" algn="ctr">
              <a:buNone/>
            </a:pPr>
            <a:r>
              <a:rPr lang="en-US" sz="5000" dirty="0">
                <a:solidFill>
                  <a:srgbClr val="FF0000"/>
                </a:solidFill>
              </a:rPr>
              <a:t>Heterogeneous,</a:t>
            </a:r>
          </a:p>
          <a:p>
            <a:pPr marL="0" indent="0" algn="ctr">
              <a:buNone/>
            </a:pPr>
            <a:r>
              <a:rPr lang="en-US" sz="5000" dirty="0">
                <a:solidFill>
                  <a:srgbClr val="FF0000"/>
                </a:solidFill>
              </a:rPr>
              <a:t>Configurable,</a:t>
            </a:r>
          </a:p>
          <a:p>
            <a:pPr marL="0" indent="0" algn="ctr">
              <a:buNone/>
            </a:pPr>
            <a:r>
              <a:rPr lang="en-US" sz="5000" dirty="0">
                <a:solidFill>
                  <a:srgbClr val="FF0000"/>
                </a:solidFill>
              </a:rPr>
              <a:t>Programmable </a:t>
            </a:r>
          </a:p>
          <a:p>
            <a:pPr marL="0" indent="0" algn="ctr">
              <a:buNone/>
            </a:pPr>
            <a:r>
              <a:rPr lang="en-US" sz="5000" dirty="0">
                <a:solidFill>
                  <a:srgbClr val="0000FF"/>
                </a:solidFill>
              </a:rPr>
              <a:t>Memory Systems</a:t>
            </a:r>
          </a:p>
        </p:txBody>
      </p:sp>
    </p:spTree>
    <p:extLst>
      <p:ext uri="{BB962C8B-B14F-4D97-AF65-F5344CB8AC3E}">
        <p14:creationId xmlns:p14="http://schemas.microsoft.com/office/powerpoint/2010/main" val="1161012984"/>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Memory Systems: Issues</a:t>
            </a:r>
          </a:p>
        </p:txBody>
      </p:sp>
      <p:sp>
        <p:nvSpPr>
          <p:cNvPr id="3" name="Content Placeholder 2"/>
          <p:cNvSpPr>
            <a:spLocks noGrp="1"/>
          </p:cNvSpPr>
          <p:nvPr>
            <p:ph idx="1"/>
          </p:nvPr>
        </p:nvSpPr>
        <p:spPr/>
        <p:txBody>
          <a:bodyPr/>
          <a:lstStyle/>
          <a:p>
            <a:r>
              <a:rPr lang="en-US" dirty="0"/>
              <a:t>Cache vs. Main Memory</a:t>
            </a:r>
          </a:p>
          <a:p>
            <a:endParaRPr lang="en-US" dirty="0"/>
          </a:p>
          <a:p>
            <a:r>
              <a:rPr lang="en-US" dirty="0"/>
              <a:t>Granularity of Data Move/Manage-</a:t>
            </a:r>
            <a:r>
              <a:rPr lang="en-US" dirty="0" err="1"/>
              <a:t>ment</a:t>
            </a:r>
            <a:r>
              <a:rPr lang="en-US" dirty="0"/>
              <a:t>: Fine or Coarse</a:t>
            </a:r>
          </a:p>
          <a:p>
            <a:endParaRPr lang="en-US" dirty="0"/>
          </a:p>
          <a:p>
            <a:r>
              <a:rPr lang="en-US" dirty="0"/>
              <a:t>Hardware vs. Software vs. HW/SW Cooperative </a:t>
            </a:r>
          </a:p>
          <a:p>
            <a:endParaRPr lang="en-US" dirty="0"/>
          </a:p>
          <a:p>
            <a:r>
              <a:rPr lang="en-US" dirty="0"/>
              <a:t>When to migrate data?</a:t>
            </a:r>
          </a:p>
          <a:p>
            <a:endParaRPr lang="en-US" dirty="0"/>
          </a:p>
          <a:p>
            <a:r>
              <a:rPr lang="en-US" dirty="0"/>
              <a:t>How to design a scalable and efficient large cache?</a:t>
            </a:r>
          </a:p>
          <a:p>
            <a:endParaRPr lang="en-US" dirty="0"/>
          </a:p>
          <a:p>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1228599748"/>
      </p:ext>
    </p:extLst>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Option: DRAM as a Cache for PCM</a:t>
            </a:r>
          </a:p>
        </p:txBody>
      </p:sp>
      <p:sp>
        <p:nvSpPr>
          <p:cNvPr id="3" name="Content Placeholder 2"/>
          <p:cNvSpPr>
            <a:spLocks noGrp="1"/>
          </p:cNvSpPr>
          <p:nvPr>
            <p:ph idx="1"/>
          </p:nvPr>
        </p:nvSpPr>
        <p:spPr/>
        <p:txBody>
          <a:bodyPr/>
          <a:lstStyle/>
          <a:p>
            <a:r>
              <a:rPr lang="en-US" dirty="0"/>
              <a:t>PCM is main memory; DRAM caches memory rows/blocks</a:t>
            </a:r>
          </a:p>
          <a:p>
            <a:pPr lvl="1"/>
            <a:r>
              <a:rPr lang="en-US" dirty="0"/>
              <a:t>Benefits: Reduced latency on DRAM cache hit; write filtering</a:t>
            </a:r>
          </a:p>
          <a:p>
            <a:r>
              <a:rPr lang="en-US" dirty="0"/>
              <a:t>Memory controller hardware manages the DRAM cache</a:t>
            </a:r>
          </a:p>
          <a:p>
            <a:pPr lvl="1"/>
            <a:r>
              <a:rPr lang="en-US" dirty="0"/>
              <a:t>Benefit: Eliminates system software overhead</a:t>
            </a:r>
          </a:p>
          <a:p>
            <a:endParaRPr lang="en-US" dirty="0"/>
          </a:p>
          <a:p>
            <a:r>
              <a:rPr lang="en-US" dirty="0"/>
              <a:t>Three issues:</a:t>
            </a:r>
          </a:p>
          <a:p>
            <a:pPr lvl="1"/>
            <a:r>
              <a:rPr lang="en-US" dirty="0"/>
              <a:t>What data should be placed in DRAM versus kept in PCM?</a:t>
            </a:r>
          </a:p>
          <a:p>
            <a:pPr lvl="1"/>
            <a:r>
              <a:rPr lang="en-US" dirty="0"/>
              <a:t>What is the granularity of data movement?</a:t>
            </a:r>
          </a:p>
          <a:p>
            <a:pPr lvl="1"/>
            <a:r>
              <a:rPr lang="en-US" dirty="0"/>
              <a:t>How to design a low-cost hardware-managed DRAM cache?</a:t>
            </a:r>
          </a:p>
          <a:p>
            <a:pPr lvl="1"/>
            <a:endParaRPr lang="en-US" dirty="0"/>
          </a:p>
          <a:p>
            <a:r>
              <a:rPr lang="en-US" dirty="0"/>
              <a:t>Two idea directions:</a:t>
            </a:r>
          </a:p>
          <a:p>
            <a:pPr lvl="1"/>
            <a:r>
              <a:rPr lang="en-US" dirty="0">
                <a:solidFill>
                  <a:srgbClr val="0000FF"/>
                </a:solidFill>
              </a:rPr>
              <a:t>Locality-aware data placement </a:t>
            </a:r>
            <a:r>
              <a:rPr lang="en-US" sz="1600" b="1" dirty="0">
                <a:solidFill>
                  <a:schemeClr val="tx2">
                    <a:lumMod val="75000"/>
                  </a:schemeClr>
                </a:solidFill>
              </a:rPr>
              <a:t>[Yoon+ , ICCD 2012]</a:t>
            </a:r>
          </a:p>
          <a:p>
            <a:pPr lvl="1"/>
            <a:r>
              <a:rPr lang="en-US" dirty="0">
                <a:solidFill>
                  <a:srgbClr val="0000FF"/>
                </a:solidFill>
              </a:rPr>
              <a:t>Cheap tag stores and dynamic granularity </a:t>
            </a:r>
            <a:r>
              <a:rPr lang="en-US" sz="1600" b="1" dirty="0">
                <a:solidFill>
                  <a:srgbClr val="004D26"/>
                </a:solidFill>
              </a:rPr>
              <a:t>[Meza+, IEEE CAL 2012]</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335</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3083842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flipV="1">
            <a:off x="2352982" y="2133600"/>
            <a:ext cx="0" cy="534748"/>
          </a:xfrm>
          <a:prstGeom prst="line">
            <a:avLst/>
          </a:prstGeom>
          <a:effectLst/>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p:txBody>
          <a:bodyPr/>
          <a:lstStyle/>
          <a:p>
            <a:r>
              <a:rPr lang="en-US" dirty="0"/>
              <a:t>Data Placement in Hybrid Memory</a:t>
            </a:r>
          </a:p>
        </p:txBody>
      </p:sp>
      <p:sp>
        <p:nvSpPr>
          <p:cNvPr id="3" name="Content Placeholder 2"/>
          <p:cNvSpPr>
            <a:spLocks noGrp="1"/>
          </p:cNvSpPr>
          <p:nvPr>
            <p:ph idx="1"/>
          </p:nvPr>
        </p:nvSpPr>
        <p:spPr>
          <a:xfrm>
            <a:off x="228600" y="5373216"/>
            <a:ext cx="8915400" cy="1310812"/>
          </a:xfrm>
        </p:spPr>
        <p:txBody>
          <a:bodyPr/>
          <a:lstStyle/>
          <a:p>
            <a:r>
              <a:rPr lang="en-US" sz="2000" dirty="0"/>
              <a:t>Memory A is fast, but small</a:t>
            </a:r>
          </a:p>
          <a:p>
            <a:r>
              <a:rPr lang="en-US" sz="2000" dirty="0"/>
              <a:t>Load should be balanced on both channels?</a:t>
            </a:r>
          </a:p>
          <a:p>
            <a:r>
              <a:rPr lang="en-US" sz="2000" dirty="0"/>
              <a:t>Page migrations have performance and energy overhead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cxnSp>
        <p:nvCxnSpPr>
          <p:cNvPr id="30" name="Straight Connector 29"/>
          <p:cNvCxnSpPr/>
          <p:nvPr/>
        </p:nvCxnSpPr>
        <p:spPr>
          <a:xfrm>
            <a:off x="4533503" y="1542340"/>
            <a:ext cx="0" cy="156551"/>
          </a:xfrm>
          <a:prstGeom prst="line">
            <a:avLst/>
          </a:prstGeom>
          <a:effectLst/>
        </p:spPr>
        <p:style>
          <a:lnRef idx="2">
            <a:schemeClr val="dk1"/>
          </a:lnRef>
          <a:fillRef idx="0">
            <a:schemeClr val="dk1"/>
          </a:fillRef>
          <a:effectRef idx="1">
            <a:schemeClr val="dk1"/>
          </a:effectRef>
          <a:fontRef idx="minor">
            <a:schemeClr val="tx1"/>
          </a:fontRef>
        </p:style>
      </p:cxnSp>
      <p:sp>
        <p:nvSpPr>
          <p:cNvPr id="31" name="Rectangle 30"/>
          <p:cNvSpPr/>
          <p:nvPr/>
        </p:nvSpPr>
        <p:spPr>
          <a:xfrm>
            <a:off x="557971" y="2590800"/>
            <a:ext cx="3480629" cy="1465207"/>
          </a:xfrm>
          <a:prstGeom prst="rect">
            <a:avLst/>
          </a:prstGeom>
          <a:solidFill>
            <a:schemeClr val="accent3">
              <a:lumMod val="95000"/>
            </a:schemeClr>
          </a:solidFill>
          <a:ln w="76200">
            <a:solidFill>
              <a:srgbClr val="00990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32" name="Rectangle 31"/>
          <p:cNvSpPr/>
          <p:nvPr/>
        </p:nvSpPr>
        <p:spPr>
          <a:xfrm>
            <a:off x="5157121" y="2590800"/>
            <a:ext cx="3316004" cy="1465207"/>
          </a:xfrm>
          <a:prstGeom prst="rect">
            <a:avLst/>
          </a:prstGeom>
          <a:solidFill>
            <a:schemeClr val="accent3">
              <a:lumMod val="95000"/>
            </a:schemeClr>
          </a:solidFill>
          <a:ln w="76200">
            <a:solidFill>
              <a:srgbClr val="99CC0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47" name="Straight Connector 46"/>
          <p:cNvCxnSpPr/>
          <p:nvPr/>
        </p:nvCxnSpPr>
        <p:spPr>
          <a:xfrm flipV="1">
            <a:off x="6815123" y="2057400"/>
            <a:ext cx="0" cy="534748"/>
          </a:xfrm>
          <a:prstGeom prst="line">
            <a:avLst/>
          </a:prstGeom>
          <a:effectLst/>
        </p:spPr>
        <p:style>
          <a:lnRef idx="2">
            <a:schemeClr val="dk1"/>
          </a:lnRef>
          <a:fillRef idx="0">
            <a:schemeClr val="dk1"/>
          </a:fillRef>
          <a:effectRef idx="1">
            <a:schemeClr val="dk1"/>
          </a:effectRef>
          <a:fontRef idx="minor">
            <a:schemeClr val="tx1"/>
          </a:fontRef>
        </p:style>
      </p:cxnSp>
      <p:sp>
        <p:nvSpPr>
          <p:cNvPr id="50" name="TextBox 49"/>
          <p:cNvSpPr txBox="1"/>
          <p:nvPr/>
        </p:nvSpPr>
        <p:spPr>
          <a:xfrm>
            <a:off x="783322" y="2133600"/>
            <a:ext cx="1569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
                <a:cs typeface="Times New Roman"/>
              </a:rPr>
              <a:t>Channel A</a:t>
            </a:r>
          </a:p>
        </p:txBody>
      </p:sp>
      <p:sp>
        <p:nvSpPr>
          <p:cNvPr id="51" name="TextBox 50"/>
          <p:cNvSpPr txBox="1"/>
          <p:nvPr/>
        </p:nvSpPr>
        <p:spPr>
          <a:xfrm>
            <a:off x="6796715" y="2138065"/>
            <a:ext cx="15786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
                <a:cs typeface="Times New Roman"/>
              </a:rPr>
              <a:t>Channel B</a:t>
            </a:r>
          </a:p>
        </p:txBody>
      </p:sp>
      <p:sp>
        <p:nvSpPr>
          <p:cNvPr id="52" name="TextBox 51"/>
          <p:cNvSpPr txBox="1"/>
          <p:nvPr/>
        </p:nvSpPr>
        <p:spPr>
          <a:xfrm>
            <a:off x="1548870" y="2891135"/>
            <a:ext cx="16541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
                <a:cs typeface="Times New Roman"/>
              </a:rPr>
              <a:t>Memory A</a:t>
            </a:r>
          </a:p>
        </p:txBody>
      </p:sp>
      <p:sp>
        <p:nvSpPr>
          <p:cNvPr id="53" name="TextBox 52"/>
          <p:cNvSpPr txBox="1"/>
          <p:nvPr/>
        </p:nvSpPr>
        <p:spPr>
          <a:xfrm>
            <a:off x="5995918" y="2971800"/>
            <a:ext cx="15947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
                <a:cs typeface="Times New Roman"/>
              </a:rPr>
              <a:t>Memory B</a:t>
            </a:r>
          </a:p>
        </p:txBody>
      </p:sp>
      <p:cxnSp>
        <p:nvCxnSpPr>
          <p:cNvPr id="54" name="Straight Connector 53"/>
          <p:cNvCxnSpPr/>
          <p:nvPr/>
        </p:nvCxnSpPr>
        <p:spPr>
          <a:xfrm flipH="1">
            <a:off x="2331503" y="2239264"/>
            <a:ext cx="4092" cy="0"/>
          </a:xfrm>
          <a:prstGeom prst="line">
            <a:avLst/>
          </a:prstGeom>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452525" y="3276600"/>
            <a:ext cx="17747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
                <a:cs typeface="Times New Roman"/>
              </a:rPr>
              <a:t>(</a:t>
            </a:r>
            <a:r>
              <a:rPr kumimoji="0" lang="en-US" sz="2400" b="0" i="0" u="none" strike="noStrike" kern="1200" cap="none" spc="0" normalizeH="0" baseline="0" noProof="0" dirty="0">
                <a:ln>
                  <a:noFill/>
                </a:ln>
                <a:solidFill>
                  <a:srgbClr val="35742A"/>
                </a:solidFill>
                <a:effectLst/>
                <a:uLnTx/>
                <a:uFillTx/>
                <a:latin typeface="Times New Roman"/>
                <a:ea typeface=""/>
                <a:cs typeface="Times New Roman"/>
              </a:rPr>
              <a:t>Fast</a:t>
            </a:r>
            <a:r>
              <a:rPr kumimoji="0" lang="en-US" sz="2400" b="0" i="0" u="none" strike="noStrike" kern="1200" cap="none" spc="0" normalizeH="0" baseline="0" noProof="0" dirty="0">
                <a:ln>
                  <a:noFill/>
                </a:ln>
                <a:solidFill>
                  <a:srgbClr val="000000"/>
                </a:solidFill>
                <a:effectLst/>
                <a:uLnTx/>
                <a:uFillTx/>
                <a:latin typeface="Times New Roman"/>
                <a:ea typeface=""/>
                <a:cs typeface="Times New Roman"/>
              </a:rPr>
              <a:t>, </a:t>
            </a:r>
            <a:r>
              <a:rPr kumimoji="0" lang="en-US" sz="2400" b="0" i="0" u="none" strike="noStrike" kern="1200" cap="none" spc="0" normalizeH="0" baseline="0" noProof="0" dirty="0">
                <a:ln>
                  <a:noFill/>
                </a:ln>
                <a:solidFill>
                  <a:srgbClr val="FF0000"/>
                </a:solidFill>
                <a:effectLst/>
                <a:uLnTx/>
                <a:uFillTx/>
                <a:latin typeface="Times New Roman"/>
                <a:ea typeface=""/>
                <a:cs typeface="Times New Roman"/>
              </a:rPr>
              <a:t>Small</a:t>
            </a:r>
            <a:r>
              <a:rPr kumimoji="0" lang="en-US" sz="2400" b="0" i="0" u="none" strike="noStrike" kern="1200" cap="none" spc="0" normalizeH="0" baseline="0" noProof="0" dirty="0">
                <a:ln>
                  <a:noFill/>
                </a:ln>
                <a:solidFill>
                  <a:srgbClr val="000000"/>
                </a:solidFill>
                <a:effectLst/>
                <a:uLnTx/>
                <a:uFillTx/>
                <a:latin typeface="Times New Roman"/>
                <a:ea typeface=""/>
                <a:cs typeface="Times New Roman"/>
              </a:rPr>
              <a:t>)</a:t>
            </a:r>
          </a:p>
        </p:txBody>
      </p:sp>
      <p:sp>
        <p:nvSpPr>
          <p:cNvPr id="62" name="TextBox 61"/>
          <p:cNvSpPr txBox="1"/>
          <p:nvPr/>
        </p:nvSpPr>
        <p:spPr>
          <a:xfrm>
            <a:off x="5867842" y="3276600"/>
            <a:ext cx="18884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
                <a:cs typeface="Times New Roman"/>
              </a:rPr>
              <a:t>(</a:t>
            </a:r>
            <a:r>
              <a:rPr kumimoji="0" lang="en-US" sz="2400" b="0" i="0" u="none" strike="noStrike" kern="1200" cap="none" spc="0" normalizeH="0" baseline="0" noProof="0" dirty="0">
                <a:ln>
                  <a:noFill/>
                </a:ln>
                <a:solidFill>
                  <a:srgbClr val="35742A"/>
                </a:solidFill>
                <a:effectLst/>
                <a:uLnTx/>
                <a:uFillTx/>
                <a:latin typeface="Times New Roman"/>
                <a:ea typeface=""/>
                <a:cs typeface="Times New Roman"/>
              </a:rPr>
              <a:t>Large</a:t>
            </a:r>
            <a:r>
              <a:rPr kumimoji="0" lang="en-US" sz="2400" b="0" i="0" u="none" strike="noStrike" kern="1200" cap="none" spc="0" normalizeH="0" baseline="0" noProof="0" dirty="0">
                <a:ln>
                  <a:noFill/>
                </a:ln>
                <a:solidFill>
                  <a:srgbClr val="000000"/>
                </a:solidFill>
                <a:effectLst/>
                <a:uLnTx/>
                <a:uFillTx/>
                <a:latin typeface="Times New Roman"/>
                <a:ea typeface=""/>
                <a:cs typeface="Times New Roman"/>
              </a:rPr>
              <a:t>, </a:t>
            </a:r>
            <a:r>
              <a:rPr kumimoji="0" lang="en-US" sz="2400" b="0" i="0" u="none" strike="noStrike" kern="1200" cap="none" spc="0" normalizeH="0" baseline="0" noProof="0" dirty="0">
                <a:ln>
                  <a:noFill/>
                </a:ln>
                <a:solidFill>
                  <a:srgbClr val="FF0000"/>
                </a:solidFill>
                <a:effectLst/>
                <a:uLnTx/>
                <a:uFillTx/>
                <a:latin typeface="Times New Roman"/>
                <a:ea typeface=""/>
                <a:cs typeface="Times New Roman"/>
              </a:rPr>
              <a:t>Slow</a:t>
            </a:r>
            <a:r>
              <a:rPr kumimoji="0" lang="en-US" sz="2400" b="0" i="0" u="none" strike="noStrike" kern="1200" cap="none" spc="0" normalizeH="0" baseline="0" noProof="0" dirty="0">
                <a:ln>
                  <a:noFill/>
                </a:ln>
                <a:solidFill>
                  <a:srgbClr val="000000"/>
                </a:solidFill>
                <a:effectLst/>
                <a:uLnTx/>
                <a:uFillTx/>
                <a:latin typeface="Times New Roman"/>
                <a:ea typeface=""/>
                <a:cs typeface="Times New Roman"/>
              </a:rPr>
              <a:t>)</a:t>
            </a:r>
          </a:p>
        </p:txBody>
      </p:sp>
      <p:sp>
        <p:nvSpPr>
          <p:cNvPr id="5" name="Rectangle 4"/>
          <p:cNvSpPr/>
          <p:nvPr/>
        </p:nvSpPr>
        <p:spPr>
          <a:xfrm>
            <a:off x="1398520" y="3733219"/>
            <a:ext cx="1828800" cy="301186"/>
          </a:xfrm>
          <a:prstGeom prst="rect">
            <a:avLst/>
          </a:prstGeom>
          <a:solidFill>
            <a:srgbClr val="0066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Page 1</a:t>
            </a:r>
          </a:p>
        </p:txBody>
      </p:sp>
      <p:sp>
        <p:nvSpPr>
          <p:cNvPr id="63" name="Rectangle 62"/>
          <p:cNvSpPr/>
          <p:nvPr/>
        </p:nvSpPr>
        <p:spPr>
          <a:xfrm>
            <a:off x="5927450" y="3733219"/>
            <a:ext cx="1828800" cy="301186"/>
          </a:xfrm>
          <a:prstGeom prst="rect">
            <a:avLst/>
          </a:prstGeom>
          <a:solidFill>
            <a:srgbClr val="0066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Page 2</a:t>
            </a:r>
          </a:p>
        </p:txBody>
      </p:sp>
      <p:sp>
        <p:nvSpPr>
          <p:cNvPr id="6" name="TextBox 5"/>
          <p:cNvSpPr txBox="1"/>
          <p:nvPr/>
        </p:nvSpPr>
        <p:spPr>
          <a:xfrm>
            <a:off x="5927450" y="2138065"/>
            <a:ext cx="9380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charset="0"/>
                <a:ea typeface="Times New Roman" charset="0"/>
                <a:cs typeface="Times New Roman" charset="0"/>
              </a:rPr>
              <a:t>IDLE</a:t>
            </a:r>
          </a:p>
        </p:txBody>
      </p:sp>
      <p:sp>
        <p:nvSpPr>
          <p:cNvPr id="7" name="Rectangle 6"/>
          <p:cNvSpPr/>
          <p:nvPr/>
        </p:nvSpPr>
        <p:spPr>
          <a:xfrm>
            <a:off x="0" y="4211506"/>
            <a:ext cx="9144000" cy="1157751"/>
          </a:xfrm>
          <a:prstGeom prst="rect">
            <a:avLst/>
          </a:prstGeom>
          <a:solidFill>
            <a:srgbClr val="0066CC"/>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ahoma"/>
                <a:ea typeface=""/>
                <a:cs typeface="+mn-cs"/>
              </a:rPr>
              <a:t>Which memory</a:t>
            </a:r>
            <a:r>
              <a:rPr kumimoji="0" lang="en-US" sz="2800" b="0" i="0" u="none" strike="noStrike" kern="1200" cap="none" spc="0" normalizeH="0" baseline="0" noProof="0" dirty="0">
                <a:ln>
                  <a:noFill/>
                </a:ln>
                <a:solidFill>
                  <a:srgbClr val="FFFFFF"/>
                </a:solidFill>
                <a:effectLst/>
                <a:uLnTx/>
                <a:uFillTx/>
                <a:latin typeface="Tahoma"/>
                <a:ea typeface=""/>
                <a:cs typeface="+mn-cs"/>
              </a:rPr>
              <a:t> do we place each page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ahoma"/>
                <a:ea typeface=""/>
                <a:cs typeface="+mn-cs"/>
              </a:rPr>
              <a:t>to </a:t>
            </a:r>
            <a:r>
              <a:rPr kumimoji="0" lang="en-US" sz="2800" b="1" i="0" u="none" strike="noStrike" kern="1200" cap="none" spc="0" normalizeH="0" baseline="0" noProof="0" dirty="0">
                <a:ln>
                  <a:noFill/>
                </a:ln>
                <a:solidFill>
                  <a:srgbClr val="FFFFFF"/>
                </a:solidFill>
                <a:effectLst/>
                <a:uLnTx/>
                <a:uFillTx/>
                <a:latin typeface="Tahoma"/>
                <a:ea typeface=""/>
                <a:cs typeface="+mn-cs"/>
              </a:rPr>
              <a:t>maximize system performance</a:t>
            </a:r>
            <a:r>
              <a:rPr kumimoji="0" lang="en-US" sz="2800" b="0" i="0" u="none" strike="noStrike" kern="1200" cap="none" spc="0" normalizeH="0" baseline="0" noProof="0" dirty="0">
                <a:ln>
                  <a:noFill/>
                </a:ln>
                <a:solidFill>
                  <a:srgbClr val="FFFFFF"/>
                </a:solidFill>
                <a:effectLst/>
                <a:uLnTx/>
                <a:uFillTx/>
                <a:latin typeface="Tahoma"/>
                <a:ea typeface=""/>
                <a:cs typeface="+mn-cs"/>
              </a:rPr>
              <a:t>?</a:t>
            </a:r>
          </a:p>
        </p:txBody>
      </p:sp>
      <p:sp>
        <p:nvSpPr>
          <p:cNvPr id="23" name="Rectangle 22"/>
          <p:cNvSpPr/>
          <p:nvPr/>
        </p:nvSpPr>
        <p:spPr>
          <a:xfrm>
            <a:off x="1748897" y="1078147"/>
            <a:ext cx="5569209" cy="434709"/>
          </a:xfrm>
          <a:prstGeom prst="rect">
            <a:avLst/>
          </a:prstGeom>
          <a:solidFill>
            <a:schemeClr val="tx1">
              <a:lumMod val="50000"/>
              <a:lumOff val="5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Cores/Caches</a:t>
            </a:r>
          </a:p>
        </p:txBody>
      </p:sp>
      <p:sp>
        <p:nvSpPr>
          <p:cNvPr id="24" name="Rectangle 23"/>
          <p:cNvSpPr/>
          <p:nvPr/>
        </p:nvSpPr>
        <p:spPr>
          <a:xfrm>
            <a:off x="1748896" y="1701255"/>
            <a:ext cx="5569209" cy="434709"/>
          </a:xfrm>
          <a:prstGeom prst="rect">
            <a:avLst/>
          </a:prstGeom>
          <a:solidFill>
            <a:srgbClr val="002060"/>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Memory Controllers</a:t>
            </a:r>
          </a:p>
        </p:txBody>
      </p:sp>
    </p:spTree>
    <p:extLst>
      <p:ext uri="{BB962C8B-B14F-4D97-AF65-F5344CB8AC3E}">
        <p14:creationId xmlns:p14="http://schemas.microsoft.com/office/powerpoint/2010/main" val="1244885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linds(horizont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104 4.81481E-6 C 0.03907 -0.12871 0.07952 -0.25579 -0.00364 -0.3088 C -0.0868 -0.36158 -0.41684 -0.34862 -0.5 -0.31875 C -0.58211 -0.28913 -0.49566 -0.19723 -0.49392 -0.16227 " pathEditMode="relative" rAng="0" ptsTypes="AAAA">
                                      <p:cBhvr>
                                        <p:cTn id="14" dur="2000" fill="hold"/>
                                        <p:tgtEl>
                                          <p:spTgt spid="63"/>
                                        </p:tgtEl>
                                        <p:attrNameLst>
                                          <p:attrName>ppt_x</p:attrName>
                                          <p:attrName>ppt_y</p:attrName>
                                        </p:attrNameLst>
                                      </p:cBhvr>
                                      <p:rCtr x="-24410" y="-17245"/>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3" grpId="0" animBg="1"/>
      <p:bldP spid="63" grpId="1" animBg="1"/>
      <p:bldP spid="6" grpId="0"/>
      <p:bldP spid="7"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Data Placement Between DRAM and PCM</a:t>
            </a:r>
          </a:p>
        </p:txBody>
      </p:sp>
      <p:sp>
        <p:nvSpPr>
          <p:cNvPr id="3" name="Content Placeholder 2"/>
          <p:cNvSpPr>
            <a:spLocks noGrp="1"/>
          </p:cNvSpPr>
          <p:nvPr>
            <p:ph idx="1"/>
          </p:nvPr>
        </p:nvSpPr>
        <p:spPr/>
        <p:txBody>
          <a:bodyPr/>
          <a:lstStyle/>
          <a:p>
            <a:r>
              <a:rPr lang="en-US" dirty="0"/>
              <a:t>Idea: Characterize data access patterns and guide data placement in hybrid memory</a:t>
            </a:r>
          </a:p>
          <a:p>
            <a:endParaRPr lang="en-US" dirty="0"/>
          </a:p>
          <a:p>
            <a:r>
              <a:rPr lang="en-US" dirty="0"/>
              <a:t>Streaming accesses: As fast in PCM as in DRAM</a:t>
            </a:r>
          </a:p>
          <a:p>
            <a:endParaRPr lang="en-US" dirty="0"/>
          </a:p>
          <a:p>
            <a:r>
              <a:rPr lang="en-US" dirty="0"/>
              <a:t>Random accesses: Much faster in DRAM</a:t>
            </a:r>
          </a:p>
          <a:p>
            <a:endParaRPr lang="en-US" dirty="0"/>
          </a:p>
          <a:p>
            <a:r>
              <a:rPr lang="en-US" dirty="0"/>
              <a:t>Idea: </a:t>
            </a:r>
            <a:r>
              <a:rPr lang="en-US" dirty="0">
                <a:solidFill>
                  <a:srgbClr val="FF0000"/>
                </a:solidFill>
              </a:rPr>
              <a:t>Place random access data with some reuse in DRAM; streaming data in PCM</a:t>
            </a:r>
          </a:p>
          <a:p>
            <a:endParaRPr lang="en-US" dirty="0"/>
          </a:p>
          <a:p>
            <a:r>
              <a:rPr lang="en-US" dirty="0"/>
              <a:t>Yoon+, “</a:t>
            </a:r>
            <a:r>
              <a:rPr lang="en-US" dirty="0">
                <a:solidFill>
                  <a:srgbClr val="0000FF"/>
                </a:solidFill>
              </a:rPr>
              <a:t>Row Buffer Locality-Aware Data Placement in Hybrid Memories</a:t>
            </a:r>
            <a:r>
              <a:rPr lang="en-US" dirty="0"/>
              <a:t>,” ICCD 2012 Best Paper Award.</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1389B1-16D0-EE4E-960B-3BEB333B27E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661689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Hybrid Memory Data Placement</a:t>
            </a:r>
          </a:p>
        </p:txBody>
      </p:sp>
      <p:sp>
        <p:nvSpPr>
          <p:cNvPr id="3" name="Content Placeholder 2"/>
          <p:cNvSpPr>
            <a:spLocks noGrp="1"/>
          </p:cNvSpPr>
          <p:nvPr>
            <p:ph idx="1"/>
          </p:nvPr>
        </p:nvSpPr>
        <p:spPr/>
        <p:txBody>
          <a:bodyPr/>
          <a:lstStyle/>
          <a:p>
            <a:r>
              <a:rPr lang="en-US" dirty="0" err="1"/>
              <a:t>HanBin</a:t>
            </a:r>
            <a:r>
              <a:rPr lang="en-US" dirty="0"/>
              <a:t> Yoon, Justin Meza, </a:t>
            </a:r>
            <a:r>
              <a:rPr lang="en-US" dirty="0" err="1"/>
              <a:t>Rachata</a:t>
            </a:r>
            <a:r>
              <a:rPr lang="en-US" dirty="0"/>
              <a:t> </a:t>
            </a:r>
            <a:r>
              <a:rPr lang="en-US" dirty="0" err="1"/>
              <a:t>Ausavarungnirun</a:t>
            </a:r>
            <a:r>
              <a:rPr lang="en-US" dirty="0"/>
              <a:t>, Rachael Harding, and Onur Mutlu,</a:t>
            </a:r>
            <a:br>
              <a:rPr lang="en-US" dirty="0"/>
            </a:br>
            <a:r>
              <a:rPr lang="en-US" b="1" dirty="0">
                <a:hlinkClick r:id="rId2"/>
              </a:rPr>
              <a:t>"Row Buffer Locality Aware Caching Policies for Hybrid Memories"</a:t>
            </a:r>
            <a:br>
              <a:rPr lang="en-US" dirty="0"/>
            </a:br>
            <a:r>
              <a:rPr lang="en-US" i="1" dirty="0"/>
              <a:t>Proceedings of the </a:t>
            </a:r>
            <a:r>
              <a:rPr lang="en-US" i="1" dirty="0">
                <a:hlinkClick r:id="rId3"/>
              </a:rPr>
              <a:t>30th IEEE International Conference on Computer Design</a:t>
            </a:r>
            <a:r>
              <a:rPr lang="en-US" i="1" dirty="0"/>
              <a:t> (</a:t>
            </a:r>
            <a:r>
              <a:rPr lang="en-US" b="1" i="1" dirty="0"/>
              <a:t>ICCD</a:t>
            </a:r>
            <a:r>
              <a:rPr lang="en-US" i="1" dirty="0"/>
              <a:t>)</a:t>
            </a:r>
            <a:r>
              <a:rPr lang="en-US" dirty="0"/>
              <a:t>, Montreal, Quebec, Canada, September 2012. </a:t>
            </a:r>
            <a:r>
              <a:rPr lang="en-US" dirty="0">
                <a:hlinkClick r:id="rId4"/>
              </a:rPr>
              <a:t>Slides (pptx)</a:t>
            </a:r>
            <a:r>
              <a:rPr lang="en-US" dirty="0"/>
              <a:t> </a:t>
            </a:r>
            <a:r>
              <a:rPr lang="en-US" dirty="0">
                <a:hlinkClick r:id="rId5"/>
              </a:rPr>
              <a:t>(pdf)</a:t>
            </a: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6"/>
          <a:stretch>
            <a:fillRect/>
          </a:stretch>
        </p:blipFill>
        <p:spPr>
          <a:xfrm>
            <a:off x="0" y="4533758"/>
            <a:ext cx="9144000" cy="1919578"/>
          </a:xfrm>
          <a:prstGeom prst="rect">
            <a:avLst/>
          </a:prstGeom>
        </p:spPr>
      </p:pic>
    </p:spTree>
    <p:extLst>
      <p:ext uri="{BB962C8B-B14F-4D97-AF65-F5344CB8AC3E}">
        <p14:creationId xmlns:p14="http://schemas.microsoft.com/office/powerpoint/2010/main" val="3863422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Utility-Based Hybrid Memory Management</a:t>
            </a:r>
          </a:p>
        </p:txBody>
      </p:sp>
      <p:sp>
        <p:nvSpPr>
          <p:cNvPr id="3" name="Content Placeholder 2"/>
          <p:cNvSpPr>
            <a:spLocks noGrp="1"/>
          </p:cNvSpPr>
          <p:nvPr>
            <p:ph idx="1"/>
          </p:nvPr>
        </p:nvSpPr>
        <p:spPr/>
        <p:txBody>
          <a:bodyPr/>
          <a:lstStyle/>
          <a:p>
            <a:r>
              <a:rPr lang="en-US" sz="2300" dirty="0"/>
              <a:t>Yang Li, Saugata Ghose, </a:t>
            </a:r>
            <a:r>
              <a:rPr lang="en-US" sz="2300" dirty="0" err="1"/>
              <a:t>Jongmoo</a:t>
            </a:r>
            <a:r>
              <a:rPr lang="en-US" sz="2300" dirty="0"/>
              <a:t> Choi, </a:t>
            </a:r>
            <a:r>
              <a:rPr lang="en-US" sz="2300" dirty="0" err="1"/>
              <a:t>Jin</a:t>
            </a:r>
            <a:r>
              <a:rPr lang="en-US" sz="2300" dirty="0"/>
              <a:t> Sun, Hui Wang, and Onur Mutlu,</a:t>
            </a:r>
            <a:br>
              <a:rPr lang="en-US" sz="2300" dirty="0"/>
            </a:br>
            <a:r>
              <a:rPr lang="en-US" sz="2300" b="1" dirty="0">
                <a:hlinkClick r:id="rId2"/>
              </a:rPr>
              <a:t>"Utility-Based Hybrid Memory Management"</a:t>
            </a:r>
            <a:br>
              <a:rPr lang="en-US" sz="2300" dirty="0"/>
            </a:br>
            <a:r>
              <a:rPr lang="en-US" sz="2300" i="1" dirty="0"/>
              <a:t>Proceedings of the </a:t>
            </a:r>
            <a:r>
              <a:rPr lang="en-US" sz="2300" i="1" dirty="0">
                <a:hlinkClick r:id="rId3"/>
              </a:rPr>
              <a:t>19th IEEE Cluster Conference</a:t>
            </a:r>
            <a:r>
              <a:rPr lang="en-US" sz="2300" i="1" dirty="0"/>
              <a:t> (</a:t>
            </a:r>
            <a:r>
              <a:rPr lang="en-US" sz="2300" b="1" i="1" dirty="0"/>
              <a:t>CLUSTER</a:t>
            </a:r>
            <a:r>
              <a:rPr lang="en-US" sz="2300" i="1" dirty="0"/>
              <a:t>)</a:t>
            </a:r>
            <a:r>
              <a:rPr lang="en-US" sz="2300" dirty="0"/>
              <a:t>, Honolulu, Hawaii, USA, September 2017. </a:t>
            </a:r>
            <a:br>
              <a:rPr lang="en-US" sz="2300" dirty="0"/>
            </a:br>
            <a:r>
              <a:rPr lang="en-US" sz="2300" dirty="0"/>
              <a:t>[</a:t>
            </a:r>
            <a:r>
              <a:rPr lang="en-US" sz="2300" dirty="0">
                <a:hlinkClick r:id="rId4"/>
              </a:rPr>
              <a:t>Slides (pptx)</a:t>
            </a:r>
            <a:r>
              <a:rPr lang="en-US" sz="2300" dirty="0"/>
              <a:t> </a:t>
            </a:r>
            <a:r>
              <a:rPr lang="en-US" sz="2300" dirty="0">
                <a:hlinkClick r:id="rId5"/>
              </a:rPr>
              <a:t>(pdf)</a:t>
            </a:r>
            <a:r>
              <a:rPr lang="en-US" sz="2300" dirty="0"/>
              <a:t>]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6"/>
          <a:stretch>
            <a:fillRect/>
          </a:stretch>
        </p:blipFill>
        <p:spPr>
          <a:xfrm>
            <a:off x="0" y="4437112"/>
            <a:ext cx="9144000" cy="1513211"/>
          </a:xfrm>
          <a:prstGeom prst="rect">
            <a:avLst/>
          </a:prstGeom>
        </p:spPr>
      </p:pic>
    </p:spTree>
    <p:extLst>
      <p:ext uri="{BB962C8B-B14F-4D97-AF65-F5344CB8AC3E}">
        <p14:creationId xmlns:p14="http://schemas.microsoft.com/office/powerpoint/2010/main" val="76033944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34</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Large DRAM Cache Design</a:t>
            </a:r>
          </a:p>
        </p:txBody>
      </p:sp>
      <p:sp>
        <p:nvSpPr>
          <p:cNvPr id="3" name="Content Placeholder 2"/>
          <p:cNvSpPr>
            <a:spLocks noGrp="1"/>
          </p:cNvSpPr>
          <p:nvPr>
            <p:ph idx="1"/>
          </p:nvPr>
        </p:nvSpPr>
        <p:spPr>
          <a:xfrm>
            <a:off x="228600" y="1196752"/>
            <a:ext cx="8610600" cy="5051648"/>
          </a:xfrm>
        </p:spPr>
        <p:txBody>
          <a:bodyPr/>
          <a:lstStyle/>
          <a:p>
            <a:r>
              <a:rPr lang="en-US" dirty="0"/>
              <a:t>Justin Meza, </a:t>
            </a:r>
            <a:r>
              <a:rPr lang="en-US" dirty="0" err="1"/>
              <a:t>Jichuan</a:t>
            </a:r>
            <a:r>
              <a:rPr lang="en-US" dirty="0"/>
              <a:t> Chang, </a:t>
            </a:r>
            <a:r>
              <a:rPr lang="en-US" dirty="0" err="1"/>
              <a:t>HanBin</a:t>
            </a:r>
            <a:r>
              <a:rPr lang="en-US" dirty="0"/>
              <a:t> Yoon, Onur Mutlu, and </a:t>
            </a:r>
            <a:r>
              <a:rPr lang="en-US" dirty="0" err="1"/>
              <a:t>Parthasarathy</a:t>
            </a:r>
            <a:r>
              <a:rPr lang="en-US" dirty="0"/>
              <a:t> Ranganathan, </a:t>
            </a:r>
            <a:br>
              <a:rPr lang="en-US" dirty="0"/>
            </a:br>
            <a:r>
              <a:rPr lang="en-US" b="1" dirty="0">
                <a:hlinkClick r:id="rId2"/>
              </a:rPr>
              <a:t>"Enabling Efficient and Scalable Hybrid Memories Using Fine-Granularity DRAM Cache Management"</a:t>
            </a:r>
            <a:br>
              <a:rPr lang="en-US" dirty="0"/>
            </a:br>
            <a:r>
              <a:rPr lang="en-US" i="1" dirty="0">
                <a:hlinkClick r:id="rId3"/>
              </a:rPr>
              <a:t>IEEE Computer Architecture Letters</a:t>
            </a:r>
            <a:r>
              <a:rPr lang="en-US" i="1" dirty="0"/>
              <a:t> (</a:t>
            </a:r>
            <a:r>
              <a:rPr lang="en-US" b="1" i="1" dirty="0"/>
              <a:t>CAL</a:t>
            </a:r>
            <a:r>
              <a:rPr lang="en-US" i="1" dirty="0"/>
              <a:t>)</a:t>
            </a:r>
            <a:r>
              <a:rPr lang="en-US" dirty="0"/>
              <a:t>, February 2012. </a:t>
            </a:r>
          </a:p>
          <a:p>
            <a:endParaRPr lang="en-US" u="sng" dirty="0"/>
          </a:p>
          <a:p>
            <a:endParaRPr lang="en-US"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4"/>
          <a:stretch>
            <a:fillRect/>
          </a:stretch>
        </p:blipFill>
        <p:spPr>
          <a:xfrm>
            <a:off x="0" y="4143065"/>
            <a:ext cx="9144000" cy="1734207"/>
          </a:xfrm>
          <a:prstGeom prst="rect">
            <a:avLst/>
          </a:prstGeom>
        </p:spPr>
      </p:pic>
    </p:spTree>
    <p:extLst>
      <p:ext uri="{BB962C8B-B14F-4D97-AF65-F5344CB8AC3E}">
        <p14:creationId xmlns:p14="http://schemas.microsoft.com/office/powerpoint/2010/main" val="411988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HW/SW Cooperative DRAM Cache Design</a:t>
            </a:r>
          </a:p>
        </p:txBody>
      </p:sp>
      <p:sp>
        <p:nvSpPr>
          <p:cNvPr id="3" name="Content Placeholder 2"/>
          <p:cNvSpPr>
            <a:spLocks noGrp="1"/>
          </p:cNvSpPr>
          <p:nvPr>
            <p:ph idx="1"/>
          </p:nvPr>
        </p:nvSpPr>
        <p:spPr/>
        <p:txBody>
          <a:bodyPr/>
          <a:lstStyle/>
          <a:p>
            <a:r>
              <a:rPr lang="en-US" sz="2300" dirty="0" err="1"/>
              <a:t>Xiangyao</a:t>
            </a:r>
            <a:r>
              <a:rPr lang="en-US" sz="2300" dirty="0"/>
              <a:t> Yu, Christopher J. Hughes, </a:t>
            </a:r>
            <a:r>
              <a:rPr lang="en-US" sz="2300" dirty="0" err="1"/>
              <a:t>Nadathur</a:t>
            </a:r>
            <a:r>
              <a:rPr lang="en-US" sz="2300" dirty="0"/>
              <a:t> Satish, Onur Mutlu, and Srinivas </a:t>
            </a:r>
            <a:r>
              <a:rPr lang="en-US" sz="2300" dirty="0" err="1"/>
              <a:t>Devadas</a:t>
            </a:r>
            <a:r>
              <a:rPr lang="en-US" sz="2300" dirty="0"/>
              <a:t>,</a:t>
            </a:r>
            <a:br>
              <a:rPr lang="en-US" sz="2300" dirty="0"/>
            </a:br>
            <a:r>
              <a:rPr lang="en-US" sz="2300" b="1" dirty="0">
                <a:hlinkClick r:id="rId2"/>
              </a:rPr>
              <a:t>"Banshee: Bandwidth-Efficient DRAM Caching via Software/Hardware Cooperation"</a:t>
            </a:r>
            <a:br>
              <a:rPr lang="en-US" sz="2300" dirty="0"/>
            </a:br>
            <a:r>
              <a:rPr lang="en-US" sz="2300" i="1" dirty="0"/>
              <a:t>Proceedings of the </a:t>
            </a:r>
            <a:r>
              <a:rPr lang="en-US" sz="2300" i="1" dirty="0">
                <a:hlinkClick r:id="rId3"/>
              </a:rPr>
              <a:t>50th International Symposium on Microarchitecture</a:t>
            </a:r>
            <a:r>
              <a:rPr lang="en-US" sz="2300" i="1" dirty="0"/>
              <a:t> (</a:t>
            </a:r>
            <a:r>
              <a:rPr lang="en-US" sz="2300" b="1" i="1" dirty="0"/>
              <a:t>MICRO</a:t>
            </a:r>
            <a:r>
              <a:rPr lang="en-US" sz="2300" i="1" dirty="0"/>
              <a:t>)</a:t>
            </a:r>
            <a:r>
              <a:rPr lang="en-US" sz="2300" dirty="0"/>
              <a:t>, Boston, MA, USA, October 2017.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4"/>
          <a:stretch>
            <a:fillRect/>
          </a:stretch>
        </p:blipFill>
        <p:spPr>
          <a:xfrm>
            <a:off x="0" y="3933056"/>
            <a:ext cx="9144000" cy="1630723"/>
          </a:xfrm>
          <a:prstGeom prst="rect">
            <a:avLst/>
          </a:prstGeom>
        </p:spPr>
      </p:pic>
    </p:spTree>
    <p:extLst>
      <p:ext uri="{BB962C8B-B14F-4D97-AF65-F5344CB8AC3E}">
        <p14:creationId xmlns:p14="http://schemas.microsoft.com/office/powerpoint/2010/main" val="170997216"/>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Other Opportunities with Emerging Technologies</a:t>
            </a:r>
          </a:p>
        </p:txBody>
      </p:sp>
      <p:sp>
        <p:nvSpPr>
          <p:cNvPr id="3" name="Content Placeholder 2"/>
          <p:cNvSpPr>
            <a:spLocks noGrp="1"/>
          </p:cNvSpPr>
          <p:nvPr>
            <p:ph idx="1"/>
          </p:nvPr>
        </p:nvSpPr>
        <p:spPr/>
        <p:txBody>
          <a:bodyPr/>
          <a:lstStyle/>
          <a:p>
            <a:r>
              <a:rPr lang="en-US" dirty="0">
                <a:solidFill>
                  <a:srgbClr val="0000FF"/>
                </a:solidFill>
              </a:rPr>
              <a:t>Merging of memory and storage</a:t>
            </a:r>
          </a:p>
          <a:p>
            <a:pPr lvl="1"/>
            <a:r>
              <a:rPr lang="en-US" dirty="0"/>
              <a:t>e.g., a single interface to manage all data</a:t>
            </a:r>
          </a:p>
          <a:p>
            <a:endParaRPr lang="en-US" dirty="0"/>
          </a:p>
          <a:p>
            <a:r>
              <a:rPr lang="en-US" dirty="0">
                <a:solidFill>
                  <a:srgbClr val="0000FF"/>
                </a:solidFill>
              </a:rPr>
              <a:t>New applications</a:t>
            </a:r>
          </a:p>
          <a:p>
            <a:pPr lvl="1"/>
            <a:r>
              <a:rPr lang="en-US" dirty="0"/>
              <a:t>e.g., ultra-fast checkpoint and restore</a:t>
            </a:r>
          </a:p>
          <a:p>
            <a:pPr lvl="1"/>
            <a:endParaRPr lang="en-US" dirty="0"/>
          </a:p>
          <a:p>
            <a:r>
              <a:rPr lang="en-US" dirty="0">
                <a:solidFill>
                  <a:srgbClr val="0000FF"/>
                </a:solidFill>
              </a:rPr>
              <a:t>More robust system design</a:t>
            </a:r>
          </a:p>
          <a:p>
            <a:pPr lvl="1"/>
            <a:r>
              <a:rPr lang="en-US" dirty="0"/>
              <a:t>e.g., reducing data loss</a:t>
            </a:r>
          </a:p>
          <a:p>
            <a:endParaRPr lang="en-US" dirty="0"/>
          </a:p>
          <a:p>
            <a:r>
              <a:rPr lang="en-US" dirty="0">
                <a:solidFill>
                  <a:srgbClr val="0000FF"/>
                </a:solidFill>
              </a:rPr>
              <a:t>Processing tightly-coupled with memory</a:t>
            </a:r>
          </a:p>
          <a:p>
            <a:pPr lvl="1"/>
            <a:r>
              <a:rPr lang="en-US" dirty="0"/>
              <a:t>e.g., enabling efficient search and filtering</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p:cNvSpPr/>
          <p:nvPr/>
        </p:nvSpPr>
        <p:spPr>
          <a:xfrm>
            <a:off x="539552" y="1340768"/>
            <a:ext cx="4608512" cy="504056"/>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4491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871538"/>
            <a:ext cx="9144000" cy="4538662"/>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2482" name="Title 1"/>
          <p:cNvSpPr>
            <a:spLocks noGrp="1"/>
          </p:cNvSpPr>
          <p:nvPr>
            <p:ph type="title"/>
          </p:nvPr>
        </p:nvSpPr>
        <p:spPr>
          <a:xfrm>
            <a:off x="228600" y="-155575"/>
            <a:ext cx="9144000" cy="1143000"/>
          </a:xfrm>
        </p:spPr>
        <p:txBody>
          <a:bodyPr/>
          <a:lstStyle/>
          <a:p>
            <a:r>
              <a:rPr lang="en-US" b="1">
                <a:latin typeface="Calibri" charset="0"/>
                <a:cs typeface="Charter Black" charset="0"/>
              </a:rPr>
              <a:t>TWO-LEVEL STORAGE MODEL</a:t>
            </a:r>
          </a:p>
        </p:txBody>
      </p:sp>
      <p:sp>
        <p:nvSpPr>
          <p:cNvPr id="18" name="Rectangle 17"/>
          <p:cNvSpPr/>
          <p:nvPr/>
        </p:nvSpPr>
        <p:spPr>
          <a:xfrm>
            <a:off x="733425" y="871538"/>
            <a:ext cx="3124200" cy="43862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8" name="Rectangle 37"/>
          <p:cNvSpPr/>
          <p:nvPr/>
        </p:nvSpPr>
        <p:spPr>
          <a:xfrm>
            <a:off x="0" y="2138363"/>
            <a:ext cx="9144000" cy="1366837"/>
          </a:xfrm>
          <a:prstGeom prst="rect">
            <a:avLst/>
          </a:prstGeom>
          <a:solidFill>
            <a:srgbClr val="D996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p:cNvSpPr/>
          <p:nvPr/>
        </p:nvSpPr>
        <p:spPr>
          <a:xfrm>
            <a:off x="0" y="3657600"/>
            <a:ext cx="9144000" cy="1366838"/>
          </a:xfrm>
          <a:prstGeom prst="rect">
            <a:avLst/>
          </a:prstGeom>
          <a:solidFill>
            <a:srgbClr val="D996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24342616_s.jp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47612" y="2137766"/>
            <a:ext cx="2314788" cy="1543192"/>
          </a:xfrm>
          <a:prstGeom prst="rect">
            <a:avLst/>
          </a:prstGeom>
        </p:spPr>
      </p:pic>
      <p:pic>
        <p:nvPicPr>
          <p:cNvPr id="53248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3313" y="3890963"/>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365612" y="960438"/>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2841625" y="1911350"/>
            <a:ext cx="0" cy="593725"/>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2841625" y="3276600"/>
            <a:ext cx="0" cy="593725"/>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885613" y="1066800"/>
            <a:ext cx="841248" cy="762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CPU</a:t>
            </a:r>
          </a:p>
        </p:txBody>
      </p:sp>
      <p:sp>
        <p:nvSpPr>
          <p:cNvPr id="34" name="Rounded Rectangle 33"/>
          <p:cNvSpPr/>
          <p:nvPr/>
        </p:nvSpPr>
        <p:spPr>
          <a:xfrm>
            <a:off x="885610" y="2133600"/>
            <a:ext cx="841248" cy="1389888"/>
          </a:xfrm>
          <a:prstGeom prst="round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MEMORY</a:t>
            </a:r>
          </a:p>
        </p:txBody>
      </p:sp>
      <p:sp>
        <p:nvSpPr>
          <p:cNvPr id="35" name="Rounded Rectangle 34"/>
          <p:cNvSpPr/>
          <p:nvPr/>
        </p:nvSpPr>
        <p:spPr>
          <a:xfrm>
            <a:off x="885612" y="3657601"/>
            <a:ext cx="841248" cy="1371599"/>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STORAGE</a:t>
            </a:r>
          </a:p>
        </p:txBody>
      </p:sp>
      <p:sp>
        <p:nvSpPr>
          <p:cNvPr id="41" name="Rounded Rectangle 40"/>
          <p:cNvSpPr/>
          <p:nvPr/>
        </p:nvSpPr>
        <p:spPr>
          <a:xfrm>
            <a:off x="6324600" y="1981200"/>
            <a:ext cx="2667000" cy="52863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VOLATILE</a:t>
            </a:r>
          </a:p>
        </p:txBody>
      </p:sp>
      <p:sp>
        <p:nvSpPr>
          <p:cNvPr id="42" name="Rounded Rectangle 41"/>
          <p:cNvSpPr/>
          <p:nvPr/>
        </p:nvSpPr>
        <p:spPr>
          <a:xfrm>
            <a:off x="6324600" y="25098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FAST</a:t>
            </a:r>
          </a:p>
        </p:txBody>
      </p:sp>
      <p:sp>
        <p:nvSpPr>
          <p:cNvPr id="43" name="Rounded Rectangle 42"/>
          <p:cNvSpPr/>
          <p:nvPr/>
        </p:nvSpPr>
        <p:spPr>
          <a:xfrm>
            <a:off x="6324600" y="30432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BYTE ADDR</a:t>
            </a:r>
          </a:p>
        </p:txBody>
      </p:sp>
      <p:sp>
        <p:nvSpPr>
          <p:cNvPr id="44" name="Rounded Rectangle 43"/>
          <p:cNvSpPr/>
          <p:nvPr/>
        </p:nvSpPr>
        <p:spPr>
          <a:xfrm>
            <a:off x="6324600" y="3657600"/>
            <a:ext cx="2667000" cy="52863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NONVOLATILE</a:t>
            </a:r>
          </a:p>
        </p:txBody>
      </p:sp>
      <p:sp>
        <p:nvSpPr>
          <p:cNvPr id="45" name="Rounded Rectangle 44"/>
          <p:cNvSpPr/>
          <p:nvPr/>
        </p:nvSpPr>
        <p:spPr>
          <a:xfrm>
            <a:off x="6324600" y="41862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SLOW</a:t>
            </a:r>
          </a:p>
        </p:txBody>
      </p:sp>
      <p:sp>
        <p:nvSpPr>
          <p:cNvPr id="46" name="Rounded Rectangle 45"/>
          <p:cNvSpPr/>
          <p:nvPr/>
        </p:nvSpPr>
        <p:spPr>
          <a:xfrm>
            <a:off x="6324600" y="47196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BLOCK ADDR</a:t>
            </a:r>
          </a:p>
        </p:txBody>
      </p:sp>
      <p:sp>
        <p:nvSpPr>
          <p:cNvPr id="47" name="TextBox 46"/>
          <p:cNvSpPr txBox="1"/>
          <p:nvPr/>
        </p:nvSpPr>
        <p:spPr>
          <a:xfrm>
            <a:off x="2895600" y="1868488"/>
            <a:ext cx="1204913" cy="646112"/>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Calibri"/>
                <a:ea typeface="ＭＳ Ｐゴシック" charset="0"/>
                <a:cs typeface="ＭＳ Ｐゴシック" charset="0"/>
              </a:rPr>
              <a:t>Ld/St</a:t>
            </a:r>
          </a:p>
        </p:txBody>
      </p:sp>
      <p:sp>
        <p:nvSpPr>
          <p:cNvPr id="48" name="TextBox 47"/>
          <p:cNvSpPr txBox="1"/>
          <p:nvPr/>
        </p:nvSpPr>
        <p:spPr>
          <a:xfrm>
            <a:off x="2971800" y="3295650"/>
            <a:ext cx="939800" cy="895350"/>
          </a:xfrm>
          <a:prstGeom prst="rect">
            <a:avLst/>
          </a:prstGeom>
          <a:noFill/>
        </p:spPr>
        <p:txBody>
          <a:bodyPr wrap="none">
            <a:sp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Calibri"/>
                <a:ea typeface="ＭＳ Ｐゴシック" charset="0"/>
                <a:cs typeface="ＭＳ Ｐゴシック" charset="0"/>
              </a:rPr>
              <a:t>FILE </a:t>
            </a:r>
          </a:p>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Calibri"/>
                <a:ea typeface="ＭＳ Ｐゴシック" charset="0"/>
                <a:cs typeface="ＭＳ Ｐゴシック" charset="0"/>
              </a:rPr>
              <a:t>I/O</a:t>
            </a:r>
          </a:p>
        </p:txBody>
      </p:sp>
      <p:sp>
        <p:nvSpPr>
          <p:cNvPr id="30" name="Rectangle 29"/>
          <p:cNvSpPr/>
          <p:nvPr/>
        </p:nvSpPr>
        <p:spPr>
          <a:xfrm>
            <a:off x="2344738" y="2906713"/>
            <a:ext cx="1008062" cy="46196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ＭＳ Ｐゴシック" charset="0"/>
                <a:cs typeface="ＭＳ Ｐゴシック" charset="0"/>
              </a:rPr>
              <a:t>DRAM</a:t>
            </a:r>
          </a:p>
        </p:txBody>
      </p:sp>
      <p:sp>
        <p:nvSpPr>
          <p:cNvPr id="532503" name="Slide Number Placeholder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8A6097-43B5-5645-8DF2-0909C4502255}"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343</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extLst>
      <p:ext uri="{BB962C8B-B14F-4D97-AF65-F5344CB8AC3E}">
        <p14:creationId xmlns:p14="http://schemas.microsoft.com/office/powerpoint/2010/main" val="142936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P spid="44" grpId="0" animBg="1"/>
      <p:bldP spid="45" grpId="0" animBg="1"/>
      <p:bldP spid="46" grpId="0" animBg="1"/>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871538"/>
            <a:ext cx="9144000" cy="4538662"/>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3506" name="Title 1"/>
          <p:cNvSpPr>
            <a:spLocks noGrp="1"/>
          </p:cNvSpPr>
          <p:nvPr>
            <p:ph type="title"/>
          </p:nvPr>
        </p:nvSpPr>
        <p:spPr>
          <a:xfrm>
            <a:off x="228600" y="-155575"/>
            <a:ext cx="9144000" cy="1143000"/>
          </a:xfrm>
        </p:spPr>
        <p:txBody>
          <a:bodyPr/>
          <a:lstStyle/>
          <a:p>
            <a:r>
              <a:rPr lang="en-US" b="1">
                <a:latin typeface="Calibri" charset="0"/>
                <a:cs typeface="Charter Black" charset="0"/>
              </a:rPr>
              <a:t>TWO-LEVEL STORAGE MODEL</a:t>
            </a:r>
          </a:p>
        </p:txBody>
      </p:sp>
      <p:sp>
        <p:nvSpPr>
          <p:cNvPr id="18" name="Rectangle 17"/>
          <p:cNvSpPr/>
          <p:nvPr/>
        </p:nvSpPr>
        <p:spPr>
          <a:xfrm>
            <a:off x="733425" y="871538"/>
            <a:ext cx="3124200" cy="43862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9" name="Rectangle 28"/>
          <p:cNvSpPr/>
          <p:nvPr/>
        </p:nvSpPr>
        <p:spPr>
          <a:xfrm>
            <a:off x="0" y="2743200"/>
            <a:ext cx="9144000" cy="1366838"/>
          </a:xfrm>
          <a:prstGeom prst="rect">
            <a:avLst/>
          </a:prstGeom>
          <a:solidFill>
            <a:srgbClr val="D996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24342616_s.jp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47612" y="2137766"/>
            <a:ext cx="2314788" cy="1543192"/>
          </a:xfrm>
          <a:prstGeom prst="rect">
            <a:avLst/>
          </a:prstGeom>
        </p:spPr>
      </p:pic>
      <p:pic>
        <p:nvPicPr>
          <p:cNvPr id="53351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3313" y="3890963"/>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365612" y="960438"/>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2841625" y="1911350"/>
            <a:ext cx="0" cy="593725"/>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2841625" y="3276600"/>
            <a:ext cx="0" cy="593725"/>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885613" y="1066800"/>
            <a:ext cx="841248" cy="762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CPU</a:t>
            </a:r>
          </a:p>
        </p:txBody>
      </p:sp>
      <p:sp>
        <p:nvSpPr>
          <p:cNvPr id="34" name="Rounded Rectangle 33"/>
          <p:cNvSpPr/>
          <p:nvPr/>
        </p:nvSpPr>
        <p:spPr>
          <a:xfrm>
            <a:off x="885610" y="2133600"/>
            <a:ext cx="841248" cy="1389888"/>
          </a:xfrm>
          <a:prstGeom prst="round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MEMORY</a:t>
            </a:r>
          </a:p>
        </p:txBody>
      </p:sp>
      <p:sp>
        <p:nvSpPr>
          <p:cNvPr id="35" name="Rounded Rectangle 34"/>
          <p:cNvSpPr/>
          <p:nvPr/>
        </p:nvSpPr>
        <p:spPr>
          <a:xfrm>
            <a:off x="885612" y="3657601"/>
            <a:ext cx="841248" cy="1371599"/>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STORAGE</a:t>
            </a:r>
          </a:p>
        </p:txBody>
      </p:sp>
      <p:sp>
        <p:nvSpPr>
          <p:cNvPr id="41" name="Rounded Rectangle 40"/>
          <p:cNvSpPr/>
          <p:nvPr/>
        </p:nvSpPr>
        <p:spPr>
          <a:xfrm>
            <a:off x="6324600" y="1981200"/>
            <a:ext cx="2667000" cy="52863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VOLATILE</a:t>
            </a:r>
          </a:p>
        </p:txBody>
      </p:sp>
      <p:sp>
        <p:nvSpPr>
          <p:cNvPr id="42" name="Rounded Rectangle 41"/>
          <p:cNvSpPr/>
          <p:nvPr/>
        </p:nvSpPr>
        <p:spPr>
          <a:xfrm>
            <a:off x="6324600" y="25098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FAST</a:t>
            </a:r>
          </a:p>
        </p:txBody>
      </p:sp>
      <p:sp>
        <p:nvSpPr>
          <p:cNvPr id="43" name="Rounded Rectangle 42"/>
          <p:cNvSpPr/>
          <p:nvPr/>
        </p:nvSpPr>
        <p:spPr>
          <a:xfrm>
            <a:off x="6324600" y="30432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BYTE ADDR</a:t>
            </a:r>
          </a:p>
        </p:txBody>
      </p:sp>
      <p:sp>
        <p:nvSpPr>
          <p:cNvPr id="44" name="Rounded Rectangle 43"/>
          <p:cNvSpPr/>
          <p:nvPr/>
        </p:nvSpPr>
        <p:spPr>
          <a:xfrm>
            <a:off x="6324600" y="3657600"/>
            <a:ext cx="2667000" cy="52863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NONVOLATILE</a:t>
            </a:r>
          </a:p>
        </p:txBody>
      </p:sp>
      <p:sp>
        <p:nvSpPr>
          <p:cNvPr id="45" name="Rounded Rectangle 44"/>
          <p:cNvSpPr/>
          <p:nvPr/>
        </p:nvSpPr>
        <p:spPr>
          <a:xfrm>
            <a:off x="6324600" y="41862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SLOW</a:t>
            </a:r>
          </a:p>
        </p:txBody>
      </p:sp>
      <p:sp>
        <p:nvSpPr>
          <p:cNvPr id="46" name="Rounded Rectangle 45"/>
          <p:cNvSpPr/>
          <p:nvPr/>
        </p:nvSpPr>
        <p:spPr>
          <a:xfrm>
            <a:off x="6324600" y="47196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BLOCK ADDR</a:t>
            </a:r>
          </a:p>
        </p:txBody>
      </p:sp>
      <p:sp>
        <p:nvSpPr>
          <p:cNvPr id="47" name="TextBox 46"/>
          <p:cNvSpPr txBox="1"/>
          <p:nvPr/>
        </p:nvSpPr>
        <p:spPr>
          <a:xfrm>
            <a:off x="2895600" y="1868488"/>
            <a:ext cx="1204913" cy="646112"/>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Calibri"/>
                <a:ea typeface="ＭＳ Ｐゴシック" charset="0"/>
                <a:cs typeface="ＭＳ Ｐゴシック" charset="0"/>
              </a:rPr>
              <a:t>Ld/St</a:t>
            </a:r>
          </a:p>
        </p:txBody>
      </p:sp>
      <p:sp>
        <p:nvSpPr>
          <p:cNvPr id="48" name="TextBox 47"/>
          <p:cNvSpPr txBox="1"/>
          <p:nvPr/>
        </p:nvSpPr>
        <p:spPr>
          <a:xfrm>
            <a:off x="2971800" y="3295650"/>
            <a:ext cx="939800" cy="895350"/>
          </a:xfrm>
          <a:prstGeom prst="rect">
            <a:avLst/>
          </a:prstGeom>
          <a:noFill/>
        </p:spPr>
        <p:txBody>
          <a:bodyPr wrap="none">
            <a:sp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Calibri"/>
                <a:ea typeface="ＭＳ Ｐゴシック" charset="0"/>
                <a:cs typeface="ＭＳ Ｐゴシック" charset="0"/>
              </a:rPr>
              <a:t>FILE </a:t>
            </a:r>
          </a:p>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Calibri"/>
                <a:ea typeface="ＭＳ Ｐゴシック" charset="0"/>
                <a:cs typeface="ＭＳ Ｐゴシック" charset="0"/>
              </a:rPr>
              <a:t>I/O</a:t>
            </a:r>
          </a:p>
        </p:txBody>
      </p:sp>
      <p:sp>
        <p:nvSpPr>
          <p:cNvPr id="30" name="Rectangle 29"/>
          <p:cNvSpPr/>
          <p:nvPr/>
        </p:nvSpPr>
        <p:spPr>
          <a:xfrm>
            <a:off x="2344738" y="2906713"/>
            <a:ext cx="1008062" cy="46196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ＭＳ Ｐゴシック" charset="0"/>
                <a:cs typeface="ＭＳ Ｐゴシック" charset="0"/>
              </a:rPr>
              <a:t>DRAM</a:t>
            </a:r>
          </a:p>
        </p:txBody>
      </p:sp>
      <p:sp>
        <p:nvSpPr>
          <p:cNvPr id="533526" name="Slide Number Placeholder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1A72E8-9CA4-B740-BA28-1FD1F683185C}"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344</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pic>
        <p:nvPicPr>
          <p:cNvPr id="533527" name="Picture 4" descr="24342616_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29050" y="2514600"/>
            <a:ext cx="234315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3528" name="TextBox 8"/>
          <p:cNvSpPr txBox="1">
            <a:spLocks noChangeArrowheads="1"/>
          </p:cNvSpPr>
          <p:nvPr/>
        </p:nvSpPr>
        <p:spPr bwMode="auto">
          <a:xfrm>
            <a:off x="3505200" y="3652838"/>
            <a:ext cx="31051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PCM, STT-RAM</a:t>
            </a:r>
          </a:p>
        </p:txBody>
      </p:sp>
      <p:sp>
        <p:nvSpPr>
          <p:cNvPr id="27" name="Rectangle 26"/>
          <p:cNvSpPr/>
          <p:nvPr/>
        </p:nvSpPr>
        <p:spPr>
          <a:xfrm>
            <a:off x="4648200" y="3200400"/>
            <a:ext cx="838200" cy="4619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ＭＳ Ｐゴシック" charset="0"/>
                <a:cs typeface="ＭＳ Ｐゴシック" charset="0"/>
              </a:rPr>
              <a:t>NVM</a:t>
            </a:r>
          </a:p>
        </p:txBody>
      </p:sp>
      <p:sp>
        <p:nvSpPr>
          <p:cNvPr id="3" name="Rounded Rectangle 2"/>
          <p:cNvSpPr/>
          <p:nvPr/>
        </p:nvSpPr>
        <p:spPr>
          <a:xfrm>
            <a:off x="6019800" y="2505075"/>
            <a:ext cx="3124200" cy="1685925"/>
          </a:xfrm>
          <a:prstGeom prst="round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Rounded Rectangle 30"/>
          <p:cNvSpPr/>
          <p:nvPr/>
        </p:nvSpPr>
        <p:spPr>
          <a:xfrm>
            <a:off x="0" y="5470525"/>
            <a:ext cx="9144000" cy="1082675"/>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mn-cs"/>
              </a:rPr>
              <a:t>Non-volatile memories combine characteristics of memory and storage</a:t>
            </a:r>
          </a:p>
        </p:txBody>
      </p:sp>
    </p:spTree>
    <p:extLst>
      <p:ext uri="{BB962C8B-B14F-4D97-AF65-F5344CB8AC3E}">
        <p14:creationId xmlns:p14="http://schemas.microsoft.com/office/powerpoint/2010/main" val="1744121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41"/>
                                        </p:tgtEl>
                                        <p:attrNameLst>
                                          <p:attrName>style.opacity</p:attrName>
                                        </p:attrNameLst>
                                      </p:cBhvr>
                                      <p:to>
                                        <p:strVal val="0.5"/>
                                      </p:to>
                                    </p:set>
                                    <p:animEffect filter="image" prLst="opacity: 0.5">
                                      <p:cBhvr rctx="IE">
                                        <p:cTn id="7" dur="indefinite"/>
                                        <p:tgtEl>
                                          <p:spTgt spid="41"/>
                                        </p:tgtEl>
                                      </p:cBhvr>
                                    </p:animEffect>
                                  </p:childTnLst>
                                </p:cTn>
                              </p:par>
                              <p:par>
                                <p:cTn id="8" presetID="9" presetClass="emph" presetSubtype="0" grpId="0" nodeType="withEffect">
                                  <p:stCondLst>
                                    <p:cond delay="0"/>
                                  </p:stCondLst>
                                  <p:childTnLst>
                                    <p:set>
                                      <p:cBhvr rctx="PPT">
                                        <p:cTn id="9" dur="indefinite"/>
                                        <p:tgtEl>
                                          <p:spTgt spid="45"/>
                                        </p:tgtEl>
                                        <p:attrNameLst>
                                          <p:attrName>style.opacity</p:attrName>
                                        </p:attrNameLst>
                                      </p:cBhvr>
                                      <p:to>
                                        <p:strVal val="0.5"/>
                                      </p:to>
                                    </p:set>
                                    <p:animEffect filter="image" prLst="opacity: 0.5">
                                      <p:cBhvr rctx="IE">
                                        <p:cTn id="10" dur="indefinite"/>
                                        <p:tgtEl>
                                          <p:spTgt spid="45"/>
                                        </p:tgtEl>
                                      </p:cBhvr>
                                    </p:animEffect>
                                  </p:childTnLst>
                                </p:cTn>
                              </p:par>
                              <p:par>
                                <p:cTn id="11" presetID="9" presetClass="emph" presetSubtype="0" grpId="0" nodeType="withEffect">
                                  <p:stCondLst>
                                    <p:cond delay="0"/>
                                  </p:stCondLst>
                                  <p:childTnLst>
                                    <p:set>
                                      <p:cBhvr rctx="PPT">
                                        <p:cTn id="12" dur="indefinite"/>
                                        <p:tgtEl>
                                          <p:spTgt spid="46"/>
                                        </p:tgtEl>
                                        <p:attrNameLst>
                                          <p:attrName>style.opacity</p:attrName>
                                        </p:attrNameLst>
                                      </p:cBhvr>
                                      <p:to>
                                        <p:strVal val="0.5"/>
                                      </p:to>
                                    </p:set>
                                    <p:animEffect filter="image" prLst="opacity: 0.5">
                                      <p:cBhvr rctx="IE">
                                        <p:cTn id="13" dur="indefinite"/>
                                        <p:tgtEl>
                                          <p:spTgt spid="4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3"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Two-Level Memory/Storage Model</a:t>
            </a:r>
            <a:endParaRPr lang="en-US" sz="3400" dirty="0"/>
          </a:p>
        </p:txBody>
      </p:sp>
      <p:sp>
        <p:nvSpPr>
          <p:cNvPr id="3" name="Content Placeholder 2"/>
          <p:cNvSpPr>
            <a:spLocks noGrp="1"/>
          </p:cNvSpPr>
          <p:nvPr>
            <p:ph idx="1"/>
          </p:nvPr>
        </p:nvSpPr>
        <p:spPr>
          <a:xfrm>
            <a:off x="228600" y="908720"/>
            <a:ext cx="8807896" cy="5339680"/>
          </a:xfrm>
        </p:spPr>
        <p:txBody>
          <a:bodyPr/>
          <a:lstStyle/>
          <a:p>
            <a:r>
              <a:rPr lang="en-US" sz="2200" dirty="0">
                <a:solidFill>
                  <a:srgbClr val="FF0000"/>
                </a:solidFill>
                <a:sym typeface="Wingdings"/>
              </a:rPr>
              <a:t>The traditional two-level storage model is a bottleneck with NVM</a:t>
            </a:r>
          </a:p>
          <a:p>
            <a:pPr lvl="1"/>
            <a:r>
              <a:rPr lang="en-US" sz="1800" b="1" dirty="0">
                <a:solidFill>
                  <a:schemeClr val="tx2">
                    <a:lumMod val="75000"/>
                  </a:schemeClr>
                </a:solidFill>
                <a:sym typeface="Wingdings"/>
              </a:rPr>
              <a:t>Volatile</a:t>
            </a:r>
            <a:r>
              <a:rPr lang="en-US" sz="1800" dirty="0">
                <a:solidFill>
                  <a:schemeClr val="tx2">
                    <a:lumMod val="75000"/>
                  </a:schemeClr>
                </a:solidFill>
                <a:sym typeface="Wingdings"/>
              </a:rPr>
              <a:t> data in memory  a </a:t>
            </a:r>
            <a:r>
              <a:rPr lang="en-US" sz="1800" b="1" dirty="0">
                <a:solidFill>
                  <a:schemeClr val="tx2">
                    <a:lumMod val="75000"/>
                  </a:schemeClr>
                </a:solidFill>
                <a:sym typeface="Wingdings"/>
              </a:rPr>
              <a:t>load/store </a:t>
            </a:r>
            <a:r>
              <a:rPr lang="en-US" sz="1800" dirty="0">
                <a:solidFill>
                  <a:schemeClr val="tx2">
                    <a:lumMod val="75000"/>
                  </a:schemeClr>
                </a:solidFill>
                <a:sym typeface="Wingdings"/>
              </a:rPr>
              <a:t>interface</a:t>
            </a:r>
          </a:p>
          <a:p>
            <a:pPr lvl="1"/>
            <a:r>
              <a:rPr lang="en-US" sz="1800" b="1" dirty="0">
                <a:solidFill>
                  <a:srgbClr val="004D26"/>
                </a:solidFill>
                <a:sym typeface="Wingdings"/>
              </a:rPr>
              <a:t>Persistent</a:t>
            </a:r>
            <a:r>
              <a:rPr lang="en-US" sz="1800" dirty="0">
                <a:solidFill>
                  <a:srgbClr val="004D26"/>
                </a:solidFill>
                <a:sym typeface="Wingdings"/>
              </a:rPr>
              <a:t> data in storage  a </a:t>
            </a:r>
            <a:r>
              <a:rPr lang="en-US" sz="1800" b="1" dirty="0">
                <a:solidFill>
                  <a:srgbClr val="004D26"/>
                </a:solidFill>
                <a:sym typeface="Wingdings"/>
              </a:rPr>
              <a:t>file system </a:t>
            </a:r>
            <a:r>
              <a:rPr lang="en-US" sz="1800" dirty="0">
                <a:solidFill>
                  <a:srgbClr val="004D26"/>
                </a:solidFill>
                <a:sym typeface="Wingdings"/>
              </a:rPr>
              <a:t>interface</a:t>
            </a:r>
          </a:p>
          <a:p>
            <a:pPr lvl="1"/>
            <a:r>
              <a:rPr lang="en-US" sz="1800" dirty="0">
                <a:sym typeface="Wingdings"/>
              </a:rPr>
              <a:t>Problem: </a:t>
            </a:r>
            <a:r>
              <a:rPr lang="en-US" sz="1800" dirty="0">
                <a:solidFill>
                  <a:srgbClr val="0000FF"/>
                </a:solidFill>
                <a:sym typeface="Wingdings"/>
              </a:rPr>
              <a:t>Operating system (OS) and file system (FS) code to locate, translate, buffer data become performance and energy bottlenecks with fast NVM stores</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TextBox 5"/>
          <p:cNvSpPr txBox="1"/>
          <p:nvPr/>
        </p:nvSpPr>
        <p:spPr>
          <a:xfrm>
            <a:off x="1835696" y="2708920"/>
            <a:ext cx="1809172" cy="369332"/>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Two-Level Store</a:t>
            </a:r>
          </a:p>
        </p:txBody>
      </p:sp>
      <p:pic>
        <p:nvPicPr>
          <p:cNvPr id="8"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3856">
            <a:off x="5857780" y="4481579"/>
            <a:ext cx="1539467" cy="1539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3" descr="90%"/>
          <p:cNvSpPr txBox="1">
            <a:spLocks noChangeArrowheads="1"/>
          </p:cNvSpPr>
          <p:nvPr/>
        </p:nvSpPr>
        <p:spPr bwMode="auto">
          <a:xfrm>
            <a:off x="4136766" y="4272103"/>
            <a:ext cx="1047549" cy="49552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ahoma"/>
                <a:ea typeface="Arial" pitchFamily="-107" charset="0"/>
                <a:cs typeface="Tahoma"/>
              </a:rPr>
              <a:t>Processor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ahoma"/>
                <a:ea typeface="Arial" pitchFamily="-107" charset="0"/>
                <a:cs typeface="Tahoma"/>
              </a:rPr>
              <a:t>and caches</a:t>
            </a:r>
          </a:p>
        </p:txBody>
      </p:sp>
      <p:sp>
        <p:nvSpPr>
          <p:cNvPr id="10" name="Text Box 20" descr="90%"/>
          <p:cNvSpPr txBox="1">
            <a:spLocks noChangeArrowheads="1"/>
          </p:cNvSpPr>
          <p:nvPr/>
        </p:nvSpPr>
        <p:spPr bwMode="auto">
          <a:xfrm>
            <a:off x="2034060" y="5968296"/>
            <a:ext cx="1232132" cy="280077"/>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0000"/>
                </a:solidFill>
                <a:effectLst/>
                <a:uLnTx/>
                <a:uFillTx/>
                <a:latin typeface="Tahoma"/>
                <a:ea typeface="Arial" pitchFamily="-107" charset="0"/>
                <a:cs typeface="Tahoma"/>
              </a:rPr>
              <a:t>Main Memory</a:t>
            </a:r>
          </a:p>
        </p:txBody>
      </p:sp>
      <p:sp>
        <p:nvSpPr>
          <p:cNvPr id="11" name="Text Box 24" descr="90%"/>
          <p:cNvSpPr txBox="1">
            <a:spLocks noChangeArrowheads="1"/>
          </p:cNvSpPr>
          <p:nvPr/>
        </p:nvSpPr>
        <p:spPr bwMode="auto">
          <a:xfrm>
            <a:off x="5861314" y="5852092"/>
            <a:ext cx="1735538" cy="280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ahoma"/>
                <a:ea typeface="ＭＳ Ｐゴシック" charset="0"/>
                <a:cs typeface="Tahoma"/>
              </a:rPr>
              <a:t>Storage (SSD/HDD)</a:t>
            </a:r>
          </a:p>
        </p:txBody>
      </p:sp>
      <p:pic>
        <p:nvPicPr>
          <p:cNvPr id="12"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4214" y="3333667"/>
            <a:ext cx="951021" cy="927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835696" y="5469667"/>
            <a:ext cx="1670057" cy="398114"/>
          </a:xfrm>
          <a:prstGeom prst="rect">
            <a:avLst/>
          </a:prstGeom>
        </p:spPr>
      </p:pic>
      <p:cxnSp>
        <p:nvCxnSpPr>
          <p:cNvPr id="14" name="Straight Arrow Connector 13"/>
          <p:cNvCxnSpPr/>
          <p:nvPr/>
        </p:nvCxnSpPr>
        <p:spPr>
          <a:xfrm flipH="1">
            <a:off x="3401375"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887885"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Virtual memory</a:t>
            </a:r>
          </a:p>
        </p:txBody>
      </p:sp>
      <p:sp>
        <p:nvSpPr>
          <p:cNvPr id="16" name="Rectangle 15"/>
          <p:cNvSpPr/>
          <p:nvPr/>
        </p:nvSpPr>
        <p:spPr>
          <a:xfrm>
            <a:off x="1887885" y="4478071"/>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Address translation</a:t>
            </a:r>
          </a:p>
        </p:txBody>
      </p:sp>
      <p:cxnSp>
        <p:nvCxnSpPr>
          <p:cNvPr id="17" name="Straight Arrow Connector 16"/>
          <p:cNvCxnSpPr>
            <a:stCxn id="15" idx="2"/>
            <a:endCxn id="16" idx="0"/>
          </p:cNvCxnSpPr>
          <p:nvPr/>
        </p:nvCxnSpPr>
        <p:spPr>
          <a:xfrm>
            <a:off x="2644630"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57425" y="5104342"/>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6996" y="3068960"/>
            <a:ext cx="10494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ahoma"/>
                <a:ea typeface=""/>
                <a:cs typeface="+mn-cs"/>
              </a:rPr>
              <a:t>Load/Store</a:t>
            </a:r>
          </a:p>
        </p:txBody>
      </p:sp>
      <p:cxnSp>
        <p:nvCxnSpPr>
          <p:cNvPr id="20" name="Straight Arrow Connector 19"/>
          <p:cNvCxnSpPr/>
          <p:nvPr/>
        </p:nvCxnSpPr>
        <p:spPr>
          <a:xfrm>
            <a:off x="5175811"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906461"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Operating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and file system</a:t>
            </a:r>
          </a:p>
        </p:txBody>
      </p:sp>
      <p:cxnSp>
        <p:nvCxnSpPr>
          <p:cNvPr id="22" name="Straight Arrow Connector 21"/>
          <p:cNvCxnSpPr>
            <a:stCxn id="21" idx="2"/>
          </p:cNvCxnSpPr>
          <p:nvPr/>
        </p:nvCxnSpPr>
        <p:spPr>
          <a:xfrm>
            <a:off x="6663205"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123621" y="3068960"/>
            <a:ext cx="19686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0000"/>
                </a:solidFill>
                <a:effectLst/>
                <a:uLnTx/>
                <a:uFillTx/>
                <a:latin typeface="Tahoma"/>
                <a:ea typeface=""/>
                <a:cs typeface="+mn-cs"/>
              </a:rPr>
              <a:t>fopen</a:t>
            </a:r>
            <a:r>
              <a:rPr kumimoji="0" lang="en-US" sz="1400" b="0" i="0" u="none" strike="noStrike" kern="1200" cap="none" spc="0" normalizeH="0" baseline="0" noProof="0" dirty="0">
                <a:ln>
                  <a:noFill/>
                </a:ln>
                <a:solidFill>
                  <a:srgbClr val="FF0000"/>
                </a:solidFill>
                <a:effectLst/>
                <a:uLnTx/>
                <a:uFillTx/>
                <a:latin typeface="Tahoma"/>
                <a:ea typeface=""/>
                <a:cs typeface="+mn-cs"/>
              </a:rPr>
              <a:t>, </a:t>
            </a:r>
            <a:r>
              <a:rPr kumimoji="0" lang="en-US" sz="1400" b="0" i="0" u="none" strike="noStrike" kern="1200" cap="none" spc="0" normalizeH="0" baseline="0" noProof="0" dirty="0" err="1">
                <a:ln>
                  <a:noFill/>
                </a:ln>
                <a:solidFill>
                  <a:srgbClr val="FF0000"/>
                </a:solidFill>
                <a:effectLst/>
                <a:uLnTx/>
                <a:uFillTx/>
                <a:latin typeface="Tahoma"/>
                <a:ea typeface=""/>
                <a:cs typeface="+mn-cs"/>
              </a:rPr>
              <a:t>fread</a:t>
            </a:r>
            <a:r>
              <a:rPr kumimoji="0" lang="en-US" sz="1400" b="0" i="0" u="none" strike="noStrike" kern="1200" cap="none" spc="0" normalizeH="0" baseline="0" noProof="0" dirty="0">
                <a:ln>
                  <a:noFill/>
                </a:ln>
                <a:solidFill>
                  <a:srgbClr val="FF0000"/>
                </a:solidFill>
                <a:effectLst/>
                <a:uLnTx/>
                <a:uFillTx/>
                <a:latin typeface="Tahoma"/>
                <a:ea typeface=""/>
                <a:cs typeface="+mn-cs"/>
              </a:rPr>
              <a:t>, </a:t>
            </a:r>
            <a:r>
              <a:rPr kumimoji="0" lang="en-US" sz="1400" b="0" i="0" u="none" strike="noStrike" kern="1200" cap="none" spc="0" normalizeH="0" baseline="0" noProof="0" dirty="0" err="1">
                <a:ln>
                  <a:noFill/>
                </a:ln>
                <a:solidFill>
                  <a:srgbClr val="FF0000"/>
                </a:solidFill>
                <a:effectLst/>
                <a:uLnTx/>
                <a:uFillTx/>
                <a:latin typeface="Tahoma"/>
                <a:ea typeface=""/>
                <a:cs typeface="+mn-cs"/>
              </a:rPr>
              <a:t>fwrite</a:t>
            </a:r>
            <a:r>
              <a:rPr kumimoji="0" lang="en-US" sz="1400" b="0" i="0" u="none" strike="noStrike" kern="1200" cap="none" spc="0" normalizeH="0" baseline="0" noProof="0" dirty="0">
                <a:ln>
                  <a:noFill/>
                </a:ln>
                <a:solidFill>
                  <a:srgbClr val="FF0000"/>
                </a:solidFill>
                <a:effectLst/>
                <a:uLnTx/>
                <a:uFillTx/>
                <a:latin typeface="Tahoma"/>
                <a:ea typeface=""/>
                <a:cs typeface="+mn-cs"/>
              </a:rPr>
              <a:t>, …</a:t>
            </a:r>
          </a:p>
        </p:txBody>
      </p:sp>
      <p:sp>
        <p:nvSpPr>
          <p:cNvPr id="24" name="Text Box 24" descr="90%"/>
          <p:cNvSpPr txBox="1">
            <a:spLocks noChangeArrowheads="1"/>
          </p:cNvSpPr>
          <p:nvPr/>
        </p:nvSpPr>
        <p:spPr bwMode="auto">
          <a:xfrm>
            <a:off x="5148064" y="5660392"/>
            <a:ext cx="2623313" cy="49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ahoma"/>
                <a:ea typeface="ＭＳ Ｐゴシック" charset="0"/>
                <a:cs typeface="Tahoma"/>
              </a:rPr>
              <a:t>Persistent (e.g., Phase-Change)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ahoma"/>
                <a:ea typeface="ＭＳ Ｐゴシック" charset="0"/>
                <a:cs typeface="Tahoma"/>
              </a:rPr>
              <a:t>Memory</a:t>
            </a:r>
          </a:p>
        </p:txBody>
      </p:sp>
      <p:pic>
        <p:nvPicPr>
          <p:cNvPr id="25" name="Picture 24"/>
          <p:cNvPicPr>
            <a:picLocks noChangeAspect="1"/>
          </p:cNvPicPr>
          <p:nvPr/>
        </p:nvPicPr>
        <p:blipFill>
          <a:blip r:embed="rId5"/>
          <a:stretch>
            <a:fillRect/>
          </a:stretch>
        </p:blipFill>
        <p:spPr>
          <a:xfrm>
            <a:off x="5635893" y="4653136"/>
            <a:ext cx="1554690" cy="1003885"/>
          </a:xfrm>
          <a:prstGeom prst="rect">
            <a:avLst/>
          </a:prstGeom>
        </p:spPr>
      </p:pic>
      <p:sp>
        <p:nvSpPr>
          <p:cNvPr id="26" name="TextBox 25"/>
          <p:cNvSpPr txBox="1"/>
          <p:nvPr/>
        </p:nvSpPr>
        <p:spPr>
          <a:xfrm>
            <a:off x="11759" y="4597476"/>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
              <a:cs typeface="+mn-cs"/>
            </a:endParaRPr>
          </a:p>
        </p:txBody>
      </p:sp>
      <p:sp>
        <p:nvSpPr>
          <p:cNvPr id="27" name="Rounded Rectangle 26"/>
          <p:cNvSpPr>
            <a:spLocks noChangeArrowheads="1"/>
          </p:cNvSpPr>
          <p:nvPr/>
        </p:nvSpPr>
        <p:spPr bwMode="auto">
          <a:xfrm>
            <a:off x="5508104" y="3068960"/>
            <a:ext cx="2232248" cy="1440160"/>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
              <a:cs typeface="+mn-cs"/>
            </a:endParaRPr>
          </a:p>
        </p:txBody>
      </p:sp>
    </p:spTree>
    <p:extLst>
      <p:ext uri="{BB962C8B-B14F-4D97-AF65-F5344CB8AC3E}">
        <p14:creationId xmlns:p14="http://schemas.microsoft.com/office/powerpoint/2010/main" val="3572283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7" grpId="0" animBg="1"/>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Unified Memory and Storage with NVM</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a:sym typeface="Wingdings"/>
              </a:rPr>
              <a:t>Goal: </a:t>
            </a:r>
            <a:r>
              <a:rPr lang="en-US" sz="2200" dirty="0">
                <a:solidFill>
                  <a:srgbClr val="0000FF"/>
                </a:solidFill>
                <a:sym typeface="Wingdings"/>
              </a:rPr>
              <a:t>Unify memory and storage management in a single unit to </a:t>
            </a:r>
            <a:r>
              <a:rPr lang="en-US" sz="2200" dirty="0">
                <a:solidFill>
                  <a:srgbClr val="FF0000"/>
                </a:solidFill>
                <a:sym typeface="Wingdings"/>
              </a:rPr>
              <a:t>eliminate wasted work to locate, transfer, and translate data</a:t>
            </a:r>
          </a:p>
          <a:p>
            <a:pPr lvl="1"/>
            <a:r>
              <a:rPr lang="en-US" sz="1800" dirty="0">
                <a:sym typeface="Wingdings"/>
              </a:rPr>
              <a:t>Improves both energy and performance</a:t>
            </a:r>
          </a:p>
          <a:p>
            <a:pPr lvl="1"/>
            <a:r>
              <a:rPr lang="en-US" sz="1800" dirty="0">
                <a:sym typeface="Wingdings"/>
              </a:rPr>
              <a:t>Simplifies programming model as well</a:t>
            </a:r>
            <a:endParaRPr lang="en-US" sz="18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p:cNvSpPr/>
          <p:nvPr/>
        </p:nvSpPr>
        <p:spPr>
          <a:xfrm>
            <a:off x="4067944" y="4509120"/>
            <a:ext cx="1296144"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TextBox 6"/>
          <p:cNvSpPr txBox="1"/>
          <p:nvPr/>
        </p:nvSpPr>
        <p:spPr>
          <a:xfrm>
            <a:off x="1835696" y="2708920"/>
            <a:ext cx="2651011" cy="369332"/>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Unified Memory/Storage</a:t>
            </a:r>
          </a:p>
        </p:txBody>
      </p:sp>
      <p:sp>
        <p:nvSpPr>
          <p:cNvPr id="8" name="Text Box 13" descr="90%"/>
          <p:cNvSpPr txBox="1">
            <a:spLocks noChangeArrowheads="1"/>
          </p:cNvSpPr>
          <p:nvPr/>
        </p:nvSpPr>
        <p:spPr bwMode="auto">
          <a:xfrm>
            <a:off x="4185446" y="4003438"/>
            <a:ext cx="1047549" cy="49552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ahoma"/>
                <a:ea typeface="Arial" pitchFamily="-107" charset="0"/>
                <a:cs typeface="Tahoma"/>
              </a:rPr>
              <a:t>Processor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ahoma"/>
                <a:ea typeface="Arial" pitchFamily="-107" charset="0"/>
                <a:cs typeface="Tahoma"/>
              </a:rPr>
              <a:t>and caches</a:t>
            </a:r>
          </a:p>
        </p:txBody>
      </p:sp>
      <p:sp>
        <p:nvSpPr>
          <p:cNvPr id="9" name="Text Box 24" descr="90%"/>
          <p:cNvSpPr txBox="1">
            <a:spLocks noChangeArrowheads="1"/>
          </p:cNvSpPr>
          <p:nvPr/>
        </p:nvSpPr>
        <p:spPr bwMode="auto">
          <a:xfrm>
            <a:off x="3059832" y="6063351"/>
            <a:ext cx="3399392" cy="280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ahoma"/>
                <a:ea typeface="ＭＳ Ｐゴシック" charset="0"/>
                <a:cs typeface="Tahoma"/>
              </a:rPr>
              <a:t>Persistent (e.g., Phase-Change) Memory</a:t>
            </a:r>
          </a:p>
        </p:txBody>
      </p:sp>
      <p:pic>
        <p:nvPicPr>
          <p:cNvPr id="10" name="Content Placeholder 6" descr="barcelona-die-photo-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452" y="3140968"/>
            <a:ext cx="874036" cy="852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4355976" y="4432556"/>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87824" y="4509120"/>
            <a:ext cx="10494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
                <a:cs typeface="+mn-cs"/>
              </a:rPr>
              <a:t>Load/Store</a:t>
            </a:r>
          </a:p>
        </p:txBody>
      </p:sp>
      <p:pic>
        <p:nvPicPr>
          <p:cNvPr id="13" name="Picture 12"/>
          <p:cNvPicPr>
            <a:picLocks noChangeAspect="1"/>
          </p:cNvPicPr>
          <p:nvPr/>
        </p:nvPicPr>
        <p:blipFill>
          <a:blip r:embed="rId3"/>
          <a:stretch>
            <a:fillRect/>
          </a:stretch>
        </p:blipFill>
        <p:spPr>
          <a:xfrm>
            <a:off x="3935700" y="5056095"/>
            <a:ext cx="1554690" cy="1003885"/>
          </a:xfrm>
          <a:prstGeom prst="rect">
            <a:avLst/>
          </a:prstGeom>
        </p:spPr>
      </p:pic>
      <p:cxnSp>
        <p:nvCxnSpPr>
          <p:cNvPr id="14" name="Straight Connector 13"/>
          <p:cNvCxnSpPr/>
          <p:nvPr/>
        </p:nvCxnSpPr>
        <p:spPr>
          <a:xfrm flipH="1" flipV="1">
            <a:off x="2915816" y="4077072"/>
            <a:ext cx="1152128" cy="4320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23728" y="3573016"/>
            <a:ext cx="165942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ahoma"/>
                <a:ea typeface=""/>
                <a:cs typeface="+mn-cs"/>
              </a:rPr>
              <a:t>Persistent 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ahoma"/>
                <a:ea typeface=""/>
                <a:cs typeface="+mn-cs"/>
              </a:rPr>
              <a:t>Manager</a:t>
            </a:r>
          </a:p>
        </p:txBody>
      </p:sp>
      <p:cxnSp>
        <p:nvCxnSpPr>
          <p:cNvPr id="16" name="Straight Arrow Connector 15"/>
          <p:cNvCxnSpPr/>
          <p:nvPr/>
        </p:nvCxnSpPr>
        <p:spPr>
          <a:xfrm flipV="1">
            <a:off x="5076056" y="4437112"/>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36096" y="4509120"/>
            <a:ext cx="9284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
                <a:cs typeface="+mn-cs"/>
              </a:rPr>
              <a:t>Feedback</a:t>
            </a:r>
          </a:p>
        </p:txBody>
      </p:sp>
      <p:sp>
        <p:nvSpPr>
          <p:cNvPr id="18" name="Rectangle 17"/>
          <p:cNvSpPr/>
          <p:nvPr/>
        </p:nvSpPr>
        <p:spPr>
          <a:xfrm>
            <a:off x="1475656"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
                <a:cs typeface="+mn-cs"/>
              </a:rPr>
              <a:t>Meza+, “</a:t>
            </a:r>
            <a:r>
              <a:rPr kumimoji="0" lang="en-US" sz="1500" b="0" i="0" u="none" strike="noStrike" kern="1200" cap="none" spc="0" normalizeH="0" baseline="0" noProof="0" dirty="0">
                <a:ln>
                  <a:noFill/>
                </a:ln>
                <a:solidFill>
                  <a:srgbClr val="0000FF"/>
                </a:solidFill>
                <a:effectLst/>
                <a:uLnTx/>
                <a:uFillTx/>
                <a:latin typeface="Tahoma"/>
                <a:ea typeface=""/>
                <a:cs typeface="+mn-cs"/>
              </a:rPr>
              <a:t>A Case for Efficient Hardware-Software Cooperative Management of Storage and Memory</a:t>
            </a:r>
            <a:r>
              <a:rPr kumimoji="0" lang="en-US" sz="1500" b="0" i="0" u="none" strike="noStrike" kern="1200" cap="none" spc="0" normalizeH="0" baseline="0" noProof="0" dirty="0">
                <a:ln>
                  <a:noFill/>
                </a:ln>
                <a:solidFill>
                  <a:srgbClr val="000000"/>
                </a:solidFill>
                <a:effectLst/>
                <a:uLnTx/>
                <a:uFillTx/>
                <a:latin typeface="Tahoma"/>
                <a:ea typeface=""/>
                <a:cs typeface="+mn-cs"/>
              </a:rPr>
              <a:t>,” WEED 2013.</a:t>
            </a:r>
          </a:p>
        </p:txBody>
      </p:sp>
    </p:spTree>
    <p:extLst>
      <p:ext uri="{BB962C8B-B14F-4D97-AF65-F5344CB8AC3E}">
        <p14:creationId xmlns:p14="http://schemas.microsoft.com/office/powerpoint/2010/main" val="3591454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450975"/>
            <a:ext cx="9144000" cy="390207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6242" name="Title 1"/>
          <p:cNvSpPr>
            <a:spLocks noGrp="1"/>
          </p:cNvSpPr>
          <p:nvPr>
            <p:ph type="title"/>
          </p:nvPr>
        </p:nvSpPr>
        <p:spPr>
          <a:xfrm>
            <a:off x="0" y="361950"/>
            <a:ext cx="9144000" cy="1143000"/>
          </a:xfrm>
        </p:spPr>
        <p:txBody>
          <a:bodyPr/>
          <a:lstStyle/>
          <a:p>
            <a:r>
              <a:rPr lang="en-US" b="1">
                <a:latin typeface="Calibri" charset="0"/>
                <a:cs typeface="Charter Black" charset="0"/>
              </a:rPr>
              <a:t>PERSISTENT MEMORY</a:t>
            </a:r>
          </a:p>
        </p:txBody>
      </p:sp>
      <p:sp>
        <p:nvSpPr>
          <p:cNvPr id="69" name="Rectangle 68"/>
          <p:cNvSpPr/>
          <p:nvPr/>
        </p:nvSpPr>
        <p:spPr>
          <a:xfrm>
            <a:off x="2538413" y="1425575"/>
            <a:ext cx="3979862" cy="38496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66244" name="Picture 4" descr="24342616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2659063"/>
            <a:ext cx="3429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674965" y="1617228"/>
            <a:ext cx="9525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Straight Arrow Connector 27"/>
          <p:cNvCxnSpPr/>
          <p:nvPr/>
        </p:nvCxnSpPr>
        <p:spPr>
          <a:xfrm>
            <a:off x="4151313" y="2568575"/>
            <a:ext cx="0" cy="593725"/>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1" name="Rounded Rectangle 60"/>
          <p:cNvSpPr/>
          <p:nvPr/>
        </p:nvSpPr>
        <p:spPr>
          <a:xfrm>
            <a:off x="5651500" y="1714500"/>
            <a:ext cx="841375" cy="762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CPU</a:t>
            </a:r>
          </a:p>
        </p:txBody>
      </p:sp>
      <p:sp>
        <p:nvSpPr>
          <p:cNvPr id="62" name="Rounded Rectangle 61"/>
          <p:cNvSpPr/>
          <p:nvPr/>
        </p:nvSpPr>
        <p:spPr>
          <a:xfrm>
            <a:off x="5627688" y="2946400"/>
            <a:ext cx="838200" cy="1738313"/>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vert"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PERSISTENTMEMORY</a:t>
            </a:r>
          </a:p>
        </p:txBody>
      </p:sp>
      <p:sp>
        <p:nvSpPr>
          <p:cNvPr id="73" name="Rounded Rectangle 72"/>
          <p:cNvSpPr/>
          <p:nvPr/>
        </p:nvSpPr>
        <p:spPr>
          <a:xfrm>
            <a:off x="0" y="5257800"/>
            <a:ext cx="9144000" cy="1082675"/>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mn-cs"/>
              </a:rPr>
              <a:t>Provides an opportunity to manipulate persistent data directly</a:t>
            </a:r>
          </a:p>
        </p:txBody>
      </p:sp>
      <p:sp>
        <p:nvSpPr>
          <p:cNvPr id="76" name="TextBox 75"/>
          <p:cNvSpPr txBox="1"/>
          <p:nvPr/>
        </p:nvSpPr>
        <p:spPr>
          <a:xfrm>
            <a:off x="2816225" y="2476500"/>
            <a:ext cx="1204913" cy="646113"/>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Calibri"/>
                <a:ea typeface="ＭＳ Ｐゴシック" charset="0"/>
                <a:cs typeface="ＭＳ Ｐゴシック" charset="0"/>
              </a:rPr>
              <a:t>Ld/St</a:t>
            </a:r>
          </a:p>
        </p:txBody>
      </p:sp>
      <p:sp>
        <p:nvSpPr>
          <p:cNvPr id="38" name="Rectangle 37"/>
          <p:cNvSpPr/>
          <p:nvPr/>
        </p:nvSpPr>
        <p:spPr>
          <a:xfrm>
            <a:off x="3544888" y="3467100"/>
            <a:ext cx="1274762" cy="70802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ＭＳ Ｐゴシック" charset="0"/>
                <a:cs typeface="ＭＳ Ｐゴシック" charset="0"/>
              </a:rPr>
              <a:t>NVM</a:t>
            </a:r>
          </a:p>
        </p:txBody>
      </p:sp>
      <p:sp>
        <p:nvSpPr>
          <p:cNvPr id="266252"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3B4594-78D3-7543-89F9-413004CC1E85}"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347</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extLst>
      <p:ext uri="{BB962C8B-B14F-4D97-AF65-F5344CB8AC3E}">
        <p14:creationId xmlns:p14="http://schemas.microsoft.com/office/powerpoint/2010/main" val="4238745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Persistent Memory Manager (PMM)</a:t>
            </a:r>
          </a:p>
        </p:txBody>
      </p:sp>
      <p:sp>
        <p:nvSpPr>
          <p:cNvPr id="3" name="Content Placeholder 2"/>
          <p:cNvSpPr>
            <a:spLocks noGrp="1"/>
          </p:cNvSpPr>
          <p:nvPr>
            <p:ph idx="1"/>
          </p:nvPr>
        </p:nvSpPr>
        <p:spPr/>
        <p:txBody>
          <a:bodyPr/>
          <a:lstStyle/>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6" name="Picture 5"/>
          <p:cNvPicPr>
            <a:picLocks noChangeAspect="1"/>
          </p:cNvPicPr>
          <p:nvPr/>
        </p:nvPicPr>
        <p:blipFill>
          <a:blip r:embed="rId3"/>
          <a:stretch>
            <a:fillRect/>
          </a:stretch>
        </p:blipFill>
        <p:spPr>
          <a:xfrm>
            <a:off x="827584" y="786355"/>
            <a:ext cx="6624736" cy="5018909"/>
          </a:xfrm>
          <a:prstGeom prst="rect">
            <a:avLst/>
          </a:prstGeom>
        </p:spPr>
      </p:pic>
      <p:sp>
        <p:nvSpPr>
          <p:cNvPr id="7" name="TextBox 6"/>
          <p:cNvSpPr txBox="1"/>
          <p:nvPr/>
        </p:nvSpPr>
        <p:spPr>
          <a:xfrm>
            <a:off x="251520" y="5910371"/>
            <a:ext cx="8593137" cy="830997"/>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
                <a:cs typeface="+mn-cs"/>
              </a:rPr>
              <a:t>PMM uses access and hint information to allocate, locate, migrate and access data in the heterogeneous array of devices</a:t>
            </a:r>
          </a:p>
        </p:txBody>
      </p:sp>
      <p:sp>
        <p:nvSpPr>
          <p:cNvPr id="8" name="Rounded Rectangle 7"/>
          <p:cNvSpPr>
            <a:spLocks noChangeArrowheads="1"/>
          </p:cNvSpPr>
          <p:nvPr/>
        </p:nvSpPr>
        <p:spPr bwMode="auto">
          <a:xfrm>
            <a:off x="2555776" y="1412776"/>
            <a:ext cx="3312368" cy="432048"/>
          </a:xfrm>
          <a:prstGeom prst="roundRect">
            <a:avLst>
              <a:gd name="adj" fmla="val 16667"/>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
              <a:cs typeface="+mn-cs"/>
            </a:endParaRPr>
          </a:p>
        </p:txBody>
      </p:sp>
      <p:sp>
        <p:nvSpPr>
          <p:cNvPr id="9" name="TextBox 38"/>
          <p:cNvSpPr txBox="1">
            <a:spLocks noChangeArrowheads="1"/>
          </p:cNvSpPr>
          <p:nvPr/>
        </p:nvSpPr>
        <p:spPr bwMode="auto">
          <a:xfrm rot="10800000" flipV="1">
            <a:off x="5868144" y="1434262"/>
            <a:ext cx="1800200" cy="338554"/>
          </a:xfrm>
          <a:prstGeom prst="rect">
            <a:avLst/>
          </a:prstGeom>
          <a:noFill/>
          <a:ln>
            <a:noFill/>
          </a:ln>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charset="0"/>
                <a:ea typeface="ＭＳ Ｐゴシック" charset="0"/>
              </a:rPr>
              <a:t>Persistent objects</a:t>
            </a:r>
          </a:p>
        </p:txBody>
      </p:sp>
    </p:spTree>
    <p:extLst>
      <p:ext uri="{BB962C8B-B14F-4D97-AF65-F5344CB8AC3E}">
        <p14:creationId xmlns:p14="http://schemas.microsoft.com/office/powerpoint/2010/main" val="783747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Persistent Memory Manager (PMM)</a:t>
            </a:r>
          </a:p>
        </p:txBody>
      </p:sp>
      <p:sp>
        <p:nvSpPr>
          <p:cNvPr id="3" name="Content Placeholder 2"/>
          <p:cNvSpPr>
            <a:spLocks noGrp="1"/>
          </p:cNvSpPr>
          <p:nvPr>
            <p:ph idx="1"/>
          </p:nvPr>
        </p:nvSpPr>
        <p:spPr>
          <a:xfrm>
            <a:off x="228600" y="980728"/>
            <a:ext cx="8610600" cy="5472608"/>
          </a:xfrm>
        </p:spPr>
        <p:txBody>
          <a:bodyPr/>
          <a:lstStyle/>
          <a:p>
            <a:r>
              <a:rPr lang="en-US" sz="2200" dirty="0">
                <a:solidFill>
                  <a:srgbClr val="0000FF"/>
                </a:solidFill>
                <a:sym typeface="Wingdings"/>
              </a:rPr>
              <a:t>Exposes a load/store interface to access persistent data</a:t>
            </a:r>
          </a:p>
          <a:p>
            <a:pPr lvl="1"/>
            <a:r>
              <a:rPr lang="en-US" sz="2000" dirty="0">
                <a:solidFill>
                  <a:schemeClr val="accent2">
                    <a:lumMod val="75000"/>
                  </a:schemeClr>
                </a:solidFill>
                <a:sym typeface="Wingdings"/>
              </a:rPr>
              <a:t>Applications can directly access persistent memory  no conversion, translation, location overhead for persistent data </a:t>
            </a:r>
          </a:p>
          <a:p>
            <a:pPr lvl="1"/>
            <a:endParaRPr lang="en-US" sz="2000" dirty="0">
              <a:sym typeface="Wingdings"/>
            </a:endParaRPr>
          </a:p>
          <a:p>
            <a:r>
              <a:rPr lang="en-US" sz="2200" dirty="0">
                <a:solidFill>
                  <a:srgbClr val="0000FF"/>
                </a:solidFill>
                <a:sym typeface="Wingdings"/>
              </a:rPr>
              <a:t>Manages data placement, location, persistence, security</a:t>
            </a:r>
          </a:p>
          <a:p>
            <a:pPr lvl="1"/>
            <a:r>
              <a:rPr lang="en-US" sz="2000" dirty="0">
                <a:solidFill>
                  <a:schemeClr val="accent2">
                    <a:lumMod val="75000"/>
                  </a:schemeClr>
                </a:solidFill>
                <a:sym typeface="Wingdings"/>
              </a:rPr>
              <a:t>To get the best of multiple forms of storage</a:t>
            </a:r>
          </a:p>
          <a:p>
            <a:pPr lvl="1"/>
            <a:endParaRPr lang="en-US" sz="2000" dirty="0">
              <a:sym typeface="Wingdings"/>
            </a:endParaRPr>
          </a:p>
          <a:p>
            <a:r>
              <a:rPr lang="en-US" sz="2200" dirty="0">
                <a:solidFill>
                  <a:srgbClr val="0000FF"/>
                </a:solidFill>
                <a:sym typeface="Wingdings"/>
              </a:rPr>
              <a:t>Manages metadata storage and retrieval</a:t>
            </a:r>
          </a:p>
          <a:p>
            <a:pPr lvl="1"/>
            <a:r>
              <a:rPr lang="en-US" sz="2000" dirty="0">
                <a:solidFill>
                  <a:srgbClr val="FF0000"/>
                </a:solidFill>
                <a:sym typeface="Wingdings"/>
              </a:rPr>
              <a:t>This can lead to overheads that need to be managed</a:t>
            </a:r>
          </a:p>
          <a:p>
            <a:pPr lvl="1"/>
            <a:endParaRPr lang="en-US" sz="2000" dirty="0">
              <a:sym typeface="Wingdings"/>
            </a:endParaRPr>
          </a:p>
          <a:p>
            <a:r>
              <a:rPr lang="en-US" sz="2200" dirty="0">
                <a:solidFill>
                  <a:srgbClr val="0000FF"/>
                </a:solidFill>
                <a:sym typeface="Wingdings"/>
              </a:rPr>
              <a:t>Exposes hooks and interfaces for system software</a:t>
            </a:r>
          </a:p>
          <a:p>
            <a:pPr lvl="1"/>
            <a:r>
              <a:rPr lang="en-US" sz="2000" dirty="0">
                <a:solidFill>
                  <a:srgbClr val="2C6123"/>
                </a:solidFill>
                <a:sym typeface="Wingdings"/>
              </a:rPr>
              <a:t>To enable better data placement and management decisions</a:t>
            </a:r>
          </a:p>
          <a:p>
            <a:pPr lvl="1"/>
            <a:endParaRPr lang="en-US" sz="2000" dirty="0">
              <a:solidFill>
                <a:srgbClr val="2C6123"/>
              </a:solidFill>
              <a:sym typeface="Wingdings"/>
            </a:endParaRPr>
          </a:p>
          <a:p>
            <a:r>
              <a:rPr lang="en-US" sz="1800" dirty="0"/>
              <a:t>Meza+, “</a:t>
            </a:r>
            <a:r>
              <a:rPr lang="en-US" sz="1800" dirty="0">
                <a:solidFill>
                  <a:srgbClr val="0000FF"/>
                </a:solidFill>
              </a:rPr>
              <a:t>A Case for Efficient Hardware-Software Cooperative Management of Storage and Memory</a:t>
            </a:r>
            <a:r>
              <a:rPr lang="en-US" sz="1800" dirty="0"/>
              <a:t>,” WEED 2013.</a:t>
            </a:r>
          </a:p>
          <a:p>
            <a:pPr lvl="1"/>
            <a:endParaRPr lang="en-US" sz="2000" dirty="0">
              <a:solidFill>
                <a:srgbClr val="2C6123"/>
              </a:solidFill>
            </a:endParaRP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343202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FF"/>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278234790"/>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noAutofit/>
          </a:bodyPr>
          <a:lstStyle/>
          <a:p>
            <a:r>
              <a:rPr lang="en-US" sz="3800" dirty="0"/>
              <a:t>Performance Benefits of a Single-Level Store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8" name="Content Placeholder 7"/>
          <p:cNvPicPr>
            <a:picLocks noGrp="1" noChangeAspect="1"/>
          </p:cNvPicPr>
          <p:nvPr>
            <p:ph idx="1"/>
          </p:nvPr>
        </p:nvPicPr>
        <p:blipFill>
          <a:blip r:embed="rId3"/>
          <a:srcRect l="-7256" r="-7256"/>
          <a:stretch>
            <a:fillRect/>
          </a:stretch>
        </p:blipFill>
        <p:spPr/>
      </p:pic>
      <p:cxnSp>
        <p:nvCxnSpPr>
          <p:cNvPr id="6" name="Straight Arrow Connector 5"/>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charset="0"/>
              </a:rPr>
              <a:t>~5X</a:t>
            </a: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charset="0"/>
              </a:rPr>
              <a:t>~24X</a:t>
            </a:r>
          </a:p>
        </p:txBody>
      </p:sp>
      <p:sp>
        <p:nvSpPr>
          <p:cNvPr id="12" name="Rectangle 11"/>
          <p:cNvSpPr/>
          <p:nvPr/>
        </p:nvSpPr>
        <p:spPr>
          <a:xfrm>
            <a:off x="1475656"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
                <a:cs typeface="+mn-cs"/>
              </a:rPr>
              <a:t>Meza+, “</a:t>
            </a:r>
            <a:r>
              <a:rPr kumimoji="0" lang="en-US" sz="1500" b="0" i="0" u="none" strike="noStrike" kern="1200" cap="none" spc="0" normalizeH="0" baseline="0" noProof="0" dirty="0">
                <a:ln>
                  <a:noFill/>
                </a:ln>
                <a:solidFill>
                  <a:srgbClr val="0000FF"/>
                </a:solidFill>
                <a:effectLst/>
                <a:uLnTx/>
                <a:uFillTx/>
                <a:latin typeface="Tahoma"/>
                <a:ea typeface=""/>
                <a:cs typeface="+mn-cs"/>
              </a:rPr>
              <a:t>A Case for Efficient Hardware-Software Cooperative Management of Storage and Memory</a:t>
            </a:r>
            <a:r>
              <a:rPr kumimoji="0" lang="en-US" sz="1500" b="0" i="0" u="none" strike="noStrike" kern="1200" cap="none" spc="0" normalizeH="0" baseline="0" noProof="0" dirty="0">
                <a:ln>
                  <a:noFill/>
                </a:ln>
                <a:solidFill>
                  <a:srgbClr val="000000"/>
                </a:solidFill>
                <a:effectLst/>
                <a:uLnTx/>
                <a:uFillTx/>
                <a:latin typeface="Tahoma"/>
                <a:ea typeface=""/>
                <a:cs typeface="+mn-cs"/>
              </a:rPr>
              <a:t>,” WEED 2013.</a:t>
            </a:r>
          </a:p>
        </p:txBody>
      </p:sp>
    </p:spTree>
    <p:extLst>
      <p:ext uri="{BB962C8B-B14F-4D97-AF65-F5344CB8AC3E}">
        <p14:creationId xmlns:p14="http://schemas.microsoft.com/office/powerpoint/2010/main" val="3392667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Benefits of a Single-Level Store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6" name="Content Placeholder 5"/>
          <p:cNvPicPr>
            <a:picLocks noGrp="1" noChangeAspect="1"/>
          </p:cNvPicPr>
          <p:nvPr>
            <p:ph idx="1"/>
          </p:nvPr>
        </p:nvPicPr>
        <p:blipFill>
          <a:blip r:embed="rId3"/>
          <a:srcRect l="-7624" r="-7624"/>
          <a:stretch>
            <a:fillRect/>
          </a:stretch>
        </p:blipFill>
        <p:spPr/>
      </p:pic>
      <p:cxnSp>
        <p:nvCxnSpPr>
          <p:cNvPr id="8" name="Straight Arrow Connector 7"/>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charset="0"/>
              </a:rPr>
              <a:t>~5X</a:t>
            </a: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charset="0"/>
              </a:rPr>
              <a:t>~16X</a:t>
            </a:r>
          </a:p>
        </p:txBody>
      </p:sp>
      <p:sp>
        <p:nvSpPr>
          <p:cNvPr id="12" name="Rectangle 11"/>
          <p:cNvSpPr/>
          <p:nvPr/>
        </p:nvSpPr>
        <p:spPr>
          <a:xfrm>
            <a:off x="1475656"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
                <a:cs typeface="+mn-cs"/>
              </a:rPr>
              <a:t>Meza+, “</a:t>
            </a:r>
            <a:r>
              <a:rPr kumimoji="0" lang="en-US" sz="1500" b="0" i="0" u="none" strike="noStrike" kern="1200" cap="none" spc="0" normalizeH="0" baseline="0" noProof="0" dirty="0">
                <a:ln>
                  <a:noFill/>
                </a:ln>
                <a:solidFill>
                  <a:srgbClr val="0000FF"/>
                </a:solidFill>
                <a:effectLst/>
                <a:uLnTx/>
                <a:uFillTx/>
                <a:latin typeface="Tahoma"/>
                <a:ea typeface=""/>
                <a:cs typeface="+mn-cs"/>
              </a:rPr>
              <a:t>A Case for Efficient Hardware-Software Cooperative Management of Storage and Memory</a:t>
            </a:r>
            <a:r>
              <a:rPr kumimoji="0" lang="en-US" sz="1500" b="0" i="0" u="none" strike="noStrike" kern="1200" cap="none" spc="0" normalizeH="0" baseline="0" noProof="0" dirty="0">
                <a:ln>
                  <a:noFill/>
                </a:ln>
                <a:solidFill>
                  <a:srgbClr val="000000"/>
                </a:solidFill>
                <a:effectLst/>
                <a:uLnTx/>
                <a:uFillTx/>
                <a:latin typeface="Tahoma"/>
                <a:ea typeface=""/>
                <a:cs typeface="+mn-cs"/>
              </a:rPr>
              <a:t>,” WEED 2013.</a:t>
            </a:r>
          </a:p>
        </p:txBody>
      </p:sp>
    </p:spTree>
    <p:extLst>
      <p:ext uri="{BB962C8B-B14F-4D97-AF65-F5344CB8AC3E}">
        <p14:creationId xmlns:p14="http://schemas.microsoft.com/office/powerpoint/2010/main" val="3105892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On Persistent Memory Benefits &amp; Challenges </a:t>
            </a:r>
          </a:p>
        </p:txBody>
      </p:sp>
      <p:sp>
        <p:nvSpPr>
          <p:cNvPr id="3" name="Content Placeholder 2"/>
          <p:cNvSpPr>
            <a:spLocks noGrp="1"/>
          </p:cNvSpPr>
          <p:nvPr>
            <p:ph idx="1"/>
          </p:nvPr>
        </p:nvSpPr>
        <p:spPr>
          <a:xfrm>
            <a:off x="228600" y="1052736"/>
            <a:ext cx="8610600" cy="5195664"/>
          </a:xfrm>
        </p:spPr>
        <p:txBody>
          <a:bodyPr/>
          <a:lstStyle/>
          <a:p>
            <a:r>
              <a:rPr lang="en-US" dirty="0"/>
              <a:t>Justin Meza, </a:t>
            </a:r>
            <a:r>
              <a:rPr lang="en-US" dirty="0" err="1"/>
              <a:t>Yixin</a:t>
            </a:r>
            <a:r>
              <a:rPr lang="en-US" dirty="0"/>
              <a:t> </a:t>
            </a:r>
            <a:r>
              <a:rPr lang="en-US" dirty="0" err="1"/>
              <a:t>Luo</a:t>
            </a:r>
            <a:r>
              <a:rPr lang="en-US" dirty="0"/>
              <a:t>, Samira Khan, </a:t>
            </a:r>
            <a:r>
              <a:rPr lang="en-US" dirty="0" err="1"/>
              <a:t>Jishen</a:t>
            </a:r>
            <a:r>
              <a:rPr lang="en-US" dirty="0"/>
              <a:t> Zhao, Yuan </a:t>
            </a:r>
            <a:r>
              <a:rPr lang="en-US" dirty="0" err="1"/>
              <a:t>Xie</a:t>
            </a:r>
            <a:r>
              <a:rPr lang="en-US" dirty="0"/>
              <a:t>, and Onur Mutlu,</a:t>
            </a:r>
            <a:br>
              <a:rPr lang="en-US" dirty="0"/>
            </a:br>
            <a:r>
              <a:rPr lang="en-US" b="1" dirty="0">
                <a:hlinkClick r:id="rId2"/>
              </a:rPr>
              <a:t>"A Case for Efficient Hardware-Software Cooperative Management of Storage and Memory"</a:t>
            </a:r>
            <a:br>
              <a:rPr lang="en-US" dirty="0"/>
            </a:br>
            <a:r>
              <a:rPr lang="en-US" i="1" dirty="0"/>
              <a:t>Proceedings of the </a:t>
            </a:r>
            <a:r>
              <a:rPr lang="en-US" i="1" dirty="0">
                <a:hlinkClick r:id="rId3"/>
              </a:rPr>
              <a:t>5th Workshop on Energy-Efficient Design</a:t>
            </a:r>
            <a:r>
              <a:rPr lang="en-US" i="1" dirty="0"/>
              <a:t> (</a:t>
            </a:r>
            <a:r>
              <a:rPr lang="en-US" b="1" i="1" dirty="0"/>
              <a:t>WEED</a:t>
            </a:r>
            <a:r>
              <a:rPr lang="en-US" i="1" dirty="0"/>
              <a:t>)</a:t>
            </a:r>
            <a:r>
              <a:rPr lang="en-US" dirty="0"/>
              <a:t>, Tel-Aviv, Israel, June 2013. </a:t>
            </a:r>
            <a:r>
              <a:rPr lang="en-US" dirty="0">
                <a:hlinkClick r:id="rId4"/>
              </a:rPr>
              <a:t>Slides (pptx)</a:t>
            </a:r>
            <a:r>
              <a:rPr lang="en-US" dirty="0"/>
              <a:t> </a:t>
            </a:r>
            <a:r>
              <a:rPr lang="en-US" dirty="0">
                <a:hlinkClick r:id="rId5"/>
              </a:rPr>
              <a:t>Slides (pdf)</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6"/>
          <a:stretch>
            <a:fillRect/>
          </a:stretch>
        </p:blipFill>
        <p:spPr>
          <a:xfrm>
            <a:off x="0" y="4581128"/>
            <a:ext cx="9144000" cy="1018632"/>
          </a:xfrm>
          <a:prstGeom prst="rect">
            <a:avLst/>
          </a:prstGeom>
        </p:spPr>
      </p:pic>
    </p:spTree>
    <p:extLst>
      <p:ext uri="{BB962C8B-B14F-4D97-AF65-F5344CB8AC3E}">
        <p14:creationId xmlns:p14="http://schemas.microsoft.com/office/powerpoint/2010/main" val="2769306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and Opportunity</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FF0000"/>
                </a:solidFill>
              </a:rPr>
              <a:t>Combined </a:t>
            </a:r>
          </a:p>
          <a:p>
            <a:pPr marL="0" indent="0" algn="ctr">
              <a:buNone/>
            </a:pPr>
            <a:r>
              <a:rPr lang="en-US" sz="6400" dirty="0">
                <a:solidFill>
                  <a:srgbClr val="FF0000"/>
                </a:solidFill>
              </a:rPr>
              <a:t>Memory &amp; Storage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353</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575390474"/>
      </p:ext>
    </p:extLst>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and Opportunity</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354</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Content Placeholder 2"/>
          <p:cNvSpPr>
            <a:spLocks noGrp="1"/>
          </p:cNvSpPr>
          <p:nvPr>
            <p:ph idx="1"/>
          </p:nvPr>
        </p:nvSpPr>
        <p:spPr>
          <a:xfrm>
            <a:off x="251520" y="2708920"/>
            <a:ext cx="8352928" cy="2088232"/>
          </a:xfrm>
        </p:spPr>
        <p:txBody>
          <a:bodyPr/>
          <a:lstStyle/>
          <a:p>
            <a:pPr marL="0" indent="0" algn="ctr">
              <a:buNone/>
            </a:pPr>
            <a:r>
              <a:rPr lang="en-US" sz="6400" dirty="0">
                <a:solidFill>
                  <a:srgbClr val="0000FF"/>
                </a:solidFill>
              </a:rPr>
              <a:t>A Unified Interface to </a:t>
            </a:r>
            <a:r>
              <a:rPr lang="en-US" sz="6400" b="1" dirty="0">
                <a:solidFill>
                  <a:srgbClr val="0000FF"/>
                </a:solidFill>
              </a:rPr>
              <a:t>All</a:t>
            </a:r>
            <a:r>
              <a:rPr lang="en-US" sz="6400" dirty="0">
                <a:solidFill>
                  <a:srgbClr val="0000FF"/>
                </a:solidFill>
              </a:rPr>
              <a:t> </a:t>
            </a:r>
            <a:r>
              <a:rPr lang="en-US" sz="6400" b="1" dirty="0">
                <a:solidFill>
                  <a:srgbClr val="0000FF"/>
                </a:solidFill>
              </a:rPr>
              <a:t>Data</a:t>
            </a:r>
          </a:p>
        </p:txBody>
      </p:sp>
    </p:spTree>
    <p:extLst>
      <p:ext uri="{BB962C8B-B14F-4D97-AF65-F5344CB8AC3E}">
        <p14:creationId xmlns:p14="http://schemas.microsoft.com/office/powerpoint/2010/main" val="587124356"/>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Another Key Challenge in Persistent Memory</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FF0000"/>
                </a:solidFill>
              </a:rPr>
              <a:t>Programming Ease</a:t>
            </a:r>
          </a:p>
          <a:p>
            <a:pPr marL="0" indent="0" algn="ctr">
              <a:buNone/>
            </a:pPr>
            <a:r>
              <a:rPr lang="en-US" sz="6400" dirty="0">
                <a:solidFill>
                  <a:srgbClr val="0000FF"/>
                </a:solidFill>
              </a:rPr>
              <a:t>to Exploit Persistence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355</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06069048"/>
      </p:ext>
    </p:extLst>
  </p:cSld>
  <p:clrMapOvr>
    <a:masterClrMapping/>
  </p:clrMapOvr>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Enabling Crash Consistency</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356</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0" y="4221088"/>
            <a:ext cx="9144000" cy="2112993"/>
          </a:xfrm>
          <a:prstGeom prst="rect">
            <a:avLst/>
          </a:prstGeom>
        </p:spPr>
      </p:pic>
      <p:sp>
        <p:nvSpPr>
          <p:cNvPr id="7" name="Content Placeholder 2"/>
          <p:cNvSpPr>
            <a:spLocks noGrp="1"/>
          </p:cNvSpPr>
          <p:nvPr>
            <p:ph idx="1"/>
          </p:nvPr>
        </p:nvSpPr>
        <p:spPr>
          <a:xfrm>
            <a:off x="251520" y="1052736"/>
            <a:ext cx="8892480" cy="1913384"/>
          </a:xfrm>
        </p:spPr>
        <p:txBody>
          <a:bodyPr/>
          <a:lstStyle/>
          <a:p>
            <a:pPr>
              <a:buClr>
                <a:srgbClr val="CC9900"/>
              </a:buClr>
            </a:pPr>
            <a:r>
              <a:rPr lang="en-US" sz="2100" dirty="0" err="1"/>
              <a:t>Jinglei</a:t>
            </a:r>
            <a:r>
              <a:rPr lang="en-US" sz="2100" dirty="0"/>
              <a:t> Ren, </a:t>
            </a:r>
            <a:r>
              <a:rPr lang="en-US" sz="2100" dirty="0" err="1"/>
              <a:t>Jishen</a:t>
            </a:r>
            <a:r>
              <a:rPr lang="en-US" sz="2100" dirty="0"/>
              <a:t> Zhao, Samira Khan, </a:t>
            </a:r>
            <a:r>
              <a:rPr lang="en-US" sz="2100" dirty="0" err="1"/>
              <a:t>Jongmoo</a:t>
            </a:r>
            <a:r>
              <a:rPr lang="en-US" sz="2100" dirty="0"/>
              <a:t> Choi, </a:t>
            </a:r>
            <a:r>
              <a:rPr lang="en-US" sz="2100" dirty="0" err="1"/>
              <a:t>Yongwei</a:t>
            </a:r>
            <a:r>
              <a:rPr lang="en-US" sz="2100" dirty="0"/>
              <a:t> Wu, and Onur Mutlu,</a:t>
            </a:r>
            <a:br>
              <a:rPr lang="en-US" sz="2100" dirty="0"/>
            </a:br>
            <a:r>
              <a:rPr lang="en-US" sz="2100" b="1" dirty="0">
                <a:hlinkClick r:id="rId3"/>
              </a:rPr>
              <a:t>"ThyNVM: Enabling Software-Transparent Crash Consistency in Persistent Memory Systems"</a:t>
            </a:r>
            <a:br>
              <a:rPr lang="en-US" sz="2100" dirty="0"/>
            </a:br>
            <a:r>
              <a:rPr lang="en-US" sz="2100" i="1" dirty="0"/>
              <a:t>Proceedings of the </a:t>
            </a:r>
            <a:r>
              <a:rPr lang="en-US" sz="2100" i="1" dirty="0">
                <a:hlinkClick r:id="rId4"/>
              </a:rPr>
              <a:t>48th International Symposium on Microarchitecture</a:t>
            </a:r>
            <a:r>
              <a:rPr lang="en-US" sz="2100" i="1" dirty="0"/>
              <a:t> (</a:t>
            </a:r>
            <a:r>
              <a:rPr lang="en-US" sz="2100" b="1" i="1" dirty="0"/>
              <a:t>MICRO</a:t>
            </a:r>
            <a:r>
              <a:rPr lang="en-US" sz="2100" i="1" dirty="0"/>
              <a:t>)</a:t>
            </a:r>
            <a:r>
              <a:rPr lang="en-US" sz="2100" dirty="0"/>
              <a:t>, Waikiki, Hawaii, USA, December 2015. </a:t>
            </a:r>
            <a:br>
              <a:rPr lang="en-US" sz="2100" dirty="0"/>
            </a:br>
            <a:r>
              <a:rPr lang="en-US" sz="2100" dirty="0"/>
              <a:t>[</a:t>
            </a:r>
            <a:r>
              <a:rPr lang="en-US" sz="2100" dirty="0">
                <a:hlinkClick r:id="rId5"/>
              </a:rPr>
              <a:t>Slides (pptx)</a:t>
            </a:r>
            <a:r>
              <a:rPr lang="en-US" sz="2100" dirty="0"/>
              <a:t> </a:t>
            </a:r>
            <a:r>
              <a:rPr lang="en-US" sz="2100" dirty="0">
                <a:hlinkClick r:id="rId6"/>
              </a:rPr>
              <a:t>(pdf)</a:t>
            </a:r>
            <a:r>
              <a:rPr lang="en-US" sz="2100" dirty="0"/>
              <a:t>] [</a:t>
            </a:r>
            <a:r>
              <a:rPr lang="en-US" sz="2100" dirty="0">
                <a:hlinkClick r:id="rId7"/>
              </a:rPr>
              <a:t>Lightning Session Slides (pptx)</a:t>
            </a:r>
            <a:r>
              <a:rPr lang="en-US" sz="2100" dirty="0"/>
              <a:t> </a:t>
            </a:r>
            <a:r>
              <a:rPr lang="en-US" sz="2100" dirty="0">
                <a:hlinkClick r:id="rId8"/>
              </a:rPr>
              <a:t>(pdf)</a:t>
            </a:r>
            <a:r>
              <a:rPr lang="en-US" sz="2100" dirty="0"/>
              <a:t>] [</a:t>
            </a:r>
            <a:r>
              <a:rPr lang="en-US" sz="2100" dirty="0">
                <a:hlinkClick r:id="rId9"/>
              </a:rPr>
              <a:t>Poster (pptx)</a:t>
            </a:r>
            <a:r>
              <a:rPr lang="en-US" sz="2100" dirty="0"/>
              <a:t> </a:t>
            </a:r>
            <a:r>
              <a:rPr lang="en-US" sz="2100" dirty="0">
                <a:hlinkClick r:id="rId10"/>
              </a:rPr>
              <a:t>(pdf)</a:t>
            </a:r>
            <a:r>
              <a:rPr lang="en-US" sz="2100" dirty="0"/>
              <a:t>] </a:t>
            </a:r>
            <a:br>
              <a:rPr lang="en-US" sz="2100" dirty="0"/>
            </a:br>
            <a:r>
              <a:rPr lang="en-US" sz="2100" dirty="0"/>
              <a:t>[</a:t>
            </a:r>
            <a:r>
              <a:rPr lang="en-US" sz="2100" dirty="0">
                <a:hlinkClick r:id="rId11"/>
              </a:rPr>
              <a:t>Source Code</a:t>
            </a:r>
            <a:r>
              <a:rPr lang="en-US" sz="2100" dirty="0"/>
              <a:t>] </a:t>
            </a:r>
            <a:endParaRPr lang="en-US" sz="2100" dirty="0">
              <a:solidFill>
                <a:srgbClr val="000000"/>
              </a:solidFill>
            </a:endParaRPr>
          </a:p>
        </p:txBody>
      </p:sp>
    </p:spTree>
    <p:extLst>
      <p:ext uri="{BB962C8B-B14F-4D97-AF65-F5344CB8AC3E}">
        <p14:creationId xmlns:p14="http://schemas.microsoft.com/office/powerpoint/2010/main" val="3096747462"/>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Enabling Storage Consistency</a:t>
            </a:r>
          </a:p>
        </p:txBody>
      </p:sp>
      <p:sp>
        <p:nvSpPr>
          <p:cNvPr id="3" name="Content Placeholder 2"/>
          <p:cNvSpPr>
            <a:spLocks noGrp="1"/>
          </p:cNvSpPr>
          <p:nvPr>
            <p:ph idx="1"/>
          </p:nvPr>
        </p:nvSpPr>
        <p:spPr/>
        <p:txBody>
          <a:bodyPr/>
          <a:lstStyle/>
          <a:p>
            <a:r>
              <a:rPr lang="en-US" sz="2000" dirty="0" err="1"/>
              <a:t>Youyou</a:t>
            </a:r>
            <a:r>
              <a:rPr lang="en-US" sz="2000" dirty="0"/>
              <a:t> Lu, </a:t>
            </a:r>
            <a:r>
              <a:rPr lang="en-US" sz="2000" dirty="0" err="1"/>
              <a:t>Jiwu</a:t>
            </a:r>
            <a:r>
              <a:rPr lang="en-US" sz="2000" dirty="0"/>
              <a:t> </a:t>
            </a:r>
            <a:r>
              <a:rPr lang="en-US" sz="2000" dirty="0" err="1"/>
              <a:t>Shu</a:t>
            </a:r>
            <a:r>
              <a:rPr lang="en-US" sz="2000" dirty="0"/>
              <a:t>, Long Sun, and Onur Mutlu,</a:t>
            </a:r>
            <a:br>
              <a:rPr lang="en-US" sz="2000" dirty="0"/>
            </a:br>
            <a:r>
              <a:rPr lang="en-US" sz="2000" b="1" dirty="0">
                <a:hlinkClick r:id="rId2"/>
              </a:rPr>
              <a:t>"Loose-Ordering Consistency for Persistent Memory"</a:t>
            </a:r>
            <a:br>
              <a:rPr lang="en-US" sz="2000" dirty="0"/>
            </a:br>
            <a:r>
              <a:rPr lang="en-US" sz="2000" i="1" dirty="0"/>
              <a:t>Proceedings of the </a:t>
            </a:r>
            <a:r>
              <a:rPr lang="en-US" sz="2000" i="1" dirty="0">
                <a:hlinkClick r:id="rId3"/>
              </a:rPr>
              <a:t>32nd IEEE International Conference on Computer Design</a:t>
            </a:r>
            <a:r>
              <a:rPr lang="en-US" sz="2000" i="1" dirty="0"/>
              <a:t> (</a:t>
            </a:r>
            <a:r>
              <a:rPr lang="en-US" sz="2000" b="1" i="1" dirty="0"/>
              <a:t>ICCD</a:t>
            </a:r>
            <a:r>
              <a:rPr lang="en-US" sz="2000" i="1" dirty="0"/>
              <a:t>)</a:t>
            </a:r>
            <a:r>
              <a:rPr lang="en-US" sz="2000" dirty="0"/>
              <a:t>, Seoul, South Korea, October 2014. [</a:t>
            </a:r>
            <a:r>
              <a:rPr lang="en-US" sz="2000" dirty="0">
                <a:hlinkClick r:id="rId4"/>
              </a:rPr>
              <a:t>Slides (pptx)</a:t>
            </a:r>
            <a:r>
              <a:rPr lang="en-US" sz="2000" dirty="0"/>
              <a:t> </a:t>
            </a:r>
            <a:r>
              <a:rPr lang="en-US" sz="2000" dirty="0">
                <a:hlinkClick r:id="rId5"/>
              </a:rPr>
              <a:t>(pdf)</a:t>
            </a:r>
            <a:r>
              <a:rPr lang="en-US" sz="20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357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3398889"/>
            <a:ext cx="9144000" cy="2190351"/>
          </a:xfrm>
          <a:prstGeom prst="rect">
            <a:avLst/>
          </a:prstGeom>
        </p:spPr>
      </p:pic>
    </p:spTree>
    <p:extLst>
      <p:ext uri="{BB962C8B-B14F-4D97-AF65-F5344CB8AC3E}">
        <p14:creationId xmlns:p14="http://schemas.microsoft.com/office/powerpoint/2010/main" val="4253872169"/>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Tools/Libraries to Help Programmers</a:t>
            </a:r>
          </a:p>
        </p:txBody>
      </p:sp>
      <p:sp>
        <p:nvSpPr>
          <p:cNvPr id="3" name="Content Placeholder 2"/>
          <p:cNvSpPr>
            <a:spLocks noGrp="1"/>
          </p:cNvSpPr>
          <p:nvPr>
            <p:ph idx="1"/>
          </p:nvPr>
        </p:nvSpPr>
        <p:spPr>
          <a:xfrm>
            <a:off x="228600" y="1052736"/>
            <a:ext cx="8610600" cy="5195664"/>
          </a:xfrm>
        </p:spPr>
        <p:txBody>
          <a:bodyPr/>
          <a:lstStyle/>
          <a:p>
            <a:r>
              <a:rPr lang="en-US" sz="2200" dirty="0" err="1"/>
              <a:t>Himanshu</a:t>
            </a:r>
            <a:r>
              <a:rPr lang="en-US" sz="2200" dirty="0"/>
              <a:t> Chauhan, Irina </a:t>
            </a:r>
            <a:r>
              <a:rPr lang="en-US" sz="2200" dirty="0" err="1"/>
              <a:t>Calciu</a:t>
            </a:r>
            <a:r>
              <a:rPr lang="en-US" sz="2200" dirty="0"/>
              <a:t>, Vijay Chidambaram, Eric </a:t>
            </a:r>
            <a:r>
              <a:rPr lang="en-US" sz="2200" dirty="0" err="1"/>
              <a:t>Schkufza</a:t>
            </a:r>
            <a:r>
              <a:rPr lang="en-US" sz="2200" dirty="0"/>
              <a:t>, Onur Mutlu, and </a:t>
            </a:r>
            <a:r>
              <a:rPr lang="en-US" sz="2200" dirty="0" err="1"/>
              <a:t>Pratap</a:t>
            </a:r>
            <a:r>
              <a:rPr lang="en-US" sz="2200" dirty="0"/>
              <a:t> </a:t>
            </a:r>
            <a:r>
              <a:rPr lang="en-US" sz="2200" dirty="0" err="1"/>
              <a:t>Subrahmanyam</a:t>
            </a:r>
            <a:r>
              <a:rPr lang="en-US" sz="2200" dirty="0"/>
              <a:t>,</a:t>
            </a:r>
            <a:br>
              <a:rPr lang="en-US" sz="2200" dirty="0"/>
            </a:br>
            <a:r>
              <a:rPr lang="en-US" sz="2200" b="1" dirty="0">
                <a:hlinkClick r:id="rId2"/>
              </a:rPr>
              <a:t>"NVMove: Helping Programmers Move to Byte-Based Persistence"</a:t>
            </a:r>
            <a:br>
              <a:rPr lang="en-US" sz="2200" dirty="0"/>
            </a:br>
            <a:r>
              <a:rPr lang="en-US" sz="2200" i="1" dirty="0"/>
              <a:t>Proceedings of the </a:t>
            </a:r>
            <a:r>
              <a:rPr lang="en-US" sz="2200" i="1" dirty="0">
                <a:hlinkClick r:id="rId3"/>
              </a:rPr>
              <a:t>4th Workshop on Interactions of NVM/Flash with Operating Systems and Workloads </a:t>
            </a:r>
            <a:r>
              <a:rPr lang="en-US" sz="2200" i="1" dirty="0"/>
              <a:t>(</a:t>
            </a:r>
            <a:r>
              <a:rPr lang="en-US" sz="2200" b="1" i="1" dirty="0"/>
              <a:t>INFLOW</a:t>
            </a:r>
            <a:r>
              <a:rPr lang="en-US" sz="2200" i="1" dirty="0"/>
              <a:t>)</a:t>
            </a:r>
            <a:r>
              <a:rPr lang="en-US" sz="2200" dirty="0"/>
              <a:t>, Savannah, GA, USA, November 2016.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358</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149080"/>
            <a:ext cx="9144000" cy="2163587"/>
          </a:xfrm>
          <a:prstGeom prst="rect">
            <a:avLst/>
          </a:prstGeom>
        </p:spPr>
      </p:pic>
    </p:spTree>
    <p:extLst>
      <p:ext uri="{BB962C8B-B14F-4D97-AF65-F5344CB8AC3E}">
        <p14:creationId xmlns:p14="http://schemas.microsoft.com/office/powerpoint/2010/main" val="1196330291"/>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Persistent Memory Control Infrastructure</a:t>
            </a:r>
          </a:p>
        </p:txBody>
      </p:sp>
      <p:sp>
        <p:nvSpPr>
          <p:cNvPr id="3" name="Content Placeholder 2"/>
          <p:cNvSpPr>
            <a:spLocks noGrp="1"/>
          </p:cNvSpPr>
          <p:nvPr>
            <p:ph idx="1"/>
          </p:nvPr>
        </p:nvSpPr>
        <p:spPr/>
        <p:txBody>
          <a:bodyPr/>
          <a:lstStyle/>
          <a:p>
            <a:r>
              <a:rPr lang="en-US" sz="2000" dirty="0" err="1"/>
              <a:t>Jishen</a:t>
            </a:r>
            <a:r>
              <a:rPr lang="en-US" sz="2000" dirty="0"/>
              <a:t> Zhao, Onur Mutlu, and Yuan </a:t>
            </a:r>
            <a:r>
              <a:rPr lang="en-US" sz="2000" dirty="0" err="1"/>
              <a:t>Xie</a:t>
            </a:r>
            <a:r>
              <a:rPr lang="en-US" sz="2000" dirty="0"/>
              <a:t>,</a:t>
            </a:r>
            <a:br>
              <a:rPr lang="en-US" sz="2000" dirty="0"/>
            </a:br>
            <a:r>
              <a:rPr lang="en-US" sz="2000" b="1" dirty="0">
                <a:hlinkClick r:id="rId2"/>
              </a:rPr>
              <a:t>"FIRM: Fair and High-Performance Memory Control for Persistent Memory Systems"</a:t>
            </a:r>
            <a:br>
              <a:rPr lang="en-US" sz="2000" dirty="0"/>
            </a:br>
            <a:r>
              <a:rPr lang="en-US" sz="2000" i="1" dirty="0"/>
              <a:t>Proceedings of the </a:t>
            </a:r>
            <a:r>
              <a:rPr lang="en-US" sz="2000" i="1" dirty="0">
                <a:hlinkClick r:id="rId3"/>
              </a:rPr>
              <a:t>47th International Symposium on Microarchitecture</a:t>
            </a:r>
            <a:r>
              <a:rPr lang="en-US" sz="2000" i="1" dirty="0"/>
              <a:t> (</a:t>
            </a:r>
            <a:r>
              <a:rPr lang="en-US" sz="2000" b="1" i="1" dirty="0"/>
              <a:t>MICRO</a:t>
            </a:r>
            <a:r>
              <a:rPr lang="en-US" sz="2000" i="1" dirty="0"/>
              <a:t>)</a:t>
            </a:r>
            <a:r>
              <a:rPr lang="en-US" sz="2000" dirty="0"/>
              <a:t>, Cambridge, UK, December 2014. [</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(pptx)</a:t>
            </a:r>
            <a:r>
              <a:rPr lang="en-US" sz="2000" dirty="0"/>
              <a:t> </a:t>
            </a:r>
            <a:r>
              <a:rPr lang="en-US" sz="2000" dirty="0">
                <a:hlinkClick r:id="rId7"/>
              </a:rPr>
              <a:t>(pdf)</a:t>
            </a:r>
            <a:r>
              <a:rPr lang="en-US" sz="2000" dirty="0"/>
              <a:t>] [</a:t>
            </a:r>
            <a:r>
              <a:rPr lang="en-US" sz="2000" dirty="0">
                <a:hlinkClick r:id="rId8"/>
              </a:rPr>
              <a:t>Poster (pptx)</a:t>
            </a:r>
            <a:r>
              <a:rPr lang="en-US" sz="2000" dirty="0"/>
              <a:t> </a:t>
            </a:r>
            <a:r>
              <a:rPr lang="en-US" sz="2000" dirty="0">
                <a:hlinkClick r:id="rId9"/>
              </a:rPr>
              <a:t>(pdf)</a:t>
            </a:r>
            <a:r>
              <a:rPr lang="en-US" sz="2000" dirty="0"/>
              <a:t>] </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359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261223"/>
            <a:ext cx="9144000" cy="1111993"/>
          </a:xfrm>
          <a:prstGeom prst="rect">
            <a:avLst/>
          </a:prstGeom>
        </p:spPr>
      </p:pic>
    </p:spTree>
    <p:extLst>
      <p:ext uri="{BB962C8B-B14F-4D97-AF65-F5344CB8AC3E}">
        <p14:creationId xmlns:p14="http://schemas.microsoft.com/office/powerpoint/2010/main" val="1467738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36</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Emerging Technologies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360</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
              <a:cs typeface="+mn-cs"/>
            </a:endParaRPr>
          </a:p>
        </p:txBody>
      </p:sp>
      <p:sp>
        <p:nvSpPr>
          <p:cNvPr id="15" name="TextBox 14"/>
          <p:cNvSpPr txBox="1"/>
          <p:nvPr/>
        </p:nvSpPr>
        <p:spPr>
          <a:xfrm>
            <a:off x="323528" y="2780928"/>
            <a:ext cx="2579552"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Can enable: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 Orders of magnitude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improvements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 New applications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Yet, we have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 Think across the stack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 Design enabling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
              <a:cs typeface="+mn-cs"/>
            </a:endParaRPr>
          </a:p>
        </p:txBody>
      </p:sp>
    </p:spTree>
    <p:extLst>
      <p:ext uri="{BB962C8B-B14F-4D97-AF65-F5344CB8AC3E}">
        <p14:creationId xmlns:p14="http://schemas.microsoft.com/office/powerpoint/2010/main" val="1902896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(More) Scalable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01046130"/>
      </p:ext>
    </p:extLst>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solidFill>
                  <a:srgbClr val="0000FF"/>
                </a:solidFill>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a:p>
            <a:pPr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362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425205587"/>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(So Far)</a:t>
            </a:r>
          </a:p>
        </p:txBody>
      </p:sp>
      <p:sp>
        <p:nvSpPr>
          <p:cNvPr id="3" name="Content Placeholder 2"/>
          <p:cNvSpPr>
            <a:spLocks noGrp="1"/>
          </p:cNvSpPr>
          <p:nvPr>
            <p:ph idx="1"/>
          </p:nvPr>
        </p:nvSpPr>
        <p:spPr>
          <a:xfrm>
            <a:off x="228600" y="980728"/>
            <a:ext cx="8915400" cy="5020816"/>
          </a:xfrm>
        </p:spPr>
        <p:txBody>
          <a:bodyPr/>
          <a:lstStyle/>
          <a:p>
            <a:r>
              <a:rPr lang="en-US" dirty="0">
                <a:solidFill>
                  <a:srgbClr val="0000FF"/>
                </a:solidFill>
              </a:rPr>
              <a:t>Data-centric system design &amp; intelligence spread around</a:t>
            </a:r>
          </a:p>
          <a:p>
            <a:pPr lvl="1"/>
            <a:r>
              <a:rPr lang="en-US" dirty="0">
                <a:solidFill>
                  <a:srgbClr val="000000"/>
                </a:solidFill>
              </a:rPr>
              <a:t>Do not center everything around traditional computation units</a:t>
            </a:r>
          </a:p>
          <a:p>
            <a:endParaRPr lang="en-US" dirty="0">
              <a:solidFill>
                <a:srgbClr val="0000FF"/>
              </a:solidFill>
            </a:endParaRPr>
          </a:p>
          <a:p>
            <a:r>
              <a:rPr lang="en-US" dirty="0">
                <a:solidFill>
                  <a:srgbClr val="0000FF"/>
                </a:solidFill>
              </a:rPr>
              <a:t>Better cooperation across layers of the system</a:t>
            </a:r>
          </a:p>
          <a:p>
            <a:pPr lvl="1"/>
            <a:r>
              <a:rPr lang="en-US" dirty="0"/>
              <a:t>Careful co-design of components and layers: system/arch/device</a:t>
            </a:r>
          </a:p>
          <a:p>
            <a:pPr lvl="1"/>
            <a:r>
              <a:rPr lang="en-US" dirty="0"/>
              <a:t>Better, richer, more expressive and flexible interfaces</a:t>
            </a:r>
          </a:p>
          <a:p>
            <a:pPr lvl="1"/>
            <a:endParaRPr lang="en-US" dirty="0"/>
          </a:p>
          <a:p>
            <a:r>
              <a:rPr lang="en-US" dirty="0">
                <a:solidFill>
                  <a:srgbClr val="0000FF"/>
                </a:solidFill>
              </a:rPr>
              <a:t>Better-than-worst-case design</a:t>
            </a:r>
          </a:p>
          <a:p>
            <a:pPr lvl="1"/>
            <a:r>
              <a:rPr lang="en-US" dirty="0"/>
              <a:t>Do not optimize for the worst case</a:t>
            </a:r>
          </a:p>
          <a:p>
            <a:pPr lvl="1"/>
            <a:r>
              <a:rPr lang="en-US" dirty="0"/>
              <a:t>Worst case should not determine the common case</a:t>
            </a:r>
          </a:p>
          <a:p>
            <a:endParaRPr lang="en-US" dirty="0"/>
          </a:p>
          <a:p>
            <a:r>
              <a:rPr lang="en-US" dirty="0">
                <a:solidFill>
                  <a:srgbClr val="0000FF"/>
                </a:solidFill>
              </a:rPr>
              <a:t>Heterogeneity in design (specialization, asymmetry)</a:t>
            </a:r>
          </a:p>
          <a:p>
            <a:pPr lvl="1"/>
            <a:r>
              <a:rPr lang="en-US" dirty="0"/>
              <a:t>Enables a more efficient design (No one size fits all)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66203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(More Compact)</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074281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solidFill>
                  <a:srgbClr val="0000FF"/>
                </a:solidFill>
                <a:latin typeface="Tahoma" charset="0"/>
                <a:ea typeface="ＭＳ Ｐゴシック" charset="0"/>
                <a:cs typeface="ＭＳ Ｐゴシック" charset="0"/>
              </a:rPr>
              <a:t>Concluding Remarks</a:t>
            </a:r>
          </a:p>
          <a:p>
            <a:pPr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639682533"/>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366</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494830291"/>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367</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1053669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368</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867738291"/>
      </p:ext>
    </p:extLst>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369</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5160100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37</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370</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452753"/>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371</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067671"/>
      </p:ext>
    </p:extLst>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372</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199344426"/>
      </p:ext>
    </p:extLst>
  </p:cSld>
  <p:clrMapOvr>
    <a:masterClrMapping/>
  </p:clrMapOvr>
  <p:transition/>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373</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307278462"/>
      </p:ext>
    </p:extLst>
  </p:cSld>
  <p:clrMapOvr>
    <a:masterClrMapping/>
  </p:clrMapOvr>
  <p:transition/>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374</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505762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375</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607961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376</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63367"/>
      </p:ext>
    </p:extLst>
  </p:cSld>
  <p:clrMapOvr>
    <a:masterClrMapping/>
  </p:clrMapOvr>
  <p:transition/>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C843-7D7B-6543-8A94-CE35F9C27214}"/>
              </a:ext>
            </a:extLst>
          </p:cNvPr>
          <p:cNvSpPr>
            <a:spLocks noGrp="1"/>
          </p:cNvSpPr>
          <p:nvPr>
            <p:ph type="title"/>
          </p:nvPr>
        </p:nvSpPr>
        <p:spPr/>
        <p:txBody>
          <a:bodyPr/>
          <a:lstStyle/>
          <a:p>
            <a:r>
              <a:rPr lang="en-US" dirty="0"/>
              <a:t>Another Principled Design</a:t>
            </a:r>
          </a:p>
        </p:txBody>
      </p:sp>
      <p:pic>
        <p:nvPicPr>
          <p:cNvPr id="6" name="Content Placeholder 5">
            <a:extLst>
              <a:ext uri="{FF2B5EF4-FFF2-40B4-BE49-F238E27FC236}">
                <a16:creationId xmlns:a16="http://schemas.microsoft.com/office/drawing/2014/main" id="{443ACEB7-C22F-D34C-8F43-90F60B01E1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088740"/>
            <a:ext cx="4653310" cy="5234974"/>
          </a:xfrm>
        </p:spPr>
      </p:pic>
      <p:sp>
        <p:nvSpPr>
          <p:cNvPr id="4" name="Slide Number Placeholder 3">
            <a:extLst>
              <a:ext uri="{FF2B5EF4-FFF2-40B4-BE49-F238E27FC236}">
                <a16:creationId xmlns:a16="http://schemas.microsoft.com/office/drawing/2014/main" id="{C38EA4DE-5AC6-B941-8FF0-2749D60392DF}"/>
              </a:ext>
            </a:extLst>
          </p:cNvPr>
          <p:cNvSpPr>
            <a:spLocks noGrp="1"/>
          </p:cNvSpPr>
          <p:nvPr>
            <p:ph type="sldNum" sz="quarter" idx="11"/>
          </p:nvPr>
        </p:nvSpPr>
        <p:spPr/>
        <p:txBody>
          <a:bodyPr/>
          <a:lstStyle/>
          <a:p>
            <a:pPr>
              <a:defRPr/>
            </a:pPr>
            <a:fld id="{B84FBA80-169A-CF4F-81AB-23BBF8E699B7}" type="slidenum">
              <a:rPr lang="en-US" altLang="en-US" smtClean="0"/>
              <a:pPr>
                <a:defRPr/>
              </a:pPr>
              <a:t>377</a:t>
            </a:fld>
            <a:endParaRPr lang="en-US" altLang="en-US"/>
          </a:p>
        </p:txBody>
      </p:sp>
      <p:sp>
        <p:nvSpPr>
          <p:cNvPr id="7" name="Rectangle 6">
            <a:extLst>
              <a:ext uri="{FF2B5EF4-FFF2-40B4-BE49-F238E27FC236}">
                <a16:creationId xmlns:a16="http://schemas.microsoft.com/office/drawing/2014/main" id="{303E0511-5382-2C41-BA14-1E3785227766}"/>
              </a:ext>
            </a:extLst>
          </p:cNvPr>
          <p:cNvSpPr/>
          <p:nvPr/>
        </p:nvSpPr>
        <p:spPr>
          <a:xfrm>
            <a:off x="2411760" y="6567155"/>
            <a:ext cx="4572000" cy="246221"/>
          </a:xfrm>
          <a:prstGeom prst="rect">
            <a:avLst/>
          </a:prstGeom>
        </p:spPr>
        <p:txBody>
          <a:bodyPr>
            <a:spAutoFit/>
          </a:bodyPr>
          <a:lstStyle/>
          <a:p>
            <a:r>
              <a:rPr lang="en-US" sz="1000" dirty="0">
                <a:solidFill>
                  <a:srgbClr val="000000"/>
                </a:solidFill>
                <a:latin typeface="Calibri"/>
                <a:cs typeface="Calibri"/>
              </a:rPr>
              <a:t>Source: https://web-</a:t>
            </a:r>
            <a:r>
              <a:rPr lang="en-US" sz="1000" dirty="0" err="1">
                <a:solidFill>
                  <a:srgbClr val="000000"/>
                </a:solidFill>
                <a:latin typeface="Calibri"/>
                <a:cs typeface="Calibri"/>
              </a:rPr>
              <a:t>japan.org</a:t>
            </a:r>
            <a:r>
              <a:rPr lang="en-US" sz="1000" dirty="0">
                <a:solidFill>
                  <a:srgbClr val="000000"/>
                </a:solidFill>
                <a:latin typeface="Calibri"/>
                <a:cs typeface="Calibri"/>
              </a:rPr>
              <a:t>/</a:t>
            </a:r>
            <a:r>
              <a:rPr lang="en-US" sz="1000" dirty="0" err="1">
                <a:solidFill>
                  <a:srgbClr val="000000"/>
                </a:solidFill>
                <a:latin typeface="Calibri"/>
                <a:cs typeface="Calibri"/>
              </a:rPr>
              <a:t>nipponia</a:t>
            </a:r>
            <a:r>
              <a:rPr lang="en-US" sz="1000" dirty="0">
                <a:solidFill>
                  <a:srgbClr val="000000"/>
                </a:solidFill>
                <a:latin typeface="Calibri"/>
                <a:cs typeface="Calibri"/>
              </a:rPr>
              <a:t>/nipponia33/</a:t>
            </a:r>
            <a:r>
              <a:rPr lang="en-US" sz="1000" dirty="0" err="1">
                <a:solidFill>
                  <a:srgbClr val="000000"/>
                </a:solidFill>
                <a:latin typeface="Calibri"/>
                <a:cs typeface="Calibri"/>
              </a:rPr>
              <a:t>en</a:t>
            </a:r>
            <a:r>
              <a:rPr lang="en-US" sz="1000" dirty="0">
                <a:solidFill>
                  <a:srgbClr val="000000"/>
                </a:solidFill>
                <a:latin typeface="Calibri"/>
                <a:cs typeface="Calibri"/>
              </a:rPr>
              <a:t>/topic/</a:t>
            </a:r>
          </a:p>
        </p:txBody>
      </p:sp>
    </p:spTree>
    <p:extLst>
      <p:ext uri="{BB962C8B-B14F-4D97-AF65-F5344CB8AC3E}">
        <p14:creationId xmlns:p14="http://schemas.microsoft.com/office/powerpoint/2010/main" val="4095061088"/>
      </p:ext>
    </p:extLst>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C843-7D7B-6543-8A94-CE35F9C27214}"/>
              </a:ext>
            </a:extLst>
          </p:cNvPr>
          <p:cNvSpPr>
            <a:spLocks noGrp="1"/>
          </p:cNvSpPr>
          <p:nvPr>
            <p:ph type="title"/>
          </p:nvPr>
        </p:nvSpPr>
        <p:spPr/>
        <p:txBody>
          <a:bodyPr/>
          <a:lstStyle/>
          <a:p>
            <a:r>
              <a:rPr lang="en-US" dirty="0"/>
              <a:t>Another Principled Design (II)</a:t>
            </a:r>
          </a:p>
        </p:txBody>
      </p:sp>
      <p:sp>
        <p:nvSpPr>
          <p:cNvPr id="4" name="Slide Number Placeholder 3">
            <a:extLst>
              <a:ext uri="{FF2B5EF4-FFF2-40B4-BE49-F238E27FC236}">
                <a16:creationId xmlns:a16="http://schemas.microsoft.com/office/drawing/2014/main" id="{C38EA4DE-5AC6-B941-8FF0-2749D60392DF}"/>
              </a:ext>
            </a:extLst>
          </p:cNvPr>
          <p:cNvSpPr>
            <a:spLocks noGrp="1"/>
          </p:cNvSpPr>
          <p:nvPr>
            <p:ph type="sldNum" sz="quarter" idx="11"/>
          </p:nvPr>
        </p:nvSpPr>
        <p:spPr/>
        <p:txBody>
          <a:bodyPr/>
          <a:lstStyle/>
          <a:p>
            <a:pPr>
              <a:defRPr/>
            </a:pPr>
            <a:fld id="{B84FBA80-169A-CF4F-81AB-23BBF8E699B7}" type="slidenum">
              <a:rPr lang="en-US" altLang="en-US" smtClean="0"/>
              <a:pPr>
                <a:defRPr/>
              </a:pPr>
              <a:t>378</a:t>
            </a:fld>
            <a:endParaRPr lang="en-US" altLang="en-US"/>
          </a:p>
        </p:txBody>
      </p:sp>
      <p:sp>
        <p:nvSpPr>
          <p:cNvPr id="7" name="Rectangle 6">
            <a:extLst>
              <a:ext uri="{FF2B5EF4-FFF2-40B4-BE49-F238E27FC236}">
                <a16:creationId xmlns:a16="http://schemas.microsoft.com/office/drawing/2014/main" id="{303E0511-5382-2C41-BA14-1E3785227766}"/>
              </a:ext>
            </a:extLst>
          </p:cNvPr>
          <p:cNvSpPr/>
          <p:nvPr/>
        </p:nvSpPr>
        <p:spPr>
          <a:xfrm>
            <a:off x="2411760" y="6485274"/>
            <a:ext cx="4572000" cy="400110"/>
          </a:xfrm>
          <a:prstGeom prst="rect">
            <a:avLst/>
          </a:prstGeom>
        </p:spPr>
        <p:txBody>
          <a:bodyPr>
            <a:spAutoFit/>
          </a:bodyPr>
          <a:lstStyle/>
          <a:p>
            <a:r>
              <a:rPr lang="en-US" sz="1000" dirty="0">
                <a:solidFill>
                  <a:srgbClr val="000000"/>
                </a:solidFill>
                <a:latin typeface="Calibri"/>
                <a:cs typeface="Calibri"/>
              </a:rPr>
              <a:t>Source: </a:t>
            </a:r>
            <a:r>
              <a:rPr lang="en-US" sz="1000" dirty="0">
                <a:solidFill>
                  <a:srgbClr val="000000"/>
                </a:solidFill>
                <a:latin typeface="Calibri"/>
                <a:cs typeface="Calibri"/>
                <a:hlinkClick r:id="rId2"/>
              </a:rPr>
              <a:t>http://www.iitk.ac.in/nicee/wcee/article/1229.pdf</a:t>
            </a:r>
            <a:r>
              <a:rPr lang="en-US" sz="1000" dirty="0">
                <a:solidFill>
                  <a:srgbClr val="000000"/>
                </a:solidFill>
                <a:latin typeface="Calibri"/>
                <a:cs typeface="Calibri"/>
              </a:rPr>
              <a:t> http://</a:t>
            </a:r>
            <a:r>
              <a:rPr lang="en-US" sz="1000" dirty="0" err="1">
                <a:solidFill>
                  <a:srgbClr val="000000"/>
                </a:solidFill>
                <a:latin typeface="Calibri"/>
                <a:cs typeface="Calibri"/>
              </a:rPr>
              <a:t>www.hms.civil.uminho.pt</a:t>
            </a:r>
            <a:r>
              <a:rPr lang="en-US" sz="1000" dirty="0">
                <a:solidFill>
                  <a:srgbClr val="000000"/>
                </a:solidFill>
                <a:latin typeface="Calibri"/>
                <a:cs typeface="Calibri"/>
              </a:rPr>
              <a:t>/</a:t>
            </a:r>
            <a:r>
              <a:rPr lang="en-US" sz="1000" dirty="0" err="1">
                <a:solidFill>
                  <a:srgbClr val="000000"/>
                </a:solidFill>
                <a:latin typeface="Calibri"/>
                <a:cs typeface="Calibri"/>
              </a:rPr>
              <a:t>sahc</a:t>
            </a:r>
            <a:r>
              <a:rPr lang="en-US" sz="1000" dirty="0">
                <a:solidFill>
                  <a:srgbClr val="000000"/>
                </a:solidFill>
                <a:latin typeface="Calibri"/>
                <a:cs typeface="Calibri"/>
              </a:rPr>
              <a:t>/2010/79.pdf</a:t>
            </a:r>
          </a:p>
        </p:txBody>
      </p:sp>
      <p:pic>
        <p:nvPicPr>
          <p:cNvPr id="8" name="Picture 7">
            <a:extLst>
              <a:ext uri="{FF2B5EF4-FFF2-40B4-BE49-F238E27FC236}">
                <a16:creationId xmlns:a16="http://schemas.microsoft.com/office/drawing/2014/main" id="{5DCF670E-4B43-8E4A-AE99-A02927C3BAC5}"/>
              </a:ext>
            </a:extLst>
          </p:cNvPr>
          <p:cNvPicPr>
            <a:picLocks noChangeAspect="1"/>
          </p:cNvPicPr>
          <p:nvPr/>
        </p:nvPicPr>
        <p:blipFill>
          <a:blip r:embed="rId3"/>
          <a:stretch>
            <a:fillRect/>
          </a:stretch>
        </p:blipFill>
        <p:spPr>
          <a:xfrm>
            <a:off x="1628230" y="1026049"/>
            <a:ext cx="5148808" cy="5358353"/>
          </a:xfrm>
          <a:prstGeom prst="rect">
            <a:avLst/>
          </a:prstGeom>
        </p:spPr>
      </p:pic>
    </p:spTree>
    <p:extLst>
      <p:ext uri="{BB962C8B-B14F-4D97-AF65-F5344CB8AC3E}">
        <p14:creationId xmlns:p14="http://schemas.microsoft.com/office/powerpoint/2010/main" val="2658291730"/>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379</a:t>
            </a:fld>
            <a:endParaRPr lang="en-US" altLang="en-US"/>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678605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38</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t>problem</a:t>
            </a:r>
            <a:endParaRPr lang="en-US" dirty="0">
              <a:solidFill>
                <a:srgbClr val="0000FF"/>
              </a:solidFill>
            </a:endParaRPr>
          </a:p>
          <a:p>
            <a:endParaRPr lang="en-US" sz="1400" dirty="0"/>
          </a:p>
          <a:p>
            <a:r>
              <a:rPr lang="en-US" dirty="0">
                <a:solidFill>
                  <a:srgbClr val="FF0000"/>
                </a:solidFill>
              </a:rPr>
              <a:t>Discover design principles for </a:t>
            </a:r>
            <a:r>
              <a:rPr lang="en-US" dirty="0">
                <a:solidFill>
                  <a:srgbClr val="0000FF"/>
                </a:solidFill>
              </a:rPr>
              <a:t>fundamentally secure and reliable computer architectures</a:t>
            </a:r>
          </a:p>
          <a:p>
            <a:endParaRPr lang="en-US" sz="1400" dirty="0">
              <a:solidFill>
                <a:srgbClr val="FF0000"/>
              </a:solidFill>
            </a:endParaRPr>
          </a:p>
          <a:p>
            <a:r>
              <a:rPr lang="en-US" dirty="0">
                <a:solidFill>
                  <a:srgbClr val="FF0000"/>
                </a:solidFill>
              </a:rPr>
              <a:t>Design complete systems to be balanced and energy-efficient</a:t>
            </a:r>
            <a:r>
              <a:rPr lang="en-US" dirty="0"/>
              <a:t>, i.e., </a:t>
            </a:r>
            <a:r>
              <a:rPr lang="en-US" dirty="0">
                <a:solidFill>
                  <a:srgbClr val="0000FF"/>
                </a:solidFill>
              </a:rPr>
              <a:t>low latency </a:t>
            </a:r>
            <a:r>
              <a:rPr lang="en-US" dirty="0"/>
              <a:t>and</a:t>
            </a:r>
            <a:r>
              <a:rPr lang="en-US" dirty="0">
                <a:solidFill>
                  <a:srgbClr val="0000FF"/>
                </a:solidFill>
              </a:rPr>
              <a:t> data-centric (or memory-centric) </a:t>
            </a:r>
          </a:p>
          <a:p>
            <a:endParaRPr lang="en-US" sz="1400" dirty="0">
              <a:solidFill>
                <a:srgbClr val="0000FF"/>
              </a:solidFill>
            </a:endParaRPr>
          </a:p>
          <a:p>
            <a:r>
              <a:rPr lang="en-US" dirty="0">
                <a:solidFill>
                  <a:srgbClr val="FF0000"/>
                </a:solidFill>
              </a:rPr>
              <a:t>Enable new and emerging memory architectures </a:t>
            </a:r>
          </a:p>
          <a:p>
            <a:endParaRPr lang="en-US" sz="14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sz="2000" b="1" dirty="0">
                <a:solidFill>
                  <a:srgbClr val="2C6123"/>
                </a:solidFill>
              </a:rPr>
              <a:t>…</a:t>
            </a:r>
            <a:endParaRPr lang="en-US" sz="2000" b="1" dirty="0">
              <a:solidFill>
                <a:srgbClr val="2C6123"/>
              </a:solidFill>
            </a:endParaRPr>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380</a:t>
            </a:fld>
            <a:endParaRPr lang="en-US" dirty="0"/>
          </a:p>
        </p:txBody>
      </p:sp>
    </p:spTree>
    <p:extLst>
      <p:ext uri="{BB962C8B-B14F-4D97-AF65-F5344CB8AC3E}">
        <p14:creationId xmlns:p14="http://schemas.microsoft.com/office/powerpoint/2010/main" val="282173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Think Across the Stack</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381</a:t>
            </a:fld>
            <a:endParaRPr lang="en-US"/>
          </a:p>
        </p:txBody>
      </p:sp>
      <p:sp>
        <p:nvSpPr>
          <p:cNvPr id="5" name="Text Box 17"/>
          <p:cNvSpPr txBox="1">
            <a:spLocks noChangeArrowheads="1"/>
          </p:cNvSpPr>
          <p:nvPr/>
        </p:nvSpPr>
        <p:spPr bwMode="auto">
          <a:xfrm>
            <a:off x="3501600" y="36903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3188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6545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2830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19163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063404"/>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cs typeface="Arial" charset="0"/>
              </a:rPr>
              <a:t>Logic</a:t>
            </a:r>
          </a:p>
          <a:p>
            <a:pPr>
              <a:defRPr/>
            </a:pPr>
            <a:endParaRPr lang="en-US" sz="1750" dirty="0">
              <a:solidFill>
                <a:srgbClr val="000000"/>
              </a:solidFill>
              <a:latin typeface="Tahoma" pitchFamily="34" charset="0"/>
              <a:cs typeface="Arial" charset="0"/>
            </a:endParaRPr>
          </a:p>
        </p:txBody>
      </p:sp>
      <p:sp>
        <p:nvSpPr>
          <p:cNvPr id="11" name="Text Box 23"/>
          <p:cNvSpPr txBox="1">
            <a:spLocks noChangeAspect="1" noChangeArrowheads="1"/>
          </p:cNvSpPr>
          <p:nvPr/>
        </p:nvSpPr>
        <p:spPr bwMode="auto">
          <a:xfrm>
            <a:off x="3501600" y="44348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29964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47904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3935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latin typeface="Tahoma"/>
            </a:endParaRPr>
          </a:p>
        </p:txBody>
      </p:sp>
    </p:spTree>
    <p:extLst>
      <p:ext uri="{BB962C8B-B14F-4D97-AF65-F5344CB8AC3E}">
        <p14:creationId xmlns:p14="http://schemas.microsoft.com/office/powerpoint/2010/main" val="1778099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382</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226264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August 29, 2018</a:t>
            </a:r>
          </a:p>
          <a:p>
            <a:r>
              <a:rPr lang="en-US" sz="2200" dirty="0"/>
              <a:t>NVMSA-RTCSA Joint Keynote Talk</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395536" y="1587624"/>
            <a:ext cx="8382000" cy="2201416"/>
          </a:xfrm>
        </p:spPr>
        <p:txBody>
          <a:bodyPr>
            <a:normAutofit fontScale="90000"/>
          </a:bodyPr>
          <a:lstStyle/>
          <a:p>
            <a:pPr algn="ctr"/>
            <a:r>
              <a:rPr lang="en-US" sz="4400" b="1" dirty="0"/>
              <a:t>Rethinking Memory System Design</a:t>
            </a:r>
            <a:br>
              <a:rPr lang="en-US" sz="4400" dirty="0"/>
            </a:br>
            <a:r>
              <a:rPr lang="en-US" sz="4400" dirty="0"/>
              <a:t>(for Data-Intensive Computing)</a:t>
            </a:r>
            <a:br>
              <a:rPr lang="en-US" sz="4400" dirty="0"/>
            </a:br>
            <a:br>
              <a:rPr lang="en-US" sz="800" dirty="0"/>
            </a:br>
            <a:endParaRPr lang="en-US" sz="3600" dirty="0">
              <a:solidFill>
                <a:srgbClr val="FF0000"/>
              </a:solidFill>
            </a:endParaRP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291DF8D7-1B8D-E04F-905D-49754AD3DEC4}"/>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746314564"/>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384</a:t>
            </a:fld>
            <a:endParaRPr lang="en-US">
              <a:solidFill>
                <a:srgbClr val="000000"/>
              </a:solidFill>
            </a:endParaRPr>
          </a:p>
        </p:txBody>
      </p:sp>
    </p:spTree>
    <p:extLst>
      <p:ext uri="{BB962C8B-B14F-4D97-AF65-F5344CB8AC3E}">
        <p14:creationId xmlns:p14="http://schemas.microsoft.com/office/powerpoint/2010/main" val="1033300965"/>
      </p:ext>
    </p:extLst>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NSF</a:t>
            </a:r>
          </a:p>
          <a:p>
            <a:r>
              <a:rPr lang="en-US" dirty="0"/>
              <a:t>GSRC</a:t>
            </a:r>
          </a:p>
          <a:p>
            <a:r>
              <a:rPr lang="en-US" dirty="0"/>
              <a:t>SRC</a:t>
            </a:r>
          </a:p>
          <a:p>
            <a:r>
              <a:rPr lang="en-US" dirty="0" err="1"/>
              <a:t>CyLab</a:t>
            </a:r>
            <a:endParaRPr lang="en-US" dirty="0"/>
          </a:p>
          <a:p>
            <a:r>
              <a:rPr lang="en-US" dirty="0"/>
              <a:t>Alibaba, AMD, Google, Facebook, HP Labs, Huawei, IBM, Intel, Microsoft, Nvidia, Oracle, Qualcomm, Rambus, Samsung, Seagate, VMware</a:t>
            </a:r>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385</a:t>
            </a:fld>
            <a:endParaRPr lang="en-US">
              <a:solidFill>
                <a:srgbClr val="000000"/>
              </a:solidFill>
            </a:endParaRPr>
          </a:p>
        </p:txBody>
      </p:sp>
    </p:spTree>
    <p:extLst>
      <p:ext uri="{BB962C8B-B14F-4D97-AF65-F5344CB8AC3E}">
        <p14:creationId xmlns:p14="http://schemas.microsoft.com/office/powerpoint/2010/main" val="2136549113"/>
      </p:ext>
    </p:extLst>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solidFill>
                  <a:srgbClr val="000000"/>
                </a:solidFill>
              </a:rPr>
              <a:pPr/>
              <a:t>386</a:t>
            </a:fld>
            <a:endParaRPr lang="en-US" altLang="en-US">
              <a:solidFill>
                <a:srgbClr val="000000"/>
              </a:solidFill>
            </a:endParaRPr>
          </a:p>
        </p:txBody>
      </p:sp>
    </p:spTree>
    <p:extLst>
      <p:ext uri="{BB962C8B-B14F-4D97-AF65-F5344CB8AC3E}">
        <p14:creationId xmlns:p14="http://schemas.microsoft.com/office/powerpoint/2010/main" val="254612198"/>
      </p:ext>
    </p:extLst>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32091693"/>
      </p:ext>
    </p:extLst>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388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56188417"/>
      </p:ext>
    </p:extLst>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323949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840694" cy="1066800"/>
          </a:xfrm>
        </p:spPr>
        <p:txBody>
          <a:bodyPr>
            <a:noAutofit/>
          </a:bodyPr>
          <a:lstStyle/>
          <a:p>
            <a:r>
              <a:rPr lang="en-US" sz="3800" dirty="0"/>
              <a:t>DRAM Capacity, Bandwidth, Latency Trends</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1940567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734258531"/>
      </p:ext>
    </p:extLst>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822856019"/>
      </p:ext>
    </p:extLst>
  </p:cSld>
  <p:clrMapOvr>
    <a:masterClrMapping/>
  </p:clrMapOvr>
  <p:transitio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275435569"/>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389326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21162147"/>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50985239"/>
      </p:ext>
    </p:extLst>
  </p:cSld>
  <p:clrMapOvr>
    <a:masterClrMapping/>
  </p:clrMapOvr>
  <p:transition/>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18629323"/>
      </p:ext>
    </p:extLst>
  </p:cSld>
  <p:clrMapOvr>
    <a:masterClrMapping/>
  </p:clrMapOvr>
  <p:transition/>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003506676"/>
      </p:ext>
    </p:extLst>
  </p:cSld>
  <p:clrMapOvr>
    <a:masterClrMapping/>
  </p:clrMapOvr>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4172683639"/>
      </p:ext>
    </p:extLst>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787831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Motivating Detour:</a:t>
            </a:r>
            <a:br>
              <a:rPr lang="en-US" dirty="0"/>
            </a:br>
            <a:r>
              <a:rPr lang="en-US" dirty="0"/>
              <a:t>	Genome Sequence Analysis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3705790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400</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541697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84547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1936351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91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3217048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solidFill>
                  <a:srgbClr val="000000"/>
                </a:solidFill>
              </a:rPr>
              <a:pPr/>
              <a:t>405</a:t>
            </a:fld>
            <a:endParaRPr lang="en-US">
              <a:solidFill>
                <a:srgbClr val="000000"/>
              </a:solidFill>
            </a:endParaRPr>
          </a:p>
        </p:txBody>
      </p:sp>
    </p:spTree>
    <p:extLst>
      <p:ext uri="{BB962C8B-B14F-4D97-AF65-F5344CB8AC3E}">
        <p14:creationId xmlns:p14="http://schemas.microsoft.com/office/powerpoint/2010/main" val="1020926108"/>
      </p:ext>
    </p:extLst>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 (officially May 2016)</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290791"/>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Long memory </a:t>
            </a:r>
            <a:r>
              <a:rPr lang="en-US" sz="3200">
                <a:solidFill>
                  <a:prstClr val="white"/>
                </a:solidFill>
                <a:latin typeface="Futura Medium" charset="0"/>
                <a:ea typeface="Futura Medium" charset="0"/>
                <a:cs typeface="Futura Medium" charset="0"/>
              </a:rPr>
              <a:t>latency </a:t>
            </a:r>
            <a:r>
              <a:rPr lang="en-US" sz="3200">
                <a:solidFill>
                  <a:prstClr val="white"/>
                </a:solidFill>
                <a:latin typeface="Cambria Math" panose="02040503050406030204" pitchFamily="18" charset="0"/>
                <a:ea typeface="Cambria Math" panose="02040503050406030204" pitchFamily="18" charset="0"/>
              </a:rPr>
              <a:t>→</a:t>
            </a:r>
            <a:r>
              <a:rPr lang="en-US" sz="3200">
                <a:solidFill>
                  <a:prstClr val="white"/>
                </a:solidFill>
                <a:latin typeface="Gill Sans MT"/>
              </a:rPr>
              <a:t> </a:t>
            </a:r>
            <a:r>
              <a:rPr lang="en-US" sz="3200">
                <a:solidFill>
                  <a:prstClr val="white"/>
                </a:solidFill>
                <a:latin typeface="Futura Medium" charset="0"/>
                <a:ea typeface="Futura Medium" charset="0"/>
                <a:cs typeface="Futura Medium" charset="0"/>
              </a:rPr>
              <a:t>performance </a:t>
            </a:r>
            <a:r>
              <a:rPr lang="en-US" sz="3200" dirty="0">
                <a:solidFill>
                  <a:prstClr val="white"/>
                </a:solidFill>
                <a:latin typeface="Futura Medium" charset="0"/>
                <a:ea typeface="Futura Medium" charset="0"/>
                <a:cs typeface="Futura Medium" charset="0"/>
              </a:rPr>
              <a:t>bottleneck</a:t>
            </a:r>
          </a:p>
        </p:txBody>
      </p:sp>
    </p:spTree>
    <p:extLst>
      <p:ext uri="{BB962C8B-B14F-4D97-AF65-F5344CB8AC3E}">
        <p14:creationId xmlns:p14="http://schemas.microsoft.com/office/powerpoint/2010/main" val="108435089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42</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43</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44</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45</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47</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896630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29178050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fld id="{323594FA-E141-4234-AE05-360401972BE7}" type="slidenum">
              <a:rPr lang="en-US" altLang="en-US" smtClean="0"/>
              <a:pPr/>
              <a:t>5</a:t>
            </a:fld>
            <a:endParaRPr lang="en-US" altLang="en-US"/>
          </a:p>
        </p:txBody>
      </p:sp>
    </p:spTree>
    <p:extLst>
      <p:ext uri="{BB962C8B-B14F-4D97-AF65-F5344CB8AC3E}">
        <p14:creationId xmlns:p14="http://schemas.microsoft.com/office/powerpoint/2010/main" val="1973442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solidFill>
                  <a:srgbClr val="0000FF"/>
                </a:solidFill>
                <a:latin typeface="Tahoma" charset="0"/>
                <a:ea typeface="ＭＳ Ｐゴシック" charset="0"/>
                <a:cs typeface="ＭＳ Ｐゴシック" charset="0"/>
              </a:rPr>
              <a:t>Key Challenges and Solution Directions</a:t>
            </a:r>
          </a:p>
          <a:p>
            <a:pPr lvl="1" eaLnBrk="1" hangingPunct="1"/>
            <a:r>
              <a:rPr lang="en-US" dirty="0">
                <a:solidFill>
                  <a:srgbClr val="0000FF"/>
                </a:solidFill>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Energy and Performance: In-Memory Computation</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Scalability and More: Enabling Emerging Technologies</a:t>
            </a:r>
          </a:p>
          <a:p>
            <a:pPr eaLnBrk="1" hangingPunct="1"/>
            <a:r>
              <a:rPr lang="en-US" dirty="0">
                <a:latin typeface="Tahoma" charset="0"/>
                <a:ea typeface="ＭＳ Ｐゴシック" charset="0"/>
                <a:cs typeface="ＭＳ Ｐゴシック" charset="0"/>
              </a:rPr>
              <a:t>Solution Principles</a:t>
            </a:r>
          </a:p>
          <a:p>
            <a:pPr eaLnBrk="1" hangingPunct="1"/>
            <a:r>
              <a:rPr lang="en-US" dirty="0">
                <a:latin typeface="Tahoma" charset="0"/>
                <a:ea typeface="ＭＳ Ｐゴシック" charset="0"/>
                <a:cs typeface="ＭＳ Ｐゴシック" charset="0"/>
              </a:rPr>
              <a:t>Concluding Remarks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73152407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7F879DDE-D4E0-C843-BCDB-D66C8C3E797D}"/>
              </a:ext>
            </a:extLst>
          </p:cNvPr>
          <p:cNvSpPr/>
          <p:nvPr/>
        </p:nvSpPr>
        <p:spPr>
          <a:xfrm>
            <a:off x="568094" y="105273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63401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2380025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205405787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405638754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902655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9637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1332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2760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4073175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The discovery of DNA’s double-helical structure (Watson+, 1953) </a:t>
            </a:r>
          </a:p>
        </p:txBody>
      </p:sp>
    </p:spTree>
    <p:extLst>
      <p:ext uri="{BB962C8B-B14F-4D97-AF65-F5344CB8AC3E}">
        <p14:creationId xmlns:p14="http://schemas.microsoft.com/office/powerpoint/2010/main" val="75052452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84015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855187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801139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2637991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760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246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02626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657159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46096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8438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chromosome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321479799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8040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4468566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410065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057621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997370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6275170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75323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431357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679641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36512"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2748329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6117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36512"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733603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390176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605323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lvl="1">
              <a:buFont typeface="Wingdings" pitchFamily="2" charset="2"/>
              <a:buChar char="n"/>
              <a:defRPr/>
            </a:pPr>
            <a:endParaRPr lang="en-US" sz="1800" dirty="0"/>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45850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a:t>
            </a:r>
            <a:r>
              <a:rPr lang="en-US" sz="1800" dirty="0" err="1"/>
              <a:t>Veen</a:t>
            </a:r>
            <a:r>
              <a:rPr lang="en-US" sz="1800" dirty="0"/>
              <a:t> et al.,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998504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30209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23444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7842995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389975845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454106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18966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274973911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406020327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389641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93</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2354141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r>
              <a:rPr lang="en-US" dirty="0">
                <a:solidFill>
                  <a:srgbClr val="0000FF"/>
                </a:solidFill>
              </a:rPr>
              <a:t>HP, Lenovo, and other vendors released similar patches</a:t>
            </a:r>
          </a:p>
        </p:txBody>
      </p:sp>
    </p:spTree>
    <p:extLst>
      <p:ext uri="{BB962C8B-B14F-4D97-AF65-F5344CB8AC3E}">
        <p14:creationId xmlns:p14="http://schemas.microsoft.com/office/powerpoint/2010/main" val="1283663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189135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02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a:t>
            </a:r>
          </a:p>
          <a:p>
            <a:pPr lvl="1"/>
            <a:r>
              <a:rPr lang="en-US" sz="2800" dirty="0"/>
              <a:t>Enough slack in timing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55185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62578530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44092617"/>
      </p:ext>
    </p:extLst>
  </p:cSld>
  <p:clrMapOvr>
    <a:masterClrMapping/>
  </p:clrMapOvr>
  <p:transition/>
</p:sld>
</file>

<file path=ppt/theme/_rels/theme40.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6.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1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2.xml><?xml version="1.0" encoding="utf-8"?>
<a:theme xmlns:a="http://schemas.openxmlformats.org/drawingml/2006/main" name="1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78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6.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0" tIns="0" rIns="0" bIns="0" rtlCol="0" anchor="ctr"/>
      <a:lstStyle>
        <a:defPPr algn="ctr">
          <a:lnSpc>
            <a:spcPts val="2000"/>
          </a:lnSpc>
          <a:defRPr sz="2400" spc="-8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4.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190779</TotalTime>
  <Words>20251</Words>
  <Application>Microsoft Macintosh PowerPoint</Application>
  <PresentationFormat>On-screen Show (4:3)</PresentationFormat>
  <Paragraphs>3768</Paragraphs>
  <Slides>406</Slides>
  <Notes>75</Notes>
  <HiddenSlides>0</HiddenSlides>
  <MMClips>0</MMClips>
  <ScaleCrop>false</ScaleCrop>
  <HeadingPairs>
    <vt:vector size="8" baseType="variant">
      <vt:variant>
        <vt:lpstr>Fonts Used</vt:lpstr>
      </vt:variant>
      <vt:variant>
        <vt:i4>32</vt:i4>
      </vt:variant>
      <vt:variant>
        <vt:lpstr>Theme</vt:lpstr>
      </vt:variant>
      <vt:variant>
        <vt:i4>85</vt:i4>
      </vt:variant>
      <vt:variant>
        <vt:lpstr>Embedded OLE Servers</vt:lpstr>
      </vt:variant>
      <vt:variant>
        <vt:i4>1</vt:i4>
      </vt:variant>
      <vt:variant>
        <vt:lpstr>Slide Titles</vt:lpstr>
      </vt:variant>
      <vt:variant>
        <vt:i4>406</vt:i4>
      </vt:variant>
    </vt:vector>
  </HeadingPairs>
  <TitlesOfParts>
    <vt:vector size="524" baseType="lpstr">
      <vt:lpstr>Meiryo</vt:lpstr>
      <vt:lpstr>ＭＳ Ｐゴシック</vt:lpstr>
      <vt:lpstr>ＭＳ Ｐゴシック</vt:lpstr>
      <vt:lpstr>ヒラギノ角ゴ ProN W6</vt:lpstr>
      <vt:lpstr>Adobe Garamond Pro</vt:lpstr>
      <vt:lpstr>Aparajita</vt:lpstr>
      <vt:lpstr>Arial</vt:lpstr>
      <vt:lpstr>Arial Black</vt:lpstr>
      <vt:lpstr>Arial Narrow</vt:lpstr>
      <vt:lpstr>Calibri</vt:lpstr>
      <vt:lpstr>Calibri Light</vt:lpstr>
      <vt:lpstr>Cambria</vt:lpstr>
      <vt:lpstr>Cambria Math</vt:lpstr>
      <vt:lpstr>Charter Black</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Perpetua</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143_Edge</vt:lpstr>
      <vt:lpstr>144_Edge</vt:lpstr>
      <vt:lpstr>147_Edge</vt:lpstr>
      <vt:lpstr>133_Edge</vt:lpstr>
      <vt:lpstr>148_Edge</vt:lpstr>
      <vt:lpstr>3_Metropolitan_bullet</vt:lpstr>
      <vt:lpstr>151_Edge</vt:lpstr>
      <vt:lpstr>152_Edge</vt:lpstr>
      <vt:lpstr>154_Edge</vt:lpstr>
      <vt:lpstr>4_Office Theme</vt:lpstr>
      <vt:lpstr>Title &amp; Bullets</vt:lpstr>
      <vt:lpstr>27_Office Theme</vt:lpstr>
      <vt:lpstr>156_Edge</vt:lpstr>
      <vt:lpstr>158_Edge</vt:lpstr>
      <vt:lpstr>159_Edge</vt:lpstr>
      <vt:lpstr>12_Office Theme</vt:lpstr>
      <vt:lpstr>15_Office Theme</vt:lpstr>
      <vt:lpstr>25_Office Theme</vt:lpstr>
      <vt:lpstr>11_Office Theme</vt:lpstr>
      <vt:lpstr>170_Edge</vt:lpstr>
      <vt:lpstr>171_Edge</vt:lpstr>
      <vt:lpstr>safari</vt:lpstr>
      <vt:lpstr>150_Edge</vt:lpstr>
      <vt:lpstr>153_Edge</vt:lpstr>
      <vt:lpstr>2_Edge</vt:lpstr>
      <vt:lpstr>7_sesha-theme</vt:lpstr>
      <vt:lpstr>5_Edge</vt:lpstr>
      <vt:lpstr>78_Edge</vt:lpstr>
      <vt:lpstr>7_Edge</vt:lpstr>
      <vt:lpstr>11_Edge</vt:lpstr>
      <vt:lpstr>12_Edge</vt:lpstr>
      <vt:lpstr>40_Edge</vt:lpstr>
      <vt:lpstr>41_Edge</vt:lpstr>
      <vt:lpstr>14_Edge</vt:lpstr>
      <vt:lpstr>25_Edge</vt:lpstr>
      <vt:lpstr>3_sesha-theme</vt:lpstr>
      <vt:lpstr>10_Edge</vt:lpstr>
      <vt:lpstr>15_Edge</vt:lpstr>
      <vt:lpstr>3_Office Theme</vt:lpstr>
      <vt:lpstr>18_Edge</vt:lpstr>
      <vt:lpstr>19_Edge</vt:lpstr>
      <vt:lpstr>21_Office Theme</vt:lpstr>
      <vt:lpstr>5_Office Theme</vt:lpstr>
      <vt:lpstr>Office Theme</vt:lpstr>
      <vt:lpstr>7_Office Theme</vt:lpstr>
      <vt:lpstr>6_Office Theme</vt:lpstr>
      <vt:lpstr>1_Office Theme</vt:lpstr>
      <vt:lpstr>62_Edge</vt:lpstr>
      <vt:lpstr>20_Edge</vt:lpstr>
      <vt:lpstr>102_Edge</vt:lpstr>
      <vt:lpstr>21_Edge</vt:lpstr>
      <vt:lpstr>26_Edge</vt:lpstr>
      <vt:lpstr>68_Edge</vt:lpstr>
      <vt:lpstr>17_Office Theme</vt:lpstr>
      <vt:lpstr>50_Edge</vt:lpstr>
      <vt:lpstr>42_Edge</vt:lpstr>
      <vt:lpstr>Visio</vt:lpstr>
      <vt:lpstr>Rethinking Memory System Design (for Data-Intensive Computing)  </vt:lpstr>
      <vt:lpstr>Current Research Focus Areas</vt:lpstr>
      <vt:lpstr>Four Key Directions</vt:lpstr>
      <vt:lpstr>A Motivating Detour:  Genome Sequence Analysis</vt:lpstr>
      <vt:lpstr>Our Dream</vt:lpstr>
      <vt:lpstr>What Is a Genome Made Of?</vt:lpstr>
      <vt:lpstr>DNA Under Electron Microscope</vt:lpstr>
      <vt:lpstr>DNA Sequencing</vt:lpstr>
      <vt:lpstr>Untangling Yarn Balls &amp; DNA Sequencing</vt:lpstr>
      <vt:lpstr>PowerPoint Presentation</vt:lpstr>
      <vt:lpstr>PowerPoint Presentation</vt:lpstr>
      <vt:lpstr>Genome Sequence Alignment: Example</vt:lpstr>
      <vt:lpstr>PowerPoint Presentation</vt:lpstr>
      <vt:lpstr>Hash Table Based Read Mappers</vt:lpstr>
      <vt:lpstr>Read Mapping Execution Time Breakdown </vt:lpstr>
      <vt:lpstr>Idea</vt:lpstr>
      <vt:lpstr>Our First Filter: Pure Software Approach</vt:lpstr>
      <vt:lpstr>Shifted Hamming Distance: SIMD Acceleration</vt:lpstr>
      <vt:lpstr>PowerPoint Presentation</vt:lpstr>
      <vt:lpstr>FPGA-Based Alignment Filtering</vt:lpstr>
      <vt:lpstr>DNA Read Mapping &amp; Filtering</vt:lpstr>
      <vt:lpstr>In-Memory DNA Sequence Analysis</vt:lpstr>
      <vt:lpstr>Quick Note: Key Principles and Results</vt:lpstr>
      <vt:lpstr>New Genome Sequencing Technologies</vt:lpstr>
      <vt:lpstr>Nanopore Genome Assembly Pipeline</vt:lpstr>
      <vt:lpstr>More on Genome Analysis: Another Talk</vt:lpstr>
      <vt:lpstr>Recall Our Dream</vt:lpstr>
      <vt:lpstr>Four Key Directions</vt:lpstr>
      <vt:lpstr>Memory &amp; Storage</vt:lpstr>
      <vt:lpstr>The Main Memory System</vt:lpstr>
      <vt:lpstr>The Main Memory System</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DRAM Capacity, Bandwidth, Latency Trends</vt:lpstr>
      <vt:lpstr>DRAM Latency Is Critical for Performance</vt:lpstr>
      <vt:lpstr>DRAM Latency Is Critical for Performance</vt:lpstr>
      <vt:lpstr>Major Trends Affecting Main Memory (III)</vt:lpstr>
      <vt:lpstr>Major Trends Affecting Main Memory (IV)</vt:lpstr>
      <vt:lpstr>Major Trends Affecting Main Memory (V)</vt:lpstr>
      <vt:lpstr>Major Trends Affecting Main Memory (V)</vt:lpstr>
      <vt:lpstr>Major Trend: Hybrid Main Memory</vt:lpstr>
      <vt:lpstr>One Foreshadowing</vt:lpstr>
      <vt:lpstr>Industry Is Writing Papers About It, Too</vt:lpstr>
      <vt:lpstr>Call for Intelligent Memory Controllers</vt:lpstr>
      <vt:lpstr>Agenda</vt:lpstr>
      <vt:lpstr>Four Key Issues in Future Platforms</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More Security Implications (I)</vt:lpstr>
      <vt:lpstr>More Security Implications (II)</vt:lpstr>
      <vt:lpstr>More Security Implications (III)</vt:lpstr>
      <vt:lpstr>More Security Implications (IV)</vt:lpstr>
      <vt:lpstr>More Security Implications (V)</vt:lpstr>
      <vt:lpstr>More Security Implications?</vt:lpstr>
      <vt:lpstr>Some Potential Solutions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Reliability/Security</vt:lpstr>
      <vt:lpstr>Industry Is Writing Papers About It, Too</vt:lpstr>
      <vt:lpstr>Call for Intelligent Memory Controllers</vt:lpstr>
      <vt:lpstr>Aside: Intelligent Controller for NAND Flash</vt:lpstr>
      <vt:lpstr>Aside: Intelligent Controller for NAND Flash</vt:lpstr>
      <vt:lpstr>A Key Takeaway</vt:lpstr>
      <vt:lpstr>Solution Direction: Principled Designs</vt:lpstr>
      <vt:lpstr>Recall: Collapse of the “Galloping Gertie”</vt:lpstr>
      <vt:lpstr>Another Example (1994)</vt:lpstr>
      <vt:lpstr>Yet Another Example (2007)</vt:lpstr>
      <vt:lpstr>A More Recent Example (2018)</vt:lpstr>
      <vt:lpstr>Architecting for Security </vt:lpstr>
      <vt:lpstr>PowerPoint Presentation</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Another Talk: NAND Flash Memory Robustness</vt:lpstr>
      <vt:lpstr>There are Two Other Solution Directions</vt:lpstr>
      <vt:lpstr>Exploiting Memory Error Tolerance  with Hybrid Memory Systems</vt:lpstr>
      <vt:lpstr>More on Heterogeneous-Reliability Memory</vt:lpstr>
      <vt:lpstr>Summary: Memory Reliability and Security</vt:lpstr>
      <vt:lpstr>Challenge and Opportunity for Future</vt:lpstr>
      <vt:lpstr>One Important Takeaway</vt:lpstr>
      <vt:lpstr>Agenda</vt:lpstr>
      <vt:lpstr>Four Key Issues in Future Platforms</vt:lpstr>
      <vt:lpstr>Maslow’s (Human) Hierarchy of Needs, Revisited</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Processing in Memory:   Two Approaches</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In-DRAM Bitwise Operations</vt:lpstr>
      <vt:lpstr>Challenge and Opportunity for Future</vt:lpstr>
      <vt:lpstr>Processing in Memory:   Two Approaches</vt:lpstr>
      <vt:lpstr>Opportunity: 3D-Stacked Logic+Memory</vt:lpstr>
      <vt:lpstr>DRAM Landscape (circa 2015)</vt:lpstr>
      <vt:lpstr>Two Key Questions in 3D-Stacked PIM</vt:lpstr>
      <vt:lpstr>Another Example: In-Memory 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Effect of Bandwidth &amp; Programming Model</vt:lpstr>
      <vt:lpstr>Tesseract Graph Processing System Energy</vt:lpstr>
      <vt:lpstr>More on Tesseract</vt:lpstr>
      <vt:lpstr>3D-Stacked 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PIM-Enabled Instructions</vt:lpstr>
      <vt:lpstr>PEI: PIM-Enabled Instructions (Ideas)</vt:lpstr>
      <vt:lpstr>Simple PIM Operations as ISA Extensions (II)</vt:lpstr>
      <vt:lpstr>Simple PIM Operations as ISA Extensions (III)</vt:lpstr>
      <vt:lpstr>PEI: PIM-Enabled Instructions (Example)</vt:lpstr>
      <vt:lpstr>PEI: Initial Evaluation Results</vt:lpstr>
      <vt:lpstr>Automatic Code and Data Mapping</vt:lpstr>
      <vt:lpstr>Automatic Offloading of Critical Code</vt:lpstr>
      <vt:lpstr>Automatic Offloading of Prefetch Mechanisms</vt:lpstr>
      <vt:lpstr>Efficient Automatic Data Coherence Support</vt:lpstr>
      <vt:lpstr>Challenge and Opportunity for Future</vt:lpstr>
      <vt:lpstr>Challenge and Opportunity for Future</vt:lpstr>
      <vt:lpstr>Challenge and Opportunity for Future</vt:lpstr>
      <vt:lpstr>Eliminating the Adoption Barriers</vt:lpstr>
      <vt:lpstr>Barriers to Adoption of PIM</vt:lpstr>
      <vt:lpstr>We Need to Revisit the Entire Stack</vt:lpstr>
      <vt:lpstr>Open Problems: PIM Adoption</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Enabling the Paradigm Shift</vt:lpstr>
      <vt:lpstr>Computer Architecture Today</vt:lpstr>
      <vt:lpstr>Computer Architecture Today</vt:lpstr>
      <vt:lpstr>Challenge and Opportunity for Future</vt:lpstr>
      <vt:lpstr>Challenge and Opportunity for Future</vt:lpstr>
      <vt:lpstr>Challenge and Opportunity for Future</vt:lpstr>
      <vt:lpstr>One Important Takeaway</vt:lpstr>
      <vt:lpstr>Agenda</vt:lpstr>
      <vt:lpstr>Four Key Issues in Future Platforms</vt:lpstr>
      <vt:lpstr>PowerPoint Presentation</vt:lpstr>
      <vt:lpstr>Maslow’s Hierarchy of Needs, A Third Time</vt:lpstr>
      <vt:lpstr>Challenge and Opportunity for Future</vt:lpstr>
      <vt:lpstr>Main Memory Latency Lags Behind</vt:lpstr>
      <vt:lpstr>A Closer Look …</vt:lpstr>
      <vt:lpstr>DRAM Latency Is Critical for Performance</vt:lpstr>
      <vt:lpstr>DRAM Latency Is Critical for Performance</vt:lpstr>
      <vt:lpstr>The Memory Latency Problem</vt:lpstr>
      <vt:lpstr>Retrospective: Conventional Latency Tolerance Techniques</vt:lpstr>
      <vt:lpstr>Truly Reducing Memory Latency</vt:lpstr>
      <vt:lpstr>Two Major Sources of Latency Inefficiency</vt:lpstr>
      <vt:lpstr>Why the Long Memory Latency?</vt:lpstr>
      <vt:lpstr>Tackling the Fixed Latency Mindset</vt:lpstr>
      <vt:lpstr>Latency Variation in Memory Chips</vt:lpstr>
      <vt:lpstr>Why is Latency High?</vt:lpstr>
      <vt:lpstr>DRAM Characterization Infrastructure</vt:lpstr>
      <vt:lpstr>DRAM Characterization Infrastructure</vt:lpstr>
      <vt:lpstr>SoftMC: Open Source DRAM Infrastructure</vt:lpstr>
      <vt:lpstr>Adaptive-Latency DRAM</vt:lpstr>
      <vt:lpstr>PowerPoint Presentation</vt:lpstr>
      <vt:lpstr>PowerPoint Presentation</vt:lpstr>
      <vt:lpstr>PowerPoint Presentation</vt:lpstr>
      <vt:lpstr>PowerPoint Presentation</vt:lpstr>
      <vt:lpstr>Reducing Latency Also Reduces Energy</vt:lpstr>
      <vt:lpstr>More on Adaptive-Latency DRAM</vt:lpstr>
      <vt:lpstr>Different Types of Latency Variation</vt:lpstr>
      <vt:lpstr>Heterogeneous Latency within A Chip</vt:lpstr>
      <vt:lpstr>Heterogeneous Latency within A Chip</vt:lpstr>
      <vt:lpstr>Analysis of Latency Variation in DRAM Chips</vt:lpstr>
      <vt:lpstr>Why Is There   Spatial Latency Variation      Within a Chip?</vt:lpstr>
      <vt:lpstr>PowerPoint Presentation</vt:lpstr>
      <vt:lpstr>PowerPoint Presentation</vt:lpstr>
      <vt:lpstr>PowerPoint Presentation</vt:lpstr>
      <vt:lpstr>PowerPoint Presentation</vt:lpstr>
      <vt:lpstr>Design-Induced Latency Variation in DRAM</vt:lpstr>
      <vt:lpstr>Voltron: Exploiting the   Voltage-Latency-Reliability      Relationship</vt:lpstr>
      <vt:lpstr>Executive Summary</vt:lpstr>
      <vt:lpstr>DIMMs Operating at Higher Latency</vt:lpstr>
      <vt:lpstr>Spatial Locality of Errors</vt:lpstr>
      <vt:lpstr>Energy Savings with Bounded Performance</vt:lpstr>
      <vt:lpstr>Analysis of Latency-Voltage in DRAM Chips</vt:lpstr>
      <vt:lpstr>And, What If …</vt:lpstr>
      <vt:lpstr>The DRAM Latency PUF:   Quickly Evaluating Physical Unclonable Functions  by Exploiting the Latency-Reliability Tradeoff  in Modern Commodity DRAM Devices</vt:lpstr>
      <vt:lpstr>Motivation</vt:lpstr>
      <vt:lpstr>DRAM Latency Characterization of 223 LPDDR4 DRAM Devices</vt:lpstr>
      <vt:lpstr>DRAM Latency PUF Key Idea</vt:lpstr>
      <vt:lpstr>DRAM Accesses and Failures</vt:lpstr>
      <vt:lpstr>DRAM Accesses and Failures</vt:lpstr>
      <vt:lpstr>The DRAM Latency PUF Evaluation</vt:lpstr>
      <vt:lpstr>Results</vt:lpstr>
      <vt:lpstr>The DRAM Latency PUF:   Quickly Evaluating Physical Unclonable Functions  by Exploiting the Latency-Reliability Tradeoff  in Modern Commodity DRAM Devices</vt:lpstr>
      <vt:lpstr>DRAM Latency PUFs</vt:lpstr>
      <vt:lpstr>Other Ideas on   Reducing DRAM Latency</vt:lpstr>
      <vt:lpstr>Reducing Refresh Latency</vt:lpstr>
      <vt:lpstr>Tiered-Latency DRAM</vt:lpstr>
      <vt:lpstr>LISA: Low-cost Inter-linked Subarrays</vt:lpstr>
      <vt:lpstr>ChargeCache</vt:lpstr>
      <vt:lpstr>Challenge and Opportunity for Future</vt:lpstr>
      <vt:lpstr>One Important Takeaway</vt:lpstr>
      <vt:lpstr>On DRAM Power Consumption</vt:lpstr>
      <vt:lpstr>VAMPIRE DRAM Power Model</vt:lpstr>
      <vt:lpstr>Agenda: Emerging Tech. for Another Time</vt:lpstr>
      <vt:lpstr>Maslow’s Hierarchy of Needs, A Final Time</vt:lpstr>
      <vt:lpstr>Challenge and Opportunity for Future</vt:lpstr>
      <vt:lpstr>Scaling Limits of Charge Memory</vt:lpstr>
      <vt:lpstr>Solution: New Memory Technologies</vt:lpstr>
      <vt:lpstr>Charge vs. Resistive Memories</vt:lpstr>
      <vt:lpstr>Promising Resistive Memory Technologies</vt:lpstr>
      <vt:lpstr>What is Phase Change Memory?</vt:lpstr>
      <vt:lpstr>Phase Change Memory Properties</vt:lpstr>
      <vt:lpstr>PowerPoint Presentation</vt:lpstr>
      <vt:lpstr>Phase Change Memory Properties: Latency</vt:lpstr>
      <vt:lpstr>Phase Change Memory Properties</vt:lpstr>
      <vt:lpstr>Phase Change Memory: Pros and Cons</vt:lpstr>
      <vt:lpstr>PCM-based Main Memory (I)</vt:lpstr>
      <vt:lpstr>PCM-based Main Memory (II)</vt:lpstr>
      <vt:lpstr>An Initial Study: Replace DRAM with PCM</vt:lpstr>
      <vt:lpstr>Results: Naïve Replacement of DRAM with PCM</vt:lpstr>
      <vt:lpstr>Architecting PCM to Mitigate Shortcomings</vt:lpstr>
      <vt:lpstr>Results: Architected PCM as Main Memory </vt:lpstr>
      <vt:lpstr>More on PCM as Main Memory (I)</vt:lpstr>
      <vt:lpstr>More on PCM as Main Memory (II)</vt:lpstr>
      <vt:lpstr>More on PCM as Main Memory (III)</vt:lpstr>
      <vt:lpstr>STT-MRAM as Main Memory</vt:lpstr>
      <vt:lpstr>STT-MRAM: Pros and Cons</vt:lpstr>
      <vt:lpstr>Architected STT-MRAM as Main Memory</vt:lpstr>
      <vt:lpstr>More on STT-MRAM as Main Memory</vt:lpstr>
      <vt:lpstr>A More Viable Approach: Hybrid Memory Systems</vt:lpstr>
      <vt:lpstr>Challenge and Opportunity</vt:lpstr>
      <vt:lpstr>Challenge and Opportunity</vt:lpstr>
      <vt:lpstr>Hybrid Memory Systems: Issues</vt:lpstr>
      <vt:lpstr>One Option: DRAM as a Cache for PCM</vt:lpstr>
      <vt:lpstr>Data Placement in Hybrid Memory</vt:lpstr>
      <vt:lpstr>Data Placement Between DRAM and PCM</vt:lpstr>
      <vt:lpstr>More on Hybrid Memory Data Placement</vt:lpstr>
      <vt:lpstr>Utility-Based Hybrid Memory Management</vt:lpstr>
      <vt:lpstr>On Large DRAM Cache Design</vt:lpstr>
      <vt:lpstr>HW/SW Cooperative DRAM Cache Design</vt:lpstr>
      <vt:lpstr>Other Opportunities with Emerging Technologies</vt:lpstr>
      <vt:lpstr>TWO-LEVEL STORAGE MODEL</vt:lpstr>
      <vt:lpstr>TWO-LEVEL STORAGE MODEL</vt:lpstr>
      <vt:lpstr>Two-Level Memory/Storage Model</vt:lpstr>
      <vt:lpstr>Unified Memory and Storage with NVM</vt:lpstr>
      <vt:lpstr>PERSISTENT MEMORY</vt:lpstr>
      <vt:lpstr>The Persistent Memory Manager (PMM)</vt:lpstr>
      <vt:lpstr>The Persistent Memory Manager (PMM)</vt:lpstr>
      <vt:lpstr>Performance Benefits of a Single-Level Store</vt:lpstr>
      <vt:lpstr>Energy Benefits of a Single-Level Store</vt:lpstr>
      <vt:lpstr>On Persistent Memory Benefits &amp; Challenges </vt:lpstr>
      <vt:lpstr>Challenge and Opportunity</vt:lpstr>
      <vt:lpstr>Challenge and Opportunity</vt:lpstr>
      <vt:lpstr>Another Key Challenge in Persistent Memory</vt:lpstr>
      <vt:lpstr>Enabling Crash Consistency</vt:lpstr>
      <vt:lpstr>Enabling Storage Consistency</vt:lpstr>
      <vt:lpstr>Tools/Libraries to Help Programmers</vt:lpstr>
      <vt:lpstr>Persistent Memory Control Infrastructure</vt:lpstr>
      <vt:lpstr>The Future of Emerging Technologies is Bright</vt:lpstr>
      <vt:lpstr>Challenge and Opportunity for Future</vt:lpstr>
      <vt:lpstr>Agenda</vt:lpstr>
      <vt:lpstr>Some Solution Principles (So Far)</vt:lpstr>
      <vt:lpstr>Some Solution Principles (More Compact)</vt:lpstr>
      <vt:lpstr>Agenda</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Principle Applied to Another Structure</vt:lpstr>
      <vt:lpstr>The Overarching Principle</vt:lpstr>
      <vt:lpstr>Another Principled Design</vt:lpstr>
      <vt:lpstr>Another Principled Design (II)</vt:lpstr>
      <vt:lpstr>Overarching Principles for Computing?</vt:lpstr>
      <vt:lpstr>Concluding Remarks</vt:lpstr>
      <vt:lpstr>We Need to Think Across the Stack</vt:lpstr>
      <vt:lpstr>If In Doubt, See Other Doubtful Technologies</vt:lpstr>
      <vt:lpstr>Rethinking Memory System Design (for Data-Intensive Computing)  </vt:lpstr>
      <vt:lpstr>Acknowledgments</vt:lpstr>
      <vt:lpstr>Funding Acknowledgments</vt:lpstr>
      <vt:lpstr>Slides Not Covered     But Could Be Useful</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lpstr>End of Backup Slides</vt:lpstr>
      <vt:lpstr>Brief Self Introduction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2745</cp:revision>
  <cp:lastPrinted>2017-09-14T13:39:03Z</cp:lastPrinted>
  <dcterms:created xsi:type="dcterms:W3CDTF">2010-10-08T20:41:54Z</dcterms:created>
  <dcterms:modified xsi:type="dcterms:W3CDTF">2018-09-05T09:33:13Z</dcterms:modified>
</cp:coreProperties>
</file>